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Book Antiqua"/>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i4kiRuoUtXKXoHxbqGTQRFcMct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ookAntiqua-italic.fntdata"/><Relationship Id="rId10" Type="http://schemas.openxmlformats.org/officeDocument/2006/relationships/slide" Target="slides/slide5.xml"/><Relationship Id="rId32" Type="http://schemas.openxmlformats.org/officeDocument/2006/relationships/font" Target="fonts/BookAntiqua-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BookAntiqua-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1" name="Google Shape;3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50" name="Google Shape;3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60" name="Google Shape;36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88" name="Google Shape;38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470" name="Google Shape;47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p25"/>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25"/>
          <p:cNvSpPr txBox="1"/>
          <p:nvPr>
            <p:ph idx="2"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5" name="Shape 85"/>
        <p:cNvGrpSpPr/>
        <p:nvPr/>
      </p:nvGrpSpPr>
      <p:grpSpPr>
        <a:xfrm>
          <a:off x="0" y="0"/>
          <a:ext cx="0" cy="0"/>
          <a:chOff x="0" y="0"/>
          <a:chExt cx="0" cy="0"/>
        </a:xfrm>
      </p:grpSpPr>
      <p:sp>
        <p:nvSpPr>
          <p:cNvPr id="86" name="Google Shape;86;p34"/>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4"/>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88" name="Google Shape;88;p34"/>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34"/>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4"/>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34"/>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34"/>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4"/>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4" name="Shape 94"/>
        <p:cNvGrpSpPr/>
        <p:nvPr/>
      </p:nvGrpSpPr>
      <p:grpSpPr>
        <a:xfrm>
          <a:off x="0" y="0"/>
          <a:ext cx="0" cy="0"/>
          <a:chOff x="0" y="0"/>
          <a:chExt cx="0" cy="0"/>
        </a:xfrm>
      </p:grpSpPr>
      <p:sp>
        <p:nvSpPr>
          <p:cNvPr id="95" name="Google Shape;95;p3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6" name="Google Shape;96;p3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3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3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3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3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3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3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3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3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08" name="Shape 108"/>
        <p:cNvGrpSpPr/>
        <p:nvPr/>
      </p:nvGrpSpPr>
      <p:grpSpPr>
        <a:xfrm>
          <a:off x="0" y="0"/>
          <a:ext cx="0" cy="0"/>
          <a:chOff x="0" y="0"/>
          <a:chExt cx="0" cy="0"/>
        </a:xfrm>
      </p:grpSpPr>
      <p:sp>
        <p:nvSpPr>
          <p:cNvPr id="109" name="Google Shape;109;p3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0" name="Google Shape;110;p3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3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3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3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3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3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3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3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3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3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3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2" name="Shape 122"/>
        <p:cNvGrpSpPr/>
        <p:nvPr/>
      </p:nvGrpSpPr>
      <p:grpSpPr>
        <a:xfrm>
          <a:off x="0" y="0"/>
          <a:ext cx="0" cy="0"/>
          <a:chOff x="0" y="0"/>
          <a:chExt cx="0" cy="0"/>
        </a:xfrm>
      </p:grpSpPr>
      <p:sp>
        <p:nvSpPr>
          <p:cNvPr id="123" name="Google Shape;123;p3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3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3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3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3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3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3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3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5" name="Shape 135"/>
        <p:cNvGrpSpPr/>
        <p:nvPr/>
      </p:nvGrpSpPr>
      <p:grpSpPr>
        <a:xfrm>
          <a:off x="0" y="0"/>
          <a:ext cx="0" cy="0"/>
          <a:chOff x="0" y="0"/>
          <a:chExt cx="0" cy="0"/>
        </a:xfrm>
      </p:grpSpPr>
      <p:sp>
        <p:nvSpPr>
          <p:cNvPr id="136" name="Google Shape;136;p38"/>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8" name="Google Shape;138;p38"/>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38"/>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38"/>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38"/>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38"/>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38"/>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38"/>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38"/>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38"/>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3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48" name="Shape 148"/>
        <p:cNvGrpSpPr/>
        <p:nvPr/>
      </p:nvGrpSpPr>
      <p:grpSpPr>
        <a:xfrm>
          <a:off x="0" y="0"/>
          <a:ext cx="0" cy="0"/>
          <a:chOff x="0" y="0"/>
          <a:chExt cx="0" cy="0"/>
        </a:xfrm>
      </p:grpSpPr>
      <p:sp>
        <p:nvSpPr>
          <p:cNvPr id="149" name="Google Shape;149;p3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39"/>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39"/>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3" name="Google Shape;153;p39"/>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39"/>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39"/>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39"/>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39"/>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39"/>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39"/>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39"/>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2" name="Shape 162"/>
        <p:cNvGrpSpPr/>
        <p:nvPr/>
      </p:nvGrpSpPr>
      <p:grpSpPr>
        <a:xfrm>
          <a:off x="0" y="0"/>
          <a:ext cx="0" cy="0"/>
          <a:chOff x="0" y="0"/>
          <a:chExt cx="0" cy="0"/>
        </a:xfrm>
      </p:grpSpPr>
      <p:sp>
        <p:nvSpPr>
          <p:cNvPr id="163" name="Google Shape;163;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5" name="Google Shape;165;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66" name="Google Shape;166;p40"/>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1"/>
          <p:cNvSpPr txBox="1"/>
          <p:nvPr>
            <p:ph idx="1" type="body"/>
          </p:nvPr>
        </p:nvSpPr>
        <p:spPr>
          <a:xfrm>
            <a:off x="609600" y="1524000"/>
            <a:ext cx="5435600" cy="4114800"/>
          </a:xfrm>
          <a:prstGeom prst="rect">
            <a:avLst/>
          </a:prstGeom>
          <a:noFill/>
          <a:ln>
            <a:noFill/>
          </a:ln>
        </p:spPr>
        <p:txBody>
          <a:bodyPr anchorCtr="0" anchor="t" bIns="45700" lIns="0" spcFirstLastPara="1" rIns="0" wrap="square" tIns="45700">
            <a:normAutofit/>
          </a:bodyPr>
          <a:lstStyle>
            <a:lvl1pPr indent="-406400" lvl="0" marL="457200" algn="l">
              <a:lnSpc>
                <a:spcPct val="100000"/>
              </a:lnSpc>
              <a:spcBef>
                <a:spcPts val="1200"/>
              </a:spcBef>
              <a:spcAft>
                <a:spcPts val="0"/>
              </a:spcAft>
              <a:buSzPts val="2800"/>
              <a:buChar char="o"/>
              <a:defRPr sz="2800"/>
            </a:lvl1pPr>
            <a:lvl2pPr indent="-381000" lvl="1" marL="914400" algn="l">
              <a:lnSpc>
                <a:spcPct val="100000"/>
              </a:lnSpc>
              <a:spcBef>
                <a:spcPts val="2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70" name="Google Shape;170;p41"/>
          <p:cNvSpPr txBox="1"/>
          <p:nvPr>
            <p:ph idx="2" type="body"/>
          </p:nvPr>
        </p:nvSpPr>
        <p:spPr>
          <a:xfrm>
            <a:off x="6248400" y="1524000"/>
            <a:ext cx="5435600" cy="4114800"/>
          </a:xfrm>
          <a:prstGeom prst="rect">
            <a:avLst/>
          </a:prstGeom>
          <a:noFill/>
          <a:ln>
            <a:noFill/>
          </a:ln>
        </p:spPr>
        <p:txBody>
          <a:bodyPr anchorCtr="0" anchor="t" bIns="45700" lIns="0" spcFirstLastPara="1" rIns="0" wrap="square" tIns="45700">
            <a:normAutofit/>
          </a:bodyPr>
          <a:lstStyle>
            <a:lvl1pPr indent="-406400" lvl="0" marL="457200" algn="l">
              <a:lnSpc>
                <a:spcPct val="100000"/>
              </a:lnSpc>
              <a:spcBef>
                <a:spcPts val="1200"/>
              </a:spcBef>
              <a:spcAft>
                <a:spcPts val="0"/>
              </a:spcAft>
              <a:buSzPts val="2800"/>
              <a:buChar char="o"/>
              <a:defRPr sz="2800"/>
            </a:lvl1pPr>
            <a:lvl2pPr indent="-381000" lvl="1" marL="914400" algn="l">
              <a:lnSpc>
                <a:spcPct val="100000"/>
              </a:lnSpc>
              <a:spcBef>
                <a:spcPts val="2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71" name="Google Shape;171;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72" name="Google Shape;172;p4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41"/>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77" name="Google Shape;177;p4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4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8" name="Shape 18"/>
        <p:cNvGrpSpPr/>
        <p:nvPr/>
      </p:nvGrpSpPr>
      <p:grpSpPr>
        <a:xfrm>
          <a:off x="0" y="0"/>
          <a:ext cx="0" cy="0"/>
          <a:chOff x="0" y="0"/>
          <a:chExt cx="0" cy="0"/>
        </a:xfrm>
      </p:grpSpPr>
      <p:sp>
        <p:nvSpPr>
          <p:cNvPr id="19" name="Google Shape;19;p26"/>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 name="Google Shape;21;p2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2" name="Google Shape;22;p2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3" name="Shape 23"/>
        <p:cNvGrpSpPr/>
        <p:nvPr/>
      </p:nvGrpSpPr>
      <p:grpSpPr>
        <a:xfrm>
          <a:off x="0" y="0"/>
          <a:ext cx="0" cy="0"/>
          <a:chOff x="0" y="0"/>
          <a:chExt cx="0" cy="0"/>
        </a:xfrm>
      </p:grpSpPr>
      <p:sp>
        <p:nvSpPr>
          <p:cNvPr id="24" name="Google Shape;24;p27"/>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6" name="Google Shape;26;p27"/>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alibri"/>
              <a:buChar char="◦"/>
              <a:defRPr sz="1200">
                <a:solidFill>
                  <a:schemeClr val="lt1"/>
                </a:solidFill>
              </a:defRPr>
            </a:lvl2pPr>
            <a:lvl3pPr indent="-295275" lvl="2" marL="1371600" algn="l">
              <a:lnSpc>
                <a:spcPct val="100000"/>
              </a:lnSpc>
              <a:spcBef>
                <a:spcPts val="400"/>
              </a:spcBef>
              <a:spcAft>
                <a:spcPts val="0"/>
              </a:spcAft>
              <a:buClr>
                <a:schemeClr val="lt1"/>
              </a:buClr>
              <a:buSzPts val="1050"/>
              <a:buFont typeface="Calibri"/>
              <a:buChar char="◦"/>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27" name="Shape 27"/>
        <p:cNvGrpSpPr/>
        <p:nvPr/>
      </p:nvGrpSpPr>
      <p:grpSpPr>
        <a:xfrm>
          <a:off x="0" y="0"/>
          <a:ext cx="0" cy="0"/>
          <a:chOff x="0" y="0"/>
          <a:chExt cx="0" cy="0"/>
        </a:xfrm>
      </p:grpSpPr>
      <p:sp>
        <p:nvSpPr>
          <p:cNvPr id="28" name="Google Shape;28;p28"/>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1" name="Shape 31"/>
        <p:cNvGrpSpPr/>
        <p:nvPr/>
      </p:nvGrpSpPr>
      <p:grpSpPr>
        <a:xfrm>
          <a:off x="0" y="0"/>
          <a:ext cx="0" cy="0"/>
          <a:chOff x="0" y="0"/>
          <a:chExt cx="0" cy="0"/>
        </a:xfrm>
      </p:grpSpPr>
      <p:sp>
        <p:nvSpPr>
          <p:cNvPr id="32" name="Google Shape;32;p30"/>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34" name="Shape 34"/>
        <p:cNvGrpSpPr/>
        <p:nvPr/>
      </p:nvGrpSpPr>
      <p:grpSpPr>
        <a:xfrm>
          <a:off x="0" y="0"/>
          <a:ext cx="0" cy="0"/>
          <a:chOff x="0" y="0"/>
          <a:chExt cx="0" cy="0"/>
        </a:xfrm>
      </p:grpSpPr>
      <p:sp>
        <p:nvSpPr>
          <p:cNvPr id="35" name="Google Shape;35;p29"/>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2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8" name="Shape 38"/>
        <p:cNvGrpSpPr/>
        <p:nvPr/>
      </p:nvGrpSpPr>
      <p:grpSpPr>
        <a:xfrm>
          <a:off x="0" y="0"/>
          <a:ext cx="0" cy="0"/>
          <a:chOff x="0" y="0"/>
          <a:chExt cx="0" cy="0"/>
        </a:xfrm>
      </p:grpSpPr>
      <p:sp>
        <p:nvSpPr>
          <p:cNvPr id="39" name="Google Shape;39;p3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0" name="Google Shape;40;p3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3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31"/>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1"/>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1"/>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1"/>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31"/>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31"/>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31"/>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31"/>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1"/>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2" name="Shape 52"/>
        <p:cNvGrpSpPr/>
        <p:nvPr/>
      </p:nvGrpSpPr>
      <p:grpSpPr>
        <a:xfrm>
          <a:off x="0" y="0"/>
          <a:ext cx="0" cy="0"/>
          <a:chOff x="0" y="0"/>
          <a:chExt cx="0" cy="0"/>
        </a:xfrm>
      </p:grpSpPr>
      <p:grpSp>
        <p:nvGrpSpPr>
          <p:cNvPr id="53" name="Google Shape;53;p32"/>
          <p:cNvGrpSpPr/>
          <p:nvPr/>
        </p:nvGrpSpPr>
        <p:grpSpPr>
          <a:xfrm>
            <a:off x="8233290" y="0"/>
            <a:ext cx="2740011" cy="6850028"/>
            <a:chOff x="8233290" y="0"/>
            <a:chExt cx="2740011" cy="6850028"/>
          </a:xfrm>
        </p:grpSpPr>
        <p:pic>
          <p:nvPicPr>
            <p:cNvPr id="54" name="Google Shape;54;p32"/>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5" name="Google Shape;55;p32"/>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6" name="Google Shape;56;p32"/>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7" name="Google Shape;57;p32"/>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p:nvPr>
            <p:ph idx="1" type="body"/>
          </p:nvPr>
        </p:nvSpPr>
        <p:spPr>
          <a:xfrm>
            <a:off x="131835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2"/>
          <p:cNvSpPr/>
          <p:nvPr>
            <p:ph idx="2" type="pic"/>
          </p:nvPr>
        </p:nvSpPr>
        <p:spPr>
          <a:xfrm>
            <a:off x="2239419" y="2833688"/>
            <a:ext cx="1005840" cy="914400"/>
          </a:xfrm>
          <a:prstGeom prst="rect">
            <a:avLst/>
          </a:prstGeom>
          <a:noFill/>
          <a:ln>
            <a:noFill/>
          </a:ln>
        </p:spPr>
      </p:sp>
      <p:sp>
        <p:nvSpPr>
          <p:cNvPr id="60" name="Google Shape;60;p32"/>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2"/>
          <p:cNvSpPr/>
          <p:nvPr>
            <p:ph idx="4" type="body"/>
          </p:nvPr>
        </p:nvSpPr>
        <p:spPr>
          <a:xfrm>
            <a:off x="465109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32"/>
          <p:cNvSpPr/>
          <p:nvPr>
            <p:ph idx="5" type="pic"/>
          </p:nvPr>
        </p:nvSpPr>
        <p:spPr>
          <a:xfrm>
            <a:off x="5572159" y="2954840"/>
            <a:ext cx="1005840" cy="914400"/>
          </a:xfrm>
          <a:prstGeom prst="rect">
            <a:avLst/>
          </a:prstGeom>
          <a:noFill/>
          <a:ln>
            <a:noFill/>
          </a:ln>
        </p:spPr>
      </p:sp>
      <p:sp>
        <p:nvSpPr>
          <p:cNvPr id="63" name="Google Shape;63;p32"/>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32"/>
          <p:cNvSpPr/>
          <p:nvPr>
            <p:ph idx="7" type="body"/>
          </p:nvPr>
        </p:nvSpPr>
        <p:spPr>
          <a:xfrm>
            <a:off x="7995403"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32"/>
          <p:cNvSpPr/>
          <p:nvPr>
            <p:ph idx="8" type="pic"/>
          </p:nvPr>
        </p:nvSpPr>
        <p:spPr>
          <a:xfrm>
            <a:off x="8916470" y="2833688"/>
            <a:ext cx="1005840" cy="914400"/>
          </a:xfrm>
          <a:prstGeom prst="rect">
            <a:avLst/>
          </a:prstGeom>
          <a:noFill/>
          <a:ln>
            <a:noFill/>
          </a:ln>
        </p:spPr>
      </p:sp>
      <p:sp>
        <p:nvSpPr>
          <p:cNvPr id="66" name="Google Shape;66;p32"/>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69" name="Shape 69"/>
        <p:cNvGrpSpPr/>
        <p:nvPr/>
      </p:nvGrpSpPr>
      <p:grpSpPr>
        <a:xfrm>
          <a:off x="0" y="0"/>
          <a:ext cx="0" cy="0"/>
          <a:chOff x="0" y="0"/>
          <a:chExt cx="0" cy="0"/>
        </a:xfrm>
      </p:grpSpPr>
      <p:grpSp>
        <p:nvGrpSpPr>
          <p:cNvPr id="70" name="Google Shape;70;p33"/>
          <p:cNvGrpSpPr/>
          <p:nvPr/>
        </p:nvGrpSpPr>
        <p:grpSpPr>
          <a:xfrm>
            <a:off x="8233290" y="0"/>
            <a:ext cx="2740011" cy="6850028"/>
            <a:chOff x="8233290" y="0"/>
            <a:chExt cx="2740011" cy="6850028"/>
          </a:xfrm>
        </p:grpSpPr>
        <p:pic>
          <p:nvPicPr>
            <p:cNvPr id="71" name="Google Shape;71;p33"/>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2" name="Google Shape;72;p33"/>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3" name="Google Shape;73;p33"/>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3"/>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5" name="Google Shape;75;p33"/>
          <p:cNvSpPr/>
          <p:nvPr>
            <p:ph idx="2" type="pic"/>
          </p:nvPr>
        </p:nvSpPr>
        <p:spPr>
          <a:xfrm>
            <a:off x="2239419" y="2833688"/>
            <a:ext cx="1005840" cy="914400"/>
          </a:xfrm>
          <a:prstGeom prst="rect">
            <a:avLst/>
          </a:prstGeom>
          <a:noFill/>
          <a:ln>
            <a:noFill/>
          </a:ln>
        </p:spPr>
      </p:sp>
      <p:sp>
        <p:nvSpPr>
          <p:cNvPr id="76" name="Google Shape;76;p33"/>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3"/>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3"/>
          <p:cNvSpPr/>
          <p:nvPr>
            <p:ph idx="5" type="pic"/>
          </p:nvPr>
        </p:nvSpPr>
        <p:spPr>
          <a:xfrm>
            <a:off x="5572159" y="2954840"/>
            <a:ext cx="1005840" cy="914400"/>
          </a:xfrm>
          <a:prstGeom prst="rect">
            <a:avLst/>
          </a:prstGeom>
          <a:noFill/>
          <a:ln>
            <a:noFill/>
          </a:ln>
        </p:spPr>
      </p:sp>
      <p:sp>
        <p:nvSpPr>
          <p:cNvPr id="79" name="Google Shape;79;p33"/>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33"/>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33"/>
          <p:cNvSpPr/>
          <p:nvPr>
            <p:ph idx="8" type="pic"/>
          </p:nvPr>
        </p:nvSpPr>
        <p:spPr>
          <a:xfrm>
            <a:off x="8916470" y="2833688"/>
            <a:ext cx="1005840" cy="914400"/>
          </a:xfrm>
          <a:prstGeom prst="rect">
            <a:avLst/>
          </a:prstGeom>
          <a:noFill/>
          <a:ln>
            <a:noFill/>
          </a:ln>
        </p:spPr>
      </p:sp>
      <p:sp>
        <p:nvSpPr>
          <p:cNvPr id="82" name="Google Shape;82;p33"/>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ourier New"/>
              <a:buChar char="o"/>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2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24"/>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20.png"/><Relationship Id="rId5" Type="http://schemas.openxmlformats.org/officeDocument/2006/relationships/oleObject" Target="../embeddings/oleObject1.bin"/><Relationship Id="rId6" Type="http://schemas.openxmlformats.org/officeDocument/2006/relationships/image" Target="../media/image23.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type="ctrTitle"/>
          </p:nvPr>
        </p:nvSpPr>
        <p:spPr>
          <a:xfrm>
            <a:off x="6617064" y="659768"/>
            <a:ext cx="4924626" cy="203527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Sicurezza di rete per la salute</a:t>
            </a:r>
            <a:endParaRPr/>
          </a:p>
        </p:txBody>
      </p:sp>
      <p:sp>
        <p:nvSpPr>
          <p:cNvPr id="185" name="Google Shape;185;p1"/>
          <p:cNvSpPr txBox="1"/>
          <p:nvPr>
            <p:ph idx="1" type="subTitle"/>
          </p:nvPr>
        </p:nvSpPr>
        <p:spPr>
          <a:xfrm>
            <a:off x="6123700" y="5048593"/>
            <a:ext cx="3138287"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PRESENTAZIONE DA PARTE DI: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86" name="Google Shape;186;p1"/>
          <p:cNvSpPr txBox="1"/>
          <p:nvPr>
            <p:ph idx="2" type="body"/>
          </p:nvPr>
        </p:nvSpPr>
        <p:spPr>
          <a:xfrm>
            <a:off x="6205115" y="3007551"/>
            <a:ext cx="5474519"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CSP004_C_H</a:t>
            </a:r>
            <a:endParaRPr/>
          </a:p>
          <a:p>
            <a:pPr indent="0" lvl="0" marL="0" rtl="0" algn="l">
              <a:lnSpc>
                <a:spcPct val="100000"/>
              </a:lnSpc>
              <a:spcBef>
                <a:spcPts val="1400"/>
              </a:spcBef>
              <a:spcAft>
                <a:spcPts val="0"/>
              </a:spcAft>
              <a:buSzPts val="6000"/>
              <a:buNone/>
            </a:pPr>
            <a:r>
              <a:t/>
            </a:r>
            <a:endParaRPr/>
          </a:p>
        </p:txBody>
      </p:sp>
      <p:sp>
        <p:nvSpPr>
          <p:cNvPr id="187" name="Google Shape;187;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88" name="Google Shape;188;p1"/>
          <p:cNvPicPr preferRelativeResize="0"/>
          <p:nvPr>
            <p:ph idx="2" type="pic"/>
          </p:nvPr>
        </p:nvPicPr>
        <p:blipFill rotWithShape="1">
          <a:blip r:embed="rId3">
            <a:alphaModFix/>
          </a:blip>
          <a:srcRect b="781" l="0" r="0" t="784"/>
          <a:stretch/>
        </p:blipFill>
        <p:spPr>
          <a:xfrm>
            <a:off x="0" y="-2235"/>
            <a:ext cx="5840730" cy="6862275"/>
          </a:xfrm>
          <a:prstGeom prst="rect">
            <a:avLst/>
          </a:prstGeom>
          <a:solidFill>
            <a:schemeClr val="lt2"/>
          </a:solidFill>
          <a:ln>
            <a:noFill/>
          </a:ln>
        </p:spPr>
      </p:pic>
      <p:grpSp>
        <p:nvGrpSpPr>
          <p:cNvPr id="189" name="Google Shape;189;p1"/>
          <p:cNvGrpSpPr/>
          <p:nvPr/>
        </p:nvGrpSpPr>
        <p:grpSpPr>
          <a:xfrm>
            <a:off x="7549377" y="6167336"/>
            <a:ext cx="3294001" cy="612000"/>
            <a:chOff x="5179092" y="5483822"/>
            <a:chExt cx="3294001" cy="612000"/>
          </a:xfrm>
        </p:grpSpPr>
        <p:pic>
          <p:nvPicPr>
            <p:cNvPr id="190" name="Google Shape;190;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91" name="Google Shape;191;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92" name="Google Shape;192;p1"/>
          <p:cNvSpPr txBox="1"/>
          <p:nvPr/>
        </p:nvSpPr>
        <p:spPr>
          <a:xfrm>
            <a:off x="5950782" y="4328982"/>
            <a:ext cx="59831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#6: </a:t>
            </a:r>
            <a:r>
              <a:rPr b="1" i="0" lang="en-US" sz="1800" u="none" cap="none" strike="noStrike">
                <a:solidFill>
                  <a:schemeClr val="dk1"/>
                </a:solidFill>
                <a:latin typeface="Century Gothic"/>
                <a:ea typeface="Century Gothic"/>
                <a:cs typeface="Century Gothic"/>
                <a:sym typeface="Century Gothic"/>
              </a:rPr>
              <a:t>Difesa dal malware e rilevamento delle intrusioni</a:t>
            </a:r>
            <a:endParaRPr b="1" i="1" sz="1800" u="none" cap="none" strike="noStrike">
              <a:solidFill>
                <a:schemeClr val="dk1"/>
              </a:solidFill>
              <a:latin typeface="Century Gothic"/>
              <a:ea typeface="Century Gothic"/>
              <a:cs typeface="Century Gothic"/>
              <a:sym typeface="Century Gothic"/>
            </a:endParaRPr>
          </a:p>
        </p:txBody>
      </p:sp>
      <p:pic>
        <p:nvPicPr>
          <p:cNvPr descr="A red sign with white text&#10;&#10;Description automatically generated" id="193" name="Google Shape;193;p1"/>
          <p:cNvPicPr preferRelativeResize="0"/>
          <p:nvPr/>
        </p:nvPicPr>
        <p:blipFill rotWithShape="1">
          <a:blip r:embed="rId6">
            <a:alphaModFix/>
          </a:blip>
          <a:srcRect b="0" l="0" r="0" t="0"/>
          <a:stretch/>
        </p:blipFill>
        <p:spPr>
          <a:xfrm>
            <a:off x="9467824" y="4916943"/>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ph type="ctrTitle"/>
          </p:nvPr>
        </p:nvSpPr>
        <p:spPr>
          <a:xfrm>
            <a:off x="1001321" y="686158"/>
            <a:ext cx="9234060" cy="11986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Rilevamento semantico o euristico del malware</a:t>
            </a:r>
            <a:endParaRPr/>
          </a:p>
        </p:txBody>
      </p:sp>
      <p:sp>
        <p:nvSpPr>
          <p:cNvPr id="266" name="Google Shape;266;p5"/>
          <p:cNvSpPr txBox="1"/>
          <p:nvPr>
            <p:ph idx="2" type="body"/>
          </p:nvPr>
        </p:nvSpPr>
        <p:spPr>
          <a:xfrm>
            <a:off x="1147303" y="2178576"/>
            <a:ext cx="7023303" cy="3032520"/>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800"/>
              <a:t>Approccio statico: Cerca un comportamento specifico del codice invece di stringhe specifiche. </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Approccio dinamico: Eseguire il programma per identificare il comportamento potenzialmente dannoso.</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Limiti principali</a:t>
            </a:r>
            <a:endParaRPr sz="1800"/>
          </a:p>
          <a:p>
            <a:pPr indent="-274319" lvl="1" marL="384048" rtl="0" algn="l">
              <a:lnSpc>
                <a:spcPct val="100000"/>
              </a:lnSpc>
              <a:spcBef>
                <a:spcPts val="800"/>
              </a:spcBef>
              <a:spcAft>
                <a:spcPts val="0"/>
              </a:spcAft>
              <a:buClr>
                <a:schemeClr val="lt1"/>
              </a:buClr>
              <a:buSzPts val="1400"/>
              <a:buChar char="◦"/>
            </a:pPr>
            <a:r>
              <a:rPr lang="en-US" sz="1800"/>
              <a:t>Spese generali per le prestazioni</a:t>
            </a:r>
            <a:endParaRPr sz="1800"/>
          </a:p>
          <a:p>
            <a:pPr indent="-274319" lvl="1" marL="384048" rtl="0" algn="l">
              <a:lnSpc>
                <a:spcPct val="100000"/>
              </a:lnSpc>
              <a:spcBef>
                <a:spcPts val="600"/>
              </a:spcBef>
              <a:spcAft>
                <a:spcPts val="0"/>
              </a:spcAft>
              <a:buClr>
                <a:schemeClr val="lt1"/>
              </a:buClr>
              <a:buSzPts val="1400"/>
              <a:buChar char="◦"/>
            </a:pPr>
            <a:r>
              <a:rPr lang="en-US" sz="1800"/>
              <a:t>Potenziale di alti falsi positivi</a:t>
            </a:r>
            <a:endParaRPr sz="1800"/>
          </a:p>
          <a:p>
            <a:pPr indent="-185420" lvl="0" marL="274320" rtl="0" algn="l">
              <a:lnSpc>
                <a:spcPct val="100000"/>
              </a:lnSpc>
              <a:spcBef>
                <a:spcPts val="1600"/>
              </a:spcBef>
              <a:spcAft>
                <a:spcPts val="0"/>
              </a:spcAft>
              <a:buSzPts val="1400"/>
              <a:buFont typeface="Courier New"/>
              <a:buNone/>
            </a:pPr>
            <a:r>
              <a:t/>
            </a:r>
            <a:endParaRPr/>
          </a:p>
        </p:txBody>
      </p:sp>
      <p:pic>
        <p:nvPicPr>
          <p:cNvPr id="267" name="Google Shape;267;p5"/>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68" name="Google Shape;268;p5"/>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ph type="ctrTitle"/>
          </p:nvPr>
        </p:nvSpPr>
        <p:spPr>
          <a:xfrm>
            <a:off x="1309123" y="627164"/>
            <a:ext cx="6448529" cy="78868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Whitelisting delle applicazioni</a:t>
            </a:r>
            <a:endParaRPr/>
          </a:p>
        </p:txBody>
      </p:sp>
      <p:sp>
        <p:nvSpPr>
          <p:cNvPr id="274" name="Google Shape;274;p6"/>
          <p:cNvSpPr txBox="1"/>
          <p:nvPr>
            <p:ph idx="2" type="body"/>
          </p:nvPr>
        </p:nvSpPr>
        <p:spPr>
          <a:xfrm>
            <a:off x="1443773" y="2228153"/>
            <a:ext cx="5920588" cy="27764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1800"/>
              <a:t>Invece di trovare i malware e bloccarli, elencate tutti i programmi noti buoni/consentiti ed eseguite solo quelli.</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Tipicamente distribuito dalle aziende, che possono permettersi di mantenere un elenco di programmi consentiti.</a:t>
            </a:r>
            <a:endParaRPr sz="1800"/>
          </a:p>
          <a:p>
            <a:pPr indent="-185420" lvl="0" marL="274320" rtl="0" algn="l">
              <a:lnSpc>
                <a:spcPct val="100000"/>
              </a:lnSpc>
              <a:spcBef>
                <a:spcPts val="1800"/>
              </a:spcBef>
              <a:spcAft>
                <a:spcPts val="0"/>
              </a:spcAft>
              <a:buSzPts val="1400"/>
              <a:buFont typeface="Courier New"/>
              <a:buNone/>
            </a:pPr>
            <a:r>
              <a:t/>
            </a:r>
            <a:endParaRPr/>
          </a:p>
        </p:txBody>
      </p:sp>
      <p:pic>
        <p:nvPicPr>
          <p:cNvPr id="275" name="Google Shape;275;p6"/>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76" name="Google Shape;276;p6"/>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5</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7"/>
          <p:cNvSpPr txBox="1"/>
          <p:nvPr>
            <p:ph type="ctrTitle"/>
          </p:nvPr>
        </p:nvSpPr>
        <p:spPr>
          <a:xfrm>
            <a:off x="807303" y="331439"/>
            <a:ext cx="10165497" cy="11064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CodeShield: Whitelisting personalizzato delle applicazioni</a:t>
            </a:r>
            <a:endParaRPr/>
          </a:p>
        </p:txBody>
      </p:sp>
      <p:sp>
        <p:nvSpPr>
          <p:cNvPr id="283" name="Google Shape;283;p7"/>
          <p:cNvSpPr txBox="1"/>
          <p:nvPr>
            <p:ph idx="2" type="body"/>
          </p:nvPr>
        </p:nvSpPr>
        <p:spPr>
          <a:xfrm>
            <a:off x="922835" y="1501404"/>
            <a:ext cx="9794325" cy="381387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sz="1500"/>
              <a:t>Obiettivo: Whitelisting pratico delle applicazioni sui desktop Windows</a:t>
            </a:r>
            <a:endParaRPr sz="1500"/>
          </a:p>
          <a:p>
            <a:pPr indent="-274319" lvl="1" marL="384048" rtl="0" algn="l">
              <a:lnSpc>
                <a:spcPct val="100000"/>
              </a:lnSpc>
              <a:spcBef>
                <a:spcPts val="800"/>
              </a:spcBef>
              <a:spcAft>
                <a:spcPts val="0"/>
              </a:spcAft>
              <a:buClr>
                <a:schemeClr val="lt1"/>
              </a:buClr>
              <a:buSzPts val="1400"/>
              <a:buChar char="◦"/>
            </a:pPr>
            <a:r>
              <a:rPr lang="en-US" sz="1500"/>
              <a:t>Offrire all'utente flessibilità </a:t>
            </a:r>
            <a:endParaRPr sz="1500"/>
          </a:p>
          <a:p>
            <a:pPr indent="-274319" lvl="2" marL="566928" rtl="0" algn="l">
              <a:lnSpc>
                <a:spcPct val="100000"/>
              </a:lnSpc>
              <a:spcBef>
                <a:spcPts val="600"/>
              </a:spcBef>
              <a:spcAft>
                <a:spcPts val="0"/>
              </a:spcAft>
              <a:buClr>
                <a:schemeClr val="lt1"/>
              </a:buClr>
              <a:buSzPts val="1400"/>
              <a:buChar char="◦"/>
            </a:pPr>
            <a:r>
              <a:rPr lang="en-US" sz="1500"/>
              <a:t>Consentire all'utente di aggiungere software alla whitelist</a:t>
            </a:r>
            <a:endParaRPr sz="1500"/>
          </a:p>
          <a:p>
            <a:pPr indent="-274319" lvl="1" marL="384048" rtl="0" algn="l">
              <a:lnSpc>
                <a:spcPct val="100000"/>
              </a:lnSpc>
              <a:spcBef>
                <a:spcPts val="600"/>
              </a:spcBef>
              <a:spcAft>
                <a:spcPts val="0"/>
              </a:spcAft>
              <a:buClr>
                <a:schemeClr val="lt1"/>
              </a:buClr>
              <a:buSzPts val="1400"/>
              <a:buChar char="◦"/>
            </a:pPr>
            <a:r>
              <a:rPr lang="en-US" sz="1500"/>
              <a:t>Mantenere il vantaggio di sicurezza del whitelisting</a:t>
            </a:r>
            <a:endParaRPr sz="1500"/>
          </a:p>
          <a:p>
            <a:pPr indent="-274319" lvl="2" marL="566928" rtl="0" algn="l">
              <a:lnSpc>
                <a:spcPct val="100000"/>
              </a:lnSpc>
              <a:spcBef>
                <a:spcPts val="600"/>
              </a:spcBef>
              <a:spcAft>
                <a:spcPts val="0"/>
              </a:spcAft>
              <a:buClr>
                <a:schemeClr val="lt1"/>
              </a:buClr>
              <a:buSzPts val="1400"/>
              <a:buChar char="◦"/>
            </a:pPr>
            <a:r>
              <a:rPr lang="en-US" sz="1500"/>
              <a:t>Il nuovo software non viene automaticamente inserito in whitelist</a:t>
            </a:r>
            <a:endParaRPr sz="1500"/>
          </a:p>
          <a:p>
            <a:pPr indent="-274319" lvl="2" marL="566928" rtl="0" algn="l">
              <a:lnSpc>
                <a:spcPct val="100000"/>
              </a:lnSpc>
              <a:spcBef>
                <a:spcPts val="600"/>
              </a:spcBef>
              <a:spcAft>
                <a:spcPts val="0"/>
              </a:spcAft>
              <a:buClr>
                <a:schemeClr val="lt1"/>
              </a:buClr>
              <a:buSzPts val="1400"/>
              <a:buChar char="◦"/>
            </a:pPr>
            <a:r>
              <a:rPr lang="en-US" sz="1500"/>
              <a:t>Protezione da alcuni tipi di attacchi di ingegneria sociale</a:t>
            </a:r>
            <a:endParaRPr sz="1500"/>
          </a:p>
          <a:p>
            <a:pPr indent="-274320" lvl="0" marL="274320" rtl="0" algn="l">
              <a:lnSpc>
                <a:spcPct val="100000"/>
              </a:lnSpc>
              <a:spcBef>
                <a:spcPts val="1600"/>
              </a:spcBef>
              <a:spcAft>
                <a:spcPts val="0"/>
              </a:spcAft>
              <a:buSzPts val="1400"/>
              <a:buChar char="o"/>
            </a:pPr>
            <a:r>
              <a:rPr lang="en-US" sz="1500"/>
              <a:t>Non è stato progettato per bloccare tutte le infezioni</a:t>
            </a:r>
            <a:endParaRPr sz="1500"/>
          </a:p>
          <a:p>
            <a:pPr indent="-274319" lvl="1" marL="384048" rtl="0" algn="l">
              <a:lnSpc>
                <a:spcPct val="100000"/>
              </a:lnSpc>
              <a:spcBef>
                <a:spcPts val="800"/>
              </a:spcBef>
              <a:spcAft>
                <a:spcPts val="0"/>
              </a:spcAft>
              <a:buClr>
                <a:schemeClr val="lt1"/>
              </a:buClr>
              <a:buSzPts val="1400"/>
              <a:buChar char="◦"/>
            </a:pPr>
            <a:r>
              <a:rPr lang="en-US" sz="1500"/>
              <a:t>Rendere più difficile la persistenza</a:t>
            </a:r>
            <a:endParaRPr sz="1500"/>
          </a:p>
          <a:p>
            <a:pPr indent="-274319" lvl="1" marL="384048" rtl="0" algn="l">
              <a:lnSpc>
                <a:spcPct val="100000"/>
              </a:lnSpc>
              <a:spcBef>
                <a:spcPts val="600"/>
              </a:spcBef>
              <a:spcAft>
                <a:spcPts val="0"/>
              </a:spcAft>
              <a:buClr>
                <a:schemeClr val="lt1"/>
              </a:buClr>
              <a:buSzPts val="1400"/>
              <a:buChar char="◦"/>
            </a:pPr>
            <a:r>
              <a:rPr lang="en-US" sz="1500"/>
              <a:t>Prevenire la maggior parte degli attacchi attuali</a:t>
            </a:r>
            <a:endParaRPr sz="1500"/>
          </a:p>
          <a:p>
            <a:pPr indent="-274320" lvl="0" marL="274320" rtl="0" algn="l">
              <a:lnSpc>
                <a:spcPct val="100000"/>
              </a:lnSpc>
              <a:spcBef>
                <a:spcPts val="1600"/>
              </a:spcBef>
              <a:spcAft>
                <a:spcPts val="0"/>
              </a:spcAft>
              <a:buSzPts val="1400"/>
              <a:buChar char="o"/>
            </a:pPr>
            <a:r>
              <a:rPr lang="en-US" sz="1500"/>
              <a:t>Focus sull'usabilità</a:t>
            </a:r>
            <a:endParaRPr sz="1500"/>
          </a:p>
          <a:p>
            <a:pPr indent="-274319" lvl="1" marL="384048" rtl="0" algn="l">
              <a:lnSpc>
                <a:spcPct val="100000"/>
              </a:lnSpc>
              <a:spcBef>
                <a:spcPts val="800"/>
              </a:spcBef>
              <a:spcAft>
                <a:spcPts val="0"/>
              </a:spcAft>
              <a:buClr>
                <a:schemeClr val="lt1"/>
              </a:buClr>
              <a:buSzPts val="1400"/>
              <a:buChar char="◦"/>
            </a:pPr>
            <a:r>
              <a:rPr lang="en-US" sz="1500"/>
              <a:t>Una sfida fondamentale di molti meccanismi di sicurezza è la capacità di un utente tipico di comprenderli e utilizzarli.</a:t>
            </a:r>
            <a:endParaRPr sz="1500"/>
          </a:p>
          <a:p>
            <a:pPr indent="-185420" lvl="0" marL="274320" rtl="0" algn="l">
              <a:lnSpc>
                <a:spcPct val="100000"/>
              </a:lnSpc>
              <a:spcBef>
                <a:spcPts val="1600"/>
              </a:spcBef>
              <a:spcAft>
                <a:spcPts val="0"/>
              </a:spcAft>
              <a:buSzPts val="1400"/>
              <a:buFont typeface="Courier New"/>
              <a:buNone/>
            </a:pPr>
            <a:r>
              <a:t/>
            </a:r>
            <a:endParaRPr/>
          </a:p>
        </p:txBody>
      </p:sp>
      <p:sp>
        <p:nvSpPr>
          <p:cNvPr id="284" name="Google Shape;284;p7"/>
          <p:cNvSpPr txBox="1"/>
          <p:nvPr/>
        </p:nvSpPr>
        <p:spPr>
          <a:xfrm>
            <a:off x="922835" y="5315282"/>
            <a:ext cx="1094469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a:buNone/>
            </a:pPr>
            <a:r>
              <a:rPr b="0" i="0" lang="en-US" sz="1400" u="none" cap="none" strike="noStrike">
                <a:solidFill>
                  <a:schemeClr val="lt1"/>
                </a:solidFill>
                <a:latin typeface="Century Gothic"/>
                <a:ea typeface="Century Gothic"/>
                <a:cs typeface="Century Gothic"/>
                <a:sym typeface="Century Gothic"/>
              </a:rPr>
              <a:t>Christopher S. Gates, Ninghui Li, Jing Chen, Robert Proctor: </a:t>
            </a:r>
            <a:r>
              <a:rPr b="1" i="0" lang="en-US" sz="1400" u="none" cap="none" strike="noStrike">
                <a:solidFill>
                  <a:schemeClr val="lt1"/>
                </a:solidFill>
                <a:latin typeface="Century Gothic"/>
                <a:ea typeface="Century Gothic"/>
                <a:cs typeface="Century Gothic"/>
                <a:sym typeface="Century Gothic"/>
              </a:rPr>
              <a:t>CodeShield: verso un whitelisting personalizzato delle applicazioni.</a:t>
            </a:r>
            <a:r>
              <a:rPr b="0" i="0" lang="en-US" sz="1400" u="none" cap="none" strike="noStrike">
                <a:solidFill>
                  <a:schemeClr val="lt1"/>
                </a:solidFill>
                <a:latin typeface="Century Gothic"/>
                <a:ea typeface="Century Gothic"/>
                <a:cs typeface="Century Gothic"/>
                <a:sym typeface="Century Gothic"/>
              </a:rPr>
              <a:t> ACSAC 2012</a:t>
            </a:r>
            <a:endParaRPr b="0" i="0" sz="1400" u="none" cap="none" strike="noStrike">
              <a:solidFill>
                <a:srgbClr val="000000"/>
              </a:solidFill>
              <a:latin typeface="Arial"/>
              <a:ea typeface="Arial"/>
              <a:cs typeface="Arial"/>
              <a:sym typeface="Arial"/>
            </a:endParaRPr>
          </a:p>
        </p:txBody>
      </p:sp>
      <p:pic>
        <p:nvPicPr>
          <p:cNvPr id="285" name="Google Shape;285;p7"/>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286" name="Google Shape;286;p7"/>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8"/>
          <p:cNvSpPr txBox="1"/>
          <p:nvPr>
            <p:ph type="ctrTitle"/>
          </p:nvPr>
        </p:nvSpPr>
        <p:spPr>
          <a:xfrm>
            <a:off x="944384" y="473526"/>
            <a:ext cx="8894556" cy="833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Analisi dell'interfaccia di sicurezza esistente</a:t>
            </a:r>
            <a:endParaRPr/>
          </a:p>
        </p:txBody>
      </p:sp>
      <p:sp>
        <p:nvSpPr>
          <p:cNvPr id="293" name="Google Shape;293;p8"/>
          <p:cNvSpPr txBox="1"/>
          <p:nvPr>
            <p:ph idx="2" type="body"/>
          </p:nvPr>
        </p:nvSpPr>
        <p:spPr>
          <a:xfrm>
            <a:off x="1307324" y="1693939"/>
            <a:ext cx="9475479" cy="1915805"/>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Char char="o"/>
            </a:pPr>
            <a:r>
              <a:rPr lang="en-US" sz="1600"/>
              <a:t>Agli utenti vengono poste domande a cui non sanno rispondere e vengono presentate informazioni di difficile comprensione.</a:t>
            </a:r>
            <a:endParaRPr sz="1600"/>
          </a:p>
          <a:p>
            <a:pPr indent="-274320" lvl="0" marL="274320" rtl="0" algn="l">
              <a:lnSpc>
                <a:spcPct val="100000"/>
              </a:lnSpc>
              <a:spcBef>
                <a:spcPts val="1800"/>
              </a:spcBef>
              <a:spcAft>
                <a:spcPts val="0"/>
              </a:spcAft>
              <a:buSzPts val="1400"/>
              <a:buChar char="o"/>
            </a:pPr>
            <a:r>
              <a:rPr lang="en-US" sz="1600"/>
              <a:t>Gli utenti sono chiamati a prendere una decisione troppo spesso</a:t>
            </a:r>
            <a:endParaRPr sz="1600"/>
          </a:p>
          <a:p>
            <a:pPr indent="-274320" lvl="0" marL="274320" rtl="0" algn="l">
              <a:lnSpc>
                <a:spcPct val="100000"/>
              </a:lnSpc>
              <a:spcBef>
                <a:spcPts val="1800"/>
              </a:spcBef>
              <a:spcAft>
                <a:spcPts val="0"/>
              </a:spcAft>
              <a:buSzPts val="1400"/>
              <a:buChar char="o"/>
            </a:pPr>
            <a:r>
              <a:rPr lang="en-US" sz="1600"/>
              <a:t>Gli utenti sono costretti a rispondere passivamente e viene loro fornita una via d'uscita facile e insicura.</a:t>
            </a:r>
            <a:endParaRPr sz="1600"/>
          </a:p>
          <a:p>
            <a:pPr indent="-185420" lvl="0" marL="274320" rtl="0" algn="l">
              <a:lnSpc>
                <a:spcPct val="100000"/>
              </a:lnSpc>
              <a:spcBef>
                <a:spcPts val="1800"/>
              </a:spcBef>
              <a:spcAft>
                <a:spcPts val="0"/>
              </a:spcAft>
              <a:buSzPts val="1400"/>
              <a:buNone/>
            </a:pPr>
            <a:r>
              <a:t/>
            </a:r>
            <a:endParaRPr/>
          </a:p>
          <a:p>
            <a:pPr indent="-185420" lvl="0" marL="274320" rtl="0" algn="l">
              <a:lnSpc>
                <a:spcPct val="100000"/>
              </a:lnSpc>
              <a:spcBef>
                <a:spcPts val="1800"/>
              </a:spcBef>
              <a:spcAft>
                <a:spcPts val="0"/>
              </a:spcAft>
              <a:buSzPts val="1400"/>
              <a:buFont typeface="Courier New"/>
              <a:buNone/>
            </a:pPr>
            <a:r>
              <a:t/>
            </a:r>
            <a:endParaRPr/>
          </a:p>
        </p:txBody>
      </p:sp>
      <p:grpSp>
        <p:nvGrpSpPr>
          <p:cNvPr id="294" name="Google Shape;294;p8"/>
          <p:cNvGrpSpPr/>
          <p:nvPr/>
        </p:nvGrpSpPr>
        <p:grpSpPr>
          <a:xfrm>
            <a:off x="2399559" y="3303640"/>
            <a:ext cx="5377758" cy="2546554"/>
            <a:chOff x="1954212" y="3402012"/>
            <a:chExt cx="7445427" cy="3673461"/>
          </a:xfrm>
        </p:grpSpPr>
        <p:pic>
          <p:nvPicPr>
            <p:cNvPr descr="UAC-prompt-openTort.png" id="295" name="Google Shape;295;p8"/>
            <p:cNvPicPr preferRelativeResize="0"/>
            <p:nvPr/>
          </p:nvPicPr>
          <p:blipFill rotWithShape="1">
            <a:blip r:embed="rId3">
              <a:alphaModFix/>
            </a:blip>
            <a:srcRect b="0" l="0" r="0" t="0"/>
            <a:stretch/>
          </p:blipFill>
          <p:spPr>
            <a:xfrm>
              <a:off x="1954212" y="3402014"/>
              <a:ext cx="4795061" cy="3578350"/>
            </a:xfrm>
            <a:prstGeom prst="rect">
              <a:avLst/>
            </a:prstGeom>
            <a:noFill/>
            <a:ln>
              <a:noFill/>
            </a:ln>
          </p:spPr>
        </p:pic>
        <p:pic>
          <p:nvPicPr>
            <p:cNvPr descr="UAC-prompt-chromeInst.png" id="296" name="Google Shape;296;p8"/>
            <p:cNvPicPr preferRelativeResize="0"/>
            <p:nvPr/>
          </p:nvPicPr>
          <p:blipFill rotWithShape="1">
            <a:blip r:embed="rId4">
              <a:alphaModFix/>
            </a:blip>
            <a:srcRect b="0" l="0" r="0" t="0"/>
            <a:stretch/>
          </p:blipFill>
          <p:spPr>
            <a:xfrm>
              <a:off x="2346324" y="3725864"/>
              <a:ext cx="5362141" cy="3018448"/>
            </a:xfrm>
            <a:prstGeom prst="rect">
              <a:avLst/>
            </a:prstGeom>
            <a:noFill/>
            <a:ln>
              <a:noFill/>
            </a:ln>
          </p:spPr>
        </p:pic>
        <p:pic>
          <p:nvPicPr>
            <p:cNvPr descr="UAC-prompt-AirDispInst.png" id="297" name="Google Shape;297;p8"/>
            <p:cNvPicPr preferRelativeResize="0"/>
            <p:nvPr/>
          </p:nvPicPr>
          <p:blipFill rotWithShape="1">
            <a:blip r:embed="rId5">
              <a:alphaModFix/>
            </a:blip>
            <a:srcRect b="0" l="0" r="0" t="0"/>
            <a:stretch/>
          </p:blipFill>
          <p:spPr>
            <a:xfrm>
              <a:off x="2708276" y="4068763"/>
              <a:ext cx="6013566" cy="2725934"/>
            </a:xfrm>
            <a:prstGeom prst="rect">
              <a:avLst/>
            </a:prstGeom>
            <a:noFill/>
            <a:ln>
              <a:noFill/>
            </a:ln>
          </p:spPr>
        </p:pic>
        <p:pic>
          <p:nvPicPr>
            <p:cNvPr descr="UAC-prompt-setupRun.png" id="298" name="Google Shape;298;p8"/>
            <p:cNvPicPr preferRelativeResize="0"/>
            <p:nvPr/>
          </p:nvPicPr>
          <p:blipFill rotWithShape="1">
            <a:blip r:embed="rId6">
              <a:alphaModFix/>
            </a:blip>
            <a:srcRect b="0" l="0" r="0" t="0"/>
            <a:stretch/>
          </p:blipFill>
          <p:spPr>
            <a:xfrm>
              <a:off x="3248026" y="4251326"/>
              <a:ext cx="4891967" cy="2740292"/>
            </a:xfrm>
            <a:prstGeom prst="rect">
              <a:avLst/>
            </a:prstGeom>
            <a:noFill/>
            <a:ln>
              <a:noFill/>
            </a:ln>
          </p:spPr>
        </p:pic>
        <p:pic>
          <p:nvPicPr>
            <p:cNvPr descr="UAC-prompt-socketReq.png" id="299" name="Google Shape;299;p8"/>
            <p:cNvPicPr preferRelativeResize="0"/>
            <p:nvPr/>
          </p:nvPicPr>
          <p:blipFill rotWithShape="1">
            <a:blip r:embed="rId7">
              <a:alphaModFix/>
            </a:blip>
            <a:srcRect b="0" l="0" r="0" t="0"/>
            <a:stretch/>
          </p:blipFill>
          <p:spPr>
            <a:xfrm>
              <a:off x="4225926" y="3402012"/>
              <a:ext cx="5173713" cy="3673461"/>
            </a:xfrm>
            <a:prstGeom prst="rect">
              <a:avLst/>
            </a:prstGeom>
            <a:noFill/>
            <a:ln>
              <a:noFill/>
            </a:ln>
          </p:spPr>
        </p:pic>
      </p:grpSp>
      <p:pic>
        <p:nvPicPr>
          <p:cNvPr id="300" name="Google Shape;300;p8"/>
          <p:cNvPicPr preferRelativeResize="0"/>
          <p:nvPr/>
        </p:nvPicPr>
        <p:blipFill rotWithShape="1">
          <a:blip r:embed="rId8">
            <a:alphaModFix/>
          </a:blip>
          <a:srcRect b="0" l="0" r="0" t="0"/>
          <a:stretch/>
        </p:blipFill>
        <p:spPr>
          <a:xfrm>
            <a:off x="8472239" y="5971125"/>
            <a:ext cx="1530000" cy="612000"/>
          </a:xfrm>
          <a:prstGeom prst="rect">
            <a:avLst/>
          </a:prstGeom>
          <a:noFill/>
          <a:ln>
            <a:noFill/>
          </a:ln>
        </p:spPr>
      </p:pic>
      <p:sp>
        <p:nvSpPr>
          <p:cNvPr id="301" name="Google Shape;301;p8"/>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9"/>
          <p:cNvSpPr txBox="1"/>
          <p:nvPr>
            <p:ph type="ctrTitle"/>
          </p:nvPr>
        </p:nvSpPr>
        <p:spPr>
          <a:xfrm>
            <a:off x="1079980" y="332197"/>
            <a:ext cx="5271291" cy="7051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Principi di progettazione</a:t>
            </a:r>
            <a:endParaRPr/>
          </a:p>
        </p:txBody>
      </p:sp>
      <p:sp>
        <p:nvSpPr>
          <p:cNvPr id="307" name="Google Shape;307;p9"/>
          <p:cNvSpPr txBox="1"/>
          <p:nvPr>
            <p:ph idx="2" type="body"/>
          </p:nvPr>
        </p:nvSpPr>
        <p:spPr>
          <a:xfrm>
            <a:off x="1323821" y="1627936"/>
            <a:ext cx="7879173" cy="3592993"/>
          </a:xfrm>
          <a:prstGeom prst="rect">
            <a:avLst/>
          </a:prstGeom>
          <a:noFill/>
          <a:ln>
            <a:noFill/>
          </a:ln>
        </p:spPr>
        <p:txBody>
          <a:bodyPr anchorCtr="0" anchor="t" bIns="45700" lIns="91425" spcFirstLastPara="1" rIns="0" wrap="square" tIns="0">
            <a:normAutofit fontScale="55000" lnSpcReduction="20000"/>
          </a:bodyPr>
          <a:lstStyle/>
          <a:p>
            <a:pPr indent="-274320" lvl="0" marL="274320" rtl="0" algn="l">
              <a:lnSpc>
                <a:spcPct val="100000"/>
              </a:lnSpc>
              <a:spcBef>
                <a:spcPts val="0"/>
              </a:spcBef>
              <a:spcAft>
                <a:spcPts val="0"/>
              </a:spcAft>
              <a:buSzPct val="100000"/>
              <a:buChar char="o"/>
            </a:pPr>
            <a:r>
              <a:rPr lang="en-US" sz="3500"/>
              <a:t>Ridurre - diminuire il numero di volte in cui gli utenti sono chiamati a prendere decisioni</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Semplificare: porre domande comprensibili per l'utente.</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Sicuro (Fail Safe Defaults) - non fornisce una via d'uscita facile e insicura. </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Attivo: evita di rispondere passivamente alle richieste di sicurezza.</a:t>
            </a:r>
            <a:endParaRPr/>
          </a:p>
        </p:txBody>
      </p:sp>
      <p:pic>
        <p:nvPicPr>
          <p:cNvPr id="308" name="Google Shape;308;p9"/>
          <p:cNvPicPr preferRelativeResize="0"/>
          <p:nvPr/>
        </p:nvPicPr>
        <p:blipFill rotWithShape="1">
          <a:blip r:embed="rId3">
            <a:alphaModFix/>
          </a:blip>
          <a:srcRect b="0" l="0" r="0" t="0"/>
          <a:stretch/>
        </p:blipFill>
        <p:spPr>
          <a:xfrm>
            <a:off x="8334588" y="5971125"/>
            <a:ext cx="1530000" cy="612000"/>
          </a:xfrm>
          <a:prstGeom prst="rect">
            <a:avLst/>
          </a:prstGeom>
          <a:noFill/>
          <a:ln>
            <a:noFill/>
          </a:ln>
        </p:spPr>
      </p:pic>
      <p:sp>
        <p:nvSpPr>
          <p:cNvPr id="309" name="Google Shape;309;p9"/>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8</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0"/>
          <p:cNvSpPr txBox="1"/>
          <p:nvPr>
            <p:ph type="ctrTitle"/>
          </p:nvPr>
        </p:nvSpPr>
        <p:spPr>
          <a:xfrm>
            <a:off x="796322" y="320040"/>
            <a:ext cx="9301407" cy="10617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Progettazione di una whitelist personalizzata</a:t>
            </a:r>
            <a:endParaRPr/>
          </a:p>
        </p:txBody>
      </p:sp>
      <p:sp>
        <p:nvSpPr>
          <p:cNvPr id="315" name="Google Shape;315;p10"/>
          <p:cNvSpPr txBox="1"/>
          <p:nvPr>
            <p:ph idx="1" type="body"/>
          </p:nvPr>
        </p:nvSpPr>
        <p:spPr>
          <a:xfrm>
            <a:off x="2009974" y="4186234"/>
            <a:ext cx="6819394" cy="1654128"/>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840"/>
              <a:buChar char="o"/>
            </a:pPr>
            <a:r>
              <a:rPr lang="en-US" sz="1800"/>
              <a:t>"Approccio di "arresto" e approccio di "avvertimento</a:t>
            </a:r>
            <a:endParaRPr sz="1800"/>
          </a:p>
          <a:p>
            <a:pPr indent="0" lvl="0" marL="0" rtl="0" algn="l">
              <a:lnSpc>
                <a:spcPct val="100000"/>
              </a:lnSpc>
              <a:spcBef>
                <a:spcPts val="900"/>
              </a:spcBef>
              <a:spcAft>
                <a:spcPts val="0"/>
              </a:spcAft>
              <a:buSzPts val="840"/>
              <a:buNone/>
            </a:pPr>
            <a:r>
              <a:t/>
            </a:r>
            <a:endParaRPr sz="1800"/>
          </a:p>
          <a:p>
            <a:pPr indent="-274320" lvl="0" marL="274320" rtl="0" algn="l">
              <a:lnSpc>
                <a:spcPct val="100000"/>
              </a:lnSpc>
              <a:spcBef>
                <a:spcPts val="900"/>
              </a:spcBef>
              <a:spcAft>
                <a:spcPts val="0"/>
              </a:spcAft>
              <a:buSzPts val="840"/>
              <a:buChar char="o"/>
            </a:pPr>
            <a:r>
              <a:rPr lang="en-US" sz="1800"/>
              <a:t>La decisione che l'utente deve prendere</a:t>
            </a:r>
            <a:endParaRPr sz="1800"/>
          </a:p>
          <a:p>
            <a:pPr indent="-182880" lvl="1" marL="384048" rtl="0" algn="l">
              <a:lnSpc>
                <a:spcPct val="100000"/>
              </a:lnSpc>
              <a:spcBef>
                <a:spcPts val="750"/>
              </a:spcBef>
              <a:spcAft>
                <a:spcPts val="0"/>
              </a:spcAft>
              <a:buClr>
                <a:schemeClr val="dk1"/>
              </a:buClr>
              <a:buSzPts val="980"/>
              <a:buFont typeface="Courier New"/>
              <a:buChar char="o"/>
            </a:pPr>
            <a:r>
              <a:rPr lang="en-US" sz="1800"/>
              <a:t>"Voglio installare un nuovo software adesso?".</a:t>
            </a:r>
            <a:endParaRPr sz="1800"/>
          </a:p>
          <a:p>
            <a:pPr indent="-220980" lvl="0" marL="274320" rtl="0" algn="l">
              <a:lnSpc>
                <a:spcPct val="100000"/>
              </a:lnSpc>
              <a:spcBef>
                <a:spcPts val="1100"/>
              </a:spcBef>
              <a:spcAft>
                <a:spcPts val="0"/>
              </a:spcAft>
              <a:buSzPts val="840"/>
              <a:buNone/>
            </a:pPr>
            <a:r>
              <a:t/>
            </a:r>
            <a:endParaRPr/>
          </a:p>
          <a:p>
            <a:pPr indent="-185420" lvl="0" marL="274320" rtl="0" algn="l">
              <a:lnSpc>
                <a:spcPct val="100000"/>
              </a:lnSpc>
              <a:spcBef>
                <a:spcPts val="1400"/>
              </a:spcBef>
              <a:spcAft>
                <a:spcPts val="0"/>
              </a:spcAft>
              <a:buSzPts val="1400"/>
              <a:buNone/>
            </a:pPr>
            <a:r>
              <a:t/>
            </a:r>
            <a:endParaRPr/>
          </a:p>
        </p:txBody>
      </p:sp>
      <p:sp>
        <p:nvSpPr>
          <p:cNvPr id="316" name="Google Shape;316;p10"/>
          <p:cNvSpPr txBox="1"/>
          <p:nvPr>
            <p:ph idx="4294967295" type="body"/>
          </p:nvPr>
        </p:nvSpPr>
        <p:spPr>
          <a:xfrm>
            <a:off x="6593194" y="1873384"/>
            <a:ext cx="3428710" cy="2282026"/>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SzPts val="1400"/>
              <a:buNone/>
            </a:pPr>
            <a:r>
              <a:rPr lang="en-US" sz="1200"/>
              <a:t>Modalità di installazione</a:t>
            </a:r>
            <a:endParaRPr sz="1800"/>
          </a:p>
          <a:p>
            <a:pPr indent="0" lvl="0" marL="0" rtl="0" algn="l">
              <a:lnSpc>
                <a:spcPct val="100000"/>
              </a:lnSpc>
              <a:spcBef>
                <a:spcPts val="1400"/>
              </a:spcBef>
              <a:spcAft>
                <a:spcPts val="0"/>
              </a:spcAft>
              <a:buSzPts val="1400"/>
              <a:buNone/>
            </a:pPr>
            <a:r>
              <a:rPr lang="en-US" sz="1200"/>
              <a:t>Eseguire tutti i software</a:t>
            </a:r>
            <a:endParaRPr sz="1800"/>
          </a:p>
          <a:p>
            <a:pPr indent="0" lvl="0" marL="0" rtl="0" algn="l">
              <a:lnSpc>
                <a:spcPct val="100000"/>
              </a:lnSpc>
              <a:spcBef>
                <a:spcPts val="1400"/>
              </a:spcBef>
              <a:spcAft>
                <a:spcPts val="0"/>
              </a:spcAft>
              <a:buSzPts val="1400"/>
              <a:buNone/>
            </a:pPr>
            <a:r>
              <a:rPr lang="en-US" sz="1200"/>
              <a:t>Eseguito = aggiunto alla whitelist</a:t>
            </a:r>
            <a:endParaRPr sz="1800"/>
          </a:p>
          <a:p>
            <a:pPr indent="0" lvl="0" marL="0" rtl="0" algn="l">
              <a:lnSpc>
                <a:spcPct val="100000"/>
              </a:lnSpc>
              <a:spcBef>
                <a:spcPts val="1400"/>
              </a:spcBef>
              <a:spcAft>
                <a:spcPts val="0"/>
              </a:spcAft>
              <a:buSzPts val="1400"/>
              <a:buNone/>
            </a:pPr>
            <a:r>
              <a:rPr lang="en-US" sz="1200"/>
              <a:t>Scritto = aggiunto alla whitelist</a:t>
            </a:r>
            <a:endParaRPr sz="1800"/>
          </a:p>
          <a:p>
            <a:pPr indent="0" lvl="0" marL="0" rtl="0" algn="l">
              <a:lnSpc>
                <a:spcPct val="100000"/>
              </a:lnSpc>
              <a:spcBef>
                <a:spcPts val="1400"/>
              </a:spcBef>
              <a:spcAft>
                <a:spcPts val="0"/>
              </a:spcAft>
              <a:buSzPts val="1400"/>
              <a:buNone/>
            </a:pPr>
            <a:r>
              <a:rPr lang="en-US" sz="1200"/>
              <a:t>Cercare di uscire rapidamente dalla modalità di installazione</a:t>
            </a:r>
            <a:endParaRPr sz="1800"/>
          </a:p>
        </p:txBody>
      </p:sp>
      <p:sp>
        <p:nvSpPr>
          <p:cNvPr id="317" name="Google Shape;317;p10"/>
          <p:cNvSpPr/>
          <p:nvPr/>
        </p:nvSpPr>
        <p:spPr>
          <a:xfrm>
            <a:off x="2488343" y="2269661"/>
            <a:ext cx="3536709" cy="1524000"/>
          </a:xfrm>
          <a:prstGeom prst="frame">
            <a:avLst>
              <a:gd fmla="val 634" name="adj1"/>
            </a:avLst>
          </a:prstGeom>
          <a:gradFill>
            <a:gsLst>
              <a:gs pos="0">
                <a:srgbClr val="FFBC00"/>
              </a:gs>
              <a:gs pos="34000">
                <a:srgbClr val="FFBB00"/>
              </a:gs>
              <a:gs pos="70000">
                <a:srgbClr val="FFC100"/>
              </a:gs>
              <a:gs pos="100000">
                <a:srgbClr val="FFBF00"/>
              </a:gs>
            </a:gsLst>
            <a:path path="circle">
              <a:fillToRect b="50%" l="50%" r="50%" t="50%"/>
            </a:path>
            <a:tileRect/>
          </a:gra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18" name="Google Shape;318;p10"/>
          <p:cNvSpPr/>
          <p:nvPr/>
        </p:nvSpPr>
        <p:spPr>
          <a:xfrm>
            <a:off x="6485195" y="2225339"/>
            <a:ext cx="3536709" cy="1524000"/>
          </a:xfrm>
          <a:prstGeom prst="frame">
            <a:avLst>
              <a:gd fmla="val 634" name="adj1"/>
            </a:avLst>
          </a:prstGeom>
          <a:gradFill>
            <a:gsLst>
              <a:gs pos="0">
                <a:srgbClr val="FFBC00"/>
              </a:gs>
              <a:gs pos="34000">
                <a:srgbClr val="FFBB00"/>
              </a:gs>
              <a:gs pos="70000">
                <a:srgbClr val="FFC100"/>
              </a:gs>
              <a:gs pos="100000">
                <a:srgbClr val="FFBF00"/>
              </a:gs>
            </a:gsLst>
            <a:path path="circle">
              <a:fillToRect b="50%" l="50%" r="50%" t="50%"/>
            </a:path>
            <a:tileRect/>
          </a:gra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19" name="Google Shape;319;p10"/>
          <p:cNvSpPr txBox="1"/>
          <p:nvPr/>
        </p:nvSpPr>
        <p:spPr>
          <a:xfrm>
            <a:off x="2488343" y="1915430"/>
            <a:ext cx="3536709" cy="228758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400"/>
              <a:buFont typeface="Times"/>
              <a:buNone/>
            </a:pPr>
            <a:r>
              <a:rPr b="0" i="0" lang="en-US" sz="1200" u="none" cap="none" strike="noStrike">
                <a:solidFill>
                  <a:schemeClr val="dk1"/>
                </a:solidFill>
                <a:latin typeface="Century Gothic"/>
                <a:ea typeface="Century Gothic"/>
                <a:cs typeface="Century Gothic"/>
                <a:sym typeface="Century Gothic"/>
              </a:rPr>
              <a:t>Modalità normale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200" u="none" cap="none" strike="noStrike">
                <a:solidFill>
                  <a:schemeClr val="dk1"/>
                </a:solidFill>
                <a:latin typeface="Century Gothic"/>
                <a:ea typeface="Century Gothic"/>
                <a:cs typeface="Century Gothic"/>
                <a:sym typeface="Century Gothic"/>
              </a:rPr>
              <a:t>Eseguire solo software conosciuto</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200" u="none" cap="none" strike="noStrike">
                <a:solidFill>
                  <a:schemeClr val="dk1"/>
                </a:solidFill>
                <a:latin typeface="Century Gothic"/>
                <a:ea typeface="Century Gothic"/>
                <a:cs typeface="Century Gothic"/>
                <a:sym typeface="Century Gothic"/>
              </a:rPr>
              <a:t>Firme affidabili = aggiungere alla whitelist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200" u="none" cap="none" strike="noStrike">
                <a:solidFill>
                  <a:schemeClr val="dk1"/>
                </a:solidFill>
                <a:latin typeface="Century Gothic"/>
                <a:ea typeface="Century Gothic"/>
                <a:cs typeface="Century Gothic"/>
                <a:sym typeface="Century Gothic"/>
              </a:rPr>
              <a:t>Installatori affidabili = aggiungere alla whitelist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200" u="none" cap="none" strike="noStrike">
                <a:solidFill>
                  <a:schemeClr val="dk1"/>
                </a:solidFill>
                <a:latin typeface="Century Gothic"/>
                <a:ea typeface="Century Gothic"/>
                <a:cs typeface="Century Gothic"/>
                <a:sym typeface="Century Gothic"/>
              </a:rPr>
              <a:t>Tutto il resto è bloccato</a:t>
            </a:r>
            <a:endParaRPr b="0" i="0" sz="1200" u="none" cap="none" strike="noStrike">
              <a:solidFill>
                <a:srgbClr val="000000"/>
              </a:solidFill>
              <a:latin typeface="Arial"/>
              <a:ea typeface="Arial"/>
              <a:cs typeface="Arial"/>
              <a:sym typeface="Arial"/>
            </a:endParaRPr>
          </a:p>
        </p:txBody>
      </p:sp>
      <p:pic>
        <p:nvPicPr>
          <p:cNvPr id="320" name="Google Shape;320;p10"/>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21" name="Google Shape;321;p10"/>
          <p:cNvSpPr txBox="1"/>
          <p:nvPr/>
        </p:nvSpPr>
        <p:spPr>
          <a:xfrm>
            <a:off x="10894342" y="5971125"/>
            <a:ext cx="3350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1"/>
          <p:cNvSpPr txBox="1"/>
          <p:nvPr>
            <p:ph type="ctrTitle"/>
          </p:nvPr>
        </p:nvSpPr>
        <p:spPr>
          <a:xfrm>
            <a:off x="942328" y="519008"/>
            <a:ext cx="8113182" cy="7493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Principi di progettazione in pratica</a:t>
            </a:r>
            <a:endParaRPr/>
          </a:p>
        </p:txBody>
      </p:sp>
      <p:sp>
        <p:nvSpPr>
          <p:cNvPr id="327" name="Google Shape;327;p11"/>
          <p:cNvSpPr txBox="1"/>
          <p:nvPr>
            <p:ph idx="2" type="body"/>
          </p:nvPr>
        </p:nvSpPr>
        <p:spPr>
          <a:xfrm>
            <a:off x="1189336" y="1750143"/>
            <a:ext cx="8347954" cy="3795251"/>
          </a:xfrm>
          <a:prstGeom prst="rect">
            <a:avLst/>
          </a:prstGeom>
          <a:noFill/>
          <a:ln>
            <a:noFill/>
          </a:ln>
        </p:spPr>
        <p:txBody>
          <a:bodyPr anchorCtr="0" anchor="t" bIns="45700" lIns="91425" spcFirstLastPara="1" rIns="0" wrap="square" tIns="0">
            <a:normAutofit fontScale="70000" lnSpcReduction="20000"/>
          </a:bodyPr>
          <a:lstStyle/>
          <a:p>
            <a:pPr indent="-274320" lvl="0" marL="274320" rtl="0" algn="l">
              <a:lnSpc>
                <a:spcPct val="100000"/>
              </a:lnSpc>
              <a:spcBef>
                <a:spcPts val="0"/>
              </a:spcBef>
              <a:spcAft>
                <a:spcPts val="0"/>
              </a:spcAft>
              <a:buSzPct val="100000"/>
              <a:buChar char="o"/>
            </a:pPr>
            <a:r>
              <a:rPr lang="en-US" sz="2500"/>
              <a:t>Ridurre: c'è un'unica decisione di sicurezza da prendere per l'installazione di qualsiasi applicazione.</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Semplificare - questo paradigma corrisponde maggiormente al modo in cui gli utenti tipici intendono le loro azioni.  "Sto aggiungendo qualcosa di nuovo".</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Sicuro (Fail Safe Defaults) - Non consentire l'inserimento di nuovo codice è l'azione più semplice.</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Attivo - Per aggiungere un nuovo software, l'utente deve partecipare attivamente e avviare l'azione.</a:t>
            </a:r>
            <a:endParaRPr/>
          </a:p>
          <a:p>
            <a:pPr indent="-225425" lvl="0" marL="274320" rtl="0" algn="l">
              <a:lnSpc>
                <a:spcPct val="100000"/>
              </a:lnSpc>
              <a:spcBef>
                <a:spcPts val="1800"/>
              </a:spcBef>
              <a:spcAft>
                <a:spcPts val="0"/>
              </a:spcAft>
              <a:buSzPct val="100000"/>
              <a:buFont typeface="Courier New"/>
              <a:buNone/>
            </a:pPr>
            <a:r>
              <a:t/>
            </a:r>
            <a:endParaRPr/>
          </a:p>
        </p:txBody>
      </p:sp>
      <p:pic>
        <p:nvPicPr>
          <p:cNvPr id="328" name="Google Shape;328;p11"/>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329" name="Google Shape;329;p11"/>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10</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2"/>
          <p:cNvSpPr txBox="1"/>
          <p:nvPr>
            <p:ph type="ctrTitle"/>
          </p:nvPr>
        </p:nvSpPr>
        <p:spPr>
          <a:xfrm>
            <a:off x="796322" y="320040"/>
            <a:ext cx="9225582" cy="899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Modalità di installazione vs. modalità normale</a:t>
            </a:r>
            <a:endParaRPr/>
          </a:p>
        </p:txBody>
      </p:sp>
      <p:sp>
        <p:nvSpPr>
          <p:cNvPr id="336" name="Google Shape;336;p12"/>
          <p:cNvSpPr txBox="1"/>
          <p:nvPr>
            <p:ph idx="1" type="body"/>
          </p:nvPr>
        </p:nvSpPr>
        <p:spPr>
          <a:xfrm>
            <a:off x="796321" y="2252076"/>
            <a:ext cx="7695583" cy="2850866"/>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sz="1600"/>
              <a:t>Questa doppia modalità può corrispondere meglio al modello mentale di un utente tipico.</a:t>
            </a:r>
            <a:endParaRPr sz="1600"/>
          </a:p>
          <a:p>
            <a:pPr indent="-182880" lvl="1" marL="384048" rtl="0" algn="l">
              <a:lnSpc>
                <a:spcPct val="100000"/>
              </a:lnSpc>
              <a:spcBef>
                <a:spcPts val="400"/>
              </a:spcBef>
              <a:spcAft>
                <a:spcPts val="0"/>
              </a:spcAft>
              <a:buClr>
                <a:schemeClr val="dk1"/>
              </a:buClr>
              <a:buSzPts val="1400"/>
              <a:buChar char="◦"/>
            </a:pPr>
            <a:r>
              <a:rPr lang="en-US" sz="1600"/>
              <a:t>Gli utenti potrebbero non capire "Vuoi consentire a questo programma di apportare modifiche".</a:t>
            </a:r>
            <a:endParaRPr sz="1600"/>
          </a:p>
          <a:p>
            <a:pPr indent="-182880" lvl="1" marL="384048" rtl="0" algn="l">
              <a:lnSpc>
                <a:spcPct val="100000"/>
              </a:lnSpc>
              <a:spcBef>
                <a:spcPts val="600"/>
              </a:spcBef>
              <a:spcAft>
                <a:spcPts val="0"/>
              </a:spcAft>
              <a:buClr>
                <a:schemeClr val="dk1"/>
              </a:buClr>
              <a:buSzPts val="1400"/>
              <a:buChar char="◦"/>
            </a:pPr>
            <a:r>
              <a:rPr lang="en-US" sz="1600"/>
              <a:t>Ma la maggior parte può essere istruita su "Vuoi aggiungere subito qualcosa di nuovo al tuo computer".</a:t>
            </a:r>
            <a:endParaRPr sz="1600"/>
          </a:p>
          <a:p>
            <a:pPr indent="-93979" lvl="1" marL="384048" rtl="0" algn="l">
              <a:lnSpc>
                <a:spcPct val="100000"/>
              </a:lnSpc>
              <a:spcBef>
                <a:spcPts val="600"/>
              </a:spcBef>
              <a:spcAft>
                <a:spcPts val="0"/>
              </a:spcAft>
              <a:buClr>
                <a:schemeClr val="dk1"/>
              </a:buClr>
              <a:buSzPts val="1400"/>
              <a:buNone/>
            </a:pPr>
            <a:r>
              <a:t/>
            </a:r>
            <a:endParaRPr sz="1600"/>
          </a:p>
          <a:p>
            <a:pPr indent="-274320" lvl="0" marL="274320" rtl="0" algn="l">
              <a:lnSpc>
                <a:spcPct val="100000"/>
              </a:lnSpc>
              <a:spcBef>
                <a:spcPts val="1600"/>
              </a:spcBef>
              <a:spcAft>
                <a:spcPts val="0"/>
              </a:spcAft>
              <a:buSzPts val="1400"/>
              <a:buFont typeface="Courier New"/>
              <a:buChar char="o"/>
            </a:pPr>
            <a:r>
              <a:rPr lang="en-US" sz="1600"/>
              <a:t>Inoltre, gli utenti possono essere istruiti su quando non accedere alla modalità di installazione.</a:t>
            </a:r>
            <a:endParaRPr sz="1600"/>
          </a:p>
        </p:txBody>
      </p:sp>
      <p:pic>
        <p:nvPicPr>
          <p:cNvPr id="337" name="Google Shape;337;p12"/>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38" name="Google Shape;338;p12"/>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type="ctrTitle"/>
          </p:nvPr>
        </p:nvSpPr>
        <p:spPr>
          <a:xfrm>
            <a:off x="844005" y="549555"/>
            <a:ext cx="9342214" cy="9754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Il vantaggio dell'onere della modalità di installazione</a:t>
            </a:r>
            <a:endParaRPr/>
          </a:p>
        </p:txBody>
      </p:sp>
      <p:sp>
        <p:nvSpPr>
          <p:cNvPr id="345" name="Google Shape;345;p13"/>
          <p:cNvSpPr txBox="1"/>
          <p:nvPr>
            <p:ph idx="2" type="body"/>
          </p:nvPr>
        </p:nvSpPr>
        <p:spPr>
          <a:xfrm>
            <a:off x="1061884" y="1932769"/>
            <a:ext cx="8426245" cy="388792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Semplice passaggio alla modalità di installazione</a:t>
            </a:r>
            <a:endParaRPr/>
          </a:p>
          <a:p>
            <a:pPr indent="-274319" lvl="1" marL="384048" rtl="0" algn="l">
              <a:lnSpc>
                <a:spcPct val="100000"/>
              </a:lnSpc>
              <a:spcBef>
                <a:spcPts val="800"/>
              </a:spcBef>
              <a:spcAft>
                <a:spcPts val="0"/>
              </a:spcAft>
              <a:buClr>
                <a:schemeClr val="lt1"/>
              </a:buClr>
              <a:buSzPts val="1400"/>
              <a:buChar char="◦"/>
            </a:pPr>
            <a:r>
              <a:rPr lang="en-US" sz="1400"/>
              <a:t>Vantaggio: è facile</a:t>
            </a:r>
            <a:endParaRPr/>
          </a:p>
          <a:p>
            <a:pPr indent="-274319" lvl="1" marL="384048" rtl="0" algn="l">
              <a:lnSpc>
                <a:spcPct val="100000"/>
              </a:lnSpc>
              <a:spcBef>
                <a:spcPts val="600"/>
              </a:spcBef>
              <a:spcAft>
                <a:spcPts val="0"/>
              </a:spcAft>
              <a:buClr>
                <a:schemeClr val="lt1"/>
              </a:buClr>
              <a:buSzPts val="1400"/>
              <a:buChar char="◦"/>
            </a:pPr>
            <a:r>
              <a:rPr lang="en-US" sz="1400"/>
              <a:t>Svantaggio: l'utente può entrare spesso in modalità di installazione.</a:t>
            </a:r>
            <a:endParaRPr/>
          </a:p>
          <a:p>
            <a:pPr indent="-274320" lvl="0" marL="274320" rtl="0" algn="l">
              <a:lnSpc>
                <a:spcPct val="100000"/>
              </a:lnSpc>
              <a:spcBef>
                <a:spcPts val="1600"/>
              </a:spcBef>
              <a:spcAft>
                <a:spcPts val="0"/>
              </a:spcAft>
              <a:buSzPts val="1400"/>
              <a:buChar char="o"/>
            </a:pPr>
            <a:r>
              <a:rPr lang="en-US"/>
              <a:t>Passaggio alla modalità di installazione (ad esempio, riavvio)</a:t>
            </a:r>
            <a:endParaRPr/>
          </a:p>
          <a:p>
            <a:pPr indent="-274319" lvl="1" marL="384048" rtl="0" algn="l">
              <a:lnSpc>
                <a:spcPct val="100000"/>
              </a:lnSpc>
              <a:spcBef>
                <a:spcPts val="800"/>
              </a:spcBef>
              <a:spcAft>
                <a:spcPts val="0"/>
              </a:spcAft>
              <a:buClr>
                <a:schemeClr val="lt1"/>
              </a:buClr>
              <a:buSzPts val="1400"/>
              <a:buChar char="◦"/>
            </a:pPr>
            <a:r>
              <a:rPr lang="en-US" sz="1400"/>
              <a:t>Vantaggio: rende l'utente meno propenso a cambiare se non necessario.</a:t>
            </a:r>
            <a:endParaRPr/>
          </a:p>
          <a:p>
            <a:pPr indent="-274319" lvl="1" marL="384048" rtl="0" algn="l">
              <a:lnSpc>
                <a:spcPct val="100000"/>
              </a:lnSpc>
              <a:spcBef>
                <a:spcPts val="600"/>
              </a:spcBef>
              <a:spcAft>
                <a:spcPts val="0"/>
              </a:spcAft>
              <a:buClr>
                <a:schemeClr val="lt1"/>
              </a:buClr>
              <a:buSzPts val="1400"/>
              <a:buChar char="◦"/>
            </a:pPr>
            <a:r>
              <a:rPr lang="en-US" sz="1400"/>
              <a:t>Svantaggio: le spese generali elevate possono causare fastidi.</a:t>
            </a:r>
            <a:endParaRPr/>
          </a:p>
          <a:p>
            <a:pPr indent="-274320" lvl="0" marL="274320" rtl="0" algn="l">
              <a:lnSpc>
                <a:spcPct val="100000"/>
              </a:lnSpc>
              <a:spcBef>
                <a:spcPts val="1600"/>
              </a:spcBef>
              <a:spcAft>
                <a:spcPts val="0"/>
              </a:spcAft>
              <a:buSzPts val="1400"/>
              <a:buChar char="o"/>
            </a:pPr>
            <a:r>
              <a:rPr lang="en-US"/>
              <a:t>Vantaggi del riavvio </a:t>
            </a:r>
            <a:endParaRPr/>
          </a:p>
          <a:p>
            <a:pPr indent="-274319" lvl="1" marL="384048" rtl="0" algn="l">
              <a:lnSpc>
                <a:spcPct val="100000"/>
              </a:lnSpc>
              <a:spcBef>
                <a:spcPts val="800"/>
              </a:spcBef>
              <a:spcAft>
                <a:spcPts val="0"/>
              </a:spcAft>
              <a:buClr>
                <a:schemeClr val="lt1"/>
              </a:buClr>
              <a:buSzPts val="1400"/>
              <a:buChar char="◦"/>
            </a:pPr>
            <a:r>
              <a:rPr lang="en-US" sz="1400"/>
              <a:t>Cancellare la memoria, il malware in memoria non può sfruttare la modalità di installazione.</a:t>
            </a:r>
            <a:endParaRPr/>
          </a:p>
          <a:p>
            <a:pPr indent="-274319" lvl="1" marL="384048" rtl="0" algn="l">
              <a:lnSpc>
                <a:spcPct val="100000"/>
              </a:lnSpc>
              <a:spcBef>
                <a:spcPts val="600"/>
              </a:spcBef>
              <a:spcAft>
                <a:spcPts val="0"/>
              </a:spcAft>
              <a:buClr>
                <a:schemeClr val="lt1"/>
              </a:buClr>
              <a:buSzPts val="1400"/>
              <a:buChar char="◦"/>
            </a:pPr>
            <a:r>
              <a:rPr lang="en-US" sz="1400"/>
              <a:t>Numero minimo di applicazioni attive subito dopo il riavvio</a:t>
            </a:r>
            <a:endParaRPr/>
          </a:p>
          <a:p>
            <a:pPr indent="-185420" lvl="0" marL="274320" rtl="0" algn="l">
              <a:lnSpc>
                <a:spcPct val="100000"/>
              </a:lnSpc>
              <a:spcBef>
                <a:spcPts val="1600"/>
              </a:spcBef>
              <a:spcAft>
                <a:spcPts val="0"/>
              </a:spcAft>
              <a:buSzPts val="1400"/>
              <a:buFont typeface="Courier New"/>
              <a:buNone/>
            </a:pPr>
            <a:r>
              <a:t/>
            </a:r>
            <a:endParaRPr/>
          </a:p>
        </p:txBody>
      </p:sp>
      <p:pic>
        <p:nvPicPr>
          <p:cNvPr id="346" name="Google Shape;346;p13"/>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347" name="Google Shape;347;p13"/>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6"/>
          <p:cNvSpPr txBox="1"/>
          <p:nvPr>
            <p:ph type="ctrTitle"/>
          </p:nvPr>
        </p:nvSpPr>
        <p:spPr>
          <a:xfrm>
            <a:off x="796322" y="320040"/>
            <a:ext cx="6732237" cy="889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IDS di rete</a:t>
            </a:r>
            <a:endParaRPr/>
          </a:p>
        </p:txBody>
      </p:sp>
      <p:sp>
        <p:nvSpPr>
          <p:cNvPr id="354" name="Google Shape;354;p16"/>
          <p:cNvSpPr txBox="1"/>
          <p:nvPr>
            <p:ph idx="1" type="body"/>
          </p:nvPr>
        </p:nvSpPr>
        <p:spPr>
          <a:xfrm>
            <a:off x="1012632" y="1809623"/>
            <a:ext cx="7964220" cy="3548957"/>
          </a:xfrm>
          <a:prstGeom prst="rect">
            <a:avLst/>
          </a:prstGeom>
          <a:noFill/>
          <a:ln>
            <a:noFill/>
          </a:ln>
        </p:spPr>
        <p:txBody>
          <a:bodyPr anchorCtr="0" anchor="t" bIns="45700" lIns="0" spcFirstLastPara="1" rIns="0" wrap="square" tIns="45700">
            <a:normAutofit/>
          </a:bodyPr>
          <a:lstStyle/>
          <a:p>
            <a:pPr indent="-274320" lvl="0" marL="274320" rtl="0" algn="l">
              <a:lnSpc>
                <a:spcPct val="90000"/>
              </a:lnSpc>
              <a:spcBef>
                <a:spcPts val="0"/>
              </a:spcBef>
              <a:spcAft>
                <a:spcPts val="0"/>
              </a:spcAft>
              <a:buSzPts val="1400"/>
              <a:buChar char="o"/>
            </a:pPr>
            <a:r>
              <a:rPr lang="en-US"/>
              <a:t>Distribuzione di sensori in posizioni strategiche</a:t>
            </a:r>
            <a:endParaRPr/>
          </a:p>
          <a:p>
            <a:pPr indent="-182880" lvl="1" marL="384048" rtl="0" algn="l">
              <a:lnSpc>
                <a:spcPct val="90000"/>
              </a:lnSpc>
              <a:spcBef>
                <a:spcPts val="400"/>
              </a:spcBef>
              <a:spcAft>
                <a:spcPts val="0"/>
              </a:spcAft>
              <a:buClr>
                <a:schemeClr val="dk1"/>
              </a:buClr>
              <a:buSzPts val="1400"/>
              <a:buChar char="◦"/>
            </a:pPr>
            <a:r>
              <a:rPr lang="en-US"/>
              <a:t>Ad esempio, lo sniffing dei pacchetti tramite </a:t>
            </a:r>
            <a:r>
              <a:rPr i="1" lang="en-US"/>
              <a:t>tcpdump </a:t>
            </a:r>
            <a:r>
              <a:rPr lang="en-US"/>
              <a:t>sui router.</a:t>
            </a:r>
            <a:endParaRPr/>
          </a:p>
          <a:p>
            <a:pPr indent="-274320" lvl="0" marL="274320" rtl="0" algn="l">
              <a:lnSpc>
                <a:spcPct val="90000"/>
              </a:lnSpc>
              <a:spcBef>
                <a:spcPts val="1600"/>
              </a:spcBef>
              <a:spcAft>
                <a:spcPts val="0"/>
              </a:spcAft>
              <a:buSzPts val="1400"/>
              <a:buChar char="o"/>
            </a:pPr>
            <a:r>
              <a:rPr lang="en-US"/>
              <a:t>Ispezione del traffico di rete </a:t>
            </a:r>
            <a:endParaRPr/>
          </a:p>
          <a:p>
            <a:pPr indent="-182880" lvl="1" marL="384048" rtl="0" algn="l">
              <a:lnSpc>
                <a:spcPct val="90000"/>
              </a:lnSpc>
              <a:spcBef>
                <a:spcPts val="400"/>
              </a:spcBef>
              <a:spcAft>
                <a:spcPts val="0"/>
              </a:spcAft>
              <a:buClr>
                <a:schemeClr val="dk1"/>
              </a:buClr>
              <a:buSzPts val="1400"/>
              <a:buChar char="◦"/>
            </a:pPr>
            <a:r>
              <a:rPr lang="en-US"/>
              <a:t>Osservare le violazioni dei protocolli e gli schemi di connessione insoliti.</a:t>
            </a:r>
            <a:endParaRPr/>
          </a:p>
          <a:p>
            <a:pPr indent="-274320" lvl="0" marL="274320" rtl="0" algn="l">
              <a:lnSpc>
                <a:spcPct val="90000"/>
              </a:lnSpc>
              <a:spcBef>
                <a:spcPts val="1600"/>
              </a:spcBef>
              <a:spcAft>
                <a:spcPts val="0"/>
              </a:spcAft>
              <a:buSzPts val="1400"/>
              <a:buChar char="o"/>
            </a:pPr>
            <a:r>
              <a:rPr lang="en-US"/>
              <a:t>Monitoraggio delle attività degli utenti</a:t>
            </a:r>
            <a:endParaRPr/>
          </a:p>
          <a:p>
            <a:pPr indent="-182880" lvl="1" marL="384048" rtl="0" algn="l">
              <a:lnSpc>
                <a:spcPct val="90000"/>
              </a:lnSpc>
              <a:spcBef>
                <a:spcPts val="400"/>
              </a:spcBef>
              <a:spcAft>
                <a:spcPts val="0"/>
              </a:spcAft>
              <a:buClr>
                <a:schemeClr val="dk1"/>
              </a:buClr>
              <a:buSzPts val="1400"/>
              <a:buChar char="◦"/>
            </a:pPr>
            <a:r>
              <a:rPr lang="en-US"/>
              <a:t>Ad esempio, esaminare le porzioni di dati dei pacchetti alla ricerca di codice dannoso o di exploit noti.</a:t>
            </a:r>
            <a:endParaRPr/>
          </a:p>
          <a:p>
            <a:pPr indent="-274320" lvl="0" marL="274320" rtl="0" algn="l">
              <a:lnSpc>
                <a:spcPct val="90000"/>
              </a:lnSpc>
              <a:spcBef>
                <a:spcPts val="1600"/>
              </a:spcBef>
              <a:spcAft>
                <a:spcPts val="0"/>
              </a:spcAft>
              <a:buSzPts val="1400"/>
              <a:buChar char="o"/>
            </a:pPr>
            <a:r>
              <a:rPr lang="en-US"/>
              <a:t>Capacità di ispezione limitata dalla crittografia</a:t>
            </a:r>
            <a:endParaRPr/>
          </a:p>
          <a:p>
            <a:pPr indent="-182880" lvl="1" marL="384048" rtl="0" algn="l">
              <a:lnSpc>
                <a:spcPct val="90000"/>
              </a:lnSpc>
              <a:spcBef>
                <a:spcPts val="400"/>
              </a:spcBef>
              <a:spcAft>
                <a:spcPts val="0"/>
              </a:spcAft>
              <a:buClr>
                <a:schemeClr val="dk1"/>
              </a:buClr>
              <a:buSzPts val="1400"/>
              <a:buChar char="◦"/>
            </a:pPr>
            <a:r>
              <a:rPr lang="en-US"/>
              <a:t>Le porzioni di dati e alcune informazioni di intestazione possono essere crittografate.</a:t>
            </a:r>
            <a:endParaRPr/>
          </a:p>
          <a:p>
            <a:pPr indent="-182880" lvl="1" marL="384048" rtl="0" algn="l">
              <a:lnSpc>
                <a:spcPct val="90000"/>
              </a:lnSpc>
              <a:spcBef>
                <a:spcPts val="600"/>
              </a:spcBef>
              <a:spcAft>
                <a:spcPts val="0"/>
              </a:spcAft>
              <a:buClr>
                <a:schemeClr val="dk1"/>
              </a:buClr>
              <a:buSzPts val="1400"/>
              <a:buChar char="◦"/>
            </a:pPr>
            <a:r>
              <a:rPr lang="en-US"/>
              <a:t>Il motore di decrittazione potrebbe essere ancora presente, soprattutto per gli exploit</a:t>
            </a:r>
            <a:endParaRPr/>
          </a:p>
          <a:p>
            <a:pPr indent="-192087" lvl="0" marL="274320" rtl="0" algn="l">
              <a:lnSpc>
                <a:spcPct val="90000"/>
              </a:lnSpc>
              <a:spcBef>
                <a:spcPts val="1600"/>
              </a:spcBef>
              <a:spcAft>
                <a:spcPts val="0"/>
              </a:spcAft>
              <a:buSzPts val="1400"/>
              <a:buNone/>
            </a:pPr>
            <a:r>
              <a:t/>
            </a:r>
            <a:endParaRPr/>
          </a:p>
        </p:txBody>
      </p:sp>
      <p:pic>
        <p:nvPicPr>
          <p:cNvPr id="355" name="Google Shape;355;p16"/>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56" name="Google Shape;356;p16"/>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13</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ctrTitle"/>
          </p:nvPr>
        </p:nvSpPr>
        <p:spPr>
          <a:xfrm>
            <a:off x="796322" y="320040"/>
            <a:ext cx="10864736" cy="106630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Difesa dal malware e prevenzione/rilevamento delle intrusioni: Importante o no per il settore sanitario?</a:t>
            </a:r>
            <a:endParaRPr/>
          </a:p>
        </p:txBody>
      </p:sp>
      <p:sp>
        <p:nvSpPr>
          <p:cNvPr id="199" name="Google Shape;199;p14"/>
          <p:cNvSpPr txBox="1"/>
          <p:nvPr>
            <p:ph idx="1" type="body"/>
          </p:nvPr>
        </p:nvSpPr>
        <p:spPr>
          <a:xfrm>
            <a:off x="796321" y="1770295"/>
            <a:ext cx="10500943" cy="2260931"/>
          </a:xfrm>
          <a:prstGeom prst="rect">
            <a:avLst/>
          </a:prstGeom>
          <a:noFill/>
          <a:ln>
            <a:noFill/>
          </a:ln>
        </p:spPr>
        <p:txBody>
          <a:bodyPr anchorCtr="0" anchor="t" bIns="45700" lIns="0" spcFirstLastPara="1" rIns="0" wrap="square" tIns="45700">
            <a:normAutofit fontScale="92500" lnSpcReduction="20000"/>
          </a:bodyPr>
          <a:lstStyle/>
          <a:p>
            <a:pPr indent="0" lvl="0" marL="139700" rtl="0" algn="l">
              <a:lnSpc>
                <a:spcPct val="100000"/>
              </a:lnSpc>
              <a:spcBef>
                <a:spcPts val="1200"/>
              </a:spcBef>
              <a:spcAft>
                <a:spcPts val="0"/>
              </a:spcAft>
              <a:buSzPct val="108108"/>
              <a:buNone/>
            </a:pPr>
            <a:r>
              <a:rPr lang="en-US"/>
              <a:t>1. Rilevamento basato sulla firma</a:t>
            </a:r>
            <a:endParaRPr/>
          </a:p>
          <a:p>
            <a:pPr indent="-317500" lvl="0" marL="457200" rtl="0" algn="l">
              <a:lnSpc>
                <a:spcPct val="100000"/>
              </a:lnSpc>
              <a:spcBef>
                <a:spcPts val="1200"/>
              </a:spcBef>
              <a:spcAft>
                <a:spcPts val="0"/>
              </a:spcAft>
              <a:buSzPct val="108108"/>
              <a:buFont typeface="Courier New"/>
              <a:buChar char="o"/>
            </a:pPr>
            <a:r>
              <a:rPr lang="en-US"/>
              <a:t>Il rilevamento basato sulle firme utilizza indicatori digitali noti di malware per identificare comportamenti sospetti. Gli elenchi di indicatori di compromissione (IOC), spesso conservati in un database, possono essere utilizzati per identificare una violazione. Sebbene gli IOC possano essere efficaci nell'identificazione di attività dannose, sono di natura reattiva. Di conseguenza, CrowdStrike utilizza gli indicatori di attacco (IOA) per identificare proattivamente i cyberattacchi in corso.</a:t>
            </a:r>
            <a:endParaRPr/>
          </a:p>
          <a:p>
            <a:pPr indent="0" lvl="0" marL="139700" rtl="0" algn="l">
              <a:lnSpc>
                <a:spcPct val="100000"/>
              </a:lnSpc>
              <a:spcBef>
                <a:spcPts val="1200"/>
              </a:spcBef>
              <a:spcAft>
                <a:spcPts val="0"/>
              </a:spcAft>
              <a:buSzPct val="108108"/>
              <a:buNone/>
            </a:pPr>
            <a:r>
              <a:rPr lang="en-US"/>
              <a:t>2. Analisi dinamica del malware</a:t>
            </a:r>
            <a:endParaRPr/>
          </a:p>
          <a:p>
            <a:pPr indent="-317500" lvl="0" marL="457200" rtl="0" algn="l">
              <a:lnSpc>
                <a:spcPct val="100000"/>
              </a:lnSpc>
              <a:spcBef>
                <a:spcPts val="1200"/>
              </a:spcBef>
              <a:spcAft>
                <a:spcPts val="0"/>
              </a:spcAft>
              <a:buSzPct val="108108"/>
              <a:buFont typeface="Courier New"/>
              <a:buChar char="o"/>
            </a:pPr>
            <a:r>
              <a:rPr lang="en-US"/>
              <a:t>L'analisi dinamica del malware esegue il codice maligno sospetto in un ambiente sicuro chiamato sandbox. Questo sistema chiuso consente ai professionisti della sicurezza di osservare e studiare il malware in azione senza rischiare che infetti il loro sistema o che si diffonda nella rete aziendale.</a:t>
            </a:r>
            <a:endParaRPr/>
          </a:p>
          <a:p>
            <a:pPr indent="-228600" lvl="0" marL="457200" rtl="0" algn="l">
              <a:lnSpc>
                <a:spcPct val="100000"/>
              </a:lnSpc>
              <a:spcBef>
                <a:spcPts val="1200"/>
              </a:spcBef>
              <a:spcAft>
                <a:spcPts val="0"/>
              </a:spcAft>
              <a:buSzPct val="108108"/>
              <a:buFont typeface="Courier New"/>
              <a:buNone/>
            </a:pPr>
            <a:r>
              <a:t/>
            </a:r>
            <a:endParaRPr/>
          </a:p>
        </p:txBody>
      </p:sp>
      <p:sp>
        <p:nvSpPr>
          <p:cNvPr descr="Signature based methodology architecture | Download Scientific Diagram" id="200" name="Google Shape;200;p14"/>
          <p:cNvSpPr/>
          <p:nvPr/>
        </p:nvSpPr>
        <p:spPr>
          <a:xfrm>
            <a:off x="8952270" y="1081547"/>
            <a:ext cx="2639961" cy="2639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Signature based methodology architecture | Download Scientific Diagram" id="201" name="Google Shape;201;p1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diagram of a flowchart&#10;&#10;Description automatically generated" id="202" name="Google Shape;202;p14"/>
          <p:cNvPicPr preferRelativeResize="0"/>
          <p:nvPr/>
        </p:nvPicPr>
        <p:blipFill rotWithShape="1">
          <a:blip r:embed="rId3">
            <a:alphaModFix/>
          </a:blip>
          <a:srcRect b="0" l="0" r="0" t="0"/>
          <a:stretch/>
        </p:blipFill>
        <p:spPr>
          <a:xfrm>
            <a:off x="4040443" y="4031226"/>
            <a:ext cx="2770748" cy="2639961"/>
          </a:xfrm>
          <a:prstGeom prst="rect">
            <a:avLst/>
          </a:prstGeom>
          <a:noFill/>
          <a:ln>
            <a:noFill/>
          </a:ln>
        </p:spPr>
      </p:pic>
      <p:pic>
        <p:nvPicPr>
          <p:cNvPr id="203" name="Google Shape;203;p14"/>
          <p:cNvPicPr preferRelativeResize="0"/>
          <p:nvPr/>
        </p:nvPicPr>
        <p:blipFill rotWithShape="1">
          <a:blip r:embed="rId4">
            <a:alphaModFix/>
          </a:blip>
          <a:srcRect b="0" l="0" r="0" t="0"/>
          <a:stretch/>
        </p:blipFill>
        <p:spPr>
          <a:xfrm>
            <a:off x="9238546" y="5861336"/>
            <a:ext cx="1530000" cy="61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7"/>
          <p:cNvSpPr txBox="1"/>
          <p:nvPr>
            <p:ph type="ctrTitle"/>
          </p:nvPr>
        </p:nvSpPr>
        <p:spPr>
          <a:xfrm>
            <a:off x="796322" y="320040"/>
            <a:ext cx="6732237" cy="9047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Architettura degli IDS di rete</a:t>
            </a:r>
            <a:endParaRPr/>
          </a:p>
        </p:txBody>
      </p:sp>
      <p:grpSp>
        <p:nvGrpSpPr>
          <p:cNvPr id="363" name="Google Shape;363;p17"/>
          <p:cNvGrpSpPr/>
          <p:nvPr/>
        </p:nvGrpSpPr>
        <p:grpSpPr>
          <a:xfrm>
            <a:off x="3365207" y="1676108"/>
            <a:ext cx="4527198" cy="3974120"/>
            <a:chOff x="3505199" y="1447800"/>
            <a:chExt cx="4431912" cy="5020998"/>
          </a:xfrm>
        </p:grpSpPr>
        <p:sp>
          <p:nvSpPr>
            <p:cNvPr id="364" name="Google Shape;364;p17"/>
            <p:cNvSpPr txBox="1"/>
            <p:nvPr/>
          </p:nvSpPr>
          <p:spPr>
            <a:xfrm>
              <a:off x="4430455" y="5367923"/>
              <a:ext cx="2273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Cattura dei pacchetti libpcap</a:t>
              </a:r>
              <a:endParaRPr b="0" i="0" sz="1400" u="none" cap="none" strike="noStrike">
                <a:solidFill>
                  <a:schemeClr val="dk1"/>
                </a:solidFill>
                <a:latin typeface="Century Gothic"/>
                <a:ea typeface="Century Gothic"/>
                <a:cs typeface="Century Gothic"/>
                <a:sym typeface="Century Gothic"/>
              </a:endParaRPr>
            </a:p>
          </p:txBody>
        </p:sp>
        <p:sp>
          <p:nvSpPr>
            <p:cNvPr id="365" name="Google Shape;365;p17"/>
            <p:cNvSpPr txBox="1"/>
            <p:nvPr/>
          </p:nvSpPr>
          <p:spPr>
            <a:xfrm>
              <a:off x="4899643" y="4248051"/>
              <a:ext cx="153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Riassemblaggio TCP</a:t>
              </a:r>
              <a:endParaRPr b="0" i="0" sz="1400" u="none" cap="none" strike="noStrike">
                <a:solidFill>
                  <a:srgbClr val="000000"/>
                </a:solidFill>
                <a:latin typeface="Arial"/>
                <a:ea typeface="Arial"/>
                <a:cs typeface="Arial"/>
                <a:sym typeface="Arial"/>
              </a:endParaRPr>
            </a:p>
          </p:txBody>
        </p:sp>
        <p:sp>
          <p:nvSpPr>
            <p:cNvPr id="366" name="Google Shape;366;p17"/>
            <p:cNvSpPr txBox="1"/>
            <p:nvPr/>
          </p:nvSpPr>
          <p:spPr>
            <a:xfrm>
              <a:off x="4682017" y="3176030"/>
              <a:ext cx="2090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Identificazione del protocollo</a:t>
              </a:r>
              <a:endParaRPr b="0" i="0" sz="1400" u="none" cap="none" strike="noStrike">
                <a:solidFill>
                  <a:schemeClr val="dk1"/>
                </a:solidFill>
                <a:latin typeface="Century Gothic"/>
                <a:ea typeface="Century Gothic"/>
                <a:cs typeface="Century Gothic"/>
                <a:sym typeface="Century Gothic"/>
              </a:endParaRPr>
            </a:p>
          </p:txBody>
        </p:sp>
        <p:sp>
          <p:nvSpPr>
            <p:cNvPr id="367" name="Google Shape;367;p17"/>
            <p:cNvSpPr/>
            <p:nvPr/>
          </p:nvSpPr>
          <p:spPr>
            <a:xfrm>
              <a:off x="3505199" y="1447800"/>
              <a:ext cx="4403724" cy="118898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68" name="Google Shape;368;p17"/>
            <p:cNvSpPr/>
            <p:nvPr/>
          </p:nvSpPr>
          <p:spPr>
            <a:xfrm>
              <a:off x="3873500" y="5211763"/>
              <a:ext cx="3707674" cy="68962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69" name="Google Shape;369;p17"/>
            <p:cNvSpPr/>
            <p:nvPr/>
          </p:nvSpPr>
          <p:spPr>
            <a:xfrm>
              <a:off x="3889375" y="4057127"/>
              <a:ext cx="3691798" cy="68962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0" name="Google Shape;370;p17"/>
            <p:cNvSpPr/>
            <p:nvPr/>
          </p:nvSpPr>
          <p:spPr>
            <a:xfrm>
              <a:off x="3873500" y="2896393"/>
              <a:ext cx="3707674" cy="79216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1" name="Google Shape;371;p17"/>
            <p:cNvSpPr/>
            <p:nvPr/>
          </p:nvSpPr>
          <p:spPr>
            <a:xfrm>
              <a:off x="5284570" y="5935374"/>
              <a:ext cx="565150" cy="533400"/>
            </a:xfrm>
            <a:prstGeom prst="upArrow">
              <a:avLst>
                <a:gd fmla="val 50000" name="adj1"/>
                <a:gd fmla="val 25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2" name="Google Shape;372;p17"/>
            <p:cNvSpPr txBox="1"/>
            <p:nvPr/>
          </p:nvSpPr>
          <p:spPr>
            <a:xfrm>
              <a:off x="5787812" y="6160998"/>
              <a:ext cx="1439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Flusso di pacchetti</a:t>
              </a:r>
              <a:endParaRPr b="0" i="0" sz="1400" u="none" cap="none" strike="noStrike">
                <a:solidFill>
                  <a:srgbClr val="000000"/>
                </a:solidFill>
                <a:latin typeface="Arial"/>
                <a:ea typeface="Arial"/>
                <a:cs typeface="Arial"/>
                <a:sym typeface="Arial"/>
              </a:endParaRPr>
            </a:p>
          </p:txBody>
        </p:sp>
        <p:sp>
          <p:nvSpPr>
            <p:cNvPr id="373" name="Google Shape;373;p17"/>
            <p:cNvSpPr txBox="1"/>
            <p:nvPr/>
          </p:nvSpPr>
          <p:spPr>
            <a:xfrm>
              <a:off x="3533411" y="1641793"/>
              <a:ext cx="4403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Abbinamento della firma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(e parsing del protocollo quando necessario)</a:t>
              </a:r>
              <a:endParaRPr b="0" i="0" sz="1400" u="none" cap="none" strike="noStrike">
                <a:solidFill>
                  <a:srgbClr val="000000"/>
                </a:solidFill>
                <a:latin typeface="Arial"/>
                <a:ea typeface="Arial"/>
                <a:cs typeface="Arial"/>
                <a:sym typeface="Arial"/>
              </a:endParaRPr>
            </a:p>
          </p:txBody>
        </p:sp>
      </p:grpSp>
      <p:pic>
        <p:nvPicPr>
          <p:cNvPr id="374" name="Google Shape;374;p17"/>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75" name="Google Shape;375;p17"/>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14</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8"/>
          <p:cNvSpPr txBox="1"/>
          <p:nvPr>
            <p:ph type="ctrTitle"/>
          </p:nvPr>
        </p:nvSpPr>
        <p:spPr>
          <a:xfrm>
            <a:off x="796322" y="320040"/>
            <a:ext cx="6732237" cy="1002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IDS basati su host</a:t>
            </a:r>
            <a:endParaRPr/>
          </a:p>
        </p:txBody>
      </p:sp>
      <p:sp>
        <p:nvSpPr>
          <p:cNvPr id="382" name="Google Shape;382;p18"/>
          <p:cNvSpPr txBox="1"/>
          <p:nvPr>
            <p:ph idx="1" type="body"/>
          </p:nvPr>
        </p:nvSpPr>
        <p:spPr>
          <a:xfrm>
            <a:off x="933974" y="1917778"/>
            <a:ext cx="6430388" cy="3283485"/>
          </a:xfrm>
          <a:prstGeom prst="rect">
            <a:avLst/>
          </a:prstGeom>
          <a:noFill/>
          <a:ln>
            <a:noFill/>
          </a:ln>
        </p:spPr>
        <p:txBody>
          <a:bodyPr anchorCtr="0" anchor="t" bIns="45700" lIns="0" spcFirstLastPara="1" rIns="0" wrap="square" tIns="45700">
            <a:normAutofit/>
          </a:bodyPr>
          <a:lstStyle/>
          <a:p>
            <a:pPr indent="-185420" lvl="0" marL="274320" rtl="0" algn="l">
              <a:lnSpc>
                <a:spcPct val="90000"/>
              </a:lnSpc>
              <a:spcBef>
                <a:spcPts val="0"/>
              </a:spcBef>
              <a:spcAft>
                <a:spcPts val="0"/>
              </a:spcAft>
              <a:buSzPts val="1400"/>
              <a:buNone/>
            </a:pPr>
            <a:r>
              <a:t/>
            </a:r>
            <a:endParaRPr sz="1800"/>
          </a:p>
          <a:p>
            <a:pPr indent="-274320" lvl="0" marL="274320" rtl="0" algn="l">
              <a:lnSpc>
                <a:spcPct val="90000"/>
              </a:lnSpc>
              <a:spcBef>
                <a:spcPts val="1400"/>
              </a:spcBef>
              <a:spcAft>
                <a:spcPts val="0"/>
              </a:spcAft>
              <a:buSzPts val="1400"/>
              <a:buChar char="o"/>
            </a:pPr>
            <a:r>
              <a:rPr lang="en-US" sz="1800"/>
              <a:t>Esecuzione su un singolo host</a:t>
            </a:r>
            <a:endParaRPr sz="1800"/>
          </a:p>
          <a:p>
            <a:pPr indent="-274320" lvl="0" marL="274320" rtl="0" algn="l">
              <a:lnSpc>
                <a:spcPct val="90000"/>
              </a:lnSpc>
              <a:spcBef>
                <a:spcPts val="1400"/>
              </a:spcBef>
              <a:spcAft>
                <a:spcPts val="0"/>
              </a:spcAft>
              <a:buSzPts val="1400"/>
              <a:buChar char="o"/>
            </a:pPr>
            <a:r>
              <a:rPr lang="en-US" sz="1800"/>
              <a:t>Monitoraggio</a:t>
            </a:r>
            <a:endParaRPr sz="1800"/>
          </a:p>
          <a:p>
            <a:pPr indent="-182880" lvl="1" marL="384048" rtl="0" algn="l">
              <a:lnSpc>
                <a:spcPct val="90000"/>
              </a:lnSpc>
              <a:spcBef>
                <a:spcPts val="400"/>
              </a:spcBef>
              <a:spcAft>
                <a:spcPts val="0"/>
              </a:spcAft>
              <a:buClr>
                <a:schemeClr val="dk1"/>
              </a:buClr>
              <a:buSzPts val="1400"/>
              <a:buChar char="◦"/>
            </a:pPr>
            <a:r>
              <a:rPr lang="en-US" sz="1800"/>
              <a:t>Comandi di shell</a:t>
            </a:r>
            <a:endParaRPr sz="1800"/>
          </a:p>
          <a:p>
            <a:pPr indent="-182880" lvl="1" marL="384048" rtl="0" algn="l">
              <a:lnSpc>
                <a:spcPct val="90000"/>
              </a:lnSpc>
              <a:spcBef>
                <a:spcPts val="600"/>
              </a:spcBef>
              <a:spcAft>
                <a:spcPts val="0"/>
              </a:spcAft>
              <a:buClr>
                <a:schemeClr val="dk1"/>
              </a:buClr>
              <a:buSzPts val="1400"/>
              <a:buChar char="◦"/>
            </a:pPr>
            <a:r>
              <a:rPr lang="en-US" sz="1800"/>
              <a:t>Sequenze di chiamate di sistema </a:t>
            </a:r>
            <a:endParaRPr sz="1800"/>
          </a:p>
          <a:p>
            <a:pPr indent="-182880" lvl="1" marL="384048" rtl="0" algn="l">
              <a:lnSpc>
                <a:spcPct val="90000"/>
              </a:lnSpc>
              <a:spcBef>
                <a:spcPts val="600"/>
              </a:spcBef>
              <a:spcAft>
                <a:spcPts val="0"/>
              </a:spcAft>
              <a:buClr>
                <a:schemeClr val="dk1"/>
              </a:buClr>
              <a:buSzPts val="1400"/>
              <a:buChar char="◦"/>
            </a:pPr>
            <a:r>
              <a:rPr lang="en-US" sz="1800"/>
              <a:t>ecc.</a:t>
            </a:r>
            <a:endParaRPr sz="1800"/>
          </a:p>
          <a:p>
            <a:pPr indent="-185420" lvl="0" marL="274320" rtl="0" algn="l">
              <a:lnSpc>
                <a:spcPct val="90000"/>
              </a:lnSpc>
              <a:spcBef>
                <a:spcPts val="1600"/>
              </a:spcBef>
              <a:spcAft>
                <a:spcPts val="0"/>
              </a:spcAft>
              <a:buSzPts val="1400"/>
              <a:buNone/>
            </a:pPr>
            <a:r>
              <a:t/>
            </a:r>
            <a:endParaRPr/>
          </a:p>
        </p:txBody>
      </p:sp>
      <p:pic>
        <p:nvPicPr>
          <p:cNvPr id="383" name="Google Shape;383;p18"/>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84" name="Google Shape;384;p18"/>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9"/>
          <p:cNvSpPr txBox="1"/>
          <p:nvPr>
            <p:ph type="ctrTitle"/>
          </p:nvPr>
        </p:nvSpPr>
        <p:spPr>
          <a:xfrm>
            <a:off x="750111" y="463373"/>
            <a:ext cx="9888392" cy="7299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Rilevamento dell'uso improprio (alias rilevamento della firma)</a:t>
            </a:r>
            <a:endParaRPr/>
          </a:p>
        </p:txBody>
      </p:sp>
      <p:sp>
        <p:nvSpPr>
          <p:cNvPr id="391" name="Google Shape;391;p19"/>
          <p:cNvSpPr txBox="1"/>
          <p:nvPr>
            <p:ph idx="1" type="body"/>
          </p:nvPr>
        </p:nvSpPr>
        <p:spPr>
          <a:xfrm>
            <a:off x="1999989" y="4728929"/>
            <a:ext cx="5797550" cy="411750"/>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400"/>
              <a:t>Esempio: </a:t>
            </a:r>
            <a:r>
              <a:rPr b="1" i="1" lang="en-US" sz="1400"/>
              <a:t>se </a:t>
            </a:r>
            <a:r>
              <a:rPr lang="en-US" sz="1400"/>
              <a:t>(src_ip == dst_ip) </a:t>
            </a:r>
            <a:r>
              <a:rPr b="1" i="1" lang="en-US" sz="1400"/>
              <a:t>allora </a:t>
            </a:r>
            <a:r>
              <a:rPr lang="en-US" sz="1400"/>
              <a:t>"attacco via terra".</a:t>
            </a:r>
            <a:endParaRPr/>
          </a:p>
        </p:txBody>
      </p:sp>
      <p:grpSp>
        <p:nvGrpSpPr>
          <p:cNvPr id="392" name="Google Shape;392;p19"/>
          <p:cNvGrpSpPr/>
          <p:nvPr/>
        </p:nvGrpSpPr>
        <p:grpSpPr>
          <a:xfrm>
            <a:off x="2331039" y="1620303"/>
            <a:ext cx="5151309" cy="2655628"/>
            <a:chOff x="624" y="912"/>
            <a:chExt cx="4223" cy="2090"/>
          </a:xfrm>
        </p:grpSpPr>
        <p:sp>
          <p:nvSpPr>
            <p:cNvPr id="393" name="Google Shape;393;p19"/>
            <p:cNvSpPr/>
            <p:nvPr/>
          </p:nvSpPr>
          <p:spPr>
            <a:xfrm>
              <a:off x="624" y="1200"/>
              <a:ext cx="960" cy="1104"/>
            </a:xfrm>
            <a:prstGeom prst="can">
              <a:avLst>
                <a:gd fmla="val 28750" name="adj"/>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a:buNone/>
              </a:pPr>
              <a:r>
                <a:t/>
              </a:r>
              <a:endParaRPr b="0" i="0" sz="1400" u="none" cap="none" strike="noStrike">
                <a:solidFill>
                  <a:srgbClr val="00CC00"/>
                </a:solidFill>
                <a:latin typeface="Century Gothic"/>
                <a:ea typeface="Century Gothic"/>
                <a:cs typeface="Century Gothic"/>
                <a:sym typeface="Century Gothic"/>
              </a:endParaRPr>
            </a:p>
          </p:txBody>
        </p:sp>
        <p:sp>
          <p:nvSpPr>
            <p:cNvPr id="394" name="Google Shape;394;p19"/>
            <p:cNvSpPr txBox="1"/>
            <p:nvPr/>
          </p:nvSpPr>
          <p:spPr>
            <a:xfrm>
              <a:off x="720" y="1536"/>
              <a:ext cx="960" cy="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a:buNone/>
              </a:pPr>
              <a:r>
                <a:rPr b="0" i="0" lang="en-US" sz="1400" u="none" cap="none" strike="noStrike">
                  <a:solidFill>
                    <a:schemeClr val="dk1"/>
                  </a:solidFill>
                  <a:latin typeface="Century Gothic"/>
                  <a:ea typeface="Century Gothic"/>
                  <a:cs typeface="Century Gothic"/>
                  <a:sym typeface="Century Gothic"/>
                </a:rPr>
                <a:t>Modelli di intrusione</a:t>
              </a:r>
              <a:endParaRPr b="0" i="0" sz="1400" u="none" cap="none" strike="noStrike">
                <a:solidFill>
                  <a:srgbClr val="000000"/>
                </a:solidFill>
                <a:latin typeface="Arial"/>
                <a:ea typeface="Arial"/>
                <a:cs typeface="Arial"/>
                <a:sym typeface="Arial"/>
              </a:endParaRPr>
            </a:p>
          </p:txBody>
        </p:sp>
        <p:cxnSp>
          <p:nvCxnSpPr>
            <p:cNvPr id="395" name="Google Shape;395;p19"/>
            <p:cNvCxnSpPr/>
            <p:nvPr/>
          </p:nvCxnSpPr>
          <p:spPr>
            <a:xfrm flipH="1">
              <a:off x="2969" y="2470"/>
              <a:ext cx="524" cy="401"/>
            </a:xfrm>
            <a:prstGeom prst="straightConnector1">
              <a:avLst/>
            </a:prstGeom>
            <a:noFill/>
            <a:ln cap="flat" cmpd="sng" w="11175">
              <a:solidFill>
                <a:schemeClr val="dk1"/>
              </a:solidFill>
              <a:prstDash val="solid"/>
              <a:round/>
              <a:headEnd len="sm" w="sm" type="none"/>
              <a:tailEnd len="sm" w="sm" type="none"/>
            </a:ln>
          </p:spPr>
        </p:cxnSp>
        <p:cxnSp>
          <p:nvCxnSpPr>
            <p:cNvPr id="396" name="Google Shape;396;p19"/>
            <p:cNvCxnSpPr/>
            <p:nvPr/>
          </p:nvCxnSpPr>
          <p:spPr>
            <a:xfrm flipH="1">
              <a:off x="3446" y="2562"/>
              <a:ext cx="125" cy="294"/>
            </a:xfrm>
            <a:prstGeom prst="straightConnector1">
              <a:avLst/>
            </a:prstGeom>
            <a:noFill/>
            <a:ln cap="flat" cmpd="sng" w="11175">
              <a:solidFill>
                <a:schemeClr val="dk1"/>
              </a:solidFill>
              <a:prstDash val="solid"/>
              <a:round/>
              <a:headEnd len="sm" w="sm" type="none"/>
              <a:tailEnd len="sm" w="sm" type="none"/>
            </a:ln>
          </p:spPr>
        </p:cxnSp>
        <p:sp>
          <p:nvSpPr>
            <p:cNvPr id="397" name="Google Shape;397;p19"/>
            <p:cNvSpPr/>
            <p:nvPr/>
          </p:nvSpPr>
          <p:spPr>
            <a:xfrm>
              <a:off x="2918" y="2808"/>
              <a:ext cx="529" cy="194"/>
            </a:xfrm>
            <a:prstGeom prst="ellipse">
              <a:avLst/>
            </a:pr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98" name="Google Shape;398;p19"/>
            <p:cNvSpPr/>
            <p:nvPr/>
          </p:nvSpPr>
          <p:spPr>
            <a:xfrm>
              <a:off x="3493" y="2464"/>
              <a:ext cx="81" cy="100"/>
            </a:xfrm>
            <a:custGeom>
              <a:rect b="b" l="l" r="r" t="t"/>
              <a:pathLst>
                <a:path extrusionOk="0" h="198" w="162">
                  <a:moveTo>
                    <a:pt x="1" y="7"/>
                  </a:moveTo>
                  <a:lnTo>
                    <a:pt x="0" y="16"/>
                  </a:lnTo>
                  <a:lnTo>
                    <a:pt x="1" y="30"/>
                  </a:lnTo>
                  <a:lnTo>
                    <a:pt x="12" y="62"/>
                  </a:lnTo>
                  <a:lnTo>
                    <a:pt x="33" y="102"/>
                  </a:lnTo>
                  <a:lnTo>
                    <a:pt x="60" y="136"/>
                  </a:lnTo>
                  <a:lnTo>
                    <a:pt x="92" y="168"/>
                  </a:lnTo>
                  <a:lnTo>
                    <a:pt x="120" y="187"/>
                  </a:lnTo>
                  <a:lnTo>
                    <a:pt x="145" y="198"/>
                  </a:lnTo>
                  <a:lnTo>
                    <a:pt x="152" y="198"/>
                  </a:lnTo>
                  <a:lnTo>
                    <a:pt x="158" y="192"/>
                  </a:lnTo>
                  <a:lnTo>
                    <a:pt x="162" y="184"/>
                  </a:lnTo>
                  <a:lnTo>
                    <a:pt x="161" y="171"/>
                  </a:lnTo>
                  <a:lnTo>
                    <a:pt x="147" y="137"/>
                  </a:lnTo>
                  <a:lnTo>
                    <a:pt x="99" y="63"/>
                  </a:lnTo>
                  <a:lnTo>
                    <a:pt x="40" y="12"/>
                  </a:lnTo>
                  <a:lnTo>
                    <a:pt x="15" y="0"/>
                  </a:lnTo>
                  <a:lnTo>
                    <a:pt x="7" y="3"/>
                  </a:lnTo>
                  <a:lnTo>
                    <a:pt x="1" y="7"/>
                  </a:lnTo>
                  <a:close/>
                </a:path>
              </a:pathLst>
            </a:custGeom>
            <a:solidFill>
              <a:srgbClr val="FFFFC2"/>
            </a:solidFill>
            <a:ln cap="flat" cmpd="sng" w="11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399" name="Google Shape;399;p19"/>
            <p:cNvSpPr/>
            <p:nvPr/>
          </p:nvSpPr>
          <p:spPr>
            <a:xfrm>
              <a:off x="3504" y="2467"/>
              <a:ext cx="66" cy="85"/>
            </a:xfrm>
            <a:custGeom>
              <a:rect b="b" l="l" r="r" t="t"/>
              <a:pathLst>
                <a:path extrusionOk="0" h="169" w="134">
                  <a:moveTo>
                    <a:pt x="0" y="6"/>
                  </a:moveTo>
                  <a:lnTo>
                    <a:pt x="9" y="52"/>
                  </a:lnTo>
                  <a:lnTo>
                    <a:pt x="50" y="116"/>
                  </a:lnTo>
                  <a:lnTo>
                    <a:pt x="100" y="160"/>
                  </a:lnTo>
                  <a:lnTo>
                    <a:pt x="119" y="169"/>
                  </a:lnTo>
                  <a:lnTo>
                    <a:pt x="132" y="164"/>
                  </a:lnTo>
                  <a:lnTo>
                    <a:pt x="134" y="146"/>
                  </a:lnTo>
                  <a:lnTo>
                    <a:pt x="124" y="118"/>
                  </a:lnTo>
                  <a:lnTo>
                    <a:pt x="83" y="53"/>
                  </a:lnTo>
                  <a:lnTo>
                    <a:pt x="32" y="9"/>
                  </a:lnTo>
                  <a:lnTo>
                    <a:pt x="12" y="0"/>
                  </a:lnTo>
                  <a:lnTo>
                    <a:pt x="0" y="6"/>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0" name="Google Shape;400;p19"/>
            <p:cNvSpPr/>
            <p:nvPr/>
          </p:nvSpPr>
          <p:spPr>
            <a:xfrm>
              <a:off x="3509" y="2472"/>
              <a:ext cx="38" cy="49"/>
            </a:xfrm>
            <a:custGeom>
              <a:rect b="b" l="l" r="r" t="t"/>
              <a:pathLst>
                <a:path extrusionOk="0" h="98" w="75">
                  <a:moveTo>
                    <a:pt x="0" y="0"/>
                  </a:moveTo>
                  <a:lnTo>
                    <a:pt x="22" y="65"/>
                  </a:lnTo>
                  <a:lnTo>
                    <a:pt x="51" y="92"/>
                  </a:lnTo>
                  <a:lnTo>
                    <a:pt x="75" y="98"/>
                  </a:lnTo>
                  <a:lnTo>
                    <a:pt x="54" y="34"/>
                  </a:lnTo>
                  <a:lnTo>
                    <a:pt x="23" y="6"/>
                  </a:lnTo>
                  <a:lnTo>
                    <a:pt x="0" y="0"/>
                  </a:lnTo>
                  <a:close/>
                </a:path>
              </a:pathLst>
            </a:custGeom>
            <a:solidFill>
              <a:srgbClr val="E1E1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1" name="Google Shape;401;p19"/>
            <p:cNvSpPr/>
            <p:nvPr/>
          </p:nvSpPr>
          <p:spPr>
            <a:xfrm>
              <a:off x="3545" y="2522"/>
              <a:ext cx="21" cy="24"/>
            </a:xfrm>
            <a:custGeom>
              <a:rect b="b" l="l" r="r" t="t"/>
              <a:pathLst>
                <a:path extrusionOk="0" h="48" w="42">
                  <a:moveTo>
                    <a:pt x="0" y="26"/>
                  </a:moveTo>
                  <a:lnTo>
                    <a:pt x="19" y="43"/>
                  </a:lnTo>
                  <a:lnTo>
                    <a:pt x="39" y="48"/>
                  </a:lnTo>
                  <a:lnTo>
                    <a:pt x="42" y="41"/>
                  </a:lnTo>
                  <a:lnTo>
                    <a:pt x="32" y="25"/>
                  </a:lnTo>
                  <a:lnTo>
                    <a:pt x="25" y="8"/>
                  </a:lnTo>
                  <a:lnTo>
                    <a:pt x="14" y="0"/>
                  </a:lnTo>
                  <a:lnTo>
                    <a:pt x="12" y="21"/>
                  </a:lnTo>
                  <a:lnTo>
                    <a:pt x="16" y="34"/>
                  </a:lnTo>
                  <a:lnTo>
                    <a:pt x="25" y="31"/>
                  </a:lnTo>
                  <a:lnTo>
                    <a:pt x="28" y="31"/>
                  </a:lnTo>
                  <a:lnTo>
                    <a:pt x="41" y="41"/>
                  </a:lnTo>
                  <a:lnTo>
                    <a:pt x="37" y="45"/>
                  </a:lnTo>
                  <a:lnTo>
                    <a:pt x="30" y="45"/>
                  </a:lnTo>
                  <a:lnTo>
                    <a:pt x="19" y="41"/>
                  </a:lnTo>
                  <a:lnTo>
                    <a:pt x="0" y="26"/>
                  </a:lnTo>
                  <a:close/>
                </a:path>
              </a:pathLst>
            </a:custGeom>
            <a:solidFill>
              <a:srgbClr val="FFFFFF"/>
            </a:solid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2" name="Google Shape;402;p19"/>
            <p:cNvSpPr/>
            <p:nvPr/>
          </p:nvSpPr>
          <p:spPr>
            <a:xfrm>
              <a:off x="3533" y="2497"/>
              <a:ext cx="11" cy="15"/>
            </a:xfrm>
            <a:custGeom>
              <a:rect b="b" l="l" r="r" t="t"/>
              <a:pathLst>
                <a:path extrusionOk="0" h="29" w="21">
                  <a:moveTo>
                    <a:pt x="0" y="0"/>
                  </a:moveTo>
                  <a:lnTo>
                    <a:pt x="3" y="21"/>
                  </a:lnTo>
                  <a:lnTo>
                    <a:pt x="21" y="29"/>
                  </a:lnTo>
                  <a:lnTo>
                    <a:pt x="18" y="7"/>
                  </a:lnTo>
                  <a:lnTo>
                    <a:pt x="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3" name="Google Shape;403;p19"/>
            <p:cNvSpPr/>
            <p:nvPr/>
          </p:nvSpPr>
          <p:spPr>
            <a:xfrm>
              <a:off x="3509" y="2473"/>
              <a:ext cx="29" cy="56"/>
            </a:xfrm>
            <a:custGeom>
              <a:rect b="b" l="l" r="r" t="t"/>
              <a:pathLst>
                <a:path extrusionOk="0" h="112" w="59">
                  <a:moveTo>
                    <a:pt x="1" y="0"/>
                  </a:moveTo>
                  <a:lnTo>
                    <a:pt x="0" y="21"/>
                  </a:lnTo>
                  <a:lnTo>
                    <a:pt x="12" y="51"/>
                  </a:lnTo>
                  <a:lnTo>
                    <a:pt x="59" y="112"/>
                  </a:lnTo>
                </a:path>
              </a:pathLst>
            </a:custGeom>
            <a:no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4" name="Google Shape;404;p19"/>
            <p:cNvSpPr/>
            <p:nvPr/>
          </p:nvSpPr>
          <p:spPr>
            <a:xfrm>
              <a:off x="3493" y="2445"/>
              <a:ext cx="99" cy="118"/>
            </a:xfrm>
            <a:custGeom>
              <a:rect b="b" l="l" r="r" t="t"/>
              <a:pathLst>
                <a:path extrusionOk="0" h="235" w="197">
                  <a:moveTo>
                    <a:pt x="156" y="235"/>
                  </a:moveTo>
                  <a:lnTo>
                    <a:pt x="109" y="129"/>
                  </a:lnTo>
                  <a:lnTo>
                    <a:pt x="54" y="66"/>
                  </a:lnTo>
                  <a:lnTo>
                    <a:pt x="26" y="51"/>
                  </a:lnTo>
                  <a:lnTo>
                    <a:pt x="0" y="50"/>
                  </a:lnTo>
                  <a:lnTo>
                    <a:pt x="0" y="46"/>
                  </a:lnTo>
                  <a:lnTo>
                    <a:pt x="43" y="0"/>
                  </a:lnTo>
                  <a:lnTo>
                    <a:pt x="93" y="30"/>
                  </a:lnTo>
                  <a:lnTo>
                    <a:pt x="138" y="74"/>
                  </a:lnTo>
                  <a:lnTo>
                    <a:pt x="173" y="125"/>
                  </a:lnTo>
                  <a:lnTo>
                    <a:pt x="197" y="187"/>
                  </a:lnTo>
                  <a:lnTo>
                    <a:pt x="156" y="235"/>
                  </a:lnTo>
                  <a:close/>
                </a:path>
              </a:pathLst>
            </a:custGeom>
            <a:solidFill>
              <a:srgbClr val="E10000"/>
            </a:solidFill>
            <a:ln cap="flat" cmpd="sng" w="11100">
              <a:solidFill>
                <a:srgbClr val="E1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5" name="Google Shape;405;p19"/>
            <p:cNvSpPr/>
            <p:nvPr/>
          </p:nvSpPr>
          <p:spPr>
            <a:xfrm>
              <a:off x="3515" y="2213"/>
              <a:ext cx="294" cy="328"/>
            </a:xfrm>
            <a:custGeom>
              <a:rect b="b" l="l" r="r" t="t"/>
              <a:pathLst>
                <a:path extrusionOk="0" h="656" w="588">
                  <a:moveTo>
                    <a:pt x="152" y="656"/>
                  </a:moveTo>
                  <a:lnTo>
                    <a:pt x="193" y="581"/>
                  </a:lnTo>
                  <a:lnTo>
                    <a:pt x="199" y="550"/>
                  </a:lnTo>
                  <a:lnTo>
                    <a:pt x="198" y="520"/>
                  </a:lnTo>
                  <a:lnTo>
                    <a:pt x="518" y="171"/>
                  </a:lnTo>
                  <a:lnTo>
                    <a:pt x="536" y="168"/>
                  </a:lnTo>
                  <a:lnTo>
                    <a:pt x="558" y="142"/>
                  </a:lnTo>
                  <a:lnTo>
                    <a:pt x="564" y="121"/>
                  </a:lnTo>
                  <a:lnTo>
                    <a:pt x="587" y="93"/>
                  </a:lnTo>
                  <a:lnTo>
                    <a:pt x="588" y="84"/>
                  </a:lnTo>
                  <a:lnTo>
                    <a:pt x="582" y="68"/>
                  </a:lnTo>
                  <a:lnTo>
                    <a:pt x="556" y="33"/>
                  </a:lnTo>
                  <a:lnTo>
                    <a:pt x="506" y="0"/>
                  </a:lnTo>
                  <a:lnTo>
                    <a:pt x="475" y="32"/>
                  </a:lnTo>
                  <a:lnTo>
                    <a:pt x="463" y="36"/>
                  </a:lnTo>
                  <a:lnTo>
                    <a:pt x="436" y="64"/>
                  </a:lnTo>
                  <a:lnTo>
                    <a:pt x="434" y="81"/>
                  </a:lnTo>
                  <a:lnTo>
                    <a:pt x="118" y="421"/>
                  </a:lnTo>
                  <a:lnTo>
                    <a:pt x="85" y="420"/>
                  </a:lnTo>
                  <a:lnTo>
                    <a:pt x="54" y="428"/>
                  </a:lnTo>
                  <a:lnTo>
                    <a:pt x="0" y="465"/>
                  </a:lnTo>
                  <a:lnTo>
                    <a:pt x="50" y="496"/>
                  </a:lnTo>
                  <a:lnTo>
                    <a:pt x="94" y="540"/>
                  </a:lnTo>
                  <a:lnTo>
                    <a:pt x="152" y="654"/>
                  </a:lnTo>
                  <a:lnTo>
                    <a:pt x="152" y="656"/>
                  </a:lnTo>
                  <a:close/>
                </a:path>
              </a:pathLst>
            </a:custGeom>
            <a:solidFill>
              <a:srgbClr val="A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6" name="Google Shape;406;p19"/>
            <p:cNvSpPr/>
            <p:nvPr/>
          </p:nvSpPr>
          <p:spPr>
            <a:xfrm>
              <a:off x="3581" y="2254"/>
              <a:ext cx="187" cy="200"/>
            </a:xfrm>
            <a:custGeom>
              <a:rect b="b" l="l" r="r" t="t"/>
              <a:pathLst>
                <a:path extrusionOk="0" h="400" w="374">
                  <a:moveTo>
                    <a:pt x="342" y="42"/>
                  </a:moveTo>
                  <a:lnTo>
                    <a:pt x="325" y="29"/>
                  </a:lnTo>
                  <a:lnTo>
                    <a:pt x="19" y="358"/>
                  </a:lnTo>
                  <a:lnTo>
                    <a:pt x="0" y="345"/>
                  </a:lnTo>
                  <a:lnTo>
                    <a:pt x="321" y="0"/>
                  </a:lnTo>
                  <a:lnTo>
                    <a:pt x="352" y="16"/>
                  </a:lnTo>
                  <a:lnTo>
                    <a:pt x="374" y="49"/>
                  </a:lnTo>
                  <a:lnTo>
                    <a:pt x="51" y="400"/>
                  </a:lnTo>
                  <a:lnTo>
                    <a:pt x="42" y="386"/>
                  </a:lnTo>
                  <a:lnTo>
                    <a:pt x="108" y="315"/>
                  </a:lnTo>
                  <a:lnTo>
                    <a:pt x="116" y="303"/>
                  </a:lnTo>
                  <a:lnTo>
                    <a:pt x="117" y="287"/>
                  </a:lnTo>
                  <a:lnTo>
                    <a:pt x="342" y="4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7" name="Google Shape;407;p19"/>
            <p:cNvSpPr/>
            <p:nvPr/>
          </p:nvSpPr>
          <p:spPr>
            <a:xfrm>
              <a:off x="3584" y="2466"/>
              <a:ext cx="21" cy="53"/>
            </a:xfrm>
            <a:custGeom>
              <a:rect b="b" l="l" r="r" t="t"/>
              <a:pathLst>
                <a:path extrusionOk="0" h="106" w="43">
                  <a:moveTo>
                    <a:pt x="0" y="79"/>
                  </a:moveTo>
                  <a:lnTo>
                    <a:pt x="25" y="56"/>
                  </a:lnTo>
                  <a:lnTo>
                    <a:pt x="37" y="30"/>
                  </a:lnTo>
                  <a:lnTo>
                    <a:pt x="39" y="9"/>
                  </a:lnTo>
                  <a:lnTo>
                    <a:pt x="39" y="0"/>
                  </a:lnTo>
                  <a:lnTo>
                    <a:pt x="42" y="24"/>
                  </a:lnTo>
                  <a:lnTo>
                    <a:pt x="43" y="49"/>
                  </a:lnTo>
                  <a:lnTo>
                    <a:pt x="13" y="106"/>
                  </a:lnTo>
                  <a:lnTo>
                    <a:pt x="8" y="94"/>
                  </a:lnTo>
                  <a:lnTo>
                    <a:pt x="0" y="79"/>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8" name="Google Shape;408;p19"/>
            <p:cNvSpPr/>
            <p:nvPr/>
          </p:nvSpPr>
          <p:spPr>
            <a:xfrm>
              <a:off x="3616" y="2371"/>
              <a:ext cx="17" cy="25"/>
            </a:xfrm>
            <a:custGeom>
              <a:rect b="b" l="l" r="r" t="t"/>
              <a:pathLst>
                <a:path extrusionOk="0" h="51" w="32">
                  <a:moveTo>
                    <a:pt x="30" y="51"/>
                  </a:moveTo>
                  <a:lnTo>
                    <a:pt x="0" y="15"/>
                  </a:lnTo>
                  <a:lnTo>
                    <a:pt x="1" y="0"/>
                  </a:lnTo>
                  <a:lnTo>
                    <a:pt x="32" y="33"/>
                  </a:lnTo>
                  <a:lnTo>
                    <a:pt x="30" y="51"/>
                  </a:lnTo>
                  <a:close/>
                </a:path>
              </a:pathLst>
            </a:custGeom>
            <a:solidFill>
              <a:srgbClr val="C2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9" name="Google Shape;409;p19"/>
            <p:cNvSpPr/>
            <p:nvPr/>
          </p:nvSpPr>
          <p:spPr>
            <a:xfrm>
              <a:off x="3617" y="2334"/>
              <a:ext cx="48" cy="53"/>
            </a:xfrm>
            <a:custGeom>
              <a:rect b="b" l="l" r="r" t="t"/>
              <a:pathLst>
                <a:path extrusionOk="0" h="105" w="96">
                  <a:moveTo>
                    <a:pt x="0" y="72"/>
                  </a:moveTo>
                  <a:lnTo>
                    <a:pt x="64" y="0"/>
                  </a:lnTo>
                  <a:lnTo>
                    <a:pt x="96" y="35"/>
                  </a:lnTo>
                  <a:lnTo>
                    <a:pt x="31" y="105"/>
                  </a:lnTo>
                  <a:lnTo>
                    <a:pt x="0" y="72"/>
                  </a:lnTo>
                  <a:close/>
                </a:path>
              </a:pathLst>
            </a:custGeom>
            <a:solidFill>
              <a:srgbClr val="FF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0" name="Google Shape;410;p19"/>
            <p:cNvSpPr/>
            <p:nvPr/>
          </p:nvSpPr>
          <p:spPr>
            <a:xfrm>
              <a:off x="3631" y="2352"/>
              <a:ext cx="39" cy="44"/>
            </a:xfrm>
            <a:custGeom>
              <a:rect b="b" l="l" r="r" t="t"/>
              <a:pathLst>
                <a:path extrusionOk="0" h="88" w="78">
                  <a:moveTo>
                    <a:pt x="0" y="88"/>
                  </a:moveTo>
                  <a:lnTo>
                    <a:pt x="2" y="70"/>
                  </a:lnTo>
                  <a:lnTo>
                    <a:pt x="67" y="0"/>
                  </a:lnTo>
                  <a:lnTo>
                    <a:pt x="78" y="4"/>
                  </a:lnTo>
                  <a:lnTo>
                    <a:pt x="0" y="88"/>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1" name="Google Shape;411;p19"/>
            <p:cNvSpPr/>
            <p:nvPr/>
          </p:nvSpPr>
          <p:spPr>
            <a:xfrm>
              <a:off x="3649" y="2334"/>
              <a:ext cx="21" cy="20"/>
            </a:xfrm>
            <a:custGeom>
              <a:rect b="b" l="l" r="r" t="t"/>
              <a:pathLst>
                <a:path extrusionOk="0" h="39" w="43">
                  <a:moveTo>
                    <a:pt x="0" y="0"/>
                  </a:moveTo>
                  <a:lnTo>
                    <a:pt x="7" y="5"/>
                  </a:lnTo>
                  <a:lnTo>
                    <a:pt x="43" y="39"/>
                  </a:lnTo>
                  <a:lnTo>
                    <a:pt x="32" y="35"/>
                  </a:lnTo>
                  <a:lnTo>
                    <a:pt x="0" y="0"/>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2" name="Google Shape;412;p19"/>
            <p:cNvSpPr/>
            <p:nvPr/>
          </p:nvSpPr>
          <p:spPr>
            <a:xfrm>
              <a:off x="3617" y="2289"/>
              <a:ext cx="159" cy="174"/>
            </a:xfrm>
            <a:custGeom>
              <a:rect b="b" l="l" r="r" t="t"/>
              <a:pathLst>
                <a:path extrusionOk="0" h="346" w="318">
                  <a:moveTo>
                    <a:pt x="0" y="340"/>
                  </a:moveTo>
                  <a:lnTo>
                    <a:pt x="5" y="346"/>
                  </a:lnTo>
                  <a:lnTo>
                    <a:pt x="318" y="3"/>
                  </a:lnTo>
                  <a:lnTo>
                    <a:pt x="316" y="0"/>
                  </a:lnTo>
                  <a:lnTo>
                    <a:pt x="0" y="340"/>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3" name="Google Shape;413;p19"/>
            <p:cNvSpPr/>
            <p:nvPr/>
          </p:nvSpPr>
          <p:spPr>
            <a:xfrm>
              <a:off x="3512" y="2447"/>
              <a:ext cx="78" cy="111"/>
            </a:xfrm>
            <a:custGeom>
              <a:rect b="b" l="l" r="r" t="t"/>
              <a:pathLst>
                <a:path extrusionOk="0" h="222" w="156">
                  <a:moveTo>
                    <a:pt x="125" y="215"/>
                  </a:moveTo>
                  <a:lnTo>
                    <a:pt x="150" y="187"/>
                  </a:lnTo>
                  <a:lnTo>
                    <a:pt x="127" y="132"/>
                  </a:lnTo>
                  <a:lnTo>
                    <a:pt x="83" y="68"/>
                  </a:lnTo>
                  <a:lnTo>
                    <a:pt x="47" y="33"/>
                  </a:lnTo>
                  <a:lnTo>
                    <a:pt x="0" y="4"/>
                  </a:lnTo>
                  <a:lnTo>
                    <a:pt x="6" y="0"/>
                  </a:lnTo>
                  <a:lnTo>
                    <a:pt x="92" y="67"/>
                  </a:lnTo>
                  <a:lnTo>
                    <a:pt x="130" y="124"/>
                  </a:lnTo>
                  <a:lnTo>
                    <a:pt x="156" y="185"/>
                  </a:lnTo>
                  <a:lnTo>
                    <a:pt x="125" y="222"/>
                  </a:lnTo>
                  <a:lnTo>
                    <a:pt x="125" y="215"/>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4" name="Google Shape;414;p19"/>
            <p:cNvSpPr/>
            <p:nvPr/>
          </p:nvSpPr>
          <p:spPr>
            <a:xfrm>
              <a:off x="3116" y="2595"/>
              <a:ext cx="313" cy="62"/>
            </a:xfrm>
            <a:custGeom>
              <a:rect b="b" l="l" r="r" t="t"/>
              <a:pathLst>
                <a:path extrusionOk="0" h="123" w="628">
                  <a:moveTo>
                    <a:pt x="0" y="45"/>
                  </a:moveTo>
                  <a:lnTo>
                    <a:pt x="143" y="0"/>
                  </a:lnTo>
                  <a:lnTo>
                    <a:pt x="628" y="47"/>
                  </a:lnTo>
                  <a:lnTo>
                    <a:pt x="547" y="123"/>
                  </a:lnTo>
                  <a:lnTo>
                    <a:pt x="0" y="45"/>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5" name="Google Shape;415;p19"/>
            <p:cNvSpPr/>
            <p:nvPr/>
          </p:nvSpPr>
          <p:spPr>
            <a:xfrm>
              <a:off x="3388" y="2744"/>
              <a:ext cx="178" cy="219"/>
            </a:xfrm>
            <a:custGeom>
              <a:rect b="b" l="l" r="r" t="t"/>
              <a:pathLst>
                <a:path extrusionOk="0" h="436" w="357">
                  <a:moveTo>
                    <a:pt x="0" y="296"/>
                  </a:moveTo>
                  <a:lnTo>
                    <a:pt x="0" y="436"/>
                  </a:lnTo>
                  <a:lnTo>
                    <a:pt x="357" y="141"/>
                  </a:lnTo>
                  <a:lnTo>
                    <a:pt x="357" y="0"/>
                  </a:lnTo>
                  <a:lnTo>
                    <a:pt x="164" y="59"/>
                  </a:lnTo>
                  <a:lnTo>
                    <a:pt x="0" y="296"/>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6" name="Google Shape;416;p19"/>
            <p:cNvSpPr/>
            <p:nvPr/>
          </p:nvSpPr>
          <p:spPr>
            <a:xfrm>
              <a:off x="2997" y="2850"/>
              <a:ext cx="391" cy="113"/>
            </a:xfrm>
            <a:custGeom>
              <a:rect b="b" l="l" r="r" t="t"/>
              <a:pathLst>
                <a:path extrusionOk="0" h="225" w="781">
                  <a:moveTo>
                    <a:pt x="0" y="8"/>
                  </a:moveTo>
                  <a:lnTo>
                    <a:pt x="0" y="143"/>
                  </a:lnTo>
                  <a:lnTo>
                    <a:pt x="781" y="225"/>
                  </a:lnTo>
                  <a:lnTo>
                    <a:pt x="781" y="71"/>
                  </a:lnTo>
                  <a:lnTo>
                    <a:pt x="71" y="0"/>
                  </a:lnTo>
                  <a:lnTo>
                    <a:pt x="0" y="8"/>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7" name="Google Shape;417;p19"/>
            <p:cNvSpPr/>
            <p:nvPr/>
          </p:nvSpPr>
          <p:spPr>
            <a:xfrm>
              <a:off x="2997" y="2705"/>
              <a:ext cx="569" cy="188"/>
            </a:xfrm>
            <a:custGeom>
              <a:rect b="b" l="l" r="r" t="t"/>
              <a:pathLst>
                <a:path extrusionOk="0" h="375" w="1138">
                  <a:moveTo>
                    <a:pt x="0" y="297"/>
                  </a:moveTo>
                  <a:lnTo>
                    <a:pt x="356" y="0"/>
                  </a:lnTo>
                  <a:lnTo>
                    <a:pt x="1138" y="78"/>
                  </a:lnTo>
                  <a:lnTo>
                    <a:pt x="781" y="375"/>
                  </a:lnTo>
                  <a:lnTo>
                    <a:pt x="0" y="297"/>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8" name="Google Shape;418;p19"/>
            <p:cNvSpPr/>
            <p:nvPr/>
          </p:nvSpPr>
          <p:spPr>
            <a:xfrm>
              <a:off x="3079" y="2638"/>
              <a:ext cx="287" cy="216"/>
            </a:xfrm>
            <a:custGeom>
              <a:rect b="b" l="l" r="r" t="t"/>
              <a:pathLst>
                <a:path extrusionOk="0" h="431" w="572">
                  <a:moveTo>
                    <a:pt x="0" y="0"/>
                  </a:moveTo>
                  <a:lnTo>
                    <a:pt x="0" y="373"/>
                  </a:lnTo>
                  <a:lnTo>
                    <a:pt x="572" y="431"/>
                  </a:lnTo>
                  <a:lnTo>
                    <a:pt x="572" y="59"/>
                  </a:lnTo>
                  <a:lnTo>
                    <a:pt x="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9" name="Google Shape;419;p19"/>
            <p:cNvSpPr/>
            <p:nvPr/>
          </p:nvSpPr>
          <p:spPr>
            <a:xfrm>
              <a:off x="3079" y="2614"/>
              <a:ext cx="319" cy="54"/>
            </a:xfrm>
            <a:custGeom>
              <a:rect b="b" l="l" r="r" t="t"/>
              <a:pathLst>
                <a:path extrusionOk="0" h="108" w="637">
                  <a:moveTo>
                    <a:pt x="0" y="49"/>
                  </a:moveTo>
                  <a:lnTo>
                    <a:pt x="56" y="0"/>
                  </a:lnTo>
                  <a:lnTo>
                    <a:pt x="637" y="61"/>
                  </a:lnTo>
                  <a:lnTo>
                    <a:pt x="572" y="108"/>
                  </a:lnTo>
                  <a:lnTo>
                    <a:pt x="0" y="49"/>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0" name="Google Shape;420;p19"/>
            <p:cNvSpPr/>
            <p:nvPr/>
          </p:nvSpPr>
          <p:spPr>
            <a:xfrm>
              <a:off x="3385" y="2617"/>
              <a:ext cx="44" cy="208"/>
            </a:xfrm>
            <a:custGeom>
              <a:rect b="b" l="l" r="r" t="t"/>
              <a:pathLst>
                <a:path extrusionOk="0" h="416" w="90">
                  <a:moveTo>
                    <a:pt x="90" y="0"/>
                  </a:moveTo>
                  <a:lnTo>
                    <a:pt x="90" y="274"/>
                  </a:lnTo>
                  <a:lnTo>
                    <a:pt x="6" y="416"/>
                  </a:lnTo>
                  <a:lnTo>
                    <a:pt x="0" y="80"/>
                  </a:lnTo>
                  <a:lnTo>
                    <a:pt x="9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1" name="Google Shape;421;p19"/>
            <p:cNvSpPr/>
            <p:nvPr/>
          </p:nvSpPr>
          <p:spPr>
            <a:xfrm>
              <a:off x="3366" y="2623"/>
              <a:ext cx="41" cy="230"/>
            </a:xfrm>
            <a:custGeom>
              <a:rect b="b" l="l" r="r" t="t"/>
              <a:pathLst>
                <a:path extrusionOk="0" h="460" w="83">
                  <a:moveTo>
                    <a:pt x="83" y="0"/>
                  </a:moveTo>
                  <a:lnTo>
                    <a:pt x="65" y="404"/>
                  </a:lnTo>
                  <a:lnTo>
                    <a:pt x="0" y="460"/>
                  </a:lnTo>
                  <a:lnTo>
                    <a:pt x="0" y="90"/>
                  </a:lnTo>
                  <a:lnTo>
                    <a:pt x="83"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2" name="Google Shape;422;p19"/>
            <p:cNvSpPr/>
            <p:nvPr/>
          </p:nvSpPr>
          <p:spPr>
            <a:xfrm>
              <a:off x="3120" y="2590"/>
              <a:ext cx="306" cy="62"/>
            </a:xfrm>
            <a:custGeom>
              <a:rect b="b" l="l" r="r" t="t"/>
              <a:pathLst>
                <a:path extrusionOk="0" h="124" w="613">
                  <a:moveTo>
                    <a:pt x="0" y="40"/>
                  </a:moveTo>
                  <a:lnTo>
                    <a:pt x="123" y="0"/>
                  </a:lnTo>
                  <a:lnTo>
                    <a:pt x="613" y="50"/>
                  </a:lnTo>
                  <a:lnTo>
                    <a:pt x="525" y="124"/>
                  </a:lnTo>
                  <a:lnTo>
                    <a:pt x="0" y="40"/>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3" name="Google Shape;423;p19"/>
            <p:cNvSpPr/>
            <p:nvPr/>
          </p:nvSpPr>
          <p:spPr>
            <a:xfrm>
              <a:off x="3381" y="2741"/>
              <a:ext cx="180" cy="217"/>
            </a:xfrm>
            <a:custGeom>
              <a:rect b="b" l="l" r="r" t="t"/>
              <a:pathLst>
                <a:path extrusionOk="0" h="435" w="359">
                  <a:moveTo>
                    <a:pt x="0" y="294"/>
                  </a:moveTo>
                  <a:lnTo>
                    <a:pt x="0" y="435"/>
                  </a:lnTo>
                  <a:lnTo>
                    <a:pt x="359" y="138"/>
                  </a:lnTo>
                  <a:lnTo>
                    <a:pt x="359" y="0"/>
                  </a:lnTo>
                  <a:lnTo>
                    <a:pt x="164" y="56"/>
                  </a:lnTo>
                  <a:lnTo>
                    <a:pt x="0" y="294"/>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4" name="Google Shape;424;p19"/>
            <p:cNvSpPr/>
            <p:nvPr/>
          </p:nvSpPr>
          <p:spPr>
            <a:xfrm>
              <a:off x="2990" y="2845"/>
              <a:ext cx="391" cy="113"/>
            </a:xfrm>
            <a:custGeom>
              <a:rect b="b" l="l" r="r" t="t"/>
              <a:pathLst>
                <a:path extrusionOk="0" h="226" w="783">
                  <a:moveTo>
                    <a:pt x="0" y="9"/>
                  </a:moveTo>
                  <a:lnTo>
                    <a:pt x="0" y="144"/>
                  </a:lnTo>
                  <a:lnTo>
                    <a:pt x="783" y="226"/>
                  </a:lnTo>
                  <a:lnTo>
                    <a:pt x="783" y="72"/>
                  </a:lnTo>
                  <a:lnTo>
                    <a:pt x="73" y="0"/>
                  </a:lnTo>
                  <a:lnTo>
                    <a:pt x="0" y="9"/>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5" name="Google Shape;425;p19"/>
            <p:cNvSpPr/>
            <p:nvPr/>
          </p:nvSpPr>
          <p:spPr>
            <a:xfrm>
              <a:off x="2990" y="2702"/>
              <a:ext cx="571" cy="187"/>
            </a:xfrm>
            <a:custGeom>
              <a:rect b="b" l="l" r="r" t="t"/>
              <a:pathLst>
                <a:path extrusionOk="0" h="374" w="1142">
                  <a:moveTo>
                    <a:pt x="0" y="297"/>
                  </a:moveTo>
                  <a:lnTo>
                    <a:pt x="358" y="0"/>
                  </a:lnTo>
                  <a:lnTo>
                    <a:pt x="1142" y="77"/>
                  </a:lnTo>
                  <a:lnTo>
                    <a:pt x="783" y="374"/>
                  </a:lnTo>
                  <a:lnTo>
                    <a:pt x="0" y="297"/>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6" name="Google Shape;426;p19"/>
            <p:cNvSpPr/>
            <p:nvPr/>
          </p:nvSpPr>
          <p:spPr>
            <a:xfrm>
              <a:off x="3123" y="2744"/>
              <a:ext cx="262" cy="102"/>
            </a:xfrm>
            <a:prstGeom prst="ellipse">
              <a:avLst/>
            </a:pr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427" name="Google Shape;427;p19"/>
            <p:cNvCxnSpPr/>
            <p:nvPr/>
          </p:nvCxnSpPr>
          <p:spPr>
            <a:xfrm flipH="1" rot="10800000">
              <a:off x="3074" y="2609"/>
              <a:ext cx="30" cy="24"/>
            </a:xfrm>
            <a:prstGeom prst="straightConnector1">
              <a:avLst/>
            </a:prstGeom>
            <a:noFill/>
            <a:ln cap="flat" cmpd="sng" w="11100">
              <a:solidFill>
                <a:srgbClr val="000000"/>
              </a:solidFill>
              <a:prstDash val="solid"/>
              <a:round/>
              <a:headEnd len="sm" w="sm" type="none"/>
              <a:tailEnd len="sm" w="sm" type="none"/>
            </a:ln>
          </p:spPr>
        </p:cxnSp>
        <p:sp>
          <p:nvSpPr>
            <p:cNvPr id="428" name="Google Shape;428;p19"/>
            <p:cNvSpPr/>
            <p:nvPr/>
          </p:nvSpPr>
          <p:spPr>
            <a:xfrm>
              <a:off x="3074" y="2633"/>
              <a:ext cx="286" cy="217"/>
            </a:xfrm>
            <a:custGeom>
              <a:rect b="b" l="l" r="r" t="t"/>
              <a:pathLst>
                <a:path extrusionOk="0" h="434" w="571">
                  <a:moveTo>
                    <a:pt x="0" y="0"/>
                  </a:moveTo>
                  <a:lnTo>
                    <a:pt x="0" y="376"/>
                  </a:lnTo>
                  <a:lnTo>
                    <a:pt x="571" y="434"/>
                  </a:lnTo>
                  <a:lnTo>
                    <a:pt x="571" y="60"/>
                  </a:lnTo>
                  <a:lnTo>
                    <a:pt x="0" y="0"/>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9" name="Google Shape;429;p19"/>
            <p:cNvSpPr/>
            <p:nvPr/>
          </p:nvSpPr>
          <p:spPr>
            <a:xfrm>
              <a:off x="3074" y="2609"/>
              <a:ext cx="318" cy="54"/>
            </a:xfrm>
            <a:custGeom>
              <a:rect b="b" l="l" r="r" t="t"/>
              <a:pathLst>
                <a:path extrusionOk="0" h="108" w="636">
                  <a:moveTo>
                    <a:pt x="0" y="48"/>
                  </a:moveTo>
                  <a:lnTo>
                    <a:pt x="58" y="0"/>
                  </a:lnTo>
                  <a:lnTo>
                    <a:pt x="636" y="62"/>
                  </a:lnTo>
                  <a:lnTo>
                    <a:pt x="571" y="108"/>
                  </a:lnTo>
                  <a:lnTo>
                    <a:pt x="0" y="48"/>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0" name="Google Shape;430;p19"/>
            <p:cNvSpPr/>
            <p:nvPr/>
          </p:nvSpPr>
          <p:spPr>
            <a:xfrm>
              <a:off x="3379" y="2613"/>
              <a:ext cx="45" cy="208"/>
            </a:xfrm>
            <a:custGeom>
              <a:rect b="b" l="l" r="r" t="t"/>
              <a:pathLst>
                <a:path extrusionOk="0" h="417" w="90">
                  <a:moveTo>
                    <a:pt x="90" y="0"/>
                  </a:moveTo>
                  <a:lnTo>
                    <a:pt x="90" y="274"/>
                  </a:lnTo>
                  <a:lnTo>
                    <a:pt x="5" y="417"/>
                  </a:lnTo>
                  <a:lnTo>
                    <a:pt x="0" y="79"/>
                  </a:lnTo>
                  <a:lnTo>
                    <a:pt x="90"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1" name="Google Shape;431;p19"/>
            <p:cNvSpPr/>
            <p:nvPr/>
          </p:nvSpPr>
          <p:spPr>
            <a:xfrm>
              <a:off x="3360" y="2640"/>
              <a:ext cx="34" cy="209"/>
            </a:xfrm>
            <a:custGeom>
              <a:rect b="b" l="l" r="r" t="t"/>
              <a:pathLst>
                <a:path extrusionOk="0" h="417" w="68">
                  <a:moveTo>
                    <a:pt x="68" y="0"/>
                  </a:moveTo>
                  <a:lnTo>
                    <a:pt x="65" y="362"/>
                  </a:lnTo>
                  <a:lnTo>
                    <a:pt x="0" y="417"/>
                  </a:lnTo>
                  <a:lnTo>
                    <a:pt x="3" y="46"/>
                  </a:lnTo>
                  <a:lnTo>
                    <a:pt x="68"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2" name="Google Shape;432;p19"/>
            <p:cNvSpPr/>
            <p:nvPr/>
          </p:nvSpPr>
          <p:spPr>
            <a:xfrm>
              <a:off x="3103" y="2663"/>
              <a:ext cx="226" cy="154"/>
            </a:xfrm>
            <a:custGeom>
              <a:rect b="b" l="l" r="r" t="t"/>
              <a:pathLst>
                <a:path extrusionOk="0" h="307" w="452">
                  <a:moveTo>
                    <a:pt x="0" y="0"/>
                  </a:moveTo>
                  <a:lnTo>
                    <a:pt x="452" y="43"/>
                  </a:lnTo>
                  <a:lnTo>
                    <a:pt x="452" y="307"/>
                  </a:lnTo>
                  <a:lnTo>
                    <a:pt x="0" y="266"/>
                  </a:lnTo>
                  <a:lnTo>
                    <a:pt x="0" y="0"/>
                  </a:lnTo>
                  <a:close/>
                </a:path>
              </a:pathLst>
            </a:custGeom>
            <a:solidFill>
              <a:srgbClr val="80808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3" name="Google Shape;433;p19"/>
            <p:cNvSpPr/>
            <p:nvPr/>
          </p:nvSpPr>
          <p:spPr>
            <a:xfrm>
              <a:off x="3110" y="2664"/>
              <a:ext cx="219" cy="148"/>
            </a:xfrm>
            <a:custGeom>
              <a:rect b="b" l="l" r="r" t="t"/>
              <a:pathLst>
                <a:path extrusionOk="0" h="297" w="438">
                  <a:moveTo>
                    <a:pt x="0" y="0"/>
                  </a:moveTo>
                  <a:lnTo>
                    <a:pt x="438" y="41"/>
                  </a:lnTo>
                  <a:lnTo>
                    <a:pt x="438" y="297"/>
                  </a:lnTo>
                  <a:lnTo>
                    <a:pt x="0" y="257"/>
                  </a:lnTo>
                  <a:lnTo>
                    <a:pt x="0" y="0"/>
                  </a:lnTo>
                  <a:close/>
                </a:path>
              </a:pathLst>
            </a:custGeom>
            <a:solidFill>
              <a:srgbClr val="FFFFF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4" name="Google Shape;434;p19"/>
            <p:cNvSpPr/>
            <p:nvPr/>
          </p:nvSpPr>
          <p:spPr>
            <a:xfrm>
              <a:off x="3392" y="2614"/>
              <a:ext cx="32" cy="190"/>
            </a:xfrm>
            <a:custGeom>
              <a:rect b="b" l="l" r="r" t="t"/>
              <a:pathLst>
                <a:path extrusionOk="0" h="379" w="63">
                  <a:moveTo>
                    <a:pt x="0" y="379"/>
                  </a:moveTo>
                  <a:lnTo>
                    <a:pt x="0" y="52"/>
                  </a:lnTo>
                  <a:lnTo>
                    <a:pt x="63" y="0"/>
                  </a:lnTo>
                  <a:lnTo>
                    <a:pt x="59" y="274"/>
                  </a:lnTo>
                  <a:lnTo>
                    <a:pt x="0" y="379"/>
                  </a:lnTo>
                  <a:close/>
                </a:path>
              </a:pathLst>
            </a:custGeom>
            <a:solidFill>
              <a:srgbClr val="80808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5" name="Google Shape;435;p19"/>
            <p:cNvSpPr/>
            <p:nvPr/>
          </p:nvSpPr>
          <p:spPr>
            <a:xfrm>
              <a:off x="3124" y="2592"/>
              <a:ext cx="300" cy="48"/>
            </a:xfrm>
            <a:custGeom>
              <a:rect b="b" l="l" r="r" t="t"/>
              <a:pathLst>
                <a:path extrusionOk="0" h="96" w="600">
                  <a:moveTo>
                    <a:pt x="0" y="36"/>
                  </a:moveTo>
                  <a:lnTo>
                    <a:pt x="537" y="96"/>
                  </a:lnTo>
                  <a:lnTo>
                    <a:pt x="600" y="46"/>
                  </a:lnTo>
                  <a:lnTo>
                    <a:pt x="103" y="0"/>
                  </a:lnTo>
                  <a:lnTo>
                    <a:pt x="0" y="36"/>
                  </a:lnTo>
                  <a:close/>
                </a:path>
              </a:pathLst>
            </a:custGeom>
            <a:solidFill>
              <a:srgbClr val="E1E1E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6" name="Google Shape;436;p19"/>
            <p:cNvSpPr/>
            <p:nvPr/>
          </p:nvSpPr>
          <p:spPr>
            <a:xfrm>
              <a:off x="3194" y="2894"/>
              <a:ext cx="95" cy="12"/>
            </a:xfrm>
            <a:custGeom>
              <a:rect b="b" l="l" r="r" t="t"/>
              <a:pathLst>
                <a:path extrusionOk="0" h="23" w="189">
                  <a:moveTo>
                    <a:pt x="187" y="19"/>
                  </a:moveTo>
                  <a:lnTo>
                    <a:pt x="0" y="0"/>
                  </a:lnTo>
                  <a:lnTo>
                    <a:pt x="0" y="5"/>
                  </a:lnTo>
                  <a:lnTo>
                    <a:pt x="189" y="23"/>
                  </a:lnTo>
                  <a:lnTo>
                    <a:pt x="187" y="19"/>
                  </a:lnTo>
                  <a:close/>
                </a:path>
              </a:pathLst>
            </a:custGeom>
            <a:solidFill>
              <a:srgbClr val="5F5F5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7" name="Google Shape;437;p19"/>
            <p:cNvSpPr/>
            <p:nvPr/>
          </p:nvSpPr>
          <p:spPr>
            <a:xfrm>
              <a:off x="3209" y="2086"/>
              <a:ext cx="144" cy="528"/>
            </a:xfrm>
            <a:prstGeom prst="upArrow">
              <a:avLst>
                <a:gd fmla="val 50000" name="adj1"/>
                <a:gd fmla="val 9166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38" name="Google Shape;438;p19"/>
            <p:cNvSpPr txBox="1"/>
            <p:nvPr/>
          </p:nvSpPr>
          <p:spPr>
            <a:xfrm>
              <a:off x="2297" y="2278"/>
              <a:ext cx="864"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attività</a:t>
              </a:r>
              <a:endParaRPr b="0" i="0" sz="1400" u="none" cap="none" strike="noStrike">
                <a:solidFill>
                  <a:srgbClr val="000000"/>
                </a:solidFill>
                <a:latin typeface="Arial"/>
                <a:ea typeface="Arial"/>
                <a:cs typeface="Arial"/>
                <a:sym typeface="Arial"/>
              </a:endParaRPr>
            </a:p>
          </p:txBody>
        </p:sp>
        <p:sp>
          <p:nvSpPr>
            <p:cNvPr id="439" name="Google Shape;439;p19"/>
            <p:cNvSpPr/>
            <p:nvPr/>
          </p:nvSpPr>
          <p:spPr>
            <a:xfrm>
              <a:off x="2784" y="1200"/>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0" name="Google Shape;440;p19"/>
            <p:cNvSpPr/>
            <p:nvPr/>
          </p:nvSpPr>
          <p:spPr>
            <a:xfrm>
              <a:off x="3072" y="1536"/>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1" name="Google Shape;441;p19"/>
            <p:cNvSpPr/>
            <p:nvPr/>
          </p:nvSpPr>
          <p:spPr>
            <a:xfrm>
              <a:off x="2592" y="1584"/>
              <a:ext cx="144" cy="14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2" name="Google Shape;442;p19"/>
            <p:cNvSpPr/>
            <p:nvPr/>
          </p:nvSpPr>
          <p:spPr>
            <a:xfrm>
              <a:off x="3312" y="1824"/>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3" name="Google Shape;443;p19"/>
            <p:cNvSpPr/>
            <p:nvPr/>
          </p:nvSpPr>
          <p:spPr>
            <a:xfrm>
              <a:off x="2832" y="1872"/>
              <a:ext cx="144" cy="14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444" name="Google Shape;444;p19"/>
            <p:cNvCxnSpPr/>
            <p:nvPr/>
          </p:nvCxnSpPr>
          <p:spPr>
            <a:xfrm flipH="1">
              <a:off x="2688" y="1344"/>
              <a:ext cx="144" cy="240"/>
            </a:xfrm>
            <a:prstGeom prst="straightConnector1">
              <a:avLst/>
            </a:prstGeom>
            <a:noFill/>
            <a:ln cap="flat" cmpd="sng" w="9525">
              <a:solidFill>
                <a:schemeClr val="dk1"/>
              </a:solidFill>
              <a:prstDash val="solid"/>
              <a:round/>
              <a:headEnd len="sm" w="sm" type="none"/>
              <a:tailEnd len="med" w="med" type="triangle"/>
            </a:ln>
          </p:spPr>
        </p:cxnSp>
        <p:cxnSp>
          <p:nvCxnSpPr>
            <p:cNvPr id="445" name="Google Shape;445;p19"/>
            <p:cNvCxnSpPr/>
            <p:nvPr/>
          </p:nvCxnSpPr>
          <p:spPr>
            <a:xfrm>
              <a:off x="2928" y="1344"/>
              <a:ext cx="192" cy="192"/>
            </a:xfrm>
            <a:prstGeom prst="straightConnector1">
              <a:avLst/>
            </a:prstGeom>
            <a:noFill/>
            <a:ln cap="flat" cmpd="sng" w="9525">
              <a:solidFill>
                <a:schemeClr val="accent1"/>
              </a:solidFill>
              <a:prstDash val="solid"/>
              <a:round/>
              <a:headEnd len="sm" w="sm" type="none"/>
              <a:tailEnd len="med" w="med" type="triangle"/>
            </a:ln>
          </p:spPr>
        </p:cxnSp>
        <p:cxnSp>
          <p:nvCxnSpPr>
            <p:cNvPr id="446" name="Google Shape;446;p19"/>
            <p:cNvCxnSpPr/>
            <p:nvPr/>
          </p:nvCxnSpPr>
          <p:spPr>
            <a:xfrm flipH="1">
              <a:off x="2928" y="1680"/>
              <a:ext cx="144" cy="192"/>
            </a:xfrm>
            <a:prstGeom prst="straightConnector1">
              <a:avLst/>
            </a:prstGeom>
            <a:noFill/>
            <a:ln cap="flat" cmpd="sng" w="9525">
              <a:solidFill>
                <a:schemeClr val="dk1"/>
              </a:solidFill>
              <a:prstDash val="solid"/>
              <a:round/>
              <a:headEnd len="sm" w="sm" type="none"/>
              <a:tailEnd len="med" w="med" type="triangle"/>
            </a:ln>
          </p:spPr>
        </p:cxnSp>
        <p:cxnSp>
          <p:nvCxnSpPr>
            <p:cNvPr id="447" name="Google Shape;447;p19"/>
            <p:cNvCxnSpPr/>
            <p:nvPr/>
          </p:nvCxnSpPr>
          <p:spPr>
            <a:xfrm>
              <a:off x="3216" y="1680"/>
              <a:ext cx="144" cy="144"/>
            </a:xfrm>
            <a:prstGeom prst="straightConnector1">
              <a:avLst/>
            </a:prstGeom>
            <a:noFill/>
            <a:ln cap="flat" cmpd="sng" w="9525">
              <a:solidFill>
                <a:schemeClr val="accent1"/>
              </a:solidFill>
              <a:prstDash val="solid"/>
              <a:round/>
              <a:headEnd len="sm" w="sm" type="none"/>
              <a:tailEnd len="med" w="med" type="triangle"/>
            </a:ln>
          </p:spPr>
        </p:cxnSp>
        <p:sp>
          <p:nvSpPr>
            <p:cNvPr id="448" name="Google Shape;448;p19"/>
            <p:cNvSpPr txBox="1"/>
            <p:nvPr/>
          </p:nvSpPr>
          <p:spPr>
            <a:xfrm>
              <a:off x="3072" y="912"/>
              <a:ext cx="960" cy="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a:buNone/>
              </a:pPr>
              <a:r>
                <a:rPr b="0" i="0" lang="en-US" sz="1400" u="none" cap="none" strike="noStrike">
                  <a:solidFill>
                    <a:schemeClr val="dk1"/>
                  </a:solidFill>
                  <a:latin typeface="Century Gothic"/>
                  <a:ea typeface="Century Gothic"/>
                  <a:cs typeface="Century Gothic"/>
                  <a:sym typeface="Century Gothic"/>
                </a:rPr>
                <a:t>corrispondenza dei modelli</a:t>
              </a:r>
              <a:endParaRPr b="0" i="0" sz="1400" u="none" cap="none" strike="noStrike">
                <a:solidFill>
                  <a:srgbClr val="000000"/>
                </a:solidFill>
                <a:latin typeface="Arial"/>
                <a:ea typeface="Arial"/>
                <a:cs typeface="Arial"/>
                <a:sym typeface="Arial"/>
              </a:endParaRPr>
            </a:p>
          </p:txBody>
        </p:sp>
        <p:sp>
          <p:nvSpPr>
            <p:cNvPr id="449" name="Google Shape;449;p19"/>
            <p:cNvSpPr/>
            <p:nvPr/>
          </p:nvSpPr>
          <p:spPr>
            <a:xfrm>
              <a:off x="1632" y="1680"/>
              <a:ext cx="768" cy="96"/>
            </a:xfrm>
            <a:prstGeom prst="rightArrow">
              <a:avLst>
                <a:gd fmla="val 50000" name="adj1"/>
                <a:gd fmla="val 20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pSp>
          <p:nvGrpSpPr>
            <p:cNvPr id="450" name="Google Shape;450;p19"/>
            <p:cNvGrpSpPr/>
            <p:nvPr/>
          </p:nvGrpSpPr>
          <p:grpSpPr>
            <a:xfrm>
              <a:off x="4271" y="1680"/>
              <a:ext cx="576" cy="528"/>
              <a:chOff x="3942" y="2453"/>
              <a:chExt cx="771" cy="621"/>
            </a:xfrm>
          </p:grpSpPr>
          <p:sp>
            <p:nvSpPr>
              <p:cNvPr id="451" name="Google Shape;451;p19"/>
              <p:cNvSpPr/>
              <p:nvPr/>
            </p:nvSpPr>
            <p:spPr>
              <a:xfrm>
                <a:off x="3942" y="2453"/>
                <a:ext cx="771" cy="621"/>
              </a:xfrm>
              <a:custGeom>
                <a:rect b="b" l="l" r="r" t="t"/>
                <a:pathLst>
                  <a:path extrusionOk="0" h="1864" w="1544">
                    <a:moveTo>
                      <a:pt x="0" y="532"/>
                    </a:moveTo>
                    <a:lnTo>
                      <a:pt x="471" y="0"/>
                    </a:lnTo>
                    <a:lnTo>
                      <a:pt x="1072" y="0"/>
                    </a:lnTo>
                    <a:lnTo>
                      <a:pt x="1544" y="532"/>
                    </a:lnTo>
                    <a:lnTo>
                      <a:pt x="1544" y="1299"/>
                    </a:lnTo>
                    <a:lnTo>
                      <a:pt x="1072" y="1864"/>
                    </a:lnTo>
                    <a:lnTo>
                      <a:pt x="471" y="1864"/>
                    </a:lnTo>
                    <a:lnTo>
                      <a:pt x="0" y="1299"/>
                    </a:lnTo>
                    <a:lnTo>
                      <a:pt x="0" y="53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2" name="Google Shape;452;p19"/>
              <p:cNvSpPr/>
              <p:nvPr/>
            </p:nvSpPr>
            <p:spPr>
              <a:xfrm>
                <a:off x="3994" y="2495"/>
                <a:ext cx="667" cy="537"/>
              </a:xfrm>
              <a:custGeom>
                <a:rect b="b" l="l" r="r" t="t"/>
                <a:pathLst>
                  <a:path extrusionOk="0" h="1610" w="1335">
                    <a:moveTo>
                      <a:pt x="0" y="459"/>
                    </a:moveTo>
                    <a:lnTo>
                      <a:pt x="408" y="0"/>
                    </a:lnTo>
                    <a:lnTo>
                      <a:pt x="928" y="0"/>
                    </a:lnTo>
                    <a:lnTo>
                      <a:pt x="1335" y="459"/>
                    </a:lnTo>
                    <a:lnTo>
                      <a:pt x="1335" y="1121"/>
                    </a:lnTo>
                    <a:lnTo>
                      <a:pt x="928" y="1610"/>
                    </a:lnTo>
                    <a:lnTo>
                      <a:pt x="408" y="1610"/>
                    </a:lnTo>
                    <a:lnTo>
                      <a:pt x="0" y="1121"/>
                    </a:lnTo>
                    <a:lnTo>
                      <a:pt x="0" y="459"/>
                    </a:lnTo>
                  </a:path>
                </a:pathLst>
              </a:custGeom>
              <a:noFill/>
              <a:ln cap="flat" cmpd="sng" w="777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3" name="Google Shape;453;p19"/>
              <p:cNvSpPr/>
              <p:nvPr/>
            </p:nvSpPr>
            <p:spPr>
              <a:xfrm>
                <a:off x="3994" y="2495"/>
                <a:ext cx="667" cy="537"/>
              </a:xfrm>
              <a:custGeom>
                <a:rect b="b" l="l" r="r" t="t"/>
                <a:pathLst>
                  <a:path extrusionOk="0" h="1610" w="1335">
                    <a:moveTo>
                      <a:pt x="0" y="459"/>
                    </a:moveTo>
                    <a:lnTo>
                      <a:pt x="406" y="0"/>
                    </a:lnTo>
                    <a:lnTo>
                      <a:pt x="927" y="0"/>
                    </a:lnTo>
                    <a:lnTo>
                      <a:pt x="1335" y="459"/>
                    </a:lnTo>
                    <a:lnTo>
                      <a:pt x="1335" y="1121"/>
                    </a:lnTo>
                    <a:lnTo>
                      <a:pt x="927" y="1610"/>
                    </a:lnTo>
                    <a:lnTo>
                      <a:pt x="406" y="1610"/>
                    </a:lnTo>
                    <a:lnTo>
                      <a:pt x="0" y="1121"/>
                    </a:lnTo>
                    <a:lnTo>
                      <a:pt x="0" y="459"/>
                    </a:lnTo>
                  </a:path>
                </a:pathLst>
              </a:custGeom>
              <a:noFill/>
              <a:ln cap="flat" cmpd="sng" w="460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grpSp>
        <p:grpSp>
          <p:nvGrpSpPr>
            <p:cNvPr id="454" name="Google Shape;454;p19"/>
            <p:cNvGrpSpPr/>
            <p:nvPr/>
          </p:nvGrpSpPr>
          <p:grpSpPr>
            <a:xfrm>
              <a:off x="4368" y="1824"/>
              <a:ext cx="383" cy="248"/>
              <a:chOff x="4033" y="2627"/>
              <a:chExt cx="589" cy="261"/>
            </a:xfrm>
          </p:grpSpPr>
          <p:sp>
            <p:nvSpPr>
              <p:cNvPr id="455" name="Google Shape;455;p19"/>
              <p:cNvSpPr/>
              <p:nvPr/>
            </p:nvSpPr>
            <p:spPr>
              <a:xfrm>
                <a:off x="4490" y="2627"/>
                <a:ext cx="132" cy="261"/>
              </a:xfrm>
              <a:custGeom>
                <a:rect b="b" l="l" r="r" t="t"/>
                <a:pathLst>
                  <a:path extrusionOk="0" h="782" w="263">
                    <a:moveTo>
                      <a:pt x="0" y="0"/>
                    </a:moveTo>
                    <a:lnTo>
                      <a:pt x="185" y="0"/>
                    </a:lnTo>
                    <a:lnTo>
                      <a:pt x="263" y="124"/>
                    </a:lnTo>
                    <a:lnTo>
                      <a:pt x="263" y="411"/>
                    </a:lnTo>
                    <a:lnTo>
                      <a:pt x="185" y="535"/>
                    </a:lnTo>
                    <a:lnTo>
                      <a:pt x="108" y="535"/>
                    </a:lnTo>
                    <a:lnTo>
                      <a:pt x="108" y="782"/>
                    </a:lnTo>
                    <a:lnTo>
                      <a:pt x="0" y="782"/>
                    </a:lnTo>
                    <a:lnTo>
                      <a:pt x="0"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6" name="Google Shape;456;p19"/>
              <p:cNvSpPr/>
              <p:nvPr/>
            </p:nvSpPr>
            <p:spPr>
              <a:xfrm>
                <a:off x="4325" y="2627"/>
                <a:ext cx="141" cy="261"/>
              </a:xfrm>
              <a:custGeom>
                <a:rect b="b" l="l" r="r" t="t"/>
                <a:pathLst>
                  <a:path extrusionOk="0" h="782" w="283">
                    <a:moveTo>
                      <a:pt x="79" y="0"/>
                    </a:moveTo>
                    <a:lnTo>
                      <a:pt x="205" y="0"/>
                    </a:lnTo>
                    <a:lnTo>
                      <a:pt x="283" y="124"/>
                    </a:lnTo>
                    <a:lnTo>
                      <a:pt x="283" y="658"/>
                    </a:lnTo>
                    <a:lnTo>
                      <a:pt x="205" y="782"/>
                    </a:lnTo>
                    <a:lnTo>
                      <a:pt x="79" y="782"/>
                    </a:lnTo>
                    <a:lnTo>
                      <a:pt x="0" y="671"/>
                    </a:lnTo>
                    <a:lnTo>
                      <a:pt x="0" y="124"/>
                    </a:lnTo>
                    <a:lnTo>
                      <a:pt x="79"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7" name="Google Shape;457;p19"/>
              <p:cNvSpPr/>
              <p:nvPr/>
            </p:nvSpPr>
            <p:spPr>
              <a:xfrm>
                <a:off x="4033" y="2627"/>
                <a:ext cx="131" cy="261"/>
              </a:xfrm>
              <a:custGeom>
                <a:rect b="b" l="l" r="r" t="t"/>
                <a:pathLst>
                  <a:path extrusionOk="0" h="782" w="264">
                    <a:moveTo>
                      <a:pt x="68" y="0"/>
                    </a:moveTo>
                    <a:lnTo>
                      <a:pt x="185" y="0"/>
                    </a:lnTo>
                    <a:lnTo>
                      <a:pt x="264" y="124"/>
                    </a:lnTo>
                    <a:lnTo>
                      <a:pt x="264" y="262"/>
                    </a:lnTo>
                    <a:lnTo>
                      <a:pt x="166" y="262"/>
                    </a:lnTo>
                    <a:lnTo>
                      <a:pt x="166" y="161"/>
                    </a:lnTo>
                    <a:lnTo>
                      <a:pt x="97" y="161"/>
                    </a:lnTo>
                    <a:lnTo>
                      <a:pt x="97" y="336"/>
                    </a:lnTo>
                    <a:lnTo>
                      <a:pt x="185" y="336"/>
                    </a:lnTo>
                    <a:lnTo>
                      <a:pt x="264" y="436"/>
                    </a:lnTo>
                    <a:lnTo>
                      <a:pt x="264" y="671"/>
                    </a:lnTo>
                    <a:lnTo>
                      <a:pt x="195" y="782"/>
                    </a:lnTo>
                    <a:lnTo>
                      <a:pt x="68" y="782"/>
                    </a:lnTo>
                    <a:lnTo>
                      <a:pt x="0" y="671"/>
                    </a:lnTo>
                    <a:lnTo>
                      <a:pt x="0" y="535"/>
                    </a:lnTo>
                    <a:lnTo>
                      <a:pt x="97" y="535"/>
                    </a:lnTo>
                    <a:lnTo>
                      <a:pt x="97" y="633"/>
                    </a:lnTo>
                    <a:lnTo>
                      <a:pt x="166" y="633"/>
                    </a:lnTo>
                    <a:lnTo>
                      <a:pt x="166" y="459"/>
                    </a:lnTo>
                    <a:lnTo>
                      <a:pt x="78" y="459"/>
                    </a:lnTo>
                    <a:lnTo>
                      <a:pt x="0" y="361"/>
                    </a:lnTo>
                    <a:lnTo>
                      <a:pt x="0" y="124"/>
                    </a:lnTo>
                    <a:lnTo>
                      <a:pt x="68"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8" name="Google Shape;458;p19"/>
              <p:cNvSpPr/>
              <p:nvPr/>
            </p:nvSpPr>
            <p:spPr>
              <a:xfrm>
                <a:off x="4189" y="2627"/>
                <a:ext cx="121" cy="261"/>
              </a:xfrm>
              <a:custGeom>
                <a:rect b="b" l="l" r="r" t="t"/>
                <a:pathLst>
                  <a:path extrusionOk="0" h="782" w="242">
                    <a:moveTo>
                      <a:pt x="0" y="0"/>
                    </a:moveTo>
                    <a:lnTo>
                      <a:pt x="242" y="0"/>
                    </a:lnTo>
                    <a:lnTo>
                      <a:pt x="242" y="161"/>
                    </a:lnTo>
                    <a:lnTo>
                      <a:pt x="175" y="161"/>
                    </a:lnTo>
                    <a:lnTo>
                      <a:pt x="175" y="782"/>
                    </a:lnTo>
                    <a:lnTo>
                      <a:pt x="68" y="782"/>
                    </a:lnTo>
                    <a:lnTo>
                      <a:pt x="68" y="161"/>
                    </a:lnTo>
                    <a:lnTo>
                      <a:pt x="0" y="161"/>
                    </a:lnTo>
                    <a:lnTo>
                      <a:pt x="0"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9" name="Google Shape;459;p19"/>
              <p:cNvSpPr/>
              <p:nvPr/>
            </p:nvSpPr>
            <p:spPr>
              <a:xfrm>
                <a:off x="4380" y="2683"/>
                <a:ext cx="31" cy="150"/>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60" name="Google Shape;460;p19"/>
              <p:cNvSpPr/>
              <p:nvPr/>
            </p:nvSpPr>
            <p:spPr>
              <a:xfrm>
                <a:off x="4546" y="2683"/>
                <a:ext cx="26" cy="67"/>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pSp>
        <p:sp>
          <p:nvSpPr>
            <p:cNvPr id="461" name="Google Shape;461;p19"/>
            <p:cNvSpPr/>
            <p:nvPr/>
          </p:nvSpPr>
          <p:spPr>
            <a:xfrm>
              <a:off x="3504" y="1872"/>
              <a:ext cx="720" cy="96"/>
            </a:xfrm>
            <a:prstGeom prst="rightArrow">
              <a:avLst>
                <a:gd fmla="val 50000" name="adj1"/>
                <a:gd fmla="val 1875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62" name="Google Shape;462;p19"/>
            <p:cNvSpPr txBox="1"/>
            <p:nvPr/>
          </p:nvSpPr>
          <p:spPr>
            <a:xfrm>
              <a:off x="3456" y="1584"/>
              <a:ext cx="912"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intrusione</a:t>
              </a:r>
              <a:endParaRPr b="0" i="0" sz="1400" u="none" cap="none" strike="noStrike">
                <a:solidFill>
                  <a:srgbClr val="000000"/>
                </a:solidFill>
                <a:latin typeface="Arial"/>
                <a:ea typeface="Arial"/>
                <a:cs typeface="Arial"/>
                <a:sym typeface="Arial"/>
              </a:endParaRPr>
            </a:p>
          </p:txBody>
        </p:sp>
      </p:grpSp>
      <p:sp>
        <p:nvSpPr>
          <p:cNvPr id="463" name="Google Shape;463;p19"/>
          <p:cNvSpPr txBox="1"/>
          <p:nvPr/>
        </p:nvSpPr>
        <p:spPr>
          <a:xfrm>
            <a:off x="3003848" y="5815039"/>
            <a:ext cx="244810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Times"/>
              <a:buNone/>
            </a:pPr>
            <a:r>
              <a:rPr b="0" i="0" lang="en-US" sz="1400" u="none" cap="none" strike="noStrike">
                <a:solidFill>
                  <a:schemeClr val="dk2"/>
                </a:solidFill>
                <a:latin typeface="Century Gothic"/>
                <a:ea typeface="Century Gothic"/>
                <a:cs typeface="Century Gothic"/>
                <a:sym typeface="Century Gothic"/>
              </a:rPr>
              <a:t>Impossibile rilevare nuovi attacchi</a:t>
            </a:r>
            <a:endParaRPr b="0" i="0" sz="1400" u="none" cap="none" strike="noStrike">
              <a:solidFill>
                <a:srgbClr val="000000"/>
              </a:solidFill>
              <a:latin typeface="Arial"/>
              <a:ea typeface="Arial"/>
              <a:cs typeface="Arial"/>
              <a:sym typeface="Arial"/>
            </a:endParaRPr>
          </a:p>
        </p:txBody>
      </p:sp>
      <p:sp>
        <p:nvSpPr>
          <p:cNvPr id="464" name="Google Shape;464;p19"/>
          <p:cNvSpPr txBox="1"/>
          <p:nvPr/>
        </p:nvSpPr>
        <p:spPr>
          <a:xfrm>
            <a:off x="2207782" y="5180146"/>
            <a:ext cx="451461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*Questo fa sì che alcune implementazioni TCP continuino a inviare pacchetti ack a se stesse.</a:t>
            </a:r>
            <a:endParaRPr b="0" i="0" sz="1400" u="none" cap="none" strike="noStrike">
              <a:solidFill>
                <a:srgbClr val="000000"/>
              </a:solidFill>
              <a:latin typeface="Arial"/>
              <a:ea typeface="Arial"/>
              <a:cs typeface="Arial"/>
              <a:sym typeface="Arial"/>
            </a:endParaRPr>
          </a:p>
        </p:txBody>
      </p:sp>
      <p:pic>
        <p:nvPicPr>
          <p:cNvPr id="465" name="Google Shape;465;p19"/>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466" name="Google Shape;466;p19"/>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16</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0"/>
          <p:cNvSpPr txBox="1"/>
          <p:nvPr>
            <p:ph type="ctrTitle"/>
          </p:nvPr>
        </p:nvSpPr>
        <p:spPr>
          <a:xfrm>
            <a:off x="796322" y="320040"/>
            <a:ext cx="6732237" cy="7901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Rilevamento delle anomalie</a:t>
            </a:r>
            <a:endParaRPr/>
          </a:p>
        </p:txBody>
      </p:sp>
      <p:sp>
        <p:nvSpPr>
          <p:cNvPr id="473" name="Google Shape;473;p20"/>
          <p:cNvSpPr txBox="1"/>
          <p:nvPr>
            <p:ph idx="1" type="body"/>
          </p:nvPr>
        </p:nvSpPr>
        <p:spPr>
          <a:xfrm>
            <a:off x="1183303" y="4948055"/>
            <a:ext cx="5797550" cy="1225244"/>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Clr>
                <a:schemeClr val="dk2"/>
              </a:buClr>
              <a:buSzPts val="1400"/>
              <a:buFont typeface="Century Gothic"/>
              <a:buNone/>
            </a:pPr>
            <a:r>
              <a:rPr lang="en-US">
                <a:solidFill>
                  <a:schemeClr val="dk2"/>
                </a:solidFill>
              </a:rPr>
              <a:t>Problema: Tasso di falsi positivi relativamente alto </a:t>
            </a:r>
            <a:endParaRPr/>
          </a:p>
          <a:p>
            <a:pPr indent="-274320" lvl="0" marL="274320" rtl="0" algn="l">
              <a:lnSpc>
                <a:spcPct val="100000"/>
              </a:lnSpc>
              <a:spcBef>
                <a:spcPts val="200"/>
              </a:spcBef>
              <a:spcAft>
                <a:spcPts val="0"/>
              </a:spcAft>
              <a:buClr>
                <a:schemeClr val="dk2"/>
              </a:buClr>
              <a:buSzPts val="1400"/>
              <a:buChar char="o"/>
            </a:pPr>
            <a:r>
              <a:rPr lang="en-US">
                <a:solidFill>
                  <a:schemeClr val="dk2"/>
                </a:solidFill>
              </a:rPr>
              <a:t> Le anomalie possono essere solo nuove attività normali.</a:t>
            </a:r>
            <a:endParaRPr/>
          </a:p>
          <a:p>
            <a:pPr indent="-274320" lvl="0" marL="274320" rtl="0" algn="l">
              <a:lnSpc>
                <a:spcPct val="100000"/>
              </a:lnSpc>
              <a:spcBef>
                <a:spcPts val="200"/>
              </a:spcBef>
              <a:spcAft>
                <a:spcPts val="0"/>
              </a:spcAft>
              <a:buClr>
                <a:schemeClr val="dk2"/>
              </a:buClr>
              <a:buSzPts val="1400"/>
              <a:buChar char="o"/>
            </a:pPr>
            <a:r>
              <a:rPr lang="en-US">
                <a:solidFill>
                  <a:schemeClr val="dk2"/>
                </a:solidFill>
              </a:rPr>
              <a:t> Anomalie causate da guasti di altri elementi</a:t>
            </a:r>
            <a:endParaRPr/>
          </a:p>
          <a:p>
            <a:pPr indent="-182880" lvl="1" marL="384048" rtl="0" algn="l">
              <a:lnSpc>
                <a:spcPct val="100000"/>
              </a:lnSpc>
              <a:spcBef>
                <a:spcPts val="200"/>
              </a:spcBef>
              <a:spcAft>
                <a:spcPts val="0"/>
              </a:spcAft>
              <a:buClr>
                <a:schemeClr val="dk2"/>
              </a:buClr>
              <a:buSzPts val="1400"/>
              <a:buFont typeface="Courier New"/>
              <a:buChar char="o"/>
            </a:pPr>
            <a:r>
              <a:rPr lang="en-US">
                <a:solidFill>
                  <a:schemeClr val="dk2"/>
                </a:solidFill>
              </a:rPr>
              <a:t> Ad esempio, guasto o errata configurazione del router, errata configurazione del P2P.</a:t>
            </a:r>
            <a:endParaRPr/>
          </a:p>
          <a:p>
            <a:pPr indent="-185420" lvl="0" marL="274320" rtl="0" algn="l">
              <a:lnSpc>
                <a:spcPct val="100000"/>
              </a:lnSpc>
              <a:spcBef>
                <a:spcPts val="1600"/>
              </a:spcBef>
              <a:spcAft>
                <a:spcPts val="0"/>
              </a:spcAft>
              <a:buSzPts val="1400"/>
              <a:buFont typeface="Courier New"/>
              <a:buNone/>
            </a:pPr>
            <a:r>
              <a:t/>
            </a:r>
            <a:endParaRPr/>
          </a:p>
        </p:txBody>
      </p:sp>
      <p:grpSp>
        <p:nvGrpSpPr>
          <p:cNvPr id="474" name="Google Shape;474;p20"/>
          <p:cNvGrpSpPr/>
          <p:nvPr/>
        </p:nvGrpSpPr>
        <p:grpSpPr>
          <a:xfrm>
            <a:off x="955192" y="1201534"/>
            <a:ext cx="6253771" cy="4008438"/>
            <a:chOff x="3662363" y="865982"/>
            <a:chExt cx="6253771" cy="4008438"/>
          </a:xfrm>
        </p:grpSpPr>
        <p:cxnSp>
          <p:nvCxnSpPr>
            <p:cNvPr id="475" name="Google Shape;475;p20"/>
            <p:cNvCxnSpPr/>
            <p:nvPr/>
          </p:nvCxnSpPr>
          <p:spPr>
            <a:xfrm flipH="1">
              <a:off x="3724275" y="1522414"/>
              <a:ext cx="642938" cy="636587"/>
            </a:xfrm>
            <a:prstGeom prst="straightConnector1">
              <a:avLst/>
            </a:prstGeom>
            <a:noFill/>
            <a:ln cap="flat" cmpd="sng" w="11175">
              <a:solidFill>
                <a:schemeClr val="dk1"/>
              </a:solidFill>
              <a:prstDash val="solid"/>
              <a:round/>
              <a:headEnd len="sm" w="sm" type="none"/>
              <a:tailEnd len="sm" w="sm" type="none"/>
            </a:ln>
          </p:spPr>
        </p:cxnSp>
        <p:cxnSp>
          <p:nvCxnSpPr>
            <p:cNvPr id="476" name="Google Shape;476;p20"/>
            <p:cNvCxnSpPr/>
            <p:nvPr/>
          </p:nvCxnSpPr>
          <p:spPr>
            <a:xfrm flipH="1">
              <a:off x="4310063" y="1668464"/>
              <a:ext cx="152400" cy="466725"/>
            </a:xfrm>
            <a:prstGeom prst="straightConnector1">
              <a:avLst/>
            </a:prstGeom>
            <a:noFill/>
            <a:ln cap="flat" cmpd="sng" w="11175">
              <a:solidFill>
                <a:schemeClr val="dk1"/>
              </a:solidFill>
              <a:prstDash val="solid"/>
              <a:round/>
              <a:headEnd len="sm" w="sm" type="none"/>
              <a:tailEnd len="sm" w="sm" type="none"/>
            </a:ln>
          </p:spPr>
        </p:cxnSp>
        <p:sp>
          <p:nvSpPr>
            <p:cNvPr id="477" name="Google Shape;477;p20"/>
            <p:cNvSpPr/>
            <p:nvPr/>
          </p:nvSpPr>
          <p:spPr>
            <a:xfrm>
              <a:off x="3662363" y="2058989"/>
              <a:ext cx="647700" cy="307975"/>
            </a:xfrm>
            <a:prstGeom prst="ellipse">
              <a:avLst/>
            </a:pr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78" name="Google Shape;478;p20"/>
            <p:cNvSpPr/>
            <p:nvPr/>
          </p:nvSpPr>
          <p:spPr>
            <a:xfrm>
              <a:off x="4367214" y="1512888"/>
              <a:ext cx="98425" cy="158750"/>
            </a:xfrm>
            <a:custGeom>
              <a:rect b="b" l="l" r="r" t="t"/>
              <a:pathLst>
                <a:path extrusionOk="0" h="198" w="162">
                  <a:moveTo>
                    <a:pt x="1" y="7"/>
                  </a:moveTo>
                  <a:lnTo>
                    <a:pt x="0" y="16"/>
                  </a:lnTo>
                  <a:lnTo>
                    <a:pt x="1" y="30"/>
                  </a:lnTo>
                  <a:lnTo>
                    <a:pt x="12" y="62"/>
                  </a:lnTo>
                  <a:lnTo>
                    <a:pt x="33" y="102"/>
                  </a:lnTo>
                  <a:lnTo>
                    <a:pt x="60" y="136"/>
                  </a:lnTo>
                  <a:lnTo>
                    <a:pt x="92" y="168"/>
                  </a:lnTo>
                  <a:lnTo>
                    <a:pt x="120" y="187"/>
                  </a:lnTo>
                  <a:lnTo>
                    <a:pt x="145" y="198"/>
                  </a:lnTo>
                  <a:lnTo>
                    <a:pt x="152" y="198"/>
                  </a:lnTo>
                  <a:lnTo>
                    <a:pt x="158" y="192"/>
                  </a:lnTo>
                  <a:lnTo>
                    <a:pt x="162" y="184"/>
                  </a:lnTo>
                  <a:lnTo>
                    <a:pt x="161" y="171"/>
                  </a:lnTo>
                  <a:lnTo>
                    <a:pt x="147" y="137"/>
                  </a:lnTo>
                  <a:lnTo>
                    <a:pt x="99" y="63"/>
                  </a:lnTo>
                  <a:lnTo>
                    <a:pt x="40" y="12"/>
                  </a:lnTo>
                  <a:lnTo>
                    <a:pt x="15" y="0"/>
                  </a:lnTo>
                  <a:lnTo>
                    <a:pt x="7" y="3"/>
                  </a:lnTo>
                  <a:lnTo>
                    <a:pt x="1" y="7"/>
                  </a:lnTo>
                  <a:close/>
                </a:path>
              </a:pathLst>
            </a:custGeom>
            <a:solidFill>
              <a:srgbClr val="FFFFC2"/>
            </a:solidFill>
            <a:ln cap="flat" cmpd="sng" w="11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79" name="Google Shape;479;p20"/>
            <p:cNvSpPr/>
            <p:nvPr/>
          </p:nvSpPr>
          <p:spPr>
            <a:xfrm>
              <a:off x="4379913" y="1517650"/>
              <a:ext cx="80962" cy="134938"/>
            </a:xfrm>
            <a:custGeom>
              <a:rect b="b" l="l" r="r" t="t"/>
              <a:pathLst>
                <a:path extrusionOk="0" h="169" w="134">
                  <a:moveTo>
                    <a:pt x="0" y="6"/>
                  </a:moveTo>
                  <a:lnTo>
                    <a:pt x="9" y="52"/>
                  </a:lnTo>
                  <a:lnTo>
                    <a:pt x="50" y="116"/>
                  </a:lnTo>
                  <a:lnTo>
                    <a:pt x="100" y="160"/>
                  </a:lnTo>
                  <a:lnTo>
                    <a:pt x="119" y="169"/>
                  </a:lnTo>
                  <a:lnTo>
                    <a:pt x="132" y="164"/>
                  </a:lnTo>
                  <a:lnTo>
                    <a:pt x="134" y="146"/>
                  </a:lnTo>
                  <a:lnTo>
                    <a:pt x="124" y="118"/>
                  </a:lnTo>
                  <a:lnTo>
                    <a:pt x="83" y="53"/>
                  </a:lnTo>
                  <a:lnTo>
                    <a:pt x="32" y="9"/>
                  </a:lnTo>
                  <a:lnTo>
                    <a:pt x="12" y="0"/>
                  </a:lnTo>
                  <a:lnTo>
                    <a:pt x="0" y="6"/>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0" name="Google Shape;480;p20"/>
            <p:cNvSpPr/>
            <p:nvPr/>
          </p:nvSpPr>
          <p:spPr>
            <a:xfrm>
              <a:off x="4386264" y="1525589"/>
              <a:ext cx="47625" cy="77787"/>
            </a:xfrm>
            <a:custGeom>
              <a:rect b="b" l="l" r="r" t="t"/>
              <a:pathLst>
                <a:path extrusionOk="0" h="98" w="75">
                  <a:moveTo>
                    <a:pt x="0" y="0"/>
                  </a:moveTo>
                  <a:lnTo>
                    <a:pt x="22" y="65"/>
                  </a:lnTo>
                  <a:lnTo>
                    <a:pt x="51" y="92"/>
                  </a:lnTo>
                  <a:lnTo>
                    <a:pt x="75" y="98"/>
                  </a:lnTo>
                  <a:lnTo>
                    <a:pt x="54" y="34"/>
                  </a:lnTo>
                  <a:lnTo>
                    <a:pt x="23" y="6"/>
                  </a:lnTo>
                  <a:lnTo>
                    <a:pt x="0" y="0"/>
                  </a:lnTo>
                  <a:close/>
                </a:path>
              </a:pathLst>
            </a:custGeom>
            <a:solidFill>
              <a:srgbClr val="E1E1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1" name="Google Shape;481;p20"/>
            <p:cNvSpPr/>
            <p:nvPr/>
          </p:nvSpPr>
          <p:spPr>
            <a:xfrm>
              <a:off x="4430713" y="1604963"/>
              <a:ext cx="25400" cy="38100"/>
            </a:xfrm>
            <a:custGeom>
              <a:rect b="b" l="l" r="r" t="t"/>
              <a:pathLst>
                <a:path extrusionOk="0" h="48" w="42">
                  <a:moveTo>
                    <a:pt x="0" y="26"/>
                  </a:moveTo>
                  <a:lnTo>
                    <a:pt x="19" y="43"/>
                  </a:lnTo>
                  <a:lnTo>
                    <a:pt x="39" y="48"/>
                  </a:lnTo>
                  <a:lnTo>
                    <a:pt x="42" y="41"/>
                  </a:lnTo>
                  <a:lnTo>
                    <a:pt x="32" y="25"/>
                  </a:lnTo>
                  <a:lnTo>
                    <a:pt x="25" y="8"/>
                  </a:lnTo>
                  <a:lnTo>
                    <a:pt x="14" y="0"/>
                  </a:lnTo>
                  <a:lnTo>
                    <a:pt x="12" y="21"/>
                  </a:lnTo>
                  <a:lnTo>
                    <a:pt x="16" y="34"/>
                  </a:lnTo>
                  <a:lnTo>
                    <a:pt x="25" y="31"/>
                  </a:lnTo>
                  <a:lnTo>
                    <a:pt x="28" y="31"/>
                  </a:lnTo>
                  <a:lnTo>
                    <a:pt x="41" y="41"/>
                  </a:lnTo>
                  <a:lnTo>
                    <a:pt x="37" y="45"/>
                  </a:lnTo>
                  <a:lnTo>
                    <a:pt x="30" y="45"/>
                  </a:lnTo>
                  <a:lnTo>
                    <a:pt x="19" y="41"/>
                  </a:lnTo>
                  <a:lnTo>
                    <a:pt x="0" y="26"/>
                  </a:lnTo>
                  <a:close/>
                </a:path>
              </a:pathLst>
            </a:custGeom>
            <a:solidFill>
              <a:srgbClr val="FFFFFF"/>
            </a:solid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2" name="Google Shape;482;p20"/>
            <p:cNvSpPr/>
            <p:nvPr/>
          </p:nvSpPr>
          <p:spPr>
            <a:xfrm>
              <a:off x="4416425" y="1565276"/>
              <a:ext cx="12700" cy="23813"/>
            </a:xfrm>
            <a:custGeom>
              <a:rect b="b" l="l" r="r" t="t"/>
              <a:pathLst>
                <a:path extrusionOk="0" h="29" w="21">
                  <a:moveTo>
                    <a:pt x="0" y="0"/>
                  </a:moveTo>
                  <a:lnTo>
                    <a:pt x="3" y="21"/>
                  </a:lnTo>
                  <a:lnTo>
                    <a:pt x="21" y="29"/>
                  </a:lnTo>
                  <a:lnTo>
                    <a:pt x="18" y="7"/>
                  </a:lnTo>
                  <a:lnTo>
                    <a:pt x="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3" name="Google Shape;483;p20"/>
            <p:cNvSpPr/>
            <p:nvPr/>
          </p:nvSpPr>
          <p:spPr>
            <a:xfrm>
              <a:off x="4386263" y="1527175"/>
              <a:ext cx="36512" cy="88900"/>
            </a:xfrm>
            <a:custGeom>
              <a:rect b="b" l="l" r="r" t="t"/>
              <a:pathLst>
                <a:path extrusionOk="0" h="112" w="59">
                  <a:moveTo>
                    <a:pt x="1" y="0"/>
                  </a:moveTo>
                  <a:lnTo>
                    <a:pt x="0" y="21"/>
                  </a:lnTo>
                  <a:lnTo>
                    <a:pt x="12" y="51"/>
                  </a:lnTo>
                  <a:lnTo>
                    <a:pt x="59" y="112"/>
                  </a:lnTo>
                </a:path>
              </a:pathLst>
            </a:custGeom>
            <a:no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4" name="Google Shape;484;p20"/>
            <p:cNvSpPr/>
            <p:nvPr/>
          </p:nvSpPr>
          <p:spPr>
            <a:xfrm>
              <a:off x="4367213" y="1482726"/>
              <a:ext cx="120650" cy="187325"/>
            </a:xfrm>
            <a:custGeom>
              <a:rect b="b" l="l" r="r" t="t"/>
              <a:pathLst>
                <a:path extrusionOk="0" h="235" w="197">
                  <a:moveTo>
                    <a:pt x="156" y="235"/>
                  </a:moveTo>
                  <a:lnTo>
                    <a:pt x="109" y="129"/>
                  </a:lnTo>
                  <a:lnTo>
                    <a:pt x="54" y="66"/>
                  </a:lnTo>
                  <a:lnTo>
                    <a:pt x="26" y="51"/>
                  </a:lnTo>
                  <a:lnTo>
                    <a:pt x="0" y="50"/>
                  </a:lnTo>
                  <a:lnTo>
                    <a:pt x="0" y="46"/>
                  </a:lnTo>
                  <a:lnTo>
                    <a:pt x="43" y="0"/>
                  </a:lnTo>
                  <a:lnTo>
                    <a:pt x="93" y="30"/>
                  </a:lnTo>
                  <a:lnTo>
                    <a:pt x="138" y="74"/>
                  </a:lnTo>
                  <a:lnTo>
                    <a:pt x="173" y="125"/>
                  </a:lnTo>
                  <a:lnTo>
                    <a:pt x="197" y="187"/>
                  </a:lnTo>
                  <a:lnTo>
                    <a:pt x="156" y="235"/>
                  </a:lnTo>
                  <a:close/>
                </a:path>
              </a:pathLst>
            </a:custGeom>
            <a:solidFill>
              <a:srgbClr val="E10000"/>
            </a:solidFill>
            <a:ln cap="flat" cmpd="sng" w="11100">
              <a:solidFill>
                <a:srgbClr val="E1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5" name="Google Shape;485;p20"/>
            <p:cNvSpPr/>
            <p:nvPr/>
          </p:nvSpPr>
          <p:spPr>
            <a:xfrm>
              <a:off x="4394201" y="1114425"/>
              <a:ext cx="360363" cy="520700"/>
            </a:xfrm>
            <a:custGeom>
              <a:rect b="b" l="l" r="r" t="t"/>
              <a:pathLst>
                <a:path extrusionOk="0" h="656" w="588">
                  <a:moveTo>
                    <a:pt x="152" y="656"/>
                  </a:moveTo>
                  <a:lnTo>
                    <a:pt x="193" y="581"/>
                  </a:lnTo>
                  <a:lnTo>
                    <a:pt x="199" y="550"/>
                  </a:lnTo>
                  <a:lnTo>
                    <a:pt x="198" y="520"/>
                  </a:lnTo>
                  <a:lnTo>
                    <a:pt x="518" y="171"/>
                  </a:lnTo>
                  <a:lnTo>
                    <a:pt x="536" y="168"/>
                  </a:lnTo>
                  <a:lnTo>
                    <a:pt x="558" y="142"/>
                  </a:lnTo>
                  <a:lnTo>
                    <a:pt x="564" y="121"/>
                  </a:lnTo>
                  <a:lnTo>
                    <a:pt x="587" y="93"/>
                  </a:lnTo>
                  <a:lnTo>
                    <a:pt x="588" y="84"/>
                  </a:lnTo>
                  <a:lnTo>
                    <a:pt x="582" y="68"/>
                  </a:lnTo>
                  <a:lnTo>
                    <a:pt x="556" y="33"/>
                  </a:lnTo>
                  <a:lnTo>
                    <a:pt x="506" y="0"/>
                  </a:lnTo>
                  <a:lnTo>
                    <a:pt x="475" y="32"/>
                  </a:lnTo>
                  <a:lnTo>
                    <a:pt x="463" y="36"/>
                  </a:lnTo>
                  <a:lnTo>
                    <a:pt x="436" y="64"/>
                  </a:lnTo>
                  <a:lnTo>
                    <a:pt x="434" y="81"/>
                  </a:lnTo>
                  <a:lnTo>
                    <a:pt x="118" y="421"/>
                  </a:lnTo>
                  <a:lnTo>
                    <a:pt x="85" y="420"/>
                  </a:lnTo>
                  <a:lnTo>
                    <a:pt x="54" y="428"/>
                  </a:lnTo>
                  <a:lnTo>
                    <a:pt x="0" y="465"/>
                  </a:lnTo>
                  <a:lnTo>
                    <a:pt x="50" y="496"/>
                  </a:lnTo>
                  <a:lnTo>
                    <a:pt x="94" y="540"/>
                  </a:lnTo>
                  <a:lnTo>
                    <a:pt x="152" y="654"/>
                  </a:lnTo>
                  <a:lnTo>
                    <a:pt x="152" y="656"/>
                  </a:lnTo>
                  <a:close/>
                </a:path>
              </a:pathLst>
            </a:custGeom>
            <a:solidFill>
              <a:srgbClr val="A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6" name="Google Shape;486;p20"/>
            <p:cNvSpPr/>
            <p:nvPr/>
          </p:nvSpPr>
          <p:spPr>
            <a:xfrm>
              <a:off x="4475163" y="1179513"/>
              <a:ext cx="228600" cy="317500"/>
            </a:xfrm>
            <a:custGeom>
              <a:rect b="b" l="l" r="r" t="t"/>
              <a:pathLst>
                <a:path extrusionOk="0" h="400" w="374">
                  <a:moveTo>
                    <a:pt x="342" y="42"/>
                  </a:moveTo>
                  <a:lnTo>
                    <a:pt x="325" y="29"/>
                  </a:lnTo>
                  <a:lnTo>
                    <a:pt x="19" y="358"/>
                  </a:lnTo>
                  <a:lnTo>
                    <a:pt x="0" y="345"/>
                  </a:lnTo>
                  <a:lnTo>
                    <a:pt x="321" y="0"/>
                  </a:lnTo>
                  <a:lnTo>
                    <a:pt x="352" y="16"/>
                  </a:lnTo>
                  <a:lnTo>
                    <a:pt x="374" y="49"/>
                  </a:lnTo>
                  <a:lnTo>
                    <a:pt x="51" y="400"/>
                  </a:lnTo>
                  <a:lnTo>
                    <a:pt x="42" y="386"/>
                  </a:lnTo>
                  <a:lnTo>
                    <a:pt x="108" y="315"/>
                  </a:lnTo>
                  <a:lnTo>
                    <a:pt x="116" y="303"/>
                  </a:lnTo>
                  <a:lnTo>
                    <a:pt x="117" y="287"/>
                  </a:lnTo>
                  <a:lnTo>
                    <a:pt x="342" y="4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7" name="Google Shape;487;p20"/>
            <p:cNvSpPr/>
            <p:nvPr/>
          </p:nvSpPr>
          <p:spPr>
            <a:xfrm>
              <a:off x="4478338" y="1516064"/>
              <a:ext cx="25400" cy="84137"/>
            </a:xfrm>
            <a:custGeom>
              <a:rect b="b" l="l" r="r" t="t"/>
              <a:pathLst>
                <a:path extrusionOk="0" h="106" w="43">
                  <a:moveTo>
                    <a:pt x="0" y="79"/>
                  </a:moveTo>
                  <a:lnTo>
                    <a:pt x="25" y="56"/>
                  </a:lnTo>
                  <a:lnTo>
                    <a:pt x="37" y="30"/>
                  </a:lnTo>
                  <a:lnTo>
                    <a:pt x="39" y="9"/>
                  </a:lnTo>
                  <a:lnTo>
                    <a:pt x="39" y="0"/>
                  </a:lnTo>
                  <a:lnTo>
                    <a:pt x="42" y="24"/>
                  </a:lnTo>
                  <a:lnTo>
                    <a:pt x="43" y="49"/>
                  </a:lnTo>
                  <a:lnTo>
                    <a:pt x="13" y="106"/>
                  </a:lnTo>
                  <a:lnTo>
                    <a:pt x="8" y="94"/>
                  </a:lnTo>
                  <a:lnTo>
                    <a:pt x="0" y="79"/>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8" name="Google Shape;488;p20"/>
            <p:cNvSpPr/>
            <p:nvPr/>
          </p:nvSpPr>
          <p:spPr>
            <a:xfrm>
              <a:off x="4518025" y="1365250"/>
              <a:ext cx="20638" cy="39688"/>
            </a:xfrm>
            <a:custGeom>
              <a:rect b="b" l="l" r="r" t="t"/>
              <a:pathLst>
                <a:path extrusionOk="0" h="51" w="32">
                  <a:moveTo>
                    <a:pt x="30" y="51"/>
                  </a:moveTo>
                  <a:lnTo>
                    <a:pt x="0" y="15"/>
                  </a:lnTo>
                  <a:lnTo>
                    <a:pt x="1" y="0"/>
                  </a:lnTo>
                  <a:lnTo>
                    <a:pt x="32" y="33"/>
                  </a:lnTo>
                  <a:lnTo>
                    <a:pt x="30" y="51"/>
                  </a:lnTo>
                  <a:close/>
                </a:path>
              </a:pathLst>
            </a:custGeom>
            <a:solidFill>
              <a:srgbClr val="C2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9" name="Google Shape;489;p20"/>
            <p:cNvSpPr/>
            <p:nvPr/>
          </p:nvSpPr>
          <p:spPr>
            <a:xfrm>
              <a:off x="4519614" y="1306514"/>
              <a:ext cx="58737" cy="84137"/>
            </a:xfrm>
            <a:custGeom>
              <a:rect b="b" l="l" r="r" t="t"/>
              <a:pathLst>
                <a:path extrusionOk="0" h="105" w="96">
                  <a:moveTo>
                    <a:pt x="0" y="72"/>
                  </a:moveTo>
                  <a:lnTo>
                    <a:pt x="64" y="0"/>
                  </a:lnTo>
                  <a:lnTo>
                    <a:pt x="96" y="35"/>
                  </a:lnTo>
                  <a:lnTo>
                    <a:pt x="31" y="105"/>
                  </a:lnTo>
                  <a:lnTo>
                    <a:pt x="0" y="72"/>
                  </a:lnTo>
                  <a:close/>
                </a:path>
              </a:pathLst>
            </a:custGeom>
            <a:solidFill>
              <a:srgbClr val="FF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0" name="Google Shape;490;p20"/>
            <p:cNvSpPr/>
            <p:nvPr/>
          </p:nvSpPr>
          <p:spPr>
            <a:xfrm>
              <a:off x="4535489" y="1335088"/>
              <a:ext cx="47625" cy="69850"/>
            </a:xfrm>
            <a:custGeom>
              <a:rect b="b" l="l" r="r" t="t"/>
              <a:pathLst>
                <a:path extrusionOk="0" h="88" w="78">
                  <a:moveTo>
                    <a:pt x="0" y="88"/>
                  </a:moveTo>
                  <a:lnTo>
                    <a:pt x="2" y="70"/>
                  </a:lnTo>
                  <a:lnTo>
                    <a:pt x="67" y="0"/>
                  </a:lnTo>
                  <a:lnTo>
                    <a:pt x="78" y="4"/>
                  </a:lnTo>
                  <a:lnTo>
                    <a:pt x="0" y="88"/>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1" name="Google Shape;491;p20"/>
            <p:cNvSpPr/>
            <p:nvPr/>
          </p:nvSpPr>
          <p:spPr>
            <a:xfrm>
              <a:off x="4557713" y="1306513"/>
              <a:ext cx="25400" cy="31750"/>
            </a:xfrm>
            <a:custGeom>
              <a:rect b="b" l="l" r="r" t="t"/>
              <a:pathLst>
                <a:path extrusionOk="0" h="39" w="43">
                  <a:moveTo>
                    <a:pt x="0" y="0"/>
                  </a:moveTo>
                  <a:lnTo>
                    <a:pt x="7" y="5"/>
                  </a:lnTo>
                  <a:lnTo>
                    <a:pt x="43" y="39"/>
                  </a:lnTo>
                  <a:lnTo>
                    <a:pt x="32" y="35"/>
                  </a:lnTo>
                  <a:lnTo>
                    <a:pt x="0" y="0"/>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2" name="Google Shape;492;p20"/>
            <p:cNvSpPr/>
            <p:nvPr/>
          </p:nvSpPr>
          <p:spPr>
            <a:xfrm>
              <a:off x="4519614" y="1235076"/>
              <a:ext cx="193675" cy="276225"/>
            </a:xfrm>
            <a:custGeom>
              <a:rect b="b" l="l" r="r" t="t"/>
              <a:pathLst>
                <a:path extrusionOk="0" h="346" w="318">
                  <a:moveTo>
                    <a:pt x="0" y="340"/>
                  </a:moveTo>
                  <a:lnTo>
                    <a:pt x="5" y="346"/>
                  </a:lnTo>
                  <a:lnTo>
                    <a:pt x="318" y="3"/>
                  </a:lnTo>
                  <a:lnTo>
                    <a:pt x="316" y="0"/>
                  </a:lnTo>
                  <a:lnTo>
                    <a:pt x="0" y="340"/>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3" name="Google Shape;493;p20"/>
            <p:cNvSpPr/>
            <p:nvPr/>
          </p:nvSpPr>
          <p:spPr>
            <a:xfrm>
              <a:off x="4391025" y="1485901"/>
              <a:ext cx="95250" cy="176213"/>
            </a:xfrm>
            <a:custGeom>
              <a:rect b="b" l="l" r="r" t="t"/>
              <a:pathLst>
                <a:path extrusionOk="0" h="222" w="156">
                  <a:moveTo>
                    <a:pt x="125" y="215"/>
                  </a:moveTo>
                  <a:lnTo>
                    <a:pt x="150" y="187"/>
                  </a:lnTo>
                  <a:lnTo>
                    <a:pt x="127" y="132"/>
                  </a:lnTo>
                  <a:lnTo>
                    <a:pt x="83" y="68"/>
                  </a:lnTo>
                  <a:lnTo>
                    <a:pt x="47" y="33"/>
                  </a:lnTo>
                  <a:lnTo>
                    <a:pt x="0" y="4"/>
                  </a:lnTo>
                  <a:lnTo>
                    <a:pt x="6" y="0"/>
                  </a:lnTo>
                  <a:lnTo>
                    <a:pt x="92" y="67"/>
                  </a:lnTo>
                  <a:lnTo>
                    <a:pt x="130" y="124"/>
                  </a:lnTo>
                  <a:lnTo>
                    <a:pt x="156" y="185"/>
                  </a:lnTo>
                  <a:lnTo>
                    <a:pt x="125" y="222"/>
                  </a:lnTo>
                  <a:lnTo>
                    <a:pt x="125" y="215"/>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4" name="Google Shape;494;p20"/>
            <p:cNvSpPr/>
            <p:nvPr/>
          </p:nvSpPr>
          <p:spPr>
            <a:xfrm>
              <a:off x="3905250" y="1720851"/>
              <a:ext cx="382588" cy="98425"/>
            </a:xfrm>
            <a:custGeom>
              <a:rect b="b" l="l" r="r" t="t"/>
              <a:pathLst>
                <a:path extrusionOk="0" h="123" w="628">
                  <a:moveTo>
                    <a:pt x="0" y="45"/>
                  </a:moveTo>
                  <a:lnTo>
                    <a:pt x="143" y="0"/>
                  </a:lnTo>
                  <a:lnTo>
                    <a:pt x="628" y="47"/>
                  </a:lnTo>
                  <a:lnTo>
                    <a:pt x="547" y="123"/>
                  </a:lnTo>
                  <a:lnTo>
                    <a:pt x="0" y="45"/>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5" name="Google Shape;495;p20"/>
            <p:cNvSpPr/>
            <p:nvPr/>
          </p:nvSpPr>
          <p:spPr>
            <a:xfrm>
              <a:off x="4238625" y="1957388"/>
              <a:ext cx="217488" cy="347662"/>
            </a:xfrm>
            <a:custGeom>
              <a:rect b="b" l="l" r="r" t="t"/>
              <a:pathLst>
                <a:path extrusionOk="0" h="436" w="357">
                  <a:moveTo>
                    <a:pt x="0" y="296"/>
                  </a:moveTo>
                  <a:lnTo>
                    <a:pt x="0" y="436"/>
                  </a:lnTo>
                  <a:lnTo>
                    <a:pt x="357" y="141"/>
                  </a:lnTo>
                  <a:lnTo>
                    <a:pt x="357" y="0"/>
                  </a:lnTo>
                  <a:lnTo>
                    <a:pt x="164" y="59"/>
                  </a:lnTo>
                  <a:lnTo>
                    <a:pt x="0" y="296"/>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6" name="Google Shape;496;p20"/>
            <p:cNvSpPr/>
            <p:nvPr/>
          </p:nvSpPr>
          <p:spPr>
            <a:xfrm>
              <a:off x="3759201" y="2125664"/>
              <a:ext cx="479425" cy="179387"/>
            </a:xfrm>
            <a:custGeom>
              <a:rect b="b" l="l" r="r" t="t"/>
              <a:pathLst>
                <a:path extrusionOk="0" h="225" w="781">
                  <a:moveTo>
                    <a:pt x="0" y="8"/>
                  </a:moveTo>
                  <a:lnTo>
                    <a:pt x="0" y="143"/>
                  </a:lnTo>
                  <a:lnTo>
                    <a:pt x="781" y="225"/>
                  </a:lnTo>
                  <a:lnTo>
                    <a:pt x="781" y="71"/>
                  </a:lnTo>
                  <a:lnTo>
                    <a:pt x="71" y="0"/>
                  </a:lnTo>
                  <a:lnTo>
                    <a:pt x="0" y="8"/>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7" name="Google Shape;497;p20"/>
            <p:cNvSpPr/>
            <p:nvPr/>
          </p:nvSpPr>
          <p:spPr>
            <a:xfrm>
              <a:off x="3759201" y="1895475"/>
              <a:ext cx="696913" cy="298450"/>
            </a:xfrm>
            <a:custGeom>
              <a:rect b="b" l="l" r="r" t="t"/>
              <a:pathLst>
                <a:path extrusionOk="0" h="375" w="1138">
                  <a:moveTo>
                    <a:pt x="0" y="297"/>
                  </a:moveTo>
                  <a:lnTo>
                    <a:pt x="356" y="0"/>
                  </a:lnTo>
                  <a:lnTo>
                    <a:pt x="1138" y="78"/>
                  </a:lnTo>
                  <a:lnTo>
                    <a:pt x="781" y="375"/>
                  </a:lnTo>
                  <a:lnTo>
                    <a:pt x="0" y="297"/>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8" name="Google Shape;498;p20"/>
            <p:cNvSpPr/>
            <p:nvPr/>
          </p:nvSpPr>
          <p:spPr>
            <a:xfrm>
              <a:off x="3859214" y="1789113"/>
              <a:ext cx="352425" cy="342900"/>
            </a:xfrm>
            <a:custGeom>
              <a:rect b="b" l="l" r="r" t="t"/>
              <a:pathLst>
                <a:path extrusionOk="0" h="431" w="572">
                  <a:moveTo>
                    <a:pt x="0" y="0"/>
                  </a:moveTo>
                  <a:lnTo>
                    <a:pt x="0" y="373"/>
                  </a:lnTo>
                  <a:lnTo>
                    <a:pt x="572" y="431"/>
                  </a:lnTo>
                  <a:lnTo>
                    <a:pt x="572" y="59"/>
                  </a:lnTo>
                  <a:lnTo>
                    <a:pt x="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9" name="Google Shape;499;p20"/>
            <p:cNvSpPr/>
            <p:nvPr/>
          </p:nvSpPr>
          <p:spPr>
            <a:xfrm>
              <a:off x="3859213" y="1751014"/>
              <a:ext cx="392112" cy="85725"/>
            </a:xfrm>
            <a:custGeom>
              <a:rect b="b" l="l" r="r" t="t"/>
              <a:pathLst>
                <a:path extrusionOk="0" h="108" w="637">
                  <a:moveTo>
                    <a:pt x="0" y="49"/>
                  </a:moveTo>
                  <a:lnTo>
                    <a:pt x="56" y="0"/>
                  </a:lnTo>
                  <a:lnTo>
                    <a:pt x="637" y="61"/>
                  </a:lnTo>
                  <a:lnTo>
                    <a:pt x="572" y="108"/>
                  </a:lnTo>
                  <a:lnTo>
                    <a:pt x="0" y="49"/>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0" name="Google Shape;500;p20"/>
            <p:cNvSpPr/>
            <p:nvPr/>
          </p:nvSpPr>
          <p:spPr>
            <a:xfrm>
              <a:off x="4233864" y="1755775"/>
              <a:ext cx="53975" cy="330200"/>
            </a:xfrm>
            <a:custGeom>
              <a:rect b="b" l="l" r="r" t="t"/>
              <a:pathLst>
                <a:path extrusionOk="0" h="416" w="90">
                  <a:moveTo>
                    <a:pt x="90" y="0"/>
                  </a:moveTo>
                  <a:lnTo>
                    <a:pt x="90" y="274"/>
                  </a:lnTo>
                  <a:lnTo>
                    <a:pt x="6" y="416"/>
                  </a:lnTo>
                  <a:lnTo>
                    <a:pt x="0" y="80"/>
                  </a:lnTo>
                  <a:lnTo>
                    <a:pt x="9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1" name="Google Shape;501;p20"/>
            <p:cNvSpPr/>
            <p:nvPr/>
          </p:nvSpPr>
          <p:spPr>
            <a:xfrm>
              <a:off x="4211638" y="1765301"/>
              <a:ext cx="49212" cy="365125"/>
            </a:xfrm>
            <a:custGeom>
              <a:rect b="b" l="l" r="r" t="t"/>
              <a:pathLst>
                <a:path extrusionOk="0" h="460" w="83">
                  <a:moveTo>
                    <a:pt x="83" y="0"/>
                  </a:moveTo>
                  <a:lnTo>
                    <a:pt x="65" y="404"/>
                  </a:lnTo>
                  <a:lnTo>
                    <a:pt x="0" y="460"/>
                  </a:lnTo>
                  <a:lnTo>
                    <a:pt x="0" y="90"/>
                  </a:lnTo>
                  <a:lnTo>
                    <a:pt x="83"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2" name="Google Shape;502;p20"/>
            <p:cNvSpPr/>
            <p:nvPr/>
          </p:nvSpPr>
          <p:spPr>
            <a:xfrm>
              <a:off x="3910013" y="1712914"/>
              <a:ext cx="374650" cy="98425"/>
            </a:xfrm>
            <a:custGeom>
              <a:rect b="b" l="l" r="r" t="t"/>
              <a:pathLst>
                <a:path extrusionOk="0" h="124" w="613">
                  <a:moveTo>
                    <a:pt x="0" y="40"/>
                  </a:moveTo>
                  <a:lnTo>
                    <a:pt x="123" y="0"/>
                  </a:lnTo>
                  <a:lnTo>
                    <a:pt x="613" y="50"/>
                  </a:lnTo>
                  <a:lnTo>
                    <a:pt x="525" y="124"/>
                  </a:lnTo>
                  <a:lnTo>
                    <a:pt x="0" y="40"/>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3" name="Google Shape;503;p20"/>
            <p:cNvSpPr/>
            <p:nvPr/>
          </p:nvSpPr>
          <p:spPr>
            <a:xfrm>
              <a:off x="4229101" y="1952625"/>
              <a:ext cx="220663" cy="344488"/>
            </a:xfrm>
            <a:custGeom>
              <a:rect b="b" l="l" r="r" t="t"/>
              <a:pathLst>
                <a:path extrusionOk="0" h="435" w="359">
                  <a:moveTo>
                    <a:pt x="0" y="294"/>
                  </a:moveTo>
                  <a:lnTo>
                    <a:pt x="0" y="435"/>
                  </a:lnTo>
                  <a:lnTo>
                    <a:pt x="359" y="138"/>
                  </a:lnTo>
                  <a:lnTo>
                    <a:pt x="359" y="0"/>
                  </a:lnTo>
                  <a:lnTo>
                    <a:pt x="164" y="56"/>
                  </a:lnTo>
                  <a:lnTo>
                    <a:pt x="0" y="294"/>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4" name="Google Shape;504;p20"/>
            <p:cNvSpPr/>
            <p:nvPr/>
          </p:nvSpPr>
          <p:spPr>
            <a:xfrm>
              <a:off x="3751264" y="2117725"/>
              <a:ext cx="477837" cy="179388"/>
            </a:xfrm>
            <a:custGeom>
              <a:rect b="b" l="l" r="r" t="t"/>
              <a:pathLst>
                <a:path extrusionOk="0" h="226" w="783">
                  <a:moveTo>
                    <a:pt x="0" y="9"/>
                  </a:moveTo>
                  <a:lnTo>
                    <a:pt x="0" y="144"/>
                  </a:lnTo>
                  <a:lnTo>
                    <a:pt x="783" y="226"/>
                  </a:lnTo>
                  <a:lnTo>
                    <a:pt x="783" y="72"/>
                  </a:lnTo>
                  <a:lnTo>
                    <a:pt x="73" y="0"/>
                  </a:lnTo>
                  <a:lnTo>
                    <a:pt x="0" y="9"/>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5" name="Google Shape;505;p20"/>
            <p:cNvSpPr/>
            <p:nvPr/>
          </p:nvSpPr>
          <p:spPr>
            <a:xfrm>
              <a:off x="3751263" y="1890713"/>
              <a:ext cx="698500" cy="296862"/>
            </a:xfrm>
            <a:custGeom>
              <a:rect b="b" l="l" r="r" t="t"/>
              <a:pathLst>
                <a:path extrusionOk="0" h="374" w="1142">
                  <a:moveTo>
                    <a:pt x="0" y="297"/>
                  </a:moveTo>
                  <a:lnTo>
                    <a:pt x="358" y="0"/>
                  </a:lnTo>
                  <a:lnTo>
                    <a:pt x="1142" y="77"/>
                  </a:lnTo>
                  <a:lnTo>
                    <a:pt x="783" y="374"/>
                  </a:lnTo>
                  <a:lnTo>
                    <a:pt x="0" y="297"/>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6" name="Google Shape;506;p20"/>
            <p:cNvSpPr/>
            <p:nvPr/>
          </p:nvSpPr>
          <p:spPr>
            <a:xfrm>
              <a:off x="3913189" y="1957389"/>
              <a:ext cx="320675" cy="161925"/>
            </a:xfrm>
            <a:prstGeom prst="ellipse">
              <a:avLst/>
            </a:pr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507" name="Google Shape;507;p20"/>
            <p:cNvCxnSpPr/>
            <p:nvPr/>
          </p:nvCxnSpPr>
          <p:spPr>
            <a:xfrm flipH="1" rot="10800000">
              <a:off x="3852863" y="1743075"/>
              <a:ext cx="38100" cy="38100"/>
            </a:xfrm>
            <a:prstGeom prst="straightConnector1">
              <a:avLst/>
            </a:prstGeom>
            <a:noFill/>
            <a:ln cap="flat" cmpd="sng" w="11100">
              <a:solidFill>
                <a:srgbClr val="000000"/>
              </a:solidFill>
              <a:prstDash val="solid"/>
              <a:round/>
              <a:headEnd len="sm" w="sm" type="none"/>
              <a:tailEnd len="sm" w="sm" type="none"/>
            </a:ln>
          </p:spPr>
        </p:cxnSp>
        <p:sp>
          <p:nvSpPr>
            <p:cNvPr id="508" name="Google Shape;508;p20"/>
            <p:cNvSpPr/>
            <p:nvPr/>
          </p:nvSpPr>
          <p:spPr>
            <a:xfrm>
              <a:off x="3852864" y="1781175"/>
              <a:ext cx="350837" cy="344488"/>
            </a:xfrm>
            <a:custGeom>
              <a:rect b="b" l="l" r="r" t="t"/>
              <a:pathLst>
                <a:path extrusionOk="0" h="434" w="571">
                  <a:moveTo>
                    <a:pt x="0" y="0"/>
                  </a:moveTo>
                  <a:lnTo>
                    <a:pt x="0" y="376"/>
                  </a:lnTo>
                  <a:lnTo>
                    <a:pt x="571" y="434"/>
                  </a:lnTo>
                  <a:lnTo>
                    <a:pt x="571" y="60"/>
                  </a:lnTo>
                  <a:lnTo>
                    <a:pt x="0" y="0"/>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9" name="Google Shape;509;p20"/>
            <p:cNvSpPr/>
            <p:nvPr/>
          </p:nvSpPr>
          <p:spPr>
            <a:xfrm>
              <a:off x="3852864" y="1743076"/>
              <a:ext cx="390525" cy="85725"/>
            </a:xfrm>
            <a:custGeom>
              <a:rect b="b" l="l" r="r" t="t"/>
              <a:pathLst>
                <a:path extrusionOk="0" h="108" w="636">
                  <a:moveTo>
                    <a:pt x="0" y="48"/>
                  </a:moveTo>
                  <a:lnTo>
                    <a:pt x="58" y="0"/>
                  </a:lnTo>
                  <a:lnTo>
                    <a:pt x="636" y="62"/>
                  </a:lnTo>
                  <a:lnTo>
                    <a:pt x="571" y="108"/>
                  </a:lnTo>
                  <a:lnTo>
                    <a:pt x="0" y="48"/>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0" name="Google Shape;510;p20"/>
            <p:cNvSpPr/>
            <p:nvPr/>
          </p:nvSpPr>
          <p:spPr>
            <a:xfrm>
              <a:off x="4227513" y="1749425"/>
              <a:ext cx="55562" cy="330200"/>
            </a:xfrm>
            <a:custGeom>
              <a:rect b="b" l="l" r="r" t="t"/>
              <a:pathLst>
                <a:path extrusionOk="0" h="417" w="90">
                  <a:moveTo>
                    <a:pt x="90" y="0"/>
                  </a:moveTo>
                  <a:lnTo>
                    <a:pt x="90" y="274"/>
                  </a:lnTo>
                  <a:lnTo>
                    <a:pt x="5" y="417"/>
                  </a:lnTo>
                  <a:lnTo>
                    <a:pt x="0" y="79"/>
                  </a:lnTo>
                  <a:lnTo>
                    <a:pt x="90"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1" name="Google Shape;511;p20"/>
            <p:cNvSpPr/>
            <p:nvPr/>
          </p:nvSpPr>
          <p:spPr>
            <a:xfrm>
              <a:off x="4203701" y="1792289"/>
              <a:ext cx="41275" cy="331787"/>
            </a:xfrm>
            <a:custGeom>
              <a:rect b="b" l="l" r="r" t="t"/>
              <a:pathLst>
                <a:path extrusionOk="0" h="417" w="68">
                  <a:moveTo>
                    <a:pt x="68" y="0"/>
                  </a:moveTo>
                  <a:lnTo>
                    <a:pt x="65" y="362"/>
                  </a:lnTo>
                  <a:lnTo>
                    <a:pt x="0" y="417"/>
                  </a:lnTo>
                  <a:lnTo>
                    <a:pt x="3" y="46"/>
                  </a:lnTo>
                  <a:lnTo>
                    <a:pt x="68"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2" name="Google Shape;512;p20"/>
            <p:cNvSpPr/>
            <p:nvPr/>
          </p:nvSpPr>
          <p:spPr>
            <a:xfrm>
              <a:off x="3889376" y="1828801"/>
              <a:ext cx="276225" cy="244475"/>
            </a:xfrm>
            <a:custGeom>
              <a:rect b="b" l="l" r="r" t="t"/>
              <a:pathLst>
                <a:path extrusionOk="0" h="307" w="452">
                  <a:moveTo>
                    <a:pt x="0" y="0"/>
                  </a:moveTo>
                  <a:lnTo>
                    <a:pt x="452" y="43"/>
                  </a:lnTo>
                  <a:lnTo>
                    <a:pt x="452" y="307"/>
                  </a:lnTo>
                  <a:lnTo>
                    <a:pt x="0" y="266"/>
                  </a:lnTo>
                  <a:lnTo>
                    <a:pt x="0" y="0"/>
                  </a:lnTo>
                  <a:close/>
                </a:path>
              </a:pathLst>
            </a:custGeom>
            <a:solidFill>
              <a:srgbClr val="80808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3" name="Google Shape;513;p20"/>
            <p:cNvSpPr/>
            <p:nvPr/>
          </p:nvSpPr>
          <p:spPr>
            <a:xfrm>
              <a:off x="3897314" y="1830388"/>
              <a:ext cx="268287" cy="234950"/>
            </a:xfrm>
            <a:custGeom>
              <a:rect b="b" l="l" r="r" t="t"/>
              <a:pathLst>
                <a:path extrusionOk="0" h="297" w="438">
                  <a:moveTo>
                    <a:pt x="0" y="0"/>
                  </a:moveTo>
                  <a:lnTo>
                    <a:pt x="438" y="41"/>
                  </a:lnTo>
                  <a:lnTo>
                    <a:pt x="438" y="297"/>
                  </a:lnTo>
                  <a:lnTo>
                    <a:pt x="0" y="257"/>
                  </a:lnTo>
                  <a:lnTo>
                    <a:pt x="0" y="0"/>
                  </a:lnTo>
                  <a:close/>
                </a:path>
              </a:pathLst>
            </a:custGeom>
            <a:solidFill>
              <a:srgbClr val="FFFFF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4" name="Google Shape;514;p20"/>
            <p:cNvSpPr/>
            <p:nvPr/>
          </p:nvSpPr>
          <p:spPr>
            <a:xfrm>
              <a:off x="4243389" y="1751014"/>
              <a:ext cx="39687" cy="301625"/>
            </a:xfrm>
            <a:custGeom>
              <a:rect b="b" l="l" r="r" t="t"/>
              <a:pathLst>
                <a:path extrusionOk="0" h="379" w="63">
                  <a:moveTo>
                    <a:pt x="0" y="379"/>
                  </a:moveTo>
                  <a:lnTo>
                    <a:pt x="0" y="52"/>
                  </a:lnTo>
                  <a:lnTo>
                    <a:pt x="63" y="0"/>
                  </a:lnTo>
                  <a:lnTo>
                    <a:pt x="59" y="274"/>
                  </a:lnTo>
                  <a:lnTo>
                    <a:pt x="0" y="379"/>
                  </a:lnTo>
                  <a:close/>
                </a:path>
              </a:pathLst>
            </a:custGeom>
            <a:solidFill>
              <a:srgbClr val="80808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5" name="Google Shape;515;p20"/>
            <p:cNvSpPr/>
            <p:nvPr/>
          </p:nvSpPr>
          <p:spPr>
            <a:xfrm>
              <a:off x="3914775" y="1716088"/>
              <a:ext cx="368300" cy="76200"/>
            </a:xfrm>
            <a:custGeom>
              <a:rect b="b" l="l" r="r" t="t"/>
              <a:pathLst>
                <a:path extrusionOk="0" h="96" w="600">
                  <a:moveTo>
                    <a:pt x="0" y="36"/>
                  </a:moveTo>
                  <a:lnTo>
                    <a:pt x="537" y="96"/>
                  </a:lnTo>
                  <a:lnTo>
                    <a:pt x="600" y="46"/>
                  </a:lnTo>
                  <a:lnTo>
                    <a:pt x="103" y="0"/>
                  </a:lnTo>
                  <a:lnTo>
                    <a:pt x="0" y="36"/>
                  </a:lnTo>
                  <a:close/>
                </a:path>
              </a:pathLst>
            </a:custGeom>
            <a:solidFill>
              <a:srgbClr val="E1E1E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6" name="Google Shape;516;p20"/>
            <p:cNvSpPr/>
            <p:nvPr/>
          </p:nvSpPr>
          <p:spPr>
            <a:xfrm>
              <a:off x="4000500" y="2195513"/>
              <a:ext cx="115888" cy="19050"/>
            </a:xfrm>
            <a:custGeom>
              <a:rect b="b" l="l" r="r" t="t"/>
              <a:pathLst>
                <a:path extrusionOk="0" h="23" w="189">
                  <a:moveTo>
                    <a:pt x="187" y="19"/>
                  </a:moveTo>
                  <a:lnTo>
                    <a:pt x="0" y="0"/>
                  </a:lnTo>
                  <a:lnTo>
                    <a:pt x="0" y="5"/>
                  </a:lnTo>
                  <a:lnTo>
                    <a:pt x="189" y="23"/>
                  </a:lnTo>
                  <a:lnTo>
                    <a:pt x="187" y="19"/>
                  </a:lnTo>
                  <a:close/>
                </a:path>
              </a:pathLst>
            </a:custGeom>
            <a:solidFill>
              <a:srgbClr val="5F5F5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7" name="Google Shape;517;p20"/>
            <p:cNvSpPr txBox="1"/>
            <p:nvPr/>
          </p:nvSpPr>
          <p:spPr>
            <a:xfrm>
              <a:off x="4406579" y="2240331"/>
              <a:ext cx="13874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misure di attività</a:t>
              </a:r>
              <a:endParaRPr b="0" i="0" sz="1400" u="none" cap="none" strike="noStrike">
                <a:solidFill>
                  <a:srgbClr val="000000"/>
                </a:solidFill>
                <a:latin typeface="Arial"/>
                <a:ea typeface="Arial"/>
                <a:cs typeface="Arial"/>
                <a:sym typeface="Arial"/>
              </a:endParaRPr>
            </a:p>
          </p:txBody>
        </p:sp>
        <p:graphicFrame>
          <p:nvGraphicFramePr>
            <p:cNvPr id="518" name="Google Shape;518;p20"/>
            <p:cNvGraphicFramePr/>
            <p:nvPr/>
          </p:nvGraphicFramePr>
          <p:xfrm>
            <a:off x="5106667" y="865982"/>
            <a:ext cx="4667250" cy="4008438"/>
          </p:xfrm>
          <a:graphic>
            <a:graphicData uri="http://schemas.openxmlformats.org/presentationml/2006/ole">
              <mc:AlternateContent>
                <mc:Choice Requires="v">
                  <p:oleObj r:id="rId4" imgH="4008438" imgW="4667250" progId="MSGraph.Chart.8" spid="_x0000_s1">
                    <p:embed/>
                  </p:oleObj>
                </mc:Choice>
                <mc:Fallback>
                  <p:oleObj r:id="rId5" imgH="4008438" imgW="4667250" progId="MSGraph.Chart.8">
                    <p:embed/>
                    <p:pic>
                      <p:nvPicPr>
                        <p:cNvPr id="518" name="Google Shape;518;p20"/>
                        <p:cNvPicPr preferRelativeResize="0"/>
                        <p:nvPr/>
                      </p:nvPicPr>
                      <p:blipFill rotWithShape="1">
                        <a:blip r:embed="rId6">
                          <a:alphaModFix/>
                        </a:blip>
                        <a:srcRect b="0" l="0" r="0" t="0"/>
                        <a:stretch/>
                      </p:blipFill>
                      <p:spPr>
                        <a:xfrm>
                          <a:off x="5106667" y="865982"/>
                          <a:ext cx="4667250" cy="4008438"/>
                        </a:xfrm>
                        <a:prstGeom prst="rect">
                          <a:avLst/>
                        </a:prstGeom>
                        <a:noFill/>
                        <a:ln>
                          <a:noFill/>
                        </a:ln>
                      </p:spPr>
                    </p:pic>
                  </p:oleObj>
                </mc:Fallback>
              </mc:AlternateContent>
            </a:graphicData>
          </a:graphic>
        </p:graphicFrame>
        <p:sp>
          <p:nvSpPr>
            <p:cNvPr id="519" name="Google Shape;519;p20"/>
            <p:cNvSpPr/>
            <p:nvPr/>
          </p:nvSpPr>
          <p:spPr>
            <a:xfrm>
              <a:off x="4500564" y="2085975"/>
              <a:ext cx="882650" cy="152400"/>
            </a:xfrm>
            <a:prstGeom prst="rightArrow">
              <a:avLst>
                <a:gd fmla="val 50000" name="adj1"/>
                <a:gd fmla="val 14479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520" name="Google Shape;520;p20"/>
            <p:cNvSpPr txBox="1"/>
            <p:nvPr/>
          </p:nvSpPr>
          <p:spPr>
            <a:xfrm>
              <a:off x="7746345" y="1338591"/>
              <a:ext cx="142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probabile intrusione</a:t>
              </a:r>
              <a:endParaRPr b="0" i="0" sz="1400" u="none" cap="none" strike="noStrike">
                <a:solidFill>
                  <a:srgbClr val="000000"/>
                </a:solidFill>
                <a:latin typeface="Arial"/>
                <a:ea typeface="Arial"/>
                <a:cs typeface="Arial"/>
                <a:sym typeface="Arial"/>
              </a:endParaRPr>
            </a:p>
          </p:txBody>
        </p:sp>
        <p:sp>
          <p:nvSpPr>
            <p:cNvPr id="521" name="Google Shape;521;p20"/>
            <p:cNvSpPr/>
            <p:nvPr/>
          </p:nvSpPr>
          <p:spPr>
            <a:xfrm>
              <a:off x="7812087" y="1836739"/>
              <a:ext cx="882650" cy="152400"/>
            </a:xfrm>
            <a:prstGeom prst="rightArrow">
              <a:avLst>
                <a:gd fmla="val 50000" name="adj1"/>
                <a:gd fmla="val 14479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aphicFrame>
          <p:nvGraphicFramePr>
            <p:cNvPr id="522" name="Google Shape;522;p20"/>
            <p:cNvGraphicFramePr/>
            <p:nvPr/>
          </p:nvGraphicFramePr>
          <p:xfrm>
            <a:off x="9287484" y="1760972"/>
            <a:ext cx="628650" cy="1119187"/>
          </p:xfrm>
          <a:graphic>
            <a:graphicData uri="http://schemas.openxmlformats.org/presentationml/2006/ole">
              <mc:AlternateContent>
                <mc:Choice Requires="v">
                  <p:oleObj r:id="rId7" imgH="1119187" imgW="628650" progId="MS_ClipArt_Gallery.5" spid="_x0000_s2">
                    <p:embed/>
                  </p:oleObj>
                </mc:Choice>
                <mc:Fallback>
                  <p:oleObj r:id="rId8" imgH="1119187" imgW="628650" progId="MS_ClipArt_Gallery.5">
                    <p:embed/>
                    <p:pic>
                      <p:nvPicPr>
                        <p:cNvPr id="522" name="Google Shape;522;p20"/>
                        <p:cNvPicPr preferRelativeResize="0"/>
                        <p:nvPr/>
                      </p:nvPicPr>
                      <p:blipFill rotWithShape="1">
                        <a:blip r:embed="rId9">
                          <a:alphaModFix/>
                        </a:blip>
                        <a:srcRect b="0" l="0" r="0" t="0"/>
                        <a:stretch/>
                      </p:blipFill>
                      <p:spPr>
                        <a:xfrm>
                          <a:off x="9287484" y="1760972"/>
                          <a:ext cx="628650" cy="1119187"/>
                        </a:xfrm>
                        <a:prstGeom prst="rect">
                          <a:avLst/>
                        </a:prstGeom>
                        <a:noFill/>
                        <a:ln>
                          <a:noFill/>
                        </a:ln>
                      </p:spPr>
                    </p:pic>
                  </p:oleObj>
                </mc:Fallback>
              </mc:AlternateContent>
            </a:graphicData>
          </a:graphic>
        </p:graphicFrame>
      </p:grpSp>
      <p:pic>
        <p:nvPicPr>
          <p:cNvPr id="523" name="Google Shape;523;p20"/>
          <p:cNvPicPr preferRelativeResize="0"/>
          <p:nvPr/>
        </p:nvPicPr>
        <p:blipFill rotWithShape="1">
          <a:blip r:embed="rId10">
            <a:alphaModFix/>
          </a:blip>
          <a:srcRect b="0" l="0" r="0" t="0"/>
          <a:stretch/>
        </p:blipFill>
        <p:spPr>
          <a:xfrm>
            <a:off x="8491904" y="5972902"/>
            <a:ext cx="1530000" cy="612000"/>
          </a:xfrm>
          <a:prstGeom prst="rect">
            <a:avLst/>
          </a:prstGeom>
          <a:noFill/>
          <a:ln>
            <a:noFill/>
          </a:ln>
        </p:spPr>
      </p:pic>
      <p:pic>
        <p:nvPicPr>
          <p:cNvPr id="524" name="Google Shape;524;p20"/>
          <p:cNvPicPr preferRelativeResize="0"/>
          <p:nvPr/>
        </p:nvPicPr>
        <p:blipFill rotWithShape="1">
          <a:blip r:embed="rId6">
            <a:alphaModFix/>
          </a:blip>
          <a:srcRect b="0" l="0" r="0" t="0"/>
          <a:stretch/>
        </p:blipFill>
        <p:spPr>
          <a:xfrm>
            <a:off x="7061815" y="1279166"/>
            <a:ext cx="4660900" cy="4000500"/>
          </a:xfrm>
          <a:prstGeom prst="rect">
            <a:avLst/>
          </a:prstGeom>
          <a:noFill/>
          <a:ln>
            <a:noFill/>
          </a:ln>
        </p:spPr>
      </p:pic>
      <p:pic>
        <p:nvPicPr>
          <p:cNvPr id="525" name="Google Shape;525;p20"/>
          <p:cNvPicPr preferRelativeResize="0"/>
          <p:nvPr/>
        </p:nvPicPr>
        <p:blipFill rotWithShape="1">
          <a:blip r:embed="rId9">
            <a:alphaModFix/>
          </a:blip>
          <a:srcRect b="0" l="0" r="0" t="0"/>
          <a:stretch/>
        </p:blipFill>
        <p:spPr>
          <a:xfrm>
            <a:off x="9785359" y="1368860"/>
            <a:ext cx="622300" cy="1117600"/>
          </a:xfrm>
          <a:prstGeom prst="rect">
            <a:avLst/>
          </a:prstGeom>
          <a:noFill/>
          <a:ln>
            <a:noFill/>
          </a:ln>
        </p:spPr>
      </p:pic>
      <p:sp>
        <p:nvSpPr>
          <p:cNvPr id="526" name="Google Shape;526;p20"/>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17</a:t>
            </a:r>
            <a:endParaRPr b="0" i="0" sz="1400" u="none" cap="none" strike="noStrike">
              <a:solidFill>
                <a:schemeClr val="dk1"/>
              </a:solidFill>
              <a:latin typeface="Arial"/>
              <a:ea typeface="Arial"/>
              <a:cs typeface="Arial"/>
              <a:sym typeface="Arial"/>
            </a:endParaRPr>
          </a:p>
        </p:txBody>
      </p:sp>
      <p:pic>
        <p:nvPicPr>
          <p:cNvPr id="527" name="Google Shape;527;p20"/>
          <p:cNvPicPr preferRelativeResize="0"/>
          <p:nvPr/>
        </p:nvPicPr>
        <p:blipFill rotWithShape="1">
          <a:blip r:embed="rId6">
            <a:alphaModFix/>
          </a:blip>
          <a:srcRect b="0" l="0" r="0" t="0"/>
          <a:stretch/>
        </p:blipFill>
        <p:spPr>
          <a:xfrm>
            <a:off x="5105400" y="863600"/>
            <a:ext cx="4660900" cy="4000500"/>
          </a:xfrm>
          <a:prstGeom prst="rect">
            <a:avLst/>
          </a:prstGeom>
          <a:noFill/>
          <a:ln>
            <a:noFill/>
          </a:ln>
        </p:spPr>
      </p:pic>
      <p:pic>
        <p:nvPicPr>
          <p:cNvPr id="528" name="Google Shape;528;p20"/>
          <p:cNvPicPr preferRelativeResize="0"/>
          <p:nvPr/>
        </p:nvPicPr>
        <p:blipFill rotWithShape="1">
          <a:blip r:embed="rId9">
            <a:alphaModFix/>
          </a:blip>
          <a:srcRect b="0" l="0" r="0" t="0"/>
          <a:stretch/>
        </p:blipFill>
        <p:spPr>
          <a:xfrm>
            <a:off x="9283700" y="1752600"/>
            <a:ext cx="622300" cy="111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1"/>
          <p:cNvSpPr txBox="1"/>
          <p:nvPr>
            <p:ph type="ctrTitle"/>
          </p:nvPr>
        </p:nvSpPr>
        <p:spPr>
          <a:xfrm>
            <a:off x="796322" y="320040"/>
            <a:ext cx="6732237" cy="9778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Problemi degli attuali IDS</a:t>
            </a:r>
            <a:endParaRPr/>
          </a:p>
        </p:txBody>
      </p:sp>
      <p:sp>
        <p:nvSpPr>
          <p:cNvPr id="534" name="Google Shape;534;p21"/>
          <p:cNvSpPr txBox="1"/>
          <p:nvPr>
            <p:ph idx="1" type="body"/>
          </p:nvPr>
        </p:nvSpPr>
        <p:spPr>
          <a:xfrm>
            <a:off x="717663" y="1805695"/>
            <a:ext cx="9763524" cy="3385738"/>
          </a:xfrm>
          <a:prstGeom prst="rect">
            <a:avLst/>
          </a:prstGeom>
          <a:noFill/>
          <a:ln>
            <a:noFill/>
          </a:ln>
        </p:spPr>
        <p:txBody>
          <a:bodyPr anchorCtr="0" anchor="t" bIns="0" lIns="91425" spcFirstLastPara="1" rIns="0" wrap="square" tIns="45700">
            <a:noAutofit/>
          </a:bodyPr>
          <a:lstStyle/>
          <a:p>
            <a:pPr indent="-285750" lvl="0" marL="285750" rtl="0" algn="l">
              <a:lnSpc>
                <a:spcPct val="100000"/>
              </a:lnSpc>
              <a:spcBef>
                <a:spcPts val="0"/>
              </a:spcBef>
              <a:spcAft>
                <a:spcPts val="0"/>
              </a:spcAft>
              <a:buSzPts val="1400"/>
              <a:buFont typeface="Courier New"/>
              <a:buChar char="o"/>
            </a:pPr>
            <a:r>
              <a:rPr lang="en-US" sz="1800"/>
              <a:t>Inaccuratezza delle firme basate sugli exploit</a:t>
            </a:r>
            <a:endParaRPr sz="1800"/>
          </a:p>
          <a:p>
            <a:pPr indent="-285750" lvl="0" marL="285750" rtl="0" algn="l">
              <a:lnSpc>
                <a:spcPct val="100000"/>
              </a:lnSpc>
              <a:spcBef>
                <a:spcPts val="2400"/>
              </a:spcBef>
              <a:spcAft>
                <a:spcPts val="0"/>
              </a:spcAft>
              <a:buSzPts val="1400"/>
              <a:buFont typeface="Courier New"/>
              <a:buChar char="o"/>
            </a:pPr>
            <a:r>
              <a:rPr lang="en-US" sz="1800"/>
              <a:t>Impossibile riconoscere anomalie/intrusioni sconosciute</a:t>
            </a:r>
            <a:endParaRPr sz="1800"/>
          </a:p>
          <a:p>
            <a:pPr indent="-285750" lvl="0" marL="285750" rtl="0" algn="l">
              <a:lnSpc>
                <a:spcPct val="100000"/>
              </a:lnSpc>
              <a:spcBef>
                <a:spcPts val="2400"/>
              </a:spcBef>
              <a:spcAft>
                <a:spcPts val="0"/>
              </a:spcAft>
              <a:buSzPts val="1400"/>
              <a:buFont typeface="Courier New"/>
              <a:buChar char="o"/>
            </a:pPr>
            <a:r>
              <a:rPr lang="en-US" sz="1800"/>
              <a:t>Non è in grado di fornire informazioni di qualità per l'analisi forense o situazionale.</a:t>
            </a:r>
            <a:endParaRPr sz="1800"/>
          </a:p>
          <a:p>
            <a:pPr indent="-285750" lvl="1" marL="486918" rtl="0" algn="l">
              <a:lnSpc>
                <a:spcPct val="100000"/>
              </a:lnSpc>
              <a:spcBef>
                <a:spcPts val="2000"/>
              </a:spcBef>
              <a:spcAft>
                <a:spcPts val="0"/>
              </a:spcAft>
              <a:buClr>
                <a:schemeClr val="dk1"/>
              </a:buClr>
              <a:buSzPts val="1400"/>
              <a:buFont typeface="Courier New"/>
              <a:buChar char="o"/>
            </a:pPr>
            <a:r>
              <a:rPr lang="en-US"/>
              <a:t>Difficile differenziare gli eventi dannosi dalle anomalie non intenzionali.</a:t>
            </a:r>
            <a:endParaRPr/>
          </a:p>
          <a:p>
            <a:pPr indent="-285750" lvl="2" marL="669798" rtl="0" algn="l">
              <a:lnSpc>
                <a:spcPct val="100000"/>
              </a:lnSpc>
              <a:spcBef>
                <a:spcPts val="600"/>
              </a:spcBef>
              <a:spcAft>
                <a:spcPts val="0"/>
              </a:spcAft>
              <a:buClr>
                <a:schemeClr val="dk1"/>
              </a:buClr>
              <a:buSzPts val="1400"/>
              <a:buFont typeface="Courier New"/>
              <a:buChar char="o"/>
            </a:pPr>
            <a:r>
              <a:rPr lang="en-US" sz="1800"/>
              <a:t>Le anomalie possono essere causate da guasti agli elementi della rete, ad esempio da una configurazione errata dei router, da guasti ai collegamenti e così via, o da una configurazione errata delle applicazioni (come il P2P).</a:t>
            </a:r>
            <a:endParaRPr sz="1800"/>
          </a:p>
          <a:p>
            <a:pPr indent="-285750" lvl="2" marL="669798" rtl="0" algn="l">
              <a:lnSpc>
                <a:spcPct val="100000"/>
              </a:lnSpc>
              <a:spcBef>
                <a:spcPts val="600"/>
              </a:spcBef>
              <a:spcAft>
                <a:spcPts val="0"/>
              </a:spcAft>
              <a:buClr>
                <a:schemeClr val="dk1"/>
              </a:buClr>
              <a:buSzPts val="1400"/>
              <a:buFont typeface="Courier New"/>
              <a:buChar char="o"/>
            </a:pPr>
            <a:r>
              <a:rPr lang="en-US" sz="1800"/>
              <a:t>Non è in grado di dire le informazioni situazionali: portata/target/strategia dell'attacco, dimensioni dell'attaccante (botnet), ecc.</a:t>
            </a:r>
            <a:endParaRPr sz="1800"/>
          </a:p>
        </p:txBody>
      </p:sp>
      <p:pic>
        <p:nvPicPr>
          <p:cNvPr id="535" name="Google Shape;535;p21"/>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536" name="Google Shape;536;p21"/>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3"/>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Grazie</a:t>
            </a:r>
            <a:endParaRPr/>
          </a:p>
        </p:txBody>
      </p:sp>
      <p:pic>
        <p:nvPicPr>
          <p:cNvPr descr="A person and person looking at a computer screen" id="542" name="Google Shape;542;p23"/>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543" name="Google Shape;543;p23"/>
          <p:cNvGrpSpPr/>
          <p:nvPr/>
        </p:nvGrpSpPr>
        <p:grpSpPr>
          <a:xfrm>
            <a:off x="4059704" y="0"/>
            <a:ext cx="2928883" cy="6871447"/>
            <a:chOff x="4059704" y="0"/>
            <a:chExt cx="2928883" cy="6871447"/>
          </a:xfrm>
        </p:grpSpPr>
        <p:sp>
          <p:nvSpPr>
            <p:cNvPr id="544" name="Google Shape;544;p23"/>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545" name="Google Shape;545;p23"/>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grpSp>
        <p:nvGrpSpPr>
          <p:cNvPr id="546" name="Google Shape;546;p23"/>
          <p:cNvGrpSpPr/>
          <p:nvPr/>
        </p:nvGrpSpPr>
        <p:grpSpPr>
          <a:xfrm>
            <a:off x="7549377" y="6167336"/>
            <a:ext cx="3294001" cy="612000"/>
            <a:chOff x="5179092" y="5483822"/>
            <a:chExt cx="3294001" cy="612000"/>
          </a:xfrm>
        </p:grpSpPr>
        <p:pic>
          <p:nvPicPr>
            <p:cNvPr id="547" name="Google Shape;547;p23"/>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548" name="Google Shape;548;p23"/>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type="ctrTitle"/>
          </p:nvPr>
        </p:nvSpPr>
        <p:spPr>
          <a:xfrm>
            <a:off x="796322" y="320040"/>
            <a:ext cx="10805743" cy="110563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Difesa dal malware e prevenzione/rilevamento delle intrusioni: Importante o no per il settore sanitario?</a:t>
            </a:r>
            <a:endParaRPr/>
          </a:p>
        </p:txBody>
      </p:sp>
      <p:sp>
        <p:nvSpPr>
          <p:cNvPr id="209" name="Google Shape;209;p15"/>
          <p:cNvSpPr txBox="1"/>
          <p:nvPr>
            <p:ph idx="1" type="body"/>
          </p:nvPr>
        </p:nvSpPr>
        <p:spPr>
          <a:xfrm>
            <a:off x="796322" y="1886951"/>
            <a:ext cx="10717252" cy="2614892"/>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a:t>2. Analisi statica dei file</a:t>
            </a:r>
            <a:endParaRPr/>
          </a:p>
          <a:p>
            <a:pPr indent="-317500" lvl="0" marL="457200" rtl="0" algn="l">
              <a:lnSpc>
                <a:spcPct val="100000"/>
              </a:lnSpc>
              <a:spcBef>
                <a:spcPts val="1200"/>
              </a:spcBef>
              <a:spcAft>
                <a:spcPts val="0"/>
              </a:spcAft>
              <a:buSzPts val="1400"/>
              <a:buFont typeface="Courier New"/>
              <a:buChar char="o"/>
            </a:pPr>
            <a:r>
              <a:rPr lang="en-US"/>
              <a:t>Esame del codice di un file, senza eseguirlo, per identificare i segni di un intento dannoso. I nomi dei file, gli hash, le stringhe come gli indirizzi IP e i dati di intestazione dei file possono essere valutati per determinare se un file è dannoso. Sebbene l'analisi statica dei file sia un buon punto di partenza, i team di sicurezza più esperti utilizzano altre tecniche per rilevare malware avanzato che può non essere identificato durante l'analisi statica.</a:t>
            </a:r>
            <a:endParaRPr/>
          </a:p>
          <a:p>
            <a:pPr indent="-228600" lvl="0" marL="457200" rtl="0" algn="l">
              <a:lnSpc>
                <a:spcPct val="100000"/>
              </a:lnSpc>
              <a:spcBef>
                <a:spcPts val="1200"/>
              </a:spcBef>
              <a:spcAft>
                <a:spcPts val="0"/>
              </a:spcAft>
              <a:buSzPts val="1400"/>
              <a:buFont typeface="Courier New"/>
              <a:buNone/>
            </a:pPr>
            <a:r>
              <a:t/>
            </a:r>
            <a:endParaRPr/>
          </a:p>
        </p:txBody>
      </p:sp>
      <p:pic>
        <p:nvPicPr>
          <p:cNvPr descr="A diagram of a static analysis&#10;&#10;Description automatically generated" id="210" name="Google Shape;210;p15"/>
          <p:cNvPicPr preferRelativeResize="0"/>
          <p:nvPr/>
        </p:nvPicPr>
        <p:blipFill rotWithShape="1">
          <a:blip r:embed="rId3">
            <a:alphaModFix/>
          </a:blip>
          <a:srcRect b="0" l="0" r="0" t="0"/>
          <a:stretch/>
        </p:blipFill>
        <p:spPr>
          <a:xfrm>
            <a:off x="1066724" y="3659441"/>
            <a:ext cx="5353741" cy="2305674"/>
          </a:xfrm>
          <a:prstGeom prst="rect">
            <a:avLst/>
          </a:prstGeom>
          <a:noFill/>
          <a:ln>
            <a:noFill/>
          </a:ln>
        </p:spPr>
      </p:pic>
      <p:pic>
        <p:nvPicPr>
          <p:cNvPr descr="A screenshot of a computer&#10;&#10;Description automatically generated" id="211" name="Google Shape;211;p15"/>
          <p:cNvPicPr preferRelativeResize="0"/>
          <p:nvPr/>
        </p:nvPicPr>
        <p:blipFill rotWithShape="1">
          <a:blip r:embed="rId4">
            <a:alphaModFix/>
          </a:blip>
          <a:srcRect b="0" l="0" r="0" t="0"/>
          <a:stretch/>
        </p:blipFill>
        <p:spPr>
          <a:xfrm>
            <a:off x="6587979" y="3659441"/>
            <a:ext cx="4726461" cy="2174172"/>
          </a:xfrm>
          <a:prstGeom prst="rect">
            <a:avLst/>
          </a:prstGeom>
          <a:noFill/>
          <a:ln>
            <a:noFill/>
          </a:ln>
        </p:spPr>
      </p:pic>
      <p:pic>
        <p:nvPicPr>
          <p:cNvPr id="212" name="Google Shape;212;p15"/>
          <p:cNvPicPr preferRelativeResize="0"/>
          <p:nvPr/>
        </p:nvPicPr>
        <p:blipFill rotWithShape="1">
          <a:blip r:embed="rId5">
            <a:alphaModFix/>
          </a:blip>
          <a:srcRect b="0" l="0" r="0" t="0"/>
          <a:stretch/>
        </p:blipFill>
        <p:spPr>
          <a:xfrm>
            <a:off x="9445024" y="5984774"/>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ctrTitle"/>
          </p:nvPr>
        </p:nvSpPr>
        <p:spPr>
          <a:xfrm>
            <a:off x="620453" y="233660"/>
            <a:ext cx="10148093" cy="103238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Book Antiqua"/>
              <a:buNone/>
            </a:pPr>
            <a:r>
              <a:rPr lang="en-US" sz="3140"/>
              <a:t>Difesa dal malware e prevenzione/rilevamento delle intrusioni: Importante o no per il settore sanitario? (segue)</a:t>
            </a:r>
            <a:endParaRPr sz="3140"/>
          </a:p>
        </p:txBody>
      </p:sp>
      <p:sp>
        <p:nvSpPr>
          <p:cNvPr id="218" name="Google Shape;218;p22"/>
          <p:cNvSpPr txBox="1"/>
          <p:nvPr>
            <p:ph idx="1" type="body"/>
          </p:nvPr>
        </p:nvSpPr>
        <p:spPr>
          <a:xfrm>
            <a:off x="620450" y="1329187"/>
            <a:ext cx="9972300" cy="2282400"/>
          </a:xfrm>
          <a:prstGeom prst="rect">
            <a:avLst/>
          </a:prstGeom>
          <a:noFill/>
          <a:ln>
            <a:noFill/>
          </a:ln>
        </p:spPr>
        <p:txBody>
          <a:bodyPr anchorCtr="0" anchor="t" bIns="45700" lIns="0" spcFirstLastPara="1" rIns="0" wrap="square" tIns="45700">
            <a:noAutofit/>
          </a:bodyPr>
          <a:lstStyle/>
          <a:p>
            <a:pPr indent="0" lvl="0" marL="139700" rtl="0" algn="l">
              <a:lnSpc>
                <a:spcPct val="100000"/>
              </a:lnSpc>
              <a:spcBef>
                <a:spcPts val="1200"/>
              </a:spcBef>
              <a:spcAft>
                <a:spcPts val="0"/>
              </a:spcAft>
              <a:buSzPts val="1400"/>
              <a:buNone/>
            </a:pPr>
            <a:r>
              <a:rPr lang="en-US" sz="1200"/>
              <a:t>4. Monitoraggio dinamico delle operazioni di file di massa</a:t>
            </a:r>
            <a:endParaRPr sz="1200"/>
          </a:p>
          <a:p>
            <a:pPr indent="-304800" lvl="0" marL="457200" rtl="0" algn="l">
              <a:lnSpc>
                <a:spcPct val="100000"/>
              </a:lnSpc>
              <a:spcBef>
                <a:spcPts val="1200"/>
              </a:spcBef>
              <a:spcAft>
                <a:spcPts val="0"/>
              </a:spcAft>
              <a:buSzPts val="1200"/>
              <a:buFont typeface="Courier New"/>
              <a:buChar char="o"/>
            </a:pPr>
            <a:r>
              <a:rPr lang="en-US" sz="1200"/>
              <a:t>Osservare le operazioni di massa sui file, come i comandi di rinominazione o eliminazione, per identificare segni di manomissione o corruzione. Il monitoraggio dinamico spesso utilizza uno strumento di monitoraggio dell'integrità dei file per tracciare e analizzare l'integrità dei file system sia attraverso l'auditing forense reattivo sia attraverso il monitoraggio proattivo basato su regole.</a:t>
            </a:r>
            <a:endParaRPr sz="1200"/>
          </a:p>
          <a:p>
            <a:pPr indent="0" lvl="0" marL="139700" rtl="0" algn="l">
              <a:lnSpc>
                <a:spcPct val="100000"/>
              </a:lnSpc>
              <a:spcBef>
                <a:spcPts val="1200"/>
              </a:spcBef>
              <a:spcAft>
                <a:spcPts val="0"/>
              </a:spcAft>
              <a:buSzPts val="1400"/>
              <a:buNone/>
            </a:pPr>
            <a:r>
              <a:rPr lang="en-US" sz="1200"/>
              <a:t>5. Elenco di blocco/blocklist delle estensioni dei file</a:t>
            </a:r>
            <a:endParaRPr sz="1200"/>
          </a:p>
          <a:p>
            <a:pPr indent="-304800" lvl="0" marL="457200" rtl="0" algn="l">
              <a:lnSpc>
                <a:spcPct val="100000"/>
              </a:lnSpc>
              <a:spcBef>
                <a:spcPts val="1200"/>
              </a:spcBef>
              <a:spcAft>
                <a:spcPts val="0"/>
              </a:spcAft>
              <a:buSzPts val="1200"/>
              <a:buFont typeface="Courier New"/>
              <a:buChar char="o"/>
            </a:pPr>
            <a:r>
              <a:rPr lang="en-US" sz="1200"/>
              <a:t>Le estensioni dei file sono lettere che si trovano dopo un punto nel nome di un file e indicano il formato del file. Questa classificazione può essere utilizzata dai criminali per confezionare malware da consegnare. Di conseguenza, un metodo di sicurezza comune consiste nell'elencare i tipi di estensione di file dannosi noti in una "blocklist" per impedire agli utenti ignari di scaricare o utilizzare il file pericoloso.</a:t>
            </a:r>
            <a:endParaRPr sz="1200"/>
          </a:p>
        </p:txBody>
      </p:sp>
      <p:pic>
        <p:nvPicPr>
          <p:cNvPr id="219" name="Google Shape;219;p22"/>
          <p:cNvPicPr preferRelativeResize="0"/>
          <p:nvPr/>
        </p:nvPicPr>
        <p:blipFill rotWithShape="1">
          <a:blip r:embed="rId3">
            <a:alphaModFix/>
          </a:blip>
          <a:srcRect b="0" l="0" r="0" t="0"/>
          <a:stretch/>
        </p:blipFill>
        <p:spPr>
          <a:xfrm>
            <a:off x="9238546" y="5861336"/>
            <a:ext cx="1530000" cy="612000"/>
          </a:xfrm>
          <a:prstGeom prst="rect">
            <a:avLst/>
          </a:prstGeom>
          <a:noFill/>
          <a:ln>
            <a:noFill/>
          </a:ln>
        </p:spPr>
      </p:pic>
      <p:pic>
        <p:nvPicPr>
          <p:cNvPr descr="asp.net - What file extensions are blocked by default in IIS - Stack  Overflow" id="220" name="Google Shape;220;p22"/>
          <p:cNvPicPr preferRelativeResize="0"/>
          <p:nvPr/>
        </p:nvPicPr>
        <p:blipFill rotWithShape="1">
          <a:blip r:embed="rId4">
            <a:alphaModFix/>
          </a:blip>
          <a:srcRect b="0" l="0" r="0" t="0"/>
          <a:stretch/>
        </p:blipFill>
        <p:spPr>
          <a:xfrm>
            <a:off x="5378246" y="3674730"/>
            <a:ext cx="3028336" cy="30928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type="ctrTitle"/>
          </p:nvPr>
        </p:nvSpPr>
        <p:spPr>
          <a:xfrm>
            <a:off x="796322" y="320040"/>
            <a:ext cx="10382954" cy="10171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Difesa dal malware e prevenzione/rilevamento delle intrusioni: Importante o no per il settore sanitario? (segue)</a:t>
            </a:r>
            <a:endParaRPr/>
          </a:p>
        </p:txBody>
      </p:sp>
      <p:sp>
        <p:nvSpPr>
          <p:cNvPr id="226" name="Google Shape;226;p43"/>
          <p:cNvSpPr txBox="1"/>
          <p:nvPr>
            <p:ph idx="1" type="body"/>
          </p:nvPr>
        </p:nvSpPr>
        <p:spPr>
          <a:xfrm>
            <a:off x="796320" y="1605360"/>
            <a:ext cx="10382955" cy="4352988"/>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sz="2300"/>
              <a:t>7. File honeypot/honeypot del malware</a:t>
            </a:r>
            <a:endParaRPr/>
          </a:p>
          <a:p>
            <a:pPr indent="-317500" lvl="0" marL="457200" rtl="0" algn="l">
              <a:lnSpc>
                <a:spcPct val="100000"/>
              </a:lnSpc>
              <a:spcBef>
                <a:spcPts val="1200"/>
              </a:spcBef>
              <a:spcAft>
                <a:spcPts val="0"/>
              </a:spcAft>
              <a:buSzPts val="1400"/>
              <a:buFont typeface="Courier New"/>
              <a:buChar char="o"/>
            </a:pPr>
            <a:r>
              <a:rPr lang="en-US" sz="2300"/>
              <a:t>Un honeypot malware imita un'applicazione software o un'interfaccia di programmazione dell'applicazione (API) per attirare gli attacchi malware in un ambiente controllato e non pericoloso. Allo stesso modo, un file honeypot è un file esca per attirare e rilevare gli aggressori.</a:t>
            </a:r>
            <a:endParaRPr/>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a:p>
        </p:txBody>
      </p:sp>
      <p:pic>
        <p:nvPicPr>
          <p:cNvPr id="227" name="Google Shape;227;p43"/>
          <p:cNvPicPr preferRelativeResize="0"/>
          <p:nvPr/>
        </p:nvPicPr>
        <p:blipFill rotWithShape="1">
          <a:blip r:embed="rId3">
            <a:alphaModFix/>
          </a:blip>
          <a:srcRect b="0" l="0" r="0" t="0"/>
          <a:stretch/>
        </p:blipFill>
        <p:spPr>
          <a:xfrm>
            <a:off x="9238546" y="5861336"/>
            <a:ext cx="1530000" cy="612000"/>
          </a:xfrm>
          <a:prstGeom prst="rect">
            <a:avLst/>
          </a:prstGeom>
          <a:noFill/>
          <a:ln>
            <a:noFill/>
          </a:ln>
        </p:spPr>
      </p:pic>
      <p:pic>
        <p:nvPicPr>
          <p:cNvPr descr="Honeypot (computing) - Wikipedia" id="228" name="Google Shape;228;p43"/>
          <p:cNvPicPr preferRelativeResize="0"/>
          <p:nvPr/>
        </p:nvPicPr>
        <p:blipFill rotWithShape="1">
          <a:blip r:embed="rId4">
            <a:alphaModFix/>
          </a:blip>
          <a:srcRect b="0" l="0" r="0" t="0"/>
          <a:stretch/>
        </p:blipFill>
        <p:spPr>
          <a:xfrm>
            <a:off x="4090218" y="3857061"/>
            <a:ext cx="3450536" cy="2680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4"/>
          <p:cNvSpPr txBox="1"/>
          <p:nvPr>
            <p:ph type="ctrTitle"/>
          </p:nvPr>
        </p:nvSpPr>
        <p:spPr>
          <a:xfrm>
            <a:off x="796322" y="320040"/>
            <a:ext cx="10776246" cy="12531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Difesa dal malware e prevenzione/rilevamento delle intrusioni: Importante o no per il settore sanitario? (segue)</a:t>
            </a:r>
            <a:endParaRPr/>
          </a:p>
        </p:txBody>
      </p:sp>
      <p:sp>
        <p:nvSpPr>
          <p:cNvPr id="234" name="Google Shape;234;p44"/>
          <p:cNvSpPr txBox="1"/>
          <p:nvPr>
            <p:ph idx="1" type="body"/>
          </p:nvPr>
        </p:nvSpPr>
        <p:spPr>
          <a:xfrm>
            <a:off x="570272" y="1838632"/>
            <a:ext cx="10500852" cy="3175820"/>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a:t>8. Elenco delle applicazioni consentite/consentite</a:t>
            </a:r>
            <a:endParaRPr/>
          </a:p>
          <a:p>
            <a:pPr indent="-317500" lvl="0" marL="457200" rtl="0" algn="l">
              <a:lnSpc>
                <a:spcPct val="100000"/>
              </a:lnSpc>
              <a:spcBef>
                <a:spcPts val="1200"/>
              </a:spcBef>
              <a:spcAft>
                <a:spcPts val="0"/>
              </a:spcAft>
              <a:buSzPts val="1400"/>
              <a:buFont typeface="Courier New"/>
              <a:buChar char="o"/>
            </a:pPr>
            <a:r>
              <a:rPr lang="en-US"/>
              <a:t>L'opposto di una lista di blocco/blocklisting, in cui un'organizzazione autorizza un sistema a utilizzare le applicazioni presenti in un elenco approvato. L'elenco dei permessi può essere molto efficace nel prevenire le applicazioni dannose attraverso parametri rigidi. Tuttavia, può essere difficile da gestire e ridurre la velocità operativa e la flessibilità di un'organizzazione.</a:t>
            </a:r>
            <a:endParaRPr sz="1400"/>
          </a:p>
          <a:p>
            <a:pPr indent="0" lvl="0" marL="139700" rtl="0" algn="l">
              <a:lnSpc>
                <a:spcPct val="100000"/>
              </a:lnSpc>
              <a:spcBef>
                <a:spcPts val="1200"/>
              </a:spcBef>
              <a:spcAft>
                <a:spcPts val="0"/>
              </a:spcAft>
              <a:buSzPts val="1400"/>
              <a:buNone/>
            </a:pPr>
            <a:r>
              <a:t/>
            </a:r>
            <a:endParaRPr sz="1400"/>
          </a:p>
          <a:p>
            <a:pPr indent="0" lvl="0" marL="139700" rtl="0" algn="l">
              <a:lnSpc>
                <a:spcPct val="100000"/>
              </a:lnSpc>
              <a:spcBef>
                <a:spcPts val="1200"/>
              </a:spcBef>
              <a:spcAft>
                <a:spcPts val="0"/>
              </a:spcAft>
              <a:buSzPts val="1400"/>
              <a:buNone/>
            </a:pPr>
            <a:r>
              <a:rPr lang="en-US" sz="1400"/>
              <a:t>9. Entropia dei file: misurare le variazioni dei dati di un file.</a:t>
            </a:r>
            <a:endParaRPr/>
          </a:p>
          <a:p>
            <a:pPr indent="-317500" lvl="0" marL="457200" rtl="0" algn="l">
              <a:lnSpc>
                <a:spcPct val="100000"/>
              </a:lnSpc>
              <a:spcBef>
                <a:spcPts val="1200"/>
              </a:spcBef>
              <a:spcAft>
                <a:spcPts val="0"/>
              </a:spcAft>
              <a:buSzPts val="1400"/>
              <a:buFont typeface="Courier New"/>
              <a:buChar char="o"/>
            </a:pPr>
            <a:r>
              <a:rPr lang="en-US" sz="1400"/>
              <a:t>Con l'evoluzione delle informazioni sulle minacce e della sicurezza informatica, gli avversari creano sempre più spesso eseguibili di malware dinamici per evitare il rilevamento. Ciò si traduce in file modificati con livelli di entropia elevati. Di conseguenza, la modifica dei dati di un file misurata attraverso l'entropia può identificare un potenziale malware.</a:t>
            </a:r>
            <a:endParaRPr/>
          </a:p>
          <a:p>
            <a:pPr indent="-228600" lvl="0" marL="457200" rtl="0" algn="l">
              <a:lnSpc>
                <a:spcPct val="100000"/>
              </a:lnSpc>
              <a:spcBef>
                <a:spcPts val="1200"/>
              </a:spcBef>
              <a:spcAft>
                <a:spcPts val="0"/>
              </a:spcAft>
              <a:buSzPts val="1400"/>
              <a:buFont typeface="Courier New"/>
              <a:buNone/>
            </a:pPr>
            <a:r>
              <a:t/>
            </a:r>
            <a:endParaRPr sz="1400"/>
          </a:p>
          <a:p>
            <a:pPr indent="0" lvl="0" marL="139700" rtl="0" algn="l">
              <a:lnSpc>
                <a:spcPct val="100000"/>
              </a:lnSpc>
              <a:spcBef>
                <a:spcPts val="1200"/>
              </a:spcBef>
              <a:spcAft>
                <a:spcPts val="0"/>
              </a:spcAft>
              <a:buSzPts val="1400"/>
              <a:buNone/>
            </a:pPr>
            <a:r>
              <a:t/>
            </a:r>
            <a:endParaRPr/>
          </a:p>
        </p:txBody>
      </p:sp>
      <p:pic>
        <p:nvPicPr>
          <p:cNvPr id="235" name="Google Shape;235;p44"/>
          <p:cNvPicPr preferRelativeResize="0"/>
          <p:nvPr/>
        </p:nvPicPr>
        <p:blipFill rotWithShape="1">
          <a:blip r:embed="rId3">
            <a:alphaModFix/>
          </a:blip>
          <a:srcRect b="0" l="0" r="0" t="0"/>
          <a:stretch/>
        </p:blipFill>
        <p:spPr>
          <a:xfrm>
            <a:off x="9425968" y="5911968"/>
            <a:ext cx="1530000" cy="61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Software antivirus</a:t>
            </a:r>
            <a:endParaRPr/>
          </a:p>
        </p:txBody>
      </p:sp>
      <p:sp>
        <p:nvSpPr>
          <p:cNvPr id="241" name="Google Shape;241;p2"/>
          <p:cNvSpPr txBox="1"/>
          <p:nvPr>
            <p:ph idx="1" type="body"/>
          </p:nvPr>
        </p:nvSpPr>
        <p:spPr>
          <a:xfrm>
            <a:off x="796322" y="2252075"/>
            <a:ext cx="5797550" cy="3352311"/>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a:t>Obiettivo: trovare programmi malware in un sistema, nella trasmissione, ecc.</a:t>
            </a:r>
            <a:endParaRPr/>
          </a:p>
          <a:p>
            <a:pPr indent="-274320" lvl="0" marL="274320" rtl="0" algn="l">
              <a:lnSpc>
                <a:spcPct val="100000"/>
              </a:lnSpc>
              <a:spcBef>
                <a:spcPts val="1400"/>
              </a:spcBef>
              <a:spcAft>
                <a:spcPts val="0"/>
              </a:spcAft>
              <a:buSzPts val="1400"/>
              <a:buFont typeface="Courier New"/>
              <a:buChar char="o"/>
            </a:pPr>
            <a:r>
              <a:rPr lang="en-US"/>
              <a:t>Principale approccio implementato: Rilevamento basato sulla firma</a:t>
            </a:r>
            <a:endParaRPr/>
          </a:p>
          <a:p>
            <a:pPr indent="-182880" lvl="1" marL="384048" rtl="0" algn="l">
              <a:lnSpc>
                <a:spcPct val="100000"/>
              </a:lnSpc>
              <a:spcBef>
                <a:spcPts val="400"/>
              </a:spcBef>
              <a:spcAft>
                <a:spcPts val="0"/>
              </a:spcAft>
              <a:buClr>
                <a:schemeClr val="dk1"/>
              </a:buClr>
              <a:buSzPts val="1400"/>
              <a:buChar char="◦"/>
            </a:pPr>
            <a:r>
              <a:rPr lang="en-US"/>
              <a:t>Utilizza la corrispondenza dei modelli</a:t>
            </a:r>
            <a:endParaRPr/>
          </a:p>
          <a:p>
            <a:pPr indent="-182880" lvl="1" marL="384048" rtl="0" algn="l">
              <a:lnSpc>
                <a:spcPct val="100000"/>
              </a:lnSpc>
              <a:spcBef>
                <a:spcPts val="600"/>
              </a:spcBef>
              <a:spcAft>
                <a:spcPts val="0"/>
              </a:spcAft>
              <a:buClr>
                <a:schemeClr val="dk1"/>
              </a:buClr>
              <a:buSzPts val="1400"/>
              <a:buChar char="◦"/>
            </a:pPr>
            <a:r>
              <a:rPr lang="en-US"/>
              <a:t>Cerca modelli noti di dati appartenenti a malware in programmi eseguibili o altri tipi di file.</a:t>
            </a:r>
            <a:endParaRPr/>
          </a:p>
          <a:p>
            <a:pPr indent="-182880" lvl="1" marL="384048" rtl="0" algn="l">
              <a:lnSpc>
                <a:spcPct val="100000"/>
              </a:lnSpc>
              <a:spcBef>
                <a:spcPts val="600"/>
              </a:spcBef>
              <a:spcAft>
                <a:spcPts val="0"/>
              </a:spcAft>
              <a:buClr>
                <a:schemeClr val="dk1"/>
              </a:buClr>
              <a:buSzPts val="1400"/>
              <a:buChar char="◦"/>
            </a:pPr>
            <a:r>
              <a:rPr lang="en-US"/>
              <a:t>Mantiene e aggiorna una lista nera di firme. </a:t>
            </a:r>
            <a:endParaRPr/>
          </a:p>
          <a:p>
            <a:pPr indent="-274320" lvl="0" marL="274320" rtl="0" algn="l">
              <a:lnSpc>
                <a:spcPct val="100000"/>
              </a:lnSpc>
              <a:spcBef>
                <a:spcPts val="1600"/>
              </a:spcBef>
              <a:spcAft>
                <a:spcPts val="0"/>
              </a:spcAft>
              <a:buSzPts val="1400"/>
              <a:buFont typeface="Courier New"/>
              <a:buChar char="o"/>
            </a:pPr>
            <a:r>
              <a:rPr lang="en-US"/>
              <a:t>Problemi</a:t>
            </a:r>
            <a:endParaRPr/>
          </a:p>
          <a:p>
            <a:pPr indent="-182880" lvl="1" marL="384048" rtl="0" algn="l">
              <a:lnSpc>
                <a:spcPct val="100000"/>
              </a:lnSpc>
              <a:spcBef>
                <a:spcPts val="400"/>
              </a:spcBef>
              <a:spcAft>
                <a:spcPts val="0"/>
              </a:spcAft>
              <a:buClr>
                <a:schemeClr val="dk1"/>
              </a:buClr>
              <a:buSzPts val="1400"/>
              <a:buChar char="◦"/>
            </a:pPr>
            <a:r>
              <a:rPr lang="en-US"/>
              <a:t>Non è in grado di rilevare nuovi malware, varianti di malware, ecc.</a:t>
            </a:r>
            <a:endParaRPr/>
          </a:p>
          <a:p>
            <a:pPr indent="-182880" lvl="1" marL="384048" rtl="0" algn="l">
              <a:lnSpc>
                <a:spcPct val="100000"/>
              </a:lnSpc>
              <a:spcBef>
                <a:spcPts val="600"/>
              </a:spcBef>
              <a:spcAft>
                <a:spcPts val="0"/>
              </a:spcAft>
              <a:buClr>
                <a:schemeClr val="dk1"/>
              </a:buClr>
              <a:buSzPts val="1400"/>
              <a:buChar char="◦"/>
            </a:pPr>
            <a:r>
              <a:rPr lang="en-US"/>
              <a:t>Difficile tenere il passo con le nuove minacce informatiche</a:t>
            </a:r>
            <a:endParaRPr/>
          </a:p>
          <a:p>
            <a:pPr indent="-182880" lvl="2" marL="566928" rtl="0" algn="l">
              <a:lnSpc>
                <a:spcPct val="100000"/>
              </a:lnSpc>
              <a:spcBef>
                <a:spcPts val="600"/>
              </a:spcBef>
              <a:spcAft>
                <a:spcPts val="0"/>
              </a:spcAft>
              <a:buClr>
                <a:schemeClr val="dk1"/>
              </a:buClr>
              <a:buSzPts val="1400"/>
              <a:buChar char="◦"/>
            </a:pPr>
            <a:r>
              <a:rPr lang="en-US"/>
              <a:t>Ogni giorno vengono creati più malware che programmi benigni</a:t>
            </a:r>
            <a:endParaRPr/>
          </a:p>
        </p:txBody>
      </p:sp>
      <p:pic>
        <p:nvPicPr>
          <p:cNvPr id="242" name="Google Shape;242;p2"/>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243" name="Google Shape;243;p2"/>
          <p:cNvSpPr txBox="1"/>
          <p:nvPr/>
        </p:nvSpPr>
        <p:spPr>
          <a:xfrm>
            <a:off x="10648335" y="5971125"/>
            <a:ext cx="4424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
          <p:cNvSpPr txBox="1"/>
          <p:nvPr>
            <p:ph type="ctrTitle"/>
          </p:nvPr>
        </p:nvSpPr>
        <p:spPr>
          <a:xfrm>
            <a:off x="844014" y="587831"/>
            <a:ext cx="6114057" cy="986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Malware polimorfo</a:t>
            </a:r>
            <a:endParaRPr/>
          </a:p>
        </p:txBody>
      </p:sp>
      <p:sp>
        <p:nvSpPr>
          <p:cNvPr id="250" name="Google Shape;250;p3"/>
          <p:cNvSpPr txBox="1"/>
          <p:nvPr>
            <p:ph idx="2" type="body"/>
          </p:nvPr>
        </p:nvSpPr>
        <p:spPr>
          <a:xfrm>
            <a:off x="1070147" y="2119218"/>
            <a:ext cx="9755169" cy="2836240"/>
          </a:xfrm>
          <a:prstGeom prst="rect">
            <a:avLst/>
          </a:prstGeom>
          <a:noFill/>
          <a:ln>
            <a:noFill/>
          </a:ln>
        </p:spPr>
        <p:txBody>
          <a:bodyPr anchorCtr="0" anchor="t" bIns="45700" lIns="91425" spcFirstLastPara="1" rIns="0" wrap="square" tIns="0">
            <a:normAutofit/>
          </a:bodyPr>
          <a:lstStyle/>
          <a:p>
            <a:pPr indent="-274319" lvl="1" marL="384048" rtl="0" algn="l">
              <a:lnSpc>
                <a:spcPct val="100000"/>
              </a:lnSpc>
              <a:spcBef>
                <a:spcPts val="0"/>
              </a:spcBef>
              <a:spcAft>
                <a:spcPts val="0"/>
              </a:spcAft>
              <a:buClr>
                <a:schemeClr val="accent1"/>
              </a:buClr>
              <a:buSzPts val="1400"/>
              <a:buChar char="◦"/>
            </a:pPr>
            <a:r>
              <a:rPr lang="en-US" sz="1800"/>
              <a:t>Utilizza un motore polimorfico (motore di mutazione o motore mutante) per generare più copie dello stesso malware con aspetto diverso.</a:t>
            </a:r>
            <a:endParaRPr sz="1800"/>
          </a:p>
          <a:p>
            <a:pPr indent="-342900" lvl="2" marL="742950" rtl="0" algn="l">
              <a:lnSpc>
                <a:spcPct val="100000"/>
              </a:lnSpc>
              <a:spcBef>
                <a:spcPts val="600"/>
              </a:spcBef>
              <a:spcAft>
                <a:spcPts val="0"/>
              </a:spcAft>
              <a:buClr>
                <a:schemeClr val="lt1"/>
              </a:buClr>
              <a:buSzPts val="1400"/>
              <a:buChar char="◦"/>
            </a:pPr>
            <a:r>
              <a:rPr lang="en-US" sz="1800"/>
              <a:t>Ad esempio, fornire una versione diversa a ogni computer soggetto a un attacco di tipo drive-by download.</a:t>
            </a:r>
            <a:endParaRPr sz="1800"/>
          </a:p>
          <a:p>
            <a:pPr indent="-185420" lvl="1" marL="384048" rtl="0" algn="l">
              <a:lnSpc>
                <a:spcPct val="100000"/>
              </a:lnSpc>
              <a:spcBef>
                <a:spcPts val="600"/>
              </a:spcBef>
              <a:spcAft>
                <a:spcPts val="0"/>
              </a:spcAft>
              <a:buClr>
                <a:schemeClr val="accent1"/>
              </a:buClr>
              <a:buSzPts val="1400"/>
              <a:buNone/>
            </a:pPr>
            <a:r>
              <a:t/>
            </a:r>
            <a:endParaRPr sz="1800"/>
          </a:p>
          <a:p>
            <a:pPr indent="-274319" lvl="1" marL="384048" rtl="0" algn="l">
              <a:lnSpc>
                <a:spcPct val="100000"/>
              </a:lnSpc>
              <a:spcBef>
                <a:spcPts val="600"/>
              </a:spcBef>
              <a:spcAft>
                <a:spcPts val="0"/>
              </a:spcAft>
              <a:buClr>
                <a:schemeClr val="accent1"/>
              </a:buClr>
              <a:buSzPts val="1400"/>
              <a:buChar char="◦"/>
            </a:pPr>
            <a:r>
              <a:rPr lang="en-US" sz="1800"/>
              <a:t>In genere cripta la maggior parte del codice, ogni volta con una chiave diversa.</a:t>
            </a:r>
            <a:endParaRPr sz="1800"/>
          </a:p>
          <a:p>
            <a:pPr indent="-274319" lvl="1" marL="384048" rtl="0" algn="l">
              <a:lnSpc>
                <a:spcPct val="100000"/>
              </a:lnSpc>
              <a:spcBef>
                <a:spcPts val="600"/>
              </a:spcBef>
              <a:spcAft>
                <a:spcPts val="0"/>
              </a:spcAft>
              <a:buClr>
                <a:schemeClr val="accent1"/>
              </a:buClr>
              <a:buSzPts val="1400"/>
              <a:buChar char="◦"/>
            </a:pPr>
            <a:r>
              <a:rPr lang="en-US" sz="1800"/>
              <a:t>Debolezza: il codice di decodifica rimane spesso lo stesso e può essere rilevato e/o utilizzato come firma.</a:t>
            </a:r>
            <a:endParaRPr sz="1800"/>
          </a:p>
          <a:p>
            <a:pPr indent="-185420" lvl="0" marL="274320" rtl="0" algn="l">
              <a:lnSpc>
                <a:spcPct val="100000"/>
              </a:lnSpc>
              <a:spcBef>
                <a:spcPts val="16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251" name="Google Shape;251;p3"/>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52" name="Google Shape;252;p3"/>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
          <p:cNvSpPr txBox="1"/>
          <p:nvPr>
            <p:ph type="ctrTitle"/>
          </p:nvPr>
        </p:nvSpPr>
        <p:spPr>
          <a:xfrm>
            <a:off x="845575" y="715654"/>
            <a:ext cx="10556844" cy="778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Malware metamorfici</a:t>
            </a:r>
            <a:endParaRPr/>
          </a:p>
        </p:txBody>
      </p:sp>
      <p:sp>
        <p:nvSpPr>
          <p:cNvPr id="258" name="Google Shape;258;p4"/>
          <p:cNvSpPr txBox="1"/>
          <p:nvPr>
            <p:ph idx="2" type="body"/>
          </p:nvPr>
        </p:nvSpPr>
        <p:spPr>
          <a:xfrm>
            <a:off x="845575" y="2032135"/>
            <a:ext cx="8042786" cy="311013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1800"/>
              <a:t>Un malware si modifica automaticamente ogni volta che si propaga</a:t>
            </a:r>
            <a:endParaRPr sz="1800"/>
          </a:p>
          <a:p>
            <a:pPr indent="-274320" lvl="0" marL="274320" rtl="0" algn="l">
              <a:lnSpc>
                <a:spcPct val="100000"/>
              </a:lnSpc>
              <a:spcBef>
                <a:spcPts val="1800"/>
              </a:spcBef>
              <a:spcAft>
                <a:spcPts val="0"/>
              </a:spcAft>
              <a:buSzPts val="1400"/>
              <a:buFont typeface="Courier New"/>
              <a:buChar char="o"/>
            </a:pPr>
            <a:r>
              <a:rPr lang="en-US" sz="1800"/>
              <a:t>Ogni nuova versione ha un codice diverso, anche se le funzionalità sono le stesse.</a:t>
            </a:r>
            <a:endParaRPr sz="1800"/>
          </a:p>
          <a:p>
            <a:pPr indent="-274320" lvl="0" marL="274320" rtl="0" algn="l">
              <a:lnSpc>
                <a:spcPct val="100000"/>
              </a:lnSpc>
              <a:spcBef>
                <a:spcPts val="1800"/>
              </a:spcBef>
              <a:spcAft>
                <a:spcPts val="0"/>
              </a:spcAft>
              <a:buSzPts val="1400"/>
              <a:buFont typeface="Courier New"/>
              <a:buChar char="o"/>
            </a:pPr>
            <a:r>
              <a:rPr lang="en-US" sz="1800"/>
              <a:t>Utilizza tecniche che comprendono</a:t>
            </a:r>
            <a:endParaRPr sz="1800"/>
          </a:p>
          <a:p>
            <a:pPr indent="-274319" lvl="1" marL="384048" rtl="0" algn="l">
              <a:lnSpc>
                <a:spcPct val="100000"/>
              </a:lnSpc>
              <a:spcBef>
                <a:spcPts val="800"/>
              </a:spcBef>
              <a:spcAft>
                <a:spcPts val="0"/>
              </a:spcAft>
              <a:buClr>
                <a:schemeClr val="lt1"/>
              </a:buClr>
              <a:buSzPts val="1400"/>
              <a:buChar char="◦"/>
            </a:pPr>
            <a:r>
              <a:rPr lang="en-US" sz="1800"/>
              <a:t>Aggiungere istruzioni NOP di lunghezza diversa, modificare l'uso dei registri, aggiungere istruzioni inutili, utilizzare istruzioni equivalenti a quelle funzionali, riordinare le funzioni, riordinare le strutture dati, ecc.</a:t>
            </a:r>
            <a:endParaRPr sz="1800"/>
          </a:p>
          <a:p>
            <a:pPr indent="-185420" lvl="0" marL="274320" rtl="0" algn="l">
              <a:lnSpc>
                <a:spcPct val="100000"/>
              </a:lnSpc>
              <a:spcBef>
                <a:spcPts val="1600"/>
              </a:spcBef>
              <a:spcAft>
                <a:spcPts val="0"/>
              </a:spcAft>
              <a:buSzPts val="1400"/>
              <a:buFont typeface="Courier New"/>
              <a:buNone/>
            </a:pPr>
            <a:r>
              <a:t/>
            </a:r>
            <a:endParaRPr/>
          </a:p>
        </p:txBody>
      </p:sp>
      <p:pic>
        <p:nvPicPr>
          <p:cNvPr id="259" name="Google Shape;259;p4"/>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60" name="Google Shape;260;p4"/>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