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Book Antiqua"/>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7" roundtripDataSignature="AMtx7mhRMW1WLeQ8q6D4ltA2CLY4wGPB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BookAntiqu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ookAntiqua-italic.fntdata"/><Relationship Id="rId50" Type="http://schemas.openxmlformats.org/officeDocument/2006/relationships/font" Target="fonts/BookAntiqua-bold.fntdata"/><Relationship Id="rId53" Type="http://schemas.openxmlformats.org/officeDocument/2006/relationships/font" Target="fonts/CenturyGothic-regular.fntdata"/><Relationship Id="rId52" Type="http://schemas.openxmlformats.org/officeDocument/2006/relationships/font" Target="fonts/BookAntiqua-boldItalic.fntdata"/><Relationship Id="rId11" Type="http://schemas.openxmlformats.org/officeDocument/2006/relationships/slide" Target="slides/slide6.xml"/><Relationship Id="rId55" Type="http://schemas.openxmlformats.org/officeDocument/2006/relationships/font" Target="fonts/CenturyGothic-italic.fntdata"/><Relationship Id="rId10" Type="http://schemas.openxmlformats.org/officeDocument/2006/relationships/slide" Target="slides/slide5.xml"/><Relationship Id="rId54" Type="http://schemas.openxmlformats.org/officeDocument/2006/relationships/font" Target="fonts/CenturyGothic-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pic>
        <p:nvPicPr>
          <p:cNvPr id="15" name="Google Shape;15;p43"/>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16" name="Google Shape;16;p43"/>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8" name="Google Shape;18;p43"/>
          <p:cNvSpPr/>
          <p:nvPr>
            <p:ph idx="2" type="pic"/>
          </p:nvPr>
        </p:nvSpPr>
        <p:spPr>
          <a:xfrm>
            <a:off x="0" y="-2235"/>
            <a:ext cx="5840730" cy="6862275"/>
          </a:xfrm>
          <a:prstGeom prst="rect">
            <a:avLst/>
          </a:prstGeom>
          <a:solidFill>
            <a:schemeClr val="lt2"/>
          </a:solidFill>
          <a:ln>
            <a:noFill/>
          </a:ln>
        </p:spPr>
      </p:sp>
      <p:sp>
        <p:nvSpPr>
          <p:cNvPr id="19" name="Google Shape;19;p43"/>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0" name="Google Shape;20;p43"/>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4" name="Shape 84"/>
        <p:cNvGrpSpPr/>
        <p:nvPr/>
      </p:nvGrpSpPr>
      <p:grpSpPr>
        <a:xfrm>
          <a:off x="0" y="0"/>
          <a:ext cx="0" cy="0"/>
          <a:chOff x="0" y="0"/>
          <a:chExt cx="0" cy="0"/>
        </a:xfrm>
      </p:grpSpPr>
      <p:sp>
        <p:nvSpPr>
          <p:cNvPr id="85" name="Google Shape;85;p52"/>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87" name="Google Shape;87;p52"/>
          <p:cNvSpPr/>
          <p:nvPr>
            <p:ph idx="2" type="pic"/>
          </p:nvPr>
        </p:nvSpPr>
        <p:spPr>
          <a:xfrm>
            <a:off x="0" y="-2235"/>
            <a:ext cx="5840730" cy="6862275"/>
          </a:xfrm>
          <a:prstGeom prst="rect">
            <a:avLst/>
          </a:prstGeom>
          <a:solidFill>
            <a:schemeClr val="lt2"/>
          </a:solidFill>
          <a:ln>
            <a:noFill/>
          </a:ln>
        </p:spPr>
      </p:sp>
      <p:sp>
        <p:nvSpPr>
          <p:cNvPr id="88" name="Google Shape;88;p52"/>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52"/>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90" name="Google Shape;90;p52"/>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91" name="Google Shape;91;p52"/>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52"/>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52"/>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52"/>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5" name="Shape 95"/>
        <p:cNvGrpSpPr/>
        <p:nvPr/>
      </p:nvGrpSpPr>
      <p:grpSpPr>
        <a:xfrm>
          <a:off x="0" y="0"/>
          <a:ext cx="0" cy="0"/>
          <a:chOff x="0" y="0"/>
          <a:chExt cx="0" cy="0"/>
        </a:xfrm>
      </p:grpSpPr>
      <p:sp>
        <p:nvSpPr>
          <p:cNvPr id="96" name="Google Shape;96;p5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7" name="Google Shape;97;p5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53"/>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53"/>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53"/>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53"/>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53"/>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53"/>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53"/>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53"/>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53"/>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5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09" name="Shape 109"/>
        <p:cNvGrpSpPr/>
        <p:nvPr/>
      </p:nvGrpSpPr>
      <p:grpSpPr>
        <a:xfrm>
          <a:off x="0" y="0"/>
          <a:ext cx="0" cy="0"/>
          <a:chOff x="0" y="0"/>
          <a:chExt cx="0" cy="0"/>
        </a:xfrm>
      </p:grpSpPr>
      <p:sp>
        <p:nvSpPr>
          <p:cNvPr id="110" name="Google Shape;110;p5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5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54"/>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54"/>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54"/>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54"/>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54"/>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54"/>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54"/>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54"/>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54"/>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5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2" name="Shape 122"/>
        <p:cNvGrpSpPr/>
        <p:nvPr/>
      </p:nvGrpSpPr>
      <p:grpSpPr>
        <a:xfrm>
          <a:off x="0" y="0"/>
          <a:ext cx="0" cy="0"/>
          <a:chOff x="0" y="0"/>
          <a:chExt cx="0" cy="0"/>
        </a:xfrm>
      </p:grpSpPr>
      <p:sp>
        <p:nvSpPr>
          <p:cNvPr id="123" name="Google Shape;123;p5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5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5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5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5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5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5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5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5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5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5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5" name="Shape 135"/>
        <p:cNvGrpSpPr/>
        <p:nvPr/>
      </p:nvGrpSpPr>
      <p:grpSpPr>
        <a:xfrm>
          <a:off x="0" y="0"/>
          <a:ext cx="0" cy="0"/>
          <a:chOff x="0" y="0"/>
          <a:chExt cx="0" cy="0"/>
        </a:xfrm>
      </p:grpSpPr>
      <p:sp>
        <p:nvSpPr>
          <p:cNvPr id="136" name="Google Shape;136;p5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5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8" name="Google Shape;138;p5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5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5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5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5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5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5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5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5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5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48" name="Shape 148"/>
        <p:cNvGrpSpPr/>
        <p:nvPr/>
      </p:nvGrpSpPr>
      <p:grpSpPr>
        <a:xfrm>
          <a:off x="0" y="0"/>
          <a:ext cx="0" cy="0"/>
          <a:chOff x="0" y="0"/>
          <a:chExt cx="0" cy="0"/>
        </a:xfrm>
      </p:grpSpPr>
      <p:sp>
        <p:nvSpPr>
          <p:cNvPr id="149" name="Google Shape;149;p5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5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5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3" name="Google Shape;153;p5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5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5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5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5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5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5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5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1" name="Shape 161"/>
        <p:cNvGrpSpPr/>
        <p:nvPr/>
      </p:nvGrpSpPr>
      <p:grpSpPr>
        <a:xfrm>
          <a:off x="0" y="0"/>
          <a:ext cx="0" cy="0"/>
          <a:chOff x="0" y="0"/>
          <a:chExt cx="0" cy="0"/>
        </a:xfrm>
      </p:grpSpPr>
      <p:sp>
        <p:nvSpPr>
          <p:cNvPr id="162" name="Google Shape;162;p58"/>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8"/>
          <p:cNvSpPr txBox="1"/>
          <p:nvPr>
            <p:ph idx="1" type="body"/>
          </p:nvPr>
        </p:nvSpPr>
        <p:spPr>
          <a:xfrm>
            <a:off x="1097280" y="2108201"/>
            <a:ext cx="10058400" cy="3760891"/>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1200"/>
              </a:spcBef>
              <a:spcAft>
                <a:spcPts val="0"/>
              </a:spcAft>
              <a:buSzPts val="2800"/>
              <a:buChar char="o"/>
              <a:defRPr b="0" i="0" sz="2800">
                <a:solidFill>
                  <a:schemeClr val="dk1"/>
                </a:solidFill>
                <a:latin typeface="Times New Roman"/>
                <a:ea typeface="Times New Roman"/>
                <a:cs typeface="Times New Roman"/>
                <a:sym typeface="Times New Roman"/>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4" name="Shape 1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solidFill>
      </p:bgPr>
    </p:bg>
    <p:spTree>
      <p:nvGrpSpPr>
        <p:cNvPr id="165" name="Shape 165"/>
        <p:cNvGrpSpPr/>
        <p:nvPr/>
      </p:nvGrpSpPr>
      <p:grpSpPr>
        <a:xfrm>
          <a:off x="0" y="0"/>
          <a:ext cx="0" cy="0"/>
          <a:chOff x="0" y="0"/>
          <a:chExt cx="0" cy="0"/>
        </a:xfrm>
      </p:grpSpPr>
      <p:pic>
        <p:nvPicPr>
          <p:cNvPr id="166" name="Google Shape;166;p60"/>
          <p:cNvPicPr preferRelativeResize="0"/>
          <p:nvPr/>
        </p:nvPicPr>
        <p:blipFill rotWithShape="1">
          <a:blip r:embed="rId2">
            <a:alphaModFix/>
          </a:blip>
          <a:srcRect b="0" l="0" r="0" t="0"/>
          <a:stretch/>
        </p:blipFill>
        <p:spPr>
          <a:xfrm>
            <a:off x="0" y="1689977"/>
            <a:ext cx="12169139" cy="4189487"/>
          </a:xfrm>
          <a:prstGeom prst="rect">
            <a:avLst/>
          </a:prstGeom>
          <a:noFill/>
          <a:ln>
            <a:noFill/>
          </a:ln>
        </p:spPr>
      </p:pic>
      <p:sp>
        <p:nvSpPr>
          <p:cNvPr id="167" name="Google Shape;167;p60"/>
          <p:cNvSpPr/>
          <p:nvPr/>
        </p:nvSpPr>
        <p:spPr>
          <a:xfrm>
            <a:off x="65020" y="2569335"/>
            <a:ext cx="7447280" cy="708660"/>
          </a:xfrm>
          <a:custGeom>
            <a:rect b="b" l="l" r="r" t="t"/>
            <a:pathLst>
              <a:path extrusionOk="0" h="708660" w="5585460">
                <a:moveTo>
                  <a:pt x="0" y="118110"/>
                </a:moveTo>
                <a:lnTo>
                  <a:pt x="9282" y="72116"/>
                </a:lnTo>
                <a:lnTo>
                  <a:pt x="34594" y="34575"/>
                </a:lnTo>
                <a:lnTo>
                  <a:pt x="72137" y="9274"/>
                </a:lnTo>
                <a:lnTo>
                  <a:pt x="118110" y="0"/>
                </a:lnTo>
                <a:lnTo>
                  <a:pt x="5467096" y="0"/>
                </a:lnTo>
                <a:lnTo>
                  <a:pt x="5513089" y="9274"/>
                </a:lnTo>
                <a:lnTo>
                  <a:pt x="5550630" y="34575"/>
                </a:lnTo>
                <a:lnTo>
                  <a:pt x="5575931" y="72116"/>
                </a:lnTo>
                <a:lnTo>
                  <a:pt x="5585206" y="118110"/>
                </a:lnTo>
                <a:lnTo>
                  <a:pt x="5585206" y="590550"/>
                </a:lnTo>
                <a:lnTo>
                  <a:pt x="5575931" y="636543"/>
                </a:lnTo>
                <a:lnTo>
                  <a:pt x="5550630" y="674084"/>
                </a:lnTo>
                <a:lnTo>
                  <a:pt x="5513089" y="699385"/>
                </a:lnTo>
                <a:lnTo>
                  <a:pt x="5467096" y="708660"/>
                </a:lnTo>
                <a:lnTo>
                  <a:pt x="118110" y="708660"/>
                </a:lnTo>
                <a:lnTo>
                  <a:pt x="72137" y="699385"/>
                </a:lnTo>
                <a:lnTo>
                  <a:pt x="34594" y="674084"/>
                </a:lnTo>
                <a:lnTo>
                  <a:pt x="9282" y="636543"/>
                </a:lnTo>
                <a:lnTo>
                  <a:pt x="0" y="590550"/>
                </a:lnTo>
                <a:lnTo>
                  <a:pt x="0" y="118110"/>
                </a:lnTo>
                <a:close/>
              </a:path>
            </a:pathLst>
          </a:custGeom>
          <a:noFill/>
          <a:ln cap="flat" cmpd="sng" w="579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68" name="Google Shape;168;p60"/>
          <p:cNvPicPr preferRelativeResize="0"/>
          <p:nvPr/>
        </p:nvPicPr>
        <p:blipFill rotWithShape="1">
          <a:blip r:embed="rId3">
            <a:alphaModFix/>
          </a:blip>
          <a:srcRect b="0" l="0" r="0" t="0"/>
          <a:stretch/>
        </p:blipFill>
        <p:spPr>
          <a:xfrm>
            <a:off x="7542433" y="1459864"/>
            <a:ext cx="2362075" cy="1617724"/>
          </a:xfrm>
          <a:prstGeom prst="rect">
            <a:avLst/>
          </a:prstGeom>
          <a:noFill/>
          <a:ln>
            <a:noFill/>
          </a:ln>
        </p:spPr>
      </p:pic>
      <p:sp>
        <p:nvSpPr>
          <p:cNvPr id="169" name="Google Shape;169;p60"/>
          <p:cNvSpPr txBox="1"/>
          <p:nvPr>
            <p:ph type="ctrTitle"/>
          </p:nvPr>
        </p:nvSpPr>
        <p:spPr>
          <a:xfrm>
            <a:off x="1694011" y="827069"/>
            <a:ext cx="6664960" cy="4154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60"/>
          <p:cNvSpPr txBox="1"/>
          <p:nvPr>
            <p:ph idx="1" type="subTitle"/>
          </p:nvPr>
        </p:nvSpPr>
        <p:spPr>
          <a:xfrm>
            <a:off x="1828800" y="3840480"/>
            <a:ext cx="8534400" cy="430887"/>
          </a:xfrm>
          <a:prstGeom prst="rect">
            <a:avLst/>
          </a:prstGeom>
          <a:noFill/>
          <a:ln>
            <a:noFill/>
          </a:ln>
        </p:spPr>
        <p:txBody>
          <a:bodyPr anchorCtr="0" anchor="t" bIns="0" lIns="0" spcFirstLastPara="1" rIns="0" wrap="square" tIns="0">
            <a:spAutoFit/>
          </a:bodyPr>
          <a:lstStyle>
            <a:lvl1pPr lvl="0" algn="l">
              <a:lnSpc>
                <a:spcPct val="100000"/>
              </a:lnSpc>
              <a:spcBef>
                <a:spcPts val="1200"/>
              </a:spcBef>
              <a:spcAft>
                <a:spcPts val="0"/>
              </a:spcAft>
              <a:buSzPts val="2800"/>
              <a:buChar char="o"/>
              <a:defRPr b="0" i="0" sz="2800">
                <a:solidFill>
                  <a:schemeClr val="dk1"/>
                </a:solidFill>
                <a:latin typeface="Times New Roman"/>
                <a:ea typeface="Times New Roman"/>
                <a:cs typeface="Times New Roman"/>
                <a:sym typeface="Times New Roman"/>
              </a:defRPr>
            </a:lvl1pPr>
            <a:lvl2pPr lvl="1" algn="l">
              <a:lnSpc>
                <a:spcPct val="100000"/>
              </a:lnSpc>
              <a:spcBef>
                <a:spcPts val="200"/>
              </a:spcBef>
              <a:spcAft>
                <a:spcPts val="0"/>
              </a:spcAft>
              <a:buClr>
                <a:schemeClr val="dk1"/>
              </a:buClr>
              <a:buSzPts val="1800"/>
              <a:buChar char="◦"/>
              <a:defRPr/>
            </a:lvl2pPr>
            <a:lvl3pPr lvl="2" algn="l">
              <a:lnSpc>
                <a:spcPct val="100000"/>
              </a:lnSpc>
              <a:spcBef>
                <a:spcPts val="400"/>
              </a:spcBef>
              <a:spcAft>
                <a:spcPts val="0"/>
              </a:spcAft>
              <a:buClr>
                <a:schemeClr val="dk1"/>
              </a:buClr>
              <a:buSzPts val="1800"/>
              <a:buChar char="◦"/>
              <a:defRPr/>
            </a:lvl3pPr>
            <a:lvl4pPr lvl="3" algn="l">
              <a:lnSpc>
                <a:spcPct val="100000"/>
              </a:lnSpc>
              <a:spcBef>
                <a:spcPts val="400"/>
              </a:spcBef>
              <a:spcAft>
                <a:spcPts val="0"/>
              </a:spcAft>
              <a:buClr>
                <a:schemeClr val="dk1"/>
              </a:buClr>
              <a:buSzPts val="1800"/>
              <a:buChar char="◦"/>
              <a:defRPr/>
            </a:lvl4pPr>
            <a:lvl5pPr lvl="4" algn="l">
              <a:lnSpc>
                <a:spcPct val="100000"/>
              </a:lnSpc>
              <a:spcBef>
                <a:spcPts val="400"/>
              </a:spcBef>
              <a:spcAft>
                <a:spcPts val="0"/>
              </a:spcAft>
              <a:buClr>
                <a:schemeClr val="dk1"/>
              </a:buClr>
              <a:buSzPts val="1800"/>
              <a:buChar char="◦"/>
              <a:defRPr/>
            </a:lvl5pPr>
            <a:lvl6pPr lvl="5" algn="l">
              <a:lnSpc>
                <a:spcPct val="90000"/>
              </a:lnSpc>
              <a:spcBef>
                <a:spcPts val="400"/>
              </a:spcBef>
              <a:spcAft>
                <a:spcPts val="0"/>
              </a:spcAft>
              <a:buSzPts val="1800"/>
              <a:buChar char="◦"/>
              <a:defRPr/>
            </a:lvl6pPr>
            <a:lvl7pPr lvl="6" algn="l">
              <a:lnSpc>
                <a:spcPct val="90000"/>
              </a:lnSpc>
              <a:spcBef>
                <a:spcPts val="400"/>
              </a:spcBef>
              <a:spcAft>
                <a:spcPts val="0"/>
              </a:spcAft>
              <a:buSzPts val="1800"/>
              <a:buChar char="◦"/>
              <a:defRPr/>
            </a:lvl7pPr>
            <a:lvl8pPr lvl="7" algn="l">
              <a:lnSpc>
                <a:spcPct val="90000"/>
              </a:lnSpc>
              <a:spcBef>
                <a:spcPts val="400"/>
              </a:spcBef>
              <a:spcAft>
                <a:spcPts val="0"/>
              </a:spcAft>
              <a:buSzPts val="1800"/>
              <a:buChar char="◦"/>
              <a:defRPr/>
            </a:lvl8pPr>
            <a:lvl9pPr lvl="8" algn="l">
              <a:lnSpc>
                <a:spcPct val="90000"/>
              </a:lnSpc>
              <a:spcBef>
                <a:spcPts val="400"/>
              </a:spcBef>
              <a:spcAft>
                <a:spcPts val="40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1" name="Shape 171"/>
        <p:cNvGrpSpPr/>
        <p:nvPr/>
      </p:nvGrpSpPr>
      <p:grpSpPr>
        <a:xfrm>
          <a:off x="0" y="0"/>
          <a:ext cx="0" cy="0"/>
          <a:chOff x="0" y="0"/>
          <a:chExt cx="0" cy="0"/>
        </a:xfrm>
      </p:grpSpPr>
      <p:sp>
        <p:nvSpPr>
          <p:cNvPr id="172" name="Google Shape;172;p61"/>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1" name="Shape 21"/>
        <p:cNvGrpSpPr/>
        <p:nvPr/>
      </p:nvGrpSpPr>
      <p:grpSpPr>
        <a:xfrm>
          <a:off x="0" y="0"/>
          <a:ext cx="0" cy="0"/>
          <a:chOff x="0" y="0"/>
          <a:chExt cx="0" cy="0"/>
        </a:xfrm>
      </p:grpSpPr>
      <p:sp>
        <p:nvSpPr>
          <p:cNvPr id="22" name="Google Shape;22;p44"/>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44"/>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 name="Google Shape;25;p4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73" name="Shape 173"/>
        <p:cNvGrpSpPr/>
        <p:nvPr/>
      </p:nvGrpSpPr>
      <p:grpSpPr>
        <a:xfrm>
          <a:off x="0" y="0"/>
          <a:ext cx="0" cy="0"/>
          <a:chOff x="0" y="0"/>
          <a:chExt cx="0" cy="0"/>
        </a:xfrm>
      </p:grpSpPr>
      <p:pic>
        <p:nvPicPr>
          <p:cNvPr id="174" name="Google Shape;174;p62"/>
          <p:cNvPicPr preferRelativeResize="0"/>
          <p:nvPr/>
        </p:nvPicPr>
        <p:blipFill rotWithShape="1">
          <a:blip r:embed="rId2">
            <a:alphaModFix/>
          </a:blip>
          <a:srcRect b="0" l="0" r="0" t="0"/>
          <a:stretch/>
        </p:blipFill>
        <p:spPr>
          <a:xfrm>
            <a:off x="838674" y="1840523"/>
            <a:ext cx="10512969" cy="4320131"/>
          </a:xfrm>
          <a:prstGeom prst="rect">
            <a:avLst/>
          </a:prstGeom>
          <a:noFill/>
          <a:ln>
            <a:noFill/>
          </a:ln>
        </p:spPr>
      </p:pic>
      <p:pic>
        <p:nvPicPr>
          <p:cNvPr id="175" name="Google Shape;175;p62"/>
          <p:cNvPicPr preferRelativeResize="0"/>
          <p:nvPr/>
        </p:nvPicPr>
        <p:blipFill rotWithShape="1">
          <a:blip r:embed="rId3">
            <a:alphaModFix/>
          </a:blip>
          <a:srcRect b="0" l="0" r="0" t="0"/>
          <a:stretch/>
        </p:blipFill>
        <p:spPr>
          <a:xfrm>
            <a:off x="1984654" y="1838961"/>
            <a:ext cx="2670911" cy="322313"/>
          </a:xfrm>
          <a:prstGeom prst="rect">
            <a:avLst/>
          </a:prstGeom>
          <a:noFill/>
          <a:ln>
            <a:noFill/>
          </a:ln>
        </p:spPr>
      </p:pic>
      <p:sp>
        <p:nvSpPr>
          <p:cNvPr id="176" name="Google Shape;176;p62"/>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000"/>
              <a:buFont typeface="Times New Roman"/>
              <a:buNone/>
              <a:defRPr b="1" i="0" sz="300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62"/>
          <p:cNvSpPr txBox="1"/>
          <p:nvPr>
            <p:ph idx="1" type="body"/>
          </p:nvPr>
        </p:nvSpPr>
        <p:spPr>
          <a:xfrm>
            <a:off x="609600" y="1577340"/>
            <a:ext cx="5303520" cy="307777"/>
          </a:xfrm>
          <a:prstGeom prst="rect">
            <a:avLst/>
          </a:prstGeom>
          <a:noFill/>
          <a:ln>
            <a:noFill/>
          </a:ln>
        </p:spPr>
        <p:txBody>
          <a:bodyPr anchorCtr="0" anchor="t" bIns="0" lIns="0" spcFirstLastPara="1" rIns="0" wrap="square" tIns="0">
            <a:spAutoFit/>
          </a:bodyPr>
          <a:lstStyle>
            <a:lvl1pPr indent="-355600" lvl="0" marL="457200" algn="l">
              <a:lnSpc>
                <a:spcPct val="100000"/>
              </a:lnSpc>
              <a:spcBef>
                <a:spcPts val="1200"/>
              </a:spcBef>
              <a:spcAft>
                <a:spcPts val="0"/>
              </a:spcAft>
              <a:buSzPts val="20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62"/>
          <p:cNvSpPr txBox="1"/>
          <p:nvPr>
            <p:ph idx="2" type="body"/>
          </p:nvPr>
        </p:nvSpPr>
        <p:spPr>
          <a:xfrm>
            <a:off x="6278880" y="1577340"/>
            <a:ext cx="5303520" cy="307777"/>
          </a:xfrm>
          <a:prstGeom prst="rect">
            <a:avLst/>
          </a:prstGeom>
          <a:noFill/>
          <a:ln>
            <a:noFill/>
          </a:ln>
        </p:spPr>
        <p:txBody>
          <a:bodyPr anchorCtr="0" anchor="t" bIns="0" lIns="0" spcFirstLastPara="1" rIns="0" wrap="square" tIns="0">
            <a:spAutoFit/>
          </a:bodyPr>
          <a:lstStyle>
            <a:lvl1pPr indent="-355600" lvl="0" marL="457200" algn="l">
              <a:lnSpc>
                <a:spcPct val="100000"/>
              </a:lnSpc>
              <a:spcBef>
                <a:spcPts val="1200"/>
              </a:spcBef>
              <a:spcAft>
                <a:spcPts val="0"/>
              </a:spcAft>
              <a:buSzPts val="20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6" name="Shape 26"/>
        <p:cNvGrpSpPr/>
        <p:nvPr/>
      </p:nvGrpSpPr>
      <p:grpSpPr>
        <a:xfrm>
          <a:off x="0" y="0"/>
          <a:ext cx="0" cy="0"/>
          <a:chOff x="0" y="0"/>
          <a:chExt cx="0" cy="0"/>
        </a:xfrm>
      </p:grpSpPr>
      <p:sp>
        <p:nvSpPr>
          <p:cNvPr id="27" name="Google Shape;27;p45"/>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45"/>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0" name="Shape 30"/>
        <p:cNvGrpSpPr/>
        <p:nvPr/>
      </p:nvGrpSpPr>
      <p:grpSpPr>
        <a:xfrm>
          <a:off x="0" y="0"/>
          <a:ext cx="0" cy="0"/>
          <a:chOff x="0" y="0"/>
          <a:chExt cx="0" cy="0"/>
        </a:xfrm>
      </p:grpSpPr>
      <p:sp>
        <p:nvSpPr>
          <p:cNvPr id="31" name="Google Shape;31;p46"/>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3" name="Shape 33"/>
        <p:cNvGrpSpPr/>
        <p:nvPr/>
      </p:nvGrpSpPr>
      <p:grpSpPr>
        <a:xfrm>
          <a:off x="0" y="0"/>
          <a:ext cx="0" cy="0"/>
          <a:chOff x="0" y="0"/>
          <a:chExt cx="0" cy="0"/>
        </a:xfrm>
      </p:grpSpPr>
      <p:sp>
        <p:nvSpPr>
          <p:cNvPr id="34" name="Google Shape;34;p4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 name="Google Shape;35;p4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4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4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47"/>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47"/>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47"/>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47"/>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47"/>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47"/>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7"/>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7"/>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47" name="Shape 47"/>
        <p:cNvGrpSpPr/>
        <p:nvPr/>
      </p:nvGrpSpPr>
      <p:grpSpPr>
        <a:xfrm>
          <a:off x="0" y="0"/>
          <a:ext cx="0" cy="0"/>
          <a:chOff x="0" y="0"/>
          <a:chExt cx="0" cy="0"/>
        </a:xfrm>
      </p:grpSpPr>
      <p:sp>
        <p:nvSpPr>
          <p:cNvPr id="48" name="Google Shape;48;p4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4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51" name="Shape 51"/>
        <p:cNvGrpSpPr/>
        <p:nvPr/>
      </p:nvGrpSpPr>
      <p:grpSpPr>
        <a:xfrm>
          <a:off x="0" y="0"/>
          <a:ext cx="0" cy="0"/>
          <a:chOff x="0" y="0"/>
          <a:chExt cx="0" cy="0"/>
        </a:xfrm>
      </p:grpSpPr>
      <p:sp>
        <p:nvSpPr>
          <p:cNvPr id="52" name="Google Shape;52;p4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53" name="Google Shape;53;p4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6" name="Shape 56"/>
        <p:cNvGrpSpPr/>
        <p:nvPr/>
      </p:nvGrpSpPr>
      <p:grpSpPr>
        <a:xfrm>
          <a:off x="0" y="0"/>
          <a:ext cx="0" cy="0"/>
          <a:chOff x="0" y="0"/>
          <a:chExt cx="0" cy="0"/>
        </a:xfrm>
      </p:grpSpPr>
      <p:sp>
        <p:nvSpPr>
          <p:cNvPr id="57" name="Google Shape;57;p50"/>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8" name="Google Shape;58;p50"/>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0"/>
          <p:cNvSpPr/>
          <p:nvPr>
            <p:ph idx="1" type="body"/>
          </p:nvPr>
        </p:nvSpPr>
        <p:spPr>
          <a:xfrm>
            <a:off x="131835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50"/>
          <p:cNvSpPr/>
          <p:nvPr>
            <p:ph idx="2" type="pic"/>
          </p:nvPr>
        </p:nvSpPr>
        <p:spPr>
          <a:xfrm>
            <a:off x="2239419" y="2833688"/>
            <a:ext cx="1005840" cy="914400"/>
          </a:xfrm>
          <a:prstGeom prst="rect">
            <a:avLst/>
          </a:prstGeom>
          <a:noFill/>
          <a:ln>
            <a:noFill/>
          </a:ln>
        </p:spPr>
      </p:sp>
      <p:sp>
        <p:nvSpPr>
          <p:cNvPr id="61" name="Google Shape;61;p5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50"/>
          <p:cNvSpPr/>
          <p:nvPr>
            <p:ph idx="4" type="body"/>
          </p:nvPr>
        </p:nvSpPr>
        <p:spPr>
          <a:xfrm>
            <a:off x="465109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50"/>
          <p:cNvSpPr/>
          <p:nvPr>
            <p:ph idx="5" type="pic"/>
          </p:nvPr>
        </p:nvSpPr>
        <p:spPr>
          <a:xfrm>
            <a:off x="5572159" y="2954840"/>
            <a:ext cx="1005840" cy="914400"/>
          </a:xfrm>
          <a:prstGeom prst="rect">
            <a:avLst/>
          </a:prstGeom>
          <a:noFill/>
          <a:ln>
            <a:noFill/>
          </a:ln>
        </p:spPr>
      </p:sp>
      <p:sp>
        <p:nvSpPr>
          <p:cNvPr id="64" name="Google Shape;64;p5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50"/>
          <p:cNvSpPr/>
          <p:nvPr>
            <p:ph idx="7" type="body"/>
          </p:nvPr>
        </p:nvSpPr>
        <p:spPr>
          <a:xfrm>
            <a:off x="7995403"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50"/>
          <p:cNvSpPr/>
          <p:nvPr>
            <p:ph idx="8" type="pic"/>
          </p:nvPr>
        </p:nvSpPr>
        <p:spPr>
          <a:xfrm>
            <a:off x="8916470" y="2833688"/>
            <a:ext cx="1005840" cy="914400"/>
          </a:xfrm>
          <a:prstGeom prst="rect">
            <a:avLst/>
          </a:prstGeom>
          <a:noFill/>
          <a:ln>
            <a:noFill/>
          </a:ln>
        </p:spPr>
      </p:sp>
      <p:sp>
        <p:nvSpPr>
          <p:cNvPr id="67" name="Google Shape;67;p5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5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69" name="Shape 69"/>
        <p:cNvGrpSpPr/>
        <p:nvPr/>
      </p:nvGrpSpPr>
      <p:grpSpPr>
        <a:xfrm>
          <a:off x="0" y="0"/>
          <a:ext cx="0" cy="0"/>
          <a:chOff x="0" y="0"/>
          <a:chExt cx="0" cy="0"/>
        </a:xfrm>
      </p:grpSpPr>
      <p:grpSp>
        <p:nvGrpSpPr>
          <p:cNvPr id="70" name="Google Shape;70;p51"/>
          <p:cNvGrpSpPr/>
          <p:nvPr/>
        </p:nvGrpSpPr>
        <p:grpSpPr>
          <a:xfrm>
            <a:off x="8233290" y="0"/>
            <a:ext cx="2740011" cy="6850028"/>
            <a:chOff x="8233290" y="0"/>
            <a:chExt cx="2740011" cy="6850028"/>
          </a:xfrm>
        </p:grpSpPr>
        <p:pic>
          <p:nvPicPr>
            <p:cNvPr id="71" name="Google Shape;71;p51"/>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2" name="Google Shape;72;p51"/>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3" name="Google Shape;73;p51"/>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5" name="Google Shape;75;p51"/>
          <p:cNvSpPr/>
          <p:nvPr>
            <p:ph idx="2" type="pic"/>
          </p:nvPr>
        </p:nvSpPr>
        <p:spPr>
          <a:xfrm>
            <a:off x="2239419" y="2833688"/>
            <a:ext cx="1005840" cy="914400"/>
          </a:xfrm>
          <a:prstGeom prst="rect">
            <a:avLst/>
          </a:prstGeom>
          <a:noFill/>
          <a:ln>
            <a:noFill/>
          </a:ln>
        </p:spPr>
      </p:sp>
      <p:sp>
        <p:nvSpPr>
          <p:cNvPr id="76" name="Google Shape;76;p51"/>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51"/>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51"/>
          <p:cNvSpPr/>
          <p:nvPr>
            <p:ph idx="5" type="pic"/>
          </p:nvPr>
        </p:nvSpPr>
        <p:spPr>
          <a:xfrm>
            <a:off x="5572159" y="2954840"/>
            <a:ext cx="1005840" cy="914400"/>
          </a:xfrm>
          <a:prstGeom prst="rect">
            <a:avLst/>
          </a:prstGeom>
          <a:noFill/>
          <a:ln>
            <a:noFill/>
          </a:ln>
        </p:spPr>
      </p:sp>
      <p:sp>
        <p:nvSpPr>
          <p:cNvPr id="79" name="Google Shape;79;p51"/>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51"/>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51"/>
          <p:cNvSpPr/>
          <p:nvPr>
            <p:ph idx="8" type="pic"/>
          </p:nvPr>
        </p:nvSpPr>
        <p:spPr>
          <a:xfrm>
            <a:off x="8916470" y="2833688"/>
            <a:ext cx="1005840" cy="914400"/>
          </a:xfrm>
          <a:prstGeom prst="rect">
            <a:avLst/>
          </a:prstGeom>
          <a:noFill/>
          <a:ln>
            <a:noFill/>
          </a:ln>
        </p:spPr>
      </p:sp>
      <p:sp>
        <p:nvSpPr>
          <p:cNvPr id="82" name="Google Shape;82;p51"/>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5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ourier New"/>
              <a:buChar char="o"/>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4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4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5.png"/><Relationship Id="rId5" Type="http://schemas.openxmlformats.org/officeDocument/2006/relationships/image" Target="../media/image21.jpg"/><Relationship Id="rId6" Type="http://schemas.openxmlformats.org/officeDocument/2006/relationships/image" Target="../media/image18.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google.com/"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6.png"/><Relationship Id="rId5"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google.com/"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2.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type="ctrTitle"/>
          </p:nvPr>
        </p:nvSpPr>
        <p:spPr>
          <a:xfrm>
            <a:off x="7119890" y="1209368"/>
            <a:ext cx="4323426" cy="209312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Sicurezza di rete per la salute</a:t>
            </a:r>
            <a:endParaRPr/>
          </a:p>
        </p:txBody>
      </p:sp>
      <p:sp>
        <p:nvSpPr>
          <p:cNvPr id="185" name="Google Shape;185;p1"/>
          <p:cNvSpPr txBox="1"/>
          <p:nvPr>
            <p:ph idx="1" type="subTitle"/>
          </p:nvPr>
        </p:nvSpPr>
        <p:spPr>
          <a:xfrm>
            <a:off x="6351404" y="5052188"/>
            <a:ext cx="3097396"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PRESENTAZIONE DA PARTE DI: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86" name="Google Shape;186;p1"/>
          <p:cNvSpPr txBox="1"/>
          <p:nvPr>
            <p:ph idx="3" type="body"/>
          </p:nvPr>
        </p:nvSpPr>
        <p:spPr>
          <a:xfrm>
            <a:off x="6243484" y="3373515"/>
            <a:ext cx="5199216"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CSP004_C_H</a:t>
            </a:r>
            <a:endParaRPr/>
          </a:p>
          <a:p>
            <a:pPr indent="0" lvl="0" marL="0" rtl="0" algn="l">
              <a:lnSpc>
                <a:spcPct val="100000"/>
              </a:lnSpc>
              <a:spcBef>
                <a:spcPts val="1400"/>
              </a:spcBef>
              <a:spcAft>
                <a:spcPts val="0"/>
              </a:spcAft>
              <a:buSzPts val="6000"/>
              <a:buNone/>
            </a:pPr>
            <a:r>
              <a:t/>
            </a:r>
            <a:endParaRPr/>
          </a:p>
        </p:txBody>
      </p:sp>
      <p:sp>
        <p:nvSpPr>
          <p:cNvPr id="187" name="Google Shape;187;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88" name="Google Shape;188;p1"/>
          <p:cNvPicPr preferRelativeResize="0"/>
          <p:nvPr>
            <p:ph idx="2" type="pic"/>
          </p:nvPr>
        </p:nvPicPr>
        <p:blipFill rotWithShape="1">
          <a:blip r:embed="rId3">
            <a:alphaModFix/>
          </a:blip>
          <a:srcRect b="781" l="0" r="0" t="784"/>
          <a:stretch/>
        </p:blipFill>
        <p:spPr>
          <a:xfrm>
            <a:off x="0" y="-2235"/>
            <a:ext cx="5840730" cy="6862275"/>
          </a:xfrm>
          <a:prstGeom prst="rect">
            <a:avLst/>
          </a:prstGeom>
          <a:solidFill>
            <a:schemeClr val="lt2"/>
          </a:solidFill>
          <a:ln>
            <a:noFill/>
          </a:ln>
        </p:spPr>
      </p:pic>
      <p:grpSp>
        <p:nvGrpSpPr>
          <p:cNvPr id="189" name="Google Shape;189;p1"/>
          <p:cNvGrpSpPr/>
          <p:nvPr/>
        </p:nvGrpSpPr>
        <p:grpSpPr>
          <a:xfrm>
            <a:off x="7549377" y="6167336"/>
            <a:ext cx="3294001" cy="612000"/>
            <a:chOff x="5179092" y="5483822"/>
            <a:chExt cx="3294001" cy="612000"/>
          </a:xfrm>
        </p:grpSpPr>
        <p:pic>
          <p:nvPicPr>
            <p:cNvPr id="190" name="Google Shape;190;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91" name="Google Shape;191;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92" name="Google Shape;192;p1"/>
          <p:cNvSpPr txBox="1"/>
          <p:nvPr/>
        </p:nvSpPr>
        <p:spPr>
          <a:xfrm>
            <a:off x="6243484" y="4420251"/>
            <a:ext cx="48590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SET DI DIAPOSITIVE #5: </a:t>
            </a:r>
            <a:r>
              <a:rPr b="1" i="1" lang="en-US" sz="1800" u="none" cap="none" strike="noStrike">
                <a:solidFill>
                  <a:schemeClr val="dk1"/>
                </a:solidFill>
                <a:latin typeface="Century Gothic"/>
                <a:ea typeface="Century Gothic"/>
                <a:cs typeface="Century Gothic"/>
                <a:sym typeface="Century Gothic"/>
              </a:rPr>
              <a:t>SICUREZZA DNS</a:t>
            </a:r>
            <a:endParaRPr b="0" i="0" sz="1400" u="none" cap="none" strike="noStrike">
              <a:solidFill>
                <a:srgbClr val="000000"/>
              </a:solidFill>
              <a:latin typeface="Arial"/>
              <a:ea typeface="Arial"/>
              <a:cs typeface="Arial"/>
              <a:sym typeface="Arial"/>
            </a:endParaRPr>
          </a:p>
        </p:txBody>
      </p:sp>
      <p:pic>
        <p:nvPicPr>
          <p:cNvPr descr="A red sign with white text&#10;&#10;Description automatically generated" id="193" name="Google Shape;193;p1"/>
          <p:cNvPicPr preferRelativeResize="0"/>
          <p:nvPr/>
        </p:nvPicPr>
        <p:blipFill rotWithShape="1">
          <a:blip r:embed="rId6">
            <a:alphaModFix/>
          </a:blip>
          <a:srcRect b="0" l="0" r="0" t="0"/>
          <a:stretch/>
        </p:blipFill>
        <p:spPr>
          <a:xfrm>
            <a:off x="9448800" y="4789583"/>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
          <p:cNvSpPr txBox="1"/>
          <p:nvPr>
            <p:ph type="ctrTitle"/>
          </p:nvPr>
        </p:nvSpPr>
        <p:spPr>
          <a:xfrm>
            <a:off x="1207799" y="655164"/>
            <a:ext cx="5340485" cy="396888"/>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lt1"/>
              </a:buClr>
              <a:buSzPts val="2500"/>
              <a:buFont typeface="Book Antiqua"/>
              <a:buNone/>
            </a:pPr>
            <a:r>
              <a:rPr lang="en-US" sz="2500"/>
              <a:t>Server dei nomi di dominio</a:t>
            </a:r>
            <a:endParaRPr sz="2500"/>
          </a:p>
        </p:txBody>
      </p:sp>
      <p:sp>
        <p:nvSpPr>
          <p:cNvPr id="261" name="Google Shape;261;p7"/>
          <p:cNvSpPr txBox="1"/>
          <p:nvPr>
            <p:ph idx="2" type="body"/>
          </p:nvPr>
        </p:nvSpPr>
        <p:spPr>
          <a:xfrm>
            <a:off x="1207799" y="1325263"/>
            <a:ext cx="6096367" cy="4207474"/>
          </a:xfrm>
          <a:prstGeom prst="rect">
            <a:avLst/>
          </a:prstGeom>
          <a:noFill/>
          <a:ln>
            <a:noFill/>
          </a:ln>
        </p:spPr>
        <p:txBody>
          <a:bodyPr anchorCtr="0" anchor="t" bIns="45700" lIns="91425" spcFirstLastPara="1" rIns="0" wrap="square" tIns="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a:t>Server dei domini di primo livello (TLD)</a:t>
            </a:r>
            <a:endParaRPr/>
          </a:p>
          <a:p>
            <a:pPr indent="-274320" lvl="0" marL="274320" rtl="0" algn="l">
              <a:lnSpc>
                <a:spcPct val="100000"/>
              </a:lnSpc>
              <a:spcBef>
                <a:spcPts val="1800"/>
              </a:spcBef>
              <a:spcAft>
                <a:spcPts val="0"/>
              </a:spcAft>
              <a:buSzPct val="100000"/>
              <a:buFont typeface="Courier New"/>
              <a:buChar char="o"/>
            </a:pPr>
            <a:r>
              <a:rPr lang="en-US"/>
              <a:t>Responsabile per com, org, net, edu, ecc.</a:t>
            </a:r>
            <a:endParaRPr/>
          </a:p>
          <a:p>
            <a:pPr indent="-274320" lvl="0" marL="274320" rtl="0" algn="l">
              <a:lnSpc>
                <a:spcPct val="100000"/>
              </a:lnSpc>
              <a:spcBef>
                <a:spcPts val="1800"/>
              </a:spcBef>
              <a:spcAft>
                <a:spcPts val="0"/>
              </a:spcAft>
              <a:buSzPct val="100000"/>
              <a:buFont typeface="Courier New"/>
              <a:buChar char="o"/>
            </a:pPr>
            <a:r>
              <a:rPr lang="en-US"/>
              <a:t>Tutti i domini nazionali di primo livello, ad esempio uk, fr, ca, jp, in.</a:t>
            </a:r>
            <a:endParaRPr/>
          </a:p>
          <a:p>
            <a:pPr indent="-274320" lvl="0" marL="274320" rtl="0" algn="l">
              <a:lnSpc>
                <a:spcPct val="100000"/>
              </a:lnSpc>
              <a:spcBef>
                <a:spcPts val="1800"/>
              </a:spcBef>
              <a:spcAft>
                <a:spcPts val="0"/>
              </a:spcAft>
              <a:buSzPct val="100000"/>
              <a:buFont typeface="Courier New"/>
              <a:buChar char="o"/>
            </a:pPr>
            <a:r>
              <a:rPr lang="en-US"/>
              <a:t>Network Solutions, LLC controlla i server com</a:t>
            </a:r>
            <a:endParaRPr/>
          </a:p>
          <a:p>
            <a:pPr indent="-274320" lvl="0" marL="274320" rtl="0" algn="l">
              <a:lnSpc>
                <a:spcPct val="100000"/>
              </a:lnSpc>
              <a:spcBef>
                <a:spcPts val="1800"/>
              </a:spcBef>
              <a:spcAft>
                <a:spcPts val="0"/>
              </a:spcAft>
              <a:buSzPct val="100000"/>
              <a:buFont typeface="Courier New"/>
              <a:buChar char="o"/>
            </a:pPr>
            <a:r>
              <a:rPr lang="en-US"/>
              <a:t>Server DNS autoritario</a:t>
            </a:r>
            <a:endParaRPr/>
          </a:p>
          <a:p>
            <a:pPr indent="-274320" lvl="0" marL="274320" rtl="0" algn="l">
              <a:lnSpc>
                <a:spcPct val="100000"/>
              </a:lnSpc>
              <a:spcBef>
                <a:spcPts val="1800"/>
              </a:spcBef>
              <a:spcAft>
                <a:spcPts val="0"/>
              </a:spcAft>
              <a:buSzPct val="100000"/>
              <a:buFont typeface="Courier New"/>
              <a:buChar char="o"/>
            </a:pPr>
            <a:r>
              <a:rPr lang="en-US"/>
              <a:t>Server DNS dell'organizzazione, che fornisce mappature autorevoli tra hostname e IP per i server dell'organizzazione.</a:t>
            </a:r>
            <a:endParaRPr/>
          </a:p>
          <a:p>
            <a:pPr indent="-274320" lvl="0" marL="274320" rtl="0" algn="l">
              <a:lnSpc>
                <a:spcPct val="100000"/>
              </a:lnSpc>
              <a:spcBef>
                <a:spcPts val="1800"/>
              </a:spcBef>
              <a:spcAft>
                <a:spcPts val="0"/>
              </a:spcAft>
              <a:buSzPct val="100000"/>
              <a:buFont typeface="Courier New"/>
              <a:buChar char="o"/>
            </a:pPr>
            <a:r>
              <a:rPr lang="en-US"/>
              <a:t>Può essere gestito dall'organizzazione o dal fornitore di servizi</a:t>
            </a:r>
            <a:endParaRPr/>
          </a:p>
          <a:p>
            <a:pPr indent="-274320" lvl="0" marL="274320" rtl="0" algn="l">
              <a:lnSpc>
                <a:spcPct val="100000"/>
              </a:lnSpc>
              <a:spcBef>
                <a:spcPts val="1800"/>
              </a:spcBef>
              <a:spcAft>
                <a:spcPts val="0"/>
              </a:spcAft>
              <a:buSzPct val="100000"/>
              <a:buFont typeface="Courier New"/>
              <a:buChar char="o"/>
            </a:pPr>
            <a:r>
              <a:rPr lang="en-US"/>
              <a:t>Server DNS locali</a:t>
            </a:r>
            <a:endParaRPr/>
          </a:p>
          <a:p>
            <a:pPr indent="-274320" lvl="0" marL="274320" rtl="0" algn="l">
              <a:lnSpc>
                <a:spcPct val="100000"/>
              </a:lnSpc>
              <a:spcBef>
                <a:spcPts val="1800"/>
              </a:spcBef>
              <a:spcAft>
                <a:spcPts val="0"/>
              </a:spcAft>
              <a:buSzPct val="100000"/>
              <a:buFont typeface="Courier New"/>
              <a:buChar char="o"/>
            </a:pPr>
            <a:r>
              <a:rPr lang="en-US"/>
              <a:t>Non fa parte della gerarchia del dominio</a:t>
            </a:r>
            <a:endParaRPr/>
          </a:p>
          <a:p>
            <a:pPr indent="-274320" lvl="0" marL="274320" rtl="0" algn="l">
              <a:lnSpc>
                <a:spcPct val="100000"/>
              </a:lnSpc>
              <a:spcBef>
                <a:spcPts val="1800"/>
              </a:spcBef>
              <a:spcAft>
                <a:spcPts val="0"/>
              </a:spcAft>
              <a:buSzPct val="100000"/>
              <a:buFont typeface="Courier New"/>
              <a:buChar char="o"/>
            </a:pPr>
            <a:r>
              <a:rPr lang="en-US"/>
              <a:t>Ogni ISP (università, ospedale, azienda) ha uno</a:t>
            </a:r>
            <a:endParaRPr/>
          </a:p>
          <a:p>
            <a:pPr indent="-192087" lvl="0" marL="274320" rtl="0" algn="l">
              <a:lnSpc>
                <a:spcPct val="100000"/>
              </a:lnSpc>
              <a:spcBef>
                <a:spcPts val="1800"/>
              </a:spcBef>
              <a:spcAft>
                <a:spcPts val="0"/>
              </a:spcAft>
              <a:buSzPct val="100000"/>
              <a:buFont typeface="Courier New"/>
              <a:buNone/>
            </a:pPr>
            <a:r>
              <a:t/>
            </a:r>
            <a:endParaRPr/>
          </a:p>
          <a:p>
            <a:pPr indent="-192087" lvl="0" marL="274320" rtl="0" algn="l">
              <a:lnSpc>
                <a:spcPct val="100000"/>
              </a:lnSpc>
              <a:spcBef>
                <a:spcPts val="1800"/>
              </a:spcBef>
              <a:spcAft>
                <a:spcPts val="0"/>
              </a:spcAft>
              <a:buSzPct val="100000"/>
              <a:buFont typeface="Courier New"/>
              <a:buNone/>
            </a:pPr>
            <a:r>
              <a:t/>
            </a:r>
            <a:endParaRPr/>
          </a:p>
        </p:txBody>
      </p:sp>
      <p:pic>
        <p:nvPicPr>
          <p:cNvPr id="262" name="Google Shape;262;p7"/>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63" name="Google Shape;263;p7"/>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8"/>
          <p:cNvSpPr txBox="1"/>
          <p:nvPr>
            <p:ph type="ctrTitle"/>
          </p:nvPr>
        </p:nvSpPr>
        <p:spPr>
          <a:xfrm>
            <a:off x="1276625" y="839331"/>
            <a:ext cx="5733776" cy="627721"/>
          </a:xfrm>
          <a:prstGeom prst="rect">
            <a:avLst/>
          </a:prstGeom>
          <a:noFill/>
          <a:ln>
            <a:noFill/>
          </a:ln>
        </p:spPr>
        <p:txBody>
          <a:bodyPr anchorCtr="0" anchor="b" bIns="0" lIns="0" spcFirstLastPara="1" rIns="0" wrap="square" tIns="12050">
            <a:spAutoFit/>
          </a:bodyPr>
          <a:lstStyle/>
          <a:p>
            <a:pPr indent="0" lvl="0" marL="1537970" rtl="0" algn="l">
              <a:lnSpc>
                <a:spcPct val="100000"/>
              </a:lnSpc>
              <a:spcBef>
                <a:spcPts val="0"/>
              </a:spcBef>
              <a:spcAft>
                <a:spcPts val="0"/>
              </a:spcAft>
              <a:buClr>
                <a:schemeClr val="lt1"/>
              </a:buClr>
              <a:buSzPts val="4000"/>
              <a:buFont typeface="Book Antiqua"/>
              <a:buNone/>
            </a:pPr>
            <a:r>
              <a:rPr lang="en-US" sz="4000"/>
              <a:t>Risoluzione DNS</a:t>
            </a:r>
            <a:endParaRPr sz="4000"/>
          </a:p>
        </p:txBody>
      </p:sp>
      <p:sp>
        <p:nvSpPr>
          <p:cNvPr id="269" name="Google Shape;269;p8"/>
          <p:cNvSpPr txBox="1"/>
          <p:nvPr>
            <p:ph idx="2" type="body"/>
          </p:nvPr>
        </p:nvSpPr>
        <p:spPr>
          <a:xfrm>
            <a:off x="1379150" y="2248511"/>
            <a:ext cx="7326601" cy="2716780"/>
          </a:xfrm>
          <a:prstGeom prst="rect">
            <a:avLst/>
          </a:prstGeom>
          <a:noFill/>
          <a:ln>
            <a:noFill/>
          </a:ln>
        </p:spPr>
        <p:txBody>
          <a:bodyPr anchorCtr="0" anchor="t" bIns="45700" lIns="91425" spcFirstLastPara="1" rIns="0" wrap="square" tIns="0">
            <a:normAutofit fontScale="92500" lnSpcReduction="20000"/>
          </a:bodyPr>
          <a:lstStyle/>
          <a:p>
            <a:pPr indent="-274320" lvl="0" marL="274320" rtl="0" algn="l">
              <a:lnSpc>
                <a:spcPct val="100000"/>
              </a:lnSpc>
              <a:spcBef>
                <a:spcPts val="0"/>
              </a:spcBef>
              <a:spcAft>
                <a:spcPts val="0"/>
              </a:spcAft>
              <a:buSzPct val="100000"/>
              <a:buFont typeface="Courier New"/>
              <a:buChar char="o"/>
            </a:pPr>
            <a:r>
              <a:rPr lang="en-US" sz="2000"/>
              <a:t>Quando un host effettua una query DNS, questa viene inoltrata a un risolutore upstream locale.</a:t>
            </a:r>
            <a:endParaRPr sz="2000"/>
          </a:p>
          <a:p>
            <a:pPr indent="-274320" lvl="0" marL="274320" rtl="0" algn="l">
              <a:lnSpc>
                <a:spcPct val="100000"/>
              </a:lnSpc>
              <a:spcBef>
                <a:spcPts val="1800"/>
              </a:spcBef>
              <a:spcAft>
                <a:spcPts val="0"/>
              </a:spcAft>
              <a:buSzPct val="100000"/>
              <a:buFont typeface="Courier New"/>
              <a:buChar char="o"/>
            </a:pPr>
            <a:r>
              <a:rPr lang="en-US" sz="2000"/>
              <a:t>Il resolver locale a monte funge da proxy e inoltra la query nella gerarchia dei nomi di dominio.</a:t>
            </a:r>
            <a:endParaRPr sz="2000"/>
          </a:p>
          <a:p>
            <a:pPr indent="-274320" lvl="0" marL="274320" rtl="0" algn="l">
              <a:lnSpc>
                <a:spcPct val="100000"/>
              </a:lnSpc>
              <a:spcBef>
                <a:spcPts val="1800"/>
              </a:spcBef>
              <a:spcAft>
                <a:spcPts val="0"/>
              </a:spcAft>
              <a:buSzPct val="100000"/>
              <a:buFont typeface="Courier New"/>
              <a:buChar char="o"/>
            </a:pPr>
            <a:r>
              <a:rPr lang="en-US" sz="2000"/>
              <a:t>Due schemi di risoluzione:</a:t>
            </a:r>
            <a:endParaRPr sz="2000"/>
          </a:p>
          <a:p>
            <a:pPr indent="-274320" lvl="0" marL="274320" rtl="0" algn="l">
              <a:lnSpc>
                <a:spcPct val="100000"/>
              </a:lnSpc>
              <a:spcBef>
                <a:spcPts val="1800"/>
              </a:spcBef>
              <a:spcAft>
                <a:spcPts val="0"/>
              </a:spcAft>
              <a:buSzPct val="100000"/>
              <a:buFont typeface="Courier New"/>
              <a:buChar char="o"/>
            </a:pPr>
            <a:r>
              <a:rPr lang="en-US" sz="2000"/>
              <a:t>Iterativo</a:t>
            </a:r>
            <a:endParaRPr sz="2000"/>
          </a:p>
          <a:p>
            <a:pPr indent="-274320" lvl="0" marL="274320" rtl="0" algn="l">
              <a:lnSpc>
                <a:spcPct val="100000"/>
              </a:lnSpc>
              <a:spcBef>
                <a:spcPts val="1800"/>
              </a:spcBef>
              <a:spcAft>
                <a:spcPts val="0"/>
              </a:spcAft>
              <a:buSzPct val="100000"/>
              <a:buFont typeface="Courier New"/>
              <a:buChar char="o"/>
            </a:pPr>
            <a:r>
              <a:rPr lang="en-US" sz="2000"/>
              <a:t>Ricorsivo</a:t>
            </a:r>
            <a:endParaRPr sz="2000"/>
          </a:p>
          <a:p>
            <a:pPr indent="-192087" lvl="0" marL="274320" rtl="0" algn="l">
              <a:lnSpc>
                <a:spcPct val="100000"/>
              </a:lnSpc>
              <a:spcBef>
                <a:spcPts val="1800"/>
              </a:spcBef>
              <a:spcAft>
                <a:spcPts val="0"/>
              </a:spcAft>
              <a:buSzPct val="100000"/>
              <a:buFont typeface="Courier New"/>
              <a:buNone/>
            </a:pPr>
            <a:r>
              <a:t/>
            </a:r>
            <a:endParaRPr/>
          </a:p>
          <a:p>
            <a:pPr indent="-192087" lvl="0" marL="274320" rtl="0" algn="l">
              <a:lnSpc>
                <a:spcPct val="100000"/>
              </a:lnSpc>
              <a:spcBef>
                <a:spcPts val="1800"/>
              </a:spcBef>
              <a:spcAft>
                <a:spcPts val="0"/>
              </a:spcAft>
              <a:buSzPct val="100000"/>
              <a:buFont typeface="Courier New"/>
              <a:buNone/>
            </a:pPr>
            <a:r>
              <a:t/>
            </a:r>
            <a:endParaRPr/>
          </a:p>
        </p:txBody>
      </p:sp>
      <p:pic>
        <p:nvPicPr>
          <p:cNvPr id="270" name="Google Shape;270;p8"/>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71" name="Google Shape;271;p8"/>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9"/>
          <p:cNvSpPr txBox="1"/>
          <p:nvPr>
            <p:ph type="ctrTitle"/>
          </p:nvPr>
        </p:nvSpPr>
        <p:spPr>
          <a:xfrm>
            <a:off x="1305521" y="788766"/>
            <a:ext cx="8170636" cy="566822"/>
          </a:xfrm>
          <a:prstGeom prst="rect">
            <a:avLst/>
          </a:prstGeom>
          <a:noFill/>
          <a:ln>
            <a:noFill/>
          </a:ln>
        </p:spPr>
        <p:txBody>
          <a:bodyPr anchorCtr="0" anchor="b" bIns="0" lIns="0" spcFirstLastPara="1" rIns="0" wrap="square" tIns="12700">
            <a:spAutoFit/>
          </a:bodyPr>
          <a:lstStyle/>
          <a:p>
            <a:pPr indent="0" lvl="0" marL="466725" rtl="0" algn="l">
              <a:lnSpc>
                <a:spcPct val="100000"/>
              </a:lnSpc>
              <a:spcBef>
                <a:spcPts val="0"/>
              </a:spcBef>
              <a:spcAft>
                <a:spcPts val="0"/>
              </a:spcAft>
              <a:buClr>
                <a:schemeClr val="lt1"/>
              </a:buClr>
              <a:buSzPts val="3600"/>
              <a:buFont typeface="Book Antiqua"/>
              <a:buNone/>
            </a:pPr>
            <a:r>
              <a:rPr lang="en-US"/>
              <a:t>Risoluzione iterativa e ricorsiva</a:t>
            </a:r>
            <a:endParaRPr/>
          </a:p>
        </p:txBody>
      </p:sp>
      <p:grpSp>
        <p:nvGrpSpPr>
          <p:cNvPr id="277" name="Google Shape;277;p9"/>
          <p:cNvGrpSpPr/>
          <p:nvPr/>
        </p:nvGrpSpPr>
        <p:grpSpPr>
          <a:xfrm>
            <a:off x="1737962" y="1814215"/>
            <a:ext cx="3142613" cy="3494677"/>
            <a:chOff x="523826" y="1272964"/>
            <a:chExt cx="3930954" cy="4371334"/>
          </a:xfrm>
        </p:grpSpPr>
        <p:pic>
          <p:nvPicPr>
            <p:cNvPr id="278" name="Google Shape;278;p9"/>
            <p:cNvPicPr preferRelativeResize="0"/>
            <p:nvPr/>
          </p:nvPicPr>
          <p:blipFill rotWithShape="1">
            <a:blip r:embed="rId3">
              <a:alphaModFix/>
            </a:blip>
            <a:srcRect b="0" l="0" r="0" t="0"/>
            <a:stretch/>
          </p:blipFill>
          <p:spPr>
            <a:xfrm>
              <a:off x="523826" y="1272964"/>
              <a:ext cx="3930954" cy="4114540"/>
            </a:xfrm>
            <a:prstGeom prst="rect">
              <a:avLst/>
            </a:prstGeom>
            <a:noFill/>
            <a:ln>
              <a:noFill/>
            </a:ln>
          </p:spPr>
        </p:pic>
        <p:pic>
          <p:nvPicPr>
            <p:cNvPr id="279" name="Google Shape;279;p9"/>
            <p:cNvPicPr preferRelativeResize="0"/>
            <p:nvPr/>
          </p:nvPicPr>
          <p:blipFill rotWithShape="1">
            <a:blip r:embed="rId4">
              <a:alphaModFix/>
            </a:blip>
            <a:srcRect b="0" l="0" r="0" t="0"/>
            <a:stretch/>
          </p:blipFill>
          <p:spPr>
            <a:xfrm>
              <a:off x="1371600" y="5259504"/>
              <a:ext cx="1538477" cy="384794"/>
            </a:xfrm>
            <a:prstGeom prst="rect">
              <a:avLst/>
            </a:prstGeom>
            <a:noFill/>
            <a:ln>
              <a:noFill/>
            </a:ln>
          </p:spPr>
        </p:pic>
      </p:grpSp>
      <p:grpSp>
        <p:nvGrpSpPr>
          <p:cNvPr id="280" name="Google Shape;280;p9"/>
          <p:cNvGrpSpPr/>
          <p:nvPr/>
        </p:nvGrpSpPr>
        <p:grpSpPr>
          <a:xfrm>
            <a:off x="5558330" y="1814215"/>
            <a:ext cx="3516844" cy="3462692"/>
            <a:chOff x="4800600" y="1272964"/>
            <a:chExt cx="3962399" cy="4286025"/>
          </a:xfrm>
        </p:grpSpPr>
        <p:pic>
          <p:nvPicPr>
            <p:cNvPr id="281" name="Google Shape;281;p9"/>
            <p:cNvPicPr preferRelativeResize="0"/>
            <p:nvPr/>
          </p:nvPicPr>
          <p:blipFill rotWithShape="1">
            <a:blip r:embed="rId5">
              <a:alphaModFix/>
            </a:blip>
            <a:srcRect b="0" l="0" r="0" t="0"/>
            <a:stretch/>
          </p:blipFill>
          <p:spPr>
            <a:xfrm>
              <a:off x="4800600" y="1272964"/>
              <a:ext cx="3962399" cy="4114540"/>
            </a:xfrm>
            <a:prstGeom prst="rect">
              <a:avLst/>
            </a:prstGeom>
            <a:noFill/>
            <a:ln>
              <a:noFill/>
            </a:ln>
          </p:spPr>
        </p:pic>
        <p:pic>
          <p:nvPicPr>
            <p:cNvPr id="282" name="Google Shape;282;p9"/>
            <p:cNvPicPr preferRelativeResize="0"/>
            <p:nvPr/>
          </p:nvPicPr>
          <p:blipFill rotWithShape="1">
            <a:blip r:embed="rId6">
              <a:alphaModFix/>
            </a:blip>
            <a:srcRect b="0" l="0" r="0" t="0"/>
            <a:stretch/>
          </p:blipFill>
          <p:spPr>
            <a:xfrm>
              <a:off x="4922520" y="5174170"/>
              <a:ext cx="1536953" cy="384819"/>
            </a:xfrm>
            <a:prstGeom prst="rect">
              <a:avLst/>
            </a:prstGeom>
            <a:noFill/>
            <a:ln>
              <a:noFill/>
            </a:ln>
          </p:spPr>
        </p:pic>
      </p:grpSp>
      <p:sp>
        <p:nvSpPr>
          <p:cNvPr id="283" name="Google Shape;283;p9"/>
          <p:cNvSpPr txBox="1"/>
          <p:nvPr/>
        </p:nvSpPr>
        <p:spPr>
          <a:xfrm>
            <a:off x="2598252" y="5020066"/>
            <a:ext cx="864869"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Iterativo</a:t>
            </a:r>
            <a:endParaRPr b="0" i="0" sz="1500" u="none" cap="none" strike="noStrike">
              <a:solidFill>
                <a:schemeClr val="dk1"/>
              </a:solidFill>
              <a:latin typeface="Century Gothic"/>
              <a:ea typeface="Century Gothic"/>
              <a:cs typeface="Century Gothic"/>
              <a:sym typeface="Century Gothic"/>
            </a:endParaRPr>
          </a:p>
        </p:txBody>
      </p:sp>
      <p:pic>
        <p:nvPicPr>
          <p:cNvPr id="284" name="Google Shape;284;p9"/>
          <p:cNvPicPr preferRelativeResize="0"/>
          <p:nvPr/>
        </p:nvPicPr>
        <p:blipFill rotWithShape="1">
          <a:blip r:embed="rId7">
            <a:alphaModFix/>
          </a:blip>
          <a:srcRect b="0" l="0" r="0" t="0"/>
          <a:stretch/>
        </p:blipFill>
        <p:spPr>
          <a:xfrm>
            <a:off x="7224912" y="5767520"/>
            <a:ext cx="1530000" cy="612000"/>
          </a:xfrm>
          <a:prstGeom prst="rect">
            <a:avLst/>
          </a:prstGeom>
          <a:noFill/>
          <a:ln>
            <a:noFill/>
          </a:ln>
        </p:spPr>
      </p:pic>
      <p:sp>
        <p:nvSpPr>
          <p:cNvPr id="285" name="Google Shape;285;p9"/>
          <p:cNvSpPr txBox="1"/>
          <p:nvPr/>
        </p:nvSpPr>
        <p:spPr>
          <a:xfrm>
            <a:off x="5852987" y="4981769"/>
            <a:ext cx="991235"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Ricorsivo</a:t>
            </a:r>
            <a:endParaRPr b="0" i="0" sz="1500" u="none" cap="none" strike="noStrike">
              <a:solidFill>
                <a:schemeClr val="dk1"/>
              </a:solidFill>
              <a:latin typeface="Century Gothic"/>
              <a:ea typeface="Century Gothic"/>
              <a:cs typeface="Century Gothic"/>
              <a:sym typeface="Century Gothic"/>
            </a:endParaRPr>
          </a:p>
        </p:txBody>
      </p:sp>
      <p:sp>
        <p:nvSpPr>
          <p:cNvPr id="286" name="Google Shape;286;p9"/>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8</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0"/>
          <p:cNvSpPr txBox="1"/>
          <p:nvPr>
            <p:ph type="ctrTitle"/>
          </p:nvPr>
        </p:nvSpPr>
        <p:spPr>
          <a:xfrm>
            <a:off x="796322" y="320040"/>
            <a:ext cx="6732237" cy="1524000"/>
          </a:xfrm>
          <a:prstGeom prst="rect">
            <a:avLst/>
          </a:prstGeom>
          <a:noFill/>
          <a:ln>
            <a:noFill/>
          </a:ln>
        </p:spPr>
        <p:txBody>
          <a:bodyPr anchorCtr="0" anchor="b" bIns="0" lIns="0" spcFirstLastPara="1" rIns="0" wrap="square" tIns="12050">
            <a:spAutoFit/>
          </a:bodyPr>
          <a:lstStyle/>
          <a:p>
            <a:pPr indent="0" lvl="0" marL="937260" rtl="0" algn="l">
              <a:lnSpc>
                <a:spcPct val="100000"/>
              </a:lnSpc>
              <a:spcBef>
                <a:spcPts val="0"/>
              </a:spcBef>
              <a:spcAft>
                <a:spcPts val="0"/>
              </a:spcAft>
              <a:buClr>
                <a:schemeClr val="dk1"/>
              </a:buClr>
              <a:buSzPts val="4000"/>
              <a:buFont typeface="Book Antiqua"/>
              <a:buNone/>
            </a:pPr>
            <a:r>
              <a:rPr lang="en-US" sz="4000"/>
              <a:t>Caching dei risultati DNS</a:t>
            </a:r>
            <a:endParaRPr sz="4000"/>
          </a:p>
        </p:txBody>
      </p:sp>
      <p:sp>
        <p:nvSpPr>
          <p:cNvPr id="292" name="Google Shape;292;p10"/>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lnSpcReduction="10000"/>
          </a:bodyPr>
          <a:lstStyle/>
          <a:p>
            <a:pPr indent="-285750" lvl="0" marL="298450" rtl="0" algn="l">
              <a:lnSpc>
                <a:spcPct val="100000"/>
              </a:lnSpc>
              <a:spcBef>
                <a:spcPts val="0"/>
              </a:spcBef>
              <a:spcAft>
                <a:spcPts val="0"/>
              </a:spcAft>
              <a:buSzPts val="1400"/>
              <a:buChar char="o"/>
            </a:pPr>
            <a:r>
              <a:rPr lang="en-US"/>
              <a:t>Le risposte DNS vengono memorizzate nella cache</a:t>
            </a:r>
            <a:endParaRPr/>
          </a:p>
          <a:p>
            <a:pPr indent="-285750" lvl="0" marL="298450" rtl="0" algn="l">
              <a:lnSpc>
                <a:spcPct val="100000"/>
              </a:lnSpc>
              <a:spcBef>
                <a:spcPts val="705"/>
              </a:spcBef>
              <a:spcAft>
                <a:spcPts val="0"/>
              </a:spcAft>
              <a:buSzPts val="1633"/>
              <a:buChar char="o"/>
            </a:pPr>
            <a:r>
              <a:rPr lang="en-US"/>
              <a:t>Consente di rispondere rapidamente alla stessa domanda</a:t>
            </a:r>
            <a:endParaRPr/>
          </a:p>
          <a:p>
            <a:pPr indent="-185420" lvl="0" marL="274320" rtl="0" algn="l">
              <a:lnSpc>
                <a:spcPct val="100000"/>
              </a:lnSpc>
              <a:spcBef>
                <a:spcPts val="1135"/>
              </a:spcBef>
              <a:spcAft>
                <a:spcPts val="0"/>
              </a:spcAft>
              <a:buSzPts val="1400"/>
              <a:buNone/>
            </a:pPr>
            <a:r>
              <a:t/>
            </a:r>
            <a:endParaRPr/>
          </a:p>
          <a:p>
            <a:pPr indent="-285750" lvl="0" marL="298450" rtl="0" algn="l">
              <a:lnSpc>
                <a:spcPct val="100000"/>
              </a:lnSpc>
              <a:spcBef>
                <a:spcPts val="1400"/>
              </a:spcBef>
              <a:spcAft>
                <a:spcPts val="0"/>
              </a:spcAft>
              <a:buSzPts val="1400"/>
              <a:buChar char="o"/>
            </a:pPr>
            <a:r>
              <a:rPr lang="en-US"/>
              <a:t>Anche i risultati negativi vengono memorizzati nella cache</a:t>
            </a:r>
            <a:endParaRPr/>
          </a:p>
          <a:p>
            <a:pPr indent="-285750" lvl="0" marL="298450" rtl="0" algn="l">
              <a:lnSpc>
                <a:spcPct val="100000"/>
              </a:lnSpc>
              <a:spcBef>
                <a:spcPts val="695"/>
              </a:spcBef>
              <a:spcAft>
                <a:spcPts val="0"/>
              </a:spcAft>
              <a:buSzPts val="1633"/>
              <a:buChar char="o"/>
            </a:pPr>
            <a:r>
              <a:rPr lang="en-US"/>
              <a:t>Risparmio di tempo per siti inesistenti, ad esempio per errori di digitazione.</a:t>
            </a:r>
            <a:endParaRPr/>
          </a:p>
          <a:p>
            <a:pPr indent="-185420" lvl="0" marL="274320" rtl="0" algn="l">
              <a:lnSpc>
                <a:spcPct val="100000"/>
              </a:lnSpc>
              <a:spcBef>
                <a:spcPts val="1130"/>
              </a:spcBef>
              <a:spcAft>
                <a:spcPts val="0"/>
              </a:spcAft>
              <a:buSzPts val="1400"/>
              <a:buNone/>
            </a:pPr>
            <a:r>
              <a:t/>
            </a:r>
            <a:endParaRPr/>
          </a:p>
          <a:p>
            <a:pPr indent="-285750" lvl="0" marL="298450" rtl="0" algn="l">
              <a:lnSpc>
                <a:spcPct val="100000"/>
              </a:lnSpc>
              <a:spcBef>
                <a:spcPts val="205"/>
              </a:spcBef>
              <a:spcAft>
                <a:spcPts val="0"/>
              </a:spcAft>
              <a:buSzPts val="1400"/>
              <a:buChar char="o"/>
            </a:pPr>
            <a:r>
              <a:rPr lang="en-US"/>
              <a:t>I dati nella cache hanno una scadenza</a:t>
            </a:r>
            <a:endParaRPr/>
          </a:p>
          <a:p>
            <a:pPr indent="-285750" lvl="0" marL="298450" marR="5080" rtl="0" algn="l">
              <a:lnSpc>
                <a:spcPct val="187142"/>
              </a:lnSpc>
              <a:spcBef>
                <a:spcPts val="880"/>
              </a:spcBef>
              <a:spcAft>
                <a:spcPts val="0"/>
              </a:spcAft>
              <a:buSzPts val="1633"/>
              <a:buChar char="o"/>
            </a:pPr>
            <a:r>
              <a:rPr lang="en-US"/>
              <a:t>Ogni record DNS (noto anche come record di risorse o semplicemente RR) ha un campo associato chiamato Time-To-Live (in breve, TTL).</a:t>
            </a:r>
            <a:endParaRPr/>
          </a:p>
          <a:p>
            <a:pPr indent="-185420" lvl="0" marL="274320" rtl="0" algn="l">
              <a:lnSpc>
                <a:spcPct val="100000"/>
              </a:lnSpc>
              <a:spcBef>
                <a:spcPts val="1400"/>
              </a:spcBef>
              <a:spcAft>
                <a:spcPts val="0"/>
              </a:spcAft>
              <a:buSzPts val="1400"/>
              <a:buFont typeface="Courier New"/>
              <a:buNone/>
            </a:pPr>
            <a:r>
              <a:t/>
            </a:r>
            <a:endParaRPr/>
          </a:p>
        </p:txBody>
      </p:sp>
      <p:pic>
        <p:nvPicPr>
          <p:cNvPr id="293" name="Google Shape;293;p1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94" name="Google Shape;294;p10"/>
          <p:cNvSpPr txBox="1"/>
          <p:nvPr>
            <p:ph idx="4294967295"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NOME DEL MODULO DI FORMAZIONE CSP: MODELLO DI PRESENTAZIONE CREATO DA PR</a:t>
            </a:r>
            <a:endParaRPr/>
          </a:p>
        </p:txBody>
      </p:sp>
      <p:sp>
        <p:nvSpPr>
          <p:cNvPr id="295" name="Google Shape;295;p10"/>
          <p:cNvSpPr txBox="1"/>
          <p:nvPr/>
        </p:nvSpPr>
        <p:spPr>
          <a:xfrm>
            <a:off x="10176386" y="5718480"/>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ph type="ctrTitle"/>
          </p:nvPr>
        </p:nvSpPr>
        <p:spPr>
          <a:xfrm>
            <a:off x="181530" y="713902"/>
            <a:ext cx="7267608" cy="566822"/>
          </a:xfrm>
          <a:prstGeom prst="rect">
            <a:avLst/>
          </a:prstGeom>
          <a:noFill/>
          <a:ln>
            <a:noFill/>
          </a:ln>
        </p:spPr>
        <p:txBody>
          <a:bodyPr anchorCtr="0" anchor="b" bIns="0" lIns="0" spcFirstLastPara="1" rIns="0" wrap="square" tIns="12700">
            <a:spAutoFit/>
          </a:bodyPr>
          <a:lstStyle/>
          <a:p>
            <a:pPr indent="0" lvl="0" marL="1801495" rtl="0" algn="l">
              <a:lnSpc>
                <a:spcPct val="100000"/>
              </a:lnSpc>
              <a:spcBef>
                <a:spcPts val="0"/>
              </a:spcBef>
              <a:spcAft>
                <a:spcPts val="0"/>
              </a:spcAft>
              <a:buClr>
                <a:schemeClr val="lt1"/>
              </a:buClr>
              <a:buSzPts val="3600"/>
              <a:buFont typeface="Book Antiqua"/>
              <a:buNone/>
            </a:pPr>
            <a:r>
              <a:rPr lang="en-US"/>
              <a:t>Risoluzione dei nomi DNS</a:t>
            </a:r>
            <a:endParaRPr/>
          </a:p>
        </p:txBody>
      </p:sp>
      <p:pic>
        <p:nvPicPr>
          <p:cNvPr id="301" name="Google Shape;301;p11"/>
          <p:cNvPicPr preferRelativeResize="0"/>
          <p:nvPr/>
        </p:nvPicPr>
        <p:blipFill rotWithShape="1">
          <a:blip r:embed="rId3">
            <a:alphaModFix/>
          </a:blip>
          <a:srcRect b="0" l="0" r="0" t="0"/>
          <a:stretch/>
        </p:blipFill>
        <p:spPr>
          <a:xfrm>
            <a:off x="1956619" y="1543665"/>
            <a:ext cx="7069394" cy="3944702"/>
          </a:xfrm>
          <a:prstGeom prst="rect">
            <a:avLst/>
          </a:prstGeom>
          <a:noFill/>
          <a:ln>
            <a:noFill/>
          </a:ln>
        </p:spPr>
      </p:pic>
      <p:pic>
        <p:nvPicPr>
          <p:cNvPr id="302" name="Google Shape;302;p11"/>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303" name="Google Shape;303;p11"/>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10</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txBox="1"/>
          <p:nvPr>
            <p:ph type="ctrTitle"/>
          </p:nvPr>
        </p:nvSpPr>
        <p:spPr>
          <a:xfrm>
            <a:off x="748050" y="716168"/>
            <a:ext cx="6367369" cy="396904"/>
          </a:xfrm>
          <a:prstGeom prst="rect">
            <a:avLst/>
          </a:prstGeom>
          <a:noFill/>
          <a:ln>
            <a:noFill/>
          </a:ln>
        </p:spPr>
        <p:txBody>
          <a:bodyPr anchorCtr="0" anchor="b" bIns="0" lIns="0" spcFirstLastPara="1" rIns="0" wrap="square" tIns="12050">
            <a:spAutoFit/>
          </a:bodyPr>
          <a:lstStyle/>
          <a:p>
            <a:pPr indent="0" lvl="0" marL="1545590" rtl="0" algn="l">
              <a:lnSpc>
                <a:spcPct val="100000"/>
              </a:lnSpc>
              <a:spcBef>
                <a:spcPts val="0"/>
              </a:spcBef>
              <a:spcAft>
                <a:spcPts val="0"/>
              </a:spcAft>
              <a:buClr>
                <a:schemeClr val="dk1"/>
              </a:buClr>
              <a:buSzPts val="2500"/>
              <a:buFont typeface="Book Antiqua"/>
              <a:buNone/>
            </a:pPr>
            <a:r>
              <a:rPr lang="en-US" sz="2500"/>
              <a:t>Pacchetto DNS nel cavo</a:t>
            </a:r>
            <a:endParaRPr sz="2500"/>
          </a:p>
        </p:txBody>
      </p:sp>
      <p:pic>
        <p:nvPicPr>
          <p:cNvPr id="309" name="Google Shape;309;p12"/>
          <p:cNvPicPr preferRelativeResize="0"/>
          <p:nvPr/>
        </p:nvPicPr>
        <p:blipFill rotWithShape="1">
          <a:blip r:embed="rId3">
            <a:alphaModFix/>
          </a:blip>
          <a:srcRect b="0" l="0" r="0" t="0"/>
          <a:stretch/>
        </p:blipFill>
        <p:spPr>
          <a:xfrm>
            <a:off x="2223120" y="1580602"/>
            <a:ext cx="4176606" cy="4082421"/>
          </a:xfrm>
          <a:prstGeom prst="rect">
            <a:avLst/>
          </a:prstGeom>
          <a:noFill/>
          <a:ln>
            <a:noFill/>
          </a:ln>
        </p:spPr>
      </p:pic>
      <p:sp>
        <p:nvSpPr>
          <p:cNvPr id="310" name="Google Shape;310;p12"/>
          <p:cNvSpPr txBox="1"/>
          <p:nvPr/>
        </p:nvSpPr>
        <p:spPr>
          <a:xfrm>
            <a:off x="423563" y="3117605"/>
            <a:ext cx="84201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ID a 16 bit</a:t>
            </a:r>
            <a:endParaRPr b="0" i="0" sz="1500" u="none" cap="none" strike="noStrike">
              <a:solidFill>
                <a:schemeClr val="dk1"/>
              </a:solidFill>
              <a:latin typeface="Century Gothic"/>
              <a:ea typeface="Century Gothic"/>
              <a:cs typeface="Century Gothic"/>
              <a:sym typeface="Century Gothic"/>
            </a:endParaRPr>
          </a:p>
        </p:txBody>
      </p:sp>
      <p:grpSp>
        <p:nvGrpSpPr>
          <p:cNvPr id="311" name="Google Shape;311;p12"/>
          <p:cNvGrpSpPr/>
          <p:nvPr/>
        </p:nvGrpSpPr>
        <p:grpSpPr>
          <a:xfrm>
            <a:off x="1199913" y="2712807"/>
            <a:ext cx="5326282" cy="1851049"/>
            <a:chOff x="1749677" y="2508580"/>
            <a:chExt cx="5326282" cy="1851049"/>
          </a:xfrm>
        </p:grpSpPr>
        <p:sp>
          <p:nvSpPr>
            <p:cNvPr id="312" name="Google Shape;312;p12"/>
            <p:cNvSpPr/>
            <p:nvPr/>
          </p:nvSpPr>
          <p:spPr>
            <a:xfrm>
              <a:off x="1749677" y="3211084"/>
              <a:ext cx="1155700" cy="434340"/>
            </a:xfrm>
            <a:custGeom>
              <a:rect b="b" l="l" r="r" t="t"/>
              <a:pathLst>
                <a:path extrusionOk="0" h="434339" w="1155700">
                  <a:moveTo>
                    <a:pt x="0" y="0"/>
                  </a:moveTo>
                  <a:lnTo>
                    <a:pt x="1155077" y="434149"/>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3" name="Google Shape;313;p12"/>
            <p:cNvSpPr/>
            <p:nvPr/>
          </p:nvSpPr>
          <p:spPr>
            <a:xfrm>
              <a:off x="2866817" y="3585032"/>
              <a:ext cx="127635" cy="107314"/>
            </a:xfrm>
            <a:custGeom>
              <a:rect b="b" l="l" r="r" t="t"/>
              <a:pathLst>
                <a:path extrusionOk="0" h="107314" w="127635">
                  <a:moveTo>
                    <a:pt x="40220" y="0"/>
                  </a:moveTo>
                  <a:lnTo>
                    <a:pt x="0" y="106984"/>
                  </a:lnTo>
                  <a:lnTo>
                    <a:pt x="127101" y="93713"/>
                  </a:lnTo>
                  <a:lnTo>
                    <a:pt x="4022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4" name="Google Shape;314;p12"/>
            <p:cNvSpPr/>
            <p:nvPr/>
          </p:nvSpPr>
          <p:spPr>
            <a:xfrm>
              <a:off x="4300438" y="2508580"/>
              <a:ext cx="1877695" cy="1024255"/>
            </a:xfrm>
            <a:custGeom>
              <a:rect b="b" l="l" r="r" t="t"/>
              <a:pathLst>
                <a:path extrusionOk="0" h="1024254" w="1877695">
                  <a:moveTo>
                    <a:pt x="1877123" y="0"/>
                  </a:moveTo>
                  <a:lnTo>
                    <a:pt x="0" y="1024077"/>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5" name="Google Shape;315;p12"/>
            <p:cNvSpPr/>
            <p:nvPr/>
          </p:nvSpPr>
          <p:spPr>
            <a:xfrm>
              <a:off x="4216830" y="3473363"/>
              <a:ext cx="128270" cy="105410"/>
            </a:xfrm>
            <a:custGeom>
              <a:rect b="b" l="l" r="r" t="t"/>
              <a:pathLst>
                <a:path extrusionOk="0" h="105410" w="128270">
                  <a:moveTo>
                    <a:pt x="72961" y="0"/>
                  </a:moveTo>
                  <a:lnTo>
                    <a:pt x="0" y="104914"/>
                  </a:lnTo>
                  <a:lnTo>
                    <a:pt x="127711" y="100342"/>
                  </a:lnTo>
                  <a:lnTo>
                    <a:pt x="72961"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6" name="Google Shape;316;p12"/>
            <p:cNvSpPr/>
            <p:nvPr/>
          </p:nvSpPr>
          <p:spPr>
            <a:xfrm>
              <a:off x="4481499" y="2917634"/>
              <a:ext cx="2060575" cy="633095"/>
            </a:xfrm>
            <a:custGeom>
              <a:rect b="b" l="l" r="r" t="t"/>
              <a:pathLst>
                <a:path extrusionOk="0" h="633095" w="2060575">
                  <a:moveTo>
                    <a:pt x="2060486" y="0"/>
                  </a:moveTo>
                  <a:lnTo>
                    <a:pt x="0" y="632688"/>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7" name="Google Shape;317;p12"/>
            <p:cNvSpPr/>
            <p:nvPr/>
          </p:nvSpPr>
          <p:spPr>
            <a:xfrm>
              <a:off x="4390454" y="3490089"/>
              <a:ext cx="126364" cy="109855"/>
            </a:xfrm>
            <a:custGeom>
              <a:rect b="b" l="l" r="r" t="t"/>
              <a:pathLst>
                <a:path extrusionOk="0" h="109854" w="126364">
                  <a:moveTo>
                    <a:pt x="92481" y="0"/>
                  </a:moveTo>
                  <a:lnTo>
                    <a:pt x="0" y="88188"/>
                  </a:lnTo>
                  <a:lnTo>
                    <a:pt x="126034" y="109258"/>
                  </a:lnTo>
                  <a:lnTo>
                    <a:pt x="92481"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8" name="Google Shape;318;p12"/>
            <p:cNvSpPr/>
            <p:nvPr/>
          </p:nvSpPr>
          <p:spPr>
            <a:xfrm>
              <a:off x="5482744" y="3714469"/>
              <a:ext cx="1593215" cy="645160"/>
            </a:xfrm>
            <a:custGeom>
              <a:rect b="b" l="l" r="r" t="t"/>
              <a:pathLst>
                <a:path extrusionOk="0" h="645160" w="1593215">
                  <a:moveTo>
                    <a:pt x="1593049" y="644563"/>
                  </a:moveTo>
                  <a:lnTo>
                    <a:pt x="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19" name="Google Shape;319;p12"/>
            <p:cNvSpPr/>
            <p:nvPr/>
          </p:nvSpPr>
          <p:spPr>
            <a:xfrm>
              <a:off x="5394440" y="3668642"/>
              <a:ext cx="127635" cy="106045"/>
            </a:xfrm>
            <a:custGeom>
              <a:rect b="b" l="l" r="r" t="t"/>
              <a:pathLst>
                <a:path extrusionOk="0" h="106045" w="127635">
                  <a:moveTo>
                    <a:pt x="127393" y="0"/>
                  </a:moveTo>
                  <a:lnTo>
                    <a:pt x="0" y="10109"/>
                  </a:lnTo>
                  <a:lnTo>
                    <a:pt x="84518" y="105956"/>
                  </a:lnTo>
                  <a:lnTo>
                    <a:pt x="127393"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0" name="Google Shape;320;p12"/>
            <p:cNvSpPr/>
            <p:nvPr/>
          </p:nvSpPr>
          <p:spPr>
            <a:xfrm>
              <a:off x="2156001" y="3716633"/>
              <a:ext cx="2435860" cy="503555"/>
            </a:xfrm>
            <a:custGeom>
              <a:rect b="b" l="l" r="r" t="t"/>
              <a:pathLst>
                <a:path extrusionOk="0" h="503554" w="2435860">
                  <a:moveTo>
                    <a:pt x="0" y="503555"/>
                  </a:moveTo>
                  <a:lnTo>
                    <a:pt x="243558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1" name="Google Shape;321;p12"/>
            <p:cNvSpPr/>
            <p:nvPr/>
          </p:nvSpPr>
          <p:spPr>
            <a:xfrm>
              <a:off x="4561343" y="3664529"/>
              <a:ext cx="123825" cy="112395"/>
            </a:xfrm>
            <a:custGeom>
              <a:rect b="b" l="l" r="r" t="t"/>
              <a:pathLst>
                <a:path extrusionOk="0" h="112395" w="123825">
                  <a:moveTo>
                    <a:pt x="0" y="0"/>
                  </a:moveTo>
                  <a:lnTo>
                    <a:pt x="23152" y="111937"/>
                  </a:lnTo>
                  <a:lnTo>
                    <a:pt x="123507" y="32829"/>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22" name="Google Shape;322;p12"/>
          <p:cNvSpPr txBox="1"/>
          <p:nvPr/>
        </p:nvSpPr>
        <p:spPr>
          <a:xfrm>
            <a:off x="5705747" y="2576585"/>
            <a:ext cx="163322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1-bit, 0-interrogazione, 1-</a:t>
            </a:r>
            <a:endParaRPr b="0" i="0" sz="1500" u="none" cap="none" strike="noStrike">
              <a:solidFill>
                <a:schemeClr val="dk1"/>
              </a:solidFill>
              <a:latin typeface="Century Gothic"/>
              <a:ea typeface="Century Gothic"/>
              <a:cs typeface="Century Gothic"/>
              <a:sym typeface="Century Gothic"/>
            </a:endParaRPr>
          </a:p>
        </p:txBody>
      </p:sp>
      <p:sp>
        <p:nvSpPr>
          <p:cNvPr id="323" name="Google Shape;323;p12"/>
          <p:cNvSpPr txBox="1"/>
          <p:nvPr/>
        </p:nvSpPr>
        <p:spPr>
          <a:xfrm>
            <a:off x="6071507" y="2985017"/>
            <a:ext cx="211454"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0-</a:t>
            </a:r>
            <a:endParaRPr b="0" i="0" sz="1500" u="none" cap="none" strike="noStrike">
              <a:solidFill>
                <a:schemeClr val="dk1"/>
              </a:solidFill>
              <a:latin typeface="Century Gothic"/>
              <a:ea typeface="Century Gothic"/>
              <a:cs typeface="Century Gothic"/>
              <a:sym typeface="Century Gothic"/>
            </a:endParaRPr>
          </a:p>
        </p:txBody>
      </p:sp>
      <p:sp>
        <p:nvSpPr>
          <p:cNvPr id="324" name="Google Shape;324;p12"/>
          <p:cNvSpPr txBox="1"/>
          <p:nvPr/>
        </p:nvSpPr>
        <p:spPr>
          <a:xfrm>
            <a:off x="6604907" y="4278893"/>
            <a:ext cx="931544"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Codice di risposta</a:t>
            </a:r>
            <a:endParaRPr b="0" i="0" sz="1500" u="none" cap="none" strike="noStrike">
              <a:solidFill>
                <a:schemeClr val="dk1"/>
              </a:solidFill>
              <a:latin typeface="Century Gothic"/>
              <a:ea typeface="Century Gothic"/>
              <a:cs typeface="Century Gothic"/>
              <a:sym typeface="Century Gothic"/>
            </a:endParaRPr>
          </a:p>
        </p:txBody>
      </p:sp>
      <p:sp>
        <p:nvSpPr>
          <p:cNvPr id="325" name="Google Shape;325;p12"/>
          <p:cNvSpPr txBox="1"/>
          <p:nvPr/>
        </p:nvSpPr>
        <p:spPr>
          <a:xfrm>
            <a:off x="423563" y="3899418"/>
            <a:ext cx="1480820" cy="1465016"/>
          </a:xfrm>
          <a:prstGeom prst="rect">
            <a:avLst/>
          </a:prstGeom>
          <a:noFill/>
          <a:ln>
            <a:noFill/>
          </a:ln>
        </p:spPr>
        <p:txBody>
          <a:bodyPr anchorCtr="0" anchor="t" bIns="0" lIns="0" spcFirstLastPara="1" rIns="0" wrap="square" tIns="12700">
            <a:spAutoFit/>
          </a:bodyPr>
          <a:lstStyle/>
          <a:p>
            <a:pPr indent="0" lvl="0" marL="12700" marR="190500" rtl="0" algn="l">
              <a:lnSpc>
                <a:spcPct val="1094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 per Autorevole</a:t>
            </a:r>
            <a:endParaRPr b="0" i="0" sz="1500" u="none" cap="none" strike="noStrike">
              <a:solidFill>
                <a:schemeClr val="dk1"/>
              </a:solidFill>
              <a:latin typeface="Century Gothic"/>
              <a:ea typeface="Century Gothic"/>
              <a:cs typeface="Century Gothic"/>
              <a:sym typeface="Century Gothic"/>
            </a:endParaRPr>
          </a:p>
          <a:p>
            <a:pPr indent="0" lvl="0" marL="12700" marR="0" rtl="0" algn="l">
              <a:lnSpc>
                <a:spcPct val="100000"/>
              </a:lnSpc>
              <a:spcBef>
                <a:spcPts val="1005"/>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Risposta,</a:t>
            </a:r>
            <a:endParaRPr b="0" i="0" sz="1500" u="none" cap="none" strike="noStrike">
              <a:solidFill>
                <a:schemeClr val="dk1"/>
              </a:solidFill>
              <a:latin typeface="Century Gothic"/>
              <a:ea typeface="Century Gothic"/>
              <a:cs typeface="Century Gothic"/>
              <a:sym typeface="Century Gothic"/>
            </a:endParaRPr>
          </a:p>
          <a:p>
            <a:pPr indent="0" lvl="0" marL="12700" marR="0" rtl="0" algn="l">
              <a:lnSpc>
                <a:spcPct val="119666"/>
              </a:lnSpc>
              <a:spcBef>
                <a:spcPts val="101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0-altrimenti</a:t>
            </a:r>
            <a:endParaRPr b="0" i="0" sz="1500" u="none" cap="none" strike="noStrike">
              <a:solidFill>
                <a:schemeClr val="dk1"/>
              </a:solidFill>
              <a:latin typeface="Century Gothic"/>
              <a:ea typeface="Century Gothic"/>
              <a:cs typeface="Century Gothic"/>
              <a:sym typeface="Century Gothic"/>
            </a:endParaRPr>
          </a:p>
          <a:p>
            <a:pPr indent="0" lvl="0" marL="50800" marR="0" rtl="0" algn="l">
              <a:lnSpc>
                <a:spcPct val="119666"/>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1 per il troncamento</a:t>
            </a:r>
            <a:endParaRPr b="0" i="0" sz="1500" u="none" cap="none" strike="noStrike">
              <a:solidFill>
                <a:schemeClr val="dk1"/>
              </a:solidFill>
              <a:latin typeface="Century Gothic"/>
              <a:ea typeface="Century Gothic"/>
              <a:cs typeface="Century Gothic"/>
              <a:sym typeface="Century Gothic"/>
            </a:endParaRPr>
          </a:p>
        </p:txBody>
      </p:sp>
      <p:sp>
        <p:nvSpPr>
          <p:cNvPr id="326" name="Google Shape;326;p12"/>
          <p:cNvSpPr txBox="1"/>
          <p:nvPr/>
        </p:nvSpPr>
        <p:spPr>
          <a:xfrm>
            <a:off x="461663" y="5613917"/>
            <a:ext cx="716280"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entury Gothic"/>
                <a:ea typeface="Century Gothic"/>
                <a:cs typeface="Century Gothic"/>
                <a:sym typeface="Century Gothic"/>
              </a:rPr>
              <a:t>risposta</a:t>
            </a:r>
            <a:endParaRPr b="0" i="0" sz="1500" u="none" cap="none" strike="noStrike">
              <a:solidFill>
                <a:schemeClr val="dk1"/>
              </a:solidFill>
              <a:latin typeface="Century Gothic"/>
              <a:ea typeface="Century Gothic"/>
              <a:cs typeface="Century Gothic"/>
              <a:sym typeface="Century Gothic"/>
            </a:endParaRPr>
          </a:p>
        </p:txBody>
      </p:sp>
      <p:grpSp>
        <p:nvGrpSpPr>
          <p:cNvPr id="327" name="Google Shape;327;p12"/>
          <p:cNvGrpSpPr/>
          <p:nvPr/>
        </p:nvGrpSpPr>
        <p:grpSpPr>
          <a:xfrm>
            <a:off x="1710218" y="3927337"/>
            <a:ext cx="2508415" cy="1323986"/>
            <a:chOff x="2259982" y="3723110"/>
            <a:chExt cx="2508415" cy="1323986"/>
          </a:xfrm>
        </p:grpSpPr>
        <p:sp>
          <p:nvSpPr>
            <p:cNvPr id="328" name="Google Shape;328;p12"/>
            <p:cNvSpPr/>
            <p:nvPr/>
          </p:nvSpPr>
          <p:spPr>
            <a:xfrm>
              <a:off x="2259982" y="3767571"/>
              <a:ext cx="2423795" cy="1279525"/>
            </a:xfrm>
            <a:custGeom>
              <a:rect b="b" l="l" r="r" t="t"/>
              <a:pathLst>
                <a:path extrusionOk="0" h="1279525" w="2423795">
                  <a:moveTo>
                    <a:pt x="0" y="1278991"/>
                  </a:moveTo>
                  <a:lnTo>
                    <a:pt x="2423668"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29" name="Google Shape;329;p12"/>
            <p:cNvSpPr/>
            <p:nvPr/>
          </p:nvSpPr>
          <p:spPr>
            <a:xfrm>
              <a:off x="4640127" y="3723110"/>
              <a:ext cx="128270" cy="104139"/>
            </a:xfrm>
            <a:custGeom>
              <a:rect b="b" l="l" r="r" t="t"/>
              <a:pathLst>
                <a:path extrusionOk="0" h="104139" w="128270">
                  <a:moveTo>
                    <a:pt x="127762" y="0"/>
                  </a:moveTo>
                  <a:lnTo>
                    <a:pt x="0" y="2819"/>
                  </a:lnTo>
                  <a:lnTo>
                    <a:pt x="53352" y="103898"/>
                  </a:lnTo>
                  <a:lnTo>
                    <a:pt x="127762"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30" name="Google Shape;330;p12"/>
          <p:cNvSpPr txBox="1"/>
          <p:nvPr/>
        </p:nvSpPr>
        <p:spPr>
          <a:xfrm>
            <a:off x="1824119" y="5677926"/>
            <a:ext cx="1403350"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rgbClr val="FF0000"/>
                </a:solidFill>
                <a:latin typeface="Century Gothic"/>
                <a:ea typeface="Century Gothic"/>
                <a:cs typeface="Century Gothic"/>
                <a:sym typeface="Century Gothic"/>
              </a:rPr>
              <a:t>1 per la ricorsione desiderata</a:t>
            </a:r>
            <a:endParaRPr b="0" i="0" sz="1500" u="none" cap="none" strike="noStrike">
              <a:solidFill>
                <a:schemeClr val="dk1"/>
              </a:solidFill>
              <a:latin typeface="Century Gothic"/>
              <a:ea typeface="Century Gothic"/>
              <a:cs typeface="Century Gothic"/>
              <a:sym typeface="Century Gothic"/>
            </a:endParaRPr>
          </a:p>
        </p:txBody>
      </p:sp>
      <p:grpSp>
        <p:nvGrpSpPr>
          <p:cNvPr id="331" name="Google Shape;331;p12"/>
          <p:cNvGrpSpPr/>
          <p:nvPr/>
        </p:nvGrpSpPr>
        <p:grpSpPr>
          <a:xfrm>
            <a:off x="2556756" y="3927340"/>
            <a:ext cx="1749377" cy="1864611"/>
            <a:chOff x="3106519" y="3723113"/>
            <a:chExt cx="1749377" cy="1864611"/>
          </a:xfrm>
        </p:grpSpPr>
        <p:sp>
          <p:nvSpPr>
            <p:cNvPr id="332" name="Google Shape;332;p12"/>
            <p:cNvSpPr/>
            <p:nvPr/>
          </p:nvSpPr>
          <p:spPr>
            <a:xfrm>
              <a:off x="3106519" y="3792579"/>
              <a:ext cx="1684655" cy="1795145"/>
            </a:xfrm>
            <a:custGeom>
              <a:rect b="b" l="l" r="r" t="t"/>
              <a:pathLst>
                <a:path extrusionOk="0" h="1795145" w="1684654">
                  <a:moveTo>
                    <a:pt x="0" y="1795094"/>
                  </a:moveTo>
                  <a:lnTo>
                    <a:pt x="1684070" y="0"/>
                  </a:lnTo>
                </a:path>
              </a:pathLst>
            </a:custGeom>
            <a:noFill/>
            <a:ln cap="flat" cmpd="sng" w="380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33" name="Google Shape;333;p12"/>
            <p:cNvSpPr/>
            <p:nvPr/>
          </p:nvSpPr>
          <p:spPr>
            <a:xfrm>
              <a:off x="4735882" y="3723113"/>
              <a:ext cx="120014" cy="122555"/>
            </a:xfrm>
            <a:custGeom>
              <a:rect b="b" l="l" r="r" t="t"/>
              <a:pathLst>
                <a:path extrusionOk="0" h="122554" w="120014">
                  <a:moveTo>
                    <a:pt x="119875" y="0"/>
                  </a:moveTo>
                  <a:lnTo>
                    <a:pt x="0" y="44272"/>
                  </a:lnTo>
                  <a:lnTo>
                    <a:pt x="83362" y="122466"/>
                  </a:lnTo>
                  <a:lnTo>
                    <a:pt x="11987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sp>
        <p:nvSpPr>
          <p:cNvPr id="334" name="Google Shape;334;p12"/>
          <p:cNvSpPr txBox="1"/>
          <p:nvPr/>
        </p:nvSpPr>
        <p:spPr>
          <a:xfrm>
            <a:off x="4902600" y="5546861"/>
            <a:ext cx="1403350" cy="495713"/>
          </a:xfrm>
          <a:prstGeom prst="rect">
            <a:avLst/>
          </a:prstGeom>
          <a:noFill/>
          <a:ln>
            <a:noFill/>
          </a:ln>
        </p:spPr>
        <p:txBody>
          <a:bodyPr anchorCtr="0" anchor="t" bIns="0" lIns="0" spcFirstLastPara="1" rIns="0" wrap="square" tIns="12700">
            <a:spAutoFit/>
          </a:bodyPr>
          <a:lstStyle/>
          <a:p>
            <a:pPr indent="0" lvl="0" marL="12700" marR="5080" rtl="0" algn="l">
              <a:lnSpc>
                <a:spcPct val="109400"/>
              </a:lnSpc>
              <a:spcBef>
                <a:spcPts val="0"/>
              </a:spcBef>
              <a:spcAft>
                <a:spcPts val="0"/>
              </a:spcAft>
              <a:buClr>
                <a:srgbClr val="000000"/>
              </a:buClr>
              <a:buSzPts val="1500"/>
              <a:buFont typeface="Arial"/>
              <a:buNone/>
            </a:pPr>
            <a:r>
              <a:rPr b="1" i="0" lang="en-US" sz="1500" u="none" cap="none" strike="noStrike">
                <a:solidFill>
                  <a:srgbClr val="FF0000"/>
                </a:solidFill>
                <a:latin typeface="Century Gothic"/>
                <a:ea typeface="Century Gothic"/>
                <a:cs typeface="Century Gothic"/>
                <a:sym typeface="Century Gothic"/>
              </a:rPr>
              <a:t>1 per la ricorsione disponibile</a:t>
            </a:r>
            <a:endParaRPr b="0" i="0" sz="1500" u="none" cap="none" strike="noStrike">
              <a:solidFill>
                <a:schemeClr val="dk1"/>
              </a:solidFill>
              <a:latin typeface="Century Gothic"/>
              <a:ea typeface="Century Gothic"/>
              <a:cs typeface="Century Gothic"/>
              <a:sym typeface="Century Gothic"/>
            </a:endParaRPr>
          </a:p>
        </p:txBody>
      </p:sp>
      <p:grpSp>
        <p:nvGrpSpPr>
          <p:cNvPr id="335" name="Google Shape;335;p12"/>
          <p:cNvGrpSpPr/>
          <p:nvPr/>
        </p:nvGrpSpPr>
        <p:grpSpPr>
          <a:xfrm>
            <a:off x="4369105" y="3927345"/>
            <a:ext cx="1266395" cy="1621931"/>
            <a:chOff x="4918869" y="3723118"/>
            <a:chExt cx="1266395" cy="1621931"/>
          </a:xfrm>
        </p:grpSpPr>
        <p:sp>
          <p:nvSpPr>
            <p:cNvPr id="336" name="Google Shape;336;p12"/>
            <p:cNvSpPr/>
            <p:nvPr/>
          </p:nvSpPr>
          <p:spPr>
            <a:xfrm>
              <a:off x="4977494" y="3798189"/>
              <a:ext cx="1207770" cy="1546860"/>
            </a:xfrm>
            <a:custGeom>
              <a:rect b="b" l="l" r="r" t="t"/>
              <a:pathLst>
                <a:path extrusionOk="0" h="1546860" w="1207770">
                  <a:moveTo>
                    <a:pt x="1207541" y="1546288"/>
                  </a:moveTo>
                  <a:lnTo>
                    <a:pt x="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37" name="Google Shape;337;p12"/>
            <p:cNvSpPr/>
            <p:nvPr/>
          </p:nvSpPr>
          <p:spPr>
            <a:xfrm>
              <a:off x="4918869" y="3723118"/>
              <a:ext cx="115570" cy="125730"/>
            </a:xfrm>
            <a:custGeom>
              <a:rect b="b" l="l" r="r" t="t"/>
              <a:pathLst>
                <a:path extrusionOk="0" h="125729" w="115570">
                  <a:moveTo>
                    <a:pt x="0" y="0"/>
                  </a:moveTo>
                  <a:lnTo>
                    <a:pt x="25298" y="125260"/>
                  </a:lnTo>
                  <a:lnTo>
                    <a:pt x="115392" y="54914"/>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grpSp>
      <p:pic>
        <p:nvPicPr>
          <p:cNvPr id="338" name="Google Shape;338;p12"/>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339" name="Google Shape;339;p12"/>
          <p:cNvSpPr txBox="1"/>
          <p:nvPr/>
        </p:nvSpPr>
        <p:spPr>
          <a:xfrm>
            <a:off x="10038735" y="5688984"/>
            <a:ext cx="5604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type="ctrTitle"/>
          </p:nvPr>
        </p:nvSpPr>
        <p:spPr>
          <a:xfrm>
            <a:off x="1031286" y="626650"/>
            <a:ext cx="6224921"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lt1"/>
              </a:buClr>
              <a:buSzPts val="3600"/>
              <a:buFont typeface="Book Antiqua"/>
              <a:buNone/>
            </a:pPr>
            <a:r>
              <a:rPr lang="en-US"/>
              <a:t>Tipi di record DNS selettivi</a:t>
            </a:r>
            <a:endParaRPr/>
          </a:p>
        </p:txBody>
      </p:sp>
      <p:sp>
        <p:nvSpPr>
          <p:cNvPr id="345" name="Google Shape;345;p13"/>
          <p:cNvSpPr txBox="1"/>
          <p:nvPr>
            <p:ph idx="2" type="body"/>
          </p:nvPr>
        </p:nvSpPr>
        <p:spPr>
          <a:xfrm>
            <a:off x="1031286" y="1443403"/>
            <a:ext cx="6351271" cy="4314285"/>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Un record</a:t>
            </a:r>
            <a:endParaRPr/>
          </a:p>
          <a:p>
            <a:pPr indent="-274320" lvl="0" marL="274320" rtl="0" algn="l">
              <a:lnSpc>
                <a:spcPct val="100000"/>
              </a:lnSpc>
              <a:spcBef>
                <a:spcPts val="1200"/>
              </a:spcBef>
              <a:spcAft>
                <a:spcPts val="0"/>
              </a:spcAft>
              <a:buSzPts val="1400"/>
              <a:buChar char="o"/>
            </a:pPr>
            <a:r>
              <a:rPr lang="en-US"/>
              <a:t>Mappatura del nome di dominio su IP</a:t>
            </a:r>
            <a:endParaRPr/>
          </a:p>
          <a:p>
            <a:pPr indent="-274320" lvl="0" marL="274320" rtl="0" algn="l">
              <a:lnSpc>
                <a:spcPct val="100000"/>
              </a:lnSpc>
              <a:spcBef>
                <a:spcPts val="1200"/>
              </a:spcBef>
              <a:spcAft>
                <a:spcPts val="0"/>
              </a:spcAft>
              <a:buSzPts val="1400"/>
              <a:buChar char="o"/>
            </a:pPr>
            <a:r>
              <a:rPr lang="en-US"/>
              <a:t>Record NS</a:t>
            </a:r>
            <a:endParaRPr/>
          </a:p>
          <a:p>
            <a:pPr indent="-274320" lvl="0" marL="274320" rtl="0" algn="l">
              <a:lnSpc>
                <a:spcPct val="100000"/>
              </a:lnSpc>
              <a:spcBef>
                <a:spcPts val="1200"/>
              </a:spcBef>
              <a:spcAft>
                <a:spcPts val="0"/>
              </a:spcAft>
              <a:buSzPts val="1400"/>
              <a:buChar char="o"/>
            </a:pPr>
            <a:r>
              <a:rPr lang="en-US"/>
              <a:t>Informazioni sul server DNS (autoritario)</a:t>
            </a:r>
            <a:endParaRPr/>
          </a:p>
          <a:p>
            <a:pPr indent="-274320" lvl="0" marL="274320" rtl="0" algn="l">
              <a:lnSpc>
                <a:spcPct val="100000"/>
              </a:lnSpc>
              <a:spcBef>
                <a:spcPts val="1200"/>
              </a:spcBef>
              <a:spcAft>
                <a:spcPts val="0"/>
              </a:spcAft>
              <a:buSzPts val="1400"/>
              <a:buChar char="o"/>
            </a:pPr>
            <a:r>
              <a:rPr lang="en-US"/>
              <a:t>Record MX</a:t>
            </a:r>
            <a:endParaRPr/>
          </a:p>
          <a:p>
            <a:pPr indent="-274320" lvl="0" marL="274320" rtl="0" algn="l">
              <a:lnSpc>
                <a:spcPct val="100000"/>
              </a:lnSpc>
              <a:spcBef>
                <a:spcPts val="1200"/>
              </a:spcBef>
              <a:spcAft>
                <a:spcPts val="0"/>
              </a:spcAft>
              <a:buSzPts val="1400"/>
              <a:buChar char="o"/>
            </a:pPr>
            <a:r>
              <a:rPr lang="en-US"/>
              <a:t>Registrazione dello scambio di posta</a:t>
            </a:r>
            <a:endParaRPr/>
          </a:p>
          <a:p>
            <a:pPr indent="-274320" lvl="0" marL="274320" rtl="0" algn="l">
              <a:lnSpc>
                <a:spcPct val="100000"/>
              </a:lnSpc>
              <a:spcBef>
                <a:spcPts val="1200"/>
              </a:spcBef>
              <a:spcAft>
                <a:spcPts val="0"/>
              </a:spcAft>
              <a:buSzPts val="1400"/>
              <a:buChar char="o"/>
            </a:pPr>
            <a:r>
              <a:rPr lang="en-US"/>
              <a:t>Record SOA</a:t>
            </a:r>
            <a:endParaRPr/>
          </a:p>
          <a:p>
            <a:pPr indent="-274320" lvl="0" marL="274320" rtl="0" algn="l">
              <a:lnSpc>
                <a:spcPct val="100000"/>
              </a:lnSpc>
              <a:spcBef>
                <a:spcPts val="1200"/>
              </a:spcBef>
              <a:spcAft>
                <a:spcPts val="0"/>
              </a:spcAft>
              <a:buSzPts val="1400"/>
              <a:buChar char="o"/>
            </a:pPr>
            <a:r>
              <a:rPr lang="en-US"/>
              <a:t>Informazioni chiave sulla zona (ad esempio, l'indirizzo di contatto dell'amministratore).</a:t>
            </a:r>
            <a:endParaRPr/>
          </a:p>
          <a:p>
            <a:pPr indent="-274320" lvl="0" marL="274320" rtl="0" algn="l">
              <a:lnSpc>
                <a:spcPct val="100000"/>
              </a:lnSpc>
              <a:spcBef>
                <a:spcPts val="1200"/>
              </a:spcBef>
              <a:spcAft>
                <a:spcPts val="0"/>
              </a:spcAft>
              <a:buSzPts val="1400"/>
              <a:buChar char="o"/>
            </a:pPr>
            <a:r>
              <a:rPr lang="en-US"/>
              <a:t>Record CNAME</a:t>
            </a:r>
            <a:endParaRPr/>
          </a:p>
          <a:p>
            <a:pPr indent="-274320" lvl="0" marL="274320" rtl="0" algn="l">
              <a:lnSpc>
                <a:spcPct val="100000"/>
              </a:lnSpc>
              <a:spcBef>
                <a:spcPts val="1200"/>
              </a:spcBef>
              <a:spcAft>
                <a:spcPts val="0"/>
              </a:spcAft>
              <a:buSzPts val="1400"/>
              <a:buChar char="o"/>
            </a:pPr>
            <a:r>
              <a:rPr lang="en-US"/>
              <a:t>Canonica o alias di un dominio</a:t>
            </a:r>
            <a:endParaRPr/>
          </a:p>
          <a:p>
            <a:pPr indent="-274320" lvl="0" marL="274320" rtl="0" algn="l">
              <a:lnSpc>
                <a:spcPct val="100000"/>
              </a:lnSpc>
              <a:spcBef>
                <a:spcPts val="1200"/>
              </a:spcBef>
              <a:spcAft>
                <a:spcPts val="0"/>
              </a:spcAft>
              <a:buSzPts val="1400"/>
              <a:buChar char="o"/>
            </a:pPr>
            <a:r>
              <a:rPr lang="en-US"/>
              <a:t>Record TXT</a:t>
            </a:r>
            <a:endParaRPr/>
          </a:p>
          <a:p>
            <a:pPr indent="-274320" lvl="0" marL="274320" rtl="0" algn="l">
              <a:lnSpc>
                <a:spcPct val="100000"/>
              </a:lnSpc>
              <a:spcBef>
                <a:spcPts val="1200"/>
              </a:spcBef>
              <a:spcAft>
                <a:spcPts val="0"/>
              </a:spcAft>
              <a:buSzPts val="1400"/>
              <a:buChar char="o"/>
            </a:pPr>
            <a:r>
              <a:rPr lang="en-US"/>
              <a:t>Descrizione testuale del dominio</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46" name="Google Shape;346;p13"/>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347" name="Google Shape;347;p1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4"/>
          <p:cNvSpPr txBox="1"/>
          <p:nvPr>
            <p:ph type="ctrTitle"/>
          </p:nvPr>
        </p:nvSpPr>
        <p:spPr>
          <a:xfrm>
            <a:off x="745683" y="746068"/>
            <a:ext cx="6087736" cy="473833"/>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lt1"/>
              </a:buClr>
              <a:buSzPts val="2500"/>
              <a:buFont typeface="Book Antiqua"/>
              <a:buNone/>
            </a:pPr>
            <a:r>
              <a:rPr lang="en-US" sz="3000"/>
              <a:t>Carico utile del pacchetto DNS</a:t>
            </a:r>
            <a:endParaRPr sz="3000"/>
          </a:p>
        </p:txBody>
      </p:sp>
      <p:sp>
        <p:nvSpPr>
          <p:cNvPr id="353" name="Google Shape;353;p14"/>
          <p:cNvSpPr txBox="1"/>
          <p:nvPr>
            <p:ph idx="2" type="body"/>
          </p:nvPr>
        </p:nvSpPr>
        <p:spPr>
          <a:xfrm>
            <a:off x="899997" y="1745493"/>
            <a:ext cx="6395538" cy="3652417"/>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Sezione domande</a:t>
            </a:r>
            <a:endParaRPr/>
          </a:p>
          <a:p>
            <a:pPr indent="-274320" lvl="0" marL="274320" rtl="0" algn="l">
              <a:lnSpc>
                <a:spcPct val="100000"/>
              </a:lnSpc>
              <a:spcBef>
                <a:spcPts val="1200"/>
              </a:spcBef>
              <a:spcAft>
                <a:spcPts val="0"/>
              </a:spcAft>
              <a:buSzPts val="1400"/>
              <a:buChar char="o"/>
            </a:pPr>
            <a:r>
              <a:rPr lang="en-US"/>
              <a:t>Contiene la domanda posta</a:t>
            </a:r>
            <a:endParaRPr/>
          </a:p>
          <a:p>
            <a:pPr indent="-274320" lvl="0" marL="274320" rtl="0" algn="l">
              <a:lnSpc>
                <a:spcPct val="100000"/>
              </a:lnSpc>
              <a:spcBef>
                <a:spcPts val="1200"/>
              </a:spcBef>
              <a:spcAft>
                <a:spcPts val="0"/>
              </a:spcAft>
              <a:buSzPts val="1400"/>
              <a:buChar char="o"/>
            </a:pPr>
            <a:r>
              <a:rPr lang="en-US"/>
              <a:t>Sezione risposte</a:t>
            </a:r>
            <a:endParaRPr/>
          </a:p>
          <a:p>
            <a:pPr indent="-274320" lvl="0" marL="274320" rtl="0" algn="l">
              <a:lnSpc>
                <a:spcPct val="100000"/>
              </a:lnSpc>
              <a:spcBef>
                <a:spcPts val="1200"/>
              </a:spcBef>
              <a:spcAft>
                <a:spcPts val="0"/>
              </a:spcAft>
              <a:buSzPts val="1400"/>
              <a:buChar char="o"/>
            </a:pPr>
            <a:r>
              <a:rPr lang="en-US"/>
              <a:t>Contiene i record che rispondono alla domanda</a:t>
            </a:r>
            <a:endParaRPr/>
          </a:p>
          <a:p>
            <a:pPr indent="-274320" lvl="0" marL="274320" rtl="0" algn="l">
              <a:lnSpc>
                <a:spcPct val="100000"/>
              </a:lnSpc>
              <a:spcBef>
                <a:spcPts val="1200"/>
              </a:spcBef>
              <a:spcAft>
                <a:spcPts val="0"/>
              </a:spcAft>
              <a:buSzPts val="1400"/>
              <a:buChar char="o"/>
            </a:pPr>
            <a:r>
              <a:rPr lang="en-US"/>
              <a:t>Sezione Autorità</a:t>
            </a:r>
            <a:endParaRPr/>
          </a:p>
          <a:p>
            <a:pPr indent="-274320" lvl="0" marL="274320" rtl="0" algn="l">
              <a:lnSpc>
                <a:spcPct val="100000"/>
              </a:lnSpc>
              <a:spcBef>
                <a:spcPts val="1200"/>
              </a:spcBef>
              <a:spcAft>
                <a:spcPts val="0"/>
              </a:spcAft>
              <a:buSzPts val="1400"/>
              <a:buChar char="o"/>
            </a:pPr>
            <a:r>
              <a:rPr lang="en-US"/>
              <a:t>Contiene i record che puntano all'autorità del dominio</a:t>
            </a:r>
            <a:endParaRPr/>
          </a:p>
          <a:p>
            <a:pPr indent="-274320" lvl="0" marL="274320" rtl="0" algn="l">
              <a:lnSpc>
                <a:spcPct val="100000"/>
              </a:lnSpc>
              <a:spcBef>
                <a:spcPts val="1200"/>
              </a:spcBef>
              <a:spcAft>
                <a:spcPts val="0"/>
              </a:spcAft>
              <a:buSzPts val="1400"/>
              <a:buChar char="o"/>
            </a:pPr>
            <a:r>
              <a:rPr lang="en-US"/>
              <a:t>Sezione aggiuntiva</a:t>
            </a:r>
            <a:endParaRPr/>
          </a:p>
          <a:p>
            <a:pPr indent="-274320" lvl="0" marL="274320" rtl="0" algn="l">
              <a:lnSpc>
                <a:spcPct val="100000"/>
              </a:lnSpc>
              <a:spcBef>
                <a:spcPts val="1200"/>
              </a:spcBef>
              <a:spcAft>
                <a:spcPts val="0"/>
              </a:spcAft>
              <a:buSzPts val="1400"/>
              <a:buChar char="o"/>
            </a:pPr>
            <a:r>
              <a:rPr lang="en-US"/>
              <a:t>Registri di colla</a:t>
            </a:r>
            <a:endParaRPr/>
          </a:p>
          <a:p>
            <a:pPr indent="-274320" lvl="0" marL="274320" rtl="0" algn="l">
              <a:lnSpc>
                <a:spcPct val="100000"/>
              </a:lnSpc>
              <a:spcBef>
                <a:spcPts val="1200"/>
              </a:spcBef>
              <a:spcAft>
                <a:spcPts val="0"/>
              </a:spcAft>
              <a:buSzPts val="1400"/>
              <a:buChar char="o"/>
            </a:pPr>
            <a:r>
              <a:rPr lang="en-US"/>
              <a:t>Indirizzo IP delle autorità di dominio</a:t>
            </a:r>
            <a:endParaRPr/>
          </a:p>
          <a:p>
            <a:pPr indent="-274320" lvl="0" marL="274320" rtl="0" algn="l">
              <a:lnSpc>
                <a:spcPct val="100000"/>
              </a:lnSpc>
              <a:spcBef>
                <a:spcPts val="1200"/>
              </a:spcBef>
              <a:spcAft>
                <a:spcPts val="0"/>
              </a:spcAft>
              <a:buSzPts val="1400"/>
              <a:buChar char="o"/>
            </a:pPr>
            <a:r>
              <a:rPr lang="en-US"/>
              <a:t>Interrompere la dipendenza circolare</a:t>
            </a:r>
            <a:endParaRPr/>
          </a:p>
          <a:p>
            <a:pPr indent="-185420" lvl="0" marL="274320" rtl="0" algn="l">
              <a:lnSpc>
                <a:spcPct val="100000"/>
              </a:lnSpc>
              <a:spcBef>
                <a:spcPts val="1200"/>
              </a:spcBef>
              <a:spcAft>
                <a:spcPts val="0"/>
              </a:spcAft>
              <a:buSzPts val="1400"/>
              <a:buNone/>
            </a:pPr>
            <a:r>
              <a:t/>
            </a:r>
            <a:endParaRPr/>
          </a:p>
          <a:p>
            <a:pPr indent="-185420" lvl="0" marL="274320" rtl="0" algn="l">
              <a:lnSpc>
                <a:spcPct val="100000"/>
              </a:lnSpc>
              <a:spcBef>
                <a:spcPts val="1200"/>
              </a:spcBef>
              <a:spcAft>
                <a:spcPts val="0"/>
              </a:spcAft>
              <a:buSzPts val="1400"/>
              <a:buNone/>
            </a:pPr>
            <a:r>
              <a:t/>
            </a:r>
            <a:endParaRPr/>
          </a:p>
        </p:txBody>
      </p:sp>
      <p:pic>
        <p:nvPicPr>
          <p:cNvPr id="354" name="Google Shape;354;p14"/>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355" name="Google Shape;355;p1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ph type="ctrTitle"/>
          </p:nvPr>
        </p:nvSpPr>
        <p:spPr>
          <a:xfrm>
            <a:off x="1258529" y="621537"/>
            <a:ext cx="6636774" cy="550777"/>
          </a:xfrm>
          <a:prstGeom prst="rect">
            <a:avLst/>
          </a:prstGeom>
          <a:noFill/>
          <a:ln>
            <a:noFill/>
          </a:ln>
        </p:spPr>
        <p:txBody>
          <a:bodyPr anchorCtr="0" anchor="b" bIns="0" lIns="0" spcFirstLastPara="1" rIns="0" wrap="square" tIns="12050">
            <a:spAutoFit/>
          </a:bodyPr>
          <a:lstStyle/>
          <a:p>
            <a:pPr indent="0" lvl="0" marL="1801495" rtl="0" algn="l">
              <a:lnSpc>
                <a:spcPct val="100000"/>
              </a:lnSpc>
              <a:spcBef>
                <a:spcPts val="0"/>
              </a:spcBef>
              <a:spcAft>
                <a:spcPts val="0"/>
              </a:spcAft>
              <a:buClr>
                <a:schemeClr val="lt1"/>
              </a:buClr>
              <a:buSzPts val="3500"/>
              <a:buFont typeface="Book Antiqua"/>
              <a:buNone/>
            </a:pPr>
            <a:r>
              <a:rPr lang="en-US" sz="3500"/>
              <a:t>Risoluzione dei nomi DNS</a:t>
            </a:r>
            <a:endParaRPr sz="3500"/>
          </a:p>
        </p:txBody>
      </p:sp>
      <p:sp>
        <p:nvSpPr>
          <p:cNvPr id="361" name="Google Shape;361;p15"/>
          <p:cNvSpPr txBox="1"/>
          <p:nvPr>
            <p:ph idx="2" type="body"/>
          </p:nvPr>
        </p:nvSpPr>
        <p:spPr>
          <a:xfrm>
            <a:off x="2556504" y="1459221"/>
            <a:ext cx="1661535" cy="236320"/>
          </a:xfrm>
          <a:prstGeom prst="rect">
            <a:avLst/>
          </a:prstGeom>
          <a:noFill/>
          <a:ln>
            <a:noFill/>
          </a:ln>
        </p:spPr>
        <p:txBody>
          <a:bodyPr anchorCtr="0" anchor="t" bIns="45700" lIns="91425" spcFirstLastPara="1" rIns="0" wrap="square" tIns="0">
            <a:normAutofit fontScale="92500" lnSpcReduction="10000"/>
          </a:bodyPr>
          <a:lstStyle/>
          <a:p>
            <a:pPr indent="0" lvl="0" marL="0" rtl="0" algn="l">
              <a:lnSpc>
                <a:spcPct val="100000"/>
              </a:lnSpc>
              <a:spcBef>
                <a:spcPts val="0"/>
              </a:spcBef>
              <a:spcAft>
                <a:spcPts val="0"/>
              </a:spcAft>
              <a:buSzPct val="108108"/>
              <a:buNone/>
            </a:pPr>
            <a:r>
              <a:rPr lang="en-US"/>
              <a:t>www.unixwiz.net</a:t>
            </a:r>
            <a:endParaRPr/>
          </a:p>
          <a:p>
            <a:pPr indent="0" lvl="0" marL="0" rtl="0" algn="l">
              <a:lnSpc>
                <a:spcPct val="100000"/>
              </a:lnSpc>
              <a:spcBef>
                <a:spcPts val="1800"/>
              </a:spcBef>
              <a:spcAft>
                <a:spcPts val="0"/>
              </a:spcAft>
              <a:buSzPct val="108108"/>
              <a:buNone/>
            </a:pPr>
            <a:r>
              <a:t/>
            </a:r>
            <a:endParaRPr/>
          </a:p>
        </p:txBody>
      </p:sp>
      <p:pic>
        <p:nvPicPr>
          <p:cNvPr descr="A diagram of a computer server&#10;&#10;Description automatically generated" id="362" name="Google Shape;362;p15"/>
          <p:cNvPicPr preferRelativeResize="0"/>
          <p:nvPr/>
        </p:nvPicPr>
        <p:blipFill rotWithShape="1">
          <a:blip r:embed="rId3">
            <a:alphaModFix/>
          </a:blip>
          <a:srcRect b="0" l="0" r="0" t="0"/>
          <a:stretch/>
        </p:blipFill>
        <p:spPr>
          <a:xfrm>
            <a:off x="1695373" y="1846200"/>
            <a:ext cx="5763086" cy="3316259"/>
          </a:xfrm>
          <a:prstGeom prst="rect">
            <a:avLst/>
          </a:prstGeom>
          <a:noFill/>
          <a:ln>
            <a:noFill/>
          </a:ln>
        </p:spPr>
      </p:pic>
      <p:pic>
        <p:nvPicPr>
          <p:cNvPr id="363" name="Google Shape;363;p15"/>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364" name="Google Shape;364;p15"/>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6"/>
          <p:cNvSpPr txBox="1"/>
          <p:nvPr>
            <p:ph type="ctrTitle"/>
          </p:nvPr>
        </p:nvSpPr>
        <p:spPr>
          <a:xfrm>
            <a:off x="796322" y="554055"/>
            <a:ext cx="8023213"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Vulnerabilità intrinseche del DNS</a:t>
            </a:r>
            <a:endParaRPr/>
          </a:p>
        </p:txBody>
      </p:sp>
      <p:sp>
        <p:nvSpPr>
          <p:cNvPr id="370" name="Google Shape;370;p16"/>
          <p:cNvSpPr txBox="1"/>
          <p:nvPr>
            <p:ph idx="1" type="body"/>
          </p:nvPr>
        </p:nvSpPr>
        <p:spPr>
          <a:xfrm>
            <a:off x="796322" y="1465989"/>
            <a:ext cx="7138310" cy="3430475"/>
          </a:xfrm>
          <a:prstGeom prst="rect">
            <a:avLst/>
          </a:prstGeom>
          <a:noFill/>
          <a:ln>
            <a:noFill/>
          </a:ln>
        </p:spPr>
        <p:txBody>
          <a:bodyPr anchorCtr="0" anchor="t" bIns="45700" lIns="0" spcFirstLastPara="1" rIns="0" wrap="square" tIns="45700">
            <a:noAutofit/>
          </a:bodyPr>
          <a:lstStyle/>
          <a:p>
            <a:pPr indent="-285750" lvl="0" marL="297816" marR="920750" rtl="0" algn="l">
              <a:lnSpc>
                <a:spcPct val="247857"/>
              </a:lnSpc>
              <a:spcBef>
                <a:spcPts val="0"/>
              </a:spcBef>
              <a:spcAft>
                <a:spcPts val="0"/>
              </a:spcAft>
              <a:buSzPts val="1400"/>
              <a:buChar char="o"/>
            </a:pPr>
            <a:r>
              <a:rPr lang="en-US"/>
              <a:t>Gli utenti in genere si fidano della mappatura degli indirizzi host fornita dal DNS.</a:t>
            </a:r>
            <a:endParaRPr/>
          </a:p>
          <a:p>
            <a:pPr indent="-285750" lvl="0" marL="298450" rtl="0" algn="l">
              <a:lnSpc>
                <a:spcPct val="100000"/>
              </a:lnSpc>
              <a:spcBef>
                <a:spcPts val="559"/>
              </a:spcBef>
              <a:spcAft>
                <a:spcPts val="0"/>
              </a:spcAft>
              <a:buClr>
                <a:srgbClr val="000000"/>
              </a:buClr>
              <a:buSzPts val="1633"/>
              <a:buChar char="o"/>
            </a:pPr>
            <a:r>
              <a:rPr b="1" lang="en-US">
                <a:solidFill>
                  <a:schemeClr val="accent1"/>
                </a:solidFill>
              </a:rPr>
              <a:t>Cosa può andare storto con informazioni DNS errate?</a:t>
            </a:r>
            <a:endParaRPr>
              <a:solidFill>
                <a:schemeClr val="accent1"/>
              </a:solidFill>
            </a:endParaRPr>
          </a:p>
          <a:p>
            <a:pPr indent="-185420" lvl="0" marL="274320" rtl="0" algn="l">
              <a:lnSpc>
                <a:spcPct val="100000"/>
              </a:lnSpc>
              <a:spcBef>
                <a:spcPts val="1765"/>
              </a:spcBef>
              <a:spcAft>
                <a:spcPts val="0"/>
              </a:spcAft>
              <a:buSzPts val="1400"/>
              <a:buNone/>
            </a:pPr>
            <a:r>
              <a:t/>
            </a:r>
            <a:endParaRPr/>
          </a:p>
          <a:p>
            <a:pPr indent="-285750" lvl="0" marL="297816" marR="5080" rtl="0" algn="l">
              <a:lnSpc>
                <a:spcPct val="103200"/>
              </a:lnSpc>
              <a:spcBef>
                <a:spcPts val="1400"/>
              </a:spcBef>
              <a:spcAft>
                <a:spcPts val="0"/>
              </a:spcAft>
              <a:buSzPts val="1400"/>
              <a:buChar char="o"/>
            </a:pPr>
            <a:r>
              <a:rPr lang="en-US"/>
              <a:t>I risolutori DNS si fidano delle risposte ricevute dopo l'invio delle query. </a:t>
            </a:r>
            <a:endParaRPr/>
          </a:p>
          <a:p>
            <a:pPr indent="-285750" lvl="0" marL="297816" marR="5080" rtl="0" algn="l">
              <a:lnSpc>
                <a:spcPct val="103200"/>
              </a:lnSpc>
              <a:spcBef>
                <a:spcPts val="1400"/>
              </a:spcBef>
              <a:spcAft>
                <a:spcPts val="0"/>
              </a:spcAft>
              <a:buSzPts val="1400"/>
              <a:buChar char="o"/>
            </a:pPr>
            <a:r>
              <a:rPr b="1" lang="en-US">
                <a:solidFill>
                  <a:schemeClr val="accent1"/>
                </a:solidFill>
              </a:rPr>
              <a:t>Come si può sfruttare questa situazione?</a:t>
            </a:r>
            <a:endParaRPr>
              <a:solidFill>
                <a:schemeClr val="accent1"/>
              </a:solidFill>
            </a:endParaRPr>
          </a:p>
          <a:p>
            <a:pPr indent="-185420" lvl="0" marL="274320" rtl="0" algn="l">
              <a:lnSpc>
                <a:spcPct val="100000"/>
              </a:lnSpc>
              <a:spcBef>
                <a:spcPts val="1340"/>
              </a:spcBef>
              <a:spcAft>
                <a:spcPts val="0"/>
              </a:spcAft>
              <a:buSzPts val="1400"/>
              <a:buNone/>
            </a:pPr>
            <a:r>
              <a:t/>
            </a:r>
            <a:endParaRPr/>
          </a:p>
          <a:p>
            <a:pPr indent="-285750" lvl="0" marL="298450" rtl="0" algn="l">
              <a:lnSpc>
                <a:spcPct val="100000"/>
              </a:lnSpc>
              <a:spcBef>
                <a:spcPts val="1400"/>
              </a:spcBef>
              <a:spcAft>
                <a:spcPts val="0"/>
              </a:spcAft>
              <a:buSzPts val="1400"/>
              <a:buChar char="o"/>
            </a:pPr>
            <a:r>
              <a:rPr b="1" lang="en-US"/>
              <a:t>La radice di tutti i mali</a:t>
            </a:r>
            <a:r>
              <a:rPr lang="en-US"/>
              <a:t>:</a:t>
            </a:r>
            <a:endParaRPr/>
          </a:p>
          <a:p>
            <a:pPr indent="-285750" lvl="0" marL="298450" rtl="0" algn="l">
              <a:lnSpc>
                <a:spcPct val="100000"/>
              </a:lnSpc>
              <a:spcBef>
                <a:spcPts val="790"/>
              </a:spcBef>
              <a:spcAft>
                <a:spcPts val="0"/>
              </a:spcAft>
              <a:buSzPts val="1633"/>
              <a:buChar char="o"/>
            </a:pPr>
            <a:r>
              <a:rPr lang="en-US"/>
              <a:t>Nessuna autenticazione per le risposte DNS</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71" name="Google Shape;371;p16"/>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72" name="Google Shape;372;p1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3"/>
          <p:cNvSpPr txBox="1"/>
          <p:nvPr>
            <p:ph type="ctrTitle"/>
          </p:nvPr>
        </p:nvSpPr>
        <p:spPr>
          <a:xfrm>
            <a:off x="796322" y="320040"/>
            <a:ext cx="10972891" cy="12341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Qual è il significato dell'apprendimento del funzionamento del DNS e del suo impatto sul settore sanitario?</a:t>
            </a:r>
            <a:endParaRPr/>
          </a:p>
        </p:txBody>
      </p:sp>
      <p:sp>
        <p:nvSpPr>
          <p:cNvPr id="199" name="Google Shape;199;p63"/>
          <p:cNvSpPr txBox="1"/>
          <p:nvPr>
            <p:ph idx="1" type="body"/>
          </p:nvPr>
        </p:nvSpPr>
        <p:spPr>
          <a:xfrm>
            <a:off x="796322" y="2226113"/>
            <a:ext cx="10461613" cy="3145834"/>
          </a:xfrm>
          <a:prstGeom prst="rect">
            <a:avLst/>
          </a:prstGeom>
          <a:noFill/>
          <a:ln>
            <a:noFill/>
          </a:ln>
        </p:spPr>
        <p:txBody>
          <a:bodyPr anchorCtr="0" anchor="t" bIns="45700" lIns="0" spcFirstLastPara="1" rIns="0" wrap="square" tIns="45700">
            <a:normAutofit/>
          </a:bodyPr>
          <a:lstStyle/>
          <a:p>
            <a:pPr indent="-317500" lvl="0" marL="457200" rtl="0" algn="l">
              <a:lnSpc>
                <a:spcPct val="100000"/>
              </a:lnSpc>
              <a:spcBef>
                <a:spcPts val="1200"/>
              </a:spcBef>
              <a:spcAft>
                <a:spcPts val="0"/>
              </a:spcAft>
              <a:buSzPts val="1400"/>
              <a:buFont typeface="Courier New"/>
              <a:buChar char="o"/>
            </a:pPr>
            <a:r>
              <a:rPr lang="en-US"/>
              <a:t>Il DNS è una tecnologia che viene utilizzata per accedere a siti web, server, servizi web ecc. in modo semplice, in quanto risolve gli URL assegnati agli IP statici pubblici. Questo è di grande aiuto perché le persone, gli utenti, gli sviluppatori, ecc. sono in grado di accedere alle infrastrutture critiche senza dover ricordare i numeri di indirizzo degli IP. </a:t>
            </a:r>
            <a:endParaRPr/>
          </a:p>
          <a:p>
            <a:pPr indent="-317500" lvl="0" marL="457200" rtl="0" algn="l">
              <a:lnSpc>
                <a:spcPct val="100000"/>
              </a:lnSpc>
              <a:spcBef>
                <a:spcPts val="1200"/>
              </a:spcBef>
              <a:spcAft>
                <a:spcPts val="0"/>
              </a:spcAft>
              <a:buSzPts val="1400"/>
              <a:buFont typeface="Courier New"/>
              <a:buChar char="o"/>
            </a:pPr>
            <a:r>
              <a:rPr lang="en-US"/>
              <a:t>I criteri di sicurezza DNS possono essere utilizzati per filtrare il traffico specifico e bloccare il traffico dannoso, in quanto possono impedire agli utenti di accedere a determinati servizi Web su Internet.</a:t>
            </a:r>
            <a:endParaRPr/>
          </a:p>
          <a:p>
            <a:pPr indent="-317500" lvl="0" marL="457200" rtl="0" algn="l">
              <a:lnSpc>
                <a:spcPct val="100000"/>
              </a:lnSpc>
              <a:spcBef>
                <a:spcPts val="1200"/>
              </a:spcBef>
              <a:spcAft>
                <a:spcPts val="0"/>
              </a:spcAft>
              <a:buSzPts val="1400"/>
              <a:buFont typeface="Courier New"/>
              <a:buChar char="o"/>
            </a:pPr>
            <a:r>
              <a:rPr lang="en-US"/>
              <a:t>Può anche funzionare come meccanismo di isolamento per i servizi web e le infrastrutture interne che possono avere accesso a dati critici e sensibili.</a:t>
            </a:r>
            <a:endParaRPr/>
          </a:p>
          <a:p>
            <a:pPr indent="-317500" lvl="0" marL="457200" rtl="0" algn="l">
              <a:lnSpc>
                <a:spcPct val="100000"/>
              </a:lnSpc>
              <a:spcBef>
                <a:spcPts val="1200"/>
              </a:spcBef>
              <a:spcAft>
                <a:spcPts val="0"/>
              </a:spcAft>
              <a:buSzPts val="1400"/>
              <a:buFont typeface="Courier New"/>
              <a:buChar char="o"/>
            </a:pPr>
            <a:r>
              <a:rPr lang="en-US"/>
              <a:t>Il DNS può essere fonte di attacchi come DDoS, SPAM Email, DNS Amplification Attacks. Imparando i fondamenti e il funzionamento interno della sicurezza DNS, gli esperti di cybersicurezza possono prevenire questi attacchi.</a:t>
            </a:r>
            <a:endParaRPr/>
          </a:p>
          <a:p>
            <a:pPr indent="-228600" lvl="0" marL="457200" rtl="0" algn="l">
              <a:lnSpc>
                <a:spcPct val="100000"/>
              </a:lnSpc>
              <a:spcBef>
                <a:spcPts val="1200"/>
              </a:spcBef>
              <a:spcAft>
                <a:spcPts val="0"/>
              </a:spcAft>
              <a:buSzPts val="1400"/>
              <a:buFont typeface="Courier New"/>
              <a:buNone/>
            </a:pPr>
            <a:r>
              <a:t/>
            </a:r>
            <a:endParaRPr/>
          </a:p>
        </p:txBody>
      </p:sp>
      <p:pic>
        <p:nvPicPr>
          <p:cNvPr id="200" name="Google Shape;200;p63"/>
          <p:cNvPicPr preferRelativeResize="0"/>
          <p:nvPr/>
        </p:nvPicPr>
        <p:blipFill rotWithShape="1">
          <a:blip r:embed="rId3">
            <a:alphaModFix/>
          </a:blip>
          <a:srcRect b="0" l="0" r="0" t="0"/>
          <a:stretch/>
        </p:blipFill>
        <p:spPr>
          <a:xfrm>
            <a:off x="9102874" y="6043899"/>
            <a:ext cx="1530000" cy="61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7"/>
          <p:cNvSpPr txBox="1"/>
          <p:nvPr>
            <p:ph type="ctrTitle"/>
          </p:nvPr>
        </p:nvSpPr>
        <p:spPr>
          <a:xfrm>
            <a:off x="796322" y="320040"/>
            <a:ext cx="6732237" cy="1524000"/>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Attacco lato utente -harming</a:t>
            </a:r>
            <a:endParaRPr/>
          </a:p>
        </p:txBody>
      </p:sp>
      <p:sp>
        <p:nvSpPr>
          <p:cNvPr id="378" name="Google Shape;378;p17"/>
          <p:cNvSpPr txBox="1"/>
          <p:nvPr>
            <p:ph idx="1" type="body"/>
          </p:nvPr>
        </p:nvSpPr>
        <p:spPr>
          <a:xfrm>
            <a:off x="796322" y="2252076"/>
            <a:ext cx="9321072" cy="2506737"/>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Sfruttare l'attacco di avvelenamento del DNS</a:t>
            </a:r>
            <a:endParaRPr/>
          </a:p>
          <a:p>
            <a:pPr indent="-274320" lvl="0" marL="274320" rtl="0" algn="l">
              <a:lnSpc>
                <a:spcPct val="100000"/>
              </a:lnSpc>
              <a:spcBef>
                <a:spcPts val="1400"/>
              </a:spcBef>
              <a:spcAft>
                <a:spcPts val="0"/>
              </a:spcAft>
              <a:buSzPts val="1400"/>
              <a:buFont typeface="Courier New"/>
              <a:buChar char="o"/>
            </a:pPr>
            <a:r>
              <a:rPr lang="en-US"/>
              <a:t>Modificare gli indirizzi IP per reindirizzare gli URL a siti dannosi -</a:t>
            </a:r>
            <a:endParaRPr/>
          </a:p>
          <a:p>
            <a:pPr indent="-274320" lvl="0" marL="274320" rtl="0" algn="l">
              <a:lnSpc>
                <a:spcPct val="100000"/>
              </a:lnSpc>
              <a:spcBef>
                <a:spcPts val="1400"/>
              </a:spcBef>
              <a:spcAft>
                <a:spcPts val="0"/>
              </a:spcAft>
              <a:buSzPts val="1400"/>
              <a:buFont typeface="Courier New"/>
              <a:buChar char="o"/>
            </a:pPr>
            <a:r>
              <a:rPr lang="en-US"/>
              <a:t>Potenzialmente più pericolosi degli attacchi di phishing</a:t>
            </a:r>
            <a:endParaRPr/>
          </a:p>
          <a:p>
            <a:pPr indent="-274320" lvl="0" marL="274320" rtl="0" algn="l">
              <a:lnSpc>
                <a:spcPct val="100000"/>
              </a:lnSpc>
              <a:spcBef>
                <a:spcPts val="1400"/>
              </a:spcBef>
              <a:spcAft>
                <a:spcPts val="0"/>
              </a:spcAft>
              <a:buSzPts val="1400"/>
              <a:buFont typeface="Courier New"/>
              <a:buChar char="o"/>
            </a:pPr>
            <a:r>
              <a:rPr lang="en-US"/>
              <a:t>Gli attacchi di DNS poisoning non sono rari:</a:t>
            </a:r>
            <a:endParaRPr/>
          </a:p>
          <a:p>
            <a:pPr indent="-274320" lvl="0" marL="274320" rtl="0" algn="l">
              <a:lnSpc>
                <a:spcPct val="100000"/>
              </a:lnSpc>
              <a:spcBef>
                <a:spcPts val="1400"/>
              </a:spcBef>
              <a:spcAft>
                <a:spcPts val="0"/>
              </a:spcAft>
              <a:buSzPts val="1400"/>
              <a:buFont typeface="Courier New"/>
              <a:buChar char="o"/>
            </a:pPr>
            <a:r>
              <a:rPr lang="en-US"/>
              <a:t>Nel gennaio 2005, il nome di dominio di un grande ISP di New York, Panix, è stato dirottato su un sito in Australia.</a:t>
            </a:r>
            <a:endParaRPr/>
          </a:p>
          <a:p>
            <a:pPr indent="-274320" lvl="0" marL="274320" rtl="0" algn="l">
              <a:lnSpc>
                <a:spcPct val="100000"/>
              </a:lnSpc>
              <a:spcBef>
                <a:spcPts val="1400"/>
              </a:spcBef>
              <a:spcAft>
                <a:spcPts val="0"/>
              </a:spcAft>
              <a:buSzPts val="1400"/>
              <a:buFont typeface="Courier New"/>
              <a:buChar char="o"/>
            </a:pPr>
            <a:r>
              <a:rPr lang="en-US"/>
              <a:t>Nel novembre 2004, gli utenti di Google e Amazon sono stati inviati a Med Network Inc.</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79" name="Google Shape;379;p1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80" name="Google Shape;380;p1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8"/>
          <p:cNvSpPr txBox="1"/>
          <p:nvPr>
            <p:ph type="ctrTitle"/>
          </p:nvPr>
        </p:nvSpPr>
        <p:spPr>
          <a:xfrm>
            <a:off x="796322" y="320040"/>
            <a:ext cx="6732237" cy="1524000"/>
          </a:xfrm>
          <a:prstGeom prst="rect">
            <a:avLst/>
          </a:prstGeom>
          <a:noFill/>
          <a:ln>
            <a:noFill/>
          </a:ln>
        </p:spPr>
        <p:txBody>
          <a:bodyPr anchorCtr="0" anchor="b" bIns="0" lIns="0" spcFirstLastPara="1" rIns="0" wrap="square" tIns="13325">
            <a:spAutoFit/>
          </a:bodyPr>
          <a:lstStyle/>
          <a:p>
            <a:pPr indent="0" lvl="0" marL="556260" rtl="0" algn="l">
              <a:lnSpc>
                <a:spcPct val="100000"/>
              </a:lnSpc>
              <a:spcBef>
                <a:spcPts val="0"/>
              </a:spcBef>
              <a:spcAft>
                <a:spcPts val="0"/>
              </a:spcAft>
              <a:buClr>
                <a:schemeClr val="dk1"/>
              </a:buClr>
              <a:buSzPts val="4400"/>
              <a:buFont typeface="Book Antiqua"/>
              <a:buNone/>
            </a:pPr>
            <a:r>
              <a:rPr lang="en-US" sz="4400"/>
              <a:t>Avvelenamento della cache DNS</a:t>
            </a:r>
            <a:endParaRPr sz="4400"/>
          </a:p>
        </p:txBody>
      </p:sp>
      <p:sp>
        <p:nvSpPr>
          <p:cNvPr id="386" name="Google Shape;386;p18"/>
          <p:cNvSpPr txBox="1"/>
          <p:nvPr>
            <p:ph idx="1" type="body"/>
          </p:nvPr>
        </p:nvSpPr>
        <p:spPr>
          <a:xfrm>
            <a:off x="796322" y="2252076"/>
            <a:ext cx="5797550" cy="3186642"/>
          </a:xfrm>
          <a:prstGeom prst="rect">
            <a:avLst/>
          </a:prstGeom>
          <a:noFill/>
          <a:ln>
            <a:noFill/>
          </a:ln>
        </p:spPr>
        <p:txBody>
          <a:bodyPr anchorCtr="0" anchor="t" bIns="0" lIns="0" spcFirstLastPara="1" rIns="0" wrap="square" tIns="12050">
            <a:spAutoFit/>
          </a:bodyPr>
          <a:lstStyle/>
          <a:p>
            <a:pPr indent="-285750" lvl="0" marL="299720" rtl="0" algn="l">
              <a:lnSpc>
                <a:spcPct val="100000"/>
              </a:lnSpc>
              <a:spcBef>
                <a:spcPts val="0"/>
              </a:spcBef>
              <a:spcAft>
                <a:spcPts val="0"/>
              </a:spcAft>
              <a:buSzPts val="1400"/>
              <a:buChar char="o"/>
            </a:pPr>
            <a:r>
              <a:rPr lang="en-US"/>
              <a:t>L'attaccante vuole che il suo indirizzo IP venga restituito per una query DNS</a:t>
            </a:r>
            <a:endParaRPr/>
          </a:p>
          <a:p>
            <a:pPr indent="-285750" lvl="0" marL="299085" marR="5080" rtl="0" algn="l">
              <a:lnSpc>
                <a:spcPct val="103600"/>
              </a:lnSpc>
              <a:spcBef>
                <a:spcPts val="1665"/>
              </a:spcBef>
              <a:spcAft>
                <a:spcPts val="0"/>
              </a:spcAft>
              <a:buSzPts val="1400"/>
              <a:buChar char="o"/>
            </a:pPr>
            <a:r>
              <a:rPr lang="en-US"/>
              <a:t>Quando il resolver chiede a </a:t>
            </a:r>
            <a:r>
              <a:rPr b="1" lang="en-US">
                <a:solidFill>
                  <a:schemeClr val="accent1"/>
                </a:solidFill>
              </a:rPr>
              <a:t>ns1.google.com </a:t>
            </a:r>
            <a:r>
              <a:rPr lang="en-US"/>
              <a:t>l'indirizzo </a:t>
            </a:r>
            <a:r>
              <a:rPr lang="en-US" u="sng">
                <a:solidFill>
                  <a:schemeClr val="hlink"/>
                </a:solidFill>
                <a:hlinkClick r:id="rId3"/>
              </a:rPr>
              <a:t>www.google.com, </a:t>
            </a:r>
            <a:r>
              <a:rPr lang="en-US"/>
              <a:t>l'utente malintenzionato potrebbe rispondere per primo, con il proprio IP.</a:t>
            </a:r>
            <a:endParaRPr/>
          </a:p>
          <a:p>
            <a:pPr indent="-285750" lvl="0" marL="299720" rtl="0" algn="l">
              <a:lnSpc>
                <a:spcPct val="100000"/>
              </a:lnSpc>
              <a:spcBef>
                <a:spcPts val="1665"/>
              </a:spcBef>
              <a:spcAft>
                <a:spcPts val="0"/>
              </a:spcAft>
              <a:buClr>
                <a:srgbClr val="000000"/>
              </a:buClr>
              <a:buSzPts val="1400"/>
              <a:buChar char="o"/>
            </a:pPr>
            <a:r>
              <a:rPr b="1" lang="en-US">
                <a:solidFill>
                  <a:schemeClr val="accent1"/>
                </a:solidFill>
              </a:rPr>
              <a:t>Cosa dovrebbe impedirlo?</a:t>
            </a:r>
            <a:endParaRPr>
              <a:solidFill>
                <a:schemeClr val="accent1"/>
              </a:solidFill>
            </a:endParaRPr>
          </a:p>
          <a:p>
            <a:pPr indent="-285750" lvl="0" marL="299720" rtl="0" algn="l">
              <a:lnSpc>
                <a:spcPct val="100000"/>
              </a:lnSpc>
              <a:spcBef>
                <a:spcPts val="1780"/>
              </a:spcBef>
              <a:spcAft>
                <a:spcPts val="0"/>
              </a:spcAft>
              <a:buSzPts val="1400"/>
              <a:buChar char="o"/>
            </a:pPr>
            <a:r>
              <a:rPr lang="en-US"/>
              <a:t>ID della transazione o della query</a:t>
            </a:r>
            <a:endParaRPr/>
          </a:p>
          <a:p>
            <a:pPr indent="-285750" lvl="0" marL="299720" rtl="0" algn="l">
              <a:lnSpc>
                <a:spcPct val="100000"/>
              </a:lnSpc>
              <a:spcBef>
                <a:spcPts val="1270"/>
              </a:spcBef>
              <a:spcAft>
                <a:spcPts val="0"/>
              </a:spcAft>
              <a:buSzPts val="1621"/>
              <a:buChar char="o"/>
            </a:pPr>
            <a:r>
              <a:rPr lang="en-US"/>
              <a:t>Numero casuale a 16 bit</a:t>
            </a:r>
            <a:endParaRPr/>
          </a:p>
          <a:p>
            <a:pPr indent="-285750" lvl="0" marL="299720" rtl="0" algn="l">
              <a:lnSpc>
                <a:spcPct val="100000"/>
              </a:lnSpc>
              <a:spcBef>
                <a:spcPts val="1460"/>
              </a:spcBef>
              <a:spcAft>
                <a:spcPts val="0"/>
              </a:spcAft>
              <a:buSzPts val="1621"/>
              <a:buChar char="o"/>
            </a:pPr>
            <a:r>
              <a:rPr lang="en-US"/>
              <a:t>Il server reale conosce il numero, perché era contenuto nella query</a:t>
            </a:r>
            <a:endParaRPr/>
          </a:p>
          <a:p>
            <a:pPr indent="-285750" lvl="0" marL="299720" rtl="0" algn="l">
              <a:lnSpc>
                <a:spcPct val="100000"/>
              </a:lnSpc>
              <a:spcBef>
                <a:spcPts val="1495"/>
              </a:spcBef>
              <a:spcAft>
                <a:spcPts val="0"/>
              </a:spcAft>
              <a:buSzPts val="1621"/>
              <a:buChar char="o"/>
            </a:pPr>
            <a:r>
              <a:rPr lang="en-US"/>
              <a:t>L'attaccante deve indovinare</a:t>
            </a:r>
            <a:endParaRPr/>
          </a:p>
        </p:txBody>
      </p:sp>
      <p:pic>
        <p:nvPicPr>
          <p:cNvPr id="387" name="Google Shape;387;p18"/>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388" name="Google Shape;388;p1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17</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type="ctrTitle"/>
          </p:nvPr>
        </p:nvSpPr>
        <p:spPr>
          <a:xfrm>
            <a:off x="796322" y="320040"/>
            <a:ext cx="6732237" cy="1524000"/>
          </a:xfrm>
          <a:prstGeom prst="rect">
            <a:avLst/>
          </a:prstGeom>
          <a:noFill/>
          <a:ln>
            <a:noFill/>
          </a:ln>
        </p:spPr>
        <p:txBody>
          <a:bodyPr anchorCtr="0" anchor="b" bIns="0" lIns="0" spcFirstLastPara="1" rIns="0" wrap="square" tIns="0">
            <a:spAutoFit/>
          </a:bodyPr>
          <a:lstStyle/>
          <a:p>
            <a:pPr indent="-6350" lvl="0" marL="18415" marR="5080" rtl="0" algn="l">
              <a:lnSpc>
                <a:spcPct val="125750"/>
              </a:lnSpc>
              <a:spcBef>
                <a:spcPts val="0"/>
              </a:spcBef>
              <a:spcAft>
                <a:spcPts val="0"/>
              </a:spcAft>
              <a:buClr>
                <a:schemeClr val="dk1"/>
              </a:buClr>
              <a:buSzPts val="4000"/>
              <a:buFont typeface="Book Antiqua"/>
              <a:buNone/>
            </a:pPr>
            <a:r>
              <a:rPr lang="en-US" sz="4000"/>
              <a:t>Avvelenamento della cache DNS (contd.)</a:t>
            </a:r>
            <a:endParaRPr sz="4000"/>
          </a:p>
        </p:txBody>
      </p:sp>
      <p:sp>
        <p:nvSpPr>
          <p:cNvPr id="394" name="Google Shape;394;p19"/>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Rispondere prima del server DNS reale</a:t>
            </a:r>
            <a:endParaRPr/>
          </a:p>
          <a:p>
            <a:pPr indent="-274320" lvl="0" marL="274320" rtl="0" algn="l">
              <a:lnSpc>
                <a:spcPct val="100000"/>
              </a:lnSpc>
              <a:spcBef>
                <a:spcPts val="1400"/>
              </a:spcBef>
              <a:spcAft>
                <a:spcPts val="0"/>
              </a:spcAft>
              <a:buSzPts val="1400"/>
              <a:buFont typeface="Courier New"/>
              <a:buChar char="o"/>
            </a:pPr>
            <a:r>
              <a:rPr lang="en-US"/>
              <a:t>Un utente malintenzionato può indovinare il momento in cui una voce della cache DNS si esaurisce e una query è stata inviata, e fornire una risposta falsa.</a:t>
            </a:r>
            <a:endParaRPr/>
          </a:p>
          <a:p>
            <a:pPr indent="-274320" lvl="0" marL="274320" rtl="0" algn="l">
              <a:lnSpc>
                <a:spcPct val="100000"/>
              </a:lnSpc>
              <a:spcBef>
                <a:spcPts val="1400"/>
              </a:spcBef>
              <a:spcAft>
                <a:spcPts val="0"/>
              </a:spcAft>
              <a:buSzPts val="1400"/>
              <a:buFont typeface="Courier New"/>
              <a:buChar char="o"/>
            </a:pPr>
            <a:r>
              <a:rPr lang="en-US"/>
              <a:t>La risposta fittizia viene accettata solo se l'ID della transazione a 16 bit corrisponde alla richiesta.</a:t>
            </a:r>
            <a:endParaRPr/>
          </a:p>
          <a:p>
            <a:pPr indent="-274320" lvl="0" marL="274320" rtl="0" algn="l">
              <a:lnSpc>
                <a:spcPct val="100000"/>
              </a:lnSpc>
              <a:spcBef>
                <a:spcPts val="1400"/>
              </a:spcBef>
              <a:spcAft>
                <a:spcPts val="0"/>
              </a:spcAft>
              <a:buSzPts val="1400"/>
              <a:buFont typeface="Courier New"/>
              <a:buChar char="o"/>
            </a:pPr>
            <a:r>
              <a:rPr lang="en-US"/>
              <a:t>Il CERT ha riferito nel 1997 che BIND utilizza un ID di transazione sequenziale ed è facilmente prevedibile.</a:t>
            </a:r>
            <a:endParaRPr/>
          </a:p>
          <a:p>
            <a:pPr indent="-274320" lvl="0" marL="274320" rtl="0" algn="l">
              <a:lnSpc>
                <a:spcPct val="100000"/>
              </a:lnSpc>
              <a:spcBef>
                <a:spcPts val="1400"/>
              </a:spcBef>
              <a:spcAft>
                <a:spcPts val="0"/>
              </a:spcAft>
              <a:buSzPts val="1400"/>
              <a:buFont typeface="Courier New"/>
              <a:buChar char="o"/>
            </a:pPr>
            <a:r>
              <a:rPr lang="en-US"/>
              <a:t>risolto utilizzando ID di transazione casuali</a:t>
            </a:r>
            <a:endParaRPr/>
          </a:p>
          <a:p>
            <a:pPr indent="-185420" lvl="0" marL="274320" rtl="0" algn="l">
              <a:lnSpc>
                <a:spcPct val="100000"/>
              </a:lnSpc>
              <a:spcBef>
                <a:spcPts val="1400"/>
              </a:spcBef>
              <a:spcAft>
                <a:spcPts val="0"/>
              </a:spcAft>
              <a:buSzPts val="1400"/>
              <a:buFont typeface="Courier New"/>
              <a:buNone/>
            </a:pPr>
            <a:r>
              <a:t/>
            </a:r>
            <a:endParaRPr/>
          </a:p>
        </p:txBody>
      </p:sp>
      <p:pic>
        <p:nvPicPr>
          <p:cNvPr id="395" name="Google Shape;395;p19"/>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396" name="Google Shape;396;p19"/>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0"/>
          <p:cNvSpPr txBox="1"/>
          <p:nvPr>
            <p:ph type="ctrTitle"/>
          </p:nvPr>
        </p:nvSpPr>
        <p:spPr>
          <a:xfrm>
            <a:off x="393200" y="735684"/>
            <a:ext cx="8568190" cy="396888"/>
          </a:xfrm>
          <a:prstGeom prst="rect">
            <a:avLst/>
          </a:prstGeom>
          <a:noFill/>
          <a:ln>
            <a:noFill/>
          </a:ln>
        </p:spPr>
        <p:txBody>
          <a:bodyPr anchorCtr="0" anchor="b" bIns="0" lIns="0" spcFirstLastPara="1" rIns="0" wrap="square" tIns="12050">
            <a:spAutoFit/>
          </a:bodyPr>
          <a:lstStyle/>
          <a:p>
            <a:pPr indent="0" lvl="0" marL="669290" rtl="0" algn="l">
              <a:lnSpc>
                <a:spcPct val="100000"/>
              </a:lnSpc>
              <a:spcBef>
                <a:spcPts val="0"/>
              </a:spcBef>
              <a:spcAft>
                <a:spcPts val="0"/>
              </a:spcAft>
              <a:buClr>
                <a:schemeClr val="dk1"/>
              </a:buClr>
              <a:buSzPts val="2500"/>
              <a:buFont typeface="Book Antiqua"/>
              <a:buNone/>
            </a:pPr>
            <a:r>
              <a:rPr lang="en-US" sz="2500"/>
              <a:t>Avvelenamento della cache DNS: Corsa per rispondere per primi</a:t>
            </a:r>
            <a:endParaRPr sz="2500"/>
          </a:p>
        </p:txBody>
      </p:sp>
      <p:pic>
        <p:nvPicPr>
          <p:cNvPr id="402" name="Google Shape;402;p20"/>
          <p:cNvPicPr preferRelativeResize="0"/>
          <p:nvPr/>
        </p:nvPicPr>
        <p:blipFill rotWithShape="1">
          <a:blip r:embed="rId3">
            <a:alphaModFix/>
          </a:blip>
          <a:srcRect b="0" l="0" r="0" t="0"/>
          <a:stretch/>
        </p:blipFill>
        <p:spPr>
          <a:xfrm>
            <a:off x="946751" y="1543665"/>
            <a:ext cx="8964165" cy="4306529"/>
          </a:xfrm>
          <a:prstGeom prst="rect">
            <a:avLst/>
          </a:prstGeom>
          <a:noFill/>
          <a:ln>
            <a:noFill/>
          </a:ln>
        </p:spPr>
      </p:pic>
      <p:pic>
        <p:nvPicPr>
          <p:cNvPr id="403" name="Google Shape;403;p20"/>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404" name="Google Shape;404;p2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1"/>
          <p:cNvSpPr txBox="1"/>
          <p:nvPr>
            <p:ph type="ctrTitle"/>
          </p:nvPr>
        </p:nvSpPr>
        <p:spPr>
          <a:xfrm>
            <a:off x="707832" y="784538"/>
            <a:ext cx="8957278" cy="489231"/>
          </a:xfrm>
          <a:prstGeom prst="rect">
            <a:avLst/>
          </a:prstGeom>
          <a:noFill/>
          <a:ln>
            <a:noFill/>
          </a:ln>
        </p:spPr>
        <p:txBody>
          <a:bodyPr anchorCtr="0" anchor="b" bIns="0" lIns="0" spcFirstLastPara="1" rIns="0" wrap="square" tIns="8250">
            <a:spAutoFit/>
          </a:bodyPr>
          <a:lstStyle/>
          <a:p>
            <a:pPr indent="-6350" lvl="0" marL="18415" marR="5080" rtl="0" algn="l">
              <a:lnSpc>
                <a:spcPct val="125200"/>
              </a:lnSpc>
              <a:spcBef>
                <a:spcPts val="0"/>
              </a:spcBef>
              <a:spcAft>
                <a:spcPts val="0"/>
              </a:spcAft>
              <a:buClr>
                <a:schemeClr val="dk1"/>
              </a:buClr>
              <a:buSzPts val="2500"/>
              <a:buFont typeface="Book Antiqua"/>
              <a:buNone/>
            </a:pPr>
            <a:r>
              <a:rPr lang="en-US" sz="2500"/>
              <a:t>Attacco di avvelenamento della cache DNS 1 Schuba e Spafford nel 1993</a:t>
            </a:r>
            <a:endParaRPr sz="2500"/>
          </a:p>
        </p:txBody>
      </p:sp>
      <p:sp>
        <p:nvSpPr>
          <p:cNvPr id="410" name="Google Shape;410;p21"/>
          <p:cNvSpPr txBox="1"/>
          <p:nvPr>
            <p:ph idx="1" type="body"/>
          </p:nvPr>
        </p:nvSpPr>
        <p:spPr>
          <a:xfrm>
            <a:off x="707832" y="1740797"/>
            <a:ext cx="7079316" cy="3568621"/>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Intuizione: ID di interrogazione prevedibile (QID)</a:t>
            </a:r>
            <a:endParaRPr/>
          </a:p>
          <a:p>
            <a:pPr indent="-274320" lvl="0" marL="274320" rtl="0" algn="l">
              <a:lnSpc>
                <a:spcPct val="100000"/>
              </a:lnSpc>
              <a:spcBef>
                <a:spcPts val="1400"/>
              </a:spcBef>
              <a:spcAft>
                <a:spcPts val="0"/>
              </a:spcAft>
              <a:buSzPts val="1400"/>
              <a:buFont typeface="Courier New"/>
              <a:buChar char="o"/>
            </a:pPr>
            <a:r>
              <a:rPr lang="en-US"/>
              <a:t>Innanzitutto, indovinate il QID:</a:t>
            </a:r>
            <a:endParaRPr/>
          </a:p>
          <a:p>
            <a:pPr indent="-274320" lvl="0" marL="274320" rtl="0" algn="l">
              <a:lnSpc>
                <a:spcPct val="100000"/>
              </a:lnSpc>
              <a:spcBef>
                <a:spcPts val="1400"/>
              </a:spcBef>
              <a:spcAft>
                <a:spcPts val="0"/>
              </a:spcAft>
              <a:buSzPts val="1400"/>
              <a:buFont typeface="Courier New"/>
              <a:buChar char="o"/>
            </a:pPr>
            <a:r>
              <a:rPr lang="en-US"/>
              <a:t>Chiedere (dns.target.com) a www.evil.org</a:t>
            </a:r>
            <a:endParaRPr/>
          </a:p>
          <a:p>
            <a:pPr indent="-274320" lvl="0" marL="274320" rtl="0" algn="l">
              <a:lnSpc>
                <a:spcPct val="100000"/>
              </a:lnSpc>
              <a:spcBef>
                <a:spcPts val="1400"/>
              </a:spcBef>
              <a:spcAft>
                <a:spcPts val="0"/>
              </a:spcAft>
              <a:buSzPts val="1400"/>
              <a:buFont typeface="Courier New"/>
              <a:buChar char="o"/>
            </a:pPr>
            <a:r>
              <a:rPr lang="en-US"/>
              <a:t>La richiesta viene inviata a dns.evil.org (ottenere QID)</a:t>
            </a:r>
            <a:endParaRPr/>
          </a:p>
          <a:p>
            <a:pPr indent="-274320" lvl="0" marL="274320" rtl="0" algn="l">
              <a:lnSpc>
                <a:spcPct val="100000"/>
              </a:lnSpc>
              <a:spcBef>
                <a:spcPts val="1400"/>
              </a:spcBef>
              <a:spcAft>
                <a:spcPts val="0"/>
              </a:spcAft>
              <a:buSzPts val="1400"/>
              <a:buFont typeface="Courier New"/>
              <a:buChar char="o"/>
            </a:pPr>
            <a:r>
              <a:rPr lang="en-US"/>
              <a:t>L'attaccante controlla dns.evil.org</a:t>
            </a:r>
            <a:endParaRPr/>
          </a:p>
          <a:p>
            <a:pPr indent="-274320" lvl="0" marL="274320" rtl="0" algn="l">
              <a:lnSpc>
                <a:spcPct val="100000"/>
              </a:lnSpc>
              <a:spcBef>
                <a:spcPts val="1400"/>
              </a:spcBef>
              <a:spcAft>
                <a:spcPts val="0"/>
              </a:spcAft>
              <a:buSzPts val="1400"/>
              <a:buFont typeface="Courier New"/>
              <a:buChar char="o"/>
            </a:pPr>
            <a:r>
              <a:rPr lang="en-US"/>
              <a:t>In secondo luogo, l'attacco:</a:t>
            </a:r>
            <a:endParaRPr/>
          </a:p>
          <a:p>
            <a:pPr indent="-274320" lvl="0" marL="274320" rtl="0" algn="l">
              <a:lnSpc>
                <a:spcPct val="100000"/>
              </a:lnSpc>
              <a:spcBef>
                <a:spcPts val="1400"/>
              </a:spcBef>
              <a:spcAft>
                <a:spcPts val="0"/>
              </a:spcAft>
              <a:buSzPts val="1400"/>
              <a:buFont typeface="Courier New"/>
              <a:buChar char="o"/>
            </a:pPr>
            <a:r>
              <a:rPr lang="en-US"/>
              <a:t>Chiedere (dns.target.com) a www.yahoo.com</a:t>
            </a:r>
            <a:endParaRPr/>
          </a:p>
          <a:p>
            <a:pPr indent="-274320" lvl="0" marL="274320" rtl="0" algn="l">
              <a:lnSpc>
                <a:spcPct val="100000"/>
              </a:lnSpc>
              <a:spcBef>
                <a:spcPts val="1400"/>
              </a:spcBef>
              <a:spcAft>
                <a:spcPts val="0"/>
              </a:spcAft>
              <a:buSzPts val="1400"/>
              <a:buFont typeface="Courier New"/>
              <a:buChar char="o"/>
            </a:pPr>
            <a:r>
              <a:rPr lang="en-US"/>
              <a:t>Fornisce risposte da dns.yahoo.com all'IP scelto dagli aggressori.</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11" name="Google Shape;411;p2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12" name="Google Shape;412;p21"/>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2"/>
          <p:cNvSpPr txBox="1"/>
          <p:nvPr>
            <p:ph type="ctrTitle"/>
          </p:nvPr>
        </p:nvSpPr>
        <p:spPr>
          <a:xfrm>
            <a:off x="796322" y="320040"/>
            <a:ext cx="6732237" cy="1524000"/>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Difesa: le regole di Bailiwicks</a:t>
            </a:r>
            <a:endParaRPr/>
          </a:p>
        </p:txBody>
      </p:sp>
      <p:sp>
        <p:nvSpPr>
          <p:cNvPr id="418" name="Google Shape;418;p22"/>
          <p:cNvSpPr txBox="1"/>
          <p:nvPr>
            <p:ph idx="1" type="body"/>
          </p:nvPr>
        </p:nvSpPr>
        <p:spPr>
          <a:xfrm>
            <a:off x="904477" y="234056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Il sistema di bailiwick impedisce a pippo.com di dichiarare qualcosa su com, o su qualche altro nuovo TLD, o su www.google.com.</a:t>
            </a:r>
            <a:endParaRPr/>
          </a:p>
          <a:p>
            <a:pPr indent="-274320" lvl="0" marL="274320" rtl="0" algn="l">
              <a:lnSpc>
                <a:spcPct val="100000"/>
              </a:lnSpc>
              <a:spcBef>
                <a:spcPts val="1400"/>
              </a:spcBef>
              <a:spcAft>
                <a:spcPts val="0"/>
              </a:spcAft>
              <a:buSzPts val="1400"/>
              <a:buFont typeface="Courier New"/>
              <a:buChar char="o"/>
            </a:pPr>
            <a:r>
              <a:rPr lang="en-US"/>
              <a:t>Utilizzo delle regole di bailiwicks</a:t>
            </a:r>
            <a:endParaRPr/>
          </a:p>
          <a:p>
            <a:pPr indent="-274320" lvl="0" marL="274320" rtl="0" algn="l">
              <a:lnSpc>
                <a:spcPct val="100000"/>
              </a:lnSpc>
              <a:spcBef>
                <a:spcPts val="1400"/>
              </a:spcBef>
              <a:spcAft>
                <a:spcPts val="0"/>
              </a:spcAft>
              <a:buSzPts val="1400"/>
              <a:buFont typeface="Courier New"/>
              <a:buChar char="o"/>
            </a:pPr>
            <a:r>
              <a:rPr lang="en-US"/>
              <a:t>I server root possono restituire qualsiasi record</a:t>
            </a:r>
            <a:endParaRPr/>
          </a:p>
          <a:p>
            <a:pPr indent="-274320" lvl="0" marL="274320" rtl="0" algn="l">
              <a:lnSpc>
                <a:spcPct val="100000"/>
              </a:lnSpc>
              <a:spcBef>
                <a:spcPts val="1400"/>
              </a:spcBef>
              <a:spcAft>
                <a:spcPts val="0"/>
              </a:spcAft>
              <a:buSzPts val="1400"/>
              <a:buFont typeface="Courier New"/>
              <a:buChar char="o"/>
            </a:pPr>
            <a:r>
              <a:rPr lang="en-US"/>
              <a:t>I server com possono restituire qualsiasi record per com</a:t>
            </a:r>
            <a:endParaRPr/>
          </a:p>
          <a:p>
            <a:pPr indent="-274320" lvl="0" marL="274320" rtl="0" algn="l">
              <a:lnSpc>
                <a:spcPct val="100000"/>
              </a:lnSpc>
              <a:spcBef>
                <a:spcPts val="1400"/>
              </a:spcBef>
              <a:spcAft>
                <a:spcPts val="0"/>
              </a:spcAft>
              <a:buSzPts val="1400"/>
              <a:buFont typeface="Courier New"/>
              <a:buChar char="o"/>
            </a:pPr>
            <a:r>
              <a:rPr lang="en-US"/>
              <a:t>I server di google.com possono restituire qualsiasi record di</a:t>
            </a:r>
            <a:endParaRPr/>
          </a:p>
          <a:p>
            <a:pPr indent="-274320" lvl="0" marL="274320" rtl="0" algn="l">
              <a:lnSpc>
                <a:spcPct val="100000"/>
              </a:lnSpc>
              <a:spcBef>
                <a:spcPts val="1400"/>
              </a:spcBef>
              <a:spcAft>
                <a:spcPts val="0"/>
              </a:spcAft>
              <a:buSzPts val="1400"/>
              <a:buFont typeface="Courier New"/>
              <a:buChar char="o"/>
            </a:pPr>
            <a:r>
              <a:rPr lang="en-US"/>
              <a:t>google.com</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19" name="Google Shape;419;p22"/>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20" name="Google Shape;420;p22"/>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3"/>
          <p:cNvSpPr txBox="1"/>
          <p:nvPr>
            <p:ph type="ctrTitle"/>
          </p:nvPr>
        </p:nvSpPr>
        <p:spPr>
          <a:xfrm>
            <a:off x="471858" y="896607"/>
            <a:ext cx="9429226" cy="1065420"/>
          </a:xfrm>
          <a:prstGeom prst="rect">
            <a:avLst/>
          </a:prstGeom>
          <a:noFill/>
          <a:ln>
            <a:noFill/>
          </a:ln>
        </p:spPr>
        <p:txBody>
          <a:bodyPr anchorCtr="0" anchor="b" bIns="0" lIns="0" spcFirstLastPara="1" rIns="0" wrap="square" tIns="12700">
            <a:spAutoFit/>
          </a:bodyPr>
          <a:lstStyle/>
          <a:p>
            <a:pPr indent="0" lvl="0" marL="576580" rtl="0" algn="l">
              <a:lnSpc>
                <a:spcPct val="95000"/>
              </a:lnSpc>
              <a:spcBef>
                <a:spcPts val="0"/>
              </a:spcBef>
              <a:spcAft>
                <a:spcPts val="0"/>
              </a:spcAft>
              <a:buClr>
                <a:schemeClr val="dk1"/>
              </a:buClr>
              <a:buSzPts val="3600"/>
              <a:buFont typeface="Book Antiqua"/>
              <a:buNone/>
            </a:pPr>
            <a:r>
              <a:rPr lang="en-US"/>
              <a:t>Attacco di avvelenamento della cache DNS 2</a:t>
            </a:r>
            <a:endParaRPr/>
          </a:p>
          <a:p>
            <a:pPr indent="0" lvl="0" marL="676910" rtl="0" algn="l">
              <a:lnSpc>
                <a:spcPct val="95000"/>
              </a:lnSpc>
              <a:spcBef>
                <a:spcPts val="0"/>
              </a:spcBef>
              <a:spcAft>
                <a:spcPts val="0"/>
              </a:spcAft>
              <a:buClr>
                <a:schemeClr val="dk1"/>
              </a:buClr>
              <a:buSzPts val="3600"/>
              <a:buFont typeface="Times New Roman"/>
              <a:buNone/>
            </a:pPr>
            <a:r>
              <a:rPr i="1" lang="en-US">
                <a:latin typeface="Times New Roman"/>
                <a:ea typeface="Times New Roman"/>
                <a:cs typeface="Times New Roman"/>
                <a:sym typeface="Times New Roman"/>
              </a:rPr>
              <a:t>Attacco di compleanno </a:t>
            </a:r>
            <a:r>
              <a:rPr lang="en-US"/>
              <a:t>- Vagner Sacramento 2002</a:t>
            </a:r>
            <a:endParaRPr/>
          </a:p>
        </p:txBody>
      </p:sp>
      <p:sp>
        <p:nvSpPr>
          <p:cNvPr id="426" name="Google Shape;426;p23"/>
          <p:cNvSpPr txBox="1"/>
          <p:nvPr>
            <p:ph idx="1" type="body"/>
          </p:nvPr>
        </p:nvSpPr>
        <p:spPr>
          <a:xfrm>
            <a:off x="796321" y="2252076"/>
            <a:ext cx="6627033" cy="2850866"/>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600"/>
              <a:t>Molti client inviano la stessa richiesta DNS al resolver</a:t>
            </a:r>
            <a:endParaRPr sz="1600"/>
          </a:p>
          <a:p>
            <a:pPr indent="-274320" lvl="0" marL="274320" rtl="0" algn="l">
              <a:lnSpc>
                <a:spcPct val="100000"/>
              </a:lnSpc>
              <a:spcBef>
                <a:spcPts val="1400"/>
              </a:spcBef>
              <a:spcAft>
                <a:spcPts val="0"/>
              </a:spcAft>
              <a:buSzPts val="1400"/>
              <a:buFont typeface="Courier New"/>
              <a:buChar char="o"/>
            </a:pPr>
            <a:r>
              <a:rPr lang="en-US" sz="1600"/>
              <a:t>Ogni richiesta di questo tipo ha generato una query DNS</a:t>
            </a:r>
            <a:endParaRPr sz="1600"/>
          </a:p>
          <a:p>
            <a:pPr indent="-274320" lvl="0" marL="274320" rtl="0" algn="l">
              <a:lnSpc>
                <a:spcPct val="100000"/>
              </a:lnSpc>
              <a:spcBef>
                <a:spcPts val="1400"/>
              </a:spcBef>
              <a:spcAft>
                <a:spcPts val="0"/>
              </a:spcAft>
              <a:buSzPts val="1400"/>
              <a:buFont typeface="Courier New"/>
              <a:buChar char="o"/>
            </a:pPr>
            <a:r>
              <a:rPr lang="en-US" sz="1600"/>
              <a:t>Inviare centinaia di risposte con TXID casuale allo stesso tempo</a:t>
            </a:r>
            <a:endParaRPr sz="1600"/>
          </a:p>
          <a:p>
            <a:pPr indent="-274320" lvl="0" marL="274320" rtl="0" algn="l">
              <a:lnSpc>
                <a:spcPct val="100000"/>
              </a:lnSpc>
              <a:spcBef>
                <a:spcPts val="1400"/>
              </a:spcBef>
              <a:spcAft>
                <a:spcPts val="0"/>
              </a:spcAft>
              <a:buSzPts val="1400"/>
              <a:buFont typeface="Courier New"/>
              <a:buChar char="o"/>
            </a:pPr>
            <a:r>
              <a:rPr lang="en-US" sz="1600"/>
              <a:t>A causa del paradosso del compleanno, la probabilità di successo può essere prossima a 1:</a:t>
            </a:r>
            <a:endParaRPr sz="1600"/>
          </a:p>
          <a:p>
            <a:pPr indent="-274320" lvl="0" marL="274320" rtl="0" algn="l">
              <a:lnSpc>
                <a:spcPct val="100000"/>
              </a:lnSpc>
              <a:spcBef>
                <a:spcPts val="1400"/>
              </a:spcBef>
              <a:spcAft>
                <a:spcPts val="0"/>
              </a:spcAft>
              <a:buSzPts val="1400"/>
              <a:buFont typeface="Courier New"/>
              <a:buChar char="o"/>
            </a:pPr>
            <a:r>
              <a:rPr lang="en-US" sz="1600"/>
              <a:t>Con qualche centinaio di domande dei clienti e diverse centinaia di risposte false</a:t>
            </a:r>
            <a:endParaRPr sz="1600"/>
          </a:p>
          <a:p>
            <a:pPr indent="-185420" lvl="0" marL="274320" rtl="0" algn="l">
              <a:lnSpc>
                <a:spcPct val="100000"/>
              </a:lnSpc>
              <a:spcBef>
                <a:spcPts val="1400"/>
              </a:spcBef>
              <a:spcAft>
                <a:spcPts val="0"/>
              </a:spcAft>
              <a:buSzPts val="1400"/>
              <a:buFont typeface="Courier New"/>
              <a:buNone/>
            </a:pPr>
            <a:r>
              <a:t/>
            </a:r>
            <a:endParaRPr/>
          </a:p>
        </p:txBody>
      </p:sp>
      <p:pic>
        <p:nvPicPr>
          <p:cNvPr id="427" name="Google Shape;427;p23"/>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28" name="Google Shape;428;p2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22</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4"/>
          <p:cNvSpPr txBox="1"/>
          <p:nvPr>
            <p:ph type="ctrTitle"/>
          </p:nvPr>
        </p:nvSpPr>
        <p:spPr>
          <a:xfrm>
            <a:off x="664789" y="726120"/>
            <a:ext cx="7649588"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Avvelenamento della cache DNS - finora</a:t>
            </a:r>
            <a:endParaRPr/>
          </a:p>
        </p:txBody>
      </p:sp>
      <p:sp>
        <p:nvSpPr>
          <p:cNvPr id="434" name="Google Shape;434;p24"/>
          <p:cNvSpPr txBox="1"/>
          <p:nvPr>
            <p:ph idx="1" type="body"/>
          </p:nvPr>
        </p:nvSpPr>
        <p:spPr>
          <a:xfrm>
            <a:off x="824241" y="1772509"/>
            <a:ext cx="6253407" cy="3312982"/>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a:t>Le prime versioni dei server DNS incrementavano in modo deterministico il campo ID</a:t>
            </a:r>
            <a:endParaRPr/>
          </a:p>
          <a:p>
            <a:pPr indent="-274320" lvl="0" marL="274320" rtl="0" algn="l">
              <a:lnSpc>
                <a:spcPct val="100000"/>
              </a:lnSpc>
              <a:spcBef>
                <a:spcPts val="1400"/>
              </a:spcBef>
              <a:spcAft>
                <a:spcPts val="0"/>
              </a:spcAft>
              <a:buSzPct val="100000"/>
              <a:buFont typeface="Courier New"/>
              <a:buChar char="o"/>
            </a:pPr>
            <a:r>
              <a:rPr lang="en-US"/>
              <a:t>Sono state scoperte vulnerabilità nella generazione di ID casuali.</a:t>
            </a:r>
            <a:endParaRPr/>
          </a:p>
          <a:p>
            <a:pPr indent="-274320" lvl="0" marL="274320" rtl="0" algn="l">
              <a:lnSpc>
                <a:spcPct val="100000"/>
              </a:lnSpc>
              <a:spcBef>
                <a:spcPts val="1400"/>
              </a:spcBef>
              <a:spcAft>
                <a:spcPts val="0"/>
              </a:spcAft>
              <a:buSzPct val="100000"/>
              <a:buFont typeface="Courier New"/>
              <a:buChar char="o"/>
            </a:pPr>
            <a:r>
              <a:rPr lang="en-US"/>
              <a:t>Generatore di numeri casuali deboli</a:t>
            </a:r>
            <a:endParaRPr/>
          </a:p>
          <a:p>
            <a:pPr indent="-274320" lvl="0" marL="274320" rtl="0" algn="l">
              <a:lnSpc>
                <a:spcPct val="100000"/>
              </a:lnSpc>
              <a:spcBef>
                <a:spcPts val="1400"/>
              </a:spcBef>
              <a:spcAft>
                <a:spcPts val="0"/>
              </a:spcAft>
              <a:buSzPct val="100000"/>
              <a:buFont typeface="Courier New"/>
              <a:buChar char="o"/>
            </a:pPr>
            <a:r>
              <a:rPr lang="en-US"/>
              <a:t>L'attaccante è in grado di prevedere l'ID se conosce diversi ID nelle transazioni precedenti.</a:t>
            </a:r>
            <a:endParaRPr/>
          </a:p>
          <a:p>
            <a:pPr indent="-274320" lvl="0" marL="274320" rtl="0" algn="l">
              <a:lnSpc>
                <a:spcPct val="100000"/>
              </a:lnSpc>
              <a:spcBef>
                <a:spcPts val="1400"/>
              </a:spcBef>
              <a:spcAft>
                <a:spcPts val="0"/>
              </a:spcAft>
              <a:buSzPct val="100000"/>
              <a:buFont typeface="Courier New"/>
              <a:buChar char="o"/>
            </a:pPr>
            <a:r>
              <a:rPr lang="en-US"/>
              <a:t>Attacco di compleanno</a:t>
            </a:r>
            <a:endParaRPr/>
          </a:p>
          <a:p>
            <a:pPr indent="-274320" lvl="0" marL="274320" rtl="0" algn="l">
              <a:lnSpc>
                <a:spcPct val="100000"/>
              </a:lnSpc>
              <a:spcBef>
                <a:spcPts val="1400"/>
              </a:spcBef>
              <a:spcAft>
                <a:spcPts val="0"/>
              </a:spcAft>
              <a:buSzPct val="100000"/>
              <a:buFont typeface="Courier New"/>
              <a:buChar char="o"/>
            </a:pPr>
            <a:r>
              <a:rPr lang="en-US"/>
              <a:t>16 bit (solo 65.536 opzioni).</a:t>
            </a:r>
            <a:endParaRPr/>
          </a:p>
          <a:p>
            <a:pPr indent="-274320" lvl="0" marL="274320" rtl="0" algn="l">
              <a:lnSpc>
                <a:spcPct val="100000"/>
              </a:lnSpc>
              <a:spcBef>
                <a:spcPts val="1400"/>
              </a:spcBef>
              <a:spcAft>
                <a:spcPts val="0"/>
              </a:spcAft>
              <a:buSzPct val="100000"/>
              <a:buFont typeface="Courier New"/>
              <a:buChar char="o"/>
            </a:pPr>
            <a:r>
              <a:rPr lang="en-US"/>
              <a:t>Forzare il resolver a inviare molte query identiche, con ID diversi, contemporaneamente</a:t>
            </a:r>
            <a:endParaRPr/>
          </a:p>
          <a:p>
            <a:pPr indent="-274320" lvl="0" marL="274320" rtl="0" algn="l">
              <a:lnSpc>
                <a:spcPct val="100000"/>
              </a:lnSpc>
              <a:spcBef>
                <a:spcPts val="1400"/>
              </a:spcBef>
              <a:spcAft>
                <a:spcPts val="0"/>
              </a:spcAft>
              <a:buSzPct val="100000"/>
              <a:buFont typeface="Courier New"/>
              <a:buChar char="o"/>
            </a:pPr>
            <a:r>
              <a:rPr lang="en-US"/>
              <a:t>Aumentare la probabilità di fare un'ipotesi corretta</a:t>
            </a:r>
            <a:endParaRPr/>
          </a:p>
          <a:p>
            <a:pPr indent="-192087" lvl="0" marL="274320" rtl="0" algn="l">
              <a:lnSpc>
                <a:spcPct val="100000"/>
              </a:lnSpc>
              <a:spcBef>
                <a:spcPts val="1400"/>
              </a:spcBef>
              <a:spcAft>
                <a:spcPts val="0"/>
              </a:spcAft>
              <a:buSzPct val="100000"/>
              <a:buFont typeface="Courier New"/>
              <a:buNone/>
            </a:pPr>
            <a:r>
              <a:t/>
            </a:r>
            <a:endParaRPr/>
          </a:p>
        </p:txBody>
      </p:sp>
      <p:pic>
        <p:nvPicPr>
          <p:cNvPr id="435" name="Google Shape;435;p24"/>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36" name="Google Shape;436;p2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23</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5"/>
          <p:cNvSpPr txBox="1"/>
          <p:nvPr>
            <p:ph type="ctrTitle"/>
          </p:nvPr>
        </p:nvSpPr>
        <p:spPr>
          <a:xfrm>
            <a:off x="796322" y="710396"/>
            <a:ext cx="9134259" cy="1133644"/>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Attacco di avvelenamento della cache DNS 3</a:t>
            </a:r>
            <a:endParaRPr/>
          </a:p>
          <a:p>
            <a:pPr indent="0" lvl="0" marL="147955" rtl="0" algn="l">
              <a:lnSpc>
                <a:spcPct val="100000"/>
              </a:lnSpc>
              <a:spcBef>
                <a:spcPts val="145"/>
              </a:spcBef>
              <a:spcAft>
                <a:spcPts val="0"/>
              </a:spcAft>
              <a:buClr>
                <a:schemeClr val="dk1"/>
              </a:buClr>
              <a:buSzPts val="3600"/>
              <a:buFont typeface="Times New Roman"/>
              <a:buNone/>
            </a:pPr>
            <a:r>
              <a:rPr i="1" lang="en-US">
                <a:latin typeface="Times New Roman"/>
                <a:ea typeface="Times New Roman"/>
                <a:cs typeface="Times New Roman"/>
                <a:sym typeface="Times New Roman"/>
              </a:rPr>
              <a:t>Dan Kaminsky </a:t>
            </a:r>
            <a:r>
              <a:rPr i="1" lang="en-US"/>
              <a:t>2008</a:t>
            </a:r>
            <a:endParaRPr/>
          </a:p>
        </p:txBody>
      </p:sp>
      <p:sp>
        <p:nvSpPr>
          <p:cNvPr id="442" name="Google Shape;442;p25"/>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a:t>Attacco Kaminsky</a:t>
            </a:r>
            <a:endParaRPr/>
          </a:p>
          <a:p>
            <a:pPr indent="-274320" lvl="0" marL="274320" rtl="0" algn="l">
              <a:lnSpc>
                <a:spcPct val="100000"/>
              </a:lnSpc>
              <a:spcBef>
                <a:spcPts val="1400"/>
              </a:spcBef>
              <a:spcAft>
                <a:spcPts val="0"/>
              </a:spcAft>
              <a:buSzPts val="1400"/>
              <a:buFont typeface="Courier New"/>
              <a:buChar char="o"/>
            </a:pPr>
            <a:r>
              <a:rPr lang="en-US"/>
              <a:t>Grandi notizie sulla sicurezza nell'estate del 2008</a:t>
            </a:r>
            <a:endParaRPr/>
          </a:p>
          <a:p>
            <a:pPr indent="-274320" lvl="0" marL="274320" rtl="0" algn="l">
              <a:lnSpc>
                <a:spcPct val="100000"/>
              </a:lnSpc>
              <a:spcBef>
                <a:spcPts val="1400"/>
              </a:spcBef>
              <a:spcAft>
                <a:spcPts val="0"/>
              </a:spcAft>
              <a:buSzPts val="1400"/>
              <a:buFont typeface="Courier New"/>
              <a:buChar char="o"/>
            </a:pPr>
            <a:r>
              <a:rPr lang="en-US"/>
              <a:t>I server DNS sono stati rapidamente patchati per difendersi da questo attacco.</a:t>
            </a:r>
            <a:endParaRPr/>
          </a:p>
          <a:p>
            <a:pPr indent="-274320" lvl="0" marL="274320" rtl="0" algn="l">
              <a:lnSpc>
                <a:spcPct val="100000"/>
              </a:lnSpc>
              <a:spcBef>
                <a:spcPts val="1400"/>
              </a:spcBef>
              <a:spcAft>
                <a:spcPts val="0"/>
              </a:spcAft>
              <a:buSzPts val="1400"/>
              <a:buFont typeface="Courier New"/>
              <a:buChar char="o"/>
            </a:pPr>
            <a:r>
              <a:rPr lang="en-US"/>
              <a:t>Attacco sofisticato</a:t>
            </a:r>
            <a:endParaRPr/>
          </a:p>
          <a:p>
            <a:pPr indent="-274320" lvl="0" marL="274320" rtl="0" algn="l">
              <a:lnSpc>
                <a:spcPct val="100000"/>
              </a:lnSpc>
              <a:spcBef>
                <a:spcPts val="1400"/>
              </a:spcBef>
              <a:spcAft>
                <a:spcPts val="0"/>
              </a:spcAft>
              <a:buSzPts val="1400"/>
              <a:buFont typeface="Courier New"/>
              <a:buChar char="o"/>
            </a:pPr>
            <a:r>
              <a:rPr lang="en-US"/>
              <a:t>Negli attacchi precedenti, quando l'attaccante perde la gara, il record viene messo in cache con un TTL</a:t>
            </a:r>
            <a:endParaRPr/>
          </a:p>
          <a:p>
            <a:pPr indent="-274320" lvl="0" marL="274320" rtl="0" algn="l">
              <a:lnSpc>
                <a:spcPct val="100000"/>
              </a:lnSpc>
              <a:spcBef>
                <a:spcPts val="1400"/>
              </a:spcBef>
              <a:spcAft>
                <a:spcPts val="0"/>
              </a:spcAft>
              <a:buSzPts val="1400"/>
              <a:buFont typeface="Courier New"/>
              <a:buChar char="o"/>
            </a:pPr>
            <a:r>
              <a:rPr lang="en-US"/>
              <a:t>Prima che il TTL scada, non è possibile eseguire una nuova istanza dell'attacco.</a:t>
            </a:r>
            <a:endParaRPr/>
          </a:p>
          <a:p>
            <a:pPr indent="-274320" lvl="0" marL="274320" rtl="0" algn="l">
              <a:lnSpc>
                <a:spcPct val="100000"/>
              </a:lnSpc>
              <a:spcBef>
                <a:spcPts val="1400"/>
              </a:spcBef>
              <a:spcAft>
                <a:spcPts val="0"/>
              </a:spcAft>
              <a:buSzPts val="1400"/>
              <a:buFont typeface="Courier New"/>
              <a:buChar char="o"/>
            </a:pPr>
            <a:r>
              <a:rPr lang="en-US"/>
              <a:t>Avvelenare l'indirizzo di google.com in un server DNS non è facile.</a:t>
            </a:r>
            <a:endParaRPr/>
          </a:p>
          <a:p>
            <a:pPr indent="-185420" lvl="0" marL="274320" rtl="0" algn="l">
              <a:lnSpc>
                <a:spcPct val="100000"/>
              </a:lnSpc>
              <a:spcBef>
                <a:spcPts val="1400"/>
              </a:spcBef>
              <a:spcAft>
                <a:spcPts val="0"/>
              </a:spcAft>
              <a:buSzPts val="1400"/>
              <a:buFont typeface="Courier New"/>
              <a:buNone/>
            </a:pPr>
            <a:r>
              <a:t/>
            </a:r>
            <a:endParaRPr/>
          </a:p>
        </p:txBody>
      </p:sp>
      <p:pic>
        <p:nvPicPr>
          <p:cNvPr id="443" name="Google Shape;443;p25"/>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44" name="Google Shape;444;p25"/>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24</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6"/>
          <p:cNvSpPr txBox="1"/>
          <p:nvPr>
            <p:ph type="ctrTitle"/>
          </p:nvPr>
        </p:nvSpPr>
        <p:spPr>
          <a:xfrm>
            <a:off x="815987" y="785605"/>
            <a:ext cx="8662310"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Caratteristiche dell'attacco Kaminsky</a:t>
            </a:r>
            <a:endParaRPr/>
          </a:p>
        </p:txBody>
      </p:sp>
      <p:sp>
        <p:nvSpPr>
          <p:cNvPr id="450" name="Google Shape;450;p26"/>
          <p:cNvSpPr txBox="1"/>
          <p:nvPr>
            <p:ph idx="1" type="body"/>
          </p:nvPr>
        </p:nvSpPr>
        <p:spPr>
          <a:xfrm>
            <a:off x="815987" y="1780621"/>
            <a:ext cx="7777407" cy="4291774"/>
          </a:xfrm>
          <a:prstGeom prst="rect">
            <a:avLst/>
          </a:prstGeom>
          <a:noFill/>
          <a:ln>
            <a:noFill/>
          </a:ln>
        </p:spPr>
        <p:txBody>
          <a:bodyPr anchorCtr="0" anchor="t" bIns="45700" lIns="0" spcFirstLastPara="1" rIns="0" wrap="square" tIns="45700">
            <a:normAutofit fontScale="25000" lnSpcReduction="20000"/>
          </a:bodyPr>
          <a:lstStyle/>
          <a:p>
            <a:pPr indent="-274320" lvl="0" marL="274320" rtl="0" algn="l">
              <a:lnSpc>
                <a:spcPct val="100000"/>
              </a:lnSpc>
              <a:spcBef>
                <a:spcPts val="0"/>
              </a:spcBef>
              <a:spcAft>
                <a:spcPts val="0"/>
              </a:spcAft>
              <a:buSzPct val="100000"/>
              <a:buFont typeface="Courier New"/>
              <a:buChar char="o"/>
            </a:pPr>
            <a:r>
              <a:rPr lang="en-US" sz="6800"/>
              <a:t>L'attaccante non ha bisogno di aspettare per sferrare un attacco</a:t>
            </a:r>
            <a:endParaRPr sz="6800"/>
          </a:p>
          <a:p>
            <a:pPr indent="-274320" lvl="0" marL="274320" rtl="0" algn="l">
              <a:lnSpc>
                <a:spcPct val="100000"/>
              </a:lnSpc>
              <a:spcBef>
                <a:spcPts val="1400"/>
              </a:spcBef>
              <a:spcAft>
                <a:spcPts val="0"/>
              </a:spcAft>
              <a:buSzPct val="100000"/>
              <a:buFont typeface="Courier New"/>
              <a:buChar char="o"/>
            </a:pPr>
            <a:r>
              <a:rPr lang="en-US" sz="6800"/>
              <a:t>Il malintenzionato chiede al resolver di cercare www.google.com.</a:t>
            </a:r>
            <a:endParaRPr sz="6800"/>
          </a:p>
          <a:p>
            <a:pPr indent="-274320" lvl="0" marL="274320" rtl="0" algn="l">
              <a:lnSpc>
                <a:spcPct val="100000"/>
              </a:lnSpc>
              <a:spcBef>
                <a:spcPts val="1400"/>
              </a:spcBef>
              <a:spcAft>
                <a:spcPts val="0"/>
              </a:spcAft>
              <a:buSzPct val="100000"/>
              <a:buFont typeface="Courier New"/>
              <a:buChar char="o"/>
            </a:pPr>
            <a:r>
              <a:rPr lang="en-US" sz="6800"/>
              <a:t>Se il cattivo ha perso la gara, l'altra gara per www.google.com sarà soppressa dal TTL.</a:t>
            </a:r>
            <a:endParaRPr sz="6800"/>
          </a:p>
          <a:p>
            <a:pPr indent="-198755" lvl="0" marL="274320" rtl="0" algn="l">
              <a:lnSpc>
                <a:spcPct val="100000"/>
              </a:lnSpc>
              <a:spcBef>
                <a:spcPts val="1400"/>
              </a:spcBef>
              <a:spcAft>
                <a:spcPts val="0"/>
              </a:spcAft>
              <a:buSzPct val="100000"/>
              <a:buFont typeface="Courier New"/>
              <a:buNone/>
            </a:pPr>
            <a:r>
              <a:t/>
            </a:r>
            <a:endParaRPr sz="6800"/>
          </a:p>
          <a:p>
            <a:pPr indent="-274320" lvl="0" marL="274320" rtl="0" algn="l">
              <a:lnSpc>
                <a:spcPct val="100000"/>
              </a:lnSpc>
              <a:spcBef>
                <a:spcPts val="1400"/>
              </a:spcBef>
              <a:spcAft>
                <a:spcPts val="0"/>
              </a:spcAft>
              <a:buSzPct val="100000"/>
              <a:buFont typeface="Courier New"/>
              <a:buChar char="o"/>
            </a:pPr>
            <a:r>
              <a:rPr lang="en-US" sz="6800"/>
              <a:t>Se il malintenzionato chiede al resolver di cercare 1.google.com, 2.google.com, 3.google.com, e così via</a:t>
            </a:r>
            <a:endParaRPr sz="6800"/>
          </a:p>
          <a:p>
            <a:pPr indent="-274320" lvl="0" marL="274320" rtl="0" algn="l">
              <a:lnSpc>
                <a:spcPct val="100000"/>
              </a:lnSpc>
              <a:spcBef>
                <a:spcPts val="1400"/>
              </a:spcBef>
              <a:spcAft>
                <a:spcPts val="0"/>
              </a:spcAft>
              <a:buSzPct val="100000"/>
              <a:buFont typeface="Courier New"/>
              <a:buChar char="o"/>
            </a:pPr>
            <a:r>
              <a:rPr lang="en-US" sz="6800"/>
              <a:t>Ogni nuova domanda dà inizio a una nuova gara </a:t>
            </a:r>
            <a:endParaRPr sz="6800"/>
          </a:p>
          <a:p>
            <a:pPr indent="-274320" lvl="0" marL="274320" rtl="0" algn="l">
              <a:lnSpc>
                <a:spcPct val="100000"/>
              </a:lnSpc>
              <a:spcBef>
                <a:spcPts val="1400"/>
              </a:spcBef>
              <a:spcAft>
                <a:spcPts val="0"/>
              </a:spcAft>
              <a:buSzPct val="100000"/>
              <a:buFont typeface="Courier New"/>
              <a:buChar char="o"/>
            </a:pPr>
            <a:r>
              <a:rPr lang="en-US" sz="6800"/>
              <a:t>Alla fine, il cattivo vincerà</a:t>
            </a:r>
            <a:endParaRPr sz="6800"/>
          </a:p>
          <a:p>
            <a:pPr indent="-198755" lvl="0" marL="274320" rtl="0" algn="l">
              <a:lnSpc>
                <a:spcPct val="100000"/>
              </a:lnSpc>
              <a:spcBef>
                <a:spcPts val="1400"/>
              </a:spcBef>
              <a:spcAft>
                <a:spcPts val="0"/>
              </a:spcAft>
              <a:buSzPct val="100000"/>
              <a:buFont typeface="Courier New"/>
              <a:buNone/>
            </a:pPr>
            <a:r>
              <a:t/>
            </a:r>
            <a:endParaRPr sz="6800"/>
          </a:p>
          <a:p>
            <a:pPr indent="-274320" lvl="0" marL="274320" rtl="0" algn="l">
              <a:lnSpc>
                <a:spcPct val="100000"/>
              </a:lnSpc>
              <a:spcBef>
                <a:spcPts val="1400"/>
              </a:spcBef>
              <a:spcAft>
                <a:spcPts val="0"/>
              </a:spcAft>
              <a:buSzPct val="100000"/>
              <a:buFont typeface="Courier New"/>
              <a:buChar char="o"/>
            </a:pPr>
            <a:r>
              <a:rPr lang="en-US" sz="6800"/>
              <a:t>è in grado di eseguire lo spoofing di 183.google.com</a:t>
            </a:r>
            <a:endParaRPr sz="6800"/>
          </a:p>
          <a:p>
            <a:pPr indent="-274320" lvl="0" marL="274320" rtl="0" algn="l">
              <a:lnSpc>
                <a:spcPct val="100000"/>
              </a:lnSpc>
              <a:spcBef>
                <a:spcPts val="1400"/>
              </a:spcBef>
              <a:spcAft>
                <a:spcPts val="0"/>
              </a:spcAft>
              <a:buSzPct val="100000"/>
              <a:buFont typeface="Courier New"/>
              <a:buChar char="o"/>
            </a:pPr>
            <a:r>
              <a:rPr lang="en-US" sz="6800"/>
              <a:t>E allora? Nessuno vuole visitare 183.google.com</a:t>
            </a:r>
            <a:endParaRPr sz="6800"/>
          </a:p>
          <a:p>
            <a:pPr indent="-198755" lvl="0" marL="274320" rtl="0" algn="l">
              <a:lnSpc>
                <a:spcPct val="100000"/>
              </a:lnSpc>
              <a:spcBef>
                <a:spcPts val="1400"/>
              </a:spcBef>
              <a:spcAft>
                <a:spcPts val="0"/>
              </a:spcAft>
              <a:buSzPct val="100000"/>
              <a:buFont typeface="Courier New"/>
              <a:buNone/>
            </a:pPr>
            <a:r>
              <a:t/>
            </a:r>
            <a:endParaRPr/>
          </a:p>
        </p:txBody>
      </p:sp>
      <p:pic>
        <p:nvPicPr>
          <p:cNvPr id="451" name="Google Shape;451;p26"/>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52" name="Google Shape;452;p2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A diagram of a network&#10;&#10;Description automatically generated" id="205" name="Google Shape;205;p64"/>
          <p:cNvPicPr preferRelativeResize="0"/>
          <p:nvPr/>
        </p:nvPicPr>
        <p:blipFill rotWithShape="1">
          <a:blip r:embed="rId3">
            <a:alphaModFix/>
          </a:blip>
          <a:srcRect b="0" l="0" r="0" t="0"/>
          <a:stretch/>
        </p:blipFill>
        <p:spPr>
          <a:xfrm>
            <a:off x="6190325" y="2395079"/>
            <a:ext cx="5454343" cy="3566629"/>
          </a:xfrm>
          <a:prstGeom prst="rect">
            <a:avLst/>
          </a:prstGeom>
          <a:noFill/>
          <a:ln>
            <a:noFill/>
          </a:ln>
        </p:spPr>
      </p:pic>
      <p:pic>
        <p:nvPicPr>
          <p:cNvPr id="206" name="Google Shape;206;p64"/>
          <p:cNvPicPr preferRelativeResize="0"/>
          <p:nvPr/>
        </p:nvPicPr>
        <p:blipFill rotWithShape="1">
          <a:blip r:embed="rId4">
            <a:alphaModFix/>
          </a:blip>
          <a:srcRect b="0" l="0" r="0" t="0"/>
          <a:stretch/>
        </p:blipFill>
        <p:spPr>
          <a:xfrm>
            <a:off x="9234406" y="6128007"/>
            <a:ext cx="1530000" cy="612000"/>
          </a:xfrm>
          <a:prstGeom prst="rect">
            <a:avLst/>
          </a:prstGeom>
          <a:noFill/>
          <a:ln>
            <a:noFill/>
          </a:ln>
        </p:spPr>
      </p:pic>
      <p:pic>
        <p:nvPicPr>
          <p:cNvPr descr="A diagram of a server&#10;&#10;Description automatically generated" id="207" name="Google Shape;207;p64"/>
          <p:cNvPicPr preferRelativeResize="0"/>
          <p:nvPr/>
        </p:nvPicPr>
        <p:blipFill rotWithShape="1">
          <a:blip r:embed="rId5">
            <a:alphaModFix/>
          </a:blip>
          <a:srcRect b="0" l="0" r="0" t="0"/>
          <a:stretch/>
        </p:blipFill>
        <p:spPr>
          <a:xfrm>
            <a:off x="855406" y="677059"/>
            <a:ext cx="5240594" cy="34360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7"/>
          <p:cNvSpPr txBox="1"/>
          <p:nvPr>
            <p:ph type="ctrTitle"/>
          </p:nvPr>
        </p:nvSpPr>
        <p:spPr>
          <a:xfrm>
            <a:off x="752076" y="857710"/>
            <a:ext cx="7816736"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Book Antiqua"/>
              <a:buNone/>
            </a:pPr>
            <a:r>
              <a:rPr lang="en-US"/>
              <a:t>Avvelenamento stile Kaminsky</a:t>
            </a:r>
            <a:endParaRPr/>
          </a:p>
        </p:txBody>
      </p:sp>
      <p:sp>
        <p:nvSpPr>
          <p:cNvPr id="458" name="Google Shape;458;p27"/>
          <p:cNvSpPr txBox="1"/>
          <p:nvPr>
            <p:ph idx="1" type="body"/>
          </p:nvPr>
        </p:nvSpPr>
        <p:spPr>
          <a:xfrm>
            <a:off x="796321" y="2252075"/>
            <a:ext cx="7728247" cy="3617783"/>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2200"/>
              <a:t>Un cattivo che vince la gara per "183.google.com" può finire per rubare anche "www.google.com".</a:t>
            </a:r>
            <a:endParaRPr sz="2200"/>
          </a:p>
          <a:p>
            <a:pPr indent="-274320" lvl="0" marL="274320" rtl="0" algn="l">
              <a:lnSpc>
                <a:spcPct val="100000"/>
              </a:lnSpc>
              <a:spcBef>
                <a:spcPts val="1400"/>
              </a:spcBef>
              <a:spcAft>
                <a:spcPts val="0"/>
              </a:spcAft>
              <a:buSzPts val="1400"/>
              <a:buFont typeface="Courier New"/>
              <a:buChar char="o"/>
            </a:pPr>
            <a:r>
              <a:rPr lang="en-US" sz="2200"/>
              <a:t>Risposta originale del malintenzionato:</a:t>
            </a:r>
            <a:endParaRPr sz="2200"/>
          </a:p>
          <a:p>
            <a:pPr indent="-274320" lvl="0" marL="274320" rtl="0" algn="l">
              <a:lnSpc>
                <a:spcPct val="100000"/>
              </a:lnSpc>
              <a:spcBef>
                <a:spcPts val="1400"/>
              </a:spcBef>
              <a:spcAft>
                <a:spcPts val="0"/>
              </a:spcAft>
              <a:buSzPts val="1400"/>
              <a:buFont typeface="Courier New"/>
              <a:buChar char="o"/>
            </a:pPr>
            <a:r>
              <a:rPr lang="en-US" sz="2200"/>
              <a:t>google.com NS www.google.com</a:t>
            </a:r>
            <a:endParaRPr sz="2200"/>
          </a:p>
          <a:p>
            <a:pPr indent="-274320" lvl="0" marL="274320" rtl="0" algn="l">
              <a:lnSpc>
                <a:spcPct val="100000"/>
              </a:lnSpc>
              <a:spcBef>
                <a:spcPts val="1400"/>
              </a:spcBef>
              <a:spcAft>
                <a:spcPts val="0"/>
              </a:spcAft>
              <a:buSzPts val="1400"/>
              <a:buFont typeface="Courier New"/>
              <a:buChar char="o"/>
            </a:pPr>
            <a:r>
              <a:rPr lang="en-US" sz="2200" u="sng">
                <a:solidFill>
                  <a:schemeClr val="hlink"/>
                </a:solidFill>
                <a:hlinkClick r:id="rId3"/>
              </a:rPr>
              <a:t>www.google.com </a:t>
            </a:r>
            <a:r>
              <a:rPr lang="en-US" sz="2200"/>
              <a:t>A6.6.6.6</a:t>
            </a:r>
            <a:endParaRPr sz="2200"/>
          </a:p>
          <a:p>
            <a:pPr indent="-274320" lvl="0" marL="274320" rtl="0" algn="l">
              <a:lnSpc>
                <a:spcPct val="100000"/>
              </a:lnSpc>
              <a:spcBef>
                <a:spcPts val="1400"/>
              </a:spcBef>
              <a:spcAft>
                <a:spcPts val="0"/>
              </a:spcAft>
              <a:buSzPts val="1400"/>
              <a:buFont typeface="Courier New"/>
              <a:buChar char="o"/>
            </a:pPr>
            <a:r>
              <a:rPr lang="en-US" sz="2200"/>
              <a:t>Risposta micidiale:</a:t>
            </a:r>
            <a:endParaRPr sz="2200"/>
          </a:p>
          <a:p>
            <a:pPr indent="-274320" lvl="0" marL="274320" rtl="0" algn="l">
              <a:lnSpc>
                <a:spcPct val="100000"/>
              </a:lnSpc>
              <a:spcBef>
                <a:spcPts val="1400"/>
              </a:spcBef>
              <a:spcAft>
                <a:spcPts val="0"/>
              </a:spcAft>
              <a:buSzPts val="1400"/>
              <a:buFont typeface="Courier New"/>
              <a:buChar char="o"/>
            </a:pPr>
            <a:r>
              <a:rPr lang="en-US" sz="2200"/>
              <a:t>google.com NS ns1.google.com </a:t>
            </a:r>
            <a:endParaRPr sz="2200"/>
          </a:p>
          <a:p>
            <a:pPr indent="-185420" lvl="0" marL="274320" rtl="0" algn="l">
              <a:lnSpc>
                <a:spcPct val="100000"/>
              </a:lnSpc>
              <a:spcBef>
                <a:spcPts val="1400"/>
              </a:spcBef>
              <a:spcAft>
                <a:spcPts val="0"/>
              </a:spcAft>
              <a:buSzPts val="1400"/>
              <a:buFont typeface="Courier New"/>
              <a:buNone/>
            </a:pPr>
            <a:r>
              <a:t/>
            </a:r>
            <a:endParaRPr/>
          </a:p>
          <a:p>
            <a:pPr indent="-185420" lvl="0" marL="274320" rtl="0" algn="l">
              <a:lnSpc>
                <a:spcPct val="100000"/>
              </a:lnSpc>
              <a:spcBef>
                <a:spcPts val="1400"/>
              </a:spcBef>
              <a:spcAft>
                <a:spcPts val="0"/>
              </a:spcAft>
              <a:buSzPts val="1400"/>
              <a:buFont typeface="Courier New"/>
              <a:buNone/>
            </a:pPr>
            <a:r>
              <a:t/>
            </a:r>
            <a:endParaRPr/>
          </a:p>
        </p:txBody>
      </p:sp>
      <p:sp>
        <p:nvSpPr>
          <p:cNvPr id="459" name="Google Shape;459;p27"/>
          <p:cNvSpPr txBox="1"/>
          <p:nvPr/>
        </p:nvSpPr>
        <p:spPr>
          <a:xfrm>
            <a:off x="2678684" y="1637793"/>
            <a:ext cx="5705475" cy="417678"/>
          </a:xfrm>
          <a:prstGeom prst="rect">
            <a:avLst/>
          </a:prstGeom>
          <a:noFill/>
          <a:ln>
            <a:noFill/>
          </a:ln>
        </p:spPr>
        <p:txBody>
          <a:bodyPr anchorCtr="0" anchor="t" bIns="0" lIns="0" spcFirstLastPara="1" rIns="0" wrap="square" tIns="625">
            <a:spAutoFit/>
          </a:bodyPr>
          <a:lstStyle/>
          <a:p>
            <a:pPr indent="-49529" lvl="0" marL="239395" marR="5080" rtl="0" algn="l">
              <a:lnSpc>
                <a:spcPct val="102699"/>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pic>
        <p:nvPicPr>
          <p:cNvPr id="460" name="Google Shape;460;p27"/>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
        <p:nvSpPr>
          <p:cNvPr id="461" name="Google Shape;461;p2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8"/>
          <p:cNvSpPr txBox="1"/>
          <p:nvPr>
            <p:ph type="ctrTitle"/>
          </p:nvPr>
        </p:nvSpPr>
        <p:spPr>
          <a:xfrm>
            <a:off x="796322" y="926441"/>
            <a:ext cx="7462775" cy="627721"/>
          </a:xfrm>
          <a:prstGeom prst="rect">
            <a:avLst/>
          </a:prstGeom>
          <a:noFill/>
          <a:ln>
            <a:noFill/>
          </a:ln>
        </p:spPr>
        <p:txBody>
          <a:bodyPr anchorCtr="0" anchor="b" bIns="0" lIns="0" spcFirstLastPara="1" rIns="0" wrap="square" tIns="12050">
            <a:spAutoFit/>
          </a:bodyPr>
          <a:lstStyle/>
          <a:p>
            <a:pPr indent="0" lvl="0" marL="352425" rtl="0" algn="l">
              <a:lnSpc>
                <a:spcPct val="100000"/>
              </a:lnSpc>
              <a:spcBef>
                <a:spcPts val="0"/>
              </a:spcBef>
              <a:spcAft>
                <a:spcPts val="0"/>
              </a:spcAft>
              <a:buClr>
                <a:schemeClr val="dk1"/>
              </a:buClr>
              <a:buSzPts val="4000"/>
              <a:buFont typeface="Book Antiqua"/>
              <a:buNone/>
            </a:pPr>
            <a:r>
              <a:rPr lang="en-US" sz="4000"/>
              <a:t>Avvelenamento stile Kaminsky</a:t>
            </a:r>
            <a:endParaRPr sz="4000"/>
          </a:p>
        </p:txBody>
      </p:sp>
      <p:sp>
        <p:nvSpPr>
          <p:cNvPr id="467" name="Google Shape;467;p28"/>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2000"/>
              <a:t>Perché ha successo?</a:t>
            </a:r>
            <a:endParaRPr sz="2000"/>
          </a:p>
          <a:p>
            <a:pPr indent="-274320" lvl="0" marL="274320" rtl="0" algn="l">
              <a:lnSpc>
                <a:spcPct val="100000"/>
              </a:lnSpc>
              <a:spcBef>
                <a:spcPts val="1400"/>
              </a:spcBef>
              <a:spcAft>
                <a:spcPts val="0"/>
              </a:spcAft>
              <a:buSzPts val="1400"/>
              <a:buFont typeface="Courier New"/>
              <a:buChar char="o"/>
            </a:pPr>
            <a:r>
              <a:rPr lang="en-US" sz="2000"/>
              <a:t>L'attaccante può avviare una nuova istanza di attacco in qualsiasi momento senza attendere la scadenza della voce della cache.</a:t>
            </a:r>
            <a:endParaRPr sz="2000"/>
          </a:p>
          <a:p>
            <a:pPr indent="-274320" lvl="0" marL="274320" rtl="0" algn="l">
              <a:lnSpc>
                <a:spcPct val="100000"/>
              </a:lnSpc>
              <a:spcBef>
                <a:spcPts val="1400"/>
              </a:spcBef>
              <a:spcAft>
                <a:spcPts val="0"/>
              </a:spcAft>
              <a:buSzPts val="1400"/>
              <a:buFont typeface="Courier New"/>
              <a:buChar char="o"/>
            </a:pPr>
            <a:r>
              <a:rPr lang="en-US" sz="2000"/>
              <a:t>Nessuna penalità di attesa per il fallimento della gara</a:t>
            </a:r>
            <a:endParaRPr sz="2000"/>
          </a:p>
          <a:p>
            <a:pPr indent="-274320" lvl="0" marL="274320" rtl="0" algn="l">
              <a:lnSpc>
                <a:spcPct val="100000"/>
              </a:lnSpc>
              <a:spcBef>
                <a:spcPts val="1400"/>
              </a:spcBef>
              <a:spcAft>
                <a:spcPts val="0"/>
              </a:spcAft>
              <a:buSzPts val="1400"/>
              <a:buFont typeface="Courier New"/>
              <a:buChar char="o"/>
            </a:pPr>
            <a:r>
              <a:rPr lang="en-US" sz="2000"/>
              <a:t>L'attacco è limitato alla larghezza di banda</a:t>
            </a:r>
            <a:endParaRPr sz="2000"/>
          </a:p>
          <a:p>
            <a:pPr indent="-185420" lvl="0" marL="274320" rtl="0" algn="l">
              <a:lnSpc>
                <a:spcPct val="100000"/>
              </a:lnSpc>
              <a:spcBef>
                <a:spcPts val="1400"/>
              </a:spcBef>
              <a:spcAft>
                <a:spcPts val="0"/>
              </a:spcAft>
              <a:buSzPts val="1400"/>
              <a:buFont typeface="Courier New"/>
              <a:buNone/>
            </a:pPr>
            <a:r>
              <a:t/>
            </a:r>
            <a:endParaRPr/>
          </a:p>
        </p:txBody>
      </p:sp>
      <p:pic>
        <p:nvPicPr>
          <p:cNvPr id="468" name="Google Shape;468;p2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69" name="Google Shape;469;p2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9"/>
          <p:cNvSpPr txBox="1"/>
          <p:nvPr>
            <p:ph type="ctrTitle"/>
          </p:nvPr>
        </p:nvSpPr>
        <p:spPr>
          <a:xfrm>
            <a:off x="6497554" y="2190493"/>
            <a:ext cx="5153672" cy="33057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500"/>
              <a:buFont typeface="Book Antiqua"/>
              <a:buNone/>
            </a:pPr>
            <a:r>
              <a:rPr lang="en-US" sz="4500"/>
              <a:t>Difese basate su</a:t>
            </a:r>
            <a:br>
              <a:rPr lang="en-US" sz="4500"/>
            </a:br>
            <a:r>
              <a:rPr lang="en-US" sz="4500"/>
              <a:t>aumentare l'entropia</a:t>
            </a:r>
            <a:br>
              <a:rPr lang="en-US" sz="4500"/>
            </a:br>
            <a:endParaRPr sz="4500"/>
          </a:p>
        </p:txBody>
      </p:sp>
      <p:pic>
        <p:nvPicPr>
          <p:cNvPr id="475" name="Google Shape;475;p29"/>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pic>
        <p:nvPicPr>
          <p:cNvPr descr="A person pointing at papers&#10;&#10;Description automatically generated" id="476" name="Google Shape;476;p29"/>
          <p:cNvPicPr preferRelativeResize="0"/>
          <p:nvPr>
            <p:ph idx="2" type="pic"/>
          </p:nvPr>
        </p:nvPicPr>
        <p:blipFill rotWithShape="1">
          <a:blip r:embed="rId4">
            <a:alphaModFix/>
          </a:blip>
          <a:srcRect b="0" l="4194" r="4191" t="0"/>
          <a:stretch/>
        </p:blipFill>
        <p:spPr>
          <a:xfrm>
            <a:off x="0" y="-2235"/>
            <a:ext cx="5840730" cy="6862275"/>
          </a:xfrm>
          <a:prstGeom prst="rect">
            <a:avLst/>
          </a:prstGeom>
          <a:solidFill>
            <a:schemeClr val="lt2"/>
          </a:solidFill>
          <a:ln>
            <a:noFill/>
          </a:ln>
        </p:spPr>
      </p:pic>
      <p:sp>
        <p:nvSpPr>
          <p:cNvPr id="477" name="Google Shape;477;p29"/>
          <p:cNvSpPr txBox="1"/>
          <p:nvPr/>
        </p:nvSpPr>
        <p:spPr>
          <a:xfrm>
            <a:off x="10040772" y="5682457"/>
            <a:ext cx="7472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0"/>
          <p:cNvSpPr txBox="1"/>
          <p:nvPr>
            <p:ph type="ctrTitle"/>
          </p:nvPr>
        </p:nvSpPr>
        <p:spPr>
          <a:xfrm>
            <a:off x="186815" y="690664"/>
            <a:ext cx="10579508" cy="611050"/>
          </a:xfrm>
          <a:prstGeom prst="rect">
            <a:avLst/>
          </a:prstGeom>
          <a:noFill/>
          <a:ln>
            <a:noFill/>
          </a:ln>
        </p:spPr>
        <p:txBody>
          <a:bodyPr anchorCtr="0" anchor="b" bIns="0" lIns="0" spcFirstLastPara="1" rIns="0" wrap="square" tIns="56500">
            <a:spAutoFit/>
          </a:bodyPr>
          <a:lstStyle/>
          <a:p>
            <a:pPr indent="0" lvl="0" marL="2589530" rtl="0" algn="l">
              <a:lnSpc>
                <a:spcPct val="100000"/>
              </a:lnSpc>
              <a:spcBef>
                <a:spcPts val="0"/>
              </a:spcBef>
              <a:spcAft>
                <a:spcPts val="0"/>
              </a:spcAft>
              <a:buClr>
                <a:schemeClr val="dk1"/>
              </a:buClr>
              <a:buSzPts val="3600"/>
              <a:buFont typeface="Book Antiqua"/>
              <a:buNone/>
            </a:pPr>
            <a:r>
              <a:rPr lang="en-US"/>
              <a:t>Difesa </a:t>
            </a:r>
            <a:r>
              <a:rPr lang="en-US">
                <a:latin typeface="Calibri"/>
                <a:ea typeface="Calibri"/>
                <a:cs typeface="Calibri"/>
                <a:sym typeface="Calibri"/>
              </a:rPr>
              <a:t>-1(randomizzazione della porta di origine)</a:t>
            </a:r>
            <a:endParaRPr/>
          </a:p>
        </p:txBody>
      </p:sp>
      <p:sp>
        <p:nvSpPr>
          <p:cNvPr id="483" name="Google Shape;483;p30"/>
          <p:cNvSpPr txBox="1"/>
          <p:nvPr>
            <p:ph idx="1" type="body"/>
          </p:nvPr>
        </p:nvSpPr>
        <p:spPr>
          <a:xfrm>
            <a:off x="604146" y="2288703"/>
            <a:ext cx="10983707" cy="2812052"/>
          </a:xfrm>
          <a:prstGeom prst="rect">
            <a:avLst/>
          </a:prstGeom>
          <a:noFill/>
          <a:ln>
            <a:noFill/>
          </a:ln>
        </p:spPr>
        <p:txBody>
          <a:bodyPr anchorCtr="0" anchor="t" bIns="0" lIns="0" spcFirstLastPara="1" rIns="0" wrap="square" tIns="15875">
            <a:spAutoFit/>
          </a:bodyPr>
          <a:lstStyle/>
          <a:p>
            <a:pPr indent="-285750" lvl="0" marL="297816" marR="6985" rtl="0" algn="l">
              <a:lnSpc>
                <a:spcPct val="247142"/>
              </a:lnSpc>
              <a:spcBef>
                <a:spcPts val="0"/>
              </a:spcBef>
              <a:spcAft>
                <a:spcPts val="0"/>
              </a:spcAft>
              <a:buSzPts val="1400"/>
              <a:buChar char="o"/>
            </a:pPr>
            <a:r>
              <a:rPr lang="en-US" sz="1800"/>
              <a:t>Utilizza una porta sorgente casuale per ogni query DNS in uscita.</a:t>
            </a:r>
            <a:endParaRPr sz="1800"/>
          </a:p>
          <a:p>
            <a:pPr indent="-285750" lvl="0" marL="297816" marR="5080" rtl="0" algn="l">
              <a:lnSpc>
                <a:spcPct val="103200"/>
              </a:lnSpc>
              <a:spcBef>
                <a:spcPts val="680"/>
              </a:spcBef>
              <a:spcAft>
                <a:spcPts val="0"/>
              </a:spcAft>
              <a:buSzPts val="1400"/>
              <a:buChar char="o"/>
            </a:pPr>
            <a:r>
              <a:rPr b="1" lang="en-US" sz="1800"/>
              <a:t>Entropia</a:t>
            </a:r>
            <a:r>
              <a:rPr lang="en-US" sz="1800"/>
              <a:t>: 16 bit (da TXID) + 11 bit (da porta sorgente) = 27 bit di entropia</a:t>
            </a:r>
            <a:endParaRPr sz="1800"/>
          </a:p>
          <a:p>
            <a:pPr indent="-285750" lvl="0" marL="297816" marR="5715" rtl="0" algn="l">
              <a:lnSpc>
                <a:spcPct val="102899"/>
              </a:lnSpc>
              <a:spcBef>
                <a:spcPts val="800"/>
              </a:spcBef>
              <a:spcAft>
                <a:spcPts val="0"/>
              </a:spcAft>
              <a:buSzPts val="1400"/>
              <a:buChar char="o"/>
            </a:pPr>
            <a:r>
              <a:rPr lang="en-US" sz="1800"/>
              <a:t>Per vincere, l'attaccante ha a disposizione uno spazio molto più ampio di possibili ID per falsificare una risposta valida.</a:t>
            </a:r>
            <a:endParaRPr sz="1800"/>
          </a:p>
          <a:p>
            <a:pPr indent="-285750" lvl="0" marL="297816" marR="5080" rtl="0" algn="l">
              <a:lnSpc>
                <a:spcPct val="217857"/>
              </a:lnSpc>
              <a:spcBef>
                <a:spcPts val="1119"/>
              </a:spcBef>
              <a:spcAft>
                <a:spcPts val="0"/>
              </a:spcAft>
              <a:buClr>
                <a:srgbClr val="000000"/>
              </a:buClr>
              <a:buSzPts val="1400"/>
              <a:buChar char="o"/>
            </a:pPr>
            <a:r>
              <a:rPr b="1" lang="en-US" sz="1800">
                <a:solidFill>
                  <a:srgbClr val="FF0000"/>
                </a:solidFill>
              </a:rPr>
              <a:t>Limitazione</a:t>
            </a:r>
            <a:r>
              <a:rPr lang="en-US" sz="1800"/>
              <a:t>: Quando il resolver si trova dietro un dispositivo NAT, l'entropia aggiuntiva fornita dalla randomizzazione della porta di origine è bassa (ad esempio, 2 bit).</a:t>
            </a:r>
            <a:endParaRPr sz="1800"/>
          </a:p>
        </p:txBody>
      </p:sp>
      <p:pic>
        <p:nvPicPr>
          <p:cNvPr id="484" name="Google Shape;484;p3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85" name="Google Shape;485;p3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1"/>
          <p:cNvSpPr txBox="1"/>
          <p:nvPr>
            <p:ph type="ctrTitle"/>
          </p:nvPr>
        </p:nvSpPr>
        <p:spPr>
          <a:xfrm>
            <a:off x="824241" y="730697"/>
            <a:ext cx="6732237" cy="396904"/>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2500"/>
              <a:buFont typeface="Book Antiqua"/>
              <a:buNone/>
            </a:pPr>
            <a:r>
              <a:rPr lang="en-US" sz="2500"/>
              <a:t>Difesa-2 (0x20 Randomizzazione)</a:t>
            </a:r>
            <a:endParaRPr sz="2500"/>
          </a:p>
        </p:txBody>
      </p:sp>
      <p:sp>
        <p:nvSpPr>
          <p:cNvPr id="491" name="Google Shape;491;p31"/>
          <p:cNvSpPr txBox="1"/>
          <p:nvPr>
            <p:ph idx="1" type="body"/>
          </p:nvPr>
        </p:nvSpPr>
        <p:spPr>
          <a:xfrm>
            <a:off x="824240" y="1507038"/>
            <a:ext cx="9470133" cy="4529968"/>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100000"/>
              <a:buFont typeface="Courier New"/>
              <a:buChar char="o"/>
            </a:pPr>
            <a:r>
              <a:rPr lang="en-US" sz="1800"/>
              <a:t>I nomi di dominio non fanno distinzione tra maiuscole e minuscole</a:t>
            </a:r>
            <a:endParaRPr sz="1800"/>
          </a:p>
          <a:p>
            <a:pPr indent="-274320" lvl="0" marL="274320" rtl="0" algn="l">
              <a:lnSpc>
                <a:spcPct val="100000"/>
              </a:lnSpc>
              <a:spcBef>
                <a:spcPts val="1400"/>
              </a:spcBef>
              <a:spcAft>
                <a:spcPts val="0"/>
              </a:spcAft>
              <a:buSzPct val="100000"/>
              <a:buFont typeface="Courier New"/>
              <a:buChar char="o"/>
            </a:pPr>
            <a:r>
              <a:rPr lang="en-US" sz="1800"/>
              <a:t>www.google.com e WWW.GOOGLE.COM si risolvono con lo stesso indirizzo IP.</a:t>
            </a:r>
            <a:endParaRPr sz="1800"/>
          </a:p>
          <a:p>
            <a:pPr indent="-274320" lvl="0" marL="274320" rtl="0" algn="l">
              <a:lnSpc>
                <a:spcPct val="100000"/>
              </a:lnSpc>
              <a:spcBef>
                <a:spcPts val="1400"/>
              </a:spcBef>
              <a:spcAft>
                <a:spcPts val="0"/>
              </a:spcAft>
              <a:buSzPct val="100000"/>
              <a:buFont typeface="Courier New"/>
              <a:buChar char="o"/>
            </a:pPr>
            <a:r>
              <a:rPr lang="en-US" sz="1800"/>
              <a:t>Cambiare casualmente alcuni caratteri del nome di dominio in lettere maiuscole.</a:t>
            </a:r>
            <a:endParaRPr sz="1800"/>
          </a:p>
          <a:p>
            <a:pPr indent="-274320" lvl="0" marL="274320" rtl="0" algn="l">
              <a:lnSpc>
                <a:spcPct val="100000"/>
              </a:lnSpc>
              <a:spcBef>
                <a:spcPts val="1400"/>
              </a:spcBef>
              <a:spcAft>
                <a:spcPts val="0"/>
              </a:spcAft>
              <a:buSzPct val="100000"/>
              <a:buFont typeface="Courier New"/>
              <a:buChar char="o"/>
            </a:pPr>
            <a:r>
              <a:rPr lang="en-US" sz="1800"/>
              <a:t>L'aspettativa è che il resolver che risponde copi il nome di dominio nella risposta dalla query</a:t>
            </a:r>
            <a:endParaRPr sz="1800"/>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rPr lang="en-US" sz="2000"/>
              <a:t>Limitazioni:</a:t>
            </a:r>
            <a:endParaRPr sz="2000"/>
          </a:p>
          <a:p>
            <a:pPr indent="-274320" lvl="0" marL="274320" rtl="0" algn="l">
              <a:lnSpc>
                <a:spcPct val="100000"/>
              </a:lnSpc>
              <a:spcBef>
                <a:spcPts val="1400"/>
              </a:spcBef>
              <a:spcAft>
                <a:spcPts val="0"/>
              </a:spcAft>
              <a:buSzPct val="100000"/>
              <a:buFont typeface="Courier New"/>
              <a:buChar char="o"/>
            </a:pPr>
            <a:r>
              <a:rPr lang="en-US" sz="2000"/>
              <a:t>L'attaccante può interrogare: www.123.com</a:t>
            </a:r>
            <a:endParaRPr sz="2000"/>
          </a:p>
          <a:p>
            <a:pPr indent="-274320" lvl="0" marL="274320" rtl="0" algn="l">
              <a:lnSpc>
                <a:spcPct val="100000"/>
              </a:lnSpc>
              <a:spcBef>
                <a:spcPts val="1400"/>
              </a:spcBef>
              <a:spcAft>
                <a:spcPts val="0"/>
              </a:spcAft>
              <a:buSzPct val="100000"/>
              <a:buFont typeface="Courier New"/>
              <a:buChar char="o"/>
            </a:pPr>
            <a:r>
              <a:rPr lang="en-US" sz="2000"/>
              <a:t>Alcuni risolutori restituiscono sempre il nome del dominio in tutte le minuscole</a:t>
            </a:r>
            <a:endParaRPr sz="2000"/>
          </a:p>
          <a:p>
            <a:pPr indent="-274320" lvl="0" marL="274320" rtl="0" algn="l">
              <a:lnSpc>
                <a:spcPct val="100000"/>
              </a:lnSpc>
              <a:spcBef>
                <a:spcPts val="1400"/>
              </a:spcBef>
              <a:spcAft>
                <a:spcPts val="0"/>
              </a:spcAft>
              <a:buSzPct val="100000"/>
              <a:buFont typeface="Courier New"/>
              <a:buChar char="o"/>
            </a:pPr>
            <a:r>
              <a:rPr lang="en-US" sz="2000"/>
              <a:t>Alcuni risolutori utilizzano una corrispondenza sensibile alle maiuscole e alle minuscole.</a:t>
            </a:r>
            <a:endParaRPr sz="2000"/>
          </a:p>
          <a:p>
            <a:pPr indent="-274320" lvl="0" marL="274320" rtl="0" algn="l">
              <a:lnSpc>
                <a:spcPct val="100000"/>
              </a:lnSpc>
              <a:spcBef>
                <a:spcPts val="1400"/>
              </a:spcBef>
              <a:spcAft>
                <a:spcPts val="0"/>
              </a:spcAft>
              <a:buSzPct val="100000"/>
              <a:buFont typeface="Courier New"/>
              <a:buChar char="o"/>
            </a:pPr>
            <a:r>
              <a:rPr lang="en-US" sz="2000"/>
              <a:t>Il 70% dei risolutori supporta la randomizzazione 0x20</a:t>
            </a:r>
            <a:endParaRPr sz="2000"/>
          </a:p>
          <a:p>
            <a:pPr indent="-192087" lvl="0" marL="274320" rtl="0" algn="l">
              <a:lnSpc>
                <a:spcPct val="100000"/>
              </a:lnSpc>
              <a:spcBef>
                <a:spcPts val="1400"/>
              </a:spcBef>
              <a:spcAft>
                <a:spcPts val="0"/>
              </a:spcAft>
              <a:buSzPct val="100000"/>
              <a:buFont typeface="Courier New"/>
              <a:buNone/>
            </a:pPr>
            <a:r>
              <a:t/>
            </a:r>
            <a:endParaRPr/>
          </a:p>
        </p:txBody>
      </p:sp>
      <p:pic>
        <p:nvPicPr>
          <p:cNvPr id="492" name="Google Shape;492;p3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493" name="Google Shape;493;p31"/>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2"/>
          <p:cNvSpPr txBox="1"/>
          <p:nvPr>
            <p:ph type="ctrTitle"/>
          </p:nvPr>
        </p:nvSpPr>
        <p:spPr>
          <a:xfrm>
            <a:off x="796322" y="729397"/>
            <a:ext cx="8141201" cy="396888"/>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2500"/>
              <a:buFont typeface="Book Antiqua"/>
              <a:buNone/>
            </a:pPr>
            <a:r>
              <a:rPr lang="en-US" sz="2500"/>
              <a:t>Difesa -3 </a:t>
            </a:r>
            <a:r>
              <a:rPr lang="en-US" sz="2500">
                <a:latin typeface="Calibri"/>
                <a:ea typeface="Calibri"/>
                <a:cs typeface="Calibri"/>
                <a:sym typeface="Calibri"/>
              </a:rPr>
              <a:t>(WSEC DNS)</a:t>
            </a:r>
            <a:endParaRPr sz="2500">
              <a:latin typeface="Calibri"/>
              <a:ea typeface="Calibri"/>
              <a:cs typeface="Calibri"/>
              <a:sym typeface="Calibri"/>
            </a:endParaRPr>
          </a:p>
        </p:txBody>
      </p:sp>
      <p:sp>
        <p:nvSpPr>
          <p:cNvPr id="499" name="Google Shape;499;p32"/>
          <p:cNvSpPr txBox="1"/>
          <p:nvPr>
            <p:ph idx="1" type="body"/>
          </p:nvPr>
        </p:nvSpPr>
        <p:spPr>
          <a:xfrm>
            <a:off x="727495" y="1767192"/>
            <a:ext cx="8141201" cy="3129274"/>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84084"/>
              <a:buFont typeface="Courier New"/>
              <a:buChar char="o"/>
            </a:pPr>
            <a:r>
              <a:rPr lang="en-US" sz="1800"/>
              <a:t>Durante l'interrogazione dei server DNS root o TLD, anteporre il prefisso casuale</a:t>
            </a:r>
            <a:endParaRPr sz="1800"/>
          </a:p>
          <a:p>
            <a:pPr indent="-274320" lvl="0" marL="274320" rtl="0" algn="l">
              <a:lnSpc>
                <a:spcPct val="100000"/>
              </a:lnSpc>
              <a:spcBef>
                <a:spcPts val="1400"/>
              </a:spcBef>
              <a:spcAft>
                <a:spcPts val="0"/>
              </a:spcAft>
              <a:buSzPct val="84084"/>
              <a:buFont typeface="Courier New"/>
              <a:buChar char="o"/>
            </a:pPr>
            <a:r>
              <a:rPr lang="en-US" sz="1800"/>
              <a:t>Ddsj030gojfd.www.google.com e www.google.com restituiscono gli stessi RR (non l'IP).</a:t>
            </a:r>
            <a:endParaRPr sz="1800"/>
          </a:p>
          <a:p>
            <a:pPr indent="-274320" lvl="0" marL="274320" rtl="0" algn="l">
              <a:lnSpc>
                <a:spcPct val="100000"/>
              </a:lnSpc>
              <a:spcBef>
                <a:spcPts val="1400"/>
              </a:spcBef>
              <a:spcAft>
                <a:spcPts val="0"/>
              </a:spcAft>
              <a:buSzPct val="84084"/>
              <a:buFont typeface="Courier New"/>
              <a:buChar char="o"/>
            </a:pPr>
            <a:r>
              <a:rPr lang="en-US" sz="1800"/>
              <a:t>Limitazioni:</a:t>
            </a:r>
            <a:endParaRPr sz="1800"/>
          </a:p>
          <a:p>
            <a:pPr indent="-274320" lvl="0" marL="274320" rtl="0" algn="l">
              <a:lnSpc>
                <a:spcPct val="100000"/>
              </a:lnSpc>
              <a:spcBef>
                <a:spcPts val="1400"/>
              </a:spcBef>
              <a:spcAft>
                <a:spcPts val="0"/>
              </a:spcAft>
              <a:buSzPct val="84084"/>
              <a:buFont typeface="Courier New"/>
              <a:buChar char="o"/>
            </a:pPr>
            <a:r>
              <a:rPr lang="en-US" sz="1800"/>
              <a:t>I nomi di dominio possono avere una lunghezza massima di 255 byte</a:t>
            </a:r>
            <a:endParaRPr sz="1800"/>
          </a:p>
          <a:p>
            <a:pPr indent="-274320" lvl="0" marL="274320" rtl="0" algn="l">
              <a:lnSpc>
                <a:spcPct val="100000"/>
              </a:lnSpc>
              <a:spcBef>
                <a:spcPts val="1400"/>
              </a:spcBef>
              <a:spcAft>
                <a:spcPts val="0"/>
              </a:spcAft>
              <a:buSzPct val="84084"/>
              <a:buFont typeface="Courier New"/>
              <a:buChar char="o"/>
            </a:pPr>
            <a:r>
              <a:rPr lang="en-US" sz="1800"/>
              <a:t>Gli attaccanti possono interrogare domini a 255 byte</a:t>
            </a:r>
            <a:endParaRPr sz="1800"/>
          </a:p>
          <a:p>
            <a:pPr indent="-274320" lvl="0" marL="274320" rtl="0" algn="l">
              <a:lnSpc>
                <a:spcPct val="100000"/>
              </a:lnSpc>
              <a:spcBef>
                <a:spcPts val="1400"/>
              </a:spcBef>
              <a:spcAft>
                <a:spcPts val="0"/>
              </a:spcAft>
              <a:buSzPct val="84084"/>
              <a:buFont typeface="Courier New"/>
              <a:buChar char="o"/>
            </a:pPr>
            <a:r>
              <a:rPr lang="en-US" sz="1800"/>
              <a:t>Questo vale per i referral e non per le query A.</a:t>
            </a:r>
            <a:endParaRPr sz="1800"/>
          </a:p>
          <a:p>
            <a:pPr indent="-274320" lvl="0" marL="274320" rtl="0" algn="l">
              <a:lnSpc>
                <a:spcPct val="100000"/>
              </a:lnSpc>
              <a:spcBef>
                <a:spcPts val="1400"/>
              </a:spcBef>
              <a:spcAft>
                <a:spcPts val="0"/>
              </a:spcAft>
              <a:buSzPct val="84084"/>
              <a:buFont typeface="Courier New"/>
              <a:buChar char="o"/>
            </a:pPr>
            <a:r>
              <a:rPr lang="en-US" sz="1800"/>
              <a:t>Alcuni resolver escludono i nomi di dominio lunghi in quanto poco comuni.</a:t>
            </a:r>
            <a:endParaRPr sz="1800"/>
          </a:p>
          <a:p>
            <a:pPr indent="-185420" lvl="0" marL="274320" rtl="0" algn="l">
              <a:lnSpc>
                <a:spcPct val="100000"/>
              </a:lnSpc>
              <a:spcBef>
                <a:spcPts val="1400"/>
              </a:spcBef>
              <a:spcAft>
                <a:spcPts val="0"/>
              </a:spcAft>
              <a:buSzPct val="108108"/>
              <a:buFont typeface="Courier New"/>
              <a:buNone/>
            </a:pPr>
            <a:r>
              <a:t/>
            </a:r>
            <a:endParaRPr/>
          </a:p>
        </p:txBody>
      </p:sp>
      <p:pic>
        <p:nvPicPr>
          <p:cNvPr id="500" name="Google Shape;500;p32"/>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01" name="Google Shape;501;p32"/>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30</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3"/>
          <p:cNvSpPr txBox="1"/>
          <p:nvPr>
            <p:ph type="ctrTitle"/>
          </p:nvPr>
        </p:nvSpPr>
        <p:spPr>
          <a:xfrm>
            <a:off x="796322" y="649482"/>
            <a:ext cx="8283055" cy="1194558"/>
          </a:xfrm>
          <a:prstGeom prst="rect">
            <a:avLst/>
          </a:prstGeom>
          <a:noFill/>
          <a:ln>
            <a:noFill/>
          </a:ln>
        </p:spPr>
        <p:txBody>
          <a:bodyPr anchorCtr="0" anchor="b" bIns="0" lIns="0" spcFirstLastPara="1" rIns="0" wrap="square" tIns="47625">
            <a:spAutoFit/>
          </a:bodyPr>
          <a:lstStyle/>
          <a:p>
            <a:pPr indent="0" lvl="0" marL="1609090" rtl="0" algn="l">
              <a:lnSpc>
                <a:spcPct val="100000"/>
              </a:lnSpc>
              <a:spcBef>
                <a:spcPts val="0"/>
              </a:spcBef>
              <a:spcAft>
                <a:spcPts val="0"/>
              </a:spcAft>
              <a:buClr>
                <a:schemeClr val="dk1"/>
              </a:buClr>
              <a:buSzPts val="3600"/>
              <a:buFont typeface="Book Antiqua"/>
              <a:buNone/>
            </a:pPr>
            <a:r>
              <a:rPr lang="en-US" sz="3600"/>
              <a:t>Difesa - 4</a:t>
            </a:r>
            <a:endParaRPr sz="3600"/>
          </a:p>
          <a:p>
            <a:pPr indent="0" lvl="0" marL="12700" rtl="0" algn="l">
              <a:lnSpc>
                <a:spcPct val="100000"/>
              </a:lnSpc>
              <a:spcBef>
                <a:spcPts val="280"/>
              </a:spcBef>
              <a:spcAft>
                <a:spcPts val="0"/>
              </a:spcAft>
              <a:buClr>
                <a:schemeClr val="dk1"/>
              </a:buClr>
              <a:buSzPts val="3600"/>
              <a:buFont typeface="Book Antiqua"/>
              <a:buNone/>
            </a:pPr>
            <a:r>
              <a:rPr lang="en-US" sz="3600"/>
              <a:t>(Randomizzare l'indirizzo IP di destinazione)</a:t>
            </a:r>
            <a:endParaRPr sz="3600"/>
          </a:p>
        </p:txBody>
      </p:sp>
      <p:sp>
        <p:nvSpPr>
          <p:cNvPr id="507" name="Google Shape;507;p33"/>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fontScale="85000" lnSpcReduction="20000"/>
          </a:bodyPr>
          <a:lstStyle/>
          <a:p>
            <a:pPr indent="-274320" lvl="0" marL="274320" rtl="0" algn="l">
              <a:lnSpc>
                <a:spcPct val="100000"/>
              </a:lnSpc>
              <a:spcBef>
                <a:spcPts val="0"/>
              </a:spcBef>
              <a:spcAft>
                <a:spcPts val="0"/>
              </a:spcAft>
              <a:buSzPct val="82352"/>
              <a:buFont typeface="Courier New"/>
              <a:buChar char="o"/>
            </a:pPr>
            <a:r>
              <a:rPr lang="en-US" sz="2000"/>
              <a:t>Indirizzi IP multipli per un server DNS </a:t>
            </a:r>
            <a:endParaRPr sz="2000"/>
          </a:p>
          <a:p>
            <a:pPr indent="-274320" lvl="0" marL="274320" rtl="0" algn="l">
              <a:lnSpc>
                <a:spcPct val="100000"/>
              </a:lnSpc>
              <a:spcBef>
                <a:spcPts val="1400"/>
              </a:spcBef>
              <a:spcAft>
                <a:spcPts val="0"/>
              </a:spcAft>
              <a:buSzPct val="82352"/>
              <a:buFont typeface="Courier New"/>
              <a:buChar char="o"/>
            </a:pPr>
            <a:r>
              <a:rPr lang="en-US" sz="2000"/>
              <a:t>Scegliere uno a caso dall'elenco per eseguire la query.</a:t>
            </a:r>
            <a:endParaRPr sz="2000"/>
          </a:p>
          <a:p>
            <a:pPr indent="-185420" lvl="0" marL="274320" rtl="0" algn="l">
              <a:lnSpc>
                <a:spcPct val="100000"/>
              </a:lnSpc>
              <a:spcBef>
                <a:spcPts val="1400"/>
              </a:spcBef>
              <a:spcAft>
                <a:spcPts val="0"/>
              </a:spcAft>
              <a:buSzPct val="82352"/>
              <a:buFont typeface="Courier New"/>
              <a:buNone/>
            </a:pPr>
            <a:r>
              <a:t/>
            </a:r>
            <a:endParaRPr sz="2000"/>
          </a:p>
          <a:p>
            <a:pPr indent="-185420" lvl="0" marL="274320" rtl="0" algn="l">
              <a:lnSpc>
                <a:spcPct val="100000"/>
              </a:lnSpc>
              <a:spcBef>
                <a:spcPts val="1400"/>
              </a:spcBef>
              <a:spcAft>
                <a:spcPts val="0"/>
              </a:spcAft>
              <a:buSzPct val="82352"/>
              <a:buFont typeface="Courier New"/>
              <a:buNone/>
            </a:pPr>
            <a:r>
              <a:t/>
            </a:r>
            <a:endParaRPr sz="2000"/>
          </a:p>
          <a:p>
            <a:pPr indent="0" lvl="0" marL="0" rtl="0" algn="l">
              <a:lnSpc>
                <a:spcPct val="100000"/>
              </a:lnSpc>
              <a:spcBef>
                <a:spcPts val="1400"/>
              </a:spcBef>
              <a:spcAft>
                <a:spcPts val="0"/>
              </a:spcAft>
              <a:buSzPct val="82352"/>
              <a:buNone/>
            </a:pPr>
            <a:r>
              <a:rPr lang="en-US" sz="2000"/>
              <a:t>Limitazioni:</a:t>
            </a:r>
            <a:endParaRPr sz="2000"/>
          </a:p>
          <a:p>
            <a:pPr indent="-274320" lvl="0" marL="274320" rtl="0" algn="l">
              <a:lnSpc>
                <a:spcPct val="100000"/>
              </a:lnSpc>
              <a:spcBef>
                <a:spcPts val="1400"/>
              </a:spcBef>
              <a:spcAft>
                <a:spcPts val="0"/>
              </a:spcAft>
              <a:buSzPct val="82352"/>
              <a:buFont typeface="Courier New"/>
              <a:buChar char="o"/>
            </a:pPr>
            <a:r>
              <a:rPr lang="en-US" sz="2000"/>
              <a:t>L'insieme degli indirizzi IP è piccolo</a:t>
            </a:r>
            <a:endParaRPr sz="2000"/>
          </a:p>
          <a:p>
            <a:pPr indent="-274320" lvl="0" marL="274320" rtl="0" algn="l">
              <a:lnSpc>
                <a:spcPct val="100000"/>
              </a:lnSpc>
              <a:spcBef>
                <a:spcPts val="1400"/>
              </a:spcBef>
              <a:spcAft>
                <a:spcPts val="0"/>
              </a:spcAft>
              <a:buSzPct val="82352"/>
              <a:buFont typeface="Courier New"/>
              <a:buChar char="o"/>
            </a:pPr>
            <a:r>
              <a:rPr lang="en-US" sz="2000"/>
              <a:t>Sono spesso prevedibili</a:t>
            </a:r>
            <a:endParaRPr sz="2000"/>
          </a:p>
          <a:p>
            <a:pPr indent="-274320" lvl="0" marL="274320" rtl="0" algn="l">
              <a:lnSpc>
                <a:spcPct val="100000"/>
              </a:lnSpc>
              <a:spcBef>
                <a:spcPts val="1400"/>
              </a:spcBef>
              <a:spcAft>
                <a:spcPts val="0"/>
              </a:spcAft>
              <a:buSzPct val="82352"/>
              <a:buFont typeface="Courier New"/>
              <a:buChar char="o"/>
            </a:pPr>
            <a:r>
              <a:rPr lang="en-US" sz="2000"/>
              <a:t>Attaccarlo per renderlo più prevedibile</a:t>
            </a:r>
            <a:endParaRPr sz="2000"/>
          </a:p>
          <a:p>
            <a:pPr indent="-185420" lvl="0" marL="274320" rtl="0" algn="l">
              <a:lnSpc>
                <a:spcPct val="100000"/>
              </a:lnSpc>
              <a:spcBef>
                <a:spcPts val="1400"/>
              </a:spcBef>
              <a:spcAft>
                <a:spcPts val="0"/>
              </a:spcAft>
              <a:buSzPct val="117646"/>
              <a:buFont typeface="Courier New"/>
              <a:buNone/>
            </a:pPr>
            <a:r>
              <a:t/>
            </a:r>
            <a:endParaRPr/>
          </a:p>
        </p:txBody>
      </p:sp>
      <p:pic>
        <p:nvPicPr>
          <p:cNvPr id="508" name="Google Shape;508;p33"/>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09" name="Google Shape;509;p33"/>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4"/>
          <p:cNvSpPr txBox="1"/>
          <p:nvPr>
            <p:ph type="ctrTitle"/>
          </p:nvPr>
        </p:nvSpPr>
        <p:spPr>
          <a:xfrm>
            <a:off x="796326" y="320050"/>
            <a:ext cx="9471900" cy="1389900"/>
          </a:xfrm>
          <a:prstGeom prst="rect">
            <a:avLst/>
          </a:prstGeom>
          <a:noFill/>
          <a:ln>
            <a:noFill/>
          </a:ln>
        </p:spPr>
        <p:txBody>
          <a:bodyPr anchorCtr="0" anchor="b" bIns="0" lIns="0" spcFirstLastPara="1" rIns="0" wrap="square" tIns="0">
            <a:spAutoFit/>
          </a:bodyPr>
          <a:lstStyle/>
          <a:p>
            <a:pPr indent="827405" lvl="0" marL="12700" marR="5080" rtl="0" algn="l">
              <a:lnSpc>
                <a:spcPct val="125750"/>
              </a:lnSpc>
              <a:spcBef>
                <a:spcPts val="0"/>
              </a:spcBef>
              <a:spcAft>
                <a:spcPts val="0"/>
              </a:spcAft>
              <a:buClr>
                <a:schemeClr val="dk1"/>
              </a:buClr>
              <a:buSzPts val="4000"/>
              <a:buFont typeface="Book Antiqua"/>
              <a:buNone/>
            </a:pPr>
            <a:r>
              <a:rPr lang="en-US" sz="4000"/>
              <a:t>Difesa-5 (randomizzazione dell'IP di origine)</a:t>
            </a:r>
            <a:endParaRPr sz="4000"/>
          </a:p>
        </p:txBody>
      </p:sp>
      <p:sp>
        <p:nvSpPr>
          <p:cNvPr id="515" name="Google Shape;515;p34"/>
          <p:cNvSpPr txBox="1"/>
          <p:nvPr>
            <p:ph idx="1" type="body"/>
          </p:nvPr>
        </p:nvSpPr>
        <p:spPr>
          <a:xfrm>
            <a:off x="796321" y="2252076"/>
            <a:ext cx="7856065" cy="3018014"/>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sz="2000"/>
              <a:t>Si tratta del cosiddetto NAT-antidoto</a:t>
            </a:r>
            <a:endParaRPr sz="2000"/>
          </a:p>
          <a:p>
            <a:pPr indent="-274320" lvl="0" marL="274320" rtl="0" algn="l">
              <a:lnSpc>
                <a:spcPct val="100000"/>
              </a:lnSpc>
              <a:spcBef>
                <a:spcPts val="1400"/>
              </a:spcBef>
              <a:spcAft>
                <a:spcPts val="0"/>
              </a:spcAft>
              <a:buSzPts val="1400"/>
              <a:buFont typeface="Courier New"/>
              <a:buChar char="o"/>
            </a:pPr>
            <a:r>
              <a:rPr lang="en-US" sz="2000"/>
              <a:t>Questo è applicabile quando il resolver si trova dietro un NAT</a:t>
            </a:r>
            <a:endParaRPr sz="2000"/>
          </a:p>
          <a:p>
            <a:pPr indent="-274320" lvl="0" marL="274320" rtl="0" algn="l">
              <a:lnSpc>
                <a:spcPct val="100000"/>
              </a:lnSpc>
              <a:spcBef>
                <a:spcPts val="1400"/>
              </a:spcBef>
              <a:spcAft>
                <a:spcPts val="0"/>
              </a:spcAft>
              <a:buSzPts val="1400"/>
              <a:buFont typeface="Courier New"/>
              <a:buChar char="o"/>
            </a:pPr>
            <a:r>
              <a:rPr lang="en-US" sz="2000"/>
              <a:t>Quando il NAT riceve una query dal resolver, cambia casualmente l'indirizzo IP di origine in un IP casuale della rete.</a:t>
            </a:r>
            <a:endParaRPr sz="2000"/>
          </a:p>
          <a:p>
            <a:pPr indent="0" lvl="0" marL="0" rtl="0" algn="l">
              <a:lnSpc>
                <a:spcPct val="100000"/>
              </a:lnSpc>
              <a:spcBef>
                <a:spcPts val="1400"/>
              </a:spcBef>
              <a:spcAft>
                <a:spcPts val="0"/>
              </a:spcAft>
              <a:buSzPts val="1400"/>
              <a:buNone/>
            </a:pPr>
            <a:r>
              <a:t/>
            </a:r>
            <a:endParaRPr sz="2000"/>
          </a:p>
          <a:p>
            <a:pPr indent="0" lvl="0" marL="0" rtl="0" algn="l">
              <a:lnSpc>
                <a:spcPct val="100000"/>
              </a:lnSpc>
              <a:spcBef>
                <a:spcPts val="1400"/>
              </a:spcBef>
              <a:spcAft>
                <a:spcPts val="0"/>
              </a:spcAft>
              <a:buSzPts val="1400"/>
              <a:buNone/>
            </a:pPr>
            <a:r>
              <a:rPr lang="en-US" sz="2000"/>
              <a:t>Limitazioni:</a:t>
            </a:r>
            <a:endParaRPr sz="2000"/>
          </a:p>
          <a:p>
            <a:pPr indent="-274320" lvl="0" marL="274320" rtl="0" algn="l">
              <a:lnSpc>
                <a:spcPct val="100000"/>
              </a:lnSpc>
              <a:spcBef>
                <a:spcPts val="1400"/>
              </a:spcBef>
              <a:spcAft>
                <a:spcPts val="0"/>
              </a:spcAft>
              <a:buSzPts val="1400"/>
              <a:buFont typeface="Courier New"/>
              <a:buChar char="o"/>
            </a:pPr>
            <a:r>
              <a:rPr lang="en-US" sz="2000"/>
              <a:t>L'entropia extra dipende dalle dimensioni della rete</a:t>
            </a:r>
            <a:endParaRPr sz="2000"/>
          </a:p>
          <a:p>
            <a:pPr indent="-185420" lvl="0" marL="274320" rtl="0" algn="l">
              <a:lnSpc>
                <a:spcPct val="100000"/>
              </a:lnSpc>
              <a:spcBef>
                <a:spcPts val="1400"/>
              </a:spcBef>
              <a:spcAft>
                <a:spcPts val="0"/>
              </a:spcAft>
              <a:buSzPts val="1400"/>
              <a:buFont typeface="Courier New"/>
              <a:buNone/>
            </a:pPr>
            <a:r>
              <a:t/>
            </a:r>
            <a:endParaRPr/>
          </a:p>
        </p:txBody>
      </p:sp>
      <p:pic>
        <p:nvPicPr>
          <p:cNvPr id="516" name="Google Shape;516;p34"/>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17" name="Google Shape;517;p34"/>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32</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6"/>
          <p:cNvSpPr txBox="1"/>
          <p:nvPr>
            <p:ph type="ctrTitle"/>
          </p:nvPr>
        </p:nvSpPr>
        <p:spPr>
          <a:xfrm>
            <a:off x="258005" y="1450276"/>
            <a:ext cx="5995311" cy="637355"/>
          </a:xfrm>
          <a:prstGeom prst="rect">
            <a:avLst/>
          </a:prstGeom>
          <a:noFill/>
          <a:ln>
            <a:noFill/>
          </a:ln>
        </p:spPr>
        <p:txBody>
          <a:bodyPr anchorCtr="0" anchor="b" bIns="0" lIns="0" spcFirstLastPara="1" rIns="0" wrap="square" tIns="12050">
            <a:spAutoFit/>
          </a:bodyPr>
          <a:lstStyle/>
          <a:p>
            <a:pPr indent="0" lvl="0" marL="376555" rtl="0" algn="l">
              <a:lnSpc>
                <a:spcPct val="100000"/>
              </a:lnSpc>
              <a:spcBef>
                <a:spcPts val="0"/>
              </a:spcBef>
              <a:spcAft>
                <a:spcPts val="0"/>
              </a:spcAft>
              <a:buClr>
                <a:schemeClr val="dk1"/>
              </a:buClr>
              <a:buSzPts val="4000"/>
              <a:buFont typeface="Book Antiqua"/>
              <a:buNone/>
            </a:pPr>
            <a:r>
              <a:rPr lang="en-US" sz="4000"/>
              <a:t>Rilevamento degli attacchi</a:t>
            </a:r>
            <a:endParaRPr sz="4000"/>
          </a:p>
        </p:txBody>
      </p:sp>
      <p:sp>
        <p:nvSpPr>
          <p:cNvPr id="523" name="Google Shape;523;p36"/>
          <p:cNvSpPr txBox="1"/>
          <p:nvPr>
            <p:ph idx="1" type="body"/>
          </p:nvPr>
        </p:nvSpPr>
        <p:spPr>
          <a:xfrm>
            <a:off x="511277" y="2534041"/>
            <a:ext cx="10370666" cy="2103120"/>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2000"/>
              <a:buFont typeface="Courier New"/>
              <a:buChar char="o"/>
            </a:pPr>
            <a:r>
              <a:rPr lang="en-US" sz="2000"/>
              <a:t>Ha ricevuto una risposta per una query e il TXID della risposta non corrisponde al TXID della query.</a:t>
            </a:r>
            <a:endParaRPr sz="2000"/>
          </a:p>
          <a:p>
            <a:pPr indent="-274320" lvl="0" marL="274320" rtl="0" algn="l">
              <a:lnSpc>
                <a:spcPct val="100000"/>
              </a:lnSpc>
              <a:spcBef>
                <a:spcPts val="1400"/>
              </a:spcBef>
              <a:spcAft>
                <a:spcPts val="0"/>
              </a:spcAft>
              <a:buSzPts val="2000"/>
              <a:buFont typeface="Courier New"/>
              <a:buChar char="o"/>
            </a:pPr>
            <a:r>
              <a:rPr lang="en-US" sz="2000"/>
              <a:t>Può accadere in casi benigni, poiché il DNS viene eseguito su UDP.</a:t>
            </a:r>
            <a:endParaRPr sz="2000"/>
          </a:p>
          <a:p>
            <a:pPr indent="-147320" lvl="0" marL="274320" rtl="0" algn="l">
              <a:lnSpc>
                <a:spcPct val="100000"/>
              </a:lnSpc>
              <a:spcBef>
                <a:spcPts val="1400"/>
              </a:spcBef>
              <a:spcAft>
                <a:spcPts val="0"/>
              </a:spcAft>
              <a:buSzPts val="2000"/>
              <a:buFont typeface="Courier New"/>
              <a:buNone/>
            </a:pPr>
            <a:r>
              <a:t/>
            </a:r>
            <a:endParaRPr sz="2000"/>
          </a:p>
        </p:txBody>
      </p:sp>
      <p:pic>
        <p:nvPicPr>
          <p:cNvPr id="524" name="Google Shape;524;p36"/>
          <p:cNvPicPr preferRelativeResize="0"/>
          <p:nvPr/>
        </p:nvPicPr>
        <p:blipFill rotWithShape="1">
          <a:blip r:embed="rId3">
            <a:alphaModFix/>
          </a:blip>
          <a:srcRect b="0" l="0" r="0" t="0"/>
          <a:stretch/>
        </p:blipFill>
        <p:spPr>
          <a:xfrm>
            <a:off x="8321923" y="5431105"/>
            <a:ext cx="1530000" cy="612000"/>
          </a:xfrm>
          <a:prstGeom prst="rect">
            <a:avLst/>
          </a:prstGeom>
          <a:noFill/>
          <a:ln>
            <a:noFill/>
          </a:ln>
        </p:spPr>
      </p:pic>
      <p:sp>
        <p:nvSpPr>
          <p:cNvPr id="525" name="Google Shape;525;p36"/>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34</a:t>
            </a:r>
            <a:endParaRPr b="0" i="0" sz="1400" u="none" cap="none" strike="noStrike">
              <a:solidFill>
                <a:schemeClr val="dk1"/>
              </a:solidFill>
              <a:latin typeface="Arial"/>
              <a:ea typeface="Arial"/>
              <a:cs typeface="Arial"/>
              <a:sym typeface="Arial"/>
            </a:endParaRPr>
          </a:p>
        </p:txBody>
      </p:sp>
      <p:sp>
        <p:nvSpPr>
          <p:cNvPr id="526" name="Google Shape;526;p36"/>
          <p:cNvSpPr txBox="1"/>
          <p:nvPr/>
        </p:nvSpPr>
        <p:spPr>
          <a:xfrm>
            <a:off x="511277" y="265203"/>
            <a:ext cx="934064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000000"/>
                </a:solidFill>
                <a:latin typeface="Arial"/>
                <a:ea typeface="Arial"/>
                <a:cs typeface="Arial"/>
                <a:sym typeface="Arial"/>
              </a:rPr>
              <a:t>Difese adattive e a lungo termine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7"/>
          <p:cNvSpPr txBox="1"/>
          <p:nvPr>
            <p:ph type="ctrTitle"/>
          </p:nvPr>
        </p:nvSpPr>
        <p:spPr>
          <a:xfrm>
            <a:off x="-1504335" y="637020"/>
            <a:ext cx="7315200" cy="1120820"/>
          </a:xfrm>
          <a:prstGeom prst="rect">
            <a:avLst/>
          </a:prstGeom>
          <a:noFill/>
          <a:ln>
            <a:noFill/>
          </a:ln>
        </p:spPr>
        <p:txBody>
          <a:bodyPr anchorCtr="0" anchor="b" bIns="0" lIns="0" spcFirstLastPara="1" rIns="0" wrap="square" tIns="12700">
            <a:spAutoFit/>
          </a:bodyPr>
          <a:lstStyle/>
          <a:p>
            <a:pPr indent="0" lvl="0" marL="2379345" rtl="0" algn="l">
              <a:lnSpc>
                <a:spcPct val="100000"/>
              </a:lnSpc>
              <a:spcBef>
                <a:spcPts val="0"/>
              </a:spcBef>
              <a:spcAft>
                <a:spcPts val="0"/>
              </a:spcAft>
              <a:buClr>
                <a:schemeClr val="dk1"/>
              </a:buClr>
              <a:buSzPts val="3600"/>
              <a:buFont typeface="Book Antiqua"/>
              <a:buNone/>
            </a:pPr>
            <a:r>
              <a:rPr lang="en-US"/>
              <a:t>Difesa-6 (Antidoto a sandwich)</a:t>
            </a:r>
            <a:endParaRPr/>
          </a:p>
        </p:txBody>
      </p:sp>
      <p:sp>
        <p:nvSpPr>
          <p:cNvPr id="532" name="Google Shape;532;p37"/>
          <p:cNvSpPr txBox="1"/>
          <p:nvPr>
            <p:ph idx="1" type="body"/>
          </p:nvPr>
        </p:nvSpPr>
        <p:spPr>
          <a:xfrm>
            <a:off x="796321" y="2252075"/>
            <a:ext cx="7413613" cy="3421138"/>
          </a:xfrm>
          <a:prstGeom prst="rect">
            <a:avLst/>
          </a:prstGeom>
          <a:noFill/>
          <a:ln>
            <a:noFill/>
          </a:ln>
        </p:spPr>
        <p:txBody>
          <a:bodyPr anchorCtr="0" anchor="t" bIns="45700" lIns="0" spcFirstLastPara="1" rIns="0" wrap="square" tIns="45700">
            <a:normAutofit lnSpcReduction="10000"/>
          </a:bodyPr>
          <a:lstStyle/>
          <a:p>
            <a:pPr indent="-274320" lvl="0" marL="274320" rtl="0" algn="l">
              <a:lnSpc>
                <a:spcPct val="100000"/>
              </a:lnSpc>
              <a:spcBef>
                <a:spcPts val="0"/>
              </a:spcBef>
              <a:spcAft>
                <a:spcPts val="0"/>
              </a:spcAft>
              <a:buSzPts val="1400"/>
              <a:buFont typeface="Courier New"/>
              <a:buChar char="o"/>
            </a:pPr>
            <a:r>
              <a:rPr lang="en-US" sz="1800"/>
              <a:t>Rilevare l'attacco e applicare l'antidoto sandwich</a:t>
            </a:r>
            <a:endParaRPr sz="1800"/>
          </a:p>
          <a:p>
            <a:pPr indent="-274320" lvl="0" marL="274320" rtl="0" algn="l">
              <a:lnSpc>
                <a:spcPct val="100000"/>
              </a:lnSpc>
              <a:spcBef>
                <a:spcPts val="1400"/>
              </a:spcBef>
              <a:spcAft>
                <a:spcPts val="0"/>
              </a:spcAft>
              <a:buSzPts val="1400"/>
              <a:buFont typeface="Courier New"/>
              <a:buChar char="o"/>
            </a:pPr>
            <a:r>
              <a:rPr lang="en-US" sz="1800"/>
              <a:t>Per interrogare www.google.com</a:t>
            </a:r>
            <a:endParaRPr sz="1800"/>
          </a:p>
          <a:p>
            <a:pPr indent="-274320" lvl="0" marL="274320" rtl="0" algn="l">
              <a:lnSpc>
                <a:spcPct val="100000"/>
              </a:lnSpc>
              <a:spcBef>
                <a:spcPts val="1400"/>
              </a:spcBef>
              <a:spcAft>
                <a:spcPts val="0"/>
              </a:spcAft>
              <a:buSzPts val="1400"/>
              <a:buFont typeface="Courier New"/>
              <a:buChar char="o"/>
            </a:pPr>
            <a:r>
              <a:rPr lang="en-US" sz="1800"/>
              <a:t>Query 1: dfjfdkjfhksdf.google.com</a:t>
            </a:r>
            <a:endParaRPr sz="1800"/>
          </a:p>
          <a:p>
            <a:pPr indent="-274320" lvl="0" marL="274320" rtl="0" algn="l">
              <a:lnSpc>
                <a:spcPct val="100000"/>
              </a:lnSpc>
              <a:spcBef>
                <a:spcPts val="1400"/>
              </a:spcBef>
              <a:spcAft>
                <a:spcPts val="0"/>
              </a:spcAft>
              <a:buSzPts val="1400"/>
              <a:buFont typeface="Courier New"/>
              <a:buChar char="o"/>
            </a:pPr>
            <a:r>
              <a:rPr lang="en-US" sz="1800"/>
              <a:t>Query 2: www.google.com [QUERY REALE]</a:t>
            </a:r>
            <a:endParaRPr sz="1800"/>
          </a:p>
          <a:p>
            <a:pPr indent="-274320" lvl="0" marL="274320" rtl="0" algn="l">
              <a:lnSpc>
                <a:spcPct val="100000"/>
              </a:lnSpc>
              <a:spcBef>
                <a:spcPts val="1400"/>
              </a:spcBef>
              <a:spcAft>
                <a:spcPts val="0"/>
              </a:spcAft>
              <a:buSzPts val="1400"/>
              <a:buFont typeface="Courier New"/>
              <a:buChar char="o"/>
            </a:pPr>
            <a:r>
              <a:rPr lang="en-US" sz="1800"/>
              <a:t>Query 3: jkjkjoiojohh.google.com</a:t>
            </a:r>
            <a:endParaRPr sz="1800"/>
          </a:p>
          <a:p>
            <a:pPr indent="-274320" lvl="0" marL="274320" rtl="0" algn="l">
              <a:lnSpc>
                <a:spcPct val="100000"/>
              </a:lnSpc>
              <a:spcBef>
                <a:spcPts val="1400"/>
              </a:spcBef>
              <a:spcAft>
                <a:spcPts val="0"/>
              </a:spcAft>
              <a:buSzPts val="1400"/>
              <a:buFont typeface="Courier New"/>
              <a:buChar char="o"/>
            </a:pPr>
            <a:r>
              <a:rPr lang="en-US" sz="1800"/>
              <a:t>Osservare se le risposte arrivano in ordine</a:t>
            </a:r>
            <a:endParaRPr sz="1800"/>
          </a:p>
          <a:p>
            <a:pPr indent="0" lvl="0" marL="0" rtl="0" algn="l">
              <a:lnSpc>
                <a:spcPct val="100000"/>
              </a:lnSpc>
              <a:spcBef>
                <a:spcPts val="1400"/>
              </a:spcBef>
              <a:spcAft>
                <a:spcPts val="0"/>
              </a:spcAft>
              <a:buSzPts val="1400"/>
              <a:buNone/>
            </a:pPr>
            <a:r>
              <a:rPr lang="en-US" sz="1800"/>
              <a:t>Limitazione:</a:t>
            </a:r>
            <a:endParaRPr sz="1800"/>
          </a:p>
          <a:p>
            <a:pPr indent="-274320" lvl="0" marL="274320" rtl="0" algn="l">
              <a:lnSpc>
                <a:spcPct val="100000"/>
              </a:lnSpc>
              <a:spcBef>
                <a:spcPts val="1400"/>
              </a:spcBef>
              <a:spcAft>
                <a:spcPts val="0"/>
              </a:spcAft>
              <a:buSzPts val="1400"/>
              <a:buFont typeface="Courier New"/>
              <a:buChar char="o"/>
            </a:pPr>
            <a:r>
              <a:rPr lang="en-US" sz="1800"/>
              <a:t>Il nostro esperimento suggerisce che il 50% delle interrogazioni arriva in ordine</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33" name="Google Shape;533;p3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34" name="Google Shape;534;p37"/>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5"/>
          <p:cNvSpPr txBox="1"/>
          <p:nvPr>
            <p:ph type="ctrTitle"/>
          </p:nvPr>
        </p:nvSpPr>
        <p:spPr>
          <a:xfrm>
            <a:off x="796321" y="560438"/>
            <a:ext cx="9972225" cy="89473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b="1" i="0" lang="en-US">
                <a:solidFill>
                  <a:schemeClr val="dk1"/>
                </a:solidFill>
                <a:latin typeface="Book Antiqua"/>
                <a:ea typeface="Book Antiqua"/>
                <a:cs typeface="Book Antiqua"/>
                <a:sym typeface="Book Antiqua"/>
              </a:rPr>
              <a:t>4 estensioni di sicurezza DNS più comuni (DNSSEC)</a:t>
            </a:r>
            <a:endParaRPr b="1">
              <a:solidFill>
                <a:schemeClr val="dk1"/>
              </a:solidFill>
              <a:latin typeface="Book Antiqua"/>
              <a:ea typeface="Book Antiqua"/>
              <a:cs typeface="Book Antiqua"/>
              <a:sym typeface="Book Antiqua"/>
            </a:endParaRPr>
          </a:p>
        </p:txBody>
      </p:sp>
      <p:sp>
        <p:nvSpPr>
          <p:cNvPr id="213" name="Google Shape;213;p65"/>
          <p:cNvSpPr txBox="1"/>
          <p:nvPr>
            <p:ph idx="1" type="body"/>
          </p:nvPr>
        </p:nvSpPr>
        <p:spPr>
          <a:xfrm>
            <a:off x="796322" y="2252076"/>
            <a:ext cx="10590136" cy="3627614"/>
          </a:xfrm>
          <a:prstGeom prst="rect">
            <a:avLst/>
          </a:prstGeom>
          <a:noFill/>
          <a:ln>
            <a:noFill/>
          </a:ln>
        </p:spPr>
        <p:txBody>
          <a:bodyPr anchorCtr="0" anchor="t" bIns="45700" lIns="0" spcFirstLastPara="1" rIns="0" wrap="square" tIns="45700">
            <a:noAutofit/>
          </a:bodyPr>
          <a:lstStyle/>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Autenticazione crittografica dei dati DNS, che utilizza una chiave simmetrica per fornire l'accesso ai dati DNS.</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Zone di criteri di risposta, che utilizzano regole relative a ciò che le query DNS possono fare.</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L'autenticazione e l'integrità dei dati, che si basa sull'uso di firme generate crittograficamente, che vengono associate ai record di risorse del DNS. In questo modo si introduce una protezione basata sulla firma crittografica per tutte le query DNS, in quanto non è possibile effettuare una query senza interfacciarsi con un record di risorse DNS.</a:t>
            </a:r>
            <a:endParaRPr/>
          </a:p>
          <a:p>
            <a:pPr indent="-317500" lvl="0" marL="457200" rtl="0" algn="l">
              <a:lnSpc>
                <a:spcPct val="100000"/>
              </a:lnSpc>
              <a:spcBef>
                <a:spcPts val="1200"/>
              </a:spcBef>
              <a:spcAft>
                <a:spcPts val="0"/>
              </a:spcAft>
              <a:buSzPts val="1400"/>
              <a:buFont typeface="Arial"/>
              <a:buAutoNum type="arabicPeriod"/>
            </a:pPr>
            <a:r>
              <a:rPr b="0" i="0" lang="en-US" sz="1800">
                <a:solidFill>
                  <a:srgbClr val="000000"/>
                </a:solidFill>
                <a:latin typeface="Century Gothic"/>
                <a:ea typeface="Century Gothic"/>
                <a:cs typeface="Century Gothic"/>
                <a:sym typeface="Century Gothic"/>
              </a:rPr>
              <a:t>Negazione autenticata dell'esistenza (DoE). Ciò consente al resolver DNS di determinare se un dominio esiste effettivamente.</a:t>
            </a:r>
            <a:endParaRPr/>
          </a:p>
          <a:p>
            <a:pPr indent="-228600" lvl="0" marL="457200" rtl="0" algn="l">
              <a:lnSpc>
                <a:spcPct val="100000"/>
              </a:lnSpc>
              <a:spcBef>
                <a:spcPts val="1200"/>
              </a:spcBef>
              <a:spcAft>
                <a:spcPts val="0"/>
              </a:spcAft>
              <a:buSzPts val="1400"/>
              <a:buFont typeface="Courier New"/>
              <a:buNone/>
            </a:pPr>
            <a:r>
              <a:t/>
            </a:r>
            <a:endParaRPr sz="1800">
              <a:latin typeface="Century Gothic"/>
              <a:ea typeface="Century Gothic"/>
              <a:cs typeface="Century Gothic"/>
              <a:sym typeface="Century Gothic"/>
            </a:endParaRPr>
          </a:p>
          <a:p>
            <a:pPr indent="-228600" lvl="0" marL="457200" rtl="0" algn="l">
              <a:lnSpc>
                <a:spcPct val="100000"/>
              </a:lnSpc>
              <a:spcBef>
                <a:spcPts val="1200"/>
              </a:spcBef>
              <a:spcAft>
                <a:spcPts val="0"/>
              </a:spcAft>
              <a:buSzPts val="1400"/>
              <a:buFont typeface="Courier New"/>
              <a:buNone/>
            </a:pPr>
            <a:r>
              <a:t/>
            </a:r>
            <a:endParaRPr sz="1800">
              <a:latin typeface="Century Gothic"/>
              <a:ea typeface="Century Gothic"/>
              <a:cs typeface="Century Gothic"/>
              <a:sym typeface="Century Gothic"/>
            </a:endParaRPr>
          </a:p>
        </p:txBody>
      </p:sp>
      <p:pic>
        <p:nvPicPr>
          <p:cNvPr id="214" name="Google Shape;214;p65"/>
          <p:cNvPicPr preferRelativeResize="0"/>
          <p:nvPr/>
        </p:nvPicPr>
        <p:blipFill rotWithShape="1">
          <a:blip r:embed="rId3">
            <a:alphaModFix/>
          </a:blip>
          <a:srcRect b="0" l="0" r="0" t="0"/>
          <a:stretch/>
        </p:blipFill>
        <p:spPr>
          <a:xfrm>
            <a:off x="9547502" y="5984774"/>
            <a:ext cx="1530000" cy="612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8"/>
          <p:cNvSpPr txBox="1"/>
          <p:nvPr>
            <p:ph type="ctrTitle"/>
          </p:nvPr>
        </p:nvSpPr>
        <p:spPr>
          <a:xfrm>
            <a:off x="796322" y="1216304"/>
            <a:ext cx="6732237" cy="627736"/>
          </a:xfrm>
          <a:prstGeom prst="rect">
            <a:avLst/>
          </a:prstGeom>
          <a:noFill/>
          <a:ln>
            <a:noFill/>
          </a:ln>
        </p:spPr>
        <p:txBody>
          <a:bodyPr anchorCtr="0" anchor="b" bIns="0" lIns="0" spcFirstLastPara="1" rIns="0" wrap="square" tIns="12050">
            <a:spAutoFit/>
          </a:bodyPr>
          <a:lstStyle/>
          <a:p>
            <a:pPr indent="0" lvl="0" marL="12700" rtl="0" algn="l">
              <a:lnSpc>
                <a:spcPct val="100000"/>
              </a:lnSpc>
              <a:spcBef>
                <a:spcPts val="0"/>
              </a:spcBef>
              <a:spcAft>
                <a:spcPts val="0"/>
              </a:spcAft>
              <a:buClr>
                <a:schemeClr val="dk1"/>
              </a:buClr>
              <a:buSzPts val="4000"/>
              <a:buFont typeface="Book Antiqua"/>
              <a:buNone/>
            </a:pPr>
            <a:r>
              <a:rPr lang="en-US" sz="4000"/>
              <a:t>Difesa-7 (DNSSEC)</a:t>
            </a:r>
            <a:endParaRPr sz="4000"/>
          </a:p>
        </p:txBody>
      </p:sp>
      <p:sp>
        <p:nvSpPr>
          <p:cNvPr id="540" name="Google Shape;540;p38"/>
          <p:cNvSpPr txBox="1"/>
          <p:nvPr>
            <p:ph idx="1" type="body"/>
          </p:nvPr>
        </p:nvSpPr>
        <p:spPr>
          <a:xfrm>
            <a:off x="796322" y="2175876"/>
            <a:ext cx="7826568" cy="3465820"/>
          </a:xfrm>
          <a:prstGeom prst="rect">
            <a:avLst/>
          </a:prstGeom>
          <a:noFill/>
          <a:ln>
            <a:noFill/>
          </a:ln>
        </p:spPr>
        <p:txBody>
          <a:bodyPr anchorCtr="0" anchor="t" bIns="45700" lIns="0" spcFirstLastPara="1" rIns="0" wrap="square" tIns="45700">
            <a:normAutofit fontScale="92500" lnSpcReduction="10000"/>
          </a:bodyPr>
          <a:lstStyle/>
          <a:p>
            <a:pPr indent="-274320" lvl="0" marL="274320" rtl="0" algn="l">
              <a:lnSpc>
                <a:spcPct val="100000"/>
              </a:lnSpc>
              <a:spcBef>
                <a:spcPts val="0"/>
              </a:spcBef>
              <a:spcAft>
                <a:spcPts val="0"/>
              </a:spcAft>
              <a:buSzPct val="84084"/>
              <a:buFont typeface="Courier New"/>
              <a:buChar char="o"/>
            </a:pPr>
            <a:r>
              <a:rPr lang="en-US" sz="1800"/>
              <a:t>Proposta come soluzione a lungo termine </a:t>
            </a:r>
            <a:endParaRPr sz="1800"/>
          </a:p>
          <a:p>
            <a:pPr indent="-274320" lvl="0" marL="274320" rtl="0" algn="l">
              <a:lnSpc>
                <a:spcPct val="100000"/>
              </a:lnSpc>
              <a:spcBef>
                <a:spcPts val="1400"/>
              </a:spcBef>
              <a:spcAft>
                <a:spcPts val="0"/>
              </a:spcAft>
              <a:buSzPct val="84084"/>
              <a:buFont typeface="Courier New"/>
              <a:buChar char="o"/>
            </a:pPr>
            <a:r>
              <a:rPr lang="en-US" sz="1800"/>
              <a:t>Utilizza risposte firmate digitalmente </a:t>
            </a:r>
            <a:endParaRPr sz="1800"/>
          </a:p>
          <a:p>
            <a:pPr indent="-274320" lvl="0" marL="274320" rtl="0" algn="l">
              <a:lnSpc>
                <a:spcPct val="100000"/>
              </a:lnSpc>
              <a:spcBef>
                <a:spcPts val="1400"/>
              </a:spcBef>
              <a:spcAft>
                <a:spcPts val="0"/>
              </a:spcAft>
              <a:buSzPct val="84084"/>
              <a:buFont typeface="Courier New"/>
              <a:buChar char="o"/>
            </a:pPr>
            <a:r>
              <a:rPr lang="en-US" sz="1800"/>
              <a:t>Impedisce la cache</a:t>
            </a:r>
            <a:endParaRPr sz="1800"/>
          </a:p>
          <a:p>
            <a:pPr indent="-274320" lvl="0" marL="274320" rtl="0" algn="l">
              <a:lnSpc>
                <a:spcPct val="100000"/>
              </a:lnSpc>
              <a:spcBef>
                <a:spcPts val="1400"/>
              </a:spcBef>
              <a:spcAft>
                <a:spcPts val="0"/>
              </a:spcAft>
              <a:buSzPct val="84084"/>
              <a:buFont typeface="Courier New"/>
              <a:buChar char="o"/>
            </a:pPr>
            <a:r>
              <a:rPr lang="en-US" sz="1800"/>
              <a:t>attacchi di avvelenamento </a:t>
            </a:r>
            <a:endParaRPr sz="1800"/>
          </a:p>
          <a:p>
            <a:pPr indent="0" lvl="0" marL="0" rtl="0" algn="l">
              <a:lnSpc>
                <a:spcPct val="100000"/>
              </a:lnSpc>
              <a:spcBef>
                <a:spcPts val="1400"/>
              </a:spcBef>
              <a:spcAft>
                <a:spcPts val="0"/>
              </a:spcAft>
              <a:buSzPct val="84084"/>
              <a:buNone/>
            </a:pPr>
            <a:r>
              <a:t/>
            </a:r>
            <a:endParaRPr sz="1800"/>
          </a:p>
          <a:p>
            <a:pPr indent="0" lvl="0" marL="0" rtl="0" algn="l">
              <a:lnSpc>
                <a:spcPct val="100000"/>
              </a:lnSpc>
              <a:spcBef>
                <a:spcPts val="1400"/>
              </a:spcBef>
              <a:spcAft>
                <a:spcPts val="0"/>
              </a:spcAft>
              <a:buSzPct val="84084"/>
              <a:buNone/>
            </a:pPr>
            <a:r>
              <a:rPr lang="en-US" sz="1800"/>
              <a:t>Limitazioni:</a:t>
            </a:r>
            <a:endParaRPr sz="1800"/>
          </a:p>
          <a:p>
            <a:pPr indent="-274320" lvl="0" marL="274320" rtl="0" algn="l">
              <a:lnSpc>
                <a:spcPct val="100000"/>
              </a:lnSpc>
              <a:spcBef>
                <a:spcPts val="1400"/>
              </a:spcBef>
              <a:spcAft>
                <a:spcPts val="0"/>
              </a:spcAft>
              <a:buSzPct val="84084"/>
              <a:buFont typeface="Courier New"/>
              <a:buChar char="o"/>
            </a:pPr>
            <a:r>
              <a:rPr lang="en-US" sz="1800"/>
              <a:t>L'adozione è molto lenta: l'1% di tutti i domini .com e .net è protetto dal protocollo DNSSEC.</a:t>
            </a:r>
            <a:endParaRPr sz="1800"/>
          </a:p>
          <a:p>
            <a:pPr indent="-274320" lvl="0" marL="274320" rtl="0" algn="l">
              <a:lnSpc>
                <a:spcPct val="100000"/>
              </a:lnSpc>
              <a:spcBef>
                <a:spcPts val="1400"/>
              </a:spcBef>
              <a:spcAft>
                <a:spcPts val="0"/>
              </a:spcAft>
              <a:buSzPct val="84084"/>
              <a:buFont typeface="Courier New"/>
              <a:buChar char="o"/>
            </a:pPr>
            <a:r>
              <a:rPr lang="en-US" sz="1800"/>
              <a:t>Apre la porta agli attacchi DoS a causa delle grandi dimensioni della risposta.</a:t>
            </a:r>
            <a:endParaRPr sz="1800"/>
          </a:p>
          <a:p>
            <a:pPr indent="-185420" lvl="0" marL="274320" rtl="0" algn="l">
              <a:lnSpc>
                <a:spcPct val="100000"/>
              </a:lnSpc>
              <a:spcBef>
                <a:spcPts val="1400"/>
              </a:spcBef>
              <a:spcAft>
                <a:spcPts val="0"/>
              </a:spcAft>
              <a:buSzPct val="108108"/>
              <a:buFont typeface="Courier New"/>
              <a:buNone/>
            </a:pPr>
            <a:r>
              <a:t/>
            </a:r>
            <a:endParaRPr/>
          </a:p>
        </p:txBody>
      </p:sp>
      <p:pic>
        <p:nvPicPr>
          <p:cNvPr id="541" name="Google Shape;541;p3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42" name="Google Shape;542;p38"/>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9"/>
          <p:cNvSpPr txBox="1"/>
          <p:nvPr>
            <p:ph type="ctrTitle"/>
          </p:nvPr>
        </p:nvSpPr>
        <p:spPr>
          <a:xfrm>
            <a:off x="796322" y="1276577"/>
            <a:ext cx="6732237" cy="567463"/>
          </a:xfrm>
          <a:prstGeom prst="rect">
            <a:avLst/>
          </a:prstGeom>
          <a:noFill/>
          <a:ln>
            <a:noFill/>
          </a:ln>
        </p:spPr>
        <p:txBody>
          <a:bodyPr anchorCtr="0" anchor="b" bIns="0" lIns="0" spcFirstLastPara="1" rIns="0" wrap="square" tIns="12050">
            <a:spAutoFit/>
          </a:bodyPr>
          <a:lstStyle/>
          <a:p>
            <a:pPr indent="0" lvl="0" marL="12700" rtl="0" algn="ctr">
              <a:lnSpc>
                <a:spcPct val="90000"/>
              </a:lnSpc>
              <a:spcBef>
                <a:spcPts val="0"/>
              </a:spcBef>
              <a:spcAft>
                <a:spcPts val="0"/>
              </a:spcAft>
              <a:buClr>
                <a:schemeClr val="dk1"/>
              </a:buClr>
              <a:buSzPts val="4000"/>
              <a:buFont typeface="Book Antiqua"/>
              <a:buNone/>
            </a:pPr>
            <a:r>
              <a:rPr lang="en-US" sz="4000"/>
              <a:t>Difesa - 8 (Usa TCP)</a:t>
            </a:r>
            <a:endParaRPr sz="4000"/>
          </a:p>
        </p:txBody>
      </p:sp>
      <p:sp>
        <p:nvSpPr>
          <p:cNvPr id="548" name="Google Shape;548;p39"/>
          <p:cNvSpPr txBox="1"/>
          <p:nvPr>
            <p:ph idx="1" type="body"/>
          </p:nvPr>
        </p:nvSpPr>
        <p:spPr>
          <a:xfrm>
            <a:off x="796322" y="2045248"/>
            <a:ext cx="8839291" cy="3323166"/>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800"/>
              <a:t>Esecuzione del protocollo DNS su TCP anziché su UDP </a:t>
            </a:r>
            <a:endParaRPr sz="1800"/>
          </a:p>
          <a:p>
            <a:pPr indent="-274320" lvl="0" marL="274320" rtl="0" algn="l">
              <a:lnSpc>
                <a:spcPct val="100000"/>
              </a:lnSpc>
              <a:spcBef>
                <a:spcPts val="1400"/>
              </a:spcBef>
              <a:spcAft>
                <a:spcPts val="0"/>
              </a:spcAft>
              <a:buSzPts val="1400"/>
              <a:buFont typeface="Courier New"/>
              <a:buChar char="o"/>
            </a:pPr>
            <a:r>
              <a:rPr lang="en-US" sz="1800"/>
              <a:t>Limitazioni:</a:t>
            </a:r>
            <a:endParaRPr sz="1800"/>
          </a:p>
          <a:p>
            <a:pPr indent="-274320" lvl="0" marL="274320" rtl="0" algn="l">
              <a:lnSpc>
                <a:spcPct val="100000"/>
              </a:lnSpc>
              <a:spcBef>
                <a:spcPts val="1400"/>
              </a:spcBef>
              <a:spcAft>
                <a:spcPts val="0"/>
              </a:spcAft>
              <a:buSzPts val="1400"/>
              <a:buFont typeface="Courier New"/>
              <a:buChar char="o"/>
            </a:pPr>
            <a:r>
              <a:rPr lang="en-US" sz="1800"/>
              <a:t>Alta latenza (quasi 2X)</a:t>
            </a:r>
            <a:endParaRPr sz="1800"/>
          </a:p>
          <a:p>
            <a:pPr indent="-274320" lvl="0" marL="274320" rtl="0" algn="l">
              <a:lnSpc>
                <a:spcPct val="100000"/>
              </a:lnSpc>
              <a:spcBef>
                <a:spcPts val="1400"/>
              </a:spcBef>
              <a:spcAft>
                <a:spcPts val="0"/>
              </a:spcAft>
              <a:buSzPts val="1400"/>
              <a:buFont typeface="Courier New"/>
              <a:buChar char="o"/>
            </a:pPr>
            <a:r>
              <a:rPr lang="en-US" sz="1800"/>
              <a:t>Velocità di risoluzione del resolver (1/10)</a:t>
            </a:r>
            <a:endParaRPr sz="1800"/>
          </a:p>
          <a:p>
            <a:pPr indent="-274320" lvl="0" marL="274320" rtl="0" algn="l">
              <a:lnSpc>
                <a:spcPct val="100000"/>
              </a:lnSpc>
              <a:spcBef>
                <a:spcPts val="1400"/>
              </a:spcBef>
              <a:spcAft>
                <a:spcPts val="0"/>
              </a:spcAft>
              <a:buSzPts val="1400"/>
              <a:buFont typeface="Courier New"/>
              <a:buChar char="o"/>
            </a:pPr>
            <a:r>
              <a:rPr lang="en-US" sz="1800"/>
              <a:t>Non tutti i resolver supportano il protocollo TCP</a:t>
            </a:r>
            <a:endParaRPr sz="1800"/>
          </a:p>
          <a:p>
            <a:pPr indent="-274320" lvl="0" marL="274320" rtl="0" algn="l">
              <a:lnSpc>
                <a:spcPct val="100000"/>
              </a:lnSpc>
              <a:spcBef>
                <a:spcPts val="1400"/>
              </a:spcBef>
              <a:spcAft>
                <a:spcPts val="0"/>
              </a:spcAft>
              <a:buSzPts val="1400"/>
              <a:buFont typeface="Courier New"/>
              <a:buChar char="o"/>
            </a:pPr>
            <a:r>
              <a:rPr lang="en-US" sz="1800"/>
              <a:t>Nel nostro esperimento con i 15K domini più importanti di Alexa, il 10% dei loro server di nomi autorevoli non supporta il TCP, incluso Facebook.</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49" name="Google Shape;549;p39"/>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50" name="Google Shape;550;p39"/>
          <p:cNvSpPr txBox="1"/>
          <p:nvPr/>
        </p:nvSpPr>
        <p:spPr>
          <a:xfrm>
            <a:off x="10058399"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37</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0"/>
          <p:cNvSpPr txBox="1"/>
          <p:nvPr>
            <p:ph type="ctrTitle"/>
          </p:nvPr>
        </p:nvSpPr>
        <p:spPr>
          <a:xfrm>
            <a:off x="796322" y="1073711"/>
            <a:ext cx="9016272" cy="770329"/>
          </a:xfrm>
          <a:prstGeom prst="rect">
            <a:avLst/>
          </a:prstGeom>
          <a:noFill/>
          <a:ln>
            <a:noFill/>
          </a:ln>
        </p:spPr>
        <p:txBody>
          <a:bodyPr anchorCtr="0" anchor="b" bIns="0" lIns="0" spcFirstLastPara="1" rIns="0" wrap="square" tIns="6975">
            <a:spAutoFit/>
          </a:bodyPr>
          <a:lstStyle/>
          <a:p>
            <a:pPr indent="1109345" lvl="0" marL="12700" marR="5080" rtl="0" algn="l">
              <a:lnSpc>
                <a:spcPct val="123500"/>
              </a:lnSpc>
              <a:spcBef>
                <a:spcPts val="0"/>
              </a:spcBef>
              <a:spcAft>
                <a:spcPts val="0"/>
              </a:spcAft>
              <a:buClr>
                <a:schemeClr val="dk1"/>
              </a:buClr>
              <a:buSzPts val="4000"/>
              <a:buFont typeface="Book Antiqua"/>
              <a:buNone/>
            </a:pPr>
            <a:r>
              <a:rPr lang="en-US" sz="4000"/>
              <a:t>Difesa - 9 (utilizza in modo adattivo il TCP)</a:t>
            </a:r>
            <a:endParaRPr sz="4000"/>
          </a:p>
        </p:txBody>
      </p:sp>
      <p:sp>
        <p:nvSpPr>
          <p:cNvPr id="556" name="Google Shape;556;p40"/>
          <p:cNvSpPr txBox="1"/>
          <p:nvPr>
            <p:ph idx="1" type="body"/>
          </p:nvPr>
        </p:nvSpPr>
        <p:spPr>
          <a:xfrm>
            <a:off x="796321" y="2252076"/>
            <a:ext cx="7561097" cy="2890195"/>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800"/>
              <a:t>Eseguire il protocollo DNS su TCP invece che su UDP solo quando viene rilevato un attacco.</a:t>
            </a:r>
            <a:endParaRPr sz="1800"/>
          </a:p>
          <a:p>
            <a:pPr indent="-274320" lvl="0" marL="274320" rtl="0" algn="l">
              <a:lnSpc>
                <a:spcPct val="100000"/>
              </a:lnSpc>
              <a:spcBef>
                <a:spcPts val="1400"/>
              </a:spcBef>
              <a:spcAft>
                <a:spcPts val="0"/>
              </a:spcAft>
              <a:buSzPts val="1400"/>
              <a:buFont typeface="Courier New"/>
              <a:buChar char="o"/>
            </a:pPr>
            <a:r>
              <a:rPr lang="en-US" sz="1800"/>
              <a:t>Nominum l'ha implementato nel suo prodotto Vantio CacheServe</a:t>
            </a:r>
            <a:endParaRPr sz="1800"/>
          </a:p>
          <a:p>
            <a:pPr indent="-274320" lvl="0" marL="274320" rtl="0" algn="l">
              <a:lnSpc>
                <a:spcPct val="100000"/>
              </a:lnSpc>
              <a:spcBef>
                <a:spcPts val="1400"/>
              </a:spcBef>
              <a:spcAft>
                <a:spcPts val="0"/>
              </a:spcAft>
              <a:buSzPts val="1400"/>
              <a:buFont typeface="Courier New"/>
              <a:buChar char="o"/>
            </a:pPr>
            <a:r>
              <a:rPr lang="en-US" sz="1800"/>
              <a:t>Limitazioni:</a:t>
            </a:r>
            <a:endParaRPr sz="1800"/>
          </a:p>
          <a:p>
            <a:pPr indent="-274320" lvl="0" marL="274320" rtl="0" algn="l">
              <a:lnSpc>
                <a:spcPct val="100000"/>
              </a:lnSpc>
              <a:spcBef>
                <a:spcPts val="1400"/>
              </a:spcBef>
              <a:spcAft>
                <a:spcPts val="0"/>
              </a:spcAft>
              <a:buSzPts val="1400"/>
              <a:buFont typeface="Courier New"/>
              <a:buChar char="o"/>
            </a:pPr>
            <a:r>
              <a:rPr lang="en-US" sz="1800"/>
              <a:t>Il rilevamento degli attacchi non è a grana fine: i casi benigni vengono considerati come attacchi.</a:t>
            </a:r>
            <a:endParaRPr sz="1800"/>
          </a:p>
          <a:p>
            <a:pPr indent="-274320" lvl="0" marL="274320" rtl="0" algn="l">
              <a:lnSpc>
                <a:spcPct val="100000"/>
              </a:lnSpc>
              <a:spcBef>
                <a:spcPts val="1400"/>
              </a:spcBef>
              <a:spcAft>
                <a:spcPts val="0"/>
              </a:spcAft>
              <a:buSzPts val="1400"/>
              <a:buFont typeface="Courier New"/>
              <a:buChar char="o"/>
            </a:pPr>
            <a:r>
              <a:rPr lang="en-US" sz="1800"/>
              <a:t>Come prima</a:t>
            </a:r>
            <a:endParaRPr sz="1800"/>
          </a:p>
          <a:p>
            <a:pPr indent="-185420" lvl="0" marL="274320" rtl="0" algn="l">
              <a:lnSpc>
                <a:spcPct val="100000"/>
              </a:lnSpc>
              <a:spcBef>
                <a:spcPts val="1400"/>
              </a:spcBef>
              <a:spcAft>
                <a:spcPts val="0"/>
              </a:spcAft>
              <a:buSzPts val="1400"/>
              <a:buFont typeface="Courier New"/>
              <a:buNone/>
            </a:pPr>
            <a:r>
              <a:t/>
            </a:r>
            <a:endParaRPr/>
          </a:p>
        </p:txBody>
      </p:sp>
      <p:pic>
        <p:nvPicPr>
          <p:cNvPr id="557" name="Google Shape;557;p4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558" name="Google Shape;558;p40"/>
          <p:cNvSpPr txBox="1"/>
          <p:nvPr/>
        </p:nvSpPr>
        <p:spPr>
          <a:xfrm>
            <a:off x="10058400" y="568245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1"/>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Grazie</a:t>
            </a:r>
            <a:endParaRPr/>
          </a:p>
        </p:txBody>
      </p:sp>
      <p:pic>
        <p:nvPicPr>
          <p:cNvPr descr="A person and person looking at a computer screen" id="564" name="Google Shape;564;p41"/>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565" name="Google Shape;565;p41"/>
          <p:cNvGrpSpPr/>
          <p:nvPr/>
        </p:nvGrpSpPr>
        <p:grpSpPr>
          <a:xfrm>
            <a:off x="4059704" y="0"/>
            <a:ext cx="2928883" cy="6871447"/>
            <a:chOff x="4059704" y="0"/>
            <a:chExt cx="2928883" cy="6871447"/>
          </a:xfrm>
        </p:grpSpPr>
        <p:sp>
          <p:nvSpPr>
            <p:cNvPr id="566" name="Google Shape;566;p41"/>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567" name="Google Shape;567;p41"/>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568" name="Google Shape;568;p41"/>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
          <p:cNvSpPr txBox="1"/>
          <p:nvPr>
            <p:ph type="ctrTitle"/>
          </p:nvPr>
        </p:nvSpPr>
        <p:spPr>
          <a:xfrm>
            <a:off x="-186904" y="528061"/>
            <a:ext cx="7659420" cy="627721"/>
          </a:xfrm>
          <a:prstGeom prst="rect">
            <a:avLst/>
          </a:prstGeom>
          <a:noFill/>
          <a:ln>
            <a:noFill/>
          </a:ln>
        </p:spPr>
        <p:txBody>
          <a:bodyPr anchorCtr="0" anchor="b" bIns="0" lIns="0" spcFirstLastPara="1" rIns="0" wrap="square" tIns="12050">
            <a:spAutoFit/>
          </a:bodyPr>
          <a:lstStyle/>
          <a:p>
            <a:pPr indent="0" lvl="0" marL="1079500" rtl="0" algn="l">
              <a:lnSpc>
                <a:spcPct val="100000"/>
              </a:lnSpc>
              <a:spcBef>
                <a:spcPts val="0"/>
              </a:spcBef>
              <a:spcAft>
                <a:spcPts val="0"/>
              </a:spcAft>
              <a:buClr>
                <a:schemeClr val="dk1"/>
              </a:buClr>
              <a:buSzPts val="4000"/>
              <a:buFont typeface="Book Antiqua"/>
              <a:buNone/>
            </a:pPr>
            <a:r>
              <a:rPr lang="en-US" sz="4000"/>
              <a:t>Scopo del nome</a:t>
            </a:r>
            <a:endParaRPr sz="4000"/>
          </a:p>
        </p:txBody>
      </p:sp>
      <p:sp>
        <p:nvSpPr>
          <p:cNvPr id="220" name="Google Shape;220;p2"/>
          <p:cNvSpPr txBox="1"/>
          <p:nvPr>
            <p:ph idx="1" type="body"/>
          </p:nvPr>
        </p:nvSpPr>
        <p:spPr>
          <a:xfrm>
            <a:off x="776657" y="1969154"/>
            <a:ext cx="8858955" cy="2919692"/>
          </a:xfrm>
          <a:prstGeom prst="rect">
            <a:avLst/>
          </a:prstGeom>
          <a:noFill/>
          <a:ln>
            <a:noFill/>
          </a:ln>
        </p:spPr>
        <p:txBody>
          <a:bodyPr anchorCtr="0" anchor="t" bIns="45700" lIns="0" spcFirstLastPara="1" rIns="0" wrap="square" tIns="45700">
            <a:normAutofit fontScale="92500" lnSpcReduction="20000"/>
          </a:bodyPr>
          <a:lstStyle/>
          <a:p>
            <a:pPr indent="-274320" lvl="0" marL="274320" rtl="0" algn="l">
              <a:lnSpc>
                <a:spcPct val="100000"/>
              </a:lnSpc>
              <a:spcBef>
                <a:spcPts val="0"/>
              </a:spcBef>
              <a:spcAft>
                <a:spcPts val="0"/>
              </a:spcAft>
              <a:buSzPct val="100000"/>
              <a:buFont typeface="Courier New"/>
              <a:buChar char="o"/>
            </a:pPr>
            <a:r>
              <a:rPr lang="en-US" sz="2000"/>
              <a:t>Gli indirizzi vengono utilizzati per localizzare gli oggetti</a:t>
            </a:r>
            <a:endParaRPr sz="2000"/>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I nomi sono più facili da ricordare dei numeri</a:t>
            </a:r>
            <a:endParaRPr sz="2000"/>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Si vuole arrivare all'indirizzo o ad altri oggetti utilizzando un nome</a:t>
            </a:r>
            <a:endParaRPr/>
          </a:p>
          <a:p>
            <a:pPr indent="-192087" lvl="0" marL="274320" rtl="0" algn="l">
              <a:lnSpc>
                <a:spcPct val="100000"/>
              </a:lnSpc>
              <a:spcBef>
                <a:spcPts val="1400"/>
              </a:spcBef>
              <a:spcAft>
                <a:spcPts val="0"/>
              </a:spcAft>
              <a:buSzPct val="100000"/>
              <a:buFont typeface="Courier New"/>
              <a:buNone/>
            </a:pPr>
            <a:r>
              <a:t/>
            </a:r>
            <a:endParaRPr sz="2000"/>
          </a:p>
          <a:p>
            <a:pPr indent="-274320" lvl="0" marL="274320" rtl="0" algn="l">
              <a:lnSpc>
                <a:spcPct val="100000"/>
              </a:lnSpc>
              <a:spcBef>
                <a:spcPts val="1400"/>
              </a:spcBef>
              <a:spcAft>
                <a:spcPts val="0"/>
              </a:spcAft>
              <a:buSzPct val="100000"/>
              <a:buFont typeface="Courier New"/>
              <a:buChar char="o"/>
            </a:pPr>
            <a:r>
              <a:rPr lang="en-US" sz="2000"/>
              <a:t>Il DNS fornisce una mappatura dai nomi alle risorse di diversi tipi</a:t>
            </a:r>
            <a:endParaRPr sz="2000"/>
          </a:p>
          <a:p>
            <a:pPr indent="-192087" lvl="0" marL="274320" rtl="0" algn="l">
              <a:lnSpc>
                <a:spcPct val="100000"/>
              </a:lnSpc>
              <a:spcBef>
                <a:spcPts val="1400"/>
              </a:spcBef>
              <a:spcAft>
                <a:spcPts val="0"/>
              </a:spcAft>
              <a:buSzPct val="100000"/>
              <a:buFont typeface="Courier New"/>
              <a:buNone/>
            </a:pPr>
            <a:r>
              <a:t/>
            </a:r>
            <a:endParaRPr/>
          </a:p>
        </p:txBody>
      </p:sp>
      <p:pic>
        <p:nvPicPr>
          <p:cNvPr id="221" name="Google Shape;221;p2"/>
          <p:cNvPicPr preferRelativeResize="0"/>
          <p:nvPr/>
        </p:nvPicPr>
        <p:blipFill rotWithShape="1">
          <a:blip r:embed="rId3">
            <a:alphaModFix/>
          </a:blip>
          <a:srcRect b="0" l="0" r="0" t="0"/>
          <a:stretch/>
        </p:blipFill>
        <p:spPr>
          <a:xfrm>
            <a:off x="9014384" y="5861624"/>
            <a:ext cx="1530000" cy="612000"/>
          </a:xfrm>
          <a:prstGeom prst="rect">
            <a:avLst/>
          </a:prstGeom>
          <a:noFill/>
          <a:ln>
            <a:noFill/>
          </a:ln>
        </p:spPr>
      </p:pic>
      <p:sp>
        <p:nvSpPr>
          <p:cNvPr id="222" name="Google Shape;222;p2"/>
          <p:cNvSpPr txBox="1"/>
          <p:nvPr/>
        </p:nvSpPr>
        <p:spPr>
          <a:xfrm>
            <a:off x="10682748" y="6165847"/>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
          <p:cNvSpPr txBox="1"/>
          <p:nvPr>
            <p:ph type="ctrTitle"/>
          </p:nvPr>
        </p:nvSpPr>
        <p:spPr>
          <a:xfrm>
            <a:off x="1050482" y="798804"/>
            <a:ext cx="8162344" cy="769441"/>
          </a:xfrm>
          <a:prstGeom prst="rect">
            <a:avLst/>
          </a:prstGeom>
          <a:noFill/>
          <a:ln>
            <a:noFill/>
          </a:ln>
        </p:spPr>
        <p:txBody>
          <a:bodyPr anchorCtr="0" anchor="b" bIns="0" lIns="0" spcFirstLastPara="1" rIns="0" wrap="square" tIns="0">
            <a:spAutoFit/>
          </a:bodyPr>
          <a:lstStyle/>
          <a:p>
            <a:pPr indent="-6350" lvl="0" marL="18415" marR="5080" rtl="0" algn="l">
              <a:lnSpc>
                <a:spcPct val="125250"/>
              </a:lnSpc>
              <a:spcBef>
                <a:spcPts val="0"/>
              </a:spcBef>
              <a:spcAft>
                <a:spcPts val="0"/>
              </a:spcAft>
              <a:buClr>
                <a:schemeClr val="lt1"/>
              </a:buClr>
              <a:buSzPts val="4000"/>
              <a:buFont typeface="Book Antiqua"/>
              <a:buNone/>
            </a:pPr>
            <a:r>
              <a:rPr lang="en-US" sz="4000"/>
              <a:t>Sistema dei nomi di dominio (DNS)</a:t>
            </a:r>
            <a:endParaRPr sz="4000"/>
          </a:p>
        </p:txBody>
      </p:sp>
      <p:sp>
        <p:nvSpPr>
          <p:cNvPr id="228" name="Google Shape;228;p3"/>
          <p:cNvSpPr txBox="1"/>
          <p:nvPr>
            <p:ph idx="2" type="body"/>
          </p:nvPr>
        </p:nvSpPr>
        <p:spPr>
          <a:xfrm>
            <a:off x="1050481" y="2153631"/>
            <a:ext cx="7788719" cy="3126292"/>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2000"/>
              <a:buFont typeface="Courier New"/>
              <a:buChar char="o"/>
            </a:pPr>
            <a:r>
              <a:rPr lang="en-US" sz="2000"/>
              <a:t>Risoluzione DNS in avanti</a:t>
            </a:r>
            <a:endParaRPr sz="2000"/>
          </a:p>
          <a:p>
            <a:pPr indent="-274320" lvl="0" marL="274320" rtl="0" algn="l">
              <a:lnSpc>
                <a:spcPct val="100000"/>
              </a:lnSpc>
              <a:spcBef>
                <a:spcPts val="1800"/>
              </a:spcBef>
              <a:spcAft>
                <a:spcPts val="0"/>
              </a:spcAft>
              <a:buSzPts val="2000"/>
              <a:buFont typeface="Courier New"/>
              <a:buChar char="o"/>
            </a:pPr>
            <a:r>
              <a:rPr lang="en-US" sz="2000"/>
              <a:t>Dato un nome di dominio, cercate l'indirizzo IP associato.</a:t>
            </a:r>
            <a:endParaRPr sz="2000"/>
          </a:p>
          <a:p>
            <a:pPr indent="-274320" lvl="0" marL="274320" rtl="0" algn="l">
              <a:lnSpc>
                <a:spcPct val="100000"/>
              </a:lnSpc>
              <a:spcBef>
                <a:spcPts val="1800"/>
              </a:spcBef>
              <a:spcAft>
                <a:spcPts val="0"/>
              </a:spcAft>
              <a:buSzPts val="2000"/>
              <a:buFont typeface="Courier New"/>
              <a:buChar char="o"/>
            </a:pPr>
            <a:r>
              <a:rPr lang="en-US" sz="2000"/>
              <a:t>Ricerca DNS inversa</a:t>
            </a:r>
            <a:endParaRPr sz="2000"/>
          </a:p>
          <a:p>
            <a:pPr indent="-274320" lvl="0" marL="274320" rtl="0" algn="l">
              <a:lnSpc>
                <a:spcPct val="100000"/>
              </a:lnSpc>
              <a:spcBef>
                <a:spcPts val="1800"/>
              </a:spcBef>
              <a:spcAft>
                <a:spcPts val="0"/>
              </a:spcAft>
              <a:buSzPts val="2000"/>
              <a:buFont typeface="Courier New"/>
              <a:buChar char="o"/>
            </a:pPr>
            <a:r>
              <a:rPr lang="en-US" sz="2000"/>
              <a:t>Dato un indirizzo IP, cercate il nome di dominio associato all'indirizzo IP.</a:t>
            </a:r>
            <a:endParaRPr sz="2000"/>
          </a:p>
          <a:p>
            <a:pPr indent="-274320" lvl="0" marL="274320" rtl="0" algn="l">
              <a:lnSpc>
                <a:spcPct val="100000"/>
              </a:lnSpc>
              <a:spcBef>
                <a:spcPts val="1800"/>
              </a:spcBef>
              <a:spcAft>
                <a:spcPts val="0"/>
              </a:spcAft>
              <a:buSzPts val="2000"/>
              <a:buFont typeface="Courier New"/>
              <a:buChar char="o"/>
            </a:pPr>
            <a:r>
              <a:rPr lang="en-US" sz="2000"/>
              <a:t>Utilizzo: Risoluzione di problemi di rete, tecniche anti-spam</a:t>
            </a:r>
            <a:endParaRPr sz="2000"/>
          </a:p>
          <a:p>
            <a:pPr indent="-192087" lvl="0" marL="274320" rtl="0" algn="l">
              <a:lnSpc>
                <a:spcPct val="100000"/>
              </a:lnSpc>
              <a:spcBef>
                <a:spcPts val="1800"/>
              </a:spcBef>
              <a:spcAft>
                <a:spcPts val="0"/>
              </a:spcAft>
              <a:buSzPts val="1400"/>
              <a:buFont typeface="Courier New"/>
              <a:buNone/>
            </a:pPr>
            <a:r>
              <a:t/>
            </a:r>
            <a:endParaRPr/>
          </a:p>
          <a:p>
            <a:pPr indent="-192087" lvl="0" marL="274320" rtl="0" algn="l">
              <a:lnSpc>
                <a:spcPct val="100000"/>
              </a:lnSpc>
              <a:spcBef>
                <a:spcPts val="1800"/>
              </a:spcBef>
              <a:spcAft>
                <a:spcPts val="0"/>
              </a:spcAft>
              <a:buSzPts val="1400"/>
              <a:buFont typeface="Courier New"/>
              <a:buNone/>
            </a:pPr>
            <a:r>
              <a:t/>
            </a:r>
            <a:endParaRPr/>
          </a:p>
        </p:txBody>
      </p:sp>
      <p:pic>
        <p:nvPicPr>
          <p:cNvPr id="229" name="Google Shape;229;p3"/>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30" name="Google Shape;230;p3"/>
          <p:cNvSpPr txBox="1"/>
          <p:nvPr/>
        </p:nvSpPr>
        <p:spPr>
          <a:xfrm>
            <a:off x="10038735" y="5688983"/>
            <a:ext cx="5309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
          <p:cNvSpPr txBox="1"/>
          <p:nvPr>
            <p:ph type="ctrTitle"/>
          </p:nvPr>
        </p:nvSpPr>
        <p:spPr>
          <a:xfrm>
            <a:off x="1309123" y="646828"/>
            <a:ext cx="7195780"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Database distribuito via DNS</a:t>
            </a:r>
            <a:br>
              <a:rPr lang="en-US"/>
            </a:br>
            <a:endParaRPr/>
          </a:p>
        </p:txBody>
      </p:sp>
      <p:sp>
        <p:nvSpPr>
          <p:cNvPr id="236" name="Google Shape;236;p4"/>
          <p:cNvSpPr txBox="1"/>
          <p:nvPr>
            <p:ph idx="2" type="body"/>
          </p:nvPr>
        </p:nvSpPr>
        <p:spPr>
          <a:xfrm>
            <a:off x="1483100" y="2375188"/>
            <a:ext cx="4786877" cy="2452415"/>
          </a:xfrm>
          <a:prstGeom prst="rect">
            <a:avLst/>
          </a:prstGeom>
          <a:noFill/>
          <a:ln>
            <a:noFill/>
          </a:ln>
        </p:spPr>
        <p:txBody>
          <a:bodyPr anchorCtr="0" anchor="t" bIns="45700" lIns="91425" spcFirstLastPara="1" rIns="0" wrap="square" tIns="0">
            <a:normAutofit lnSpcReduction="10000"/>
          </a:bodyPr>
          <a:lstStyle/>
          <a:p>
            <a:pPr indent="-274320" lvl="0" marL="274320" rtl="0" algn="l">
              <a:lnSpc>
                <a:spcPct val="100000"/>
              </a:lnSpc>
              <a:spcBef>
                <a:spcPts val="0"/>
              </a:spcBef>
              <a:spcAft>
                <a:spcPts val="0"/>
              </a:spcAft>
              <a:buSzPts val="1400"/>
              <a:buFont typeface="Courier New"/>
              <a:buChar char="o"/>
            </a:pPr>
            <a:r>
              <a:rPr lang="en-US" sz="1800"/>
              <a:t>I record DNS sono conservati in modo distribuito</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Altamente dinamico</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Autorità decentralizzata</a:t>
            </a:r>
            <a:endParaRPr sz="1800"/>
          </a:p>
          <a:p>
            <a:pPr indent="-185420" lvl="0" marL="274320" rtl="0" algn="l">
              <a:lnSpc>
                <a:spcPct val="100000"/>
              </a:lnSpc>
              <a:spcBef>
                <a:spcPts val="1800"/>
              </a:spcBef>
              <a:spcAft>
                <a:spcPts val="0"/>
              </a:spcAft>
              <a:buSzPts val="1400"/>
              <a:buFont typeface="Courier New"/>
              <a:buNone/>
            </a:pPr>
            <a:r>
              <a:t/>
            </a:r>
            <a:endParaRPr sz="1800"/>
          </a:p>
          <a:p>
            <a:pPr indent="-185420" lvl="0" marL="274320" rtl="0" algn="l">
              <a:lnSpc>
                <a:spcPct val="100000"/>
              </a:lnSpc>
              <a:spcBef>
                <a:spcPts val="1800"/>
              </a:spcBef>
              <a:spcAft>
                <a:spcPts val="0"/>
              </a:spcAft>
              <a:buSzPts val="1400"/>
              <a:buFont typeface="Courier New"/>
              <a:buNone/>
            </a:pPr>
            <a:r>
              <a:t/>
            </a:r>
            <a:endParaRPr/>
          </a:p>
        </p:txBody>
      </p:sp>
      <p:pic>
        <p:nvPicPr>
          <p:cNvPr id="237" name="Google Shape;237;p4"/>
          <p:cNvPicPr preferRelativeResize="0"/>
          <p:nvPr/>
        </p:nvPicPr>
        <p:blipFill rotWithShape="1">
          <a:blip r:embed="rId3">
            <a:alphaModFix/>
          </a:blip>
          <a:srcRect b="0" l="0" r="0" t="0"/>
          <a:stretch/>
        </p:blipFill>
        <p:spPr>
          <a:xfrm>
            <a:off x="7175751" y="5836346"/>
            <a:ext cx="1530000" cy="612000"/>
          </a:xfrm>
          <a:prstGeom prst="rect">
            <a:avLst/>
          </a:prstGeom>
          <a:noFill/>
          <a:ln>
            <a:noFill/>
          </a:ln>
        </p:spPr>
      </p:pic>
      <p:sp>
        <p:nvSpPr>
          <p:cNvPr id="238" name="Google Shape;238;p4"/>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
          <p:cNvSpPr txBox="1"/>
          <p:nvPr>
            <p:ph type="ctrTitle"/>
          </p:nvPr>
        </p:nvSpPr>
        <p:spPr>
          <a:xfrm>
            <a:off x="1001322" y="953111"/>
            <a:ext cx="8162343" cy="566822"/>
          </a:xfrm>
          <a:prstGeom prst="rect">
            <a:avLst/>
          </a:prstGeom>
          <a:noFill/>
          <a:ln>
            <a:noFill/>
          </a:ln>
        </p:spPr>
        <p:txBody>
          <a:bodyPr anchorCtr="0" anchor="b" bIns="0" lIns="0" spcFirstLastPara="1" rIns="0" wrap="square" tIns="12700">
            <a:spAutoFit/>
          </a:bodyPr>
          <a:lstStyle/>
          <a:p>
            <a:pPr indent="0" lvl="0" marL="12700" rtl="0" algn="l">
              <a:lnSpc>
                <a:spcPct val="100000"/>
              </a:lnSpc>
              <a:spcBef>
                <a:spcPts val="0"/>
              </a:spcBef>
              <a:spcAft>
                <a:spcPts val="0"/>
              </a:spcAft>
              <a:buClr>
                <a:schemeClr val="lt1"/>
              </a:buClr>
              <a:buSzPts val="3600"/>
              <a:buFont typeface="Book Antiqua"/>
              <a:buNone/>
            </a:pPr>
            <a:r>
              <a:rPr lang="en-US"/>
              <a:t>Spazio dei nomi gerarchico DNS</a:t>
            </a:r>
            <a:endParaRPr/>
          </a:p>
        </p:txBody>
      </p:sp>
      <p:pic>
        <p:nvPicPr>
          <p:cNvPr descr="A diagram of a network&#10;&#10;Description automatically generated" id="244" name="Google Shape;244;p5"/>
          <p:cNvPicPr preferRelativeResize="0"/>
          <p:nvPr/>
        </p:nvPicPr>
        <p:blipFill rotWithShape="1">
          <a:blip r:embed="rId3">
            <a:alphaModFix/>
          </a:blip>
          <a:srcRect b="0" l="0" r="0" t="0"/>
          <a:stretch/>
        </p:blipFill>
        <p:spPr>
          <a:xfrm>
            <a:off x="1522570" y="1838633"/>
            <a:ext cx="7257635" cy="3706762"/>
          </a:xfrm>
          <a:prstGeom prst="rect">
            <a:avLst/>
          </a:prstGeom>
          <a:noFill/>
          <a:ln>
            <a:noFill/>
          </a:ln>
        </p:spPr>
      </p:pic>
      <p:pic>
        <p:nvPicPr>
          <p:cNvPr id="245" name="Google Shape;245;p5"/>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246" name="Google Shape;246;p5"/>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
          <p:cNvSpPr txBox="1"/>
          <p:nvPr>
            <p:ph type="ctrTitle"/>
          </p:nvPr>
        </p:nvSpPr>
        <p:spPr>
          <a:xfrm>
            <a:off x="961963" y="670328"/>
            <a:ext cx="8909624" cy="566822"/>
          </a:xfrm>
          <a:prstGeom prst="rect">
            <a:avLst/>
          </a:prstGeom>
          <a:noFill/>
          <a:ln>
            <a:noFill/>
          </a:ln>
        </p:spPr>
        <p:txBody>
          <a:bodyPr anchorCtr="0" anchor="b" bIns="0" lIns="0" spcFirstLastPara="1" rIns="0" wrap="square" tIns="12700">
            <a:spAutoFit/>
          </a:bodyPr>
          <a:lstStyle/>
          <a:p>
            <a:pPr indent="0" lvl="0" marL="2252980" rtl="0" algn="l">
              <a:lnSpc>
                <a:spcPct val="100000"/>
              </a:lnSpc>
              <a:spcBef>
                <a:spcPts val="0"/>
              </a:spcBef>
              <a:spcAft>
                <a:spcPts val="0"/>
              </a:spcAft>
              <a:buClr>
                <a:schemeClr val="lt1"/>
              </a:buClr>
              <a:buSzPts val="3600"/>
              <a:buFont typeface="Book Antiqua"/>
              <a:buNone/>
            </a:pPr>
            <a:r>
              <a:rPr lang="en-US"/>
              <a:t>Server DNS radice</a:t>
            </a:r>
            <a:endParaRPr/>
          </a:p>
        </p:txBody>
      </p:sp>
      <p:pic>
        <p:nvPicPr>
          <p:cNvPr id="252" name="Google Shape;252;p6"/>
          <p:cNvPicPr preferRelativeResize="0"/>
          <p:nvPr/>
        </p:nvPicPr>
        <p:blipFill rotWithShape="1">
          <a:blip r:embed="rId3">
            <a:alphaModFix/>
          </a:blip>
          <a:srcRect b="0" l="0" r="0" t="0"/>
          <a:stretch/>
        </p:blipFill>
        <p:spPr>
          <a:xfrm>
            <a:off x="2230689" y="1731708"/>
            <a:ext cx="7808046" cy="3764524"/>
          </a:xfrm>
          <a:prstGeom prst="rect">
            <a:avLst/>
          </a:prstGeom>
          <a:noFill/>
          <a:ln>
            <a:noFill/>
          </a:ln>
        </p:spPr>
      </p:pic>
      <p:pic>
        <p:nvPicPr>
          <p:cNvPr id="253" name="Google Shape;253;p6"/>
          <p:cNvPicPr preferRelativeResize="0"/>
          <p:nvPr/>
        </p:nvPicPr>
        <p:blipFill rotWithShape="1">
          <a:blip r:embed="rId4">
            <a:alphaModFix/>
          </a:blip>
          <a:srcRect b="0" l="0" r="0" t="0"/>
          <a:stretch/>
        </p:blipFill>
        <p:spPr>
          <a:xfrm>
            <a:off x="7175751" y="5836346"/>
            <a:ext cx="1530000" cy="612000"/>
          </a:xfrm>
          <a:prstGeom prst="rect">
            <a:avLst/>
          </a:prstGeom>
          <a:noFill/>
          <a:ln>
            <a:noFill/>
          </a:ln>
        </p:spPr>
      </p:pic>
      <p:sp>
        <p:nvSpPr>
          <p:cNvPr id="254" name="Google Shape;254;p6"/>
          <p:cNvSpPr txBox="1"/>
          <p:nvPr/>
        </p:nvSpPr>
        <p:spPr>
          <a:xfrm>
            <a:off x="10038735" y="5688983"/>
            <a:ext cx="3932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5</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