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Book Antiqua"/>
      <p:regular r:id="rId33"/>
      <p:bold r:id="rId34"/>
      <p:italic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1" roundtripDataSignature="AMtx7miNI6+piG2Xy7mtksET6wkPvNkK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BookAntiqu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BookAntiqua-italic.fntdata"/><Relationship Id="rId12" Type="http://schemas.openxmlformats.org/officeDocument/2006/relationships/slide" Target="slides/slide7.xml"/><Relationship Id="rId34" Type="http://schemas.openxmlformats.org/officeDocument/2006/relationships/font" Target="fonts/BookAntiqua-bold.fntdata"/><Relationship Id="rId15" Type="http://schemas.openxmlformats.org/officeDocument/2006/relationships/slide" Target="slides/slide10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36" Type="http://schemas.openxmlformats.org/officeDocument/2006/relationships/font" Target="fonts/BookAntiqua-boldItalic.fntdata"/><Relationship Id="rId17" Type="http://schemas.openxmlformats.org/officeDocument/2006/relationships/slide" Target="slides/slide12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7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1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Google Shape;35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Quale funzione hash utilizzare?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7" name="Google Shape;36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1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18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9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5" name="Google Shape;41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20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1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2:notes"/>
          <p:cNvSpPr/>
          <p:nvPr>
            <p:ph idx="2" type="sldImg"/>
          </p:nvPr>
        </p:nvSpPr>
        <p:spPr>
          <a:xfrm>
            <a:off x="141288" y="766763"/>
            <a:ext cx="6821487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p22:notes"/>
          <p:cNvSpPr txBox="1"/>
          <p:nvPr>
            <p:ph idx="1" type="body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2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2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2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4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5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6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" name="Google Shape;17;p27"/>
          <p:cNvSpPr txBox="1"/>
          <p:nvPr>
            <p:ph idx="2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6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36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36"/>
          <p:cNvSpPr txBox="1"/>
          <p:nvPr>
            <p:ph idx="3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4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pic>
        <p:nvPicPr>
          <p:cNvPr id="93" name="Google Shape;9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4426666" y="5060315"/>
            <a:ext cx="927943" cy="18013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6"/>
          <p:cNvSpPr txBox="1"/>
          <p:nvPr>
            <p:ph idx="5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6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36"/>
          <p:cNvSpPr txBox="1"/>
          <p:nvPr>
            <p:ph idx="7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36"/>
          <p:cNvSpPr txBox="1"/>
          <p:nvPr>
            <p:ph idx="8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37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01" name="Google Shape;101;p37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37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6" name="Google Shape;106;p37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1" name="Google Shape;111;p37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12" name="Google Shape;112;p37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3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8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8" name="Google Shape;118;p38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2" name="Google Shape;122;p38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38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38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29" name="Google Shape;129;p38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39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5" name="Google Shape;135;p39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39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39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39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3" name="Google Shape;143;p39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4" name="Google Shape;144;p39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46" name="Google Shape;146;p39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39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40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2" name="Google Shape;152;p40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7" name="Google Shape;157;p40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8" name="Google Shape;158;p40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9" name="Google Shape;159;p40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0" name="Google Shape;160;p40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40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40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63" name="Google Shape;163;p40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40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41"/>
          <p:cNvSpPr/>
          <p:nvPr>
            <p:ph idx="2" type="pic"/>
          </p:nvPr>
        </p:nvSpPr>
        <p:spPr>
          <a:xfrm flipH="1">
            <a:off x="7163691" y="0"/>
            <a:ext cx="502482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9" name="Google Shape;169;p41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1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1" name="Google Shape;171;p41"/>
          <p:cNvSpPr txBox="1"/>
          <p:nvPr>
            <p:ph idx="3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2" name="Google Shape;172;p41"/>
          <p:cNvSpPr txBox="1"/>
          <p:nvPr>
            <p:ph idx="4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3" name="Google Shape;173;p41"/>
          <p:cNvSpPr txBox="1"/>
          <p:nvPr>
            <p:ph idx="5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6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41"/>
          <p:cNvSpPr txBox="1"/>
          <p:nvPr>
            <p:ph idx="7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6" name="Google Shape;176;p41"/>
          <p:cNvSpPr txBox="1"/>
          <p:nvPr>
            <p:ph idx="8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7" name="Google Shape;177;p41"/>
          <p:cNvSpPr txBox="1"/>
          <p:nvPr>
            <p:ph idx="9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8" name="Google Shape;178;p41"/>
          <p:cNvSpPr txBox="1"/>
          <p:nvPr>
            <p:ph idx="13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p41"/>
          <p:cNvSpPr txBox="1"/>
          <p:nvPr>
            <p:ph idx="14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80" name="Google Shape;180;p41"/>
          <p:cNvCxnSpPr/>
          <p:nvPr/>
        </p:nvCxnSpPr>
        <p:spPr>
          <a:xfrm flipH="1" rot="10800000">
            <a:off x="6889763" y="0"/>
            <a:ext cx="1822122" cy="6871447"/>
          </a:xfrm>
          <a:prstGeom prst="straightConnector1">
            <a:avLst/>
          </a:prstGeom>
          <a:noFill/>
          <a:ln cap="flat" cmpd="sng" w="222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41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86" name="Google Shape;186;p4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Google Shape;187;p42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2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609600" y="1524000"/>
            <a:ext cx="5435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2" name="Google Shape;192;p43"/>
          <p:cNvSpPr txBox="1"/>
          <p:nvPr>
            <p:ph idx="2" type="body"/>
          </p:nvPr>
        </p:nvSpPr>
        <p:spPr>
          <a:xfrm>
            <a:off x="6248400" y="1524000"/>
            <a:ext cx="5435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4" name="Google Shape;194;p43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3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8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" name="Google Shape;26;p29"/>
          <p:cNvSpPr txBox="1"/>
          <p:nvPr>
            <p:ph idx="2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32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32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3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4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5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6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7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8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9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3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3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4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6" name="Google Shape;5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34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34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019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34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4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019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34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4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34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019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5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3" name="Google Shape;73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35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7" name="Google Shape;77;p35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5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9" name="Google Shape;79;p35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0" name="Google Shape;80;p35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5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2" name="Google Shape;82;p35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35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5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/>
          <p:nvPr>
            <p:ph type="ctrTitle"/>
          </p:nvPr>
        </p:nvSpPr>
        <p:spPr>
          <a:xfrm>
            <a:off x="6687270" y="774652"/>
            <a:ext cx="4472343" cy="16846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Sicurezza di rete per la salute</a:t>
            </a:r>
            <a:endParaRPr/>
          </a:p>
        </p:txBody>
      </p:sp>
      <p:sp>
        <p:nvSpPr>
          <p:cNvPr id="203" name="Google Shape;203;p1"/>
          <p:cNvSpPr txBox="1"/>
          <p:nvPr>
            <p:ph idx="1" type="subTitle"/>
          </p:nvPr>
        </p:nvSpPr>
        <p:spPr>
          <a:xfrm>
            <a:off x="6368942" y="5112593"/>
            <a:ext cx="3276503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DA PARTE DI: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ANTONIOS NTIB</a:t>
            </a:r>
            <a:endParaRPr/>
          </a:p>
        </p:txBody>
      </p:sp>
      <p:sp>
        <p:nvSpPr>
          <p:cNvPr id="204" name="Google Shape;204;p1"/>
          <p:cNvSpPr txBox="1"/>
          <p:nvPr>
            <p:ph idx="2" type="body"/>
          </p:nvPr>
        </p:nvSpPr>
        <p:spPr>
          <a:xfrm>
            <a:off x="6284861" y="2801222"/>
            <a:ext cx="4874752" cy="1277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CSP004_C_H</a:t>
            </a:r>
            <a:endParaRPr/>
          </a:p>
        </p:txBody>
      </p:sp>
      <p:sp>
        <p:nvSpPr>
          <p:cNvPr id="205" name="Google Shape;205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206" name="Google Shape;20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1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207" name="Google Shape;207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208" name="Google Shape;20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1"/>
          <p:cNvSpPr txBox="1"/>
          <p:nvPr/>
        </p:nvSpPr>
        <p:spPr>
          <a:xfrm>
            <a:off x="6003787" y="4059371"/>
            <a:ext cx="54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 SET #3: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Crittografia: Funzioni di hash crittografico e codice di autenticazione dei messaggi</a:t>
            </a:r>
            <a:endParaRPr b="1" i="1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red sign with white text&#10;&#10;Description automatically generated" id="211" name="Google Shape;21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8593" y="4828456"/>
            <a:ext cx="1532424" cy="5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 txBox="1"/>
          <p:nvPr>
            <p:ph type="ctrTitle"/>
          </p:nvPr>
        </p:nvSpPr>
        <p:spPr>
          <a:xfrm>
            <a:off x="1040651" y="568170"/>
            <a:ext cx="9332381" cy="91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Albero di hash Merkle per l'autenticazione dei dati</a:t>
            </a:r>
            <a:endParaRPr/>
          </a:p>
        </p:txBody>
      </p:sp>
      <p:sp>
        <p:nvSpPr>
          <p:cNvPr id="299" name="Google Shape;299;p7"/>
          <p:cNvSpPr txBox="1"/>
          <p:nvPr>
            <p:ph idx="2" type="body"/>
          </p:nvPr>
        </p:nvSpPr>
        <p:spPr>
          <a:xfrm>
            <a:off x="1040650" y="2082029"/>
            <a:ext cx="9479865" cy="3156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Costruire un albero binario in cui ogni foglia corrisponde a un dato.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Ogni nodo interno è un hash di due figli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Autenticazione della radice con un metodo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Un nodo foglia insieme al nodo fratello di ogni nodo del percorso è sufficiente per autenticare il nodo. </a:t>
            </a:r>
            <a:endParaRPr sz="1600"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Char char="―"/>
            </a:pPr>
            <a:r>
              <a:rPr lang="en-US" sz="1600"/>
              <a:t>Necessita di log(n) per autenticare qualsiasi nodo</a:t>
            </a:r>
            <a:endParaRPr sz="1600"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00" name="Google Shape;3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978" y="5836346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"/>
          <p:cNvSpPr txBox="1"/>
          <p:nvPr/>
        </p:nvSpPr>
        <p:spPr>
          <a:xfrm>
            <a:off x="10373032" y="5924705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>
            <p:ph type="ctrTitle"/>
          </p:nvPr>
        </p:nvSpPr>
        <p:spPr>
          <a:xfrm>
            <a:off x="823112" y="478674"/>
            <a:ext cx="9146798" cy="1005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Albero di hash Merkle per l'autenticazione dei dati</a:t>
            </a:r>
            <a:endParaRPr/>
          </a:p>
        </p:txBody>
      </p:sp>
      <p:sp>
        <p:nvSpPr>
          <p:cNvPr id="308" name="Google Shape;308;p8"/>
          <p:cNvSpPr txBox="1"/>
          <p:nvPr>
            <p:ph idx="2" type="body"/>
          </p:nvPr>
        </p:nvSpPr>
        <p:spPr>
          <a:xfrm>
            <a:off x="1138662" y="5047469"/>
            <a:ext cx="8683763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"MerkleTree2" di Tsuruya - Opera propria. Con licenza di pubblico dominio via Commons - https://commons.wikimedia.org/wiki/File:MerkleTree2.svg#/media/File:MerkleTree2.svg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09" name="Google Shape;3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9851" y="1900511"/>
            <a:ext cx="6148267" cy="264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914" y="605100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8"/>
          <p:cNvSpPr txBox="1"/>
          <p:nvPr/>
        </p:nvSpPr>
        <p:spPr>
          <a:xfrm>
            <a:off x="10370340" y="6174439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/>
          <p:nvPr>
            <p:ph type="ctrTitle"/>
          </p:nvPr>
        </p:nvSpPr>
        <p:spPr>
          <a:xfrm>
            <a:off x="945955" y="284376"/>
            <a:ext cx="9092780" cy="12015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Uso delle funzioni di hash crittografico</a:t>
            </a:r>
            <a:endParaRPr/>
          </a:p>
        </p:txBody>
      </p:sp>
      <p:sp>
        <p:nvSpPr>
          <p:cNvPr id="319" name="Google Shape;319;p9"/>
          <p:cNvSpPr txBox="1"/>
          <p:nvPr>
            <p:ph idx="2" type="body"/>
          </p:nvPr>
        </p:nvSpPr>
        <p:spPr>
          <a:xfrm>
            <a:off x="1150007" y="1774840"/>
            <a:ext cx="8131645" cy="3780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Integrità del software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Ad esempio, tripwire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Timestamping (impegno crittografico)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entury Gothic"/>
              <a:buChar char="―"/>
            </a:pPr>
            <a:r>
              <a:rPr lang="en-US" sz="1400">
                <a:solidFill>
                  <a:srgbClr val="FF0000"/>
                </a:solidFill>
              </a:rPr>
              <a:t>Come dimostrare di aver scoperto un segreto in una data precedente senza rivelare il contesto del segreto?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Registri di autenticazione (una lunga storia di eventi)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Coperto in seguito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Autenticazione del messaggio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Password una tantum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Firma digitale</a:t>
            </a:r>
            <a:endParaRPr/>
          </a:p>
        </p:txBody>
      </p:sp>
      <p:pic>
        <p:nvPicPr>
          <p:cNvPr id="320" name="Google Shape;3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4914" y="605100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9"/>
          <p:cNvSpPr txBox="1"/>
          <p:nvPr/>
        </p:nvSpPr>
        <p:spPr>
          <a:xfrm>
            <a:off x="10321179" y="6174439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9"/>
          <p:cNvSpPr txBox="1"/>
          <p:nvPr/>
        </p:nvSpPr>
        <p:spPr>
          <a:xfrm>
            <a:off x="10321179" y="5991876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Attacchi bruteforce alle funzioni Hash</a:t>
            </a:r>
            <a:endParaRPr/>
          </a:p>
        </p:txBody>
      </p:sp>
      <p:pic>
        <p:nvPicPr>
          <p:cNvPr id="330" name="Google Shape;3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5275" y="3757946"/>
            <a:ext cx="21209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0"/>
          <p:cNvSpPr txBox="1"/>
          <p:nvPr>
            <p:ph idx="4294967295" type="body"/>
          </p:nvPr>
        </p:nvSpPr>
        <p:spPr>
          <a:xfrm>
            <a:off x="495299" y="2072399"/>
            <a:ext cx="9759745" cy="3797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lang="en-US" sz="1400"/>
              <a:t>Attaccare la monodirezionalità</a:t>
            </a:r>
            <a:endParaRPr sz="14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400"/>
              <a:t>Obiettivo: dato h:X→Y, y∈Y, trovare x tale che h(x)=y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400"/>
              <a:t>Algoritmo: 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sceglie un valore casuale x in X, controlla se h(x)=y, se h(x)=y, restituisce x; altrimenti iterare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dopo aver fallito q iterazioni, restituire fail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400"/>
              <a:t>La probabilità di successo del caso medio è</a:t>
            </a:r>
            <a:endParaRPr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La prima approssimazione vale quando |Y| è grande, </a:t>
            </a:r>
            <a:endParaRPr/>
          </a:p>
          <a:p>
            <a:pPr indent="-182880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La seconda ipotesi è valida quando q/|Y| è piccolo (ad esempio, &lt; 0,5).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400"/>
              <a:t>Sia |Y|=2</a:t>
            </a:r>
            <a:r>
              <a:rPr baseline="30000" lang="en-US" sz="1400"/>
              <a:t>m</a:t>
            </a:r>
            <a:r>
              <a:rPr lang="en-US" sz="1400"/>
              <a:t> , per ottenere che ε sia prossimo a 0,5, q ≈2</a:t>
            </a:r>
            <a:r>
              <a:rPr baseline="30000" lang="en-US" sz="1400"/>
              <a:t>m-1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t/>
            </a:r>
            <a:endParaRPr baseline="30000" sz="1400"/>
          </a:p>
        </p:txBody>
      </p:sp>
      <p:pic>
        <p:nvPicPr>
          <p:cNvPr id="332" name="Google Shape;33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8431" y="595977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9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"/>
          <p:cNvSpPr txBox="1"/>
          <p:nvPr>
            <p:ph type="ctrTitle"/>
          </p:nvPr>
        </p:nvSpPr>
        <p:spPr>
          <a:xfrm>
            <a:off x="589935" y="715655"/>
            <a:ext cx="10812483" cy="739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 Antiqua"/>
              <a:buNone/>
            </a:pPr>
            <a:r>
              <a:rPr lang="en-US" sz="4000"/>
              <a:t>Attacchi bruteforce alle funzioni Hash</a:t>
            </a:r>
            <a:endParaRPr/>
          </a:p>
        </p:txBody>
      </p:sp>
      <p:sp>
        <p:nvSpPr>
          <p:cNvPr id="341" name="Google Shape;341;p11"/>
          <p:cNvSpPr txBox="1"/>
          <p:nvPr>
            <p:ph idx="2" type="body"/>
          </p:nvPr>
        </p:nvSpPr>
        <p:spPr>
          <a:xfrm>
            <a:off x="761623" y="1725491"/>
            <a:ext cx="6317603" cy="4085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Attaccare la resistenza alle collisioni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Obiettivo: dato h, trovare x, x' tali che h(x)=h(x')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Algoritmo: scegliere un insieme casuale X</a:t>
            </a:r>
            <a:r>
              <a:rPr baseline="-25000" lang="en-US" sz="1400"/>
              <a:t>0</a:t>
            </a:r>
            <a:r>
              <a:rPr lang="en-US" sz="1400"/>
              <a:t> di q valori in X per ogni x∈X</a:t>
            </a:r>
            <a:r>
              <a:rPr baseline="-25000" lang="en-US" sz="1400"/>
              <a:t>0</a:t>
            </a:r>
            <a:r>
              <a:rPr lang="en-US" sz="1400"/>
              <a:t> , calcola y</a:t>
            </a:r>
            <a:r>
              <a:rPr baseline="-25000" lang="en-US" sz="1400"/>
              <a:t>x</a:t>
            </a:r>
            <a:r>
              <a:rPr lang="en-US" sz="1400"/>
              <a:t> =h(x) se y =y</a:t>
            </a:r>
            <a:r>
              <a:rPr baseline="-25000" lang="en-US" sz="1400"/>
              <a:t>xx’</a:t>
            </a:r>
            <a:r>
              <a:rPr lang="en-US" sz="1400"/>
              <a:t> per qualche x'≠x allora restituisce (x,x') altrimenti fallisce</a:t>
            </a:r>
            <a:endParaRPr/>
          </a:p>
          <a:p>
            <a:pPr indent="0" lvl="1" marL="4754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La probabilità media di successo è</a:t>
            </a:r>
            <a:endParaRPr/>
          </a:p>
          <a:p>
            <a:pPr indent="-1854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t/>
            </a:r>
            <a:endParaRPr sz="1400"/>
          </a:p>
          <a:p>
            <a:pPr indent="-1854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t/>
            </a:r>
            <a:endParaRPr sz="1400"/>
          </a:p>
          <a:p>
            <a:pPr indent="-1854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t/>
            </a:r>
            <a:endParaRPr sz="1400"/>
          </a:p>
          <a:p>
            <a:pPr indent="-1854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t/>
            </a:r>
            <a:endParaRPr sz="1400"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Sia |Y|=2</a:t>
            </a:r>
            <a:r>
              <a:rPr baseline="30000" lang="en-US" sz="1400"/>
              <a:t>m</a:t>
            </a:r>
            <a:r>
              <a:rPr lang="en-US" sz="1400"/>
              <a:t> , per ottenere che ε sia prossimo a 0,5, q ≈2</a:t>
            </a:r>
            <a:r>
              <a:rPr baseline="30000" lang="en-US" sz="1400"/>
              <a:t>m/2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Questo è noto come attacco di compleanno.</a:t>
            </a:r>
            <a:endParaRPr/>
          </a:p>
        </p:txBody>
      </p:sp>
      <p:pic>
        <p:nvPicPr>
          <p:cNvPr id="342" name="Google Shape;34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0690" y="3768177"/>
            <a:ext cx="1852613" cy="54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43" name="Google Shape;3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352" y="592775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1"/>
          <p:cNvSpPr txBox="1"/>
          <p:nvPr/>
        </p:nvSpPr>
        <p:spPr>
          <a:xfrm>
            <a:off x="10340844" y="5959782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Scelta dei parametri</a:t>
            </a:r>
            <a:endParaRPr/>
          </a:p>
        </p:txBody>
      </p:sp>
      <p:sp>
        <p:nvSpPr>
          <p:cNvPr id="351" name="Google Shape;351;p12"/>
          <p:cNvSpPr txBox="1"/>
          <p:nvPr>
            <p:ph idx="1" type="body"/>
          </p:nvPr>
        </p:nvSpPr>
        <p:spPr>
          <a:xfrm>
            <a:off x="796322" y="1986061"/>
            <a:ext cx="9812684" cy="2438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Il livello di sicurezza (per la resistenza alle collisioni) di una funzione hash che emette n bit è di circa n/2 bit.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Cioè, ci vuole 2</a:t>
            </a:r>
            <a:r>
              <a:rPr baseline="30000" lang="en-US" sz="1800"/>
              <a:t>n/2</a:t>
            </a:r>
            <a:r>
              <a:rPr lang="en-US" sz="1800"/>
              <a:t> tempo per forzarlo.</a:t>
            </a:r>
            <a:endParaRPr sz="18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Supponendo che non si conosca un modo migliore per attaccare la funzione hash</a:t>
            </a:r>
            <a:endParaRPr sz="1800"/>
          </a:p>
          <a:p>
            <a:pPr indent="-9144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Uscite più lunghe spesso significano più tempo di calcolo e più overhead di comunicazione.</a:t>
            </a:r>
            <a:endParaRPr sz="1800"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Il livello di sicurezza della funzione di crittografia che utilizza una chiave di k bit è di circa k bit.</a:t>
            </a:r>
            <a:endParaRPr sz="1800"/>
          </a:p>
          <a:p>
            <a:pPr indent="-93979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52" name="Google Shape;3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7659" y="6001305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/>
          <p:nvPr>
            <p:ph type="ctrTitle"/>
          </p:nvPr>
        </p:nvSpPr>
        <p:spPr>
          <a:xfrm>
            <a:off x="975168" y="345717"/>
            <a:ext cx="9889477" cy="10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 Antiqua"/>
              <a:buNone/>
            </a:pPr>
            <a:r>
              <a:rPr lang="en-US" sz="4000"/>
              <a:t>Scelta della lunghezza delle uscite Hash</a:t>
            </a:r>
            <a:endParaRPr/>
          </a:p>
        </p:txBody>
      </p:sp>
      <p:sp>
        <p:nvSpPr>
          <p:cNvPr id="361" name="Google Shape;361;p13"/>
          <p:cNvSpPr txBox="1"/>
          <p:nvPr>
            <p:ph idx="2" type="body"/>
          </p:nvPr>
        </p:nvSpPr>
        <p:spPr>
          <a:xfrm>
            <a:off x="1218833" y="1817802"/>
            <a:ext cx="9645812" cy="3884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>
                <a:solidFill>
                  <a:srgbClr val="FF0000"/>
                </a:solidFill>
              </a:rPr>
              <a:t>Il principio dell'anello debole</a:t>
            </a:r>
            <a:r>
              <a:rPr lang="en-US"/>
              <a:t>: 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Un sistema è sicuro quanto il suo anello più debole.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Pertanto, tutti i collegamenti di un sistema devono avere livelli di sicurezza simili.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A causa dell'attacco di compleanno, la lunghezza degli output di hash in generale dovrebbe raddoppiare la lunghezza della chiave dei cifrari a blocchi. 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SHA-224 corrisponde alla forza di 112 bit di triple-DES (crittografia 3 volte con DES)</a:t>
            </a:r>
            <a:endParaRPr/>
          </a:p>
          <a:p>
            <a:pPr indent="0" lvl="1" marL="475487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SHA-256, SHA-384, SHA-512 corrispondono alle nuove lunghezze delle chiavi (128, 192, 256) di AES.</a:t>
            </a:r>
            <a:endParaRPr/>
          </a:p>
          <a:p>
            <a:pPr indent="0" lvl="1" marL="4754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  <a:p>
            <a:pPr indent="0" lvl="1" marL="475487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Se le dimensioni ridotte dell'output sono molto importanti e si è certi che la resistenza alle collisioni non è necessaria (è necessaria solo la monodirezionalità), allora le stesse dimensioni dovrebbero andare bene.</a:t>
            </a:r>
            <a:endParaRPr/>
          </a:p>
        </p:txBody>
      </p:sp>
      <p:pic>
        <p:nvPicPr>
          <p:cNvPr id="362" name="Google Shape;3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2302" y="5949446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3"/>
          <p:cNvSpPr txBox="1"/>
          <p:nvPr/>
        </p:nvSpPr>
        <p:spPr>
          <a:xfrm>
            <a:off x="10380173" y="6072883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 txBox="1"/>
          <p:nvPr>
            <p:ph type="ctrTitle"/>
          </p:nvPr>
        </p:nvSpPr>
        <p:spPr>
          <a:xfrm>
            <a:off x="1019413" y="422480"/>
            <a:ext cx="8033839" cy="7573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Funzioni Hash ben note</a:t>
            </a:r>
            <a:endParaRPr/>
          </a:p>
        </p:txBody>
      </p:sp>
      <p:sp>
        <p:nvSpPr>
          <p:cNvPr id="371" name="Google Shape;371;p14"/>
          <p:cNvSpPr txBox="1"/>
          <p:nvPr>
            <p:ph idx="2" type="body"/>
          </p:nvPr>
        </p:nvSpPr>
        <p:spPr>
          <a:xfrm>
            <a:off x="1329139" y="1500746"/>
            <a:ext cx="5621653" cy="4328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MD5 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uscita 128 bit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la resistenza alla collisione è stata completamente abbattuta da ricercatori cinesi nel 2004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SHA1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uscita 160 bit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Non è stata ancora trovata alcuna collisione, ma esiste un metodo per trovare collisioni in meno di 2^80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considerato insicuro per la resistenza alle collisioni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l'unidirezionalità è ancora valida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SHA2 (SHA-224, SHA-256, SHA-384, SHA-512)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uscite a 224, 256, 384 e 512 bit, rispettivamente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Non ci sono ancora problemi di sicurezza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SHA3 (224, 256, 384, 512)</a:t>
            </a:r>
            <a:endParaRPr/>
          </a:p>
        </p:txBody>
      </p:sp>
      <p:pic>
        <p:nvPicPr>
          <p:cNvPr id="372" name="Google Shape;3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3252" y="598681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4"/>
          <p:cNvSpPr txBox="1"/>
          <p:nvPr/>
        </p:nvSpPr>
        <p:spPr>
          <a:xfrm>
            <a:off x="10498160" y="6110256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/>
          <p:nvPr>
            <p:ph type="ctrTitle"/>
          </p:nvPr>
        </p:nvSpPr>
        <p:spPr>
          <a:xfrm>
            <a:off x="846900" y="358209"/>
            <a:ext cx="10273383" cy="6743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en-US"/>
              <a:t>Costruzione di Merkle-Damgard per le funzioni Hash</a:t>
            </a:r>
            <a:endParaRPr/>
          </a:p>
        </p:txBody>
      </p:sp>
      <p:sp>
        <p:nvSpPr>
          <p:cNvPr id="380" name="Google Shape;380;p15"/>
          <p:cNvSpPr txBox="1"/>
          <p:nvPr>
            <p:ph idx="2" type="body"/>
          </p:nvPr>
        </p:nvSpPr>
        <p:spPr>
          <a:xfrm>
            <a:off x="1042588" y="1361609"/>
            <a:ext cx="6224467" cy="1646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Il messaggio viene suddiviso in blocchi di dimensioni fisse e imbottiti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Utilizza una funzione di compressione f, che prende una variabile di concatenamento (della dimensione dell'output dell'hash) e un blocco di messaggi, e produce la variabile di concatenamento successiva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1400"/>
              <a:buChar char="o"/>
            </a:pPr>
            <a:r>
              <a:rPr lang="en-US" sz="1400"/>
              <a:t>La variabile finale di concatenamento è il valore hash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81" name="Google Shape;3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843" y="2959632"/>
            <a:ext cx="5209955" cy="243182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5"/>
          <p:cNvSpPr txBox="1"/>
          <p:nvPr/>
        </p:nvSpPr>
        <p:spPr>
          <a:xfrm>
            <a:off x="1427487" y="5671523"/>
            <a:ext cx="44577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M=m m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...m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; C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=IV, C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i+1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=f(C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,m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); H(M)=C</a:t>
            </a:r>
            <a:r>
              <a:rPr b="0" baseline="-25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2781" y="597930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5"/>
          <p:cNvSpPr txBox="1"/>
          <p:nvPr/>
        </p:nvSpPr>
        <p:spPr>
          <a:xfrm>
            <a:off x="10502371" y="6134666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Concorso NIST SHA-3</a:t>
            </a:r>
            <a:endParaRPr/>
          </a:p>
        </p:txBody>
      </p:sp>
      <p:sp>
        <p:nvSpPr>
          <p:cNvPr id="391" name="Google Shape;391;p16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Il NIST ha completato una gara per SHA-3, la prossima generazione di algoritmi di hash standard.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>
                <a:solidFill>
                  <a:srgbClr val="595959"/>
                </a:solidFill>
              </a:rPr>
              <a:t>2007: Richiesta di presentazione di nuove funzioni di hash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>
                <a:solidFill>
                  <a:srgbClr val="595959"/>
                </a:solidFill>
              </a:rPr>
              <a:t>2008: Termine ultimo per la presentazione delle candidature.  Ricevute 64 candidature. Annunciate le selezioni del primo turno di 51 candidati.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>
                <a:solidFill>
                  <a:srgbClr val="595959"/>
                </a:solidFill>
              </a:rPr>
              <a:t>2009: Dopo la prima conferenza dei candidati SHA-3 a febbraio, a luglio vengono annunciati 14 candidati al secondo turno.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>
                <a:solidFill>
                  <a:srgbClr val="595959"/>
                </a:solidFill>
              </a:rPr>
              <a:t>2010: Dopo un anno di revisione pubblica degli algoritmi, si tiene la seconda conferenza dei candidati SHA-3 in agosto.  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>
                <a:solidFill>
                  <a:srgbClr val="595959"/>
                </a:solidFill>
              </a:rPr>
              <a:t>2011: Commenti pubblici per la fase finale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2012: 2 ottobre, il NIST ha selezionato SHA3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―"/>
            </a:pPr>
            <a:r>
              <a:rPr lang="en-US"/>
              <a:t>Keccak (pronuncia "catch-ack") creato da Guido Bertoni, Joan Daemen e Gilles Van Assche, Michaël Peeters</a:t>
            </a:r>
            <a:endParaRPr/>
          </a:p>
        </p:txBody>
      </p:sp>
      <p:pic>
        <p:nvPicPr>
          <p:cNvPr id="392" name="Google Shape;3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9650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ctrTitle"/>
          </p:nvPr>
        </p:nvSpPr>
        <p:spPr>
          <a:xfrm>
            <a:off x="796322" y="320040"/>
            <a:ext cx="10786078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Qual è l'uso della crittografia e delle funzioni hash nei sistemi e nelle infrastrutture del settore sanitario?</a:t>
            </a:r>
            <a:endParaRPr/>
          </a:p>
        </p:txBody>
      </p:sp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796322" y="2252393"/>
            <a:ext cx="10186310" cy="3863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La crittografia dei database che contengono informazioni sensibili e importanti, come i dati personali dei pazienti, le informazioni di fatturazione e i dati medici, è importante per le organizzazioni sanitarie.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La funzione di hash può essere utilizzata per l'autenticazione e per verificare l'integrità di file importanti.</a:t>
            </a:r>
            <a:endParaRPr/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2632" y="5958220"/>
            <a:ext cx="1530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 of a data security system&#10;&#10;Description automatically generated" id="219" name="Google Shape;2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6556" y="3166793"/>
            <a:ext cx="4630992" cy="3371167"/>
          </a:xfrm>
          <a:prstGeom prst="rect">
            <a:avLst/>
          </a:prstGeom>
          <a:noFill/>
          <a:ln>
            <a:noFill/>
          </a:ln>
        </p:spPr>
      </p:pic>
      <p:sp>
        <p:nvSpPr>
          <p:cNvPr descr="A diagram of power systems&#10;&#10;Description automatically generated" id="220" name="Google Shape;220;p17"/>
          <p:cNvSpPr/>
          <p:nvPr/>
        </p:nvSpPr>
        <p:spPr>
          <a:xfrm>
            <a:off x="6096000" y="3166793"/>
            <a:ext cx="5139506" cy="239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Famiglia Hash</a:t>
            </a:r>
            <a:endParaRPr/>
          </a:p>
        </p:txBody>
      </p:sp>
      <p:sp>
        <p:nvSpPr>
          <p:cNvPr id="400" name="Google Shape;400;p18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Una famiglia di hash è una quadruplice tupla (</a:t>
            </a:r>
            <a:r>
              <a:rPr i="1" lang="en-US"/>
              <a:t>X,Y,K</a:t>
            </a:r>
            <a:r>
              <a:rPr lang="en-US"/>
              <a:t>,</a:t>
            </a:r>
            <a:r>
              <a:rPr i="1" lang="en-US"/>
              <a:t>H </a:t>
            </a:r>
            <a:r>
              <a:rPr lang="en-US"/>
              <a:t>), dove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i="1" lang="en-US"/>
              <a:t>X </a:t>
            </a:r>
            <a:r>
              <a:rPr lang="en-US"/>
              <a:t>è un insieme di possibili messaggi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i="1" lang="en-US"/>
              <a:t>Y </a:t>
            </a:r>
            <a:r>
              <a:rPr lang="en-US"/>
              <a:t>è un insieme finito di possibili digest dei messaggi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i="1" lang="en-US"/>
              <a:t>K </a:t>
            </a:r>
            <a:r>
              <a:rPr lang="en-US"/>
              <a:t>è lo spazio delle chiavi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Per ogni </a:t>
            </a:r>
            <a:r>
              <a:rPr i="1" lang="en-US">
                <a:latin typeface="Comic Sans MS"/>
                <a:ea typeface="Comic Sans MS"/>
                <a:cs typeface="Comic Sans MS"/>
                <a:sym typeface="Comic Sans MS"/>
              </a:rPr>
              <a:t>K∈K</a:t>
            </a:r>
            <a:r>
              <a:rPr lang="en-US"/>
              <a:t>, esiste una funzione hash h</a:t>
            </a:r>
            <a:r>
              <a:rPr baseline="-25000" lang="en-US"/>
              <a:t>K</a:t>
            </a:r>
            <a:r>
              <a:rPr i="1" lang="en-US"/>
              <a:t> ∈H </a:t>
            </a:r>
            <a:r>
              <a:rPr i="1" lang="en-US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/>
              <a:t>Ogni h</a:t>
            </a:r>
            <a:r>
              <a:rPr baseline="-25000" lang="en-US"/>
              <a:t>K</a:t>
            </a:r>
            <a:r>
              <a:rPr i="1" lang="en-US">
                <a:latin typeface="Comic Sans MS"/>
                <a:ea typeface="Comic Sans MS"/>
                <a:cs typeface="Comic Sans MS"/>
                <a:sym typeface="Comic Sans MS"/>
              </a:rPr>
              <a:t> : X </a:t>
            </a:r>
            <a:r>
              <a:rPr lang="en-US"/>
              <a:t>→Y 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In alternativa, si può pensare a </a:t>
            </a:r>
            <a:r>
              <a:rPr i="1" lang="en-US"/>
              <a:t>H </a:t>
            </a:r>
            <a:r>
              <a:rPr lang="en-US"/>
              <a:t>come a una funzione </a:t>
            </a:r>
            <a:r>
              <a:rPr i="1" lang="en-US"/>
              <a:t>K×X→Y</a:t>
            </a:r>
            <a:endParaRPr/>
          </a:p>
        </p:txBody>
      </p:sp>
      <p:pic>
        <p:nvPicPr>
          <p:cNvPr id="401" name="Google Shape;4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16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"/>
          <p:cNvSpPr txBox="1"/>
          <p:nvPr>
            <p:ph type="ctrTitle"/>
          </p:nvPr>
        </p:nvSpPr>
        <p:spPr>
          <a:xfrm>
            <a:off x="453422" y="570745"/>
            <a:ext cx="7823803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Codice di autenticazione del messaggio (MAC)</a:t>
            </a:r>
            <a:endParaRPr/>
          </a:p>
        </p:txBody>
      </p:sp>
      <p:sp>
        <p:nvSpPr>
          <p:cNvPr id="409" name="Google Shape;409;p19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Uno schema MAC è una famiglia di hash, utilizzata per l'autenticazione dei messaggi.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MAC(K,M) = H</a:t>
            </a:r>
            <a:r>
              <a:rPr baseline="-25000" lang="en-US"/>
              <a:t>K</a:t>
            </a:r>
            <a:r>
              <a:rPr lang="en-US"/>
              <a:t> (M)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Il mittente e il destinatario condividono il segreto K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Il mittente invia (M, H</a:t>
            </a:r>
            <a:r>
              <a:rPr baseline="-25000" lang="en-US"/>
              <a:t>k</a:t>
            </a:r>
            <a:r>
              <a:rPr lang="en-US"/>
              <a:t> (M))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Il destinatario riceve (X,Y) e verifica che H</a:t>
            </a:r>
            <a:r>
              <a:rPr baseline="-25000" lang="en-US"/>
              <a:t>K</a:t>
            </a:r>
            <a:r>
              <a:rPr lang="en-US"/>
              <a:t> (X)=Y; in caso affermativo, accetta il messaggio come proveniente dal mittente.</a:t>
            </a:r>
            <a:endParaRPr/>
          </a:p>
          <a:p>
            <a:pPr indent="-2743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Per essere sicuro, un avversario non dovrebbe essere in grado di trovare (X',Y') tali che H</a:t>
            </a:r>
            <a:r>
              <a:rPr baseline="-25000" lang="en-US"/>
              <a:t>K</a:t>
            </a:r>
            <a:r>
              <a:rPr lang="en-US"/>
              <a:t> (X')=Y'.</a:t>
            </a:r>
            <a:endParaRPr/>
          </a:p>
          <a:p>
            <a:pPr indent="-1854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en-US"/>
              <a:t>MAC: Utilizzo di un segreto condiviso (o di un canale riservato a larghezza di banda limitata) per ottenere autenticità/integrità. </a:t>
            </a:r>
            <a:endParaRPr/>
          </a:p>
          <a:p>
            <a:pPr indent="-185420" lvl="0" marL="27432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410" name="Google Shape;41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17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Requisiti di sicurezza per il MAC</a:t>
            </a:r>
            <a:endParaRPr/>
          </a:p>
        </p:txBody>
      </p:sp>
      <p:sp>
        <p:nvSpPr>
          <p:cNvPr id="419" name="Google Shape;419;p20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Protezione contro l'attacco "Existential Forgery under Chosen Plaintext".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Lo sfidante sceglie una chiave casuale K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L'avversario sceglie un certo numero di messaggi M</a:t>
            </a:r>
            <a:r>
              <a:rPr baseline="-25000" lang="en-US"/>
              <a:t>1</a:t>
            </a:r>
            <a:r>
              <a:rPr lang="en-US"/>
              <a:t> , M</a:t>
            </a:r>
            <a:r>
              <a:rPr baseline="-25000" lang="en-US"/>
              <a:t>2</a:t>
            </a:r>
            <a:r>
              <a:rPr lang="en-US"/>
              <a:t> , ..., M</a:t>
            </a:r>
            <a:r>
              <a:rPr baseline="-25000" lang="en-US"/>
              <a:t>n</a:t>
            </a:r>
            <a:r>
              <a:rPr lang="en-US"/>
              <a:t> , e ottiene t</a:t>
            </a:r>
            <a:r>
              <a:rPr baseline="-25000" lang="en-US"/>
              <a:t>j</a:t>
            </a:r>
            <a:r>
              <a:rPr lang="en-US"/>
              <a:t> =MAC(K,M</a:t>
            </a:r>
            <a:r>
              <a:rPr baseline="-25000" lang="en-US"/>
              <a:t>j</a:t>
            </a:r>
            <a:r>
              <a:rPr lang="en-US"/>
              <a:t> ) per 1≤j≤n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Uscite avversarie M' e t'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L'avversario vince se ∀j M'≠M</a:t>
            </a:r>
            <a:r>
              <a:rPr baseline="-25000" lang="en-US"/>
              <a:t>j</a:t>
            </a:r>
            <a:r>
              <a:rPr lang="en-US"/>
              <a:t> , e t'=MAC(K,M')</a:t>
            </a:r>
            <a:endParaRPr/>
          </a:p>
          <a:p>
            <a:pPr indent="-939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In sostanza, l'avversario non può creare il valore MAC di un messaggio di cui non ha visto il valore MAC.</a:t>
            </a:r>
            <a:endParaRPr/>
          </a:p>
        </p:txBody>
      </p:sp>
      <p:pic>
        <p:nvPicPr>
          <p:cNvPr id="420" name="Google Shape;4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18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 txBox="1"/>
          <p:nvPr>
            <p:ph type="ctrTitle"/>
          </p:nvPr>
        </p:nvSpPr>
        <p:spPr>
          <a:xfrm>
            <a:off x="796322" y="408820"/>
            <a:ext cx="6585553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lang="en-US"/>
              <a:t>Costruire MAC da funzioni Hash</a:t>
            </a:r>
            <a:endParaRPr/>
          </a:p>
        </p:txBody>
      </p:sp>
      <p:sp>
        <p:nvSpPr>
          <p:cNvPr id="428" name="Google Shape;428;p21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Sia h una funzione hash unidirezionale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MAC(K,M) = h(K || M), dove || indica la concatenazione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Insicuro come MAC con una funzione hash che utilizza la costruzione Merkle-Damgard: 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dato M e t=h(K || M), l'avversario può calcolare M'=M||Pad(M)||X e t', in modo tale che h(K||M') = t'</a:t>
            </a:r>
            <a:endParaRPr/>
          </a:p>
        </p:txBody>
      </p:sp>
      <p:pic>
        <p:nvPicPr>
          <p:cNvPr id="429" name="Google Shape;4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19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lang="en-US" sz="4000"/>
              <a:t>HMAC: Costruzione di MAC da funzioni di hash crittografiche</a:t>
            </a:r>
            <a:endParaRPr sz="4000"/>
          </a:p>
        </p:txBody>
      </p:sp>
      <p:sp>
        <p:nvSpPr>
          <p:cNvPr id="438" name="Google Shape;438;p22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HMAC</a:t>
            </a:r>
            <a:r>
              <a:rPr baseline="-25000" lang="en-US"/>
              <a:t>K</a:t>
            </a:r>
            <a:r>
              <a:rPr lang="en-US"/>
              <a:t> [M] = Hash[(K</a:t>
            </a:r>
            <a:r>
              <a:rPr baseline="30000" lang="en-US"/>
              <a:t>+</a:t>
            </a:r>
            <a:r>
              <a:rPr lang="en-US"/>
              <a:t> ⊕ opad) || </a:t>
            </a:r>
            <a:r>
              <a:rPr lang="en-US">
                <a:solidFill>
                  <a:schemeClr val="accent2"/>
                </a:solidFill>
              </a:rPr>
              <a:t>Hash[(K</a:t>
            </a:r>
            <a:r>
              <a:rPr baseline="30000" lang="en-US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 ⊕ ipad)||M)]</a:t>
            </a:r>
            <a:r>
              <a:rPr lang="en-US"/>
              <a:t>]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K</a:t>
            </a:r>
            <a:r>
              <a:rPr baseline="30000" lang="en-US"/>
              <a:t>+</a:t>
            </a:r>
            <a:r>
              <a:rPr lang="en-US"/>
              <a:t> è la chiave imbottita (con 0) a B byte, la dimensione del blocco di ingresso della funzione hash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ipad = il byte 0x36 ripetuto B volte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opad = il byte 0x5C ripetuto B volte.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rPr lang="en-US"/>
              <a:t>AGGIUNGERE IL RIFERIMENTO AL DOCUMENTO: URL DA STACKEXCHANGE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en-US"/>
              <a:t> Ad alto livello, HMACK[M] = H(K || H(K || M))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rPr lang="en-US"/>
              <a:t>La funzione Hash viene utilizzata due volte, in modo annidato.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39" name="Google Shape;4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20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"/>
          <p:cNvSpPr txBox="1"/>
          <p:nvPr>
            <p:ph type="ctrTitle"/>
          </p:nvPr>
        </p:nvSpPr>
        <p:spPr>
          <a:xfrm>
            <a:off x="859650" y="643872"/>
            <a:ext cx="3986118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Sicurezza HMAC</a:t>
            </a:r>
            <a:endParaRPr/>
          </a:p>
        </p:txBody>
      </p:sp>
      <p:sp>
        <p:nvSpPr>
          <p:cNvPr id="447" name="Google Shape;447;p23"/>
          <p:cNvSpPr txBox="1"/>
          <p:nvPr>
            <p:ph idx="1" type="body"/>
          </p:nvPr>
        </p:nvSpPr>
        <p:spPr>
          <a:xfrm>
            <a:off x="938307" y="2671861"/>
            <a:ext cx="9493719" cy="1281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2000"/>
              <a:t>Se utilizzato con funzioni di hash sicure (ad esempio, SHA-256) e in conformità alle specifiche (dimensione della chiave e utilizzo di un output corretto), non sono noti attacchi pratici contro HMAC.</a:t>
            </a:r>
            <a:endParaRPr sz="2000"/>
          </a:p>
        </p:txBody>
      </p:sp>
      <p:pic>
        <p:nvPicPr>
          <p:cNvPr id="448" name="Google Shape;4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21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>
            <p:ph type="ctrTitle"/>
          </p:nvPr>
        </p:nvSpPr>
        <p:spPr>
          <a:xfrm>
            <a:off x="796322" y="856695"/>
            <a:ext cx="10186310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ok Antiqua"/>
              <a:buNone/>
            </a:pPr>
            <a:r>
              <a:rPr lang="en-US"/>
              <a:t>Il MAC può essere costruito anche con un cifrario a blocchi.</a:t>
            </a:r>
            <a:endParaRPr/>
          </a:p>
        </p:txBody>
      </p:sp>
      <p:sp>
        <p:nvSpPr>
          <p:cNvPr id="456" name="Google Shape;456;p24"/>
          <p:cNvSpPr txBox="1"/>
          <p:nvPr>
            <p:ph idx="1" type="body"/>
          </p:nvPr>
        </p:nvSpPr>
        <p:spPr>
          <a:xfrm>
            <a:off x="796322" y="2519461"/>
            <a:ext cx="9488220" cy="16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modalità CBC può essere usata per definire CBC-MAC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modalità GCM (Galois/Counter Mode) è attualmente molto utilizzata.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Fornire l'autenticazione e la crittografia dei messaggi allo stesso tempo</a:t>
            </a:r>
            <a:endParaRPr/>
          </a:p>
          <a:p>
            <a:pPr indent="-2537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57" name="Google Shape;4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3681" y="60190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22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descr="A person and person looking at a computer screen" id="465" name="Google Shape;465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5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466" name="Google Shape;466;p25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467" name="Google Shape;467;p25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68" name="Google Shape;468;p25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469" name="Google Shape;4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9377" y="6167336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/>
          <p:nvPr>
            <p:ph type="ctrTitle"/>
          </p:nvPr>
        </p:nvSpPr>
        <p:spPr>
          <a:xfrm>
            <a:off x="796322" y="320040"/>
            <a:ext cx="10491110" cy="1144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Book Antiqua"/>
              <a:buNone/>
            </a:pPr>
            <a:r>
              <a:rPr lang="en-US"/>
              <a:t>Qual è l'uso della crittografia e delle funzioni hash nei sistemi e nelle infrastrutture del settore sanitario? (segue)</a:t>
            </a:r>
            <a:endParaRPr/>
          </a:p>
        </p:txBody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796322" y="1728259"/>
            <a:ext cx="8691807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I certificati possono essere utilizzati nelle infrastrutture critiche dell'infrastruttura sanitaria del pc, come la crittografia delle comunicazioni nelle reti interne di un ospedale, la creazione di una connessione sicura quando i pazienti o il personale medico visitano i servizi web per le fatture, l'anamnesi, la prenotazione manuale di appuntamenti medici.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Le infrastrutture IoT, come i sensori, che utilizzano il traffico Internet per inviare in modalità wireless e in automatico i segni vitali, devono stabilire con le stazioni centrali che raccolgono i dati medici una connessione criptata prima di inviare qualsiasi dato per motivi di sicurezza e privacy.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27" name="Google Shape;22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3129" y="5925960"/>
            <a:ext cx="1530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 of a cloud computing system&#10;&#10;Description automatically generated" id="228" name="Google Shape;2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748" y="3705543"/>
            <a:ext cx="6261215" cy="256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type="ctrTitle"/>
          </p:nvPr>
        </p:nvSpPr>
        <p:spPr>
          <a:xfrm>
            <a:off x="796322" y="320040"/>
            <a:ext cx="10590136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Book Antiqua"/>
              <a:buNone/>
            </a:pPr>
            <a:r>
              <a:rPr lang="en-US"/>
              <a:t>Qual è l'uso della crittografia e delle funzioni hash nei sistemi e nelle infrastrutture del settore sanitario? (segue)</a:t>
            </a:r>
            <a:endParaRPr/>
          </a:p>
        </p:txBody>
      </p:sp>
      <p:sp>
        <p:nvSpPr>
          <p:cNvPr id="234" name="Google Shape;234;p45"/>
          <p:cNvSpPr txBox="1"/>
          <p:nvPr>
            <p:ph idx="1" type="body"/>
          </p:nvPr>
        </p:nvSpPr>
        <p:spPr>
          <a:xfrm>
            <a:off x="796321" y="2252394"/>
            <a:ext cx="9360401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/>
          <a:p>
            <a:pPr indent="-2857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Le comunicazioni PtP tra database o organizzazioni esterne, come le compagnie di assicurazione, per lo scambio di dati devono essere criptate e protette per proteggere gli accessi non autorizzati.</a:t>
            </a:r>
            <a:endParaRPr/>
          </a:p>
          <a:p>
            <a:pPr indent="-285750" lvl="0" marL="5143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000"/>
              <a:t>Le comunicazioni di rete interne, come le reti LAN utilizzate dal personale medico, le comunicazioni VoIP devono essere criptate per motivi di protezione dei dati e della privacy.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descr="A diagram of power systems&#10;&#10;Description automatically generated" id="235" name="Google Shape;235;p45"/>
          <p:cNvSpPr/>
          <p:nvPr/>
        </p:nvSpPr>
        <p:spPr>
          <a:xfrm>
            <a:off x="1735194" y="4496387"/>
            <a:ext cx="3845389" cy="1794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7502" y="5925960"/>
            <a:ext cx="1530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wifi router&#10;&#10;Description automatically generated" id="237" name="Google Shape;23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324" y="4496386"/>
            <a:ext cx="6872748" cy="204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 txBox="1"/>
          <p:nvPr>
            <p:ph type="ctrTitle"/>
          </p:nvPr>
        </p:nvSpPr>
        <p:spPr>
          <a:xfrm>
            <a:off x="554951" y="-3219"/>
            <a:ext cx="9247810" cy="10963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Integrità dei dati e autenticazione della fonte</a:t>
            </a:r>
            <a:endParaRPr/>
          </a:p>
        </p:txBody>
      </p:sp>
      <p:sp>
        <p:nvSpPr>
          <p:cNvPr id="245" name="Google Shape;245;p2"/>
          <p:cNvSpPr txBox="1"/>
          <p:nvPr>
            <p:ph idx="1" type="body"/>
          </p:nvPr>
        </p:nvSpPr>
        <p:spPr>
          <a:xfrm>
            <a:off x="2359849" y="3153291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crittografia non protegge i dati dalla modifica da parte di terzi.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maggior parte degli schemi di crittografia sono </a:t>
            </a:r>
            <a:r>
              <a:rPr b="1" lang="en-US">
                <a:solidFill>
                  <a:srgbClr val="FF0000"/>
                </a:solidFill>
              </a:rPr>
              <a:t>malleabili</a:t>
            </a:r>
            <a:r>
              <a:rPr lang="en-US"/>
              <a:t>:</a:t>
            </a:r>
            <a:endParaRPr/>
          </a:p>
          <a:p>
            <a:pPr indent="-285750" lvl="1" marL="749808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―"/>
            </a:pPr>
            <a:r>
              <a:rPr lang="en-US" sz="1400"/>
              <a:t>La modifica del testo cifrato comporta una variazione (in qualche modo) prevedibile del testo in chiaro.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È necessario un modo per garantire che i dati arrivino a destinazione nella forma originale inviata dal mittente.</a:t>
            </a:r>
            <a:endParaRPr/>
          </a:p>
        </p:txBody>
      </p:sp>
      <p:grpSp>
        <p:nvGrpSpPr>
          <p:cNvPr id="246" name="Google Shape;246;p2"/>
          <p:cNvGrpSpPr/>
          <p:nvPr/>
        </p:nvGrpSpPr>
        <p:grpSpPr>
          <a:xfrm>
            <a:off x="2101466" y="1447913"/>
            <a:ext cx="7701568" cy="1196508"/>
            <a:chOff x="2609850" y="1447800"/>
            <a:chExt cx="6686550" cy="1978026"/>
          </a:xfrm>
        </p:grpSpPr>
        <p:pic>
          <p:nvPicPr>
            <p:cNvPr descr="j0312092" id="247" name="Google Shape;24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09850" y="2286001"/>
              <a:ext cx="1168400" cy="113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j0223594" id="248" name="Google Shape;24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1050" y="2308225"/>
              <a:ext cx="89535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j0130993" id="249" name="Google Shape;24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05450" y="1447800"/>
              <a:ext cx="1295400" cy="1219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0" name="Google Shape;250;p2"/>
            <p:cNvCxnSpPr/>
            <p:nvPr/>
          </p:nvCxnSpPr>
          <p:spPr>
            <a:xfrm flipH="1" rot="10800000">
              <a:off x="3778250" y="2057314"/>
              <a:ext cx="1727100" cy="798600"/>
            </a:xfrm>
            <a:prstGeom prst="bentConnector3">
              <a:avLst>
                <a:gd fmla="val 50000" name="adj1"/>
              </a:avLst>
            </a:prstGeom>
            <a:noFill/>
            <a:ln cap="flat" cmpd="sng" w="50800">
              <a:solidFill>
                <a:srgbClr val="993300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1" name="Google Shape;251;p2"/>
            <p:cNvCxnSpPr/>
            <p:nvPr/>
          </p:nvCxnSpPr>
          <p:spPr>
            <a:xfrm>
              <a:off x="6800850" y="2057401"/>
              <a:ext cx="1600200" cy="708000"/>
            </a:xfrm>
            <a:prstGeom prst="bentConnector3">
              <a:avLst>
                <a:gd fmla="val 50000" name="adj1"/>
              </a:avLst>
            </a:prstGeom>
            <a:noFill/>
            <a:ln cap="flat" cmpd="sng" w="50800">
              <a:solidFill>
                <a:srgbClr val="FF6600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52" name="Google Shape;25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20476" y="5861336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"/>
          <p:cNvSpPr txBox="1"/>
          <p:nvPr>
            <p:ph type="ctrTitle"/>
          </p:nvPr>
        </p:nvSpPr>
        <p:spPr>
          <a:xfrm>
            <a:off x="824341" y="292867"/>
            <a:ext cx="5379814" cy="916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Funzioni Hash</a:t>
            </a:r>
            <a:endParaRPr/>
          </a:p>
        </p:txBody>
      </p:sp>
      <p:sp>
        <p:nvSpPr>
          <p:cNvPr id="261" name="Google Shape;261;p3"/>
          <p:cNvSpPr txBox="1"/>
          <p:nvPr>
            <p:ph idx="2" type="body"/>
          </p:nvPr>
        </p:nvSpPr>
        <p:spPr>
          <a:xfrm>
            <a:off x="878418" y="1754254"/>
            <a:ext cx="9160317" cy="2955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 fontScale="70000"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US" sz="2500"/>
              <a:t>Una funzione di hash mappa un messaggio di lunghezza arbitraria in un'uscita di m bit.</a:t>
            </a:r>
            <a:endParaRPr/>
          </a:p>
          <a:p>
            <a:pPr indent="-274351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―"/>
            </a:pPr>
            <a:r>
              <a:rPr lang="en-US" sz="2500"/>
              <a:t>noto come </a:t>
            </a:r>
            <a:r>
              <a:rPr lang="en-US" sz="2500">
                <a:solidFill>
                  <a:schemeClr val="accent2"/>
                </a:solidFill>
              </a:rPr>
              <a:t>impronta digitale </a:t>
            </a:r>
            <a:r>
              <a:rPr lang="en-US" sz="2500"/>
              <a:t>o </a:t>
            </a:r>
            <a:r>
              <a:rPr lang="en-US" sz="2500">
                <a:solidFill>
                  <a:schemeClr val="accent2"/>
                </a:solidFill>
              </a:rPr>
              <a:t>message digest.</a:t>
            </a:r>
            <a:endParaRPr/>
          </a:p>
          <a:p>
            <a:pPr indent="-198945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 sz="25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Char char="o"/>
            </a:pPr>
            <a:r>
              <a:rPr lang="en-US" sz="2500"/>
              <a:t>Qual è un esempio di funzioni hash?</a:t>
            </a:r>
            <a:endParaRPr/>
          </a:p>
          <a:p>
            <a:pPr indent="-274351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―"/>
            </a:pPr>
            <a:r>
              <a:rPr lang="en-US" sz="2500"/>
              <a:t>Fornire una funzione hash che mappa le stringhe in numeri interi in [0,2^{32}-1].</a:t>
            </a:r>
            <a:endParaRPr/>
          </a:p>
          <a:p>
            <a:pPr indent="-198945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 sz="25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500"/>
              <a:t>Le funzioni hash crittografiche sono funzioni hash con requisiti di sicurezza aggiuntivi.</a:t>
            </a:r>
            <a:endParaRPr/>
          </a:p>
          <a:p>
            <a:pPr indent="-232092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62" name="Google Shape;2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8875" y="5970975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"/>
          <p:cNvSpPr txBox="1"/>
          <p:nvPr/>
        </p:nvSpPr>
        <p:spPr>
          <a:xfrm>
            <a:off x="10380173" y="6094412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>
            <p:ph type="ctrTitle"/>
          </p:nvPr>
        </p:nvSpPr>
        <p:spPr>
          <a:xfrm>
            <a:off x="809248" y="182254"/>
            <a:ext cx="9927578" cy="830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Uso delle funzioni di hash per l'integrità dei messaggi</a:t>
            </a:r>
            <a:endParaRPr/>
          </a:p>
        </p:txBody>
      </p:sp>
      <p:sp>
        <p:nvSpPr>
          <p:cNvPr id="271" name="Google Shape;271;p4"/>
          <p:cNvSpPr txBox="1"/>
          <p:nvPr>
            <p:ph idx="2" type="body"/>
          </p:nvPr>
        </p:nvSpPr>
        <p:spPr>
          <a:xfrm>
            <a:off x="809248" y="1504335"/>
            <a:ext cx="7282700" cy="4131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Metodo 1: utilizza una funzione di hash h, assumendo un canale sicuro (l'avversario non può modificarlo) per i messaggi brevi.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Trasmettere un messaggio M sul canale normale (insicuro)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Trasmettere il digest del messaggio h(M) sul canale </a:t>
            </a:r>
            <a:r>
              <a:rPr b="1" lang="en-US" sz="1400"/>
              <a:t>sicuro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Quando il ricevitore riceve sia M' che h, </a:t>
            </a:r>
            <a:r>
              <a:rPr lang="en-US" sz="1400">
                <a:solidFill>
                  <a:srgbClr val="FF0000"/>
                </a:solidFill>
              </a:rPr>
              <a:t>come controlla che il messaggio non sia stato modificato?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>
                <a:solidFill>
                  <a:srgbClr val="FF0000"/>
                </a:solidFill>
              </a:rPr>
              <a:t>Questo è insicuro.  Come attaccarlo?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Una funzione hash è una funzione molti-a-uno, quindi </a:t>
            </a:r>
            <a:r>
              <a:rPr lang="en-US">
                <a:solidFill>
                  <a:srgbClr val="CC3300"/>
                </a:solidFill>
              </a:rPr>
              <a:t>possono verificarsi collisioni.</a:t>
            </a:r>
            <a:endParaRPr/>
          </a:p>
          <a:p>
            <a:pPr indent="-185420" lvl="1" marL="27432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272" name="Google Shape;2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400" y="580904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 txBox="1"/>
          <p:nvPr/>
        </p:nvSpPr>
        <p:spPr>
          <a:xfrm>
            <a:off x="10281850" y="60559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>
            <p:ph type="ctrTitle"/>
          </p:nvPr>
        </p:nvSpPr>
        <p:spPr>
          <a:xfrm>
            <a:off x="982860" y="478759"/>
            <a:ext cx="9095205" cy="1114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 Antiqua"/>
              <a:buNone/>
            </a:pPr>
            <a:r>
              <a:rPr lang="en-US" sz="4000"/>
              <a:t>Requisiti di sicurezza per le funzioni hash </a:t>
            </a:r>
            <a:r>
              <a:rPr lang="en-US" sz="4000">
                <a:solidFill>
                  <a:srgbClr val="0070C0"/>
                </a:solidFill>
              </a:rPr>
              <a:t>crittografiche</a:t>
            </a:r>
            <a:endParaRPr/>
          </a:p>
        </p:txBody>
      </p:sp>
      <p:sp>
        <p:nvSpPr>
          <p:cNvPr id="281" name="Google Shape;281;p5"/>
          <p:cNvSpPr txBox="1"/>
          <p:nvPr>
            <p:ph idx="2" type="body"/>
          </p:nvPr>
        </p:nvSpPr>
        <p:spPr>
          <a:xfrm>
            <a:off x="982860" y="1897744"/>
            <a:ext cx="10638869" cy="3755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Data una funzione h:X →Y, diciamo che h è: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>
                <a:solidFill>
                  <a:srgbClr val="CC0099"/>
                </a:solidFill>
              </a:rPr>
              <a:t>resistente alla preimmagine (unidirezionale):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se dato y ∈Y è computazionalmente inaffidabile trovare un valore x ∈X s.t. h(x) = y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>
                <a:solidFill>
                  <a:srgbClr val="CC0099"/>
                </a:solidFill>
              </a:rPr>
              <a:t>2. resistente alla preimmagine (resistente alle collisioni):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se dato x ∈ X è computazionalmente inaffidabile trovare un valore x' ∈ X, s.t. x'≠x e h(x') = h(x)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>
                <a:solidFill>
                  <a:srgbClr val="CC0099"/>
                </a:solidFill>
              </a:rPr>
              <a:t>resistente alle collisioni (forte resistenza alle collisioni)</a:t>
            </a:r>
            <a:r>
              <a:rPr lang="en-US"/>
              <a:t>: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se è computazionalmente inaffrontabile trovare due valori distinti x',x ∈ X, se h(x') = h(x) </a:t>
            </a:r>
            <a:endParaRPr/>
          </a:p>
        </p:txBody>
      </p:sp>
      <p:pic>
        <p:nvPicPr>
          <p:cNvPr id="282" name="Google Shape;2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600" y="598050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"/>
          <p:cNvSpPr txBox="1"/>
          <p:nvPr/>
        </p:nvSpPr>
        <p:spPr>
          <a:xfrm>
            <a:off x="10409669" y="610393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"/>
          <p:cNvSpPr txBox="1"/>
          <p:nvPr>
            <p:ph type="ctrTitle"/>
          </p:nvPr>
        </p:nvSpPr>
        <p:spPr>
          <a:xfrm>
            <a:off x="863670" y="607500"/>
            <a:ext cx="7552743" cy="104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Utilizzo delle funzioni Hash?</a:t>
            </a:r>
            <a:endParaRPr/>
          </a:p>
        </p:txBody>
      </p:sp>
      <p:sp>
        <p:nvSpPr>
          <p:cNvPr id="290" name="Google Shape;290;p6"/>
          <p:cNvSpPr txBox="1"/>
          <p:nvPr>
            <p:ph idx="2" type="body"/>
          </p:nvPr>
        </p:nvSpPr>
        <p:spPr>
          <a:xfrm>
            <a:off x="952158" y="2463714"/>
            <a:ext cx="10315610" cy="1479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2600"/>
              <a:t>Supponiamo di aver esternalizzato un database e di voler trovare un record; come assicurarsi che il risultato ottenuto sia davvero presente nel database? </a:t>
            </a:r>
            <a:endParaRPr sz="26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91" name="Google Shape;2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978" y="5836346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"/>
          <p:cNvSpPr txBox="1"/>
          <p:nvPr/>
        </p:nvSpPr>
        <p:spPr>
          <a:xfrm>
            <a:off x="10409669" y="6083221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