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Lst>
  <p:sldSz cy="6858000" cx="12192000"/>
  <p:notesSz cx="6858000" cy="9144000"/>
  <p:embeddedFontLst>
    <p:embeddedFont>
      <p:font typeface="Book Antiqua"/>
      <p:regular r:id="rId83"/>
      <p:bold r:id="rId84"/>
      <p:italic r:id="rId85"/>
      <p:boldItalic r:id="rId86"/>
    </p:embeddedFont>
    <p:embeddedFont>
      <p:font typeface="Century Gothic"/>
      <p:regular r:id="rId87"/>
      <p:bold r:id="rId88"/>
      <p:italic r:id="rId89"/>
      <p:boldItalic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91" roundtripDataSignature="AMtx7mgGyPy44HuqXNvi0bHncnaB8BgO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BE5FA5-71B2-4E71-83BA-8ED172091B1D}">
  <a:tblStyle styleId="{23BE5FA5-71B2-4E71-83BA-8ED172091B1D}"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3E6"/>
          </a:solidFill>
        </a:fill>
      </a:tcStyle>
    </a:wholeTbl>
    <a:band1H>
      <a:tcTxStyle b="off" i="off"/>
      <a:tcStyle>
        <a:fill>
          <a:solidFill>
            <a:srgbClr val="FFE6CA"/>
          </a:solidFill>
        </a:fill>
      </a:tcStyle>
    </a:band1H>
    <a:band2H>
      <a:tcTxStyle b="off" i="off"/>
    </a:band2H>
    <a:band1V>
      <a:tcTxStyle b="off" i="off"/>
      <a:tcStyle>
        <a:fill>
          <a:solidFill>
            <a:srgbClr val="FFE6CA"/>
          </a:solidFill>
        </a:fill>
      </a:tcStyle>
    </a:band1V>
    <a:band2V>
      <a:tcTxStyle b="off" i="off"/>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9584F245-A6CE-4B06-99D2-E1245246FBD0}"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BookAntiqua-bold.fntdata"/><Relationship Id="rId83" Type="http://schemas.openxmlformats.org/officeDocument/2006/relationships/font" Target="fonts/BookAntiqua-regular.fntdata"/><Relationship Id="rId42" Type="http://schemas.openxmlformats.org/officeDocument/2006/relationships/slide" Target="slides/slide36.xml"/><Relationship Id="rId86" Type="http://schemas.openxmlformats.org/officeDocument/2006/relationships/font" Target="fonts/BookAntiqua-boldItalic.fntdata"/><Relationship Id="rId41" Type="http://schemas.openxmlformats.org/officeDocument/2006/relationships/slide" Target="slides/slide35.xml"/><Relationship Id="rId85" Type="http://schemas.openxmlformats.org/officeDocument/2006/relationships/font" Target="fonts/BookAntiqua-italic.fntdata"/><Relationship Id="rId44" Type="http://schemas.openxmlformats.org/officeDocument/2006/relationships/slide" Target="slides/slide38.xml"/><Relationship Id="rId88" Type="http://schemas.openxmlformats.org/officeDocument/2006/relationships/font" Target="fonts/CenturyGothic-bold.fntdata"/><Relationship Id="rId43" Type="http://schemas.openxmlformats.org/officeDocument/2006/relationships/slide" Target="slides/slide37.xml"/><Relationship Id="rId87" Type="http://schemas.openxmlformats.org/officeDocument/2006/relationships/font" Target="fonts/CenturyGothic-regular.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CenturyGothic-italic.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customschemas.google.com/relationships/presentationmetadata" Target="metadata"/><Relationship Id="rId90" Type="http://schemas.openxmlformats.org/officeDocument/2006/relationships/font" Target="fonts/CenturyGothic-boldItalic.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484d80d5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g2c484d80d5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2c484d80d57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1" name="Google Shape;33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c484d80d5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2c484d80d57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2c484d80d57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3" name="Google Shape;35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 name="Google Shape;382;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6" name="Google Shape;396;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1" name="Google Shape;411;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1" name="Google Shape;44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2" name="Google Shape;462;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4" name="Google Shape;484;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2" name="Google Shape;492;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9" name="Google Shape;499;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6" name="Google Shape;506;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4" name="Google Shape;51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4" name="Google Shape;544;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3" name="Google Shape;553;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8" name="Google Shape;57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6" name="Google Shape;586;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3" name="Google Shape;593;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0" name="Google Shape;600;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5" name="Google Shape;615;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3" name="Google Shape;623;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6" name="Google Shape;636;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3" name="Google Shape;643;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1" name="Google Shape;651;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8" name="Google Shape;658;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5" name="Google Shape;665;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4" name="Google Shape;674;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1" name="Google Shape;681;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9" name="Google Shape;689;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7" name="Google Shape;697;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4" name="Google Shape;704;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 name="Shape 14"/>
        <p:cNvGrpSpPr/>
        <p:nvPr/>
      </p:nvGrpSpPr>
      <p:grpSpPr>
        <a:xfrm>
          <a:off x="0" y="0"/>
          <a:ext cx="0" cy="0"/>
          <a:chOff x="0" y="0"/>
          <a:chExt cx="0" cy="0"/>
        </a:xfrm>
      </p:grpSpPr>
      <p:sp>
        <p:nvSpPr>
          <p:cNvPr id="15" name="Google Shape;15;p101"/>
          <p:cNvSpPr txBox="1"/>
          <p:nvPr>
            <p:ph type="ctrTitle"/>
          </p:nvPr>
        </p:nvSpPr>
        <p:spPr>
          <a:xfrm>
            <a:off x="407805" y="168964"/>
            <a:ext cx="10876280" cy="135827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1"/>
          <p:cNvSpPr txBox="1"/>
          <p:nvPr>
            <p:ph idx="1" type="subTitle"/>
          </p:nvPr>
        </p:nvSpPr>
        <p:spPr>
          <a:xfrm>
            <a:off x="407805" y="3602245"/>
            <a:ext cx="10944374" cy="2749917"/>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7" name="Google Shape;17;p101"/>
          <p:cNvSpPr txBox="1"/>
          <p:nvPr>
            <p:ph idx="2" type="body"/>
          </p:nvPr>
        </p:nvSpPr>
        <p:spPr>
          <a:xfrm>
            <a:off x="339095" y="2060281"/>
            <a:ext cx="996249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73" name="Shape 73"/>
        <p:cNvGrpSpPr/>
        <p:nvPr/>
      </p:nvGrpSpPr>
      <p:grpSpPr>
        <a:xfrm>
          <a:off x="0" y="0"/>
          <a:ext cx="0" cy="0"/>
          <a:chOff x="0" y="0"/>
          <a:chExt cx="0" cy="0"/>
        </a:xfrm>
      </p:grpSpPr>
      <p:sp>
        <p:nvSpPr>
          <p:cNvPr id="74" name="Google Shape;74;p113"/>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3"/>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6" name="Google Shape;76;p113"/>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113"/>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113"/>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9" name="Google Shape;79;p113"/>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113"/>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113"/>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2" name="Google Shape;82;p113"/>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113"/>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113"/>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11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86" name="Shape 86"/>
        <p:cNvGrpSpPr/>
        <p:nvPr/>
      </p:nvGrpSpPr>
      <p:grpSpPr>
        <a:xfrm>
          <a:off x="0" y="0"/>
          <a:ext cx="0" cy="0"/>
          <a:chOff x="0" y="0"/>
          <a:chExt cx="0" cy="0"/>
        </a:xfrm>
      </p:grpSpPr>
      <p:sp>
        <p:nvSpPr>
          <p:cNvPr id="87" name="Google Shape;87;p114"/>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14"/>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114"/>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114"/>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114"/>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114"/>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114"/>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114"/>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114"/>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6" name="Google Shape;96;p114"/>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7" name="Google Shape;97;p114"/>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11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99" name="Shape 99"/>
        <p:cNvGrpSpPr/>
        <p:nvPr/>
      </p:nvGrpSpPr>
      <p:grpSpPr>
        <a:xfrm>
          <a:off x="0" y="0"/>
          <a:ext cx="0" cy="0"/>
          <a:chOff x="0" y="0"/>
          <a:chExt cx="0" cy="0"/>
        </a:xfrm>
      </p:grpSpPr>
      <p:sp>
        <p:nvSpPr>
          <p:cNvPr id="100" name="Google Shape;100;p115"/>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15"/>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115"/>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115"/>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115"/>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 name="Google Shape;105;p115"/>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115"/>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115"/>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8" name="Google Shape;108;p115"/>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115"/>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0" name="Google Shape;110;p115"/>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1" name="Google Shape;111;p11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18" name="Shape 18"/>
        <p:cNvGrpSpPr/>
        <p:nvPr/>
      </p:nvGrpSpPr>
      <p:grpSpPr>
        <a:xfrm>
          <a:off x="0" y="0"/>
          <a:ext cx="0" cy="0"/>
          <a:chOff x="0" y="0"/>
          <a:chExt cx="0" cy="0"/>
        </a:xfrm>
      </p:grpSpPr>
      <p:sp>
        <p:nvSpPr>
          <p:cNvPr id="19" name="Google Shape;19;p103"/>
          <p:cNvSpPr txBox="1"/>
          <p:nvPr>
            <p:ph type="ctrTitle"/>
          </p:nvPr>
        </p:nvSpPr>
        <p:spPr>
          <a:xfrm>
            <a:off x="380005" y="589195"/>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3"/>
          <p:cNvSpPr txBox="1"/>
          <p:nvPr>
            <p:ph idx="1" type="subTitle"/>
          </p:nvPr>
        </p:nvSpPr>
        <p:spPr>
          <a:xfrm>
            <a:off x="380005" y="2450932"/>
            <a:ext cx="11283458"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1" name="Google Shape;21;p103"/>
          <p:cNvSpPr txBox="1"/>
          <p:nvPr>
            <p:ph idx="2" type="body"/>
          </p:nvPr>
        </p:nvSpPr>
        <p:spPr>
          <a:xfrm>
            <a:off x="380004" y="3465557"/>
            <a:ext cx="11283459" cy="2803247"/>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22" name="Shape 22"/>
        <p:cNvGrpSpPr/>
        <p:nvPr/>
      </p:nvGrpSpPr>
      <p:grpSpPr>
        <a:xfrm>
          <a:off x="0" y="0"/>
          <a:ext cx="0" cy="0"/>
          <a:chOff x="0" y="0"/>
          <a:chExt cx="0" cy="0"/>
        </a:xfrm>
      </p:grpSpPr>
      <p:sp>
        <p:nvSpPr>
          <p:cNvPr id="23" name="Google Shape;23;p105"/>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05"/>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 name="Google Shape;25;p105"/>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6" name="Google Shape;26;p10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27" name="Shape 27"/>
        <p:cNvGrpSpPr/>
        <p:nvPr/>
      </p:nvGrpSpPr>
      <p:grpSpPr>
        <a:xfrm>
          <a:off x="0" y="0"/>
          <a:ext cx="0" cy="0"/>
          <a:chOff x="0" y="0"/>
          <a:chExt cx="0" cy="0"/>
        </a:xfrm>
      </p:grpSpPr>
      <p:sp>
        <p:nvSpPr>
          <p:cNvPr id="28" name="Google Shape;28;p107"/>
          <p:cNvSpPr txBox="1"/>
          <p:nvPr>
            <p:ph type="ctrTitle"/>
          </p:nvPr>
        </p:nvSpPr>
        <p:spPr>
          <a:xfrm>
            <a:off x="1309123" y="656075"/>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7"/>
          <p:cNvSpPr txBox="1"/>
          <p:nvPr>
            <p:ph idx="1" type="body"/>
          </p:nvPr>
        </p:nvSpPr>
        <p:spPr>
          <a:xfrm>
            <a:off x="1172935" y="3184754"/>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30" name="Shape 30"/>
        <p:cNvGrpSpPr/>
        <p:nvPr/>
      </p:nvGrpSpPr>
      <p:grpSpPr>
        <a:xfrm>
          <a:off x="0" y="0"/>
          <a:ext cx="0" cy="0"/>
          <a:chOff x="0" y="0"/>
          <a:chExt cx="0" cy="0"/>
        </a:xfrm>
      </p:grpSpPr>
      <p:sp>
        <p:nvSpPr>
          <p:cNvPr id="31" name="Google Shape;31;p108"/>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8"/>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10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34" name="Shape 34"/>
        <p:cNvGrpSpPr/>
        <p:nvPr/>
      </p:nvGrpSpPr>
      <p:grpSpPr>
        <a:xfrm>
          <a:off x="0" y="0"/>
          <a:ext cx="0" cy="0"/>
          <a:chOff x="0" y="0"/>
          <a:chExt cx="0" cy="0"/>
        </a:xfrm>
      </p:grpSpPr>
      <p:sp>
        <p:nvSpPr>
          <p:cNvPr id="35" name="Google Shape;35;p109"/>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09"/>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 name="Google Shape;37;p10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38" name="Shape 38"/>
        <p:cNvGrpSpPr/>
        <p:nvPr/>
      </p:nvGrpSpPr>
      <p:grpSpPr>
        <a:xfrm>
          <a:off x="0" y="0"/>
          <a:ext cx="0" cy="0"/>
          <a:chOff x="0" y="0"/>
          <a:chExt cx="0" cy="0"/>
        </a:xfrm>
      </p:grpSpPr>
      <p:sp>
        <p:nvSpPr>
          <p:cNvPr id="39" name="Google Shape;39;p110"/>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0" name="Google Shape;40;p110"/>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10"/>
          <p:cNvSpPr/>
          <p:nvPr>
            <p:ph idx="1" type="body"/>
          </p:nvPr>
        </p:nvSpPr>
        <p:spPr>
          <a:xfrm>
            <a:off x="1318352" y="1894376"/>
            <a:ext cx="2847975" cy="3390899"/>
          </a:xfrm>
          <a:prstGeom prst="roundRect">
            <a:avLst>
              <a:gd fmla="val 16667" name="adj"/>
            </a:avLst>
          </a:prstGeom>
          <a:solidFill>
            <a:schemeClr val="accent1">
              <a:alpha val="9019"/>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110"/>
          <p:cNvSpPr/>
          <p:nvPr>
            <p:ph idx="2" type="pic"/>
          </p:nvPr>
        </p:nvSpPr>
        <p:spPr>
          <a:xfrm>
            <a:off x="2239419" y="2833688"/>
            <a:ext cx="1005840" cy="914400"/>
          </a:xfrm>
          <a:prstGeom prst="rect">
            <a:avLst/>
          </a:prstGeom>
          <a:noFill/>
          <a:ln>
            <a:noFill/>
          </a:ln>
        </p:spPr>
      </p:sp>
      <p:sp>
        <p:nvSpPr>
          <p:cNvPr id="43" name="Google Shape;43;p110"/>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110"/>
          <p:cNvSpPr/>
          <p:nvPr>
            <p:ph idx="4" type="body"/>
          </p:nvPr>
        </p:nvSpPr>
        <p:spPr>
          <a:xfrm>
            <a:off x="4651092" y="1894376"/>
            <a:ext cx="2847975" cy="3390899"/>
          </a:xfrm>
          <a:prstGeom prst="roundRect">
            <a:avLst>
              <a:gd fmla="val 16667" name="adj"/>
            </a:avLst>
          </a:prstGeom>
          <a:solidFill>
            <a:schemeClr val="accent1">
              <a:alpha val="9019"/>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110"/>
          <p:cNvSpPr/>
          <p:nvPr>
            <p:ph idx="5" type="pic"/>
          </p:nvPr>
        </p:nvSpPr>
        <p:spPr>
          <a:xfrm>
            <a:off x="5572159" y="2954840"/>
            <a:ext cx="1005840" cy="914400"/>
          </a:xfrm>
          <a:prstGeom prst="rect">
            <a:avLst/>
          </a:prstGeom>
          <a:noFill/>
          <a:ln>
            <a:noFill/>
          </a:ln>
        </p:spPr>
      </p:sp>
      <p:sp>
        <p:nvSpPr>
          <p:cNvPr id="46" name="Google Shape;46;p110"/>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110"/>
          <p:cNvSpPr/>
          <p:nvPr>
            <p:ph idx="7" type="body"/>
          </p:nvPr>
        </p:nvSpPr>
        <p:spPr>
          <a:xfrm>
            <a:off x="7995403" y="1894376"/>
            <a:ext cx="2847975" cy="3390899"/>
          </a:xfrm>
          <a:prstGeom prst="roundRect">
            <a:avLst>
              <a:gd fmla="val 16667" name="adj"/>
            </a:avLst>
          </a:prstGeom>
          <a:solidFill>
            <a:schemeClr val="accent1">
              <a:alpha val="9019"/>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110"/>
          <p:cNvSpPr/>
          <p:nvPr>
            <p:ph idx="8" type="pic"/>
          </p:nvPr>
        </p:nvSpPr>
        <p:spPr>
          <a:xfrm>
            <a:off x="8916470" y="2833688"/>
            <a:ext cx="1005840" cy="914400"/>
          </a:xfrm>
          <a:prstGeom prst="rect">
            <a:avLst/>
          </a:prstGeom>
          <a:noFill/>
          <a:ln>
            <a:noFill/>
          </a:ln>
        </p:spPr>
      </p:sp>
      <p:sp>
        <p:nvSpPr>
          <p:cNvPr id="49" name="Google Shape;49;p110"/>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 name="Google Shape;50;p11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51" name="Shape 51"/>
        <p:cNvGrpSpPr/>
        <p:nvPr/>
      </p:nvGrpSpPr>
      <p:grpSpPr>
        <a:xfrm>
          <a:off x="0" y="0"/>
          <a:ext cx="0" cy="0"/>
          <a:chOff x="0" y="0"/>
          <a:chExt cx="0" cy="0"/>
        </a:xfrm>
      </p:grpSpPr>
      <p:sp>
        <p:nvSpPr>
          <p:cNvPr id="52" name="Google Shape;52;p111"/>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1"/>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54" name="Google Shape;54;p111"/>
          <p:cNvSpPr txBox="1"/>
          <p:nvPr>
            <p:ph idx="2"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111"/>
          <p:cNvSpPr txBox="1"/>
          <p:nvPr>
            <p:ph idx="3"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6" name="Google Shape;56;p111"/>
          <p:cNvSpPr txBox="1"/>
          <p:nvPr>
            <p:ph idx="4"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7" name="Google Shape;57;p111"/>
          <p:cNvSpPr txBox="1"/>
          <p:nvPr>
            <p:ph idx="5"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8" name="Google Shape;58;p111"/>
          <p:cNvSpPr txBox="1"/>
          <p:nvPr>
            <p:ph idx="6"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111"/>
          <p:cNvSpPr txBox="1"/>
          <p:nvPr>
            <p:ph idx="7"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60" name="Shape 60"/>
        <p:cNvGrpSpPr/>
        <p:nvPr/>
      </p:nvGrpSpPr>
      <p:grpSpPr>
        <a:xfrm>
          <a:off x="0" y="0"/>
          <a:ext cx="0" cy="0"/>
          <a:chOff x="0" y="0"/>
          <a:chExt cx="0" cy="0"/>
        </a:xfrm>
      </p:grpSpPr>
      <p:sp>
        <p:nvSpPr>
          <p:cNvPr id="61" name="Google Shape;61;p112"/>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12"/>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3" name="Google Shape;63;p112"/>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112"/>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5" name="Google Shape;65;p112"/>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112"/>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112"/>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112"/>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9" name="Google Shape;69;p112"/>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112"/>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1" name="Google Shape;71;p112"/>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2" name="Google Shape;72;p11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0"/>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alibri"/>
              <a:buChar char=" "/>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12" name="Google Shape;12;p100"/>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100"/>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8.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5.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6.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7.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8.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8.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6.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0.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4.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5.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7.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0.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29.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6.pn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4.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3.png"/><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45.png"/><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7.png"/><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37.png"/><Relationship Id="rId4" Type="http://schemas.openxmlformats.org/officeDocument/2006/relationships/image" Target="../media/image1.png"/><Relationship Id="rId5" Type="http://schemas.openxmlformats.org/officeDocument/2006/relationships/image" Target="../media/image3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38.png"/><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41.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42.png"/><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44.jpg"/><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43.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
          <p:cNvSpPr txBox="1"/>
          <p:nvPr>
            <p:ph type="ctrTitle"/>
          </p:nvPr>
        </p:nvSpPr>
        <p:spPr>
          <a:xfrm>
            <a:off x="7119890" y="723440"/>
            <a:ext cx="4323426" cy="234422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ook Antiqua"/>
              <a:buNone/>
            </a:pPr>
            <a:r>
              <a:rPr lang="en-US" sz="4800"/>
              <a:t>Sicurezza di rete per la salute</a:t>
            </a:r>
            <a:endParaRPr/>
          </a:p>
        </p:txBody>
      </p:sp>
      <p:sp>
        <p:nvSpPr>
          <p:cNvPr id="118" name="Google Shape;118;p1"/>
          <p:cNvSpPr txBox="1"/>
          <p:nvPr>
            <p:ph idx="1" type="subTitle"/>
          </p:nvPr>
        </p:nvSpPr>
        <p:spPr>
          <a:xfrm>
            <a:off x="6131165" y="5097909"/>
            <a:ext cx="4323426" cy="83271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730"/>
              <a:buNone/>
            </a:pPr>
            <a:r>
              <a:rPr lang="en-US"/>
              <a:t>PRESENTAZIONE DA PARTE DI: </a:t>
            </a:r>
            <a:endParaRPr/>
          </a:p>
          <a:p>
            <a:pPr indent="0" lvl="0" marL="0" rtl="0" algn="l">
              <a:lnSpc>
                <a:spcPct val="100000"/>
              </a:lnSpc>
              <a:spcBef>
                <a:spcPts val="0"/>
              </a:spcBef>
              <a:spcAft>
                <a:spcPts val="0"/>
              </a:spcAft>
              <a:buSzPts val="1730"/>
              <a:buNone/>
            </a:pPr>
            <a:r>
              <a:t/>
            </a:r>
            <a:endParaRPr/>
          </a:p>
          <a:p>
            <a:pPr indent="0" lvl="0" marL="0" rtl="0" algn="l">
              <a:lnSpc>
                <a:spcPct val="100000"/>
              </a:lnSpc>
              <a:spcBef>
                <a:spcPts val="0"/>
              </a:spcBef>
              <a:spcAft>
                <a:spcPts val="0"/>
              </a:spcAft>
              <a:buSzPts val="1730"/>
              <a:buNone/>
            </a:pPr>
            <a:r>
              <a:rPr lang="en-US"/>
              <a:t>ANTONIOS NTIB</a:t>
            </a:r>
            <a:endParaRPr/>
          </a:p>
        </p:txBody>
      </p:sp>
      <p:sp>
        <p:nvSpPr>
          <p:cNvPr id="119" name="Google Shape;119;p1"/>
          <p:cNvSpPr txBox="1"/>
          <p:nvPr>
            <p:ph idx="2" type="body"/>
          </p:nvPr>
        </p:nvSpPr>
        <p:spPr>
          <a:xfrm>
            <a:off x="6496493" y="3373515"/>
            <a:ext cx="4946207" cy="10089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000"/>
              <a:buNone/>
            </a:pPr>
            <a:r>
              <a:rPr lang="en-US"/>
              <a:t>CSP004_C_H</a:t>
            </a:r>
            <a:endParaRPr/>
          </a:p>
        </p:txBody>
      </p:sp>
      <p:sp>
        <p:nvSpPr>
          <p:cNvPr id="120" name="Google Shape;120;p1"/>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A black and white cover with blue squares&#10;&#10;Description automatically generated" id="121" name="Google Shape;121;p1"/>
          <p:cNvPicPr preferRelativeResize="0"/>
          <p:nvPr>
            <p:ph idx="2" type="pic"/>
          </p:nvPr>
        </p:nvPicPr>
        <p:blipFill rotWithShape="1">
          <a:blip r:embed="rId3">
            <a:alphaModFix/>
          </a:blip>
          <a:srcRect b="781" l="0" r="0" t="784"/>
          <a:stretch/>
        </p:blipFill>
        <p:spPr>
          <a:xfrm>
            <a:off x="0" y="-2235"/>
            <a:ext cx="5840730" cy="6862275"/>
          </a:xfrm>
          <a:prstGeom prst="rect">
            <a:avLst/>
          </a:prstGeom>
          <a:solidFill>
            <a:schemeClr val="lt2"/>
          </a:solidFill>
          <a:ln>
            <a:noFill/>
          </a:ln>
        </p:spPr>
      </p:pic>
      <p:grpSp>
        <p:nvGrpSpPr>
          <p:cNvPr id="122" name="Google Shape;122;p1"/>
          <p:cNvGrpSpPr/>
          <p:nvPr/>
        </p:nvGrpSpPr>
        <p:grpSpPr>
          <a:xfrm>
            <a:off x="7549377" y="6167336"/>
            <a:ext cx="3294001" cy="612000"/>
            <a:chOff x="5179092" y="5483822"/>
            <a:chExt cx="3294001" cy="612000"/>
          </a:xfrm>
        </p:grpSpPr>
        <p:pic>
          <p:nvPicPr>
            <p:cNvPr id="123" name="Google Shape;123;p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24" name="Google Shape;124;p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125" name="Google Shape;125;p1"/>
          <p:cNvSpPr txBox="1"/>
          <p:nvPr/>
        </p:nvSpPr>
        <p:spPr>
          <a:xfrm>
            <a:off x="6361394" y="4382441"/>
            <a:ext cx="485907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entury Gothic"/>
                <a:ea typeface="Century Gothic"/>
                <a:cs typeface="Century Gothic"/>
                <a:sym typeface="Century Gothic"/>
              </a:rPr>
              <a:t>SET DI DIAPOSITIVE #1: </a:t>
            </a:r>
            <a:r>
              <a:rPr b="1" i="1" lang="en-US" sz="1800" u="none" cap="none" strike="noStrike">
                <a:solidFill>
                  <a:schemeClr val="dk1"/>
                </a:solidFill>
                <a:latin typeface="Century Gothic"/>
                <a:ea typeface="Century Gothic"/>
                <a:cs typeface="Century Gothic"/>
                <a:sym typeface="Century Gothic"/>
              </a:rPr>
              <a:t>PREREQUISITI DI LINUX OS</a:t>
            </a:r>
            <a:endParaRPr b="0" i="0" sz="1400" u="none" cap="none" strike="noStrike">
              <a:solidFill>
                <a:srgbClr val="000000"/>
              </a:solidFill>
              <a:latin typeface="Arial"/>
              <a:ea typeface="Arial"/>
              <a:cs typeface="Arial"/>
              <a:sym typeface="Arial"/>
            </a:endParaRPr>
          </a:p>
        </p:txBody>
      </p:sp>
      <p:pic>
        <p:nvPicPr>
          <p:cNvPr descr="A red sign with white text&#10;&#10;Description automatically generated" id="126" name="Google Shape;126;p1"/>
          <p:cNvPicPr preferRelativeResize="0"/>
          <p:nvPr/>
        </p:nvPicPr>
        <p:blipFill rotWithShape="1">
          <a:blip r:embed="rId6">
            <a:alphaModFix/>
          </a:blip>
          <a:srcRect b="0" l="0" r="0" t="0"/>
          <a:stretch/>
        </p:blipFill>
        <p:spPr>
          <a:xfrm>
            <a:off x="9910276" y="4945991"/>
            <a:ext cx="1532424" cy="568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ph type="ctrTitle"/>
          </p:nvPr>
        </p:nvSpPr>
        <p:spPr>
          <a:xfrm>
            <a:off x="411386" y="227054"/>
            <a:ext cx="11141517" cy="8964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Schema di directory su sistemi Linux</a:t>
            </a:r>
            <a:endParaRPr/>
          </a:p>
        </p:txBody>
      </p:sp>
      <p:graphicFrame>
        <p:nvGraphicFramePr>
          <p:cNvPr id="197" name="Google Shape;197;p11"/>
          <p:cNvGraphicFramePr/>
          <p:nvPr/>
        </p:nvGraphicFramePr>
        <p:xfrm>
          <a:off x="1248697" y="1443260"/>
          <a:ext cx="3000000" cy="3000000"/>
        </p:xfrm>
        <a:graphic>
          <a:graphicData uri="http://schemas.openxmlformats.org/drawingml/2006/table">
            <a:tbl>
              <a:tblPr bandRow="1" firstCol="1" firstRow="1">
                <a:noFill/>
                <a:tableStyleId>{23BE5FA5-71B2-4E71-83BA-8ED172091B1D}</a:tableStyleId>
              </a:tblPr>
              <a:tblGrid>
                <a:gridCol w="4699475"/>
                <a:gridCol w="4700175"/>
              </a:tblGrid>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/opt</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Software opzionale o di terze parti.</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/proc</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Fornisce informazioni sui processi in esecuzione.</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/root</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La directory home dell'account root.</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/sbin</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Binari di amministrazione del sistema.</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/selinux</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Serve a visualizzare le informazioni su SELinux.</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/srv</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Contiene i dati serviti dal sistema.</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/srv/www</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File del server web.</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/srv/ftp</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File FTP.</a:t>
                      </a:r>
                      <a:endParaRPr sz="800" u="none" cap="none" strike="noStrike">
                        <a:latin typeface="Calibri"/>
                        <a:ea typeface="Calibri"/>
                        <a:cs typeface="Calibri"/>
                        <a:sym typeface="Calibri"/>
                      </a:endParaRPr>
                    </a:p>
                  </a:txBody>
                  <a:tcPr marT="0" marB="0" marR="0" marL="0"/>
                </a:tc>
              </a:tr>
              <a:tr h="409125">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/sys</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Utilizzato per visualizzare e talvolta configurare i dispositivi e i bus noti al kernel Linux.</a:t>
                      </a:r>
                      <a:endParaRPr sz="800" u="none" cap="none" strike="noStrike">
                        <a:latin typeface="Calibri"/>
                        <a:ea typeface="Calibri"/>
                        <a:cs typeface="Calibri"/>
                        <a:sym typeface="Calibri"/>
                      </a:endParaRPr>
                    </a:p>
                  </a:txBody>
                  <a:tcPr marT="0" marB="0" marR="0" marL="0"/>
                </a:tc>
              </a:tr>
              <a:tr h="3874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/tmp</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Spazio temporaneo, in genere cancellato al riavvio. Questa directory può essere utilizzata sia dal sistema operativo che dagli utenti.</a:t>
                      </a:r>
                      <a:endParaRPr sz="800" u="none" cap="none" strike="noStrike">
                        <a:latin typeface="Calibri"/>
                        <a:ea typeface="Calibri"/>
                        <a:cs typeface="Calibri"/>
                        <a:sym typeface="Calibri"/>
                      </a:endParaRPr>
                    </a:p>
                  </a:txBody>
                  <a:tcPr marT="0" marB="0" marR="0" marL="0"/>
                </a:tc>
              </a:tr>
              <a:tr h="5862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/usr</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Programmi, librerie e documentazione relativi all'utente. Le sottodirectory</a:t>
                      </a:r>
                      <a:endParaRPr sz="800" u="none" cap="none" strike="noStrike"/>
                    </a:p>
                    <a:p>
                      <a:pPr indent="0" lvl="0" marL="0" marR="0" rtl="0" algn="ctr">
                        <a:lnSpc>
                          <a:spcPct val="107000"/>
                        </a:lnSpc>
                        <a:spcBef>
                          <a:spcPts val="0"/>
                        </a:spcBef>
                        <a:spcAft>
                          <a:spcPts val="0"/>
                        </a:spcAft>
                        <a:buClr>
                          <a:srgbClr val="000000"/>
                        </a:buClr>
                        <a:buSzPts val="1000"/>
                        <a:buFont typeface="Arial"/>
                        <a:buNone/>
                      </a:pPr>
                      <a:r>
                        <a:rPr lang="en-US" sz="1000" u="none" cap="none" strike="noStrike"/>
                        <a:t>in /usr si riferiscono a quelli descritti sopra e sotto.</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/usr/bin</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Binari e altri programmi eseguibili.</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/usr/lib</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Biblioteche.</a:t>
                      </a:r>
                      <a:endParaRPr sz="800" u="none" cap="none" strike="noStrike">
                        <a:latin typeface="Calibri"/>
                        <a:ea typeface="Calibri"/>
                        <a:cs typeface="Calibri"/>
                        <a:sym typeface="Calibri"/>
                      </a:endParaRPr>
                    </a:p>
                  </a:txBody>
                  <a:tcPr marT="0" marB="0" marR="0" marL="0"/>
                </a:tc>
              </a:tr>
              <a:tr h="3874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/usr/locale</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Software installato localmente che non fa parte del sistema operativo di base.</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/usr/sbin</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1000" u="none" cap="none" strike="noStrike"/>
                        <a:t> Binari di amministrazione del sistema.</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/var, /var/log</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Dati variabili, in particolare i file di log.</a:t>
                      </a:r>
                      <a:endParaRPr sz="800" u="none" cap="none" strike="noStrike">
                        <a:latin typeface="Calibri"/>
                        <a:ea typeface="Calibri"/>
                        <a:cs typeface="Calibri"/>
                        <a:sym typeface="Calibri"/>
                      </a:endParaRPr>
                    </a:p>
                  </a:txBody>
                  <a:tcPr marT="0" marB="0" marR="0" marL="0"/>
                </a:tc>
              </a:tr>
            </a:tbl>
          </a:graphicData>
        </a:graphic>
      </p:graphicFrame>
      <p:pic>
        <p:nvPicPr>
          <p:cNvPr id="198" name="Google Shape;198;p11"/>
          <p:cNvPicPr preferRelativeResize="0"/>
          <p:nvPr/>
        </p:nvPicPr>
        <p:blipFill rotWithShape="1">
          <a:blip r:embed="rId3">
            <a:alphaModFix/>
          </a:blip>
          <a:srcRect b="0" l="0" r="0" t="0"/>
          <a:stretch/>
        </p:blipFill>
        <p:spPr>
          <a:xfrm>
            <a:off x="6949609" y="6044388"/>
            <a:ext cx="1530000" cy="612000"/>
          </a:xfrm>
          <a:prstGeom prst="rect">
            <a:avLst/>
          </a:prstGeom>
          <a:noFill/>
          <a:ln>
            <a:noFill/>
          </a:ln>
        </p:spPr>
      </p:pic>
      <p:sp>
        <p:nvSpPr>
          <p:cNvPr id="199" name="Google Shape;199;p11"/>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2"/>
          <p:cNvSpPr txBox="1"/>
          <p:nvPr>
            <p:ph type="ctrTitle"/>
          </p:nvPr>
        </p:nvSpPr>
        <p:spPr>
          <a:xfrm>
            <a:off x="353962" y="91368"/>
            <a:ext cx="11036176" cy="821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Alcuni comandi Linux di uso quotidiano...</a:t>
            </a:r>
            <a:endParaRPr/>
          </a:p>
        </p:txBody>
      </p:sp>
      <p:sp>
        <p:nvSpPr>
          <p:cNvPr id="205" name="Google Shape;205;p12"/>
          <p:cNvSpPr txBox="1"/>
          <p:nvPr>
            <p:ph idx="2" type="body"/>
          </p:nvPr>
        </p:nvSpPr>
        <p:spPr>
          <a:xfrm>
            <a:off x="422788" y="1356858"/>
            <a:ext cx="11572386" cy="4965284"/>
          </a:xfrm>
          <a:prstGeom prst="rect">
            <a:avLst/>
          </a:prstGeom>
          <a:noFill/>
          <a:ln>
            <a:noFill/>
          </a:ln>
        </p:spPr>
        <p:txBody>
          <a:bodyPr anchorCtr="0" anchor="t" bIns="45700" lIns="91425" spcFirstLastPara="1" rIns="0" wrap="square" tIns="0">
            <a:normAutofit lnSpcReduction="10000"/>
          </a:bodyPr>
          <a:lstStyle/>
          <a:p>
            <a:pPr indent="-274320" lvl="0" marL="274320" rtl="0" algn="l">
              <a:lnSpc>
                <a:spcPct val="100000"/>
              </a:lnSpc>
              <a:spcBef>
                <a:spcPts val="0"/>
              </a:spcBef>
              <a:spcAft>
                <a:spcPts val="0"/>
              </a:spcAft>
              <a:buSzPts val="1400"/>
              <a:buFont typeface="Courier New"/>
              <a:buChar char="o"/>
            </a:pPr>
            <a:r>
              <a:rPr lang="en-US"/>
              <a:t>ls - Elenca il contenuto delle directory. Ls viene utilizzato per visualizzare informazioni su file e directory.</a:t>
            </a:r>
            <a:endParaRPr/>
          </a:p>
          <a:p>
            <a:pPr indent="-274320" lvl="0" marL="274320" rtl="0" algn="l">
              <a:lnSpc>
                <a:spcPct val="100000"/>
              </a:lnSpc>
              <a:spcBef>
                <a:spcPts val="1800"/>
              </a:spcBef>
              <a:spcAft>
                <a:spcPts val="0"/>
              </a:spcAft>
              <a:buSzPts val="1400"/>
              <a:buFont typeface="Courier New"/>
              <a:buChar char="o"/>
            </a:pPr>
            <a:r>
              <a:rPr lang="en-US"/>
              <a:t>cd "percorso directory" : cambia la directory corrente in "percorso directory". Ad esempio: cd /home, cd /etc/default, cd .. o cd ../.. . Se si esegue cd senza specificare una directory, cd cambia la directory corrente nella propria home directory. In questo modo si naviga nel sistema utilizzando il terminale.</a:t>
            </a:r>
            <a:endParaRPr/>
          </a:p>
          <a:p>
            <a:pPr indent="-274320" lvl="0" marL="274320" rtl="0" algn="l">
              <a:lnSpc>
                <a:spcPct val="100000"/>
              </a:lnSpc>
              <a:spcBef>
                <a:spcPts val="1800"/>
              </a:spcBef>
              <a:spcAft>
                <a:spcPts val="0"/>
              </a:spcAft>
              <a:buSzPts val="1400"/>
              <a:buFont typeface="Courier New"/>
              <a:buChar char="o"/>
            </a:pPr>
            <a:r>
              <a:rPr lang="en-US"/>
              <a:t>pwd : Visualizza il nome della directory di lavoro attuale. Se non si sa quale sia la directory, ad esempio: ci si trova in /usr/bin, se si digita pwd viene visualizzato usr/bin.</a:t>
            </a:r>
            <a:endParaRPr/>
          </a:p>
          <a:p>
            <a:pPr indent="-274320" lvl="0" marL="274320" rtl="0" algn="l">
              <a:lnSpc>
                <a:spcPct val="100000"/>
              </a:lnSpc>
              <a:spcBef>
                <a:spcPts val="1800"/>
              </a:spcBef>
              <a:spcAft>
                <a:spcPts val="0"/>
              </a:spcAft>
              <a:buSzPts val="1400"/>
              <a:buFont typeface="Courier New"/>
              <a:buChar char="o"/>
            </a:pPr>
            <a:r>
              <a:rPr lang="en-US"/>
              <a:t>cat "file" : Concatena e visualizza i file. È il comando che si esegue per visualizzare il contenuto di un file. Ad esempio: avete un file pippo.txt e all'interno avete digitato la frase: Ciao a tutti! Studio Fisica... . Quando si digita cat pippo.txt viene visualizzato: Ciao a tutti! Studio Fisica...</a:t>
            </a:r>
            <a:endParaRPr/>
          </a:p>
          <a:p>
            <a:pPr indent="-274320" lvl="0" marL="274320" rtl="0" algn="l">
              <a:lnSpc>
                <a:spcPct val="100000"/>
              </a:lnSpc>
              <a:spcBef>
                <a:spcPts val="1800"/>
              </a:spcBef>
              <a:spcAft>
                <a:spcPts val="0"/>
              </a:spcAft>
              <a:buSzPts val="1400"/>
              <a:buFont typeface="Courier New"/>
              <a:buChar char="o"/>
            </a:pPr>
            <a:r>
              <a:rPr lang="en-US"/>
              <a:t>echo [argomento] : visualizza gli argomenti sullo schermo.</a:t>
            </a:r>
            <a:endParaRPr/>
          </a:p>
          <a:p>
            <a:pPr indent="-274320" lvl="0" marL="274320" rtl="0" algn="l">
              <a:lnSpc>
                <a:spcPct val="100000"/>
              </a:lnSpc>
              <a:spcBef>
                <a:spcPts val="1800"/>
              </a:spcBef>
              <a:spcAft>
                <a:spcPts val="0"/>
              </a:spcAft>
              <a:buSzPts val="1400"/>
              <a:buFont typeface="Courier New"/>
              <a:buChar char="o"/>
            </a:pPr>
            <a:r>
              <a:rPr lang="en-US"/>
              <a:t>comando man : visualizza il manuale online del comando. Digitare q per uscire dalla pagina del manuale. La documentazione fornita dal comando man è comunemente chiamata "pagine man".</a:t>
            </a:r>
            <a:endParaRPr/>
          </a:p>
          <a:p>
            <a:pPr indent="-274320" lvl="0" marL="274320" rtl="0" algn="l">
              <a:lnSpc>
                <a:spcPct val="100000"/>
              </a:lnSpc>
              <a:spcBef>
                <a:spcPts val="1800"/>
              </a:spcBef>
              <a:spcAft>
                <a:spcPts val="0"/>
              </a:spcAft>
              <a:buSzPts val="1400"/>
              <a:buFont typeface="Courier New"/>
              <a:buChar char="o"/>
            </a:pPr>
            <a:r>
              <a:rPr lang="en-US"/>
              <a:t>exit, logout o Ctrl-d : esce dalla shell o dalla sessione corrente.</a:t>
            </a:r>
            <a:endParaRPr/>
          </a:p>
          <a:p>
            <a:pPr indent="-274320" lvl="0" marL="274320" rtl="0" algn="l">
              <a:lnSpc>
                <a:spcPct val="100000"/>
              </a:lnSpc>
              <a:spcBef>
                <a:spcPts val="1800"/>
              </a:spcBef>
              <a:spcAft>
                <a:spcPts val="0"/>
              </a:spcAft>
              <a:buSzPts val="1400"/>
              <a:buFont typeface="Courier New"/>
              <a:buChar char="o"/>
            </a:pPr>
            <a:r>
              <a:rPr lang="en-US"/>
              <a:t>clear : cancella lo schermo.</a:t>
            </a:r>
            <a:endParaRPr/>
          </a:p>
          <a:p>
            <a:pPr indent="0" lvl="0" marL="0" rtl="0" algn="l">
              <a:lnSpc>
                <a:spcPct val="100000"/>
              </a:lnSpc>
              <a:spcBef>
                <a:spcPts val="1800"/>
              </a:spcBef>
              <a:spcAft>
                <a:spcPts val="0"/>
              </a:spcAft>
              <a:buSzPts val="1400"/>
              <a:buNone/>
            </a:pPr>
            <a:r>
              <a:rPr lang="en-US"/>
              <a:t>Se non si è sicuri di quale comando usare, si può cercare nelle pagine man con man -k KEYWORD. Da qui si può leggere la pagina man del comando o chiedere aiuto con -h o --help.</a:t>
            </a:r>
            <a:endParaRPr/>
          </a:p>
          <a:p>
            <a:pPr indent="-205422" lvl="0" marL="274320" rtl="0" algn="l">
              <a:lnSpc>
                <a:spcPct val="100000"/>
              </a:lnSpc>
              <a:spcBef>
                <a:spcPts val="1800"/>
              </a:spcBef>
              <a:spcAft>
                <a:spcPts val="0"/>
              </a:spcAft>
              <a:buSzPts val="1400"/>
              <a:buFont typeface="Courier New"/>
              <a:buNone/>
            </a:pPr>
            <a:r>
              <a:t/>
            </a:r>
            <a:endParaRPr/>
          </a:p>
        </p:txBody>
      </p:sp>
      <p:pic>
        <p:nvPicPr>
          <p:cNvPr id="206" name="Google Shape;206;p12"/>
          <p:cNvPicPr preferRelativeResize="0"/>
          <p:nvPr/>
        </p:nvPicPr>
        <p:blipFill rotWithShape="1">
          <a:blip r:embed="rId3">
            <a:alphaModFix/>
          </a:blip>
          <a:srcRect b="0" l="0" r="0" t="0"/>
          <a:stretch/>
        </p:blipFill>
        <p:spPr>
          <a:xfrm>
            <a:off x="7270950" y="6154633"/>
            <a:ext cx="1530000" cy="612000"/>
          </a:xfrm>
          <a:prstGeom prst="rect">
            <a:avLst/>
          </a:prstGeom>
          <a:noFill/>
          <a:ln>
            <a:noFill/>
          </a:ln>
        </p:spPr>
      </p:pic>
      <p:sp>
        <p:nvSpPr>
          <p:cNvPr id="207" name="Google Shape;207;p12"/>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3"/>
          <p:cNvSpPr txBox="1"/>
          <p:nvPr>
            <p:ph type="ctrTitle"/>
          </p:nvPr>
        </p:nvSpPr>
        <p:spPr>
          <a:xfrm>
            <a:off x="873503" y="501445"/>
            <a:ext cx="4786877" cy="6804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Esempio</a:t>
            </a:r>
            <a:endParaRPr/>
          </a:p>
        </p:txBody>
      </p:sp>
      <p:sp>
        <p:nvSpPr>
          <p:cNvPr id="213" name="Google Shape;213;p13"/>
          <p:cNvSpPr txBox="1"/>
          <p:nvPr>
            <p:ph idx="2" type="body"/>
          </p:nvPr>
        </p:nvSpPr>
        <p:spPr>
          <a:xfrm>
            <a:off x="873503" y="1388395"/>
            <a:ext cx="2699066" cy="987408"/>
          </a:xfrm>
          <a:prstGeom prst="rect">
            <a:avLst/>
          </a:prstGeom>
          <a:noFill/>
          <a:ln>
            <a:noFill/>
          </a:ln>
        </p:spPr>
        <p:txBody>
          <a:bodyPr anchorCtr="0" anchor="t" bIns="45700" lIns="91425" spcFirstLastPara="1" rIns="0" wrap="square" tIns="0">
            <a:normAutofit/>
          </a:bodyPr>
          <a:lstStyle/>
          <a:p>
            <a:pPr indent="0" lvl="0" marL="0" rtl="0" algn="l">
              <a:lnSpc>
                <a:spcPct val="100000"/>
              </a:lnSpc>
              <a:spcBef>
                <a:spcPts val="0"/>
              </a:spcBef>
              <a:spcAft>
                <a:spcPts val="0"/>
              </a:spcAft>
              <a:buSzPts val="1400"/>
              <a:buNone/>
            </a:pPr>
            <a:r>
              <a:rPr b="1" lang="en-US"/>
              <a:t>$ </a:t>
            </a:r>
            <a:r>
              <a:rPr b="1" lang="en-US">
                <a:solidFill>
                  <a:srgbClr val="FF0000"/>
                </a:solidFill>
              </a:rPr>
              <a:t>man -k tempo</a:t>
            </a:r>
            <a:endParaRPr/>
          </a:p>
          <a:p>
            <a:pPr indent="0" lvl="0" marL="0" rtl="0" algn="l">
              <a:lnSpc>
                <a:spcPct val="100000"/>
              </a:lnSpc>
              <a:spcBef>
                <a:spcPts val="1800"/>
              </a:spcBef>
              <a:spcAft>
                <a:spcPts val="0"/>
              </a:spcAft>
              <a:buSzPts val="1400"/>
              <a:buNone/>
            </a:pPr>
            <a:r>
              <a:rPr lang="en-US" u="sng"/>
              <a:t>Uscita:</a:t>
            </a:r>
            <a:endParaRPr/>
          </a:p>
        </p:txBody>
      </p:sp>
      <p:sp>
        <p:nvSpPr>
          <p:cNvPr id="214" name="Google Shape;214;p13"/>
          <p:cNvSpPr/>
          <p:nvPr/>
        </p:nvSpPr>
        <p:spPr>
          <a:xfrm>
            <a:off x="873503" y="2582281"/>
            <a:ext cx="5959916" cy="1989719"/>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adjtime_config (5) - informazioni sull'impostazione dell'orologio hardware e sul fattore di deriva</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bootparam (7) - introduzione ai parametri di avvio del kernel Linux</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chrt (1) - manipola gli attributi in tempo reale di un processo</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data (1) - stampa o imposta la data e l'ora del sistema</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Date::Parse (3pm) - Analizza le stringhe di data in valori temporali</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 (1) - Costruire, installare ed eseguire applicazioni e runtime</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flatpak-build-sign (1) - Firmare un'applicazione o un runtime</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flatpak-create-usb (1) - Copia applicazioni e/o runtime su supporti rimovibili.</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flatpak-enter (1) - Entrare nella sandbox di un'applicazione o di un runtime</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flatpak-flatpakref (5) - Riferimento a un telecomando per un'applicazione o un runtime</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flatpak-info (1) - Mostra informazioni su un'applicazione o un runtime installati.</a:t>
            </a:r>
            <a:endParaRPr b="0" i="0" sz="1100" u="none" cap="none" strike="noStrike">
              <a:solidFill>
                <a:schemeClr val="dk1"/>
              </a:solidFill>
              <a:latin typeface="Century Gothic"/>
              <a:ea typeface="Century Gothic"/>
              <a:cs typeface="Century Gothic"/>
              <a:sym typeface="Century Gothic"/>
            </a:endParaRPr>
          </a:p>
        </p:txBody>
      </p:sp>
      <p:pic>
        <p:nvPicPr>
          <p:cNvPr id="215" name="Google Shape;215;p13"/>
          <p:cNvPicPr preferRelativeResize="0"/>
          <p:nvPr/>
        </p:nvPicPr>
        <p:blipFill rotWithShape="1">
          <a:blip r:embed="rId3">
            <a:alphaModFix/>
          </a:blip>
          <a:srcRect b="0" l="0" r="0" t="0"/>
          <a:stretch/>
        </p:blipFill>
        <p:spPr>
          <a:xfrm>
            <a:off x="6949609" y="6044388"/>
            <a:ext cx="1530000" cy="612000"/>
          </a:xfrm>
          <a:prstGeom prst="rect">
            <a:avLst/>
          </a:prstGeom>
          <a:noFill/>
          <a:ln>
            <a:noFill/>
          </a:ln>
        </p:spPr>
      </p:pic>
      <p:sp>
        <p:nvSpPr>
          <p:cNvPr id="216" name="Google Shape;216;p13"/>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4"/>
          <p:cNvSpPr/>
          <p:nvPr/>
        </p:nvSpPr>
        <p:spPr>
          <a:xfrm>
            <a:off x="904568" y="909124"/>
            <a:ext cx="10766793" cy="4813248"/>
          </a:xfrm>
          <a:prstGeom prst="rect">
            <a:avLst/>
          </a:prstGeom>
          <a:solidFill>
            <a:srgbClr val="DDDDDD"/>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flatpak-install (1) - Installa un'applicazione o un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flatpak-list (1) - Elenco delle applicazioni e/o dei runtime installati</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flatpak-metadata (5) - Informazioni su un'applicazione o un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flatpak-pin (1) - Pin runtimes per impedire la rimozione automatica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flatpak-remote-info (1) - Mostra informazioni su un'applicazione o un runtime in un ambiente remoto.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flatpak-remote-ls (1) - Mostra i runtime e le applicazioni disponibili</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flatpak-run (1) - Esegue un'applicazione o apre una shell in un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flatpak-search (1) - Ricerca applicazioni e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flatpak-uninstall (1) - Disinstallare un'applicazione o un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flatpak-update (1) - Aggiornare un'applicazione o un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hp-timedate (1) - Utilità data/ora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hwclock (8) - utilità per gli orologi a tempo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kbdrate (8) - reimposta la frequenza di ripetizione della tastiera e il tempo di ritardo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ldconfig (8) - configura i binding di run-time del linker dinamico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localtime (5) - File di configurazione del fuso orario locale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modules (5) - moduli del kernel da caricare all'avvio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openssl-s_time (1ssl) - Programma di cronometraggio delle prestazioni SSL/TLS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openssl-ts (1ssl) - Comando Autorità di marcatura temporale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org.freedesktop.timedate1 (5) - L'interfaccia D-Bus di systemd-timedate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pacmd (1) - Riconfigura un server audio PulseAudio in fase di esecuzione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pam_time (8) - Modulo PAM per l'accesso al controllo del tempo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pam_timestamp (8) - Autenticare utilizzando i tentativi di autenticazione riusciti nella cache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pam_timestamp_check (8) - Controlla se il timestamp predefinito è valido.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rtc (4) - orologio in tempo reale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rtcwake (8) - entra in uno stato di sospensione del sistema fino all'ora di risveglio specificata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rtkitctl (8) - Controllo del demone Realtime Policy e Watchdog</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s_time (1ssl) - Comandi dell'applicazione OpenSSL</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slabtop (1) - visualizza le informazioni sulla cache slab del kernel in tempo reale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sleep (1) - ritardo per un determinato periodo di tempo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sudoers_timestamp (5) - Formato del timbro temporale di Sudoers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sysctl (8) - configura i parametri del kernel in fase di esecuzione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systemd-debug-generator (8) - Generatore per l'abilitazione di una shell di debug a runtime e per il mascheramento di unità specifiche al boot</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systemd-run (1) - Esegue programmi in unità di scopo transitorie, unità di servizio o unità di servizio attivate da percorsi, socket o timer.</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systemd-time-wait-sync (8) - Attende che l'ora del kernel sia sincronizzata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systemd-time-wait-sync.service (8) - Attende che l'ora del kernel sia sincronizzata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systemd-timedated (8) - Meccanismo bus di data e ora</a:t>
            </a:r>
            <a:endParaRPr b="0" i="0" sz="800" u="none" cap="none" strike="noStrike">
              <a:solidFill>
                <a:schemeClr val="dk1"/>
              </a:solidFill>
              <a:latin typeface="Century Gothic"/>
              <a:ea typeface="Century Gothic"/>
              <a:cs typeface="Century Gothic"/>
              <a:sym typeface="Century Gothic"/>
            </a:endParaRPr>
          </a:p>
        </p:txBody>
      </p:sp>
      <p:pic>
        <p:nvPicPr>
          <p:cNvPr id="222" name="Google Shape;222;p14"/>
          <p:cNvPicPr preferRelativeResize="0"/>
          <p:nvPr/>
        </p:nvPicPr>
        <p:blipFill rotWithShape="1">
          <a:blip r:embed="rId3">
            <a:alphaModFix/>
          </a:blip>
          <a:srcRect b="0" l="0" r="0" t="0"/>
          <a:stretch/>
        </p:blipFill>
        <p:spPr>
          <a:xfrm>
            <a:off x="6949609" y="6044388"/>
            <a:ext cx="1530000" cy="612000"/>
          </a:xfrm>
          <a:prstGeom prst="rect">
            <a:avLst/>
          </a:prstGeom>
          <a:noFill/>
          <a:ln>
            <a:noFill/>
          </a:ln>
        </p:spPr>
      </p:pic>
      <p:sp>
        <p:nvSpPr>
          <p:cNvPr id="223" name="Google Shape;223;p14"/>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9</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p:nvPr/>
        </p:nvSpPr>
        <p:spPr>
          <a:xfrm>
            <a:off x="845574" y="1244018"/>
            <a:ext cx="10530443" cy="4369768"/>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systemd-timedated.service (8) - Meccanismo bus data e ora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systemd-timesyncd (8) - Sincronizzazione temporale di rete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systemd-timesyncd.service (8) - Sincronizzazione temporale di rete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systemd-tmpfiles-clean.timer (8) - Crea, elimina e pulisce i file e le directory volatili e temporanei.</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systemd-user-runtime-dir (5) - Unità di sistema per avviare il gestore utenti</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 (7) - Specifiche di data e ora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systemd.timer (5) - Configurazione dell'unità timer</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tc-etf (8) - Earliest TxTime First (ETF) Qdisc</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tc-taprio (8) - Modificatore di priorità consapevole del tempo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 (1) - esegue programmi e riassume l'utilizzo delle risorse di sistema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 (7) - panoramica del tempo e dei timer</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time.conf (5) - file di configurazione del modulo pam_time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Time::Zone (3pm) - - routine varie di manipolazione del fuso orario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time_namespaces (7) - panoramica dei namespace temporali di Linux</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time_t (3) - panoramica dei tipi di dati del sistema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timedatectl (1) - Controlla l'ora e la data del sistema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timeout (1) - esegue un comando con un limite di tempo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timer_t (3) - panoramica dei tipi di dati del sistema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timespec (3) - panoramica dei tipi di dati del sistema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timesyncd.conf (5) - File di configurazione della sincronizzazione temporale di rete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timesyncd.conf.d (5) - File di configurazione della sincronizzazione temporale di rete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timeval (3) - panoramica dei tipi di dati del sistema</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touch (1) - modifica i timestamp dei file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tsget (1ssl) - Client HTTP/HTTPS con marcatura temporale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tzfile (5) - informazioni sul fuso orario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tzselect (1) - visualizzare i fusi orari</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tzselect (8) - seleziona un fuso orario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uptime (1) - Indica da quanto tempo il sistema è in funzione.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user-runtime-dir@.service (5) - Unità di sistema per avviare il gestore utenti</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vcstime (8) - Mostra l'ora nell'angolo superiore destro della schermata della console.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zdump (8) - dumper del fuso orario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zic (8) - compilazione del fuso orario</a:t>
            </a:r>
            <a:endParaRPr b="0" i="0" sz="800" u="none" cap="none" strike="noStrike">
              <a:solidFill>
                <a:schemeClr val="dk1"/>
              </a:solidFill>
              <a:latin typeface="Century Gothic"/>
              <a:ea typeface="Century Gothic"/>
              <a:cs typeface="Century Gothic"/>
              <a:sym typeface="Century Gothic"/>
            </a:endParaRPr>
          </a:p>
        </p:txBody>
      </p:sp>
      <p:pic>
        <p:nvPicPr>
          <p:cNvPr id="229" name="Google Shape;229;p15"/>
          <p:cNvPicPr preferRelativeResize="0"/>
          <p:nvPr/>
        </p:nvPicPr>
        <p:blipFill rotWithShape="1">
          <a:blip r:embed="rId3">
            <a:alphaModFix/>
          </a:blip>
          <a:srcRect b="0" l="0" r="0" t="0"/>
          <a:stretch/>
        </p:blipFill>
        <p:spPr>
          <a:xfrm>
            <a:off x="6949609" y="6044388"/>
            <a:ext cx="1530000" cy="612000"/>
          </a:xfrm>
          <a:prstGeom prst="rect">
            <a:avLst/>
          </a:prstGeom>
          <a:noFill/>
          <a:ln>
            <a:noFill/>
          </a:ln>
        </p:spPr>
      </p:pic>
      <p:sp>
        <p:nvSpPr>
          <p:cNvPr id="230" name="Google Shape;230;p15"/>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10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7"/>
          <p:cNvSpPr txBox="1"/>
          <p:nvPr>
            <p:ph type="ctrTitle"/>
          </p:nvPr>
        </p:nvSpPr>
        <p:spPr>
          <a:xfrm>
            <a:off x="452195" y="413337"/>
            <a:ext cx="3913330" cy="63467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Navigazione</a:t>
            </a:r>
            <a:endParaRPr/>
          </a:p>
        </p:txBody>
      </p:sp>
      <p:sp>
        <p:nvSpPr>
          <p:cNvPr id="236" name="Google Shape;236;p17"/>
          <p:cNvSpPr txBox="1"/>
          <p:nvPr>
            <p:ph idx="1" type="body"/>
          </p:nvPr>
        </p:nvSpPr>
        <p:spPr>
          <a:xfrm>
            <a:off x="452195" y="1248805"/>
            <a:ext cx="11267858" cy="4714077"/>
          </a:xfrm>
          <a:prstGeom prst="rect">
            <a:avLst/>
          </a:prstGeom>
          <a:noFill/>
          <a:ln>
            <a:noFill/>
          </a:ln>
        </p:spPr>
        <p:txBody>
          <a:bodyPr anchorCtr="0" anchor="t" bIns="45700" lIns="0" spcFirstLastPara="1" rIns="0" wrap="square" tIns="45700">
            <a:normAutofit fontScale="92500" lnSpcReduction="20000"/>
          </a:bodyPr>
          <a:lstStyle/>
          <a:p>
            <a:pPr indent="-91440" lvl="0" marL="91440" rtl="0" algn="l">
              <a:lnSpc>
                <a:spcPct val="100000"/>
              </a:lnSpc>
              <a:spcBef>
                <a:spcPts val="0"/>
              </a:spcBef>
              <a:spcAft>
                <a:spcPts val="0"/>
              </a:spcAft>
              <a:buSzPct val="100000"/>
              <a:buChar char=" "/>
            </a:pPr>
            <a:r>
              <a:rPr lang="en-US"/>
              <a:t>Le directory sono semplicemente dei contenitori di file e altre directory. Forniscono un albero</a:t>
            </a:r>
            <a:endParaRPr/>
          </a:p>
          <a:p>
            <a:pPr indent="-91440" lvl="0" marL="91440" rtl="0" algn="l">
              <a:lnSpc>
                <a:spcPct val="100000"/>
              </a:lnSpc>
              <a:spcBef>
                <a:spcPts val="1400"/>
              </a:spcBef>
              <a:spcAft>
                <a:spcPts val="0"/>
              </a:spcAft>
              <a:buSzPct val="100000"/>
              <a:buChar char=" "/>
            </a:pPr>
            <a:r>
              <a:rPr lang="en-US"/>
              <a:t>per organizzare il sistema. Le directory sono accessibili con il loro nome e possono essere raggiunte anche con un paio di scorciatoie. Linux utilizza i simboli . e .. per rappresentare le directory. . è la directory corrente e .. e è la directory madre.</a:t>
            </a:r>
            <a:endParaRPr/>
          </a:p>
          <a:p>
            <a:pPr indent="-91440" lvl="0" marL="91440" rtl="0" algn="l">
              <a:lnSpc>
                <a:spcPct val="100000"/>
              </a:lnSpc>
              <a:spcBef>
                <a:spcPts val="1400"/>
              </a:spcBef>
              <a:spcAft>
                <a:spcPts val="0"/>
              </a:spcAft>
              <a:buSzPct val="100000"/>
              <a:buChar char=" "/>
            </a:pPr>
            <a:r>
              <a:rPr lang="en-US"/>
              <a:t>directory.</a:t>
            </a:r>
            <a:endParaRPr/>
          </a:p>
          <a:p>
            <a:pPr indent="-91440" lvl="0" marL="91440" rtl="0" algn="l">
              <a:lnSpc>
                <a:spcPct val="100000"/>
              </a:lnSpc>
              <a:spcBef>
                <a:spcPts val="1400"/>
              </a:spcBef>
              <a:spcAft>
                <a:spcPts val="0"/>
              </a:spcAft>
              <a:buSzPct val="100000"/>
              <a:buChar char=" "/>
            </a:pPr>
            <a:r>
              <a:rPr lang="en-US"/>
              <a:t>Simboli Descrizione:</a:t>
            </a:r>
            <a:endParaRPr/>
          </a:p>
          <a:p>
            <a:pPr indent="-91440" lvl="0" marL="91440" rtl="0" algn="l">
              <a:lnSpc>
                <a:spcPct val="100000"/>
              </a:lnSpc>
              <a:spcBef>
                <a:spcPts val="1400"/>
              </a:spcBef>
              <a:spcAft>
                <a:spcPts val="0"/>
              </a:spcAft>
              <a:buSzPct val="100000"/>
              <a:buChar char=" "/>
            </a:pPr>
            <a:r>
              <a:rPr lang="en-US"/>
              <a:t>/ è il separatore di directory. Le directory terminano con una barra in avanti e questa è spesso</a:t>
            </a:r>
            <a:endParaRPr/>
          </a:p>
          <a:p>
            <a:pPr indent="-91440" lvl="0" marL="91440" rtl="0" algn="l">
              <a:lnSpc>
                <a:spcPct val="100000"/>
              </a:lnSpc>
              <a:spcBef>
                <a:spcPts val="1400"/>
              </a:spcBef>
              <a:spcAft>
                <a:spcPts val="0"/>
              </a:spcAft>
              <a:buSzPct val="100000"/>
              <a:buChar char=" "/>
            </a:pPr>
            <a:r>
              <a:rPr lang="en-US"/>
              <a:t>ipotizzato. Windows utilizza \</a:t>
            </a:r>
            <a:endParaRPr/>
          </a:p>
          <a:p>
            <a:pPr indent="-91440" lvl="0" marL="91440" rtl="0" algn="l">
              <a:lnSpc>
                <a:spcPct val="100000"/>
              </a:lnSpc>
              <a:spcBef>
                <a:spcPts val="1400"/>
              </a:spcBef>
              <a:spcAft>
                <a:spcPts val="0"/>
              </a:spcAft>
              <a:buSzPct val="100000"/>
              <a:buChar char=" "/>
            </a:pPr>
            <a:r>
              <a:rPr lang="en-US"/>
              <a:t>Il separatore di directory è facoltativo per l'ultima sottodirectory di un percorso o di un comando. Ad esempio, i seguenti comandi funzionano in modo identico.</a:t>
            </a:r>
            <a:endParaRPr/>
          </a:p>
          <a:p>
            <a:pPr indent="-91440" lvl="0" marL="91440" rtl="0" algn="l">
              <a:lnSpc>
                <a:spcPct val="100000"/>
              </a:lnSpc>
              <a:spcBef>
                <a:spcPts val="1400"/>
              </a:spcBef>
              <a:spcAft>
                <a:spcPts val="0"/>
              </a:spcAft>
              <a:buSzPct val="100000"/>
              <a:buChar char=" "/>
            </a:pPr>
            <a:r>
              <a:rPr b="1" lang="en-US"/>
              <a:t>$ </a:t>
            </a:r>
            <a:r>
              <a:rPr b="1" lang="en-US">
                <a:solidFill>
                  <a:srgbClr val="FF0000"/>
                </a:solidFill>
              </a:rPr>
              <a:t>cd /usr/bin </a:t>
            </a:r>
            <a:r>
              <a:rPr lang="en-US"/>
              <a:t>(è equivalente a cd /usr/bin/)</a:t>
            </a:r>
            <a:endParaRPr/>
          </a:p>
          <a:p>
            <a:pPr indent="-91440" lvl="0" marL="91440" rtl="0" algn="l">
              <a:lnSpc>
                <a:spcPct val="100000"/>
              </a:lnSpc>
              <a:spcBef>
                <a:spcPts val="1400"/>
              </a:spcBef>
              <a:spcAft>
                <a:spcPts val="0"/>
              </a:spcAft>
              <a:buSzPct val="100000"/>
              <a:buChar char=" "/>
            </a:pPr>
            <a:r>
              <a:rPr lang="en-US"/>
              <a:t>Altri esempi: </a:t>
            </a:r>
            <a:endParaRPr/>
          </a:p>
          <a:p>
            <a:pPr indent="-91440" lvl="0" marL="91440" rtl="0" algn="l">
              <a:lnSpc>
                <a:spcPct val="100000"/>
              </a:lnSpc>
              <a:spcBef>
                <a:spcPts val="1400"/>
              </a:spcBef>
              <a:spcAft>
                <a:spcPts val="0"/>
              </a:spcAft>
              <a:buSzPct val="100000"/>
              <a:buChar char=" "/>
            </a:pPr>
            <a:r>
              <a:rPr b="1" lang="en-US"/>
              <a:t>$ </a:t>
            </a:r>
            <a:r>
              <a:rPr b="1" lang="en-US">
                <a:solidFill>
                  <a:srgbClr val="FF0000"/>
                </a:solidFill>
              </a:rPr>
              <a:t>cd /var/tmp/</a:t>
            </a:r>
            <a:endParaRPr/>
          </a:p>
          <a:p>
            <a:pPr indent="-91440" lvl="0" marL="91440" rtl="0" algn="l">
              <a:lnSpc>
                <a:spcPct val="100000"/>
              </a:lnSpc>
              <a:spcBef>
                <a:spcPts val="1400"/>
              </a:spcBef>
              <a:spcAft>
                <a:spcPts val="0"/>
              </a:spcAft>
              <a:buSzPct val="100000"/>
              <a:buChar char=" "/>
            </a:pPr>
            <a:r>
              <a:rPr b="1" lang="en-US"/>
              <a:t>$ </a:t>
            </a:r>
            <a:r>
              <a:rPr b="1" lang="en-US">
                <a:solidFill>
                  <a:srgbClr val="FF0000"/>
                </a:solidFill>
              </a:rPr>
              <a:t>cd /home/ubuntu/Downloads</a:t>
            </a:r>
            <a:endParaRPr/>
          </a:p>
          <a:p>
            <a:pPr indent="-91440" lvl="0" marL="91440" rtl="0" algn="l">
              <a:lnSpc>
                <a:spcPct val="100000"/>
              </a:lnSpc>
              <a:spcBef>
                <a:spcPts val="1400"/>
              </a:spcBef>
              <a:spcAft>
                <a:spcPts val="0"/>
              </a:spcAft>
              <a:buSzPct val="100000"/>
              <a:buChar char=" "/>
            </a:pPr>
            <a:r>
              <a:rPr lang="en-US"/>
              <a:t>L'uso delle scorciatoie può facilitare la navigazione. </a:t>
            </a:r>
            <a:endParaRPr/>
          </a:p>
          <a:p>
            <a:pPr indent="0" lvl="0" marL="0" rtl="0" algn="l">
              <a:lnSpc>
                <a:spcPct val="100000"/>
              </a:lnSpc>
              <a:spcBef>
                <a:spcPts val="1400"/>
              </a:spcBef>
              <a:spcAft>
                <a:spcPts val="0"/>
              </a:spcAft>
              <a:buSzPct val="100000"/>
              <a:buNone/>
            </a:pPr>
            <a:r>
              <a:rPr lang="en-US"/>
              <a:t>Ad esempio, digitate cd .. per passare alla directory immediatamente superiore a quella corrente.</a:t>
            </a:r>
            <a:endParaRPr/>
          </a:p>
          <a:p>
            <a:pPr indent="-9205" lvl="0" marL="91440" rtl="0" algn="l">
              <a:lnSpc>
                <a:spcPct val="100000"/>
              </a:lnSpc>
              <a:spcBef>
                <a:spcPts val="1400"/>
              </a:spcBef>
              <a:spcAft>
                <a:spcPts val="0"/>
              </a:spcAft>
              <a:buSzPct val="100000"/>
              <a:buNone/>
            </a:pPr>
            <a:r>
              <a:t/>
            </a:r>
            <a:endParaRPr/>
          </a:p>
        </p:txBody>
      </p:sp>
      <p:pic>
        <p:nvPicPr>
          <p:cNvPr id="237" name="Google Shape;237;p17"/>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238" name="Google Shape;238;p17"/>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8"/>
          <p:cNvSpPr txBox="1"/>
          <p:nvPr>
            <p:ph type="ctrTitle"/>
          </p:nvPr>
        </p:nvSpPr>
        <p:spPr>
          <a:xfrm>
            <a:off x="796322" y="442204"/>
            <a:ext cx="4021484" cy="6838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Manipolazione</a:t>
            </a:r>
            <a:endParaRPr/>
          </a:p>
        </p:txBody>
      </p:sp>
      <p:sp>
        <p:nvSpPr>
          <p:cNvPr id="244" name="Google Shape;244;p18"/>
          <p:cNvSpPr txBox="1"/>
          <p:nvPr>
            <p:ph idx="1" type="body"/>
          </p:nvPr>
        </p:nvSpPr>
        <p:spPr>
          <a:xfrm>
            <a:off x="334206" y="1219200"/>
            <a:ext cx="11179368" cy="4680155"/>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Char char=" "/>
            </a:pPr>
            <a:r>
              <a:rPr lang="en-US"/>
              <a:t>Il comando mkdir viene utilizzato per creare le directory e il comando rmdir per rimuoverle.</a:t>
            </a:r>
            <a:endParaRPr/>
          </a:p>
          <a:p>
            <a:pPr indent="-91440" lvl="0" marL="91440" rtl="0" algn="l">
              <a:lnSpc>
                <a:spcPct val="100000"/>
              </a:lnSpc>
              <a:spcBef>
                <a:spcPts val="1400"/>
              </a:spcBef>
              <a:spcAft>
                <a:spcPts val="0"/>
              </a:spcAft>
              <a:buSzPts val="1400"/>
              <a:buChar char=" "/>
            </a:pPr>
            <a:r>
              <a:rPr lang="en-US"/>
              <a:t>mkdir [-p] directory - Crea una directory. Usate l'opzione -p (parents) per creare directory intermedie.</a:t>
            </a:r>
            <a:endParaRPr/>
          </a:p>
          <a:p>
            <a:pPr indent="-15875" lvl="0" marL="91440" rtl="0" algn="l">
              <a:lnSpc>
                <a:spcPct val="100000"/>
              </a:lnSpc>
              <a:spcBef>
                <a:spcPts val="1400"/>
              </a:spcBef>
              <a:spcAft>
                <a:spcPts val="0"/>
              </a:spcAft>
              <a:buSzPts val="1400"/>
              <a:buNone/>
            </a:pPr>
            <a:r>
              <a:t/>
            </a:r>
            <a:endParaRPr/>
          </a:p>
          <a:p>
            <a:pPr indent="-91440" lvl="0" marL="91440" rtl="0" algn="l">
              <a:lnSpc>
                <a:spcPct val="100000"/>
              </a:lnSpc>
              <a:spcBef>
                <a:spcPts val="1400"/>
              </a:spcBef>
              <a:spcAft>
                <a:spcPts val="0"/>
              </a:spcAft>
              <a:buSzPts val="1400"/>
              <a:buChar char=" "/>
            </a:pPr>
            <a:r>
              <a:rPr lang="en-US"/>
              <a:t>rmdir [-p] directory - Rimuove una directory. Usare l'opzione -p (parents) per rimuovere tutte le directory specificate. rmdir rimuove solo le directory vuote. Per rimuovere le directory e il loro contenuto, usare rm.</a:t>
            </a:r>
            <a:endParaRPr/>
          </a:p>
          <a:p>
            <a:pPr indent="-91440" lvl="0" marL="91440" rtl="0" algn="l">
              <a:lnSpc>
                <a:spcPct val="100000"/>
              </a:lnSpc>
              <a:spcBef>
                <a:spcPts val="1400"/>
              </a:spcBef>
              <a:spcAft>
                <a:spcPts val="0"/>
              </a:spcAft>
              <a:buSzPts val="1400"/>
              <a:buChar char=" "/>
            </a:pPr>
            <a:r>
              <a:rPr lang="en-US"/>
              <a:t>rm -rf directory - Rimuove ricorsivamente la directory e tutti i file e le directory presenti nella struttura della directory. Quando si usa il comando rm dal terminale, bisogna ricordare che questo elimina il file. Non esiste una cartella del cestino per i comandi da terminale. </a:t>
            </a:r>
            <a:endParaRPr/>
          </a:p>
          <a:p>
            <a:pPr indent="-91440" lvl="0" marL="91440" rtl="0" algn="l">
              <a:lnSpc>
                <a:spcPct val="100000"/>
              </a:lnSpc>
              <a:spcBef>
                <a:spcPts val="1400"/>
              </a:spcBef>
              <a:spcAft>
                <a:spcPts val="0"/>
              </a:spcAft>
              <a:buSzPts val="1400"/>
              <a:buChar char=" "/>
            </a:pPr>
            <a:r>
              <a:rPr lang="en-US"/>
              <a:t> La funzione/cartella Cestino è utilizzata dalle operazioni dell'interfaccia grafica. Pertanto, se si elimina un file o una cartella, è praticamente sparito. Fate quindi attenzione prima di eseguire questo comando.</a:t>
            </a:r>
            <a:endParaRPr/>
          </a:p>
          <a:p>
            <a:pPr indent="-91440" lvl="0" marL="91440" rtl="0" algn="l">
              <a:lnSpc>
                <a:spcPct val="100000"/>
              </a:lnSpc>
              <a:spcBef>
                <a:spcPts val="1400"/>
              </a:spcBef>
              <a:spcAft>
                <a:spcPts val="0"/>
              </a:spcAft>
              <a:buSzPts val="1400"/>
              <a:buChar char=" "/>
            </a:pPr>
            <a:r>
              <a:rPr lang="en-US"/>
              <a:t>Esempi:</a:t>
            </a:r>
            <a:endParaRPr/>
          </a:p>
          <a:p>
            <a:pPr indent="-91440" lvl="0" marL="91440" rtl="0" algn="l">
              <a:lnSpc>
                <a:spcPct val="100000"/>
              </a:lnSpc>
              <a:spcBef>
                <a:spcPts val="1400"/>
              </a:spcBef>
              <a:spcAft>
                <a:spcPts val="0"/>
              </a:spcAft>
              <a:buSzPts val="1400"/>
              <a:buChar char=" "/>
            </a:pPr>
            <a:r>
              <a:rPr b="1" lang="en-US"/>
              <a:t>$ </a:t>
            </a:r>
            <a:r>
              <a:rPr b="1" lang="en-US">
                <a:solidFill>
                  <a:srgbClr val="FF0000"/>
                </a:solidFill>
              </a:rPr>
              <a:t>mkdir MyNewFolder</a:t>
            </a:r>
            <a:endParaRPr b="1">
              <a:solidFill>
                <a:srgbClr val="FF0000"/>
              </a:solidFill>
            </a:endParaRPr>
          </a:p>
          <a:p>
            <a:pPr indent="-91440" lvl="0" marL="91440" rtl="0" algn="l">
              <a:lnSpc>
                <a:spcPct val="100000"/>
              </a:lnSpc>
              <a:spcBef>
                <a:spcPts val="1400"/>
              </a:spcBef>
              <a:spcAft>
                <a:spcPts val="0"/>
              </a:spcAft>
              <a:buSzPts val="1400"/>
              <a:buChar char=" "/>
            </a:pPr>
            <a:r>
              <a:rPr b="1" lang="en-US"/>
              <a:t>$ </a:t>
            </a:r>
            <a:r>
              <a:rPr b="1" lang="en-US">
                <a:solidFill>
                  <a:srgbClr val="FF0000"/>
                </a:solidFill>
              </a:rPr>
              <a:t>mkdir - p MyNewFolder/MyFiles</a:t>
            </a:r>
            <a:endParaRPr b="1">
              <a:solidFill>
                <a:srgbClr val="FF0000"/>
              </a:solidFill>
            </a:endParaRPr>
          </a:p>
          <a:p>
            <a:pPr indent="-91440" lvl="0" marL="91440" rtl="0" algn="l">
              <a:lnSpc>
                <a:spcPct val="100000"/>
              </a:lnSpc>
              <a:spcBef>
                <a:spcPts val="1400"/>
              </a:spcBef>
              <a:spcAft>
                <a:spcPts val="0"/>
              </a:spcAft>
              <a:buSzPts val="1400"/>
              <a:buChar char=" "/>
            </a:pPr>
            <a:r>
              <a:rPr b="1" lang="en-US"/>
              <a:t>$ </a:t>
            </a:r>
            <a:r>
              <a:rPr b="1" lang="en-US">
                <a:solidFill>
                  <a:srgbClr val="FF0000"/>
                </a:solidFill>
              </a:rPr>
              <a:t>rm -rf MyNewFolder </a:t>
            </a:r>
            <a:r>
              <a:rPr lang="en-US"/>
              <a:t>(non rmdir MyNewFolder, perché MyNewFolder contiene la cartella MyFiles)</a:t>
            </a:r>
            <a:endParaRPr/>
          </a:p>
          <a:p>
            <a:pPr indent="-15875" lvl="0" marL="91440" rtl="0" algn="l">
              <a:lnSpc>
                <a:spcPct val="100000"/>
              </a:lnSpc>
              <a:spcBef>
                <a:spcPts val="1400"/>
              </a:spcBef>
              <a:spcAft>
                <a:spcPts val="0"/>
              </a:spcAft>
              <a:buSzPts val="1400"/>
              <a:buNone/>
            </a:pPr>
            <a:r>
              <a:t/>
            </a:r>
            <a:endParaRPr/>
          </a:p>
        </p:txBody>
      </p:sp>
      <p:pic>
        <p:nvPicPr>
          <p:cNvPr id="245" name="Google Shape;245;p18"/>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246" name="Google Shape;246;p18"/>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13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0"/>
          <p:cNvSpPr txBox="1"/>
          <p:nvPr>
            <p:ph idx="1" type="body"/>
          </p:nvPr>
        </p:nvSpPr>
        <p:spPr>
          <a:xfrm>
            <a:off x="515088" y="1065398"/>
            <a:ext cx="10536370" cy="236360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Char char=" "/>
            </a:pPr>
            <a:r>
              <a:rPr lang="en-US"/>
              <a:t>I file o le directory che iniziano con un punto (.) sono considerati nascosti e non vengono</a:t>
            </a:r>
            <a:endParaRPr/>
          </a:p>
          <a:p>
            <a:pPr indent="-91440" lvl="0" marL="91440" rtl="0" algn="l">
              <a:lnSpc>
                <a:spcPct val="100000"/>
              </a:lnSpc>
              <a:spcBef>
                <a:spcPts val="1400"/>
              </a:spcBef>
              <a:spcAft>
                <a:spcPts val="0"/>
              </a:spcAft>
              <a:buSzPts val="1400"/>
              <a:buChar char=" "/>
            </a:pPr>
            <a:r>
              <a:rPr lang="en-US"/>
              <a:t>visualizzati per impostazione predefinita. Per visualizzare questi file e directory nascosti, utilizzare l'opzione -a.</a:t>
            </a:r>
            <a:endParaRPr/>
          </a:p>
          <a:p>
            <a:pPr indent="-91440" lvl="0" marL="91440" rtl="0" algn="l">
              <a:lnSpc>
                <a:spcPct val="100000"/>
              </a:lnSpc>
              <a:spcBef>
                <a:spcPts val="1400"/>
              </a:spcBef>
              <a:spcAft>
                <a:spcPts val="0"/>
              </a:spcAft>
              <a:buSzPts val="1400"/>
              <a:buChar char=" "/>
            </a:pPr>
            <a:r>
              <a:rPr b="1" lang="en-US"/>
              <a:t>$ </a:t>
            </a:r>
            <a:r>
              <a:rPr b="1" lang="en-US">
                <a:solidFill>
                  <a:srgbClr val="FF0000"/>
                </a:solidFill>
              </a:rPr>
              <a:t>ls -a</a:t>
            </a:r>
            <a:endParaRPr/>
          </a:p>
          <a:p>
            <a:pPr indent="-91440" lvl="0" marL="91440" rtl="0" algn="l">
              <a:lnSpc>
                <a:spcPct val="100000"/>
              </a:lnSpc>
              <a:spcBef>
                <a:spcPts val="1400"/>
              </a:spcBef>
              <a:spcAft>
                <a:spcPts val="0"/>
              </a:spcAft>
              <a:buSzPts val="1400"/>
              <a:buChar char=" "/>
            </a:pPr>
            <a:r>
              <a:rPr lang="en-US"/>
              <a:t>Uscita:</a:t>
            </a:r>
            <a:endParaRPr/>
          </a:p>
        </p:txBody>
      </p:sp>
      <p:sp>
        <p:nvSpPr>
          <p:cNvPr id="252" name="Google Shape;252;p2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Arial"/>
                <a:ea typeface="Arial"/>
                <a:cs typeface="Arial"/>
                <a:sym typeface="Arial"/>
              </a:rPr>
              <a:t>15</a:t>
            </a:r>
            <a:endParaRPr sz="1400">
              <a:latin typeface="Arial"/>
              <a:ea typeface="Arial"/>
              <a:cs typeface="Arial"/>
              <a:sym typeface="Arial"/>
            </a:endParaRPr>
          </a:p>
        </p:txBody>
      </p:sp>
      <p:sp>
        <p:nvSpPr>
          <p:cNvPr id="253" name="Google Shape;253;p20"/>
          <p:cNvSpPr/>
          <p:nvPr/>
        </p:nvSpPr>
        <p:spPr>
          <a:xfrm>
            <a:off x="1041678" y="3623541"/>
            <a:ext cx="6253857" cy="1705543"/>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Documenti .pam_environment .thunderbird</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Download Immagini .var</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.bash_history .fontconfig .profile Video</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.bash_logout .gnupg Public .wget-hsts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.bashrc .lesshst snap wireguird_amd64.deb</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.cache .local .ssh</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.config .mozilla .sudo_as_admin_successful</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Modelli di musica per desktop</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a:t>
            </a:r>
            <a:endParaRPr b="0" i="0" sz="1100" u="none" cap="none" strike="noStrike">
              <a:solidFill>
                <a:schemeClr val="dk1"/>
              </a:solidFill>
              <a:latin typeface="Century Gothic"/>
              <a:ea typeface="Century Gothic"/>
              <a:cs typeface="Century Gothic"/>
              <a:sym typeface="Century Gothic"/>
            </a:endParaRPr>
          </a:p>
        </p:txBody>
      </p:sp>
      <p:pic>
        <p:nvPicPr>
          <p:cNvPr id="254" name="Google Shape;254;p20"/>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255" name="Google Shape;255;p20"/>
          <p:cNvSpPr txBox="1"/>
          <p:nvPr/>
        </p:nvSpPr>
        <p:spPr>
          <a:xfrm>
            <a:off x="515088" y="414130"/>
            <a:ext cx="8245454"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Elenco di tutti i file, compresi quelli nascosti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1"/>
          <p:cNvSpPr txBox="1"/>
          <p:nvPr>
            <p:ph idx="1" type="body"/>
          </p:nvPr>
        </p:nvSpPr>
        <p:spPr>
          <a:xfrm>
            <a:off x="275212" y="521599"/>
            <a:ext cx="10923729" cy="2388749"/>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Char char=" "/>
            </a:pPr>
            <a:r>
              <a:rPr lang="en-US"/>
              <a:t>Fino a questo punto, quando avete usato le opzioni, avete preceduto ogni opzione con un trattino (-). Gli esempi sono -l e -a. Le opzioni che non richiedono argomenti possono essere combinate. È necessario un solo trattino seguito dalle opzioni. Se si desidera visualizzare un lungo elenco di ls con i file nascosti, si può eseguire ls -l -a oppure </a:t>
            </a:r>
            <a:endParaRPr/>
          </a:p>
          <a:p>
            <a:pPr indent="-91440" lvl="0" marL="91440" rtl="0" algn="l">
              <a:lnSpc>
                <a:spcPct val="100000"/>
              </a:lnSpc>
              <a:spcBef>
                <a:spcPts val="1400"/>
              </a:spcBef>
              <a:spcAft>
                <a:spcPts val="0"/>
              </a:spcAft>
              <a:buSzPts val="1400"/>
              <a:buChar char=" "/>
            </a:pPr>
            <a:r>
              <a:rPr lang="en-US"/>
              <a:t>ls -la. È anche possibile cambiare l'ordine dei flag, quindi anche ls -al funziona. Sono tutti equivalenti.</a:t>
            </a:r>
            <a:endParaRPr/>
          </a:p>
          <a:p>
            <a:pPr indent="-91440" lvl="0" marL="91440" rtl="0" algn="l">
              <a:lnSpc>
                <a:spcPct val="100000"/>
              </a:lnSpc>
              <a:spcBef>
                <a:spcPts val="1400"/>
              </a:spcBef>
              <a:spcAft>
                <a:spcPts val="0"/>
              </a:spcAft>
              <a:buSzPts val="1400"/>
              <a:buChar char=" "/>
            </a:pPr>
            <a:r>
              <a:rPr b="1" lang="en-US"/>
              <a:t>$ </a:t>
            </a:r>
            <a:r>
              <a:rPr b="1" lang="en-US">
                <a:solidFill>
                  <a:srgbClr val="FF0000"/>
                </a:solidFill>
              </a:rPr>
              <a:t>ls -l</a:t>
            </a:r>
            <a:endParaRPr/>
          </a:p>
          <a:p>
            <a:pPr indent="-91440" lvl="0" marL="91440" rtl="0" algn="l">
              <a:lnSpc>
                <a:spcPct val="100000"/>
              </a:lnSpc>
              <a:spcBef>
                <a:spcPts val="1400"/>
              </a:spcBef>
              <a:spcAft>
                <a:spcPts val="0"/>
              </a:spcAft>
              <a:buSzPts val="1400"/>
              <a:buChar char=" "/>
            </a:pPr>
            <a:r>
              <a:rPr lang="en-US"/>
              <a:t>Uscita:</a:t>
            </a:r>
            <a:endParaRPr/>
          </a:p>
        </p:txBody>
      </p:sp>
      <p:sp>
        <p:nvSpPr>
          <p:cNvPr id="261" name="Google Shape;261;p2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Arial"/>
                <a:ea typeface="Arial"/>
                <a:cs typeface="Arial"/>
                <a:sym typeface="Arial"/>
              </a:rPr>
              <a:t>16</a:t>
            </a:r>
            <a:endParaRPr sz="1400">
              <a:latin typeface="Arial"/>
              <a:ea typeface="Arial"/>
              <a:cs typeface="Arial"/>
              <a:sym typeface="Arial"/>
            </a:endParaRPr>
          </a:p>
        </p:txBody>
      </p:sp>
      <p:sp>
        <p:nvSpPr>
          <p:cNvPr id="262" name="Google Shape;262;p21"/>
          <p:cNvSpPr/>
          <p:nvPr/>
        </p:nvSpPr>
        <p:spPr>
          <a:xfrm>
            <a:off x="554601" y="3201189"/>
            <a:ext cx="6662276" cy="2462192"/>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totale 2656</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28 21:28 Desktop</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26 20:53 Documenti</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3 und3rd06012 und3rd06012 4096 Dec 28 21:37 Download</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26 20:53 Musica</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26 20:53 Immagini</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26 20:53 Pubblico</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drwx------ 8 und3rd06012 und3rd06012 4096 Dic 27 18:55 snap</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Dic 28 02:51 Template</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26 20:53 Video</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-rw-rw-r-- 1 und3rd06012 und3rd06012 2682154 Oct 1 00:41 wireguird_amd64.deb</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a:t>
            </a:r>
            <a:endParaRPr b="0" i="0" sz="1100" u="none" cap="none" strike="noStrike">
              <a:solidFill>
                <a:schemeClr val="dk1"/>
              </a:solidFill>
              <a:latin typeface="Century Gothic"/>
              <a:ea typeface="Century Gothic"/>
              <a:cs typeface="Century Gothic"/>
              <a:sym typeface="Century Gothic"/>
            </a:endParaRPr>
          </a:p>
        </p:txBody>
      </p:sp>
      <p:pic>
        <p:nvPicPr>
          <p:cNvPr id="263" name="Google Shape;263;p21"/>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2"/>
          <p:cNvSpPr txBox="1"/>
          <p:nvPr>
            <p:ph idx="1" type="body"/>
          </p:nvPr>
        </p:nvSpPr>
        <p:spPr>
          <a:xfrm>
            <a:off x="501353" y="218721"/>
            <a:ext cx="7629923" cy="854918"/>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Char char=" "/>
            </a:pPr>
            <a:r>
              <a:rPr b="1" lang="en-US"/>
              <a:t>$ </a:t>
            </a:r>
            <a:r>
              <a:rPr b="1" lang="en-US">
                <a:solidFill>
                  <a:srgbClr val="FF0000"/>
                </a:solidFill>
              </a:rPr>
              <a:t>ls -l -a (ls -la o ls -al)</a:t>
            </a:r>
            <a:endParaRPr/>
          </a:p>
          <a:p>
            <a:pPr indent="-91440" lvl="0" marL="91440" rtl="0" algn="l">
              <a:lnSpc>
                <a:spcPct val="100000"/>
              </a:lnSpc>
              <a:spcBef>
                <a:spcPts val="1400"/>
              </a:spcBef>
              <a:spcAft>
                <a:spcPts val="0"/>
              </a:spcAft>
              <a:buSzPts val="1400"/>
              <a:buChar char=" "/>
            </a:pPr>
            <a:r>
              <a:rPr lang="en-US"/>
              <a:t>Uscita:</a:t>
            </a:r>
            <a:endParaRPr/>
          </a:p>
          <a:p>
            <a:pPr indent="-2537" lvl="0" marL="91440" rtl="0" algn="l">
              <a:lnSpc>
                <a:spcPct val="100000"/>
              </a:lnSpc>
              <a:spcBef>
                <a:spcPts val="1400"/>
              </a:spcBef>
              <a:spcAft>
                <a:spcPts val="0"/>
              </a:spcAft>
              <a:buSzPts val="1400"/>
              <a:buNone/>
            </a:pPr>
            <a:r>
              <a:t/>
            </a:r>
            <a:endParaRPr/>
          </a:p>
        </p:txBody>
      </p:sp>
      <p:sp>
        <p:nvSpPr>
          <p:cNvPr id="269" name="Google Shape;269;p22"/>
          <p:cNvSpPr txBox="1"/>
          <p:nvPr>
            <p:ph idx="4294967295"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NOME DEL MODULO DI FORMAZIONE CSP: MODELLO DI PRESENTAZIONE CREATO DA PR</a:t>
            </a:r>
            <a:endParaRPr/>
          </a:p>
        </p:txBody>
      </p:sp>
      <p:sp>
        <p:nvSpPr>
          <p:cNvPr id="270" name="Google Shape;270;p2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Arial"/>
                <a:ea typeface="Arial"/>
                <a:cs typeface="Arial"/>
                <a:sym typeface="Arial"/>
              </a:rPr>
              <a:t>17</a:t>
            </a:r>
            <a:endParaRPr sz="1400">
              <a:latin typeface="Arial"/>
              <a:ea typeface="Arial"/>
              <a:cs typeface="Arial"/>
              <a:sym typeface="Arial"/>
            </a:endParaRPr>
          </a:p>
        </p:txBody>
      </p:sp>
      <p:sp>
        <p:nvSpPr>
          <p:cNvPr id="271" name="Google Shape;271;p22"/>
          <p:cNvSpPr/>
          <p:nvPr/>
        </p:nvSpPr>
        <p:spPr>
          <a:xfrm>
            <a:off x="673041" y="1027631"/>
            <a:ext cx="7320585" cy="5096687"/>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totale 2728</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drwxr-x--- 20 und3rd06012 und3rd06012 4096 Dec 28 21:28 .</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3 root 4096 Dec 26 10:15 ...</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-rw------- 1 und3rd06012 und3rd06012 1990 Dec 28 21:42 .bash_history</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-rw-r--r-- 1 und3rd06012 und3rd06012 220 Dec 26 10:15 .bash_logout</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-rw-r--r-- 1 und3rd06012 und3rd06012 3771 Dec 26 10:15 .bashrc</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drwx------ 21 und3rd06012 und3rd06012 4096 Dec 28 20:53 .cache</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drwx------ 16 und3rd06012 und3rd06012 4096 Dec 28 02:56 .config</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28 21:28 Desktop</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26 20:53 Documenti</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3 und3rd06012 und3rd06012 4096 Dec 28 21:37 Download</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27 15:40 .fontconfig</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drwx------ 2 und3rd06012 und3rd06012 4096 Dec 28 21:34 .gnupg</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-rw------- 1 und3rd06012 und3rd06012 20 Dec 28 04:09 .lesshst</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drwx------ 3 und3rd06012 und3rd06012 4096 Dec 26 20:53 .local</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drwx------ 3 und3rd06012 und3rd06012 4096 Dec 28 02:33 .mozilla</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26 20:53 Musica</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-rw-r--r-- 1 und3rd06012 und3rd06012 310 Dec 27 18:13 .pam_environment</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26 20:53 Immagini</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-rw-r--r-- 1 und3rd06012 und3rd06012 807 Dec 26 10:15 .profile</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Dic 26 20:53 Pubblico</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drwx------ 8 und3rd06012 und3rd06012 4096 Dic 27 18:55 snap</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drwx------ 2 und3rd06012 und3rd06012 4096 Dec 27 15:26 .ssh</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-rw-r--r-- 1 und3rd06012 und3rd06012 0 Dec 27 15:14 .sudo_as_admin_successful</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28 02:51 Template</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drwx------ 6 und3rd06012 und3rd06012 4096 Dec 28 02:33 .thunderbird</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3 und3rd06012 und3rd06012 4096 Dec 27 16:45 .var</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26 20:53 Video</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-rw-rw-r-- 1 und3rd06012 und3rd06012 165 Dec 28 20:41 .wget-hsts</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-rw-rw-r-- 1 und3rd06012 und3rd06012 2682154 Oct 1 00:41 wireguird_amd64.deb</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 </a:t>
            </a:r>
            <a:endParaRPr b="0" i="0" sz="1000" u="none" cap="none" strike="noStrike">
              <a:solidFill>
                <a:schemeClr val="dk1"/>
              </a:solidFill>
              <a:latin typeface="Century Gothic"/>
              <a:ea typeface="Century Gothic"/>
              <a:cs typeface="Century Gothic"/>
              <a:sym typeface="Century Gothic"/>
            </a:endParaRPr>
          </a:p>
        </p:txBody>
      </p:sp>
      <p:pic>
        <p:nvPicPr>
          <p:cNvPr id="272" name="Google Shape;272;p22"/>
          <p:cNvPicPr preferRelativeResize="0"/>
          <p:nvPr/>
        </p:nvPicPr>
        <p:blipFill rotWithShape="1">
          <a:blip r:embed="rId3">
            <a:alphaModFix/>
          </a:blip>
          <a:srcRect b="0" l="0" r="0" t="0"/>
          <a:stretch/>
        </p:blipFill>
        <p:spPr>
          <a:xfrm>
            <a:off x="8601429" y="6167336"/>
            <a:ext cx="1530000" cy="61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c484d80d57_0_0"/>
          <p:cNvSpPr txBox="1"/>
          <p:nvPr>
            <p:ph type="ctrTitle"/>
          </p:nvPr>
        </p:nvSpPr>
        <p:spPr>
          <a:xfrm>
            <a:off x="380000" y="600750"/>
            <a:ext cx="7544700" cy="76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600"/>
              <a:buNone/>
            </a:pPr>
            <a:r>
              <a:rPr lang="en-US"/>
              <a:t>Sicurezza per il settore sanitario</a:t>
            </a:r>
            <a:endParaRPr/>
          </a:p>
        </p:txBody>
      </p:sp>
      <p:sp>
        <p:nvSpPr>
          <p:cNvPr id="133" name="Google Shape;133;g2c484d80d57_0_0"/>
          <p:cNvSpPr txBox="1"/>
          <p:nvPr>
            <p:ph idx="2" type="body"/>
          </p:nvPr>
        </p:nvSpPr>
        <p:spPr>
          <a:xfrm>
            <a:off x="380000" y="1714196"/>
            <a:ext cx="11283600" cy="4554600"/>
          </a:xfrm>
          <a:prstGeom prst="rect">
            <a:avLst/>
          </a:prstGeom>
          <a:noFill/>
          <a:ln>
            <a:noFill/>
          </a:ln>
        </p:spPr>
        <p:txBody>
          <a:bodyPr anchorCtr="0" anchor="t" bIns="45700" lIns="91425" spcFirstLastPara="1" rIns="0" wrap="square" tIns="0">
            <a:normAutofit/>
          </a:bodyPr>
          <a:lstStyle/>
          <a:p>
            <a:pPr indent="0" lvl="0" marL="0" rtl="0" algn="l">
              <a:lnSpc>
                <a:spcPct val="80000"/>
              </a:lnSpc>
              <a:spcBef>
                <a:spcPts val="1200"/>
              </a:spcBef>
              <a:spcAft>
                <a:spcPts val="0"/>
              </a:spcAft>
              <a:buSzPts val="1400"/>
              <a:buNone/>
            </a:pPr>
            <a:r>
              <a:rPr lang="en-US" sz="1770"/>
              <a:t>La salute comprende molti aspetti, alcuni tradizionali, altri specifici del settore.</a:t>
            </a:r>
            <a:endParaRPr sz="1770"/>
          </a:p>
          <a:p>
            <a:pPr indent="0" lvl="0" marL="0" rtl="0" algn="l">
              <a:lnSpc>
                <a:spcPct val="80000"/>
              </a:lnSpc>
              <a:spcBef>
                <a:spcPts val="1200"/>
              </a:spcBef>
              <a:spcAft>
                <a:spcPts val="0"/>
              </a:spcAft>
              <a:buSzPts val="1400"/>
              <a:buNone/>
            </a:pPr>
            <a:r>
              <a:rPr lang="en-US" sz="1770"/>
              <a:t>L'infrastruttura comprende tutti gli aspetti, dai database delle cartelle cliniche, ai sensori, all'archiviazione, ai dispositivi di comunicazione e così via.</a:t>
            </a:r>
            <a:endParaRPr sz="1770"/>
          </a:p>
          <a:p>
            <a:pPr indent="0" lvl="0" marL="0" rtl="0" algn="l">
              <a:lnSpc>
                <a:spcPct val="80000"/>
              </a:lnSpc>
              <a:spcBef>
                <a:spcPts val="1200"/>
              </a:spcBef>
              <a:spcAft>
                <a:spcPts val="0"/>
              </a:spcAft>
              <a:buSzPts val="1400"/>
              <a:buNone/>
            </a:pPr>
            <a:r>
              <a:rPr lang="en-US" sz="1770"/>
              <a:t>	Ciò significa che è necessario disporre di un'</a:t>
            </a:r>
            <a:r>
              <a:rPr b="1" lang="en-US" sz="1770"/>
              <a:t>infrastruttura sicura, poiché vengono archiviati e scambiati dati sensibili e critici.</a:t>
            </a:r>
            <a:endParaRPr sz="1770"/>
          </a:p>
          <a:p>
            <a:pPr indent="0" lvl="0" marL="0" rtl="0" algn="l">
              <a:lnSpc>
                <a:spcPct val="80000"/>
              </a:lnSpc>
              <a:spcBef>
                <a:spcPts val="1200"/>
              </a:spcBef>
              <a:spcAft>
                <a:spcPts val="0"/>
              </a:spcAft>
              <a:buSzPts val="1400"/>
              <a:buNone/>
            </a:pPr>
            <a:r>
              <a:rPr lang="en-US" sz="1770"/>
              <a:t>		nel 2017 il ransomware avanzato WannaCry ha interrotto servizi cruciali dell'NHS (National Health Service) nel Regno Unito.</a:t>
            </a:r>
            <a:endParaRPr sz="1770"/>
          </a:p>
          <a:p>
            <a:pPr indent="0" lvl="0" marL="0" rtl="0" algn="l">
              <a:lnSpc>
                <a:spcPct val="80000"/>
              </a:lnSpc>
              <a:spcBef>
                <a:spcPts val="1200"/>
              </a:spcBef>
              <a:spcAft>
                <a:spcPts val="0"/>
              </a:spcAft>
              <a:buSzPts val="1400"/>
              <a:buNone/>
            </a:pPr>
            <a:r>
              <a:rPr lang="en-US" sz="1770"/>
              <a:t>	e la </a:t>
            </a:r>
            <a:r>
              <a:rPr b="1" lang="en-US" sz="1770"/>
              <a:t>fiducia nelle informazioni </a:t>
            </a:r>
            <a:r>
              <a:rPr lang="en-US" sz="1770"/>
              <a:t>che riceviamo </a:t>
            </a:r>
            <a:endParaRPr sz="1770"/>
          </a:p>
          <a:p>
            <a:pPr indent="0" lvl="0" marL="0" rtl="0" algn="l">
              <a:lnSpc>
                <a:spcPct val="80000"/>
              </a:lnSpc>
              <a:spcBef>
                <a:spcPts val="1200"/>
              </a:spcBef>
              <a:spcAft>
                <a:spcPts val="0"/>
              </a:spcAft>
              <a:buSzPts val="1400"/>
              <a:buNone/>
            </a:pPr>
            <a:r>
              <a:rPr lang="en-US" sz="1770"/>
              <a:t>		Ad esempio, dispositivi di monitoraggio medico, informazioni sull'utilizzo di sensori medici, ecc.</a:t>
            </a:r>
            <a:endParaRPr sz="1770"/>
          </a:p>
          <a:p>
            <a:pPr indent="0" lvl="0" marL="0" rtl="0" algn="l">
              <a:lnSpc>
                <a:spcPct val="80000"/>
              </a:lnSpc>
              <a:spcBef>
                <a:spcPts val="1200"/>
              </a:spcBef>
              <a:spcAft>
                <a:spcPts val="0"/>
              </a:spcAft>
              <a:buSzPts val="1400"/>
              <a:buNone/>
            </a:pPr>
            <a:r>
              <a:rPr lang="en-US" sz="1770"/>
              <a:t>Gli aspetti tradizionali includono</a:t>
            </a:r>
            <a:endParaRPr sz="1770"/>
          </a:p>
          <a:p>
            <a:pPr indent="0" lvl="0" marL="0" rtl="0" algn="l">
              <a:lnSpc>
                <a:spcPct val="80000"/>
              </a:lnSpc>
              <a:spcBef>
                <a:spcPts val="1200"/>
              </a:spcBef>
              <a:spcAft>
                <a:spcPts val="0"/>
              </a:spcAft>
              <a:buSzPts val="1400"/>
              <a:buNone/>
            </a:pPr>
            <a:r>
              <a:rPr lang="en-US" sz="1770"/>
              <a:t>	dati sanitari dei clienti, fatturazione, contabilità, gestione del personale, referti medici, dispositivi di comunicazione e segnalazione</a:t>
            </a:r>
            <a:endParaRPr sz="1770"/>
          </a:p>
          <a:p>
            <a:pPr indent="0" lvl="0" marL="0" rtl="0" algn="l">
              <a:lnSpc>
                <a:spcPct val="80000"/>
              </a:lnSpc>
              <a:spcBef>
                <a:spcPts val="1200"/>
              </a:spcBef>
              <a:spcAft>
                <a:spcPts val="0"/>
              </a:spcAft>
              <a:buSzPts val="1400"/>
              <a:buNone/>
            </a:pPr>
            <a:r>
              <a:rPr lang="en-US" sz="1770"/>
              <a:t>Pertanto, il settore sanitario deve difendersi da entrambi i tipi di attacco.</a:t>
            </a:r>
            <a:endParaRPr sz="177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4"/>
          <p:cNvSpPr txBox="1"/>
          <p:nvPr>
            <p:ph idx="1" type="body"/>
          </p:nvPr>
        </p:nvSpPr>
        <p:spPr>
          <a:xfrm>
            <a:off x="418670" y="776748"/>
            <a:ext cx="10504969" cy="5840362"/>
          </a:xfrm>
          <a:prstGeom prst="rect">
            <a:avLst/>
          </a:prstGeom>
          <a:noFill/>
          <a:ln>
            <a:noFill/>
          </a:ln>
        </p:spPr>
        <p:txBody>
          <a:bodyPr anchorCtr="0" anchor="t" bIns="45700" lIns="0" spcFirstLastPara="1" rIns="0" wrap="square" tIns="45700">
            <a:normAutofit fontScale="85000" lnSpcReduction="20000"/>
          </a:bodyPr>
          <a:lstStyle/>
          <a:p>
            <a:pPr indent="-91440" lvl="0" marL="91440" rtl="0" algn="l">
              <a:lnSpc>
                <a:spcPct val="100000"/>
              </a:lnSpc>
              <a:spcBef>
                <a:spcPts val="0"/>
              </a:spcBef>
              <a:spcAft>
                <a:spcPts val="0"/>
              </a:spcAft>
              <a:buSzPct val="100000"/>
              <a:buChar char=" "/>
            </a:pPr>
            <a:r>
              <a:rPr lang="en-US"/>
              <a:t>Quando si usa l'opzione -F per ls, al nome del file viene aggiunto un carattere che ne rivela il tipo.</a:t>
            </a:r>
            <a:endParaRPr/>
          </a:p>
          <a:p>
            <a:pPr indent="-91440" lvl="0" marL="91440" rtl="0" algn="l">
              <a:lnSpc>
                <a:spcPct val="100000"/>
              </a:lnSpc>
              <a:spcBef>
                <a:spcPts val="1400"/>
              </a:spcBef>
              <a:spcAft>
                <a:spcPts val="0"/>
              </a:spcAft>
              <a:buSzPct val="100000"/>
              <a:buChar char=" "/>
            </a:pPr>
            <a:r>
              <a:rPr b="1" lang="en-US"/>
              <a:t>$ </a:t>
            </a:r>
            <a:r>
              <a:rPr b="1" lang="en-US">
                <a:solidFill>
                  <a:srgbClr val="FF0000"/>
                </a:solidFill>
              </a:rPr>
              <a:t>ls</a:t>
            </a:r>
            <a:endParaRPr/>
          </a:p>
          <a:p>
            <a:pPr indent="-91440" lvl="0" marL="91440" rtl="0" algn="l">
              <a:lnSpc>
                <a:spcPct val="100000"/>
              </a:lnSpc>
              <a:spcBef>
                <a:spcPts val="1400"/>
              </a:spcBef>
              <a:spcAft>
                <a:spcPts val="0"/>
              </a:spcAft>
              <a:buSzPct val="100000"/>
              <a:buChar char=" "/>
            </a:pPr>
            <a:r>
              <a:rPr lang="en-US"/>
              <a:t>Uscita:</a:t>
            </a:r>
            <a:endParaRPr/>
          </a:p>
          <a:p>
            <a:pPr indent="-15875" lvl="0" marL="9144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t/>
            </a:r>
            <a:endParaRPr/>
          </a:p>
          <a:p>
            <a:pPr indent="-91440" lvl="0" marL="91440" rtl="0" algn="l">
              <a:lnSpc>
                <a:spcPct val="100000"/>
              </a:lnSpc>
              <a:spcBef>
                <a:spcPts val="1400"/>
              </a:spcBef>
              <a:spcAft>
                <a:spcPts val="0"/>
              </a:spcAft>
              <a:buSzPct val="100000"/>
              <a:buChar char=" "/>
            </a:pPr>
            <a:r>
              <a:rPr lang="en-US"/>
              <a:t>mentre il comando seguente produce il seguente risultato:</a:t>
            </a:r>
            <a:endParaRPr/>
          </a:p>
          <a:p>
            <a:pPr indent="-15875" lvl="0" marL="91440" rtl="0" algn="l">
              <a:lnSpc>
                <a:spcPct val="100000"/>
              </a:lnSpc>
              <a:spcBef>
                <a:spcPts val="1400"/>
              </a:spcBef>
              <a:spcAft>
                <a:spcPts val="0"/>
              </a:spcAft>
              <a:buSzPct val="100000"/>
              <a:buNone/>
            </a:pPr>
            <a:r>
              <a:t/>
            </a:r>
            <a:endParaRPr/>
          </a:p>
          <a:p>
            <a:pPr indent="-15875" lvl="0" marL="91440" rtl="0" algn="l">
              <a:lnSpc>
                <a:spcPct val="100000"/>
              </a:lnSpc>
              <a:spcBef>
                <a:spcPts val="1400"/>
              </a:spcBef>
              <a:spcAft>
                <a:spcPts val="0"/>
              </a:spcAft>
              <a:buSzPct val="100000"/>
              <a:buNone/>
            </a:pPr>
            <a:r>
              <a:t/>
            </a:r>
            <a:endParaRPr/>
          </a:p>
          <a:p>
            <a:pPr indent="-91440" lvl="0" marL="91440" rtl="0" algn="l">
              <a:lnSpc>
                <a:spcPct val="100000"/>
              </a:lnSpc>
              <a:spcBef>
                <a:spcPts val="1400"/>
              </a:spcBef>
              <a:spcAft>
                <a:spcPts val="0"/>
              </a:spcAft>
              <a:buSzPct val="100000"/>
              <a:buChar char=" "/>
            </a:pPr>
            <a:r>
              <a:rPr b="1" lang="en-US"/>
              <a:t>$ </a:t>
            </a:r>
            <a:r>
              <a:rPr b="1" lang="en-US">
                <a:solidFill>
                  <a:srgbClr val="FF0000"/>
                </a:solidFill>
              </a:rPr>
              <a:t>ls -lF</a:t>
            </a:r>
            <a:endParaRPr b="1">
              <a:solidFill>
                <a:srgbClr val="FF0000"/>
              </a:solidFill>
            </a:endParaRPr>
          </a:p>
          <a:p>
            <a:pPr indent="-91440" lvl="0" marL="91440" rtl="0" algn="l">
              <a:lnSpc>
                <a:spcPct val="100000"/>
              </a:lnSpc>
              <a:spcBef>
                <a:spcPts val="1400"/>
              </a:spcBef>
              <a:spcAft>
                <a:spcPts val="0"/>
              </a:spcAft>
              <a:buSzPct val="100000"/>
              <a:buChar char=" "/>
            </a:pPr>
            <a:r>
              <a:rPr lang="en-US"/>
              <a:t>Uscita:</a:t>
            </a:r>
            <a:endParaRPr/>
          </a:p>
          <a:p>
            <a:pPr indent="-15875" lvl="0" marL="9144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rPr lang="en-US"/>
              <a:t>Simbolo Significato</a:t>
            </a:r>
            <a:endParaRPr/>
          </a:p>
          <a:p>
            <a:pPr indent="0" lvl="0" marL="0" rtl="0" algn="l">
              <a:lnSpc>
                <a:spcPct val="100000"/>
              </a:lnSpc>
              <a:spcBef>
                <a:spcPts val="1400"/>
              </a:spcBef>
              <a:spcAft>
                <a:spcPts val="0"/>
              </a:spcAft>
              <a:buSzPct val="100000"/>
              <a:buNone/>
            </a:pPr>
            <a:r>
              <a:rPr lang="en-US"/>
              <a:t>/ : Elenco.</a:t>
            </a:r>
            <a:endParaRPr/>
          </a:p>
          <a:p>
            <a:pPr indent="0" lvl="0" marL="0" rtl="0" algn="l">
              <a:lnSpc>
                <a:spcPct val="100000"/>
              </a:lnSpc>
              <a:spcBef>
                <a:spcPts val="1400"/>
              </a:spcBef>
              <a:spcAft>
                <a:spcPts val="0"/>
              </a:spcAft>
              <a:buSzPct val="100000"/>
              <a:buNone/>
            </a:pPr>
            <a:r>
              <a:rPr lang="en-US"/>
              <a:t>@ : Collegamento. Il file che segue il simbolo -&gt; è la destinazione del collegamento.</a:t>
            </a:r>
            <a:endParaRPr/>
          </a:p>
          <a:p>
            <a:pPr indent="0" lvl="0" marL="0" rtl="0" algn="l">
              <a:lnSpc>
                <a:spcPct val="100000"/>
              </a:lnSpc>
              <a:spcBef>
                <a:spcPts val="1400"/>
              </a:spcBef>
              <a:spcAft>
                <a:spcPts val="0"/>
              </a:spcAft>
              <a:buSzPct val="100000"/>
              <a:buNone/>
            </a:pPr>
            <a:r>
              <a:rPr lang="en-US"/>
              <a:t>* : Programma eseguibile.</a:t>
            </a:r>
            <a:endParaRPr/>
          </a:p>
        </p:txBody>
      </p:sp>
      <p:sp>
        <p:nvSpPr>
          <p:cNvPr id="278" name="Google Shape;278;p24"/>
          <p:cNvSpPr/>
          <p:nvPr/>
        </p:nvSpPr>
        <p:spPr>
          <a:xfrm>
            <a:off x="841458" y="1688431"/>
            <a:ext cx="5899446" cy="526415"/>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Desktop Download Immagini Video istantanei</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Documenti Musica Modelli pubblici wireguird_amd64.deb</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a:t>
            </a:r>
            <a:endParaRPr b="0" i="0" sz="1100" u="none" cap="none" strike="noStrike">
              <a:solidFill>
                <a:schemeClr val="dk1"/>
              </a:solidFill>
              <a:latin typeface="Century Gothic"/>
              <a:ea typeface="Century Gothic"/>
              <a:cs typeface="Century Gothic"/>
              <a:sym typeface="Century Gothic"/>
            </a:endParaRPr>
          </a:p>
        </p:txBody>
      </p:sp>
      <p:sp>
        <p:nvSpPr>
          <p:cNvPr id="279" name="Google Shape;279;p24"/>
          <p:cNvSpPr/>
          <p:nvPr/>
        </p:nvSpPr>
        <p:spPr>
          <a:xfrm>
            <a:off x="832976" y="2612547"/>
            <a:ext cx="5732206" cy="526415"/>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Desktop Download Immagini Video istantanei</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Documenti Musica Modelli pubblici wireguird_amd64.deb</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a:t>
            </a:r>
            <a:endParaRPr b="0" i="0" sz="1100" u="none" cap="none" strike="noStrike">
              <a:solidFill>
                <a:schemeClr val="dk1"/>
              </a:solidFill>
              <a:latin typeface="Century Gothic"/>
              <a:ea typeface="Century Gothic"/>
              <a:cs typeface="Century Gothic"/>
              <a:sym typeface="Century Gothic"/>
            </a:endParaRPr>
          </a:p>
        </p:txBody>
      </p:sp>
      <p:sp>
        <p:nvSpPr>
          <p:cNvPr id="280" name="Google Shape;280;p24"/>
          <p:cNvSpPr/>
          <p:nvPr/>
        </p:nvSpPr>
        <p:spPr>
          <a:xfrm>
            <a:off x="1469308" y="3680724"/>
            <a:ext cx="4459543" cy="1470508"/>
          </a:xfrm>
          <a:prstGeom prst="rect">
            <a:avLst/>
          </a:prstGeom>
          <a:solidFill>
            <a:srgbClr val="B2B2B2"/>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totale 2656</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28 21:28 Desktop/</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26 20:53 Documents/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3 und3rd06012 und3rd06012 4096 Dec 28 21:37 Downloads/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26 20:53 Music/</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26 20:53 Pictures/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26 20:53 Public/</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drwx------ 8 und3rd06012 und3rd06012 4096 Dec 27 18:55 snap/</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28 02:51 Templates/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26 20:53 Videos/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-rw-rw-r-- 1 und3rd06012 und3rd06012 2682154 Oct 1 00:41 wireguird_amd64.deb</a:t>
            </a:r>
            <a:endParaRPr b="0" i="0" sz="800" u="none" cap="none" strike="noStrike">
              <a:solidFill>
                <a:schemeClr val="dk1"/>
              </a:solidFill>
              <a:latin typeface="Century Gothic"/>
              <a:ea typeface="Century Gothic"/>
              <a:cs typeface="Century Gothic"/>
              <a:sym typeface="Century Gothic"/>
            </a:endParaRPr>
          </a:p>
        </p:txBody>
      </p:sp>
      <p:pic>
        <p:nvPicPr>
          <p:cNvPr id="281" name="Google Shape;281;p24"/>
          <p:cNvPicPr preferRelativeResize="0"/>
          <p:nvPr/>
        </p:nvPicPr>
        <p:blipFill rotWithShape="1">
          <a:blip r:embed="rId3">
            <a:alphaModFix/>
          </a:blip>
          <a:srcRect b="0" l="0" r="0" t="0"/>
          <a:stretch/>
        </p:blipFill>
        <p:spPr>
          <a:xfrm>
            <a:off x="9238546" y="6043899"/>
            <a:ext cx="1530000" cy="612000"/>
          </a:xfrm>
          <a:prstGeom prst="rect">
            <a:avLst/>
          </a:prstGeom>
          <a:noFill/>
          <a:ln>
            <a:noFill/>
          </a:ln>
        </p:spPr>
      </p:pic>
      <p:sp>
        <p:nvSpPr>
          <p:cNvPr id="282" name="Google Shape;282;p2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Arial"/>
                <a:ea typeface="Arial"/>
                <a:cs typeface="Arial"/>
                <a:sym typeface="Arial"/>
              </a:rPr>
              <a:t>19</a:t>
            </a:r>
            <a:endParaRPr sz="1400">
              <a:latin typeface="Arial"/>
              <a:ea typeface="Arial"/>
              <a:cs typeface="Arial"/>
              <a:sym typeface="Arial"/>
            </a:endParaRPr>
          </a:p>
        </p:txBody>
      </p:sp>
      <p:sp>
        <p:nvSpPr>
          <p:cNvPr id="283" name="Google Shape;283;p24"/>
          <p:cNvSpPr txBox="1"/>
          <p:nvPr/>
        </p:nvSpPr>
        <p:spPr>
          <a:xfrm>
            <a:off x="418670" y="216534"/>
            <a:ext cx="5991962"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Arial"/>
                <a:ea typeface="Arial"/>
                <a:cs typeface="Arial"/>
                <a:sym typeface="Arial"/>
              </a:rPr>
              <a:t>Elenco dei file per tipo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27"/>
          <p:cNvPicPr preferRelativeResize="0"/>
          <p:nvPr>
            <p:ph idx="1" type="body"/>
          </p:nvPr>
        </p:nvPicPr>
        <p:blipFill rotWithShape="1">
          <a:blip r:embed="rId3">
            <a:alphaModFix/>
          </a:blip>
          <a:srcRect b="0" l="0" r="0" t="0"/>
          <a:stretch/>
        </p:blipFill>
        <p:spPr>
          <a:xfrm>
            <a:off x="796924" y="1041778"/>
            <a:ext cx="7501501" cy="3967995"/>
          </a:xfrm>
          <a:prstGeom prst="rect">
            <a:avLst/>
          </a:prstGeom>
          <a:noFill/>
          <a:ln>
            <a:noFill/>
          </a:ln>
        </p:spPr>
      </p:pic>
      <p:sp>
        <p:nvSpPr>
          <p:cNvPr id="289" name="Google Shape;289;p2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Arial"/>
                <a:ea typeface="Arial"/>
                <a:cs typeface="Arial"/>
                <a:sym typeface="Arial"/>
              </a:rPr>
              <a:t>22</a:t>
            </a:r>
            <a:endParaRPr sz="1400">
              <a:latin typeface="Arial"/>
              <a:ea typeface="Arial"/>
              <a:cs typeface="Arial"/>
              <a:sym typeface="Arial"/>
            </a:endParaRPr>
          </a:p>
        </p:txBody>
      </p:sp>
      <p:pic>
        <p:nvPicPr>
          <p:cNvPr id="290" name="Google Shape;290;p27"/>
          <p:cNvPicPr preferRelativeResize="0"/>
          <p:nvPr/>
        </p:nvPicPr>
        <p:blipFill rotWithShape="1">
          <a:blip r:embed="rId4">
            <a:alphaModFix/>
          </a:blip>
          <a:srcRect b="0" l="0" r="0" t="0"/>
          <a:stretch/>
        </p:blipFill>
        <p:spPr>
          <a:xfrm>
            <a:off x="9238546" y="6043899"/>
            <a:ext cx="1530000" cy="612000"/>
          </a:xfrm>
          <a:prstGeom prst="rect">
            <a:avLst/>
          </a:prstGeom>
          <a:noFill/>
          <a:ln>
            <a:noFill/>
          </a:ln>
        </p:spPr>
      </p:pic>
      <p:sp>
        <p:nvSpPr>
          <p:cNvPr id="291" name="Google Shape;291;p27"/>
          <p:cNvSpPr txBox="1"/>
          <p:nvPr/>
        </p:nvSpPr>
        <p:spPr>
          <a:xfrm>
            <a:off x="796924" y="487780"/>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000" u="none" cap="none" strike="noStrike">
                <a:solidFill>
                  <a:schemeClr val="dk1"/>
                </a:solidFill>
                <a:latin typeface="Book Antiqua"/>
                <a:ea typeface="Book Antiqua"/>
                <a:cs typeface="Book Antiqua"/>
                <a:sym typeface="Book Antiqua"/>
              </a:rPr>
              <a:t>Elenco dei file per tempo</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297" name="Google Shape;297;p29"/>
          <p:cNvSpPr txBox="1"/>
          <p:nvPr>
            <p:ph idx="1" type="body"/>
          </p:nvPr>
        </p:nvSpPr>
        <p:spPr>
          <a:xfrm>
            <a:off x="805542" y="1392570"/>
            <a:ext cx="10333794" cy="4925961"/>
          </a:xfrm>
          <a:prstGeom prst="rect">
            <a:avLst/>
          </a:prstGeom>
          <a:noFill/>
          <a:ln>
            <a:noFill/>
          </a:ln>
        </p:spPr>
        <p:txBody>
          <a:bodyPr anchorCtr="0" anchor="t" bIns="45700" lIns="0" spcFirstLastPara="1" rIns="0" wrap="square" tIns="45700">
            <a:normAutofit/>
          </a:bodyPr>
          <a:lstStyle/>
          <a:p>
            <a:pPr indent="-114300" lvl="0" marL="0" marR="0" rtl="0" algn="l">
              <a:lnSpc>
                <a:spcPct val="107000"/>
              </a:lnSpc>
              <a:spcBef>
                <a:spcPts val="0"/>
              </a:spcBef>
              <a:spcAft>
                <a:spcPts val="0"/>
              </a:spcAft>
              <a:buSzPts val="1800"/>
              <a:buChar char=" "/>
            </a:pPr>
            <a:r>
              <a:rPr lang="en-US" sz="1800">
                <a:latin typeface="Times New Roman"/>
                <a:ea typeface="Times New Roman"/>
                <a:cs typeface="Times New Roman"/>
                <a:sym typeface="Times New Roman"/>
              </a:rPr>
              <a:t>Avrete notato che quando si usa un comando come </a:t>
            </a:r>
            <a:r>
              <a:rPr b="1" lang="en-US" sz="1800">
                <a:solidFill>
                  <a:srgbClr val="C9211E"/>
                </a:solidFill>
                <a:latin typeface="Times New Roman"/>
                <a:ea typeface="Times New Roman"/>
                <a:cs typeface="Times New Roman"/>
                <a:sym typeface="Times New Roman"/>
              </a:rPr>
              <a:t>ls -lf</a:t>
            </a:r>
            <a:r>
              <a:rPr lang="en-US" sz="1800">
                <a:latin typeface="Times New Roman"/>
                <a:ea typeface="Times New Roman"/>
                <a:cs typeface="Times New Roman"/>
                <a:sym typeface="Times New Roman"/>
              </a:rPr>
              <a:t>, nella prima colonna dell'output ci sono alcune strane stringhe accanto ai file e alle cartelle, come ad esempio: </a:t>
            </a:r>
            <a:r>
              <a:rPr b="1" lang="en-US" sz="1800">
                <a:solidFill>
                  <a:srgbClr val="000000"/>
                </a:solidFill>
                <a:latin typeface="Times New Roman"/>
                <a:ea typeface="Times New Roman"/>
                <a:cs typeface="Times New Roman"/>
                <a:sym typeface="Times New Roman"/>
              </a:rPr>
              <a:t>drwxr-xr-x o drwx</a:t>
            </a:r>
            <a:r>
              <a:rPr lang="en-US" sz="1800">
                <a:latin typeface="Times New Roman"/>
                <a:ea typeface="Times New Roman"/>
                <a:cs typeface="Times New Roman"/>
                <a:sym typeface="Times New Roman"/>
              </a:rPr>
              <a:t>------. Queste stringhe indicano sostanzialmente i permessi di cui godono i file e le cartelle.</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Il primo carattere è il tipo. I tre caratteri successivi rappresentano le autorizzazioni disponibili per l'utente, noto anche come proprietario del file. I tre caratteri successivi rappresentano le autorizzazioni disponibili per i membri del gruppo del file. I tre caratteri finali rappresentano i permessi disponibili per tutti gli altri. In questa rappresentazione l'ordine ha un significato ed è importante perché indica i permessi per gli utenti con un ordine rigoroso. I tipi di autorizzazione vengono visualizzati per l'utente, seguiti dal gruppo e infine dagli altri. Inoltre, i tipi di autorizzazione di lettura, scrittura ed esecuzione vengono visualizzati in quest'ordine. Se una particolare autorizzazione non è concessa, al suo posto compare un </a:t>
            </a:r>
            <a:r>
              <a:rPr i="1" lang="en-US" sz="1800" u="sng">
                <a:latin typeface="Times New Roman"/>
                <a:ea typeface="Times New Roman"/>
                <a:cs typeface="Times New Roman"/>
                <a:sym typeface="Times New Roman"/>
              </a:rPr>
              <a:t>trattino </a:t>
            </a:r>
            <a:r>
              <a:rPr lang="en-US" sz="1800">
                <a:latin typeface="Times New Roman"/>
                <a:ea typeface="Times New Roman"/>
                <a:cs typeface="Times New Roman"/>
                <a:sym typeface="Times New Roman"/>
              </a:rPr>
              <a:t>(</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Ecco una rappresentazione delle informazioni sui permessi visualizzate da </a:t>
            </a:r>
            <a:r>
              <a:rPr b="1" lang="en-US" sz="1800">
                <a:solidFill>
                  <a:srgbClr val="FF0000"/>
                </a:solidFill>
                <a:latin typeface="Times New Roman"/>
                <a:ea typeface="Times New Roman"/>
                <a:cs typeface="Times New Roman"/>
                <a:sym typeface="Times New Roman"/>
              </a:rPr>
              <a:t>ls -l.</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 </a:t>
            </a:r>
            <a:r>
              <a:rPr b="1" lang="en-US" sz="1800">
                <a:solidFill>
                  <a:srgbClr val="FF0000"/>
                </a:solidFill>
                <a:latin typeface="Times New Roman"/>
                <a:ea typeface="Times New Roman"/>
                <a:cs typeface="Times New Roman"/>
                <a:sym typeface="Times New Roman"/>
              </a:rPr>
              <a:t>ls -l</a:t>
            </a:r>
            <a:endParaRPr/>
          </a:p>
          <a:p>
            <a:pPr indent="0" lvl="0" marL="0" marR="0" rtl="0" algn="l">
              <a:lnSpc>
                <a:spcPct val="107000"/>
              </a:lnSpc>
              <a:spcBef>
                <a:spcPts val="800"/>
              </a:spcBef>
              <a:spcAft>
                <a:spcPts val="0"/>
              </a:spcAft>
              <a:buSzPts val="1800"/>
              <a:buNone/>
            </a:pPr>
            <a:r>
              <a:t/>
            </a:r>
            <a:endParaRPr sz="1800">
              <a:latin typeface="Calibri"/>
              <a:ea typeface="Calibri"/>
              <a:cs typeface="Calibri"/>
              <a:sym typeface="Calibri"/>
            </a:endParaRPr>
          </a:p>
          <a:p>
            <a:pPr indent="-2537" lvl="0" marL="91440" rtl="0" algn="l">
              <a:lnSpc>
                <a:spcPct val="100000"/>
              </a:lnSpc>
              <a:spcBef>
                <a:spcPts val="2000"/>
              </a:spcBef>
              <a:spcAft>
                <a:spcPts val="0"/>
              </a:spcAft>
              <a:buSzPts val="1400"/>
              <a:buNone/>
            </a:pPr>
            <a:r>
              <a:t/>
            </a:r>
            <a:endParaRPr/>
          </a:p>
        </p:txBody>
      </p:sp>
      <p:pic>
        <p:nvPicPr>
          <p:cNvPr id="298" name="Google Shape;298;p29"/>
          <p:cNvPicPr preferRelativeResize="0"/>
          <p:nvPr/>
        </p:nvPicPr>
        <p:blipFill rotWithShape="1">
          <a:blip r:embed="rId3">
            <a:alphaModFix/>
          </a:blip>
          <a:srcRect b="0" l="0" r="0" t="0"/>
          <a:stretch/>
        </p:blipFill>
        <p:spPr>
          <a:xfrm>
            <a:off x="9093042" y="6012531"/>
            <a:ext cx="1530000" cy="612000"/>
          </a:xfrm>
          <a:prstGeom prst="rect">
            <a:avLst/>
          </a:prstGeom>
          <a:noFill/>
          <a:ln>
            <a:noFill/>
          </a:ln>
        </p:spPr>
      </p:pic>
      <p:sp>
        <p:nvSpPr>
          <p:cNvPr id="299" name="Google Shape;299;p29"/>
          <p:cNvSpPr txBox="1"/>
          <p:nvPr/>
        </p:nvSpPr>
        <p:spPr>
          <a:xfrm>
            <a:off x="884902" y="322246"/>
            <a:ext cx="70398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Anello di decodifica segreto per le autorizzazioni</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30"/>
          <p:cNvPicPr preferRelativeResize="0"/>
          <p:nvPr>
            <p:ph idx="1" type="body"/>
          </p:nvPr>
        </p:nvPicPr>
        <p:blipFill rotWithShape="1">
          <a:blip r:embed="rId3">
            <a:alphaModFix/>
          </a:blip>
          <a:srcRect b="0" l="0" r="0" t="0"/>
          <a:stretch/>
        </p:blipFill>
        <p:spPr>
          <a:xfrm>
            <a:off x="823913" y="446314"/>
            <a:ext cx="7655696" cy="3722563"/>
          </a:xfrm>
          <a:prstGeom prst="rect">
            <a:avLst/>
          </a:prstGeom>
          <a:noFill/>
          <a:ln>
            <a:noFill/>
          </a:ln>
        </p:spPr>
      </p:pic>
      <p:sp>
        <p:nvSpPr>
          <p:cNvPr id="305" name="Google Shape;305;p3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06" name="Google Shape;306;p30"/>
          <p:cNvPicPr preferRelativeResize="0"/>
          <p:nvPr/>
        </p:nvPicPr>
        <p:blipFill rotWithShape="1">
          <a:blip r:embed="rId4">
            <a:alphaModFix/>
          </a:blip>
          <a:srcRect b="0" l="0" r="0" t="0"/>
          <a:stretch/>
        </p:blipFill>
        <p:spPr>
          <a:xfrm>
            <a:off x="8866899" y="6043899"/>
            <a:ext cx="1530000" cy="61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1"/>
          <p:cNvSpPr txBox="1"/>
          <p:nvPr>
            <p:ph idx="1" type="body"/>
          </p:nvPr>
        </p:nvSpPr>
        <p:spPr>
          <a:xfrm>
            <a:off x="796321" y="801511"/>
            <a:ext cx="9802853" cy="4586566"/>
          </a:xfrm>
          <a:prstGeom prst="rect">
            <a:avLst/>
          </a:prstGeom>
          <a:noFill/>
          <a:ln>
            <a:noFill/>
          </a:ln>
        </p:spPr>
        <p:txBody>
          <a:bodyPr anchorCtr="0" anchor="t" bIns="45700" lIns="0" spcFirstLastPara="1" rIns="0" wrap="square" tIns="45700">
            <a:normAutofit/>
          </a:bodyPr>
          <a:lstStyle/>
          <a:p>
            <a:pPr indent="-342900" lvl="0" marL="342900" marR="0" rtl="0" algn="l">
              <a:lnSpc>
                <a:spcPct val="107000"/>
              </a:lnSpc>
              <a:spcBef>
                <a:spcPts val="0"/>
              </a:spcBef>
              <a:spcAft>
                <a:spcPts val="0"/>
              </a:spcAft>
              <a:buSzPts val="1800"/>
              <a:buFont typeface="Noto Sans Symbols"/>
              <a:buChar char="☑"/>
            </a:pPr>
            <a:r>
              <a:rPr b="1" lang="en-US" sz="1800">
                <a:latin typeface="Times New Roman"/>
                <a:ea typeface="Times New Roman"/>
                <a:cs typeface="Times New Roman"/>
                <a:sym typeface="Times New Roman"/>
              </a:rPr>
              <a:t>Security-Enhanced Linux (SELinux) </a:t>
            </a:r>
            <a:r>
              <a:rPr lang="en-US" sz="1800">
                <a:latin typeface="Times New Roman"/>
                <a:ea typeface="Times New Roman"/>
                <a:cs typeface="Times New Roman"/>
                <a:sym typeface="Times New Roman"/>
              </a:rPr>
              <a:t>è un modulo di sicurezza del kernel Linux che fornisce un meccanismo per supportare le politiche di sicurezza del controllo degli accessi, compresi i controlli obbligatori degli accessi (MAC).</a:t>
            </a:r>
            <a:endParaRPr sz="1800">
              <a:latin typeface="Calibri"/>
              <a:ea typeface="Calibri"/>
              <a:cs typeface="Calibri"/>
              <a:sym typeface="Calibri"/>
            </a:endParaRPr>
          </a:p>
          <a:p>
            <a:pPr indent="-114300" lvl="0" marL="45720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342900" lvl="0" marL="342900" marR="0" rtl="0" algn="l">
              <a:lnSpc>
                <a:spcPct val="107000"/>
              </a:lnSpc>
              <a:spcBef>
                <a:spcPts val="800"/>
              </a:spcBef>
              <a:spcAft>
                <a:spcPts val="0"/>
              </a:spcAft>
              <a:buSzPts val="1800"/>
              <a:buFont typeface="Noto Sans Symbols"/>
              <a:buChar char="☑"/>
            </a:pPr>
            <a:r>
              <a:rPr b="1" lang="en-US" sz="1800">
                <a:latin typeface="Times New Roman"/>
                <a:ea typeface="Times New Roman"/>
                <a:cs typeface="Times New Roman"/>
                <a:sym typeface="Times New Roman"/>
              </a:rPr>
              <a:t>Le liste di controllo degli accessi (ACL) </a:t>
            </a:r>
            <a:r>
              <a:rPr lang="en-US" sz="1800">
                <a:latin typeface="Times New Roman"/>
                <a:ea typeface="Times New Roman"/>
                <a:cs typeface="Times New Roman"/>
                <a:sym typeface="Times New Roman"/>
              </a:rPr>
              <a:t>forniscono un meccanismo di autorizzazione aggiuntivo e più flessibile per i file system. È stato progettato per assistere i permessi dei file UNIX. Le ACL consentono di assegnare permessi a qualsiasi utente o gruppo per qualsiasi risorsa del disco. Le ACL (liste di controllo degli accessi) possono essere utilizzate come espansione del concetto tradizionale di autorizzazione per gli oggetti del file system. Con le ACL, i permessi possono essere definiti in modo più flessibile rispetto al concetto di permesso tradizionale. </a:t>
            </a:r>
            <a:endParaRPr sz="1800">
              <a:latin typeface="Calibri"/>
              <a:ea typeface="Calibri"/>
              <a:cs typeface="Calibri"/>
              <a:sym typeface="Calibri"/>
            </a:endParaRPr>
          </a:p>
          <a:p>
            <a:pPr indent="-2537" lvl="0" marL="91440" rtl="0" algn="l">
              <a:lnSpc>
                <a:spcPct val="100000"/>
              </a:lnSpc>
              <a:spcBef>
                <a:spcPts val="2000"/>
              </a:spcBef>
              <a:spcAft>
                <a:spcPts val="0"/>
              </a:spcAft>
              <a:buSzPts val="1400"/>
              <a:buNone/>
            </a:pPr>
            <a:r>
              <a:t/>
            </a:r>
            <a:endParaRPr/>
          </a:p>
        </p:txBody>
      </p:sp>
      <p:sp>
        <p:nvSpPr>
          <p:cNvPr id="312" name="Google Shape;312;p3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13" name="Google Shape;313;p31"/>
          <p:cNvPicPr preferRelativeResize="0"/>
          <p:nvPr/>
        </p:nvPicPr>
        <p:blipFill rotWithShape="1">
          <a:blip r:embed="rId3">
            <a:alphaModFix/>
          </a:blip>
          <a:srcRect b="0" l="0" r="0" t="0"/>
          <a:stretch/>
        </p:blipFill>
        <p:spPr>
          <a:xfrm>
            <a:off x="8994718" y="6005457"/>
            <a:ext cx="1530000" cy="612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3"/>
          <p:cNvSpPr txBox="1"/>
          <p:nvPr>
            <p:ph idx="1" type="body"/>
          </p:nvPr>
        </p:nvSpPr>
        <p:spPr>
          <a:xfrm>
            <a:off x="691028" y="1298956"/>
            <a:ext cx="6637070" cy="5174380"/>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800"/>
              <a:buNone/>
            </a:pPr>
            <a:r>
              <a:rPr i="1" lang="en-US" sz="1800" u="sng">
                <a:latin typeface="Times New Roman"/>
                <a:ea typeface="Times New Roman"/>
                <a:cs typeface="Times New Roman"/>
                <a:sym typeface="Times New Roman"/>
              </a:rPr>
              <a:t>I permessi </a:t>
            </a:r>
            <a:r>
              <a:rPr lang="en-US" sz="1800">
                <a:latin typeface="Times New Roman"/>
                <a:ea typeface="Times New Roman"/>
                <a:cs typeface="Times New Roman"/>
                <a:sym typeface="Times New Roman"/>
              </a:rPr>
              <a:t>sono noti anche come </a:t>
            </a:r>
            <a:r>
              <a:rPr i="1" lang="en-US" sz="1800" u="sng">
                <a:latin typeface="Times New Roman"/>
                <a:ea typeface="Times New Roman"/>
                <a:cs typeface="Times New Roman"/>
                <a:sym typeface="Times New Roman"/>
              </a:rPr>
              <a:t>modalità</a:t>
            </a:r>
            <a:r>
              <a:rPr lang="en-US" sz="1800">
                <a:latin typeface="Times New Roman"/>
                <a:ea typeface="Times New Roman"/>
                <a:cs typeface="Times New Roman"/>
                <a:sym typeface="Times New Roman"/>
              </a:rPr>
              <a:t>. Per questo motivo il comando che si usa per cambiare i permessi si chiama </a:t>
            </a:r>
            <a:r>
              <a:rPr b="1" lang="en-US" sz="1800">
                <a:solidFill>
                  <a:srgbClr val="C9211E"/>
                </a:solidFill>
                <a:latin typeface="Times New Roman"/>
                <a:ea typeface="Times New Roman"/>
                <a:cs typeface="Times New Roman"/>
                <a:sym typeface="Times New Roman"/>
              </a:rPr>
              <a:t>chmod</a:t>
            </a:r>
            <a:r>
              <a:rPr lang="en-US" sz="1800">
                <a:latin typeface="Times New Roman"/>
                <a:ea typeface="Times New Roman"/>
                <a:cs typeface="Times New Roman"/>
                <a:sym typeface="Times New Roman"/>
              </a:rPr>
              <a:t>, abbreviazione di "</a:t>
            </a:r>
            <a:r>
              <a:rPr i="1" lang="en-US" sz="1800" u="sng">
                <a:latin typeface="Times New Roman"/>
                <a:ea typeface="Times New Roman"/>
                <a:cs typeface="Times New Roman"/>
                <a:sym typeface="Times New Roman"/>
              </a:rPr>
              <a:t>change mode</a:t>
            </a:r>
            <a:r>
              <a:rPr lang="en-US" sz="1800">
                <a:latin typeface="Times New Roman"/>
                <a:ea typeface="Times New Roman"/>
                <a:cs typeface="Times New Roman"/>
                <a:sym typeface="Times New Roman"/>
              </a:rPr>
              <a:t>". Esistono due modi per specificare la modalità. Il primo modo è chiamato modalità simbolica. Il formato della modalità simbolica è </a:t>
            </a:r>
            <a:r>
              <a:rPr b="1" lang="en-US" sz="1800">
                <a:solidFill>
                  <a:srgbClr val="C9211E"/>
                </a:solidFill>
                <a:latin typeface="Times New Roman"/>
                <a:ea typeface="Times New Roman"/>
                <a:cs typeface="Times New Roman"/>
                <a:sym typeface="Times New Roman"/>
              </a:rPr>
              <a:t>chmod user_category </a:t>
            </a:r>
            <a:r>
              <a:rPr lang="en-US" sz="1800">
                <a:latin typeface="Times New Roman"/>
                <a:ea typeface="Times New Roman"/>
                <a:cs typeface="Times New Roman"/>
                <a:sym typeface="Times New Roman"/>
              </a:rPr>
              <a:t>operator permission. Ecco una tabella del formato della modalità simbolica del comando </a:t>
            </a:r>
            <a:r>
              <a:rPr b="1" lang="en-US" sz="1800">
                <a:solidFill>
                  <a:srgbClr val="C9211E"/>
                </a:solidFill>
                <a:latin typeface="Times New Roman"/>
                <a:ea typeface="Times New Roman"/>
                <a:cs typeface="Times New Roman"/>
                <a:sym typeface="Times New Roman"/>
              </a:rPr>
              <a:t>chmod</a:t>
            </a:r>
            <a:r>
              <a:rPr lang="en-US" sz="1800">
                <a:latin typeface="Times New Roman"/>
                <a:ea typeface="Times New Roman"/>
                <a:cs typeface="Times New Roman"/>
                <a:sym typeface="Times New Roman"/>
              </a:rPr>
              <a:t>:</a:t>
            </a:r>
            <a:endParaRPr sz="1800">
              <a:latin typeface="Calibri"/>
              <a:ea typeface="Calibri"/>
              <a:cs typeface="Calibri"/>
              <a:sym typeface="Calibri"/>
            </a:endParaRPr>
          </a:p>
          <a:p>
            <a:pPr indent="-342900" lvl="0" marL="342900" marR="0" rtl="0" algn="l">
              <a:lnSpc>
                <a:spcPct val="107000"/>
              </a:lnSpc>
              <a:spcBef>
                <a:spcPts val="800"/>
              </a:spcBef>
              <a:spcAft>
                <a:spcPts val="0"/>
              </a:spcAft>
              <a:buSzPts val="1800"/>
              <a:buFont typeface="Noto Sans Symbols"/>
              <a:buChar char="∙"/>
            </a:pPr>
            <a:r>
              <a:rPr b="1" lang="en-US" sz="1800">
                <a:solidFill>
                  <a:srgbClr val="C9211E"/>
                </a:solidFill>
                <a:latin typeface="Times New Roman"/>
                <a:ea typeface="Times New Roman"/>
                <a:cs typeface="Times New Roman"/>
                <a:sym typeface="Times New Roman"/>
              </a:rPr>
              <a:t>chmod </a:t>
            </a:r>
            <a:r>
              <a:rPr lang="en-US" sz="1800">
                <a:latin typeface="Times New Roman"/>
                <a:ea typeface="Times New Roman"/>
                <a:cs typeface="Times New Roman"/>
                <a:sym typeface="Times New Roman"/>
              </a:rPr>
              <a:t>: il comando di modifica della modalità.</a:t>
            </a:r>
            <a:endParaRPr sz="1800">
              <a:latin typeface="Calibri"/>
              <a:ea typeface="Calibri"/>
              <a:cs typeface="Calibri"/>
              <a:sym typeface="Calibri"/>
            </a:endParaRPr>
          </a:p>
          <a:p>
            <a:pPr indent="-342900" lvl="0" marL="342900" marR="0" rtl="0" algn="l">
              <a:lnSpc>
                <a:spcPct val="107000"/>
              </a:lnSpc>
              <a:spcBef>
                <a:spcPts val="800"/>
              </a:spcBef>
              <a:spcAft>
                <a:spcPts val="0"/>
              </a:spcAft>
              <a:buSzPts val="1800"/>
              <a:buFont typeface="Noto Sans Symbols"/>
              <a:buChar char="∙"/>
            </a:pPr>
            <a:r>
              <a:rPr b="1" lang="en-US" sz="1800">
                <a:solidFill>
                  <a:srgbClr val="000000"/>
                </a:solidFill>
                <a:latin typeface="Times New Roman"/>
                <a:ea typeface="Times New Roman"/>
                <a:cs typeface="Times New Roman"/>
                <a:sym typeface="Times New Roman"/>
              </a:rPr>
              <a:t>ugoa </a:t>
            </a:r>
            <a:r>
              <a:rPr lang="en-US" sz="1800">
                <a:latin typeface="Times New Roman"/>
                <a:ea typeface="Times New Roman"/>
                <a:cs typeface="Times New Roman"/>
                <a:sym typeface="Times New Roman"/>
              </a:rPr>
              <a:t>: La categoria di utenti. Uno o più di u per utente, g per gruppo, o per altro, a per tutti.</a:t>
            </a:r>
            <a:endParaRPr sz="1800">
              <a:latin typeface="Calibri"/>
              <a:ea typeface="Calibri"/>
              <a:cs typeface="Calibri"/>
              <a:sym typeface="Calibri"/>
            </a:endParaRPr>
          </a:p>
          <a:p>
            <a:pPr indent="-342900" lvl="0" marL="342900" marR="0" rtl="0" algn="l">
              <a:lnSpc>
                <a:spcPct val="107000"/>
              </a:lnSpc>
              <a:spcBef>
                <a:spcPts val="800"/>
              </a:spcBef>
              <a:spcAft>
                <a:spcPts val="0"/>
              </a:spcAft>
              <a:buSzPts val="1800"/>
              <a:buFont typeface="Noto Sans Symbols"/>
              <a:buChar char="∙"/>
            </a:pPr>
            <a:r>
              <a:rPr b="1" lang="en-US" sz="1800">
                <a:solidFill>
                  <a:srgbClr val="000000"/>
                </a:solidFill>
                <a:latin typeface="Times New Roman"/>
                <a:ea typeface="Times New Roman"/>
                <a:cs typeface="Times New Roman"/>
                <a:sym typeface="Times New Roman"/>
              </a:rPr>
              <a:t>+-= </a:t>
            </a:r>
            <a:r>
              <a:rPr lang="en-US" sz="1800">
                <a:latin typeface="Times New Roman"/>
                <a:ea typeface="Times New Roman"/>
                <a:cs typeface="Times New Roman"/>
                <a:sym typeface="Times New Roman"/>
              </a:rPr>
              <a:t>: uno tra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o </a:t>
            </a:r>
            <a:r>
              <a:rPr b="1" lang="en-US" sz="18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Usare </a:t>
            </a:r>
            <a:r>
              <a:rPr b="1" lang="en-US" sz="18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per aggiungere permessi, </a:t>
            </a:r>
            <a:r>
              <a:rPr b="1" lang="en-US" sz="18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per sottrarli o </a:t>
            </a:r>
            <a:r>
              <a:rPr b="1" lang="en-US" sz="18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per impostarli esplicitamente.</a:t>
            </a:r>
            <a:endParaRPr/>
          </a:p>
          <a:p>
            <a:pPr indent="0" lvl="0" marL="0" marR="0" rtl="0" algn="l">
              <a:lnSpc>
                <a:spcPct val="107000"/>
              </a:lnSpc>
              <a:spcBef>
                <a:spcPts val="800"/>
              </a:spcBef>
              <a:spcAft>
                <a:spcPts val="0"/>
              </a:spcAft>
              <a:buSzPts val="1800"/>
              <a:buNone/>
            </a:pPr>
            <a:r>
              <a:t/>
            </a:r>
            <a:endParaRPr sz="1800">
              <a:latin typeface="Calibri"/>
              <a:ea typeface="Calibri"/>
              <a:cs typeface="Calibri"/>
              <a:sym typeface="Calibri"/>
            </a:endParaRPr>
          </a:p>
          <a:p>
            <a:pPr indent="0" lvl="0" marL="0" rtl="0" algn="l">
              <a:lnSpc>
                <a:spcPct val="100000"/>
              </a:lnSpc>
              <a:spcBef>
                <a:spcPts val="2000"/>
              </a:spcBef>
              <a:spcAft>
                <a:spcPts val="0"/>
              </a:spcAft>
              <a:buSzPts val="1400"/>
              <a:buNone/>
            </a:pPr>
            <a:r>
              <a:t/>
            </a:r>
            <a:endParaRPr/>
          </a:p>
        </p:txBody>
      </p:sp>
      <p:sp>
        <p:nvSpPr>
          <p:cNvPr id="319" name="Google Shape;319;p3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20" name="Google Shape;320;p33"/>
          <p:cNvPicPr preferRelativeResize="0"/>
          <p:nvPr/>
        </p:nvPicPr>
        <p:blipFill rotWithShape="1">
          <a:blip r:embed="rId3">
            <a:alphaModFix/>
          </a:blip>
          <a:srcRect b="0" l="0" r="0" t="0"/>
          <a:stretch/>
        </p:blipFill>
        <p:spPr>
          <a:xfrm>
            <a:off x="8994719" y="6043899"/>
            <a:ext cx="1530000" cy="612000"/>
          </a:xfrm>
          <a:prstGeom prst="rect">
            <a:avLst/>
          </a:prstGeom>
          <a:noFill/>
          <a:ln>
            <a:noFill/>
          </a:ln>
        </p:spPr>
      </p:pic>
      <p:sp>
        <p:nvSpPr>
          <p:cNvPr id="321" name="Google Shape;321;p33"/>
          <p:cNvSpPr txBox="1"/>
          <p:nvPr/>
        </p:nvSpPr>
        <p:spPr>
          <a:xfrm>
            <a:off x="816078" y="642524"/>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Modifica dei permessi</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34"/>
          <p:cNvPicPr preferRelativeResize="0"/>
          <p:nvPr>
            <p:ph idx="1" type="body"/>
          </p:nvPr>
        </p:nvPicPr>
        <p:blipFill rotWithShape="1">
          <a:blip r:embed="rId3">
            <a:alphaModFix/>
          </a:blip>
          <a:srcRect b="0" l="0" r="0" t="0"/>
          <a:stretch/>
        </p:blipFill>
        <p:spPr>
          <a:xfrm>
            <a:off x="800630" y="654049"/>
            <a:ext cx="9031628" cy="5559937"/>
          </a:xfrm>
          <a:prstGeom prst="rect">
            <a:avLst/>
          </a:prstGeom>
          <a:noFill/>
          <a:ln>
            <a:noFill/>
          </a:ln>
        </p:spPr>
      </p:pic>
      <p:sp>
        <p:nvSpPr>
          <p:cNvPr id="327" name="Google Shape;327;p3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28" name="Google Shape;328;p34"/>
          <p:cNvPicPr preferRelativeResize="0"/>
          <p:nvPr/>
        </p:nvPicPr>
        <p:blipFill rotWithShape="1">
          <a:blip r:embed="rId4">
            <a:alphaModFix/>
          </a:blip>
          <a:srcRect b="0" l="0" r="0" t="0"/>
          <a:stretch/>
        </p:blipFill>
        <p:spPr>
          <a:xfrm>
            <a:off x="9238546" y="5984774"/>
            <a:ext cx="1530000" cy="61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35"/>
          <p:cNvPicPr preferRelativeResize="0"/>
          <p:nvPr>
            <p:ph idx="1" type="body"/>
          </p:nvPr>
        </p:nvPicPr>
        <p:blipFill rotWithShape="1">
          <a:blip r:embed="rId3">
            <a:alphaModFix/>
          </a:blip>
          <a:srcRect b="0" l="0" r="0" t="0"/>
          <a:stretch/>
        </p:blipFill>
        <p:spPr>
          <a:xfrm>
            <a:off x="644032" y="417689"/>
            <a:ext cx="8146007" cy="4783575"/>
          </a:xfrm>
          <a:prstGeom prst="rect">
            <a:avLst/>
          </a:prstGeom>
          <a:noFill/>
          <a:ln>
            <a:noFill/>
          </a:ln>
        </p:spPr>
      </p:pic>
      <p:sp>
        <p:nvSpPr>
          <p:cNvPr id="334" name="Google Shape;334;p3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35" name="Google Shape;335;p35"/>
          <p:cNvPicPr preferRelativeResize="0"/>
          <p:nvPr/>
        </p:nvPicPr>
        <p:blipFill rotWithShape="1">
          <a:blip r:embed="rId4">
            <a:alphaModFix/>
          </a:blip>
          <a:srcRect b="0" l="0" r="0" t="0"/>
          <a:stretch/>
        </p:blipFill>
        <p:spPr>
          <a:xfrm>
            <a:off x="9238546" y="6022363"/>
            <a:ext cx="1530000" cy="612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341" name="Google Shape;341;p37"/>
          <p:cNvSpPr txBox="1"/>
          <p:nvPr>
            <p:ph idx="1" type="body"/>
          </p:nvPr>
        </p:nvSpPr>
        <p:spPr>
          <a:xfrm>
            <a:off x="765247" y="1276624"/>
            <a:ext cx="10866315" cy="3836150"/>
          </a:xfrm>
          <a:prstGeom prst="rect">
            <a:avLst/>
          </a:prstGeom>
          <a:noFill/>
          <a:ln>
            <a:noFill/>
          </a:ln>
        </p:spPr>
        <p:txBody>
          <a:bodyPr anchorCtr="0" anchor="t" bIns="45700" lIns="0" spcFirstLastPara="1" rIns="0" wrap="square" tIns="45700">
            <a:normAutofit fontScale="92500"/>
          </a:bodyPr>
          <a:lstStyle/>
          <a:p>
            <a:pPr indent="-114299" lvl="0" marL="0" marR="0" rtl="0" algn="l">
              <a:lnSpc>
                <a:spcPct val="107000"/>
              </a:lnSpc>
              <a:spcBef>
                <a:spcPts val="0"/>
              </a:spcBef>
              <a:spcAft>
                <a:spcPts val="0"/>
              </a:spcAft>
              <a:buSzPct val="108107"/>
              <a:buChar char=" "/>
            </a:pPr>
            <a:r>
              <a:rPr lang="en-US" sz="1800">
                <a:latin typeface="Times New Roman"/>
                <a:ea typeface="Times New Roman"/>
                <a:cs typeface="Times New Roman"/>
                <a:sym typeface="Times New Roman"/>
              </a:rPr>
              <a:t>Oltre alla modalità simbolica, la modalità ottale può essere utilizzata con </a:t>
            </a:r>
            <a:r>
              <a:rPr b="1" lang="en-US" sz="1800">
                <a:solidFill>
                  <a:srgbClr val="FF0000"/>
                </a:solidFill>
                <a:latin typeface="Times New Roman"/>
                <a:ea typeface="Times New Roman"/>
                <a:cs typeface="Times New Roman"/>
                <a:sym typeface="Times New Roman"/>
              </a:rPr>
              <a:t>chmod </a:t>
            </a:r>
            <a:r>
              <a:rPr lang="en-US" sz="1800">
                <a:latin typeface="Times New Roman"/>
                <a:ea typeface="Times New Roman"/>
                <a:cs typeface="Times New Roman"/>
                <a:sym typeface="Times New Roman"/>
              </a:rPr>
              <a:t>per impostare i permessi di file e directory. La comprensione dei concetti alla base della modalità simbolica vi aiuterà a imparare la modalità ottale. In modalità ottale i permessi sono basati in binario. </a:t>
            </a:r>
            <a:endParaRPr sz="1800">
              <a:latin typeface="Calibri"/>
              <a:ea typeface="Calibri"/>
              <a:cs typeface="Calibri"/>
              <a:sym typeface="Calibri"/>
            </a:endParaRPr>
          </a:p>
          <a:p>
            <a:pPr indent="114300" lvl="0" marL="0" marR="0" rtl="0" algn="l">
              <a:lnSpc>
                <a:spcPct val="107000"/>
              </a:lnSpc>
              <a:spcBef>
                <a:spcPts val="800"/>
              </a:spcBef>
              <a:spcAft>
                <a:spcPts val="0"/>
              </a:spcAft>
              <a:buSzPct val="108107"/>
              <a:buNone/>
            </a:pPr>
            <a:r>
              <a:t/>
            </a:r>
            <a:endParaRPr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ct val="108107"/>
              <a:buNone/>
            </a:pPr>
            <a:r>
              <a:t/>
            </a:r>
            <a:endParaRPr sz="1800">
              <a:latin typeface="Times New Roman"/>
              <a:ea typeface="Times New Roman"/>
              <a:cs typeface="Times New Roman"/>
              <a:sym typeface="Times New Roman"/>
            </a:endParaRPr>
          </a:p>
          <a:p>
            <a:pPr indent="-114299" lvl="0" marL="0" marR="0" rtl="0" algn="l">
              <a:lnSpc>
                <a:spcPct val="107000"/>
              </a:lnSpc>
              <a:spcBef>
                <a:spcPts val="800"/>
              </a:spcBef>
              <a:spcAft>
                <a:spcPts val="0"/>
              </a:spcAft>
              <a:buSzPct val="108107"/>
              <a:buChar char=" "/>
            </a:pPr>
            <a:r>
              <a:rPr lang="en-US" sz="1800">
                <a:latin typeface="Times New Roman"/>
                <a:ea typeface="Times New Roman"/>
                <a:cs typeface="Times New Roman"/>
                <a:sym typeface="Times New Roman"/>
              </a:rPr>
              <a:t>Ogni tipo di autorizzazione è trattato come un bit che può essere impostato su </a:t>
            </a:r>
            <a:r>
              <a:rPr i="1" lang="en-US" sz="1800" u="sng">
                <a:latin typeface="Times New Roman"/>
                <a:ea typeface="Times New Roman"/>
                <a:cs typeface="Times New Roman"/>
                <a:sym typeface="Times New Roman"/>
              </a:rPr>
              <a:t>off </a:t>
            </a:r>
            <a:r>
              <a:rPr lang="en-US" sz="1800">
                <a:latin typeface="Times New Roman"/>
                <a:ea typeface="Times New Roman"/>
                <a:cs typeface="Times New Roman"/>
                <a:sym typeface="Times New Roman"/>
              </a:rPr>
              <a:t>(</a:t>
            </a:r>
            <a:r>
              <a:rPr b="1" lang="en-US" sz="1800">
                <a:latin typeface="Times New Roman"/>
                <a:ea typeface="Times New Roman"/>
                <a:cs typeface="Times New Roman"/>
                <a:sym typeface="Times New Roman"/>
              </a:rPr>
              <a:t>0</a:t>
            </a:r>
            <a:r>
              <a:rPr lang="en-US" sz="1800">
                <a:latin typeface="Times New Roman"/>
                <a:ea typeface="Times New Roman"/>
                <a:cs typeface="Times New Roman"/>
                <a:sym typeface="Times New Roman"/>
              </a:rPr>
              <a:t>) o su </a:t>
            </a:r>
            <a:r>
              <a:rPr i="1" lang="en-US" sz="1800" u="sng">
                <a:latin typeface="Times New Roman"/>
                <a:ea typeface="Times New Roman"/>
                <a:cs typeface="Times New Roman"/>
                <a:sym typeface="Times New Roman"/>
              </a:rPr>
              <a:t>on </a:t>
            </a:r>
            <a:r>
              <a:rPr lang="en-US" sz="1800">
                <a:latin typeface="Times New Roman"/>
                <a:ea typeface="Times New Roman"/>
                <a:cs typeface="Times New Roman"/>
                <a:sym typeface="Times New Roman"/>
              </a:rPr>
              <a:t>(</a:t>
            </a:r>
            <a:r>
              <a:rPr b="1" lang="en-US" sz="1800">
                <a:latin typeface="Times New Roman"/>
                <a:ea typeface="Times New Roman"/>
                <a:cs typeface="Times New Roman"/>
                <a:sym typeface="Times New Roman"/>
              </a:rPr>
              <a:t>1</a:t>
            </a:r>
            <a:r>
              <a:rPr lang="en-US" sz="1800">
                <a:latin typeface="Times New Roman"/>
                <a:ea typeface="Times New Roman"/>
                <a:cs typeface="Times New Roman"/>
                <a:sym typeface="Times New Roman"/>
              </a:rPr>
              <a:t>). Nei permessi, l'ordine ha un significato. I permessi sono sempre in ordine di lettura, scrittura ed esecuzione. Se r, w e x sono tutti impostati su off, la rappresentazione binaria è </a:t>
            </a:r>
            <a:r>
              <a:rPr b="1" lang="en-US" sz="1800">
                <a:latin typeface="Times New Roman"/>
                <a:ea typeface="Times New Roman"/>
                <a:cs typeface="Times New Roman"/>
                <a:sym typeface="Times New Roman"/>
              </a:rPr>
              <a:t>000</a:t>
            </a: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114300" lvl="0" marL="0" marR="0" rtl="0" algn="l">
              <a:lnSpc>
                <a:spcPct val="107000"/>
              </a:lnSpc>
              <a:spcBef>
                <a:spcPts val="800"/>
              </a:spcBef>
              <a:spcAft>
                <a:spcPts val="0"/>
              </a:spcAft>
              <a:buSzPct val="108107"/>
              <a:buNone/>
            </a:pPr>
            <a:r>
              <a:t/>
            </a:r>
            <a:endParaRPr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ct val="108107"/>
              <a:buNone/>
            </a:pPr>
            <a:r>
              <a:t/>
            </a:r>
            <a:endParaRPr sz="1800">
              <a:latin typeface="Times New Roman"/>
              <a:ea typeface="Times New Roman"/>
              <a:cs typeface="Times New Roman"/>
              <a:sym typeface="Times New Roman"/>
            </a:endParaRPr>
          </a:p>
          <a:p>
            <a:pPr indent="-114299" lvl="0" marL="0" marR="0" rtl="0" algn="l">
              <a:lnSpc>
                <a:spcPct val="107000"/>
              </a:lnSpc>
              <a:spcBef>
                <a:spcPts val="800"/>
              </a:spcBef>
              <a:spcAft>
                <a:spcPts val="0"/>
              </a:spcAft>
              <a:buSzPct val="108107"/>
              <a:buChar char=" "/>
            </a:pPr>
            <a:r>
              <a:rPr lang="en-US" sz="1800">
                <a:latin typeface="Times New Roman"/>
                <a:ea typeface="Times New Roman"/>
                <a:cs typeface="Times New Roman"/>
                <a:sym typeface="Times New Roman"/>
              </a:rPr>
              <a:t>Se sono tutte impostate su on, la rappresentazione binaria è </a:t>
            </a:r>
            <a:r>
              <a:rPr b="1" lang="en-US" sz="1800">
                <a:latin typeface="Times New Roman"/>
                <a:ea typeface="Times New Roman"/>
                <a:cs typeface="Times New Roman"/>
                <a:sym typeface="Times New Roman"/>
              </a:rPr>
              <a:t>111</a:t>
            </a:r>
            <a:r>
              <a:rPr lang="en-US" sz="1800">
                <a:latin typeface="Times New Roman"/>
                <a:ea typeface="Times New Roman"/>
                <a:cs typeface="Times New Roman"/>
                <a:sym typeface="Times New Roman"/>
              </a:rPr>
              <a:t>. Per rappresentare le autorizzazioni di lettura e di esecuzione, omettendo quelle di scrittura, il numero binario è </a:t>
            </a:r>
            <a:r>
              <a:rPr b="1" lang="en-US" sz="1800">
                <a:latin typeface="Times New Roman"/>
                <a:ea typeface="Times New Roman"/>
                <a:cs typeface="Times New Roman"/>
                <a:sym typeface="Times New Roman"/>
              </a:rPr>
              <a:t>101</a:t>
            </a:r>
            <a:r>
              <a:rPr lang="en-US" sz="1800">
                <a:latin typeface="Times New Roman"/>
                <a:ea typeface="Times New Roman"/>
                <a:cs typeface="Times New Roman"/>
                <a:sym typeface="Times New Roman"/>
              </a:rPr>
              <a:t>.</a:t>
            </a:r>
            <a:endParaRPr sz="1800">
              <a:latin typeface="Calibri"/>
              <a:ea typeface="Calibri"/>
              <a:cs typeface="Calibri"/>
              <a:sym typeface="Calibri"/>
            </a:endParaRPr>
          </a:p>
          <a:p>
            <a:pPr indent="-2537" lvl="0" marL="91440" rtl="0" algn="l">
              <a:lnSpc>
                <a:spcPct val="100000"/>
              </a:lnSpc>
              <a:spcBef>
                <a:spcPts val="2000"/>
              </a:spcBef>
              <a:spcAft>
                <a:spcPts val="0"/>
              </a:spcAft>
              <a:buSzPct val="108108"/>
              <a:buNone/>
            </a:pPr>
            <a:r>
              <a:t/>
            </a:r>
            <a:endParaRPr/>
          </a:p>
        </p:txBody>
      </p:sp>
      <p:pic>
        <p:nvPicPr>
          <p:cNvPr id="342" name="Google Shape;342;p37"/>
          <p:cNvPicPr preferRelativeResize="0"/>
          <p:nvPr/>
        </p:nvPicPr>
        <p:blipFill rotWithShape="1">
          <a:blip r:embed="rId3">
            <a:alphaModFix/>
          </a:blip>
          <a:srcRect b="0" l="0" r="0" t="0"/>
          <a:stretch/>
        </p:blipFill>
        <p:spPr>
          <a:xfrm>
            <a:off x="9238546" y="5984774"/>
            <a:ext cx="1530000" cy="612000"/>
          </a:xfrm>
          <a:prstGeom prst="rect">
            <a:avLst/>
          </a:prstGeom>
          <a:noFill/>
          <a:ln>
            <a:noFill/>
          </a:ln>
        </p:spPr>
      </p:pic>
      <p:sp>
        <p:nvSpPr>
          <p:cNvPr id="343" name="Google Shape;343;p37"/>
          <p:cNvSpPr txBox="1"/>
          <p:nvPr/>
        </p:nvSpPr>
        <p:spPr>
          <a:xfrm>
            <a:off x="765247" y="622860"/>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Autorizzazioni basate su numeri</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graphicFrame>
        <p:nvGraphicFramePr>
          <p:cNvPr id="348" name="Google Shape;348;p38"/>
          <p:cNvGraphicFramePr/>
          <p:nvPr/>
        </p:nvGraphicFramePr>
        <p:xfrm>
          <a:off x="1868641" y="1088295"/>
          <a:ext cx="3000000" cy="3000000"/>
        </p:xfrm>
        <a:graphic>
          <a:graphicData uri="http://schemas.openxmlformats.org/drawingml/2006/table">
            <a:tbl>
              <a:tblPr>
                <a:noFill/>
                <a:tableStyleId>{9584F245-A6CE-4B06-99D2-E1245246FBD0}</a:tableStyleId>
              </a:tblPr>
              <a:tblGrid>
                <a:gridCol w="1235600"/>
                <a:gridCol w="1235025"/>
                <a:gridCol w="1235600"/>
                <a:gridCol w="3706800"/>
              </a:tblGrid>
              <a:tr h="1065300">
                <a:tc>
                  <a:txBody>
                    <a:bodyPr/>
                    <a:lstStyle/>
                    <a:p>
                      <a:pPr indent="0" lvl="0" marL="0" marR="0" rtl="0" algn="ctr">
                        <a:lnSpc>
                          <a:spcPct val="107000"/>
                        </a:lnSpc>
                        <a:spcBef>
                          <a:spcPts val="0"/>
                        </a:spcBef>
                        <a:spcAft>
                          <a:spcPts val="0"/>
                        </a:spcAft>
                        <a:buClr>
                          <a:srgbClr val="000000"/>
                        </a:buClr>
                        <a:buSzPts val="2000"/>
                        <a:buFont typeface="Arial"/>
                        <a:buNone/>
                      </a:pPr>
                      <a:r>
                        <a:rPr b="1" lang="en-US" sz="2000" u="none" cap="none" strike="noStrike">
                          <a:latin typeface="Times New Roman"/>
                          <a:ea typeface="Times New Roman"/>
                          <a:cs typeface="Times New Roman"/>
                          <a:sym typeface="Times New Roman"/>
                        </a:rPr>
                        <a:t>r</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w</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x</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Spiegazione</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8800">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Valore binario per off</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8800">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1</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Valore binario per on</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8800">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Valore in base 10 (decimale) per off</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8800">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4</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2</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Valore in base 10 (decimale) per on</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49" name="Google Shape;349;p3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50" name="Google Shape;350;p38"/>
          <p:cNvPicPr preferRelativeResize="0"/>
          <p:nvPr/>
        </p:nvPicPr>
        <p:blipFill rotWithShape="1">
          <a:blip r:embed="rId3">
            <a:alphaModFix/>
          </a:blip>
          <a:srcRect b="0" l="0" r="0" t="0"/>
          <a:stretch/>
        </p:blipFill>
        <p:spPr>
          <a:xfrm>
            <a:off x="9281651" y="6043899"/>
            <a:ext cx="1530000" cy="61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c484d80d57_0_7"/>
          <p:cNvSpPr txBox="1"/>
          <p:nvPr>
            <p:ph type="ctrTitle"/>
          </p:nvPr>
        </p:nvSpPr>
        <p:spPr>
          <a:xfrm>
            <a:off x="380000" y="589200"/>
            <a:ext cx="6816000" cy="76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1100"/>
              <a:buFont typeface="Arial"/>
              <a:buNone/>
            </a:pPr>
            <a:r>
              <a:rPr lang="en-US"/>
              <a:t>Sicurezza per il settore sanitario</a:t>
            </a:r>
            <a:endParaRPr/>
          </a:p>
        </p:txBody>
      </p:sp>
      <p:sp>
        <p:nvSpPr>
          <p:cNvPr id="140" name="Google Shape;140;g2c484d80d57_0_7"/>
          <p:cNvSpPr txBox="1"/>
          <p:nvPr>
            <p:ph idx="2" type="body"/>
          </p:nvPr>
        </p:nvSpPr>
        <p:spPr>
          <a:xfrm>
            <a:off x="380000" y="1968675"/>
            <a:ext cx="11283600" cy="2558613"/>
          </a:xfrm>
          <a:prstGeom prst="rect">
            <a:avLst/>
          </a:prstGeom>
          <a:noFill/>
          <a:ln>
            <a:noFill/>
          </a:ln>
        </p:spPr>
        <p:txBody>
          <a:bodyPr anchorCtr="0" anchor="t" bIns="45700" lIns="91425" spcFirstLastPara="1" rIns="0" wrap="square" tIns="0">
            <a:normAutofit/>
          </a:bodyPr>
          <a:lstStyle/>
          <a:p>
            <a:pPr indent="0" lvl="0" marL="0" rtl="0" algn="l">
              <a:lnSpc>
                <a:spcPct val="80000"/>
              </a:lnSpc>
              <a:spcBef>
                <a:spcPts val="1200"/>
              </a:spcBef>
              <a:spcAft>
                <a:spcPts val="0"/>
              </a:spcAft>
              <a:buSzPts val="1400"/>
              <a:buNone/>
            </a:pPr>
            <a:r>
              <a:rPr lang="en-US" sz="1770"/>
              <a:t>In queste note esploreremo gli strumenti che ci permetteranno di mettere in sicurezza il settore sanitario.</a:t>
            </a:r>
            <a:endParaRPr sz="1770"/>
          </a:p>
          <a:p>
            <a:pPr indent="0" lvl="0" marL="0" rtl="0" algn="l">
              <a:lnSpc>
                <a:spcPct val="80000"/>
              </a:lnSpc>
              <a:spcBef>
                <a:spcPts val="1200"/>
              </a:spcBef>
              <a:spcAft>
                <a:spcPts val="0"/>
              </a:spcAft>
              <a:buSzPts val="1400"/>
              <a:buNone/>
            </a:pPr>
            <a:r>
              <a:rPr lang="en-US" sz="1770"/>
              <a:t>Partiamo dai sistemi operativi che alimentano molti elementi del settore sanitario, ovvero Linux.</a:t>
            </a:r>
            <a:endParaRPr sz="1770"/>
          </a:p>
          <a:p>
            <a:pPr indent="-304482" lvl="0" marL="457200" rtl="0" algn="l">
              <a:lnSpc>
                <a:spcPct val="80000"/>
              </a:lnSpc>
              <a:spcBef>
                <a:spcPts val="1200"/>
              </a:spcBef>
              <a:spcAft>
                <a:spcPts val="0"/>
              </a:spcAft>
              <a:buSzPts val="1090"/>
              <a:buChar char="o"/>
            </a:pPr>
            <a:r>
              <a:rPr lang="en-US" sz="1600">
                <a:latin typeface="Arial"/>
                <a:ea typeface="Arial"/>
                <a:cs typeface="Arial"/>
                <a:sym typeface="Arial"/>
              </a:rPr>
              <a:t>Molti elementi fisici, come le apparecchiature di rete, come router e switch, all'interno di edifici come ospedali, cliniche, laboratori medici e uffici amministrativi, punti di accesso wireless, ecc... eseguono firmware basati su Linux.</a:t>
            </a:r>
            <a:endParaRPr sz="1600">
              <a:latin typeface="Arial"/>
              <a:ea typeface="Arial"/>
              <a:cs typeface="Arial"/>
              <a:sym typeface="Arial"/>
            </a:endParaRPr>
          </a:p>
          <a:p>
            <a:pPr indent="-304482" lvl="0" marL="457200" rtl="0" algn="l">
              <a:lnSpc>
                <a:spcPct val="80000"/>
              </a:lnSpc>
              <a:spcBef>
                <a:spcPts val="1200"/>
              </a:spcBef>
              <a:spcAft>
                <a:spcPts val="0"/>
              </a:spcAft>
              <a:buSzPts val="1090"/>
              <a:buChar char="o"/>
            </a:pPr>
            <a:r>
              <a:rPr lang="en-US" sz="1600">
                <a:latin typeface="Arial"/>
                <a:ea typeface="Arial"/>
                <a:cs typeface="Arial"/>
                <a:sym typeface="Arial"/>
              </a:rPr>
              <a:t>Linux è completamente versatile. Si può avere un sistema self-hosted o basato su cloud. </a:t>
            </a:r>
            <a:endParaRPr sz="1600">
              <a:latin typeface="Arial"/>
              <a:ea typeface="Arial"/>
              <a:cs typeface="Arial"/>
              <a:sym typeface="Arial"/>
            </a:endParaRPr>
          </a:p>
          <a:p>
            <a:pPr indent="-304482" lvl="0" marL="457200" rtl="0" algn="l">
              <a:lnSpc>
                <a:spcPct val="80000"/>
              </a:lnSpc>
              <a:spcBef>
                <a:spcPts val="1200"/>
              </a:spcBef>
              <a:spcAft>
                <a:spcPts val="0"/>
              </a:spcAft>
              <a:buSzPts val="1090"/>
              <a:buChar char="o"/>
            </a:pPr>
            <a:r>
              <a:rPr lang="en-US" sz="1600">
                <a:latin typeface="Arial"/>
                <a:ea typeface="Arial"/>
                <a:cs typeface="Arial"/>
                <a:sym typeface="Arial"/>
              </a:rPr>
              <a:t>Inoltre, le sue funzionalità possono essere modificate per adattarsi alle applicazioni specifiche, dai dispositivi embedded ai data center.</a:t>
            </a:r>
            <a:endParaRPr sz="1770"/>
          </a:p>
        </p:txBody>
      </p:sp>
      <p:pic>
        <p:nvPicPr>
          <p:cNvPr id="141" name="Google Shape;141;g2c484d80d57_0_7"/>
          <p:cNvPicPr preferRelativeResize="0"/>
          <p:nvPr/>
        </p:nvPicPr>
        <p:blipFill rotWithShape="1">
          <a:blip r:embed="rId3">
            <a:alphaModFix/>
          </a:blip>
          <a:srcRect b="0" l="0" r="0" t="0"/>
          <a:stretch/>
        </p:blipFill>
        <p:spPr>
          <a:xfrm>
            <a:off x="10133601" y="5998622"/>
            <a:ext cx="1530000" cy="612000"/>
          </a:xfrm>
          <a:prstGeom prst="rect">
            <a:avLst/>
          </a:prstGeom>
          <a:noFill/>
          <a:ln>
            <a:noFill/>
          </a:ln>
        </p:spPr>
      </p:pic>
      <p:pic>
        <p:nvPicPr>
          <p:cNvPr descr="A diagram of a network&#10;&#10;Description automatically generated" id="142" name="Google Shape;142;g2c484d80d57_0_7"/>
          <p:cNvPicPr preferRelativeResize="0"/>
          <p:nvPr/>
        </p:nvPicPr>
        <p:blipFill rotWithShape="1">
          <a:blip r:embed="rId4">
            <a:alphaModFix/>
          </a:blip>
          <a:srcRect b="0" l="0" r="0" t="0"/>
          <a:stretch/>
        </p:blipFill>
        <p:spPr>
          <a:xfrm>
            <a:off x="528399" y="4612400"/>
            <a:ext cx="4800685" cy="2096544"/>
          </a:xfrm>
          <a:prstGeom prst="rect">
            <a:avLst/>
          </a:prstGeom>
          <a:noFill/>
          <a:ln>
            <a:noFill/>
          </a:ln>
        </p:spPr>
      </p:pic>
      <p:sp>
        <p:nvSpPr>
          <p:cNvPr descr="A diagram of a diagram&#10;&#10;Description automatically generated" id="143" name="Google Shape;143;g2c484d80d57_0_7"/>
          <p:cNvSpPr/>
          <p:nvPr/>
        </p:nvSpPr>
        <p:spPr>
          <a:xfrm>
            <a:off x="5463427" y="4699905"/>
            <a:ext cx="4535830" cy="1910717"/>
          </a:xfrm>
          <a:prstGeom prst="rect">
            <a:avLst/>
          </a:prstGeom>
          <a:noFill/>
          <a:ln>
            <a:noFill/>
          </a:ln>
        </p:spPr>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39"/>
          <p:cNvPicPr preferRelativeResize="0"/>
          <p:nvPr>
            <p:ph idx="1" type="body"/>
          </p:nvPr>
        </p:nvPicPr>
        <p:blipFill rotWithShape="1">
          <a:blip r:embed="rId3">
            <a:alphaModFix/>
          </a:blip>
          <a:srcRect b="0" l="0" r="0" t="0"/>
          <a:stretch/>
        </p:blipFill>
        <p:spPr>
          <a:xfrm>
            <a:off x="1465006" y="727587"/>
            <a:ext cx="9212826" cy="5211097"/>
          </a:xfrm>
          <a:prstGeom prst="rect">
            <a:avLst/>
          </a:prstGeom>
          <a:noFill/>
          <a:ln>
            <a:noFill/>
          </a:ln>
        </p:spPr>
      </p:pic>
      <p:sp>
        <p:nvSpPr>
          <p:cNvPr id="356" name="Google Shape;356;p39"/>
          <p:cNvSpPr txBox="1"/>
          <p:nvPr>
            <p:ph idx="12" type="sldNum"/>
          </p:nvPr>
        </p:nvSpPr>
        <p:spPr>
          <a:xfrm>
            <a:off x="10913806" y="6290775"/>
            <a:ext cx="472652" cy="267342"/>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57" name="Google Shape;357;p39"/>
          <p:cNvPicPr preferRelativeResize="0"/>
          <p:nvPr/>
        </p:nvPicPr>
        <p:blipFill rotWithShape="1">
          <a:blip r:embed="rId4">
            <a:alphaModFix/>
          </a:blip>
          <a:srcRect b="0" l="0" r="0" t="0"/>
          <a:stretch/>
        </p:blipFill>
        <p:spPr>
          <a:xfrm>
            <a:off x="9147832" y="6043899"/>
            <a:ext cx="1530000" cy="612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40"/>
          <p:cNvPicPr preferRelativeResize="0"/>
          <p:nvPr>
            <p:ph idx="1" type="body"/>
          </p:nvPr>
        </p:nvPicPr>
        <p:blipFill rotWithShape="1">
          <a:blip r:embed="rId3">
            <a:alphaModFix/>
          </a:blip>
          <a:srcRect b="0" l="0" r="0" t="0"/>
          <a:stretch/>
        </p:blipFill>
        <p:spPr>
          <a:xfrm>
            <a:off x="1091381" y="648929"/>
            <a:ext cx="9677165" cy="4247536"/>
          </a:xfrm>
          <a:prstGeom prst="rect">
            <a:avLst/>
          </a:prstGeom>
          <a:noFill/>
          <a:ln>
            <a:noFill/>
          </a:ln>
        </p:spPr>
      </p:pic>
      <p:sp>
        <p:nvSpPr>
          <p:cNvPr id="363" name="Google Shape;363;p40"/>
          <p:cNvSpPr txBox="1"/>
          <p:nvPr>
            <p:ph idx="12" type="sldNum"/>
          </p:nvPr>
        </p:nvSpPr>
        <p:spPr>
          <a:xfrm>
            <a:off x="10884310" y="6290774"/>
            <a:ext cx="502147"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64" name="Google Shape;364;p40"/>
          <p:cNvPicPr preferRelativeResize="0"/>
          <p:nvPr/>
        </p:nvPicPr>
        <p:blipFill rotWithShape="1">
          <a:blip r:embed="rId4">
            <a:alphaModFix/>
          </a:blip>
          <a:srcRect b="0" l="0" r="0" t="0"/>
          <a:stretch/>
        </p:blipFill>
        <p:spPr>
          <a:xfrm>
            <a:off x="9238546" y="5984774"/>
            <a:ext cx="1530000" cy="612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41"/>
          <p:cNvPicPr preferRelativeResize="0"/>
          <p:nvPr>
            <p:ph idx="1" type="body"/>
          </p:nvPr>
        </p:nvPicPr>
        <p:blipFill rotWithShape="1">
          <a:blip r:embed="rId3">
            <a:alphaModFix/>
          </a:blip>
          <a:srcRect b="0" l="0" r="0" t="0"/>
          <a:stretch/>
        </p:blipFill>
        <p:spPr>
          <a:xfrm>
            <a:off x="2201645" y="668593"/>
            <a:ext cx="7335646" cy="4650659"/>
          </a:xfrm>
          <a:prstGeom prst="rect">
            <a:avLst/>
          </a:prstGeom>
          <a:noFill/>
          <a:ln>
            <a:noFill/>
          </a:ln>
        </p:spPr>
      </p:pic>
      <p:sp>
        <p:nvSpPr>
          <p:cNvPr id="370" name="Google Shape;370;p41"/>
          <p:cNvSpPr txBox="1"/>
          <p:nvPr>
            <p:ph idx="12" type="sldNum"/>
          </p:nvPr>
        </p:nvSpPr>
        <p:spPr>
          <a:xfrm>
            <a:off x="11031794" y="6290774"/>
            <a:ext cx="462116"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71" name="Google Shape;371;p41"/>
          <p:cNvPicPr preferRelativeResize="0"/>
          <p:nvPr/>
        </p:nvPicPr>
        <p:blipFill rotWithShape="1">
          <a:blip r:embed="rId4">
            <a:alphaModFix/>
          </a:blip>
          <a:srcRect b="0" l="0" r="0" t="0"/>
          <a:stretch/>
        </p:blipFill>
        <p:spPr>
          <a:xfrm>
            <a:off x="9368344" y="6043899"/>
            <a:ext cx="1530000" cy="612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43"/>
          <p:cNvPicPr preferRelativeResize="0"/>
          <p:nvPr>
            <p:ph idx="1" type="body"/>
          </p:nvPr>
        </p:nvPicPr>
        <p:blipFill rotWithShape="1">
          <a:blip r:embed="rId3">
            <a:alphaModFix/>
          </a:blip>
          <a:srcRect b="0" l="0" r="0" t="0"/>
          <a:stretch/>
        </p:blipFill>
        <p:spPr>
          <a:xfrm>
            <a:off x="1347019" y="862781"/>
            <a:ext cx="8967019" cy="5132438"/>
          </a:xfrm>
          <a:prstGeom prst="rect">
            <a:avLst/>
          </a:prstGeom>
          <a:noFill/>
          <a:ln>
            <a:noFill/>
          </a:ln>
        </p:spPr>
      </p:pic>
      <p:sp>
        <p:nvSpPr>
          <p:cNvPr id="377" name="Google Shape;377;p43"/>
          <p:cNvSpPr txBox="1"/>
          <p:nvPr>
            <p:ph idx="12" type="sldNum"/>
          </p:nvPr>
        </p:nvSpPr>
        <p:spPr>
          <a:xfrm>
            <a:off x="10894142" y="6290775"/>
            <a:ext cx="492316" cy="306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78" name="Google Shape;378;p43"/>
          <p:cNvPicPr preferRelativeResize="0"/>
          <p:nvPr/>
        </p:nvPicPr>
        <p:blipFill rotWithShape="1">
          <a:blip r:embed="rId4">
            <a:alphaModFix/>
          </a:blip>
          <a:srcRect b="0" l="0" r="0" t="0"/>
          <a:stretch/>
        </p:blipFill>
        <p:spPr>
          <a:xfrm>
            <a:off x="9364142" y="6001393"/>
            <a:ext cx="1530000" cy="612000"/>
          </a:xfrm>
          <a:prstGeom prst="rect">
            <a:avLst/>
          </a:prstGeom>
          <a:noFill/>
          <a:ln>
            <a:noFill/>
          </a:ln>
        </p:spPr>
      </p:pic>
      <p:sp>
        <p:nvSpPr>
          <p:cNvPr id="379" name="Google Shape;379;p43"/>
          <p:cNvSpPr txBox="1"/>
          <p:nvPr/>
        </p:nvSpPr>
        <p:spPr>
          <a:xfrm>
            <a:off x="953729" y="289400"/>
            <a:ext cx="6096000" cy="56720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Trovare i file</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45"/>
          <p:cNvPicPr preferRelativeResize="0"/>
          <p:nvPr>
            <p:ph idx="1" type="body"/>
          </p:nvPr>
        </p:nvPicPr>
        <p:blipFill rotWithShape="1">
          <a:blip r:embed="rId3">
            <a:alphaModFix/>
          </a:blip>
          <a:srcRect b="0" l="0" r="0" t="0"/>
          <a:stretch/>
        </p:blipFill>
        <p:spPr>
          <a:xfrm>
            <a:off x="1524000" y="589935"/>
            <a:ext cx="8927690" cy="5378246"/>
          </a:xfrm>
          <a:prstGeom prst="rect">
            <a:avLst/>
          </a:prstGeom>
          <a:noFill/>
          <a:ln>
            <a:noFill/>
          </a:ln>
        </p:spPr>
      </p:pic>
      <p:sp>
        <p:nvSpPr>
          <p:cNvPr id="385" name="Google Shape;385;p4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86" name="Google Shape;386;p45"/>
          <p:cNvPicPr preferRelativeResize="0"/>
          <p:nvPr/>
        </p:nvPicPr>
        <p:blipFill rotWithShape="1">
          <a:blip r:embed="rId4">
            <a:alphaModFix/>
          </a:blip>
          <a:srcRect b="0" l="0" r="0" t="0"/>
          <a:stretch/>
        </p:blipFill>
        <p:spPr>
          <a:xfrm>
            <a:off x="9238546" y="6043899"/>
            <a:ext cx="1530000" cy="612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46"/>
          <p:cNvPicPr preferRelativeResize="0"/>
          <p:nvPr>
            <p:ph idx="1" type="body"/>
          </p:nvPr>
        </p:nvPicPr>
        <p:blipFill rotWithShape="1">
          <a:blip r:embed="rId3">
            <a:alphaModFix/>
          </a:blip>
          <a:srcRect b="0" l="0" r="0" t="0"/>
          <a:stretch/>
        </p:blipFill>
        <p:spPr>
          <a:xfrm>
            <a:off x="1710812" y="758517"/>
            <a:ext cx="8642555" cy="5285382"/>
          </a:xfrm>
          <a:prstGeom prst="rect">
            <a:avLst/>
          </a:prstGeom>
          <a:noFill/>
          <a:ln>
            <a:noFill/>
          </a:ln>
        </p:spPr>
      </p:pic>
      <p:sp>
        <p:nvSpPr>
          <p:cNvPr id="392" name="Google Shape;392;p4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93" name="Google Shape;393;p46"/>
          <p:cNvPicPr preferRelativeResize="0"/>
          <p:nvPr/>
        </p:nvPicPr>
        <p:blipFill rotWithShape="1">
          <a:blip r:embed="rId4">
            <a:alphaModFix/>
          </a:blip>
          <a:srcRect b="0" l="0" r="0" t="0"/>
          <a:stretch/>
        </p:blipFill>
        <p:spPr>
          <a:xfrm>
            <a:off x="9238546" y="6038618"/>
            <a:ext cx="1530000" cy="612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47"/>
          <p:cNvSpPr txBox="1"/>
          <p:nvPr>
            <p:ph idx="12" type="sldNum"/>
          </p:nvPr>
        </p:nvSpPr>
        <p:spPr>
          <a:xfrm>
            <a:off x="10908176" y="6290774"/>
            <a:ext cx="478281"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399" name="Google Shape;399;p47"/>
          <p:cNvSpPr txBox="1"/>
          <p:nvPr>
            <p:ph idx="1" type="body"/>
          </p:nvPr>
        </p:nvSpPr>
        <p:spPr>
          <a:xfrm>
            <a:off x="796321" y="1073888"/>
            <a:ext cx="10736917" cy="3793080"/>
          </a:xfrm>
          <a:prstGeom prst="rect">
            <a:avLst/>
          </a:prstGeom>
          <a:noFill/>
          <a:ln>
            <a:noFill/>
          </a:ln>
        </p:spPr>
        <p:txBody>
          <a:bodyPr anchorCtr="0" anchor="t" bIns="45700" lIns="0" spcFirstLastPara="1" rIns="0" wrap="square" tIns="45700">
            <a:normAutofit/>
          </a:bodyPr>
          <a:lstStyle/>
          <a:p>
            <a:pPr indent="-114300" lvl="0" marL="0" marR="0" rtl="0" algn="l">
              <a:lnSpc>
                <a:spcPct val="107000"/>
              </a:lnSpc>
              <a:spcBef>
                <a:spcPts val="0"/>
              </a:spcBef>
              <a:spcAft>
                <a:spcPts val="0"/>
              </a:spcAft>
              <a:buSzPts val="1800"/>
              <a:buChar char=" "/>
            </a:pPr>
            <a:r>
              <a:rPr lang="en-US" sz="1800">
                <a:latin typeface="Times New Roman"/>
                <a:ea typeface="Times New Roman"/>
                <a:cs typeface="Times New Roman"/>
                <a:sym typeface="Times New Roman"/>
              </a:rPr>
              <a:t>In alcune occasioni si può desiderare di eseguire un comando su un elenco di file. Per questo tipo di operazioni si può utilizzare il comando find con l'opzione </a:t>
            </a:r>
            <a:r>
              <a:rPr b="1" lang="en-US" sz="1800">
                <a:latin typeface="Times New Roman"/>
                <a:ea typeface="Times New Roman"/>
                <a:cs typeface="Times New Roman"/>
                <a:sym typeface="Times New Roman"/>
              </a:rPr>
              <a:t>-exec</a:t>
            </a:r>
            <a:r>
              <a:rPr lang="en-US" sz="1800">
                <a:latin typeface="Times New Roman"/>
                <a:ea typeface="Times New Roman"/>
                <a:cs typeface="Times New Roman"/>
                <a:sym typeface="Times New Roman"/>
              </a:rPr>
              <a:t>. Utilizzate una </a:t>
            </a:r>
            <a:r>
              <a:rPr i="1" lang="en-US" sz="1800" u="sng">
                <a:latin typeface="Times New Roman"/>
                <a:ea typeface="Times New Roman"/>
                <a:cs typeface="Times New Roman"/>
                <a:sym typeface="Times New Roman"/>
              </a:rPr>
              <a:t>coppia di parentesi graffe </a:t>
            </a:r>
            <a:r>
              <a:rPr lang="en-US" sz="1800">
                <a:latin typeface="Times New Roman"/>
                <a:ea typeface="Times New Roman"/>
                <a:cs typeface="Times New Roman"/>
                <a:sym typeface="Times New Roman"/>
              </a:rPr>
              <a:t>(</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per fungere da segnaposto per il file correntemente elaborato. Il comando termina con il carattere punto e virgola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Il </a:t>
            </a:r>
            <a:r>
              <a:rPr b="1" i="1" lang="en-US" sz="1800" u="sng">
                <a:latin typeface="Times New Roman"/>
                <a:ea typeface="Times New Roman"/>
                <a:cs typeface="Times New Roman"/>
                <a:sym typeface="Times New Roman"/>
              </a:rPr>
              <a:t>punto e virgola </a:t>
            </a:r>
            <a:r>
              <a:rPr lang="en-US" sz="1800">
                <a:latin typeface="Times New Roman"/>
                <a:ea typeface="Times New Roman"/>
                <a:cs typeface="Times New Roman"/>
                <a:sym typeface="Times New Roman"/>
              </a:rPr>
              <a:t>deve essere preceduto da un escape o da una citazione, come in questo caso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o come in questo caso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Se si desidera eseguire il comando file FILE_NAME su ogni file della directory corrente, si deve usare il seguente comando.</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 </a:t>
            </a:r>
            <a:r>
              <a:rPr b="1" lang="en-US" sz="1800">
                <a:solidFill>
                  <a:srgbClr val="C9211E"/>
                </a:solidFill>
                <a:latin typeface="Times New Roman"/>
                <a:ea typeface="Times New Roman"/>
                <a:cs typeface="Times New Roman"/>
                <a:sym typeface="Times New Roman"/>
              </a:rPr>
              <a:t>find -L /opt -exec file {} \;</a:t>
            </a:r>
            <a:endParaRPr sz="1800">
              <a:latin typeface="Calibri"/>
              <a:ea typeface="Calibri"/>
              <a:cs typeface="Calibri"/>
              <a:sym typeface="Calibri"/>
            </a:endParaRPr>
          </a:p>
          <a:p>
            <a:pPr indent="-2537" lvl="0" marL="91440" rtl="0" algn="l">
              <a:lnSpc>
                <a:spcPct val="100000"/>
              </a:lnSpc>
              <a:spcBef>
                <a:spcPts val="2000"/>
              </a:spcBef>
              <a:spcAft>
                <a:spcPts val="0"/>
              </a:spcAft>
              <a:buSzPts val="1400"/>
              <a:buNone/>
            </a:pPr>
            <a:r>
              <a:t/>
            </a:r>
            <a:endParaRPr/>
          </a:p>
        </p:txBody>
      </p:sp>
      <p:pic>
        <p:nvPicPr>
          <p:cNvPr id="400" name="Google Shape;400;p47"/>
          <p:cNvPicPr preferRelativeResize="0"/>
          <p:nvPr/>
        </p:nvPicPr>
        <p:blipFill rotWithShape="1">
          <a:blip r:embed="rId3">
            <a:alphaModFix/>
          </a:blip>
          <a:srcRect b="0" l="0" r="0" t="0"/>
          <a:stretch/>
        </p:blipFill>
        <p:spPr>
          <a:xfrm>
            <a:off x="9378177" y="5984774"/>
            <a:ext cx="1530000" cy="612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49"/>
          <p:cNvPicPr preferRelativeResize="0"/>
          <p:nvPr>
            <p:ph idx="1" type="body"/>
          </p:nvPr>
        </p:nvPicPr>
        <p:blipFill rotWithShape="1">
          <a:blip r:embed="rId3">
            <a:alphaModFix/>
          </a:blip>
          <a:srcRect b="0" l="0" r="0" t="0"/>
          <a:stretch/>
        </p:blipFill>
        <p:spPr>
          <a:xfrm>
            <a:off x="1342104" y="1231949"/>
            <a:ext cx="9507900" cy="4630800"/>
          </a:xfrm>
          <a:prstGeom prst="rect">
            <a:avLst/>
          </a:prstGeom>
          <a:noFill/>
          <a:ln>
            <a:noFill/>
          </a:ln>
        </p:spPr>
      </p:pic>
      <p:sp>
        <p:nvSpPr>
          <p:cNvPr id="406" name="Google Shape;406;p4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07" name="Google Shape;407;p49"/>
          <p:cNvPicPr preferRelativeResize="0"/>
          <p:nvPr/>
        </p:nvPicPr>
        <p:blipFill rotWithShape="1">
          <a:blip r:embed="rId4">
            <a:alphaModFix/>
          </a:blip>
          <a:srcRect b="0" l="0" r="0" t="0"/>
          <a:stretch/>
        </p:blipFill>
        <p:spPr>
          <a:xfrm>
            <a:off x="9319896" y="6043899"/>
            <a:ext cx="1530000" cy="612000"/>
          </a:xfrm>
          <a:prstGeom prst="rect">
            <a:avLst/>
          </a:prstGeom>
          <a:noFill/>
          <a:ln>
            <a:noFill/>
          </a:ln>
        </p:spPr>
      </p:pic>
      <p:sp>
        <p:nvSpPr>
          <p:cNvPr id="408" name="Google Shape;408;p49"/>
          <p:cNvSpPr txBox="1"/>
          <p:nvPr/>
        </p:nvSpPr>
        <p:spPr>
          <a:xfrm>
            <a:off x="540775" y="357375"/>
            <a:ext cx="108456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Locate (un comando di ricerca più veloce con una "trappola")</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1"/>
          <p:cNvSpPr txBox="1"/>
          <p:nvPr>
            <p:ph idx="1" type="body"/>
          </p:nvPr>
        </p:nvSpPr>
        <p:spPr>
          <a:xfrm>
            <a:off x="972490" y="956129"/>
            <a:ext cx="10247020" cy="4195974"/>
          </a:xfrm>
          <a:prstGeom prst="rect">
            <a:avLst/>
          </a:prstGeom>
          <a:noFill/>
          <a:ln>
            <a:noFill/>
          </a:ln>
        </p:spPr>
        <p:txBody>
          <a:bodyPr anchorCtr="0" anchor="t" bIns="45700" lIns="0" spcFirstLastPara="1" rIns="0" wrap="square" tIns="45700">
            <a:normAutofit/>
          </a:bodyPr>
          <a:lstStyle/>
          <a:p>
            <a:pPr indent="-114300" lvl="0" marL="0" marR="0" rtl="0" algn="l">
              <a:lnSpc>
                <a:spcPct val="107000"/>
              </a:lnSpc>
              <a:spcBef>
                <a:spcPts val="0"/>
              </a:spcBef>
              <a:spcAft>
                <a:spcPts val="0"/>
              </a:spcAft>
              <a:buSzPts val="1800"/>
              <a:buChar char=" "/>
            </a:pPr>
            <a:r>
              <a:rPr lang="en-US" sz="1800">
                <a:latin typeface="Times New Roman"/>
                <a:ea typeface="Times New Roman"/>
                <a:cs typeface="Times New Roman"/>
                <a:sym typeface="Times New Roman"/>
              </a:rPr>
              <a:t>Ecco alcuni semplici comandi che visualizzano il contenuto dei file nel terminale:</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 </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cat filename </a:t>
            </a:r>
            <a:r>
              <a:rPr lang="en-US" sz="1800">
                <a:latin typeface="Times New Roman"/>
                <a:ea typeface="Times New Roman"/>
                <a:cs typeface="Times New Roman"/>
                <a:sym typeface="Times New Roman"/>
              </a:rPr>
              <a:t>: visualizza l'intero contenuto del file.</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more filename </a:t>
            </a:r>
            <a:r>
              <a:rPr lang="en-US" sz="1800">
                <a:latin typeface="Times New Roman"/>
                <a:ea typeface="Times New Roman"/>
                <a:cs typeface="Times New Roman"/>
                <a:sym typeface="Times New Roman"/>
              </a:rPr>
              <a:t>: sfogliare un file di testo. </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less filename </a:t>
            </a:r>
            <a:r>
              <a:rPr lang="en-US" sz="1800">
                <a:latin typeface="Times New Roman"/>
                <a:ea typeface="Times New Roman"/>
                <a:cs typeface="Times New Roman"/>
                <a:sym typeface="Times New Roman"/>
              </a:rPr>
              <a:t>: Come more, ma consente di spostarsi all'indietro e di effettuare ricerche per modello.</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head filename </a:t>
            </a:r>
            <a:r>
              <a:rPr lang="en-US" sz="1800">
                <a:latin typeface="Times New Roman"/>
                <a:ea typeface="Times New Roman"/>
                <a:cs typeface="Times New Roman"/>
                <a:sym typeface="Times New Roman"/>
              </a:rPr>
              <a:t>: Emette la parte iniziale (o superiore) del file.</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tail filename </a:t>
            </a:r>
            <a:r>
              <a:rPr lang="en-US" sz="1800">
                <a:latin typeface="Times New Roman"/>
                <a:ea typeface="Times New Roman"/>
                <a:cs typeface="Times New Roman"/>
                <a:sym typeface="Times New Roman"/>
              </a:rPr>
              <a:t>: Emette la parte finale (o inferiore) del file.</a:t>
            </a:r>
            <a:endParaRPr/>
          </a:p>
          <a:p>
            <a:pPr indent="0" lvl="0" marL="0" marR="0" rtl="0" algn="l">
              <a:lnSpc>
                <a:spcPct val="107000"/>
              </a:lnSpc>
              <a:spcBef>
                <a:spcPts val="800"/>
              </a:spcBef>
              <a:spcAft>
                <a:spcPts val="0"/>
              </a:spcAft>
              <a:buSzPts val="18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None/>
            </a:pPr>
            <a:r>
              <a:t/>
            </a:r>
            <a:endParaRPr sz="1800">
              <a:latin typeface="Calibri"/>
              <a:ea typeface="Calibri"/>
              <a:cs typeface="Calibri"/>
              <a:sym typeface="Calibri"/>
            </a:endParaRPr>
          </a:p>
          <a:p>
            <a:pPr indent="-2537" lvl="0" marL="91440" rtl="0" algn="l">
              <a:lnSpc>
                <a:spcPct val="100000"/>
              </a:lnSpc>
              <a:spcBef>
                <a:spcPts val="2000"/>
              </a:spcBef>
              <a:spcAft>
                <a:spcPts val="0"/>
              </a:spcAft>
              <a:buSzPts val="1400"/>
              <a:buNone/>
            </a:pPr>
            <a:r>
              <a:t/>
            </a:r>
            <a:endParaRPr/>
          </a:p>
        </p:txBody>
      </p:sp>
      <p:sp>
        <p:nvSpPr>
          <p:cNvPr id="414" name="Google Shape;414;p5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15" name="Google Shape;415;p51"/>
          <p:cNvPicPr preferRelativeResize="0"/>
          <p:nvPr/>
        </p:nvPicPr>
        <p:blipFill rotWithShape="1">
          <a:blip r:embed="rId3">
            <a:alphaModFix/>
          </a:blip>
          <a:srcRect b="0" l="0" r="0" t="0"/>
          <a:stretch/>
        </p:blipFill>
        <p:spPr>
          <a:xfrm>
            <a:off x="9378177" y="6043899"/>
            <a:ext cx="1530000" cy="612000"/>
          </a:xfrm>
          <a:prstGeom prst="rect">
            <a:avLst/>
          </a:prstGeom>
          <a:noFill/>
          <a:ln>
            <a:noFill/>
          </a:ln>
        </p:spPr>
      </p:pic>
      <p:sp>
        <p:nvSpPr>
          <p:cNvPr id="416" name="Google Shape;416;p51"/>
          <p:cNvSpPr txBox="1"/>
          <p:nvPr/>
        </p:nvSpPr>
        <p:spPr>
          <a:xfrm>
            <a:off x="972502" y="402125"/>
            <a:ext cx="7242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Visualizzazione e modifica dei file</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22" name="Google Shape;422;p52"/>
          <p:cNvPicPr preferRelativeResize="0"/>
          <p:nvPr>
            <p:ph idx="1" type="body"/>
          </p:nvPr>
        </p:nvPicPr>
        <p:blipFill rotWithShape="1">
          <a:blip r:embed="rId3">
            <a:alphaModFix/>
          </a:blip>
          <a:srcRect b="0" l="0" r="0" t="0"/>
          <a:stretch/>
        </p:blipFill>
        <p:spPr>
          <a:xfrm>
            <a:off x="493669" y="670305"/>
            <a:ext cx="9004291" cy="4914417"/>
          </a:xfrm>
          <a:prstGeom prst="rect">
            <a:avLst/>
          </a:prstGeom>
          <a:noFill/>
          <a:ln>
            <a:noFill/>
          </a:ln>
        </p:spPr>
      </p:pic>
      <p:pic>
        <p:nvPicPr>
          <p:cNvPr id="423" name="Google Shape;423;p52"/>
          <p:cNvPicPr preferRelativeResize="0"/>
          <p:nvPr/>
        </p:nvPicPr>
        <p:blipFill rotWithShape="1">
          <a:blip r:embed="rId4">
            <a:alphaModFix/>
          </a:blip>
          <a:srcRect b="0" l="0" r="0" t="0"/>
          <a:stretch/>
        </p:blipFill>
        <p:spPr>
          <a:xfrm>
            <a:off x="9407673" y="5984774"/>
            <a:ext cx="1530000" cy="61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
          <p:cNvSpPr txBox="1"/>
          <p:nvPr>
            <p:ph type="ctrTitle"/>
          </p:nvPr>
        </p:nvSpPr>
        <p:spPr>
          <a:xfrm>
            <a:off x="380005" y="589196"/>
            <a:ext cx="8323124" cy="88037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Sicurezza per il settore sanitario</a:t>
            </a:r>
            <a:endParaRPr/>
          </a:p>
        </p:txBody>
      </p:sp>
      <p:sp>
        <p:nvSpPr>
          <p:cNvPr id="149" name="Google Shape;149;p2"/>
          <p:cNvSpPr txBox="1"/>
          <p:nvPr>
            <p:ph idx="2" type="body"/>
          </p:nvPr>
        </p:nvSpPr>
        <p:spPr>
          <a:xfrm>
            <a:off x="380005" y="2067099"/>
            <a:ext cx="11283950" cy="3277800"/>
          </a:xfrm>
          <a:prstGeom prst="rect">
            <a:avLst/>
          </a:prstGeom>
          <a:noFill/>
          <a:ln>
            <a:noFill/>
          </a:ln>
        </p:spPr>
        <p:txBody>
          <a:bodyPr anchorCtr="0" anchor="t" bIns="45700" lIns="91425" spcFirstLastPara="1" rIns="0" wrap="square" tIns="0">
            <a:spAutoFit/>
          </a:bodyPr>
          <a:lstStyle/>
          <a:p>
            <a:pPr indent="-317500" lvl="0" marL="457200" rtl="0" algn="l">
              <a:lnSpc>
                <a:spcPct val="100000"/>
              </a:lnSpc>
              <a:spcBef>
                <a:spcPts val="1200"/>
              </a:spcBef>
              <a:spcAft>
                <a:spcPts val="0"/>
              </a:spcAft>
              <a:buSzPts val="1400"/>
              <a:buChar char="o"/>
            </a:pPr>
            <a:r>
              <a:rPr lang="en-US" sz="2000">
                <a:solidFill>
                  <a:schemeClr val="lt1"/>
                </a:solidFill>
                <a:latin typeface="Arial"/>
                <a:ea typeface="Arial"/>
                <a:cs typeface="Arial"/>
                <a:sym typeface="Arial"/>
              </a:rPr>
              <a:t>Linux è completamente versatile. Si può avere un sistema self-hosted o basato su cloud. Inoltre, è possibile modificare le sue funzionalità nel modo desiderato. Infine, offre una grande interoperabilità con molti sistemi e tipi di sistemi operativi diversi.</a:t>
            </a:r>
            <a:endParaRPr/>
          </a:p>
          <a:p>
            <a:pPr indent="-317500" lvl="0" marL="457200" rtl="0" algn="l">
              <a:lnSpc>
                <a:spcPct val="100000"/>
              </a:lnSpc>
              <a:spcBef>
                <a:spcPts val="1200"/>
              </a:spcBef>
              <a:spcAft>
                <a:spcPts val="0"/>
              </a:spcAft>
              <a:buSzPts val="1400"/>
              <a:buChar char="o"/>
            </a:pPr>
            <a:r>
              <a:rPr lang="en-US" sz="2000">
                <a:solidFill>
                  <a:schemeClr val="lt1"/>
                </a:solidFill>
                <a:latin typeface="Arial"/>
                <a:ea typeface="Arial"/>
                <a:cs typeface="Arial"/>
                <a:sym typeface="Arial"/>
              </a:rPr>
              <a:t>Indipendenza dai fornitori. Recintate da fornitori proprietari e costrette a pagare i costi elevati delle licenze e dell'assistenza tecnologica, le organizzazioni sanitarie vedono in Linux e nell'Open Source un modo per affermare la propria indipendenza.</a:t>
            </a:r>
            <a:endParaRPr/>
          </a:p>
          <a:p>
            <a:pPr indent="-317500" lvl="0" marL="457200" rtl="0" algn="l">
              <a:lnSpc>
                <a:spcPct val="100000"/>
              </a:lnSpc>
              <a:spcBef>
                <a:spcPts val="1200"/>
              </a:spcBef>
              <a:spcAft>
                <a:spcPts val="0"/>
              </a:spcAft>
              <a:buSzPts val="1400"/>
              <a:buChar char="o"/>
            </a:pPr>
            <a:r>
              <a:rPr lang="en-US" sz="2000">
                <a:solidFill>
                  <a:schemeClr val="lt1"/>
                </a:solidFill>
                <a:latin typeface="Arial"/>
                <a:ea typeface="Arial"/>
                <a:cs typeface="Arial"/>
                <a:sym typeface="Arial"/>
              </a:rPr>
              <a:t>Risparmio e riduzione dei costi. Linux e l'Open Source fanno risparmiare: i server di base equipaggiati con Linux sono più economici dell'hardware specializzato o proprietario. L'Open Source riduce i costi di licenza. E la percezione è che Linux e l'Open Source riducano i costi amministrativi dell'IT.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53"/>
          <p:cNvPicPr preferRelativeResize="0"/>
          <p:nvPr>
            <p:ph idx="1" type="body"/>
          </p:nvPr>
        </p:nvPicPr>
        <p:blipFill rotWithShape="1">
          <a:blip r:embed="rId3">
            <a:alphaModFix/>
          </a:blip>
          <a:srcRect b="0" l="0" r="0" t="0"/>
          <a:stretch/>
        </p:blipFill>
        <p:spPr>
          <a:xfrm>
            <a:off x="2241754" y="622862"/>
            <a:ext cx="7816646" cy="5109344"/>
          </a:xfrm>
          <a:prstGeom prst="rect">
            <a:avLst/>
          </a:prstGeom>
          <a:noFill/>
          <a:ln>
            <a:noFill/>
          </a:ln>
        </p:spPr>
      </p:pic>
      <p:sp>
        <p:nvSpPr>
          <p:cNvPr id="429" name="Google Shape;429;p5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30" name="Google Shape;430;p53"/>
          <p:cNvPicPr preferRelativeResize="0"/>
          <p:nvPr/>
        </p:nvPicPr>
        <p:blipFill rotWithShape="1">
          <a:blip r:embed="rId4">
            <a:alphaModFix/>
          </a:blip>
          <a:srcRect b="0" l="0" r="0" t="0"/>
          <a:stretch/>
        </p:blipFill>
        <p:spPr>
          <a:xfrm>
            <a:off x="9437170" y="6043899"/>
            <a:ext cx="1530000" cy="612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36" name="Google Shape;436;p54"/>
          <p:cNvPicPr preferRelativeResize="0"/>
          <p:nvPr>
            <p:ph idx="1" type="body"/>
          </p:nvPr>
        </p:nvPicPr>
        <p:blipFill rotWithShape="1">
          <a:blip r:embed="rId3">
            <a:alphaModFix/>
          </a:blip>
          <a:srcRect b="0" l="0" r="0" t="0"/>
          <a:stretch/>
        </p:blipFill>
        <p:spPr>
          <a:xfrm>
            <a:off x="714533" y="514122"/>
            <a:ext cx="6083216" cy="4706807"/>
          </a:xfrm>
          <a:prstGeom prst="rect">
            <a:avLst/>
          </a:prstGeom>
          <a:noFill/>
          <a:ln>
            <a:noFill/>
          </a:ln>
        </p:spPr>
      </p:pic>
      <p:sp>
        <p:nvSpPr>
          <p:cNvPr id="437" name="Google Shape;437;p54"/>
          <p:cNvSpPr/>
          <p:nvPr/>
        </p:nvSpPr>
        <p:spPr>
          <a:xfrm>
            <a:off x="6797749" y="1378243"/>
            <a:ext cx="5158277" cy="26923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0" i="0" lang="en-US" sz="1400" u="none" cap="none" strike="noStrike">
                <a:solidFill>
                  <a:schemeClr val="lt1"/>
                </a:solidFill>
                <a:latin typeface="Times New Roman"/>
                <a:ea typeface="Times New Roman"/>
                <a:cs typeface="Times New Roman"/>
                <a:sym typeface="Times New Roman"/>
              </a:rPr>
              <a:t>Per impostazione predefinita, </a:t>
            </a:r>
            <a:r>
              <a:rPr b="1" i="0" lang="en-US" sz="1400" u="none" cap="none" strike="noStrike">
                <a:solidFill>
                  <a:srgbClr val="FF0000"/>
                </a:solidFill>
                <a:latin typeface="Times New Roman"/>
                <a:ea typeface="Times New Roman"/>
                <a:cs typeface="Times New Roman"/>
                <a:sym typeface="Times New Roman"/>
              </a:rPr>
              <a:t>head </a:t>
            </a:r>
            <a:r>
              <a:rPr b="0" i="0" lang="en-US" sz="1400" u="none" cap="none" strike="noStrike">
                <a:solidFill>
                  <a:schemeClr val="lt1"/>
                </a:solidFill>
                <a:latin typeface="Times New Roman"/>
                <a:ea typeface="Times New Roman"/>
                <a:cs typeface="Times New Roman"/>
                <a:sym typeface="Times New Roman"/>
              </a:rPr>
              <a:t>e </a:t>
            </a:r>
            <a:r>
              <a:rPr b="1" i="0" lang="en-US" sz="1400" u="none" cap="none" strike="noStrike">
                <a:solidFill>
                  <a:srgbClr val="FF0000"/>
                </a:solidFill>
                <a:latin typeface="Times New Roman"/>
                <a:ea typeface="Times New Roman"/>
                <a:cs typeface="Times New Roman"/>
                <a:sym typeface="Times New Roman"/>
              </a:rPr>
              <a:t>tail </a:t>
            </a:r>
            <a:r>
              <a:rPr b="0" i="0" lang="en-US" sz="1400" u="none" cap="none" strike="noStrike">
                <a:solidFill>
                  <a:schemeClr val="lt1"/>
                </a:solidFill>
                <a:latin typeface="Times New Roman"/>
                <a:ea typeface="Times New Roman"/>
                <a:cs typeface="Times New Roman"/>
                <a:sym typeface="Times New Roman"/>
              </a:rPr>
              <a:t>visualizzano solo dieci righe. È possibile ignorare questo comportamento e dire loro di visualizzare un numero specifico di righe. Il formato è </a:t>
            </a:r>
            <a:r>
              <a:rPr b="1" i="0" lang="en-US" sz="1400" u="none" cap="none" strike="noStrike">
                <a:solidFill>
                  <a:srgbClr val="000000"/>
                </a:solidFill>
                <a:latin typeface="Times New Roman"/>
                <a:ea typeface="Times New Roman"/>
                <a:cs typeface="Times New Roman"/>
                <a:sym typeface="Times New Roman"/>
              </a:rPr>
              <a:t>-n</a:t>
            </a:r>
            <a:r>
              <a:rPr b="0" i="0" lang="en-US" sz="1400" u="none" cap="none" strike="noStrike">
                <a:solidFill>
                  <a:schemeClr val="lt1"/>
                </a:solidFill>
                <a:latin typeface="Times New Roman"/>
                <a:ea typeface="Times New Roman"/>
                <a:cs typeface="Times New Roman"/>
                <a:sym typeface="Times New Roman"/>
              </a:rPr>
              <a:t>, dove n è il numero di righe che si desidera visualizzare. Se volete visualizzare solo la prima riga di un file, usate </a:t>
            </a:r>
            <a:r>
              <a:rPr b="1" i="0" lang="en-US" sz="1400" u="none" cap="none" strike="noStrike">
                <a:solidFill>
                  <a:srgbClr val="FF0000"/>
                </a:solidFill>
                <a:latin typeface="Times New Roman"/>
                <a:ea typeface="Times New Roman"/>
                <a:cs typeface="Times New Roman"/>
                <a:sym typeface="Times New Roman"/>
              </a:rPr>
              <a:t>head -1 file</a:t>
            </a:r>
            <a:r>
              <a:rPr b="0" i="0" lang="en-US" sz="1400" u="none" cap="none" strike="noStrike">
                <a:solidFill>
                  <a:schemeClr val="lt1"/>
                </a:solidFill>
                <a:latin typeface="Times New Roman"/>
                <a:ea typeface="Times New Roman"/>
                <a:cs typeface="Times New Roman"/>
                <a:sym typeface="Times New Roman"/>
              </a:rPr>
              <a:t>. Volete visualizzare le ultime tre righe? Allora eseguite </a:t>
            </a:r>
            <a:r>
              <a:rPr b="1" i="0" lang="en-US" sz="1400" u="none" cap="none" strike="noStrike">
                <a:solidFill>
                  <a:srgbClr val="FF0000"/>
                </a:solidFill>
                <a:latin typeface="Times New Roman"/>
                <a:ea typeface="Times New Roman"/>
                <a:cs typeface="Times New Roman"/>
                <a:sym typeface="Times New Roman"/>
              </a:rPr>
              <a:t>tail -3 file</a:t>
            </a:r>
            <a:r>
              <a:rPr b="0" i="0" lang="en-US" sz="1400" u="none" cap="none" strike="noStrike">
                <a:solidFill>
                  <a:schemeClr val="lt1"/>
                </a:solidFill>
                <a:latin typeface="Times New Roman"/>
                <a:ea typeface="Times New Roman"/>
                <a:cs typeface="Times New Roman"/>
                <a:sym typeface="Times New Roman"/>
              </a:rPr>
              <a:t>.</a:t>
            </a:r>
            <a:endParaRPr b="0" i="0" sz="1400" u="none" cap="none" strike="noStrike">
              <a:solidFill>
                <a:schemeClr val="lt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Calibri"/>
              <a:ea typeface="Calibri"/>
              <a:cs typeface="Calibri"/>
              <a:sym typeface="Calibri"/>
            </a:endParaRPr>
          </a:p>
        </p:txBody>
      </p:sp>
      <p:pic>
        <p:nvPicPr>
          <p:cNvPr id="438" name="Google Shape;438;p54"/>
          <p:cNvPicPr preferRelativeResize="0"/>
          <p:nvPr/>
        </p:nvPicPr>
        <p:blipFill rotWithShape="1">
          <a:blip r:embed="rId4">
            <a:alphaModFix/>
          </a:blip>
          <a:srcRect b="0" l="0" r="0" t="0"/>
          <a:stretch/>
        </p:blipFill>
        <p:spPr>
          <a:xfrm>
            <a:off x="9376887" y="6043899"/>
            <a:ext cx="1530000" cy="612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444" name="Google Shape;444;p55"/>
          <p:cNvSpPr txBox="1"/>
          <p:nvPr>
            <p:ph idx="1" type="body"/>
          </p:nvPr>
        </p:nvSpPr>
        <p:spPr>
          <a:xfrm>
            <a:off x="573037" y="699722"/>
            <a:ext cx="11510807" cy="5002988"/>
          </a:xfrm>
          <a:prstGeom prst="rect">
            <a:avLst/>
          </a:prstGeom>
          <a:noFill/>
          <a:ln>
            <a:noFill/>
          </a:ln>
        </p:spPr>
        <p:txBody>
          <a:bodyPr anchorCtr="0" anchor="t" bIns="45700" lIns="0" spcFirstLastPara="1" rIns="0" wrap="square" tIns="45700">
            <a:normAutofit fontScale="25000" lnSpcReduction="20000"/>
          </a:bodyPr>
          <a:lstStyle/>
          <a:p>
            <a:pPr indent="0" lvl="0" marL="0" marR="0" rtl="0" algn="l">
              <a:lnSpc>
                <a:spcPct val="107000"/>
              </a:lnSpc>
              <a:spcBef>
                <a:spcPts val="0"/>
              </a:spcBef>
              <a:spcAft>
                <a:spcPts val="0"/>
              </a:spcAft>
              <a:buSzPct val="161290"/>
              <a:buNone/>
            </a:pPr>
            <a:r>
              <a:rPr b="1" lang="en-US" sz="6200">
                <a:solidFill>
                  <a:srgbClr val="000000"/>
                </a:solidFill>
                <a:latin typeface="Times New Roman"/>
                <a:ea typeface="Times New Roman"/>
                <a:cs typeface="Times New Roman"/>
                <a:sym typeface="Times New Roman"/>
              </a:rPr>
              <a:t>Nano</a:t>
            </a:r>
            <a:endParaRPr sz="6200">
              <a:latin typeface="Calibri"/>
              <a:ea typeface="Calibri"/>
              <a:cs typeface="Calibri"/>
              <a:sym typeface="Calibri"/>
            </a:endParaRPr>
          </a:p>
          <a:p>
            <a:pPr indent="-98425" lvl="0" marL="0" marR="0" rtl="0" algn="l">
              <a:lnSpc>
                <a:spcPct val="107000"/>
              </a:lnSpc>
              <a:spcBef>
                <a:spcPts val="800"/>
              </a:spcBef>
              <a:spcAft>
                <a:spcPts val="0"/>
              </a:spcAft>
              <a:buSzPct val="100000"/>
              <a:buChar char=" "/>
            </a:pPr>
            <a:r>
              <a:rPr lang="en-US" sz="6200">
                <a:latin typeface="Times New Roman"/>
                <a:ea typeface="Times New Roman"/>
                <a:cs typeface="Times New Roman"/>
                <a:sym typeface="Times New Roman"/>
              </a:rPr>
              <a:t> </a:t>
            </a:r>
            <a:endParaRPr sz="6200">
              <a:latin typeface="Calibri"/>
              <a:ea typeface="Calibri"/>
              <a:cs typeface="Calibri"/>
              <a:sym typeface="Calibri"/>
            </a:endParaRPr>
          </a:p>
          <a:p>
            <a:pPr indent="-98425" lvl="0" marL="0" marR="0" rtl="0" algn="l">
              <a:lnSpc>
                <a:spcPct val="107000"/>
              </a:lnSpc>
              <a:spcBef>
                <a:spcPts val="800"/>
              </a:spcBef>
              <a:spcAft>
                <a:spcPts val="0"/>
              </a:spcAft>
              <a:buSzPct val="100000"/>
              <a:buChar char=" "/>
            </a:pPr>
            <a:r>
              <a:rPr lang="en-US" sz="6200">
                <a:latin typeface="Calibri"/>
                <a:ea typeface="Calibri"/>
                <a:cs typeface="Calibri"/>
                <a:sym typeface="Calibri"/>
              </a:rPr>
              <a:t>  </a:t>
            </a:r>
            <a:endParaRPr/>
          </a:p>
          <a:p>
            <a:pPr indent="-98425" lvl="0" marL="91440" rtl="0" algn="l">
              <a:lnSpc>
                <a:spcPct val="100000"/>
              </a:lnSpc>
              <a:spcBef>
                <a:spcPts val="2000"/>
              </a:spcBef>
              <a:spcAft>
                <a:spcPts val="0"/>
              </a:spcAft>
              <a:buSzPct val="100000"/>
              <a:buChar char=" "/>
            </a:pPr>
            <a:r>
              <a:rPr lang="en-US" sz="6200">
                <a:latin typeface="Times New Roman"/>
                <a:ea typeface="Times New Roman"/>
                <a:cs typeface="Times New Roman"/>
                <a:sym typeface="Times New Roman"/>
              </a:rPr>
              <a:t>Se avete bisogno di modificare un file immediatamente e non volete perdere tempo a imparare oscuri comandi dell'editor, usate </a:t>
            </a:r>
            <a:r>
              <a:rPr b="1" lang="en-US" sz="6200">
                <a:latin typeface="Times New Roman"/>
                <a:ea typeface="Times New Roman"/>
                <a:cs typeface="Times New Roman"/>
                <a:sym typeface="Times New Roman"/>
              </a:rPr>
              <a:t>nano</a:t>
            </a:r>
            <a:r>
              <a:rPr lang="en-US" sz="6200">
                <a:latin typeface="Times New Roman"/>
                <a:ea typeface="Times New Roman"/>
                <a:cs typeface="Times New Roman"/>
                <a:sym typeface="Times New Roman"/>
              </a:rPr>
              <a:t>. </a:t>
            </a:r>
            <a:endParaRPr/>
          </a:p>
          <a:p>
            <a:pPr indent="-98425" lvl="0" marL="91440" rtl="0" algn="l">
              <a:lnSpc>
                <a:spcPct val="100000"/>
              </a:lnSpc>
              <a:spcBef>
                <a:spcPts val="2000"/>
              </a:spcBef>
              <a:spcAft>
                <a:spcPts val="0"/>
              </a:spcAft>
              <a:buSzPct val="100000"/>
              <a:buChar char=" "/>
            </a:pPr>
            <a:r>
              <a:rPr b="1" lang="en-US" sz="6200">
                <a:latin typeface="Times New Roman"/>
                <a:ea typeface="Times New Roman"/>
                <a:cs typeface="Times New Roman"/>
                <a:sym typeface="Times New Roman"/>
              </a:rPr>
              <a:t>Nano </a:t>
            </a:r>
            <a:r>
              <a:rPr lang="en-US" sz="6200">
                <a:latin typeface="Times New Roman"/>
                <a:ea typeface="Times New Roman"/>
                <a:cs typeface="Times New Roman"/>
                <a:sym typeface="Times New Roman"/>
              </a:rPr>
              <a:t>è un clone di </a:t>
            </a:r>
            <a:r>
              <a:rPr b="1" lang="en-US" sz="6200">
                <a:latin typeface="Times New Roman"/>
                <a:ea typeface="Times New Roman"/>
                <a:cs typeface="Times New Roman"/>
                <a:sym typeface="Times New Roman"/>
              </a:rPr>
              <a:t>pico</a:t>
            </a:r>
            <a:r>
              <a:rPr lang="en-US" sz="6200">
                <a:latin typeface="Times New Roman"/>
                <a:ea typeface="Times New Roman"/>
                <a:cs typeface="Times New Roman"/>
                <a:sym typeface="Times New Roman"/>
              </a:rPr>
              <a:t>, quindi se per qualche motivo il comando </a:t>
            </a:r>
            <a:r>
              <a:rPr b="1" lang="en-US" sz="6200">
                <a:latin typeface="Times New Roman"/>
                <a:ea typeface="Times New Roman"/>
                <a:cs typeface="Times New Roman"/>
                <a:sym typeface="Times New Roman"/>
              </a:rPr>
              <a:t>nano </a:t>
            </a:r>
            <a:r>
              <a:rPr lang="en-US" sz="6200">
                <a:latin typeface="Times New Roman"/>
                <a:ea typeface="Times New Roman"/>
                <a:cs typeface="Times New Roman"/>
                <a:sym typeface="Times New Roman"/>
              </a:rPr>
              <a:t>non è disponibile, probabilmente lo è pico. Non è potente come altri editor, ma è sicuramente più facile da imparare. </a:t>
            </a:r>
            <a:endParaRPr/>
          </a:p>
          <a:p>
            <a:pPr indent="-98425" lvl="0" marL="91440" rtl="0" algn="l">
              <a:lnSpc>
                <a:spcPct val="100000"/>
              </a:lnSpc>
              <a:spcBef>
                <a:spcPts val="2000"/>
              </a:spcBef>
              <a:spcAft>
                <a:spcPts val="0"/>
              </a:spcAft>
              <a:buSzPct val="100000"/>
              <a:buChar char=" "/>
            </a:pPr>
            <a:r>
              <a:rPr lang="en-US" sz="6200">
                <a:latin typeface="Times New Roman"/>
                <a:ea typeface="Times New Roman"/>
                <a:cs typeface="Times New Roman"/>
                <a:sym typeface="Times New Roman"/>
              </a:rPr>
              <a:t>Quando si avvia </a:t>
            </a:r>
            <a:r>
              <a:rPr b="1" lang="en-US" sz="6200">
                <a:latin typeface="Times New Roman"/>
                <a:ea typeface="Times New Roman"/>
                <a:cs typeface="Times New Roman"/>
                <a:sym typeface="Times New Roman"/>
              </a:rPr>
              <a:t>nano</a:t>
            </a:r>
            <a:r>
              <a:rPr lang="en-US" sz="6200">
                <a:latin typeface="Times New Roman"/>
                <a:ea typeface="Times New Roman"/>
                <a:cs typeface="Times New Roman"/>
                <a:sym typeface="Times New Roman"/>
              </a:rPr>
              <a:t>, si vedrà il contenuto del file e un elenco di comandi nella parte inferiore dello schermo. Per eseguire i comandi, sostituire il </a:t>
            </a:r>
            <a:r>
              <a:rPr i="1" lang="en-US" sz="6200" u="sng">
                <a:latin typeface="Times New Roman"/>
                <a:ea typeface="Times New Roman"/>
                <a:cs typeface="Times New Roman"/>
                <a:sym typeface="Times New Roman"/>
              </a:rPr>
              <a:t>simbolo del caret </a:t>
            </a:r>
            <a:r>
              <a:rPr lang="en-US" sz="6200">
                <a:latin typeface="Times New Roman"/>
                <a:ea typeface="Times New Roman"/>
                <a:cs typeface="Times New Roman"/>
                <a:sym typeface="Times New Roman"/>
              </a:rPr>
              <a:t>(</a:t>
            </a:r>
            <a:r>
              <a:rPr b="1" lang="en-US" sz="6200">
                <a:latin typeface="Times New Roman"/>
                <a:ea typeface="Times New Roman"/>
                <a:cs typeface="Times New Roman"/>
                <a:sym typeface="Times New Roman"/>
              </a:rPr>
              <a:t>^</a:t>
            </a:r>
            <a:r>
              <a:rPr lang="en-US" sz="6200">
                <a:latin typeface="Times New Roman"/>
                <a:ea typeface="Times New Roman"/>
                <a:cs typeface="Times New Roman"/>
                <a:sym typeface="Times New Roman"/>
              </a:rPr>
              <a:t>) con il </a:t>
            </a:r>
            <a:r>
              <a:rPr b="1" lang="en-US" sz="6200">
                <a:latin typeface="Times New Roman"/>
                <a:ea typeface="Times New Roman"/>
                <a:cs typeface="Times New Roman"/>
                <a:sym typeface="Times New Roman"/>
              </a:rPr>
              <a:t>tasto Ctrl</a:t>
            </a:r>
            <a:r>
              <a:rPr lang="en-US" sz="6200">
                <a:latin typeface="Times New Roman"/>
                <a:ea typeface="Times New Roman"/>
                <a:cs typeface="Times New Roman"/>
                <a:sym typeface="Times New Roman"/>
              </a:rPr>
              <a:t>. Ad esempio, per </a:t>
            </a:r>
            <a:r>
              <a:rPr lang="en-US" sz="6200" u="sng">
                <a:latin typeface="Times New Roman"/>
                <a:ea typeface="Times New Roman"/>
                <a:cs typeface="Times New Roman"/>
                <a:sym typeface="Times New Roman"/>
              </a:rPr>
              <a:t>uscire da </a:t>
            </a:r>
            <a:r>
              <a:rPr b="1" lang="en-US" sz="6200">
                <a:latin typeface="Times New Roman"/>
                <a:ea typeface="Times New Roman"/>
                <a:cs typeface="Times New Roman"/>
                <a:sym typeface="Times New Roman"/>
              </a:rPr>
              <a:t>nano </a:t>
            </a:r>
            <a:r>
              <a:rPr lang="en-US" sz="6200">
                <a:latin typeface="Times New Roman"/>
                <a:ea typeface="Times New Roman"/>
                <a:cs typeface="Times New Roman"/>
                <a:sym typeface="Times New Roman"/>
              </a:rPr>
              <a:t>digitate </a:t>
            </a:r>
            <a:r>
              <a:rPr b="1" lang="en-US" sz="6200">
                <a:solidFill>
                  <a:srgbClr val="000000"/>
                </a:solidFill>
                <a:latin typeface="Times New Roman"/>
                <a:ea typeface="Times New Roman"/>
                <a:cs typeface="Times New Roman"/>
                <a:sym typeface="Times New Roman"/>
              </a:rPr>
              <a:t>Ctrl + x</a:t>
            </a:r>
            <a:r>
              <a:rPr lang="en-US" sz="6200">
                <a:latin typeface="Times New Roman"/>
                <a:ea typeface="Times New Roman"/>
                <a:cs typeface="Times New Roman"/>
                <a:sym typeface="Times New Roman"/>
              </a:rPr>
              <a:t>. </a:t>
            </a:r>
            <a:endParaRPr/>
          </a:p>
          <a:p>
            <a:pPr indent="-98425" lvl="0" marL="91440" rtl="0" algn="l">
              <a:lnSpc>
                <a:spcPct val="100000"/>
              </a:lnSpc>
              <a:spcBef>
                <a:spcPts val="2000"/>
              </a:spcBef>
              <a:spcAft>
                <a:spcPts val="0"/>
              </a:spcAft>
              <a:buSzPct val="100000"/>
              <a:buChar char=" "/>
            </a:pPr>
            <a:r>
              <a:rPr lang="en-US" sz="6200">
                <a:latin typeface="Times New Roman"/>
                <a:ea typeface="Times New Roman"/>
                <a:cs typeface="Times New Roman"/>
                <a:sym typeface="Times New Roman"/>
              </a:rPr>
              <a:t>I </a:t>
            </a:r>
            <a:r>
              <a:rPr lang="en-US" sz="6200" u="sng">
                <a:latin typeface="Times New Roman"/>
                <a:ea typeface="Times New Roman"/>
                <a:cs typeface="Times New Roman"/>
                <a:sym typeface="Times New Roman"/>
              </a:rPr>
              <a:t>tasti freccia su e giù </a:t>
            </a:r>
            <a:r>
              <a:rPr lang="en-US" sz="6200">
                <a:latin typeface="Times New Roman"/>
                <a:ea typeface="Times New Roman"/>
                <a:cs typeface="Times New Roman"/>
                <a:sym typeface="Times New Roman"/>
              </a:rPr>
              <a:t>portano alla riga precedente o successiva, come previsto. </a:t>
            </a:r>
            <a:endParaRPr/>
          </a:p>
          <a:p>
            <a:pPr indent="-98425" lvl="0" marL="91440" rtl="0" algn="l">
              <a:lnSpc>
                <a:spcPct val="100000"/>
              </a:lnSpc>
              <a:spcBef>
                <a:spcPts val="2000"/>
              </a:spcBef>
              <a:spcAft>
                <a:spcPts val="0"/>
              </a:spcAft>
              <a:buSzPct val="100000"/>
              <a:buChar char=" "/>
            </a:pPr>
            <a:r>
              <a:rPr lang="en-US" sz="6200">
                <a:latin typeface="Times New Roman"/>
                <a:ea typeface="Times New Roman"/>
                <a:cs typeface="Times New Roman"/>
                <a:sym typeface="Times New Roman"/>
              </a:rPr>
              <a:t>I </a:t>
            </a:r>
            <a:r>
              <a:rPr lang="en-US" sz="6200" u="sng">
                <a:latin typeface="Times New Roman"/>
                <a:ea typeface="Times New Roman"/>
                <a:cs typeface="Times New Roman"/>
                <a:sym typeface="Times New Roman"/>
              </a:rPr>
              <a:t>tasti freccia destra e sinistra </a:t>
            </a:r>
            <a:r>
              <a:rPr lang="en-US" sz="6200">
                <a:latin typeface="Times New Roman"/>
                <a:ea typeface="Times New Roman"/>
                <a:cs typeface="Times New Roman"/>
                <a:sym typeface="Times New Roman"/>
              </a:rPr>
              <a:t>consentono di navigare in avanti e indietro sulla stessa riga. È sufficiente digitare il testo desiderato nell'editor. Per salvare il file, digitare </a:t>
            </a:r>
            <a:r>
              <a:rPr b="1" lang="en-US" sz="6200">
                <a:latin typeface="Times New Roman"/>
                <a:ea typeface="Times New Roman"/>
                <a:cs typeface="Times New Roman"/>
                <a:sym typeface="Times New Roman"/>
              </a:rPr>
              <a:t>Ctrl + o</a:t>
            </a:r>
            <a:r>
              <a:rPr lang="en-US" sz="6200">
                <a:latin typeface="Times New Roman"/>
                <a:ea typeface="Times New Roman"/>
                <a:cs typeface="Times New Roman"/>
                <a:sym typeface="Times New Roman"/>
              </a:rPr>
              <a:t>. </a:t>
            </a:r>
            <a:endParaRPr/>
          </a:p>
          <a:p>
            <a:pPr indent="-98425" lvl="0" marL="91440" rtl="0" algn="l">
              <a:lnSpc>
                <a:spcPct val="100000"/>
              </a:lnSpc>
              <a:spcBef>
                <a:spcPts val="2000"/>
              </a:spcBef>
              <a:spcAft>
                <a:spcPts val="0"/>
              </a:spcAft>
              <a:buSzPct val="100000"/>
              <a:buChar char=" "/>
            </a:pPr>
            <a:r>
              <a:rPr lang="en-US" sz="6200">
                <a:latin typeface="Times New Roman"/>
                <a:ea typeface="Times New Roman"/>
                <a:cs typeface="Times New Roman"/>
                <a:sym typeface="Times New Roman"/>
              </a:rPr>
              <a:t>Se si dimentica di salvare il file prima di uscire, </a:t>
            </a:r>
            <a:r>
              <a:rPr b="1" lang="en-US" sz="6200">
                <a:latin typeface="Times New Roman"/>
                <a:ea typeface="Times New Roman"/>
                <a:cs typeface="Times New Roman"/>
                <a:sym typeface="Times New Roman"/>
              </a:rPr>
              <a:t>nano </a:t>
            </a:r>
            <a:r>
              <a:rPr lang="en-US" sz="6200">
                <a:latin typeface="Times New Roman"/>
                <a:ea typeface="Times New Roman"/>
                <a:cs typeface="Times New Roman"/>
                <a:sym typeface="Times New Roman"/>
              </a:rPr>
              <a:t>chiederà se si vuole salvare il file. Per saperne di più, digitate </a:t>
            </a:r>
            <a:r>
              <a:rPr b="1" lang="en-US" sz="6200">
                <a:latin typeface="Times New Roman"/>
                <a:ea typeface="Times New Roman"/>
                <a:cs typeface="Times New Roman"/>
                <a:sym typeface="Times New Roman"/>
              </a:rPr>
              <a:t>Ctrl + g </a:t>
            </a:r>
            <a:r>
              <a:rPr lang="en-US" sz="6200" u="sng">
                <a:latin typeface="Times New Roman"/>
                <a:ea typeface="Times New Roman"/>
                <a:cs typeface="Times New Roman"/>
                <a:sym typeface="Times New Roman"/>
              </a:rPr>
              <a:t>per ottenere aiuto</a:t>
            </a:r>
            <a:r>
              <a:rPr lang="en-US" sz="1800">
                <a:latin typeface="Times New Roman"/>
                <a:ea typeface="Times New Roman"/>
                <a:cs typeface="Times New Roman"/>
                <a:sym typeface="Times New Roman"/>
              </a:rPr>
              <a:t>.</a:t>
            </a:r>
            <a:endParaRPr/>
          </a:p>
        </p:txBody>
      </p:sp>
      <p:pic>
        <p:nvPicPr>
          <p:cNvPr id="445" name="Google Shape;445;p55"/>
          <p:cNvPicPr preferRelativeResize="0"/>
          <p:nvPr/>
        </p:nvPicPr>
        <p:blipFill rotWithShape="1">
          <a:blip r:embed="rId3">
            <a:alphaModFix/>
          </a:blip>
          <a:srcRect b="0" l="0" r="0" t="0"/>
          <a:stretch/>
        </p:blipFill>
        <p:spPr>
          <a:xfrm>
            <a:off x="9478676" y="6043899"/>
            <a:ext cx="1530000" cy="612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5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51" name="Google Shape;451;p56"/>
          <p:cNvPicPr preferRelativeResize="0"/>
          <p:nvPr>
            <p:ph idx="1" type="body"/>
          </p:nvPr>
        </p:nvPicPr>
        <p:blipFill rotWithShape="1">
          <a:blip r:embed="rId3">
            <a:alphaModFix/>
          </a:blip>
          <a:srcRect b="0" l="0" r="0" t="0"/>
          <a:stretch/>
        </p:blipFill>
        <p:spPr>
          <a:xfrm>
            <a:off x="573088" y="873449"/>
            <a:ext cx="6402387" cy="4474727"/>
          </a:xfrm>
          <a:prstGeom prst="rect">
            <a:avLst/>
          </a:prstGeom>
          <a:noFill/>
          <a:ln>
            <a:noFill/>
          </a:ln>
        </p:spPr>
      </p:pic>
      <p:pic>
        <p:nvPicPr>
          <p:cNvPr id="452" name="Google Shape;452;p56"/>
          <p:cNvPicPr preferRelativeResize="0"/>
          <p:nvPr/>
        </p:nvPicPr>
        <p:blipFill rotWithShape="1">
          <a:blip r:embed="rId4">
            <a:alphaModFix/>
          </a:blip>
          <a:srcRect b="0" l="0" r="0" t="0"/>
          <a:stretch/>
        </p:blipFill>
        <p:spPr>
          <a:xfrm>
            <a:off x="9407673" y="6002699"/>
            <a:ext cx="1530000" cy="612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57"/>
          <p:cNvSpPr txBox="1"/>
          <p:nvPr>
            <p:ph idx="1" type="body"/>
          </p:nvPr>
        </p:nvSpPr>
        <p:spPr>
          <a:xfrm>
            <a:off x="689995" y="796414"/>
            <a:ext cx="10882573" cy="4758812"/>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703"/>
              <a:buNone/>
            </a:pPr>
            <a:r>
              <a:rPr b="1" lang="en-US" sz="2400">
                <a:solidFill>
                  <a:srgbClr val="000000"/>
                </a:solidFill>
                <a:latin typeface="Times New Roman"/>
                <a:ea typeface="Times New Roman"/>
                <a:cs typeface="Times New Roman"/>
                <a:sym typeface="Times New Roman"/>
              </a:rPr>
              <a:t>Vi - Vi migliorato (Vim)</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600"/>
              <a:buChar char=" "/>
            </a:pPr>
            <a:r>
              <a:rPr b="1" lang="en-US" sz="1600">
                <a:solidFill>
                  <a:srgbClr val="FF0000"/>
                </a:solidFill>
                <a:latin typeface="Times New Roman"/>
                <a:ea typeface="Times New Roman"/>
                <a:cs typeface="Times New Roman"/>
                <a:sym typeface="Times New Roman"/>
              </a:rPr>
              <a:t>Vi/Vim </a:t>
            </a:r>
            <a:r>
              <a:rPr lang="en-US" sz="1600">
                <a:latin typeface="Times New Roman"/>
                <a:ea typeface="Times New Roman"/>
                <a:cs typeface="Times New Roman"/>
                <a:sym typeface="Times New Roman"/>
              </a:rPr>
              <a:t>è un editor di testo Unix incluso in Linux, BSD e macOS. È noto per essere veloce ed efficiente, in parte perché è una piccola applicazione che può essere eseguita in un terminale (sebbene abbia anche un'interfaccia grafica), ma soprattutto perché può essere controllato interamente con la tastiera, senza bisogno di menu o mouse. </a:t>
            </a:r>
            <a:endParaRPr/>
          </a:p>
          <a:p>
            <a:pPr indent="0" lvl="0" marL="0" marR="0" rtl="0" algn="l">
              <a:lnSpc>
                <a:spcPct val="107000"/>
              </a:lnSpc>
              <a:spcBef>
                <a:spcPts val="800"/>
              </a:spcBef>
              <a:spcAft>
                <a:spcPts val="0"/>
              </a:spcAft>
              <a:buSzPts val="1400"/>
              <a:buNone/>
            </a:pPr>
            <a:r>
              <a:t/>
            </a:r>
            <a:endParaRPr b="1">
              <a:solidFill>
                <a:srgbClr val="FF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600"/>
              <a:buNone/>
            </a:pPr>
            <a:r>
              <a:rPr b="1" lang="en-US" sz="1600">
                <a:solidFill>
                  <a:srgbClr val="FF0000"/>
                </a:solidFill>
                <a:latin typeface="Times New Roman"/>
                <a:ea typeface="Times New Roman"/>
                <a:cs typeface="Times New Roman"/>
                <a:sym typeface="Times New Roman"/>
              </a:rPr>
              <a:t>Vim </a:t>
            </a:r>
            <a:r>
              <a:rPr lang="en-US" sz="1600">
                <a:latin typeface="Times New Roman"/>
                <a:ea typeface="Times New Roman"/>
                <a:cs typeface="Times New Roman"/>
                <a:sym typeface="Times New Roman"/>
              </a:rPr>
              <a:t>è anche comunemente chiamato </a:t>
            </a:r>
            <a:r>
              <a:rPr b="1" lang="en-US" sz="1600">
                <a:solidFill>
                  <a:srgbClr val="FF0000"/>
                </a:solidFill>
                <a:latin typeface="Times New Roman"/>
                <a:ea typeface="Times New Roman"/>
                <a:cs typeface="Times New Roman"/>
                <a:sym typeface="Times New Roman"/>
              </a:rPr>
              <a:t>Vi </a:t>
            </a:r>
            <a:r>
              <a:rPr lang="en-US" sz="1600">
                <a:latin typeface="Times New Roman"/>
                <a:ea typeface="Times New Roman"/>
                <a:cs typeface="Times New Roman"/>
                <a:sym typeface="Times New Roman"/>
              </a:rPr>
              <a:t>perché, quando fu scritto da Bill Joy alla fine degli anni '70, era l'abbreviazione di </a:t>
            </a:r>
            <a:r>
              <a:rPr b="1" i="0" lang="en-US" sz="1600" u="sng">
                <a:latin typeface="Times New Roman"/>
                <a:ea typeface="Times New Roman"/>
                <a:cs typeface="Times New Roman"/>
                <a:sym typeface="Times New Roman"/>
              </a:rPr>
              <a:t>visual editor</a:t>
            </a:r>
            <a:r>
              <a:rPr i="1" lang="en-US" sz="1600">
                <a:latin typeface="Times New Roman"/>
                <a:ea typeface="Times New Roman"/>
                <a:cs typeface="Times New Roman"/>
                <a:sym typeface="Times New Roman"/>
              </a:rPr>
              <a:t>. </a:t>
            </a:r>
            <a:endParaRPr/>
          </a:p>
          <a:p>
            <a:pPr indent="0" lvl="0" marL="0" marR="0" rtl="0" algn="l">
              <a:lnSpc>
                <a:spcPct val="107000"/>
              </a:lnSpc>
              <a:spcBef>
                <a:spcPts val="800"/>
              </a:spcBef>
              <a:spcAft>
                <a:spcPts val="0"/>
              </a:spcAft>
              <a:buSzPts val="1600"/>
              <a:buNone/>
            </a:pPr>
            <a:r>
              <a:rPr i="1" lang="en-US" sz="1600">
                <a:latin typeface="Times New Roman"/>
                <a:ea typeface="Times New Roman"/>
                <a:cs typeface="Times New Roman"/>
                <a:sym typeface="Times New Roman"/>
              </a:rPr>
              <a:t>Alcune </a:t>
            </a:r>
            <a:r>
              <a:rPr lang="en-US" sz="1600">
                <a:latin typeface="Times New Roman"/>
                <a:ea typeface="Times New Roman"/>
                <a:cs typeface="Times New Roman"/>
                <a:sym typeface="Times New Roman"/>
              </a:rPr>
              <a:t>delle caratteristiche aggiuntive di vim includono l'evidenziazione della sintassi, la possibilità di modificare i file in rete, l'annullamento/ripristino a più livelli e la suddivisione dello schermo. In molte distribuzioni Linux, quando si richiama </a:t>
            </a:r>
            <a:r>
              <a:rPr b="1" lang="en-US" sz="1600">
                <a:solidFill>
                  <a:srgbClr val="FF0000"/>
                </a:solidFill>
                <a:latin typeface="Times New Roman"/>
                <a:ea typeface="Times New Roman"/>
                <a:cs typeface="Times New Roman"/>
                <a:sym typeface="Times New Roman"/>
              </a:rPr>
              <a:t>vi</a:t>
            </a:r>
            <a:r>
              <a:rPr lang="en-US" sz="1600">
                <a:latin typeface="Times New Roman"/>
                <a:ea typeface="Times New Roman"/>
                <a:cs typeface="Times New Roman"/>
                <a:sym typeface="Times New Roman"/>
              </a:rPr>
              <a:t>, in realtà si sta eseguendo </a:t>
            </a:r>
            <a:r>
              <a:rPr b="1" lang="en-US" sz="1600">
                <a:solidFill>
                  <a:srgbClr val="FF0000"/>
                </a:solidFill>
                <a:latin typeface="Times New Roman"/>
                <a:ea typeface="Times New Roman"/>
                <a:cs typeface="Times New Roman"/>
                <a:sym typeface="Times New Roman"/>
              </a:rPr>
              <a:t>vim</a:t>
            </a:r>
            <a:r>
              <a:rPr lang="en-US" sz="1600">
                <a:latin typeface="Times New Roman"/>
                <a:ea typeface="Times New Roman"/>
                <a:cs typeface="Times New Roman"/>
                <a:sym typeface="Times New Roman"/>
              </a:rPr>
              <a:t>.</a:t>
            </a:r>
            <a:endParaRPr/>
          </a:p>
          <a:p>
            <a:pPr indent="0" lvl="0" marL="0" marR="0" rtl="0" algn="l">
              <a:lnSpc>
                <a:spcPct val="107000"/>
              </a:lnSpc>
              <a:spcBef>
                <a:spcPts val="800"/>
              </a:spcBef>
              <a:spcAft>
                <a:spcPts val="0"/>
              </a:spcAft>
              <a:buSzPts val="1400"/>
              <a:buNone/>
            </a:pPr>
            <a:r>
              <a:t/>
            </a:r>
            <a:endParaRPr>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400"/>
              <a:buNone/>
            </a:pPr>
            <a:r>
              <a:rPr lang="en-US" sz="1600">
                <a:latin typeface="Times New Roman"/>
                <a:ea typeface="Times New Roman"/>
                <a:cs typeface="Times New Roman"/>
                <a:sym typeface="Times New Roman"/>
              </a:rPr>
              <a:t> Un vantaggio di conoscere </a:t>
            </a:r>
            <a:r>
              <a:rPr b="1" lang="en-US" sz="1600">
                <a:solidFill>
                  <a:srgbClr val="FF0000"/>
                </a:solidFill>
                <a:latin typeface="Times New Roman"/>
                <a:ea typeface="Times New Roman"/>
                <a:cs typeface="Times New Roman"/>
                <a:sym typeface="Times New Roman"/>
              </a:rPr>
              <a:t>vi </a:t>
            </a:r>
            <a:r>
              <a:rPr lang="en-US" sz="1600">
                <a:latin typeface="Times New Roman"/>
                <a:ea typeface="Times New Roman"/>
                <a:cs typeface="Times New Roman"/>
                <a:sym typeface="Times New Roman"/>
              </a:rPr>
              <a:t>è che </a:t>
            </a:r>
            <a:r>
              <a:rPr b="1" lang="en-US" sz="1600">
                <a:solidFill>
                  <a:srgbClr val="FF0000"/>
                </a:solidFill>
                <a:latin typeface="Times New Roman"/>
                <a:ea typeface="Times New Roman"/>
                <a:cs typeface="Times New Roman"/>
                <a:sym typeface="Times New Roman"/>
              </a:rPr>
              <a:t>vi </a:t>
            </a:r>
            <a:r>
              <a:rPr lang="en-US" sz="1600">
                <a:latin typeface="Times New Roman"/>
                <a:ea typeface="Times New Roman"/>
                <a:cs typeface="Times New Roman"/>
                <a:sym typeface="Times New Roman"/>
              </a:rPr>
              <a:t>o una sua variante come </a:t>
            </a:r>
            <a:r>
              <a:rPr b="1" lang="en-US" sz="1600">
                <a:solidFill>
                  <a:srgbClr val="FF0000"/>
                </a:solidFill>
                <a:latin typeface="Times New Roman"/>
                <a:ea typeface="Times New Roman"/>
                <a:cs typeface="Times New Roman"/>
                <a:sym typeface="Times New Roman"/>
              </a:rPr>
              <a:t>vim </a:t>
            </a:r>
            <a:r>
              <a:rPr lang="en-US" sz="1600">
                <a:latin typeface="Times New Roman"/>
                <a:ea typeface="Times New Roman"/>
                <a:cs typeface="Times New Roman"/>
                <a:sym typeface="Times New Roman"/>
              </a:rPr>
              <a:t>è sempre disponibile sul sistema. Un altro vantaggio è che, una volta imparate le mappature dei tasti per </a:t>
            </a:r>
            <a:r>
              <a:rPr b="1" lang="en-US" sz="1600">
                <a:solidFill>
                  <a:srgbClr val="FF0000"/>
                </a:solidFill>
                <a:latin typeface="Times New Roman"/>
                <a:ea typeface="Times New Roman"/>
                <a:cs typeface="Times New Roman"/>
                <a:sym typeface="Times New Roman"/>
              </a:rPr>
              <a:t>vi</a:t>
            </a:r>
            <a:r>
              <a:rPr lang="en-US" sz="1600">
                <a:latin typeface="Times New Roman"/>
                <a:ea typeface="Times New Roman"/>
                <a:cs typeface="Times New Roman"/>
                <a:sym typeface="Times New Roman"/>
              </a:rPr>
              <a:t>, </a:t>
            </a:r>
            <a:r>
              <a:rPr i="1" lang="en-US" sz="1600">
                <a:latin typeface="Times New Roman"/>
                <a:ea typeface="Times New Roman"/>
                <a:cs typeface="Times New Roman"/>
                <a:sym typeface="Times New Roman"/>
              </a:rPr>
              <a:t>è possibile applicarle ad altri comandi come man, more, less, view e persino alla shell.</a:t>
            </a:r>
            <a:endParaRPr sz="1600">
              <a:latin typeface="Calibri"/>
              <a:ea typeface="Calibri"/>
              <a:cs typeface="Calibri"/>
              <a:sym typeface="Calibri"/>
            </a:endParaRPr>
          </a:p>
          <a:p>
            <a:pPr indent="-9205" lvl="0" marL="91440" rtl="0" algn="l">
              <a:lnSpc>
                <a:spcPct val="100000"/>
              </a:lnSpc>
              <a:spcBef>
                <a:spcPts val="2000"/>
              </a:spcBef>
              <a:spcAft>
                <a:spcPts val="0"/>
              </a:spcAft>
              <a:buSzPts val="1400"/>
              <a:buNone/>
            </a:pPr>
            <a:r>
              <a:t/>
            </a:r>
            <a:endParaRPr/>
          </a:p>
        </p:txBody>
      </p:sp>
      <p:sp>
        <p:nvSpPr>
          <p:cNvPr id="458" name="Google Shape;458;p5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59" name="Google Shape;459;p57"/>
          <p:cNvPicPr preferRelativeResize="0"/>
          <p:nvPr/>
        </p:nvPicPr>
        <p:blipFill rotWithShape="1">
          <a:blip r:embed="rId3">
            <a:alphaModFix/>
          </a:blip>
          <a:srcRect b="0" l="0" r="0" t="0"/>
          <a:stretch/>
        </p:blipFill>
        <p:spPr>
          <a:xfrm>
            <a:off x="9368345" y="5984774"/>
            <a:ext cx="1530000" cy="612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58"/>
          <p:cNvPicPr preferRelativeResize="0"/>
          <p:nvPr>
            <p:ph idx="1" type="body"/>
          </p:nvPr>
        </p:nvPicPr>
        <p:blipFill rotWithShape="1">
          <a:blip r:embed="rId3">
            <a:alphaModFix/>
          </a:blip>
          <a:srcRect b="0" l="0" r="0" t="0"/>
          <a:stretch/>
        </p:blipFill>
        <p:spPr>
          <a:xfrm>
            <a:off x="2143432" y="695278"/>
            <a:ext cx="8067368" cy="4948437"/>
          </a:xfrm>
          <a:prstGeom prst="rect">
            <a:avLst/>
          </a:prstGeom>
          <a:noFill/>
          <a:ln>
            <a:noFill/>
          </a:ln>
        </p:spPr>
      </p:pic>
      <p:sp>
        <p:nvSpPr>
          <p:cNvPr id="465" name="Google Shape;465;p58"/>
          <p:cNvSpPr txBox="1"/>
          <p:nvPr>
            <p:ph idx="12" type="sldNum"/>
          </p:nvPr>
        </p:nvSpPr>
        <p:spPr>
          <a:xfrm>
            <a:off x="10768546" y="6290774"/>
            <a:ext cx="646706"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66" name="Google Shape;466;p58"/>
          <p:cNvPicPr preferRelativeResize="0"/>
          <p:nvPr/>
        </p:nvPicPr>
        <p:blipFill rotWithShape="1">
          <a:blip r:embed="rId4">
            <a:alphaModFix/>
          </a:blip>
          <a:srcRect b="0" l="0" r="0" t="0"/>
          <a:stretch/>
        </p:blipFill>
        <p:spPr>
          <a:xfrm>
            <a:off x="9445800" y="5984774"/>
            <a:ext cx="1530000" cy="612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59"/>
          <p:cNvPicPr preferRelativeResize="0"/>
          <p:nvPr>
            <p:ph idx="1" type="body"/>
          </p:nvPr>
        </p:nvPicPr>
        <p:blipFill rotWithShape="1">
          <a:blip r:embed="rId3">
            <a:alphaModFix/>
          </a:blip>
          <a:srcRect b="0" l="0" r="0" t="0"/>
          <a:stretch/>
        </p:blipFill>
        <p:spPr>
          <a:xfrm>
            <a:off x="2798906" y="774074"/>
            <a:ext cx="6797378" cy="2900517"/>
          </a:xfrm>
          <a:prstGeom prst="rect">
            <a:avLst/>
          </a:prstGeom>
          <a:noFill/>
          <a:ln>
            <a:noFill/>
          </a:ln>
        </p:spPr>
      </p:pic>
      <p:sp>
        <p:nvSpPr>
          <p:cNvPr id="472" name="Google Shape;472;p5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473" name="Google Shape;473;p59"/>
          <p:cNvSpPr txBox="1"/>
          <p:nvPr/>
        </p:nvSpPr>
        <p:spPr>
          <a:xfrm>
            <a:off x="1675485" y="3674591"/>
            <a:ext cx="8841027" cy="23697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Modalità di inserimento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Per accedere alla modalità di inserimento, premere uno dei seguenti tasti: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i : inserire nella posizione del cursore.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I : inserire all'inizio della riga.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a : Aggiungere dopo la posizione del cursore.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A : Aggiungere alla fine della riga.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Dopo essere entrati in modalità di inserimento, digitare il testo desiderato. Al termine, premere il tasto Esc per tornare alla modalità di comando.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entury Gothic"/>
              <a:ea typeface="Century Gothic"/>
              <a:cs typeface="Century Gothic"/>
              <a:sym typeface="Century Gothic"/>
            </a:endParaRPr>
          </a:p>
        </p:txBody>
      </p:sp>
      <p:pic>
        <p:nvPicPr>
          <p:cNvPr id="474" name="Google Shape;474;p59"/>
          <p:cNvPicPr preferRelativeResize="0"/>
          <p:nvPr/>
        </p:nvPicPr>
        <p:blipFill rotWithShape="1">
          <a:blip r:embed="rId4">
            <a:alphaModFix/>
          </a:blip>
          <a:srcRect b="0" l="0" r="0" t="0"/>
          <a:stretch/>
        </p:blipFill>
        <p:spPr>
          <a:xfrm>
            <a:off x="9368344" y="5963108"/>
            <a:ext cx="1530000" cy="612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60"/>
          <p:cNvPicPr preferRelativeResize="0"/>
          <p:nvPr>
            <p:ph idx="1" type="body"/>
          </p:nvPr>
        </p:nvPicPr>
        <p:blipFill rotWithShape="1">
          <a:blip r:embed="rId3">
            <a:alphaModFix/>
          </a:blip>
          <a:srcRect b="0" l="0" r="0" t="0"/>
          <a:stretch/>
        </p:blipFill>
        <p:spPr>
          <a:xfrm>
            <a:off x="2049869" y="613976"/>
            <a:ext cx="8092262" cy="5147726"/>
          </a:xfrm>
          <a:prstGeom prst="rect">
            <a:avLst/>
          </a:prstGeom>
          <a:noFill/>
          <a:ln>
            <a:noFill/>
          </a:ln>
        </p:spPr>
      </p:pic>
      <p:sp>
        <p:nvSpPr>
          <p:cNvPr id="480" name="Google Shape;480;p6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81" name="Google Shape;481;p60"/>
          <p:cNvPicPr preferRelativeResize="0"/>
          <p:nvPr/>
        </p:nvPicPr>
        <p:blipFill rotWithShape="1">
          <a:blip r:embed="rId4">
            <a:alphaModFix/>
          </a:blip>
          <a:srcRect b="0" l="0" r="0" t="0"/>
          <a:stretch/>
        </p:blipFill>
        <p:spPr>
          <a:xfrm>
            <a:off x="9447002" y="6022363"/>
            <a:ext cx="1530000" cy="612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graphicFrame>
        <p:nvGraphicFramePr>
          <p:cNvPr id="486" name="Google Shape;486;p61"/>
          <p:cNvGraphicFramePr/>
          <p:nvPr/>
        </p:nvGraphicFramePr>
        <p:xfrm>
          <a:off x="1592826" y="872828"/>
          <a:ext cx="3000000" cy="3000000"/>
        </p:xfrm>
        <a:graphic>
          <a:graphicData uri="http://schemas.openxmlformats.org/drawingml/2006/table">
            <a:tbl>
              <a:tblPr>
                <a:noFill/>
                <a:tableStyleId>{9584F245-A6CE-4B06-99D2-E1245246FBD0}</a:tableStyleId>
              </a:tblPr>
              <a:tblGrid>
                <a:gridCol w="3314225"/>
                <a:gridCol w="5259500"/>
              </a:tblGrid>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x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eliminare il carattere sotto il cursore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X</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eliminare il carattere prima del cursore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8000">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dw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solidFill>
                            <a:srgbClr val="000000"/>
                          </a:solidFill>
                          <a:latin typeface="Times New Roman"/>
                          <a:ea typeface="Times New Roman"/>
                          <a:cs typeface="Times New Roman"/>
                          <a:sym typeface="Times New Roman"/>
                        </a:rPr>
                        <a:t>Cancellare una parola. Per cancellare cinque parole, digitare d5w.</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dd</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Elimina riga Per eliminare 3 righe, digitare 3dd.</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D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cancellare dal cursore alla fine della riga</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p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incolla dopo il cursore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P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incolla al cursore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8000">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+p</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incolla dagli appunti di sistema dopo il cursore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9900">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+P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incolla dagli appunti di sistema al cursore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v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passare alla modalità visiva</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V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passare alla modalità linea visiva</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y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copia (yank)</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+y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copia negli appunti del sistema</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56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y&lt;posizione&gt;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Smonta la &lt;posizione&gt;. Ad esempio, per cancellare una parola digitare yw. Per cancellare </a:t>
                      </a:r>
                      <a:r>
                        <a:rPr lang="en-US" sz="900" u="none" cap="none" strike="noStrike">
                          <a:solidFill>
                            <a:srgbClr val="000000"/>
                          </a:solidFill>
                          <a:latin typeface="Times New Roman"/>
                          <a:ea typeface="Times New Roman"/>
                          <a:cs typeface="Times New Roman"/>
                          <a:sym typeface="Times New Roman"/>
                        </a:rPr>
                        <a:t>tre parole, digitare y3w.</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u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annullare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37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r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Sostituisce il carattere corrente.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cw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Cambia la parola corrente.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cc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Cambia la riga corrente.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8000">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c$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Cambia il testo dalla posizione corrente alla fine della riga.</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C</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Come c$.</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solidFill>
                            <a:srgbClr val="000000"/>
                          </a:solidFill>
                          <a:latin typeface="Times New Roman"/>
                          <a:ea typeface="Times New Roman"/>
                          <a:cs typeface="Times New Roman"/>
                          <a:sym typeface="Times New Roman"/>
                        </a:rPr>
                        <a:t>Inverte il caso di un personaggio.</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Ctrl + r</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rifare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/&lt;pattern&gt;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Avvia una ricerca in avanti per &lt;pattern&gt;.</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&lt;pattern&gt;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solidFill>
                            <a:srgbClr val="000000"/>
                          </a:solidFill>
                          <a:latin typeface="Times New Roman"/>
                          <a:ea typeface="Times New Roman"/>
                          <a:cs typeface="Times New Roman"/>
                          <a:sym typeface="Times New Roman"/>
                        </a:rPr>
                        <a:t>Avvia una ricerca inversa per &lt;pattern&gt;.</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87" name="Google Shape;487;p6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488" name="Google Shape;488;p61"/>
          <p:cNvSpPr/>
          <p:nvPr/>
        </p:nvSpPr>
        <p:spPr>
          <a:xfrm>
            <a:off x="658716" y="496887"/>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0" i="1" lang="en-US" sz="1800" u="sng" cap="none" strike="noStrike">
                <a:solidFill>
                  <a:schemeClr val="dk1"/>
                </a:solidFill>
                <a:latin typeface="Times New Roman"/>
                <a:ea typeface="Times New Roman"/>
                <a:cs typeface="Times New Roman"/>
                <a:sym typeface="Times New Roman"/>
              </a:rPr>
              <a:t>Manipolazione di base del testo</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Arial"/>
              <a:ea typeface="Arial"/>
              <a:cs typeface="Arial"/>
              <a:sym typeface="Arial"/>
            </a:endParaRPr>
          </a:p>
        </p:txBody>
      </p:sp>
      <p:pic>
        <p:nvPicPr>
          <p:cNvPr id="489" name="Google Shape;489;p61"/>
          <p:cNvPicPr preferRelativeResize="0"/>
          <p:nvPr/>
        </p:nvPicPr>
        <p:blipFill rotWithShape="1">
          <a:blip r:embed="rId3">
            <a:alphaModFix/>
          </a:blip>
          <a:srcRect b="0" l="0" r="0" t="0"/>
          <a:stretch/>
        </p:blipFill>
        <p:spPr>
          <a:xfrm>
            <a:off x="9401555" y="5980547"/>
            <a:ext cx="1530000" cy="612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2"/>
          <p:cNvSpPr txBox="1"/>
          <p:nvPr>
            <p:ph idx="1" type="body"/>
          </p:nvPr>
        </p:nvSpPr>
        <p:spPr>
          <a:xfrm>
            <a:off x="487978" y="407108"/>
            <a:ext cx="11271403" cy="5452918"/>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500"/>
              <a:buNone/>
            </a:pPr>
            <a:r>
              <a:rPr b="1" i="1" lang="en-US" sz="2400">
                <a:solidFill>
                  <a:srgbClr val="000000"/>
                </a:solidFill>
                <a:latin typeface="Times New Roman"/>
                <a:ea typeface="Times New Roman"/>
                <a:cs typeface="Times New Roman"/>
                <a:sym typeface="Times New Roman"/>
              </a:rPr>
              <a:t>Emacs</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File </a:t>
            </a:r>
            <a:r>
              <a:rPr b="1" lang="en-US" sz="1800">
                <a:solidFill>
                  <a:srgbClr val="000000"/>
                </a:solidFill>
                <a:latin typeface="Times New Roman"/>
                <a:ea typeface="Times New Roman"/>
                <a:cs typeface="Times New Roman"/>
                <a:sym typeface="Times New Roman"/>
              </a:rPr>
              <a:t>$emacs </a:t>
            </a:r>
            <a:r>
              <a:rPr lang="en-US" sz="1400">
                <a:latin typeface="Times New Roman"/>
                <a:ea typeface="Times New Roman"/>
                <a:cs typeface="Times New Roman"/>
                <a:sym typeface="Times New Roman"/>
              </a:rPr>
              <a:t>: Modifica il file</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91440" lvl="0" marL="91440" rtl="0" algn="l">
              <a:lnSpc>
                <a:spcPct val="100000"/>
              </a:lnSpc>
              <a:spcBef>
                <a:spcPts val="2000"/>
              </a:spcBef>
              <a:spcAft>
                <a:spcPts val="0"/>
              </a:spcAft>
              <a:buSzPts val="1400"/>
              <a:buChar char=" "/>
            </a:pPr>
            <a:r>
              <a:rPr lang="en-US" sz="1400">
                <a:latin typeface="Times New Roman"/>
                <a:ea typeface="Times New Roman"/>
                <a:cs typeface="Times New Roman"/>
                <a:sym typeface="Times New Roman"/>
              </a:rPr>
              <a:t>Quando leggete la documentazione di </a:t>
            </a:r>
            <a:r>
              <a:rPr b="1" lang="en-US" sz="1400">
                <a:solidFill>
                  <a:srgbClr val="FF0000"/>
                </a:solidFill>
                <a:latin typeface="Times New Roman"/>
                <a:ea typeface="Times New Roman"/>
                <a:cs typeface="Times New Roman"/>
                <a:sym typeface="Times New Roman"/>
              </a:rPr>
              <a:t>emacs</a:t>
            </a:r>
            <a:r>
              <a:rPr lang="en-US" sz="1400">
                <a:latin typeface="Times New Roman"/>
                <a:ea typeface="Times New Roman"/>
                <a:cs typeface="Times New Roman"/>
                <a:sym typeface="Times New Roman"/>
              </a:rPr>
              <a:t>, sappiate che </a:t>
            </a:r>
            <a:r>
              <a:rPr b="1" i="1" lang="en-US" sz="1400" u="sng">
                <a:latin typeface="Times New Roman"/>
                <a:ea typeface="Times New Roman"/>
                <a:cs typeface="Times New Roman"/>
                <a:sym typeface="Times New Roman"/>
              </a:rPr>
              <a:t>C-&lt;char&gt; </a:t>
            </a:r>
            <a:r>
              <a:rPr lang="en-US" sz="1400">
                <a:latin typeface="Times New Roman"/>
                <a:ea typeface="Times New Roman"/>
                <a:cs typeface="Times New Roman"/>
                <a:sym typeface="Times New Roman"/>
              </a:rPr>
              <a:t>significa </a:t>
            </a:r>
            <a:r>
              <a:rPr b="1" i="1" lang="en-US" sz="1400" u="sng">
                <a:latin typeface="Times New Roman"/>
                <a:ea typeface="Times New Roman"/>
                <a:cs typeface="Times New Roman"/>
                <a:sym typeface="Times New Roman"/>
              </a:rPr>
              <a:t>tenere premuto il tasto Ctrl mentre si preme &lt;char</a:t>
            </a:r>
            <a:r>
              <a:rPr lang="en-US" sz="1400">
                <a:latin typeface="Times New Roman"/>
                <a:ea typeface="Times New Roman"/>
                <a:cs typeface="Times New Roman"/>
                <a:sym typeface="Times New Roman"/>
              </a:rPr>
              <a:t>&gt;. </a:t>
            </a:r>
            <a:endParaRPr>
              <a:latin typeface="Times New Roman"/>
              <a:ea typeface="Times New Roman"/>
              <a:cs typeface="Times New Roman"/>
              <a:sym typeface="Times New Roman"/>
            </a:endParaRPr>
          </a:p>
          <a:p>
            <a:pPr indent="-91440" lvl="0" marL="91440" rtl="0" algn="l">
              <a:lnSpc>
                <a:spcPct val="100000"/>
              </a:lnSpc>
              <a:spcBef>
                <a:spcPts val="2000"/>
              </a:spcBef>
              <a:spcAft>
                <a:spcPts val="0"/>
              </a:spcAft>
              <a:buSzPts val="1400"/>
              <a:buChar char=" "/>
            </a:pPr>
            <a:r>
              <a:rPr lang="en-US" sz="1400">
                <a:latin typeface="Times New Roman"/>
                <a:ea typeface="Times New Roman"/>
                <a:cs typeface="Times New Roman"/>
                <a:sym typeface="Times New Roman"/>
              </a:rPr>
              <a:t>Per esempio, </a:t>
            </a:r>
            <a:r>
              <a:rPr b="1" i="1" lang="en-US" sz="1400" u="sng">
                <a:latin typeface="Times New Roman"/>
                <a:ea typeface="Times New Roman"/>
                <a:cs typeface="Times New Roman"/>
                <a:sym typeface="Times New Roman"/>
              </a:rPr>
              <a:t>C-h </a:t>
            </a:r>
            <a:r>
              <a:rPr lang="en-US" sz="1400">
                <a:latin typeface="Times New Roman"/>
                <a:ea typeface="Times New Roman"/>
                <a:cs typeface="Times New Roman"/>
                <a:sym typeface="Times New Roman"/>
              </a:rPr>
              <a:t>significa </a:t>
            </a:r>
            <a:r>
              <a:rPr b="1" i="1" lang="en-US" sz="1400" u="sng">
                <a:latin typeface="Times New Roman"/>
                <a:ea typeface="Times New Roman"/>
                <a:cs typeface="Times New Roman"/>
                <a:sym typeface="Times New Roman"/>
              </a:rPr>
              <a:t>tenere premuto il tasto Ctrl mentre si preme il tasto h</a:t>
            </a:r>
            <a:r>
              <a:rPr lang="en-US" sz="1400">
                <a:latin typeface="Times New Roman"/>
                <a:ea typeface="Times New Roman"/>
                <a:cs typeface="Times New Roman"/>
                <a:sym typeface="Times New Roman"/>
              </a:rPr>
              <a:t>. </a:t>
            </a:r>
            <a:endParaRPr/>
          </a:p>
          <a:p>
            <a:pPr indent="-91440" lvl="0" marL="91440" rtl="0" algn="l">
              <a:lnSpc>
                <a:spcPct val="100000"/>
              </a:lnSpc>
              <a:spcBef>
                <a:spcPts val="2000"/>
              </a:spcBef>
              <a:spcAft>
                <a:spcPts val="0"/>
              </a:spcAft>
              <a:buSzPts val="1400"/>
              <a:buChar char=" "/>
            </a:pPr>
            <a:r>
              <a:rPr lang="en-US" sz="1400">
                <a:latin typeface="Times New Roman"/>
                <a:ea typeface="Times New Roman"/>
                <a:cs typeface="Times New Roman"/>
                <a:sym typeface="Times New Roman"/>
              </a:rPr>
              <a:t>Se vedete </a:t>
            </a:r>
            <a:r>
              <a:rPr b="1" i="1" lang="en-US" sz="1400" u="sng">
                <a:latin typeface="Times New Roman"/>
                <a:ea typeface="Times New Roman"/>
                <a:cs typeface="Times New Roman"/>
                <a:sym typeface="Times New Roman"/>
              </a:rPr>
              <a:t>C-h t</a:t>
            </a:r>
            <a:r>
              <a:rPr lang="en-US" sz="1400">
                <a:latin typeface="Times New Roman"/>
                <a:ea typeface="Times New Roman"/>
                <a:cs typeface="Times New Roman"/>
                <a:sym typeface="Times New Roman"/>
              </a:rPr>
              <a:t>, significa </a:t>
            </a:r>
            <a:r>
              <a:rPr b="1" i="1" lang="en-US" sz="1400" u="sng">
                <a:latin typeface="Times New Roman"/>
                <a:ea typeface="Times New Roman"/>
                <a:cs typeface="Times New Roman"/>
                <a:sym typeface="Times New Roman"/>
              </a:rPr>
              <a:t>tenere premuto il tasto Ctrl mentre si preme il tasto h</a:t>
            </a:r>
            <a:r>
              <a:rPr lang="en-US" sz="1400">
                <a:latin typeface="Times New Roman"/>
                <a:ea typeface="Times New Roman"/>
                <a:cs typeface="Times New Roman"/>
                <a:sym typeface="Times New Roman"/>
              </a:rPr>
              <a:t>, </a:t>
            </a:r>
            <a:r>
              <a:rPr b="1" i="1" lang="en-US" sz="1400" u="sng">
                <a:latin typeface="Times New Roman"/>
                <a:ea typeface="Times New Roman"/>
                <a:cs typeface="Times New Roman"/>
                <a:sym typeface="Times New Roman"/>
              </a:rPr>
              <a:t>rilasciare il tasto Ctrl </a:t>
            </a:r>
            <a:r>
              <a:rPr lang="en-US" sz="1400">
                <a:latin typeface="Times New Roman"/>
                <a:ea typeface="Times New Roman"/>
                <a:cs typeface="Times New Roman"/>
                <a:sym typeface="Times New Roman"/>
              </a:rPr>
              <a:t>e quindi </a:t>
            </a:r>
            <a:r>
              <a:rPr b="1" i="1" lang="en-US" sz="1400" u="sng">
                <a:latin typeface="Times New Roman"/>
                <a:ea typeface="Times New Roman"/>
                <a:cs typeface="Times New Roman"/>
                <a:sym typeface="Times New Roman"/>
              </a:rPr>
              <a:t>digitare la lettera t</a:t>
            </a:r>
            <a:r>
              <a:rPr lang="en-US" sz="1400">
                <a:latin typeface="Times New Roman"/>
                <a:ea typeface="Times New Roman"/>
                <a:cs typeface="Times New Roman"/>
                <a:sym typeface="Times New Roman"/>
              </a:rPr>
              <a:t>. </a:t>
            </a:r>
            <a:endParaRPr/>
          </a:p>
          <a:p>
            <a:pPr indent="-91440" lvl="0" marL="91440" rtl="0" algn="l">
              <a:lnSpc>
                <a:spcPct val="100000"/>
              </a:lnSpc>
              <a:spcBef>
                <a:spcPts val="2000"/>
              </a:spcBef>
              <a:spcAft>
                <a:spcPts val="0"/>
              </a:spcAft>
              <a:buSzPts val="1400"/>
              <a:buChar char=" "/>
            </a:pPr>
            <a:r>
              <a:rPr lang="en-US" sz="1400">
                <a:latin typeface="Times New Roman"/>
                <a:ea typeface="Times New Roman"/>
                <a:cs typeface="Times New Roman"/>
                <a:sym typeface="Times New Roman"/>
              </a:rPr>
              <a:t>Quando vedete </a:t>
            </a:r>
            <a:r>
              <a:rPr b="1" i="1" lang="en-US" sz="1400" u="sng">
                <a:latin typeface="Times New Roman"/>
                <a:ea typeface="Times New Roman"/>
                <a:cs typeface="Times New Roman"/>
                <a:sym typeface="Times New Roman"/>
              </a:rPr>
              <a:t>M-&lt;char</a:t>
            </a:r>
            <a:r>
              <a:rPr lang="en-US" sz="1400">
                <a:latin typeface="Times New Roman"/>
                <a:ea typeface="Times New Roman"/>
                <a:cs typeface="Times New Roman"/>
                <a:sym typeface="Times New Roman"/>
              </a:rPr>
              <a:t>&gt;, significa che </a:t>
            </a:r>
            <a:r>
              <a:rPr b="1" i="1" lang="en-US" sz="1400" u="sng">
                <a:latin typeface="Times New Roman"/>
                <a:ea typeface="Times New Roman"/>
                <a:cs typeface="Times New Roman"/>
                <a:sym typeface="Times New Roman"/>
              </a:rPr>
              <a:t>tenete premuto il tasto "meta", che è il tasto Alt, mentre premete &lt;char</a:t>
            </a:r>
            <a:r>
              <a:rPr lang="en-US" sz="1400">
                <a:latin typeface="Times New Roman"/>
                <a:ea typeface="Times New Roman"/>
                <a:cs typeface="Times New Roman"/>
                <a:sym typeface="Times New Roman"/>
              </a:rPr>
              <a:t>&gt;. </a:t>
            </a:r>
            <a:endParaRPr/>
          </a:p>
          <a:p>
            <a:pPr indent="-91440" lvl="0" marL="91440" rtl="0" algn="l">
              <a:lnSpc>
                <a:spcPct val="100000"/>
              </a:lnSpc>
              <a:spcBef>
                <a:spcPts val="2000"/>
              </a:spcBef>
              <a:spcAft>
                <a:spcPts val="0"/>
              </a:spcAft>
              <a:buSzPts val="1400"/>
              <a:buChar char=" "/>
            </a:pPr>
            <a:r>
              <a:rPr lang="en-US" sz="1400">
                <a:latin typeface="Times New Roman"/>
                <a:ea typeface="Times New Roman"/>
                <a:cs typeface="Times New Roman"/>
                <a:sym typeface="Times New Roman"/>
              </a:rPr>
              <a:t>È anche possibile </a:t>
            </a:r>
            <a:r>
              <a:rPr i="1" lang="en-US" sz="1400" u="sng">
                <a:latin typeface="Times New Roman"/>
                <a:ea typeface="Times New Roman"/>
                <a:cs typeface="Times New Roman"/>
                <a:sym typeface="Times New Roman"/>
              </a:rPr>
              <a:t>sostituire il tasto Esc con il tasto Alt</a:t>
            </a:r>
            <a:r>
              <a:rPr lang="en-US" sz="1400">
                <a:latin typeface="Times New Roman"/>
                <a:ea typeface="Times New Roman"/>
                <a:cs typeface="Times New Roman"/>
                <a:sym typeface="Times New Roman"/>
              </a:rPr>
              <a:t>. Quindi </a:t>
            </a:r>
            <a:r>
              <a:rPr b="1" i="1" lang="en-US" sz="1400" u="sng">
                <a:latin typeface="Times New Roman"/>
                <a:ea typeface="Times New Roman"/>
                <a:cs typeface="Times New Roman"/>
                <a:sym typeface="Times New Roman"/>
              </a:rPr>
              <a:t>M-f </a:t>
            </a:r>
            <a:r>
              <a:rPr lang="en-US" sz="1400">
                <a:latin typeface="Times New Roman"/>
                <a:ea typeface="Times New Roman"/>
                <a:cs typeface="Times New Roman"/>
                <a:sym typeface="Times New Roman"/>
              </a:rPr>
              <a:t>si traduce nel </a:t>
            </a:r>
            <a:r>
              <a:rPr b="1" i="1" lang="en-US" sz="1400" u="sng">
                <a:latin typeface="Times New Roman"/>
                <a:ea typeface="Times New Roman"/>
                <a:cs typeface="Times New Roman"/>
                <a:sym typeface="Times New Roman"/>
              </a:rPr>
              <a:t>tenere premuto il tasto Alt e premere f oppure nel premere e rilasciare Esc seguito dalla digitazione di f</a:t>
            </a:r>
            <a:r>
              <a:rPr lang="en-US" sz="1400">
                <a:latin typeface="Times New Roman"/>
                <a:ea typeface="Times New Roman"/>
                <a:cs typeface="Times New Roman"/>
                <a:sym typeface="Times New Roman"/>
              </a:rPr>
              <a:t>. Potrebbe essere necessario usare Esc per il meta-tasto, poiché Alt potrebbe essere intercettato dal programma terminale, ad esempio. Se volete semplificare le cose, usate sempre Esc per il tasto meta, perché funzionerà in tutte le situazioni.</a:t>
            </a:r>
            <a:endParaRPr/>
          </a:p>
        </p:txBody>
      </p:sp>
      <p:sp>
        <p:nvSpPr>
          <p:cNvPr id="495" name="Google Shape;495;p6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96" name="Google Shape;496;p62"/>
          <p:cNvPicPr preferRelativeResize="0"/>
          <p:nvPr/>
        </p:nvPicPr>
        <p:blipFill rotWithShape="1">
          <a:blip r:embed="rId3">
            <a:alphaModFix/>
          </a:blip>
          <a:srcRect b="0" l="0" r="0" t="0"/>
          <a:stretch/>
        </p:blipFill>
        <p:spPr>
          <a:xfrm>
            <a:off x="9456835" y="5984774"/>
            <a:ext cx="1530000" cy="61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ctrTitle"/>
          </p:nvPr>
        </p:nvSpPr>
        <p:spPr>
          <a:xfrm>
            <a:off x="380004" y="589196"/>
            <a:ext cx="11045079" cy="125927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Perché imparare Linux per casi d'uso reali nel settore sanitario?</a:t>
            </a:r>
            <a:endParaRPr/>
          </a:p>
        </p:txBody>
      </p:sp>
      <p:sp>
        <p:nvSpPr>
          <p:cNvPr id="155" name="Google Shape;155;p25"/>
          <p:cNvSpPr txBox="1"/>
          <p:nvPr>
            <p:ph idx="2" type="body"/>
          </p:nvPr>
        </p:nvSpPr>
        <p:spPr>
          <a:xfrm>
            <a:off x="380004" y="1947214"/>
            <a:ext cx="11283459" cy="1592400"/>
          </a:xfrm>
          <a:prstGeom prst="rect">
            <a:avLst/>
          </a:prstGeom>
          <a:noFill/>
          <a:ln>
            <a:noFill/>
          </a:ln>
        </p:spPr>
        <p:txBody>
          <a:bodyPr anchorCtr="0" anchor="t" bIns="45700" lIns="91425" spcFirstLastPara="1" rIns="0" wrap="square" tIns="0">
            <a:noAutofit/>
          </a:bodyPr>
          <a:lstStyle/>
          <a:p>
            <a:pPr indent="0" lvl="0" marL="139700" rtl="0" algn="l">
              <a:lnSpc>
                <a:spcPct val="100000"/>
              </a:lnSpc>
              <a:spcBef>
                <a:spcPts val="1200"/>
              </a:spcBef>
              <a:spcAft>
                <a:spcPts val="0"/>
              </a:spcAft>
              <a:buSzPts val="1400"/>
              <a:buNone/>
            </a:pPr>
            <a:r>
              <a:rPr b="0" i="0" lang="en-US" sz="1600">
                <a:solidFill>
                  <a:schemeClr val="lt1"/>
                </a:solidFill>
                <a:latin typeface="Arial"/>
                <a:ea typeface="Arial"/>
                <a:cs typeface="Arial"/>
                <a:sym typeface="Arial"/>
              </a:rPr>
              <a:t>CARDEA: L'unico ecosistema open-source completo, decentralizzato e facile da integrare per la verifica dei dati sanitari che preserva la privacy dei pazienti e dei viaggiatori</a:t>
            </a:r>
            <a:r>
              <a:rPr lang="en-US" sz="1600">
                <a:solidFill>
                  <a:schemeClr val="lt1"/>
                </a:solidFill>
                <a:latin typeface="Arial"/>
                <a:ea typeface="Arial"/>
                <a:cs typeface="Arial"/>
                <a:sym typeface="Arial"/>
              </a:rPr>
              <a:t>.</a:t>
            </a:r>
            <a:endParaRPr/>
          </a:p>
          <a:p>
            <a:pPr indent="0" lvl="0" marL="139700" rtl="0" algn="l">
              <a:lnSpc>
                <a:spcPct val="100000"/>
              </a:lnSpc>
              <a:spcBef>
                <a:spcPts val="1200"/>
              </a:spcBef>
              <a:spcAft>
                <a:spcPts val="0"/>
              </a:spcAft>
              <a:buSzPts val="1400"/>
              <a:buNone/>
            </a:pPr>
            <a:r>
              <a:t/>
            </a:r>
            <a:endParaRPr/>
          </a:p>
        </p:txBody>
      </p:sp>
      <p:pic>
        <p:nvPicPr>
          <p:cNvPr id="156" name="Google Shape;156;p25"/>
          <p:cNvPicPr preferRelativeResize="0"/>
          <p:nvPr/>
        </p:nvPicPr>
        <p:blipFill rotWithShape="1">
          <a:blip r:embed="rId3">
            <a:alphaModFix/>
          </a:blip>
          <a:srcRect b="0" l="0" r="0" t="0"/>
          <a:stretch/>
        </p:blipFill>
        <p:spPr>
          <a:xfrm>
            <a:off x="9424363" y="5933851"/>
            <a:ext cx="1530000" cy="612000"/>
          </a:xfrm>
          <a:prstGeom prst="rect">
            <a:avLst/>
          </a:prstGeom>
          <a:noFill/>
          <a:ln>
            <a:noFill/>
          </a:ln>
        </p:spPr>
      </p:pic>
      <p:pic>
        <p:nvPicPr>
          <p:cNvPr descr="A diagram of a computer system&#10;&#10;Description automatically generated" id="157" name="Google Shape;157;p25"/>
          <p:cNvPicPr preferRelativeResize="0"/>
          <p:nvPr/>
        </p:nvPicPr>
        <p:blipFill rotWithShape="1">
          <a:blip r:embed="rId4">
            <a:alphaModFix/>
          </a:blip>
          <a:srcRect b="0" l="0" r="0" t="0"/>
          <a:stretch/>
        </p:blipFill>
        <p:spPr>
          <a:xfrm>
            <a:off x="785353" y="2937234"/>
            <a:ext cx="4942405" cy="2804806"/>
          </a:xfrm>
          <a:prstGeom prst="rect">
            <a:avLst/>
          </a:prstGeom>
          <a:noFill/>
          <a:ln>
            <a:noFill/>
          </a:ln>
        </p:spPr>
      </p:pic>
      <p:pic>
        <p:nvPicPr>
          <p:cNvPr descr="A yellow arch with blue text&#10;&#10;Description automatically generated" id="158" name="Google Shape;158;p25"/>
          <p:cNvPicPr preferRelativeResize="0"/>
          <p:nvPr/>
        </p:nvPicPr>
        <p:blipFill rotWithShape="1">
          <a:blip r:embed="rId5">
            <a:alphaModFix/>
          </a:blip>
          <a:srcRect b="0" l="0" r="0" t="0"/>
          <a:stretch/>
        </p:blipFill>
        <p:spPr>
          <a:xfrm>
            <a:off x="8857416" y="2743414"/>
            <a:ext cx="2549231" cy="2544252"/>
          </a:xfrm>
          <a:prstGeom prst="rect">
            <a:avLst/>
          </a:prstGeom>
          <a:noFill/>
          <a:ln>
            <a:noFill/>
          </a:ln>
        </p:spPr>
      </p:pic>
      <p:pic>
        <p:nvPicPr>
          <p:cNvPr descr="A hand holding a cell phone&#10;&#10;Description automatically generated" id="159" name="Google Shape;159;p25"/>
          <p:cNvPicPr preferRelativeResize="0"/>
          <p:nvPr/>
        </p:nvPicPr>
        <p:blipFill rotWithShape="1">
          <a:blip r:embed="rId6">
            <a:alphaModFix/>
          </a:blip>
          <a:srcRect b="0" l="0" r="0" t="0"/>
          <a:stretch/>
        </p:blipFill>
        <p:spPr>
          <a:xfrm>
            <a:off x="6238043" y="2886777"/>
            <a:ext cx="2059947" cy="290571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63"/>
          <p:cNvPicPr preferRelativeResize="0"/>
          <p:nvPr>
            <p:ph idx="1" type="body"/>
          </p:nvPr>
        </p:nvPicPr>
        <p:blipFill rotWithShape="1">
          <a:blip r:embed="rId3">
            <a:alphaModFix/>
          </a:blip>
          <a:srcRect b="0" l="0" r="0" t="0"/>
          <a:stretch/>
        </p:blipFill>
        <p:spPr>
          <a:xfrm>
            <a:off x="2477831" y="1086055"/>
            <a:ext cx="6869113" cy="4329368"/>
          </a:xfrm>
          <a:prstGeom prst="rect">
            <a:avLst/>
          </a:prstGeom>
          <a:noFill/>
          <a:ln>
            <a:noFill/>
          </a:ln>
        </p:spPr>
      </p:pic>
      <p:sp>
        <p:nvSpPr>
          <p:cNvPr id="502" name="Google Shape;502;p6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03" name="Google Shape;503;p63"/>
          <p:cNvPicPr preferRelativeResize="0"/>
          <p:nvPr/>
        </p:nvPicPr>
        <p:blipFill rotWithShape="1">
          <a:blip r:embed="rId4">
            <a:alphaModFix/>
          </a:blip>
          <a:srcRect b="0" l="0" r="0" t="0"/>
          <a:stretch/>
        </p:blipFill>
        <p:spPr>
          <a:xfrm>
            <a:off x="9417506" y="5984774"/>
            <a:ext cx="1530000" cy="612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graphicFrame>
        <p:nvGraphicFramePr>
          <p:cNvPr id="508" name="Google Shape;508;p64"/>
          <p:cNvGraphicFramePr/>
          <p:nvPr/>
        </p:nvGraphicFramePr>
        <p:xfrm>
          <a:off x="2202425" y="648929"/>
          <a:ext cx="3000000" cy="3000000"/>
        </p:xfrm>
        <a:graphic>
          <a:graphicData uri="http://schemas.openxmlformats.org/drawingml/2006/table">
            <a:tbl>
              <a:tblPr>
                <a:noFill/>
                <a:tableStyleId>{9584F245-A6CE-4B06-99D2-E1245246FBD0}</a:tableStyleId>
              </a:tblPr>
              <a:tblGrid>
                <a:gridCol w="3682175"/>
                <a:gridCol w="3682175"/>
              </a:tblGrid>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C-a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Andare all'inizio della linea.</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C-e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Andare alla fine della linea.</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M-&lt;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Andare all'inizio del file.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M-&gt;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Andare alla fine del file.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C-d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Cancellare un carattere.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M-d</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 Cancellare una parola.</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617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C-k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Uccide (taglia) il resto della riga di testo corrente. Per eliminare l'intera riga, posizionare il cursore all'inizio della riga.</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C-y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Estrarre (o incollare) dal testo precedentemente ucciso.</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C-x u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Annullamento. Continuate a ripetere per annullare più livelli.</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29550">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C-s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Avviare una ricerca in avanti. Digitare il testo che si sta cercando. </a:t>
                      </a:r>
                      <a:r>
                        <a:rPr b="1" lang="en-US" sz="1000" u="none" cap="none" strike="noStrike">
                          <a:latin typeface="Times New Roman"/>
                          <a:ea typeface="Times New Roman"/>
                          <a:cs typeface="Times New Roman"/>
                          <a:sym typeface="Times New Roman"/>
                        </a:rPr>
                        <a:t>Premere </a:t>
                      </a:r>
                      <a:r>
                        <a:rPr lang="en-US" sz="1000" u="none" cap="none" strike="noStrike">
                          <a:latin typeface="Times New Roman"/>
                          <a:ea typeface="Times New Roman"/>
                          <a:cs typeface="Times New Roman"/>
                          <a:sym typeface="Times New Roman"/>
                        </a:rPr>
                        <a:t>nuovamente </a:t>
                      </a:r>
                      <a:r>
                        <a:rPr b="1" lang="en-US" sz="1000" u="none" cap="none" strike="noStrike">
                          <a:latin typeface="Times New Roman"/>
                          <a:ea typeface="Times New Roman"/>
                          <a:cs typeface="Times New Roman"/>
                          <a:sym typeface="Times New Roman"/>
                        </a:rPr>
                        <a:t>C-s </a:t>
                      </a:r>
                      <a:r>
                        <a:rPr lang="en-US" sz="1000" u="none" cap="none" strike="noStrike">
                          <a:latin typeface="Times New Roman"/>
                          <a:ea typeface="Times New Roman"/>
                          <a:cs typeface="Times New Roman"/>
                          <a:sym typeface="Times New Roman"/>
                        </a:rPr>
                        <a:t>per passare all'occorrenza successiva. </a:t>
                      </a:r>
                      <a:r>
                        <a:rPr b="1" lang="en-US" sz="1000" u="none" cap="none" strike="noStrike">
                          <a:latin typeface="Times New Roman"/>
                          <a:ea typeface="Times New Roman"/>
                          <a:cs typeface="Times New Roman"/>
                          <a:sym typeface="Times New Roman"/>
                        </a:rPr>
                        <a:t>Premere Invio </a:t>
                      </a:r>
                      <a:r>
                        <a:rPr lang="en-US" sz="1000" u="none" cap="none" strike="noStrike">
                          <a:latin typeface="Times New Roman"/>
                          <a:ea typeface="Times New Roman"/>
                          <a:cs typeface="Times New Roman"/>
                          <a:sym typeface="Times New Roman"/>
                        </a:rPr>
                        <a:t>al termine della ricerca</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C-r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Avviare una ricerca inversa.</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617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C-u N &lt;comando&gt;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Ripetere &lt;comando&gt; N volte. Ad esempio, per eliminare tre righe di testo</a:t>
                      </a:r>
                      <a:r>
                        <a:rPr b="1" lang="en-US" sz="1000" u="none" cap="none" strike="noStrike">
                          <a:latin typeface="Times New Roman"/>
                          <a:ea typeface="Times New Roman"/>
                          <a:cs typeface="Times New Roman"/>
                          <a:sym typeface="Times New Roman"/>
                        </a:rPr>
                        <a:t>, digitate Ctrl-U 3 Ctrl-k</a:t>
                      </a:r>
                      <a:r>
                        <a:rPr lang="en-US" sz="1000" u="none" cap="none" strike="noStrike">
                          <a:latin typeface="Times New Roman"/>
                          <a:ea typeface="Times New Roman"/>
                          <a:cs typeface="Times New Roman"/>
                          <a:sym typeface="Times New Roman"/>
                        </a:rPr>
                        <a:t>.</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09" name="Google Shape;509;p6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510" name="Google Shape;510;p64"/>
          <p:cNvSpPr txBox="1"/>
          <p:nvPr/>
        </p:nvSpPr>
        <p:spPr>
          <a:xfrm>
            <a:off x="739062" y="4720856"/>
            <a:ext cx="11030151" cy="1369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Times New Roman"/>
                <a:ea typeface="Times New Roman"/>
                <a:cs typeface="Times New Roman"/>
                <a:sym typeface="Times New Roman"/>
              </a:rPr>
              <a:t>Con gli editor </a:t>
            </a:r>
            <a:r>
              <a:rPr b="1" i="0" lang="en-US" sz="1300" u="none" cap="none" strike="noStrike">
                <a:solidFill>
                  <a:srgbClr val="FF0000"/>
                </a:solidFill>
                <a:latin typeface="Times New Roman"/>
                <a:ea typeface="Times New Roman"/>
                <a:cs typeface="Times New Roman"/>
                <a:sym typeface="Times New Roman"/>
              </a:rPr>
              <a:t>vi </a:t>
            </a:r>
            <a:r>
              <a:rPr b="0" i="0" lang="en-US" sz="1300" u="none" cap="none" strike="noStrike">
                <a:solidFill>
                  <a:schemeClr val="dk1"/>
                </a:solidFill>
                <a:latin typeface="Times New Roman"/>
                <a:ea typeface="Times New Roman"/>
                <a:cs typeface="Times New Roman"/>
                <a:sym typeface="Times New Roman"/>
              </a:rPr>
              <a:t>ed </a:t>
            </a:r>
            <a:r>
              <a:rPr b="1" i="0" lang="en-US" sz="1300" u="none" cap="none" strike="noStrike">
                <a:solidFill>
                  <a:srgbClr val="FF0000"/>
                </a:solidFill>
                <a:latin typeface="Times New Roman"/>
                <a:ea typeface="Times New Roman"/>
                <a:cs typeface="Times New Roman"/>
                <a:sym typeface="Times New Roman"/>
              </a:rPr>
              <a:t>emacs </a:t>
            </a:r>
            <a:r>
              <a:rPr b="0" i="0" lang="en-US" sz="1300" u="none" cap="none" strike="noStrike">
                <a:solidFill>
                  <a:schemeClr val="dk1"/>
                </a:solidFill>
                <a:latin typeface="Times New Roman"/>
                <a:ea typeface="Times New Roman"/>
                <a:cs typeface="Times New Roman"/>
                <a:sym typeface="Times New Roman"/>
              </a:rPr>
              <a:t>avete solo scalfito la superficie. Se siete interessati, c'è molto altro da imparare. Entrambi gli editor hanno funzioni che includono macro, sostituzioni globali e altro ancora. Inoltre, vim ed emacs hanno anche una versione basata su GUI. </a:t>
            </a:r>
            <a:r>
              <a:rPr b="1" i="0" lang="en-US" sz="1300" u="none" cap="none" strike="noStrike">
                <a:solidFill>
                  <a:srgbClr val="FF0000"/>
                </a:solidFill>
                <a:latin typeface="Times New Roman"/>
                <a:ea typeface="Times New Roman"/>
                <a:cs typeface="Times New Roman"/>
                <a:sym typeface="Times New Roman"/>
              </a:rPr>
              <a:t>Emacs </a:t>
            </a:r>
            <a:r>
              <a:rPr b="0" i="0" lang="en-US" sz="1300" u="none" cap="none" strike="noStrike">
                <a:solidFill>
                  <a:schemeClr val="dk1"/>
                </a:solidFill>
                <a:latin typeface="Times New Roman"/>
                <a:ea typeface="Times New Roman"/>
                <a:cs typeface="Times New Roman"/>
                <a:sym typeface="Times New Roman"/>
              </a:rPr>
              <a:t>e </a:t>
            </a:r>
            <a:r>
              <a:rPr b="1" i="0" lang="en-US" sz="1300" u="none" cap="none" strike="noStrike">
                <a:solidFill>
                  <a:srgbClr val="FF0000"/>
                </a:solidFill>
                <a:latin typeface="Times New Roman"/>
                <a:ea typeface="Times New Roman"/>
                <a:cs typeface="Times New Roman"/>
                <a:sym typeface="Times New Roman"/>
              </a:rPr>
              <a:t>gvim</a:t>
            </a:r>
            <a:r>
              <a:rPr b="0" i="0" lang="en-US" sz="1300" u="none" cap="none" strike="noStrike">
                <a:solidFill>
                  <a:schemeClr val="dk1"/>
                </a:solidFill>
                <a:latin typeface="Times New Roman"/>
                <a:ea typeface="Times New Roman"/>
                <a:cs typeface="Times New Roman"/>
                <a:sym typeface="Times New Roman"/>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Times New Roman"/>
                <a:ea typeface="Times New Roman"/>
                <a:cs typeface="Times New Roman"/>
                <a:sym typeface="Times New Roman"/>
              </a:rPr>
              <a:t>Esistono anche altri editor più semplici da usare, come </a:t>
            </a:r>
            <a:r>
              <a:rPr b="1" i="0" lang="en-US" sz="1300" u="none" cap="none" strike="noStrike">
                <a:solidFill>
                  <a:srgbClr val="FF0000"/>
                </a:solidFill>
                <a:latin typeface="Times New Roman"/>
                <a:ea typeface="Times New Roman"/>
                <a:cs typeface="Times New Roman"/>
                <a:sym typeface="Times New Roman"/>
              </a:rPr>
              <a:t>gedit </a:t>
            </a:r>
            <a:r>
              <a:rPr b="0" i="0" lang="en-US" sz="1300" u="none" cap="none" strike="noStrike">
                <a:solidFill>
                  <a:schemeClr val="dk1"/>
                </a:solidFill>
                <a:latin typeface="Times New Roman"/>
                <a:ea typeface="Times New Roman"/>
                <a:cs typeface="Times New Roman"/>
                <a:sym typeface="Times New Roman"/>
              </a:rPr>
              <a:t>o </a:t>
            </a:r>
            <a:r>
              <a:rPr b="1" i="0" lang="en-US" sz="1300" u="none" cap="none" strike="noStrike">
                <a:solidFill>
                  <a:srgbClr val="FF0000"/>
                </a:solidFill>
                <a:latin typeface="Times New Roman"/>
                <a:ea typeface="Times New Roman"/>
                <a:cs typeface="Times New Roman"/>
                <a:sym typeface="Times New Roman"/>
              </a:rPr>
              <a:t>kedit</a:t>
            </a:r>
            <a:r>
              <a:rPr b="0" i="0" lang="en-US" sz="1300" u="none" cap="none" strike="noStrike">
                <a:solidFill>
                  <a:schemeClr val="dk1"/>
                </a:solidFill>
                <a:latin typeface="Times New Roman"/>
                <a:ea typeface="Times New Roman"/>
                <a:cs typeface="Times New Roman"/>
                <a:sym typeface="Times New Roman"/>
              </a:rPr>
              <a:t>. Inoltre, Linux ha le sue suite simili a Microsoft Office. Si tratta di </a:t>
            </a:r>
            <a:r>
              <a:rPr b="1" i="1" lang="en-US" sz="1300" u="sng" cap="none" strike="noStrike">
                <a:solidFill>
                  <a:srgbClr val="000000"/>
                </a:solidFill>
                <a:latin typeface="Times New Roman"/>
                <a:ea typeface="Times New Roman"/>
                <a:cs typeface="Times New Roman"/>
                <a:sym typeface="Times New Roman"/>
              </a:rPr>
              <a:t>LibreOffice </a:t>
            </a:r>
            <a:r>
              <a:rPr b="0" i="0" lang="en-US" sz="1300" u="none" cap="none" strike="noStrike">
                <a:solidFill>
                  <a:schemeClr val="dk1"/>
                </a:solidFill>
                <a:latin typeface="Times New Roman"/>
                <a:ea typeface="Times New Roman"/>
                <a:cs typeface="Times New Roman"/>
                <a:sym typeface="Times New Roman"/>
              </a:rPr>
              <a:t>e </a:t>
            </a:r>
            <a:r>
              <a:rPr b="1" i="1" lang="en-US" sz="1300" u="sng" cap="none" strike="noStrike">
                <a:solidFill>
                  <a:schemeClr val="dk1"/>
                </a:solidFill>
                <a:latin typeface="Times New Roman"/>
                <a:ea typeface="Times New Roman"/>
                <a:cs typeface="Times New Roman"/>
                <a:sym typeface="Times New Roman"/>
              </a:rPr>
              <a:t>Apache OpenOffice</a:t>
            </a:r>
            <a:r>
              <a:rPr b="0" i="0" lang="en-US" sz="1300" u="none" cap="none" strike="noStrike">
                <a:solidFill>
                  <a:schemeClr val="dk1"/>
                </a:solidFill>
                <a:latin typeface="Times New Roman"/>
                <a:ea typeface="Times New Roman"/>
                <a:cs typeface="Times New Roman"/>
                <a:sym typeface="Times New Roman"/>
              </a:rPr>
              <a:t>. Includono applicazioni per la modifica, la visualizzazione e la creazione di file di documenti, file excel, file powerpoint, ecc.</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511" name="Google Shape;511;p64"/>
          <p:cNvPicPr preferRelativeResize="0"/>
          <p:nvPr/>
        </p:nvPicPr>
        <p:blipFill rotWithShape="1">
          <a:blip r:embed="rId3">
            <a:alphaModFix/>
          </a:blip>
          <a:srcRect b="0" l="0" r="0" t="0"/>
          <a:stretch/>
        </p:blipFill>
        <p:spPr>
          <a:xfrm>
            <a:off x="9466667" y="5984774"/>
            <a:ext cx="1530000" cy="612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66"/>
          <p:cNvPicPr preferRelativeResize="0"/>
          <p:nvPr>
            <p:ph idx="1" type="body"/>
          </p:nvPr>
        </p:nvPicPr>
        <p:blipFill rotWithShape="1">
          <a:blip r:embed="rId3">
            <a:alphaModFix/>
          </a:blip>
          <a:srcRect b="0" l="0" r="0" t="0"/>
          <a:stretch/>
        </p:blipFill>
        <p:spPr>
          <a:xfrm>
            <a:off x="1966452" y="1314525"/>
            <a:ext cx="7680013" cy="3690095"/>
          </a:xfrm>
          <a:prstGeom prst="rect">
            <a:avLst/>
          </a:prstGeom>
          <a:noFill/>
          <a:ln>
            <a:noFill/>
          </a:ln>
        </p:spPr>
      </p:pic>
      <p:sp>
        <p:nvSpPr>
          <p:cNvPr id="517" name="Google Shape;517;p6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18" name="Google Shape;518;p66"/>
          <p:cNvPicPr preferRelativeResize="0"/>
          <p:nvPr/>
        </p:nvPicPr>
        <p:blipFill rotWithShape="1">
          <a:blip r:embed="rId4">
            <a:alphaModFix/>
          </a:blip>
          <a:srcRect b="0" l="0" r="0" t="0"/>
          <a:stretch/>
        </p:blipFill>
        <p:spPr>
          <a:xfrm>
            <a:off x="9437171" y="5936766"/>
            <a:ext cx="1530000" cy="612000"/>
          </a:xfrm>
          <a:prstGeom prst="rect">
            <a:avLst/>
          </a:prstGeom>
          <a:noFill/>
          <a:ln>
            <a:noFill/>
          </a:ln>
        </p:spPr>
      </p:pic>
      <p:sp>
        <p:nvSpPr>
          <p:cNvPr id="519" name="Google Shape;519;p66"/>
          <p:cNvSpPr txBox="1"/>
          <p:nvPr/>
        </p:nvSpPr>
        <p:spPr>
          <a:xfrm>
            <a:off x="1966452" y="367236"/>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Confronto dei file</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6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25" name="Google Shape;525;p67"/>
          <p:cNvPicPr preferRelativeResize="0"/>
          <p:nvPr>
            <p:ph idx="1" type="body"/>
          </p:nvPr>
        </p:nvPicPr>
        <p:blipFill rotWithShape="1">
          <a:blip r:embed="rId3">
            <a:alphaModFix/>
          </a:blip>
          <a:srcRect b="0" l="0" r="0" t="0"/>
          <a:stretch/>
        </p:blipFill>
        <p:spPr>
          <a:xfrm>
            <a:off x="2158923" y="1310449"/>
            <a:ext cx="7874153" cy="3369706"/>
          </a:xfrm>
          <a:prstGeom prst="rect">
            <a:avLst/>
          </a:prstGeom>
          <a:noFill/>
          <a:ln>
            <a:noFill/>
          </a:ln>
        </p:spPr>
      </p:pic>
      <p:pic>
        <p:nvPicPr>
          <p:cNvPr id="526" name="Google Shape;526;p67"/>
          <p:cNvPicPr preferRelativeResize="0"/>
          <p:nvPr/>
        </p:nvPicPr>
        <p:blipFill rotWithShape="1">
          <a:blip r:embed="rId4">
            <a:alphaModFix/>
          </a:blip>
          <a:srcRect b="0" l="0" r="0" t="0"/>
          <a:stretch/>
        </p:blipFill>
        <p:spPr>
          <a:xfrm>
            <a:off x="9427338" y="5984774"/>
            <a:ext cx="1530000" cy="612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pic>
        <p:nvPicPr>
          <p:cNvPr id="531" name="Google Shape;531;p68"/>
          <p:cNvPicPr preferRelativeResize="0"/>
          <p:nvPr>
            <p:ph idx="1" type="body"/>
          </p:nvPr>
        </p:nvPicPr>
        <p:blipFill rotWithShape="1">
          <a:blip r:embed="rId3">
            <a:alphaModFix/>
          </a:blip>
          <a:srcRect b="0" l="0" r="0" t="0"/>
          <a:stretch/>
        </p:blipFill>
        <p:spPr>
          <a:xfrm>
            <a:off x="2359742" y="747252"/>
            <a:ext cx="7097092" cy="4778477"/>
          </a:xfrm>
          <a:prstGeom prst="rect">
            <a:avLst/>
          </a:prstGeom>
          <a:noFill/>
          <a:ln>
            <a:noFill/>
          </a:ln>
        </p:spPr>
      </p:pic>
      <p:sp>
        <p:nvSpPr>
          <p:cNvPr id="532" name="Google Shape;532;p6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33" name="Google Shape;533;p68"/>
          <p:cNvPicPr preferRelativeResize="0"/>
          <p:nvPr/>
        </p:nvPicPr>
        <p:blipFill rotWithShape="1">
          <a:blip r:embed="rId4">
            <a:alphaModFix/>
          </a:blip>
          <a:srcRect b="0" l="0" r="0" t="0"/>
          <a:stretch/>
        </p:blipFill>
        <p:spPr>
          <a:xfrm>
            <a:off x="9456834" y="5984774"/>
            <a:ext cx="1530000" cy="612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p69"/>
          <p:cNvPicPr preferRelativeResize="0"/>
          <p:nvPr>
            <p:ph idx="1" type="body"/>
          </p:nvPr>
        </p:nvPicPr>
        <p:blipFill rotWithShape="1">
          <a:blip r:embed="rId3">
            <a:alphaModFix/>
          </a:blip>
          <a:srcRect b="0" l="0" r="0" t="0"/>
          <a:stretch/>
        </p:blipFill>
        <p:spPr>
          <a:xfrm>
            <a:off x="943897" y="416225"/>
            <a:ext cx="6962608" cy="1789062"/>
          </a:xfrm>
          <a:prstGeom prst="rect">
            <a:avLst/>
          </a:prstGeom>
          <a:noFill/>
          <a:ln>
            <a:noFill/>
          </a:ln>
        </p:spPr>
      </p:pic>
      <p:sp>
        <p:nvSpPr>
          <p:cNvPr id="539" name="Google Shape;539;p6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40" name="Google Shape;540;p69"/>
          <p:cNvPicPr preferRelativeResize="0"/>
          <p:nvPr/>
        </p:nvPicPr>
        <p:blipFill rotWithShape="1">
          <a:blip r:embed="rId4">
            <a:alphaModFix/>
          </a:blip>
          <a:srcRect b="0" l="0" r="0" t="0"/>
          <a:stretch/>
        </p:blipFill>
        <p:spPr>
          <a:xfrm>
            <a:off x="376993" y="2286053"/>
            <a:ext cx="9769897" cy="3583805"/>
          </a:xfrm>
          <a:prstGeom prst="rect">
            <a:avLst/>
          </a:prstGeom>
          <a:noFill/>
          <a:ln>
            <a:noFill/>
          </a:ln>
        </p:spPr>
      </p:pic>
      <p:pic>
        <p:nvPicPr>
          <p:cNvPr id="541" name="Google Shape;541;p69"/>
          <p:cNvPicPr preferRelativeResize="0"/>
          <p:nvPr/>
        </p:nvPicPr>
        <p:blipFill rotWithShape="1">
          <a:blip r:embed="rId5">
            <a:alphaModFix/>
          </a:blip>
          <a:srcRect b="0" l="0" r="0" t="0"/>
          <a:stretch/>
        </p:blipFill>
        <p:spPr>
          <a:xfrm>
            <a:off x="9381890" y="5950624"/>
            <a:ext cx="1530000" cy="612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pic>
        <p:nvPicPr>
          <p:cNvPr id="546" name="Google Shape;546;p71"/>
          <p:cNvPicPr preferRelativeResize="0"/>
          <p:nvPr>
            <p:ph idx="1" type="body"/>
          </p:nvPr>
        </p:nvPicPr>
        <p:blipFill rotWithShape="1">
          <a:blip r:embed="rId3">
            <a:alphaModFix/>
          </a:blip>
          <a:srcRect b="0" l="0" r="0" t="0"/>
          <a:stretch/>
        </p:blipFill>
        <p:spPr>
          <a:xfrm>
            <a:off x="570272" y="1016004"/>
            <a:ext cx="6361471" cy="4188835"/>
          </a:xfrm>
          <a:prstGeom prst="rect">
            <a:avLst/>
          </a:prstGeom>
          <a:noFill/>
          <a:ln>
            <a:noFill/>
          </a:ln>
        </p:spPr>
      </p:pic>
      <p:sp>
        <p:nvSpPr>
          <p:cNvPr id="547" name="Google Shape;547;p7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48" name="Google Shape;548;p71"/>
          <p:cNvPicPr preferRelativeResize="0"/>
          <p:nvPr/>
        </p:nvPicPr>
        <p:blipFill rotWithShape="1">
          <a:blip r:embed="rId4">
            <a:alphaModFix/>
          </a:blip>
          <a:srcRect b="0" l="0" r="0" t="0"/>
          <a:stretch/>
        </p:blipFill>
        <p:spPr>
          <a:xfrm>
            <a:off x="445941" y="5550817"/>
            <a:ext cx="2728196" cy="373412"/>
          </a:xfrm>
          <a:prstGeom prst="rect">
            <a:avLst/>
          </a:prstGeom>
          <a:noFill/>
          <a:ln>
            <a:noFill/>
          </a:ln>
        </p:spPr>
      </p:pic>
      <p:pic>
        <p:nvPicPr>
          <p:cNvPr id="549" name="Google Shape;549;p71"/>
          <p:cNvPicPr preferRelativeResize="0"/>
          <p:nvPr/>
        </p:nvPicPr>
        <p:blipFill rotWithShape="1">
          <a:blip r:embed="rId5">
            <a:alphaModFix/>
          </a:blip>
          <a:srcRect b="0" l="0" r="0" t="0"/>
          <a:stretch/>
        </p:blipFill>
        <p:spPr>
          <a:xfrm>
            <a:off x="9447003" y="5981351"/>
            <a:ext cx="1530000" cy="612000"/>
          </a:xfrm>
          <a:prstGeom prst="rect">
            <a:avLst/>
          </a:prstGeom>
          <a:noFill/>
          <a:ln>
            <a:noFill/>
          </a:ln>
        </p:spPr>
      </p:pic>
      <p:sp>
        <p:nvSpPr>
          <p:cNvPr id="550" name="Google Shape;550;p71"/>
          <p:cNvSpPr txBox="1"/>
          <p:nvPr/>
        </p:nvSpPr>
        <p:spPr>
          <a:xfrm>
            <a:off x="445941" y="310412"/>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Ricerca di testo nei file ASCII</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2"/>
          <p:cNvSpPr txBox="1"/>
          <p:nvPr>
            <p:ph idx="1" type="body"/>
          </p:nvPr>
        </p:nvSpPr>
        <p:spPr>
          <a:xfrm>
            <a:off x="466713" y="385844"/>
            <a:ext cx="6482896" cy="2662156"/>
          </a:xfrm>
          <a:prstGeom prst="rect">
            <a:avLst/>
          </a:prstGeom>
          <a:noFill/>
          <a:ln>
            <a:noFill/>
          </a:ln>
        </p:spPr>
        <p:txBody>
          <a:bodyPr anchorCtr="0" anchor="t" bIns="45700" lIns="0" spcFirstLastPara="1" rIns="0" wrap="square" tIns="45700">
            <a:normAutofit/>
          </a:bodyPr>
          <a:lstStyle/>
          <a:p>
            <a:pPr indent="-114300" lvl="0" marL="0" marR="0" rtl="0" algn="l">
              <a:lnSpc>
                <a:spcPct val="107000"/>
              </a:lnSpc>
              <a:spcBef>
                <a:spcPts val="0"/>
              </a:spcBef>
              <a:spcAft>
                <a:spcPts val="0"/>
              </a:spcAft>
              <a:buSzPts val="1800"/>
              <a:buChar char=" "/>
            </a:pPr>
            <a:r>
              <a:rPr b="1" lang="en-US" sz="1800">
                <a:latin typeface="Times New Roman"/>
                <a:ea typeface="Times New Roman"/>
                <a:cs typeface="Times New Roman"/>
                <a:sym typeface="Times New Roman"/>
              </a:rPr>
              <a:t>$ </a:t>
            </a:r>
            <a:r>
              <a:rPr b="1" lang="en-US" sz="1800">
                <a:solidFill>
                  <a:srgbClr val="C9211E"/>
                </a:solidFill>
                <a:latin typeface="Times New Roman"/>
                <a:ea typeface="Times New Roman"/>
                <a:cs typeface="Times New Roman"/>
                <a:sym typeface="Times New Roman"/>
              </a:rPr>
              <a:t>grep o secret</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u="sng">
                <a:solidFill>
                  <a:srgbClr val="000000"/>
                </a:solidFill>
                <a:latin typeface="Times New Roman"/>
                <a:ea typeface="Times New Roman"/>
                <a:cs typeface="Times New Roman"/>
                <a:sym typeface="Times New Roman"/>
              </a:rPr>
              <a:t>Uscita:</a:t>
            </a:r>
            <a:endParaRPr sz="1800">
              <a:latin typeface="Calibri"/>
              <a:ea typeface="Calibri"/>
              <a:cs typeface="Calibri"/>
              <a:sym typeface="Calibri"/>
            </a:endParaRPr>
          </a:p>
          <a:p>
            <a:pPr indent="-2537" lvl="0" marL="91440" rtl="0" algn="l">
              <a:lnSpc>
                <a:spcPct val="100000"/>
              </a:lnSpc>
              <a:spcBef>
                <a:spcPts val="2000"/>
              </a:spcBef>
              <a:spcAft>
                <a:spcPts val="0"/>
              </a:spcAft>
              <a:buSzPts val="1400"/>
              <a:buNone/>
            </a:pPr>
            <a:r>
              <a:t/>
            </a:r>
            <a:endParaRPr/>
          </a:p>
        </p:txBody>
      </p:sp>
      <p:sp>
        <p:nvSpPr>
          <p:cNvPr id="556" name="Google Shape;556;p7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557" name="Google Shape;557;p72"/>
          <p:cNvSpPr txBox="1"/>
          <p:nvPr/>
        </p:nvSpPr>
        <p:spPr>
          <a:xfrm>
            <a:off x="824241" y="1664392"/>
            <a:ext cx="3467100" cy="494665"/>
          </a:xfrm>
          <a:prstGeom prst="rect">
            <a:avLst/>
          </a:prstGeom>
          <a:solidFill>
            <a:srgbClr val="B2B2B2"/>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sito: facebook.com</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utente: bob</a:t>
            </a:r>
            <a:endParaRPr b="0" i="0" sz="1100" u="none" cap="none" strike="noStrike">
              <a:solidFill>
                <a:schemeClr val="dk1"/>
              </a:solidFill>
              <a:latin typeface="Calibri"/>
              <a:ea typeface="Calibri"/>
              <a:cs typeface="Calibri"/>
              <a:sym typeface="Calibri"/>
            </a:endParaRPr>
          </a:p>
        </p:txBody>
      </p:sp>
      <p:pic>
        <p:nvPicPr>
          <p:cNvPr id="558" name="Google Shape;558;p72"/>
          <p:cNvPicPr preferRelativeResize="0"/>
          <p:nvPr/>
        </p:nvPicPr>
        <p:blipFill rotWithShape="1">
          <a:blip r:embed="rId3">
            <a:alphaModFix/>
          </a:blip>
          <a:srcRect b="0" l="0" r="0" t="0"/>
          <a:stretch/>
        </p:blipFill>
        <p:spPr>
          <a:xfrm>
            <a:off x="620232" y="2956412"/>
            <a:ext cx="6567149" cy="1654917"/>
          </a:xfrm>
          <a:prstGeom prst="rect">
            <a:avLst/>
          </a:prstGeom>
          <a:noFill/>
          <a:ln>
            <a:noFill/>
          </a:ln>
        </p:spPr>
      </p:pic>
      <p:pic>
        <p:nvPicPr>
          <p:cNvPr id="559" name="Google Shape;559;p72"/>
          <p:cNvPicPr preferRelativeResize="0"/>
          <p:nvPr/>
        </p:nvPicPr>
        <p:blipFill rotWithShape="1">
          <a:blip r:embed="rId4">
            <a:alphaModFix/>
          </a:blip>
          <a:srcRect b="0" l="0" r="0" t="0"/>
          <a:stretch/>
        </p:blipFill>
        <p:spPr>
          <a:xfrm>
            <a:off x="9547502" y="5984774"/>
            <a:ext cx="1530000" cy="6120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73"/>
          <p:cNvSpPr txBox="1"/>
          <p:nvPr>
            <p:ph idx="1" type="body"/>
          </p:nvPr>
        </p:nvSpPr>
        <p:spPr>
          <a:xfrm>
            <a:off x="509242" y="540234"/>
            <a:ext cx="6637070" cy="2288026"/>
          </a:xfrm>
          <a:prstGeom prst="rect">
            <a:avLst/>
          </a:prstGeom>
          <a:noFill/>
          <a:ln>
            <a:noFill/>
          </a:ln>
        </p:spPr>
        <p:txBody>
          <a:bodyPr anchorCtr="0" anchor="t" bIns="45700" lIns="0" spcFirstLastPara="1" rIns="0" wrap="square" tIns="45700">
            <a:normAutofit/>
          </a:bodyPr>
          <a:lstStyle/>
          <a:p>
            <a:pPr indent="-114300" lvl="0" marL="0" marR="0" rtl="0" algn="l">
              <a:lnSpc>
                <a:spcPct val="107000"/>
              </a:lnSpc>
              <a:spcBef>
                <a:spcPts val="0"/>
              </a:spcBef>
              <a:spcAft>
                <a:spcPts val="0"/>
              </a:spcAft>
              <a:buSzPts val="1800"/>
              <a:buChar char=" "/>
            </a:pPr>
            <a:r>
              <a:rPr lang="en-US" sz="1800">
                <a:latin typeface="Times New Roman"/>
                <a:ea typeface="Times New Roman"/>
                <a:cs typeface="Times New Roman"/>
                <a:sym typeface="Times New Roman"/>
              </a:rPr>
              <a:t>Ecco alcune opzioni più comuni da usare con grep.</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C9211E"/>
                </a:solidFill>
                <a:latin typeface="Times New Roman"/>
                <a:ea typeface="Times New Roman"/>
                <a:cs typeface="Times New Roman"/>
                <a:sym typeface="Times New Roman"/>
              </a:rPr>
              <a:t>grep -i </a:t>
            </a:r>
            <a:r>
              <a:rPr b="1" lang="en-US" sz="18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Esegue una ricerca, ignorando il caso.</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C9211E"/>
                </a:solidFill>
                <a:latin typeface="Times New Roman"/>
                <a:ea typeface="Times New Roman"/>
                <a:cs typeface="Times New Roman"/>
                <a:sym typeface="Times New Roman"/>
              </a:rPr>
              <a:t>grep -c </a:t>
            </a:r>
            <a:r>
              <a:rPr b="1" lang="en-US" sz="1800">
                <a:solidFill>
                  <a:srgbClr val="000000"/>
                </a:solidFill>
                <a:latin typeface="Times New Roman"/>
                <a:ea typeface="Times New Roman"/>
                <a:cs typeface="Times New Roman"/>
                <a:sym typeface="Times New Roman"/>
              </a:rPr>
              <a:t>: </a:t>
            </a:r>
            <a:r>
              <a:rPr lang="en-US" sz="1800">
                <a:latin typeface="Times New Roman"/>
                <a:ea typeface="Times New Roman"/>
                <a:cs typeface="Times New Roman"/>
                <a:sym typeface="Times New Roman"/>
              </a:rPr>
              <a:t>Conta il numero di occorrenze in un file.</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C9211E"/>
                </a:solidFill>
                <a:latin typeface="Times New Roman"/>
                <a:ea typeface="Times New Roman"/>
                <a:cs typeface="Times New Roman"/>
                <a:sym typeface="Times New Roman"/>
              </a:rPr>
              <a:t>grep -n </a:t>
            </a:r>
            <a:r>
              <a:rPr b="1" lang="en-US" sz="1800">
                <a:solidFill>
                  <a:srgbClr val="000000"/>
                </a:solidFill>
                <a:latin typeface="Times New Roman"/>
                <a:ea typeface="Times New Roman"/>
                <a:cs typeface="Times New Roman"/>
                <a:sym typeface="Times New Roman"/>
              </a:rPr>
              <a:t>: </a:t>
            </a:r>
            <a:r>
              <a:rPr lang="en-US" sz="1800">
                <a:latin typeface="Times New Roman"/>
                <a:ea typeface="Times New Roman"/>
                <a:cs typeface="Times New Roman"/>
                <a:sym typeface="Times New Roman"/>
              </a:rPr>
              <a:t>Precede l'output con i numeri di riga del file.</a:t>
            </a:r>
            <a:endParaRPr/>
          </a:p>
          <a:p>
            <a:pPr indent="0" lvl="0" marL="0" marR="0" rtl="0" algn="l">
              <a:lnSpc>
                <a:spcPct val="107000"/>
              </a:lnSpc>
              <a:spcBef>
                <a:spcPts val="800"/>
              </a:spcBef>
              <a:spcAft>
                <a:spcPts val="0"/>
              </a:spcAft>
              <a:buSzPts val="1800"/>
              <a:buNone/>
            </a:pPr>
            <a:r>
              <a:t/>
            </a:r>
            <a:endParaRPr sz="1800">
              <a:latin typeface="Calibri"/>
              <a:ea typeface="Calibri"/>
              <a:cs typeface="Calibri"/>
              <a:sym typeface="Calibri"/>
            </a:endParaRPr>
          </a:p>
        </p:txBody>
      </p:sp>
      <p:sp>
        <p:nvSpPr>
          <p:cNvPr id="565" name="Google Shape;565;p7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566" name="Google Shape;566;p73"/>
          <p:cNvSpPr txBox="1"/>
          <p:nvPr/>
        </p:nvSpPr>
        <p:spPr>
          <a:xfrm>
            <a:off x="491862" y="3129118"/>
            <a:ext cx="6637071" cy="255223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FF0000"/>
                </a:solidFill>
                <a:latin typeface="Times New Roman"/>
                <a:ea typeface="Times New Roman"/>
                <a:cs typeface="Times New Roman"/>
                <a:sym typeface="Times New Roman"/>
              </a:rPr>
              <a:t>grep Segreto utente</a:t>
            </a:r>
            <a:endParaRPr b="0" i="0" sz="18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rPr b="0" i="1" lang="en-US" sz="1800" u="none" cap="none" strike="noStrike">
                <a:solidFill>
                  <a:schemeClr val="dk1"/>
                </a:solidFill>
                <a:latin typeface="Times New Roman"/>
                <a:ea typeface="Times New Roman"/>
                <a:cs typeface="Times New Roman"/>
                <a:sym typeface="Times New Roman"/>
              </a:rPr>
              <a:t>Non produce nulla. Tuttavia, il seguente risultato è questo:</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80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FF0000"/>
                </a:solidFill>
                <a:latin typeface="Times New Roman"/>
                <a:ea typeface="Times New Roman"/>
                <a:cs typeface="Times New Roman"/>
                <a:sym typeface="Times New Roman"/>
              </a:rPr>
              <a:t>grep -i Segreto utente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567" name="Google Shape;567;p73"/>
          <p:cNvPicPr preferRelativeResize="0"/>
          <p:nvPr/>
        </p:nvPicPr>
        <p:blipFill rotWithShape="1">
          <a:blip r:embed="rId3">
            <a:alphaModFix/>
          </a:blip>
          <a:srcRect b="0" l="0" r="0" t="0"/>
          <a:stretch/>
        </p:blipFill>
        <p:spPr>
          <a:xfrm>
            <a:off x="641497" y="4524951"/>
            <a:ext cx="8229600" cy="891540"/>
          </a:xfrm>
          <a:prstGeom prst="rect">
            <a:avLst/>
          </a:prstGeom>
          <a:noFill/>
          <a:ln>
            <a:noFill/>
          </a:ln>
        </p:spPr>
      </p:pic>
      <p:pic>
        <p:nvPicPr>
          <p:cNvPr id="568" name="Google Shape;568;p73"/>
          <p:cNvPicPr preferRelativeResize="0"/>
          <p:nvPr/>
        </p:nvPicPr>
        <p:blipFill rotWithShape="1">
          <a:blip r:embed="rId4">
            <a:alphaModFix/>
          </a:blip>
          <a:srcRect b="0" l="0" r="0" t="0"/>
          <a:stretch/>
        </p:blipFill>
        <p:spPr>
          <a:xfrm>
            <a:off x="9407674" y="5984774"/>
            <a:ext cx="1530000" cy="6120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74"/>
          <p:cNvPicPr preferRelativeResize="0"/>
          <p:nvPr>
            <p:ph idx="1" type="body"/>
          </p:nvPr>
        </p:nvPicPr>
        <p:blipFill rotWithShape="1">
          <a:blip r:embed="rId3">
            <a:alphaModFix/>
          </a:blip>
          <a:srcRect b="0" l="0" r="0" t="0"/>
          <a:stretch/>
        </p:blipFill>
        <p:spPr>
          <a:xfrm>
            <a:off x="509588" y="1295734"/>
            <a:ext cx="9401328" cy="4131671"/>
          </a:xfrm>
          <a:prstGeom prst="rect">
            <a:avLst/>
          </a:prstGeom>
          <a:noFill/>
          <a:ln>
            <a:noFill/>
          </a:ln>
        </p:spPr>
      </p:pic>
      <p:sp>
        <p:nvSpPr>
          <p:cNvPr id="574" name="Google Shape;574;p7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75" name="Google Shape;575;p74"/>
          <p:cNvPicPr preferRelativeResize="0"/>
          <p:nvPr/>
        </p:nvPicPr>
        <p:blipFill rotWithShape="1">
          <a:blip r:embed="rId4">
            <a:alphaModFix/>
          </a:blip>
          <a:srcRect b="0" l="0" r="0" t="0"/>
          <a:stretch/>
        </p:blipFill>
        <p:spPr>
          <a:xfrm>
            <a:off x="9407674" y="5984774"/>
            <a:ext cx="1530000" cy="61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txBox="1"/>
          <p:nvPr>
            <p:ph type="ctrTitle"/>
          </p:nvPr>
        </p:nvSpPr>
        <p:spPr>
          <a:xfrm>
            <a:off x="289344" y="372313"/>
            <a:ext cx="8190265" cy="763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sz="3600"/>
              <a:t>Panoramica di </a:t>
            </a:r>
            <a:r>
              <a:rPr lang="en-US"/>
              <a:t>Linux</a:t>
            </a:r>
            <a:endParaRPr/>
          </a:p>
        </p:txBody>
      </p:sp>
      <p:sp>
        <p:nvSpPr>
          <p:cNvPr id="165" name="Google Shape;165;p8"/>
          <p:cNvSpPr txBox="1"/>
          <p:nvPr>
            <p:ph idx="2" type="body"/>
          </p:nvPr>
        </p:nvSpPr>
        <p:spPr>
          <a:xfrm>
            <a:off x="289344" y="1343460"/>
            <a:ext cx="11902656" cy="5105681"/>
          </a:xfrm>
          <a:prstGeom prst="rect">
            <a:avLst/>
          </a:prstGeom>
          <a:noFill/>
          <a:ln>
            <a:noFill/>
          </a:ln>
        </p:spPr>
        <p:txBody>
          <a:bodyPr anchorCtr="0" anchor="t" bIns="45700" lIns="91425" spcFirstLastPara="1" rIns="0" wrap="square" tIns="0">
            <a:normAutofit/>
          </a:bodyPr>
          <a:lstStyle/>
          <a:p>
            <a:pPr indent="0" lvl="0" marL="0" rtl="0" algn="l">
              <a:lnSpc>
                <a:spcPct val="100000"/>
              </a:lnSpc>
              <a:spcBef>
                <a:spcPts val="0"/>
              </a:spcBef>
              <a:spcAft>
                <a:spcPts val="0"/>
              </a:spcAft>
              <a:buSzPts val="1295"/>
              <a:buNone/>
            </a:pPr>
            <a:r>
              <a:rPr lang="en-US" sz="1894"/>
              <a:t>L'architettura del sistema operativo LINUX assomiglia molto a una cipolla. Ciò significa che il sistema operativo Linux è costruito in 4 strati di base e ogni strato è sovrapposto all'altro, come una cipolla:</a:t>
            </a:r>
            <a:endParaRPr sz="1894"/>
          </a:p>
          <a:p>
            <a:pPr indent="0" lvl="0" marL="0" rtl="0" algn="l">
              <a:lnSpc>
                <a:spcPct val="100000"/>
              </a:lnSpc>
              <a:spcBef>
                <a:spcPts val="0"/>
              </a:spcBef>
              <a:spcAft>
                <a:spcPts val="0"/>
              </a:spcAft>
              <a:buSzPts val="1295"/>
              <a:buNone/>
            </a:pPr>
            <a:r>
              <a:t/>
            </a:r>
            <a:endParaRPr sz="1195"/>
          </a:p>
          <a:p>
            <a:pPr indent="0" lvl="0" marL="0" rtl="0" algn="l">
              <a:lnSpc>
                <a:spcPct val="100000"/>
              </a:lnSpc>
              <a:spcBef>
                <a:spcPts val="0"/>
              </a:spcBef>
              <a:spcAft>
                <a:spcPts val="0"/>
              </a:spcAft>
              <a:buSzPts val="1295"/>
              <a:buNone/>
            </a:pPr>
            <a:r>
              <a:t/>
            </a:r>
            <a:endParaRPr sz="1195"/>
          </a:p>
          <a:p>
            <a:pPr indent="-279400" lvl="0" marL="285750" rtl="0" algn="l">
              <a:lnSpc>
                <a:spcPct val="100000"/>
              </a:lnSpc>
              <a:spcBef>
                <a:spcPts val="1800"/>
              </a:spcBef>
              <a:spcAft>
                <a:spcPts val="0"/>
              </a:spcAft>
              <a:buSzPts val="1565"/>
              <a:buFont typeface="Noto Sans Symbols"/>
              <a:buChar char="❑"/>
            </a:pPr>
            <a:r>
              <a:rPr b="1" lang="en-US" sz="1565"/>
              <a:t>Hardware: </a:t>
            </a:r>
            <a:r>
              <a:rPr lang="en-US" sz="1565"/>
              <a:t>L'hardware è il cuore del sistema LINUX e racchiude i processi operativi con diversi componenti hardware collegati al sistema. I componenti includono la memoria di accesso in lettura (RAM), la memoria di sola lettura (ROM), la scheda madre, l'unità di elaborazione centrale (CPU) e altri dispositivi di archiviazione.</a:t>
            </a:r>
            <a:endParaRPr sz="1195"/>
          </a:p>
          <a:p>
            <a:pPr indent="-351472" lvl="0" marL="457200" rtl="0" algn="l">
              <a:lnSpc>
                <a:spcPct val="100000"/>
              </a:lnSpc>
              <a:spcBef>
                <a:spcPts val="1800"/>
              </a:spcBef>
              <a:spcAft>
                <a:spcPts val="0"/>
              </a:spcAft>
              <a:buSzPts val="1665"/>
              <a:buFont typeface="Book Antiqua"/>
              <a:buNone/>
            </a:pPr>
            <a:r>
              <a:t/>
            </a:r>
            <a:endParaRPr b="1" sz="1565"/>
          </a:p>
          <a:p>
            <a:pPr indent="-279400" lvl="0" marL="285750" rtl="0" algn="l">
              <a:lnSpc>
                <a:spcPct val="100000"/>
              </a:lnSpc>
              <a:spcBef>
                <a:spcPts val="1800"/>
              </a:spcBef>
              <a:spcAft>
                <a:spcPts val="0"/>
              </a:spcAft>
              <a:buSzPts val="1565"/>
              <a:buFont typeface="Noto Sans Symbols"/>
              <a:buChar char="❑"/>
            </a:pPr>
            <a:r>
              <a:rPr b="1" lang="en-US" sz="1565"/>
              <a:t>Kernel: </a:t>
            </a:r>
            <a:r>
              <a:rPr lang="en-US" sz="1565"/>
              <a:t>Il kernel può essere definito "il cuore del sistema operativo". Fornisce l'interfaccia tra l'applicazione e l'elaborazione dei dati a livello di sistema. Lavora esplicitamente con l'hardware per la connessione e la comunicazione successiva. In un'implementazione grezza, supponendo di salvare un file nella ROM (o nel disco rigido), il sistema capirà come manipolare i dati da salvare solo con l'influenza del kernel. Il kernel ha tutto ciò che serve per gestire la crittografia end-to-end a qualsiasi richiesta entro i confini del sistema operativo. Inoltre, fornisce l'astrazione di livello più basso per il software applicativo delle risorse e realizza le interazioni tra l'hardware e gli altri componenti del sistema. In poche parole, il kernel gestisce i processi di gestione della CPU, la gestione della memoria, la gestione dei dispositivi, la gestione degli utenti end-to-end, i processi di input/output e altre gestioni funzionali fondamentali.</a:t>
            </a:r>
            <a:endParaRPr sz="1565"/>
          </a:p>
          <a:p>
            <a:pPr indent="0" lvl="0" marL="0" rtl="0" algn="l">
              <a:lnSpc>
                <a:spcPct val="100000"/>
              </a:lnSpc>
              <a:spcBef>
                <a:spcPts val="1800"/>
              </a:spcBef>
              <a:spcAft>
                <a:spcPts val="0"/>
              </a:spcAft>
              <a:buSzPts val="1295"/>
              <a:buFont typeface="Courier New"/>
              <a:buNone/>
            </a:pPr>
            <a:r>
              <a:t/>
            </a:r>
            <a:endParaRPr sz="1195"/>
          </a:p>
        </p:txBody>
      </p:sp>
      <p:sp>
        <p:nvSpPr>
          <p:cNvPr id="166" name="Google Shape;166;p8"/>
          <p:cNvSpPr txBox="1"/>
          <p:nvPr>
            <p:ph idx="4294967295" type="sldNum"/>
          </p:nvPr>
        </p:nvSpPr>
        <p:spPr>
          <a:xfrm>
            <a:off x="11572875" y="6291263"/>
            <a:ext cx="619125"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id="167" name="Google Shape;167;p8"/>
          <p:cNvPicPr preferRelativeResize="0"/>
          <p:nvPr/>
        </p:nvPicPr>
        <p:blipFill rotWithShape="1">
          <a:blip r:embed="rId3">
            <a:alphaModFix/>
          </a:blip>
          <a:srcRect b="0" l="0" r="0" t="0"/>
          <a:stretch/>
        </p:blipFill>
        <p:spPr>
          <a:xfrm>
            <a:off x="8556269" y="6138663"/>
            <a:ext cx="1530000" cy="612000"/>
          </a:xfrm>
          <a:prstGeom prst="rect">
            <a:avLst/>
          </a:prstGeom>
          <a:noFill/>
          <a:ln>
            <a:noFill/>
          </a:ln>
        </p:spPr>
      </p:pic>
      <p:sp>
        <p:nvSpPr>
          <p:cNvPr id="168" name="Google Shape;168;p8"/>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7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581" name="Google Shape;581;p77"/>
          <p:cNvSpPr txBox="1"/>
          <p:nvPr>
            <p:ph idx="1" type="body"/>
          </p:nvPr>
        </p:nvSpPr>
        <p:spPr>
          <a:xfrm>
            <a:off x="467169" y="1291786"/>
            <a:ext cx="11037276" cy="4628675"/>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500"/>
              <a:buNone/>
            </a:pPr>
            <a:r>
              <a:rPr b="1" lang="en-US" sz="2400">
                <a:solidFill>
                  <a:srgbClr val="000000"/>
                </a:solidFill>
                <a:latin typeface="Times New Roman"/>
                <a:ea typeface="Times New Roman"/>
                <a:cs typeface="Times New Roman"/>
                <a:sym typeface="Times New Roman"/>
              </a:rPr>
              <a:t>Rimozione dei file</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400"/>
              <a:buChar char=" "/>
            </a:pPr>
            <a:r>
              <a:rPr lang="en-US" sz="1400">
                <a:latin typeface="Times New Roman"/>
                <a:ea typeface="Times New Roman"/>
                <a:cs typeface="Times New Roman"/>
                <a:sym typeface="Times New Roman"/>
              </a:rPr>
              <a:t>Per eliminare i file utilizzando i comandi da terminale, utilizzare il comando rm:</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$rm </a:t>
            </a:r>
            <a:r>
              <a:rPr b="1" lang="en-US" sz="1800">
                <a:solidFill>
                  <a:srgbClr val="C9211E"/>
                </a:solidFill>
                <a:latin typeface="Times New Roman"/>
                <a:ea typeface="Times New Roman"/>
                <a:cs typeface="Times New Roman"/>
                <a:sym typeface="Times New Roman"/>
              </a:rPr>
              <a:t>file </a:t>
            </a:r>
            <a:r>
              <a:rPr lang="en-US" sz="1400">
                <a:latin typeface="Times New Roman"/>
                <a:ea typeface="Times New Roman"/>
                <a:cs typeface="Times New Roman"/>
                <a:sym typeface="Times New Roman"/>
              </a:rPr>
              <a:t>: Rimuove il file.</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$rm </a:t>
            </a:r>
            <a:r>
              <a:rPr b="1" lang="en-US" sz="1800">
                <a:solidFill>
                  <a:srgbClr val="C9211E"/>
                </a:solidFill>
                <a:latin typeface="Times New Roman"/>
                <a:ea typeface="Times New Roman"/>
                <a:cs typeface="Times New Roman"/>
                <a:sym typeface="Times New Roman"/>
              </a:rPr>
              <a:t>-r directory </a:t>
            </a:r>
            <a:r>
              <a:rPr b="1" lang="en-US" sz="14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Rimuove la directory e il suo contenuto in modo ricorsivo. Se si desidera rimuovere una directory con </a:t>
            </a:r>
            <a:r>
              <a:rPr b="1" lang="en-US" sz="1400">
                <a:solidFill>
                  <a:srgbClr val="C9211E"/>
                </a:solidFill>
                <a:latin typeface="Times New Roman"/>
                <a:ea typeface="Times New Roman"/>
                <a:cs typeface="Times New Roman"/>
                <a:sym typeface="Times New Roman"/>
              </a:rPr>
              <a:t>rm</a:t>
            </a:r>
            <a:r>
              <a:rPr lang="en-US" sz="1400">
                <a:latin typeface="Times New Roman"/>
                <a:ea typeface="Times New Roman"/>
                <a:cs typeface="Times New Roman"/>
                <a:sym typeface="Times New Roman"/>
              </a:rPr>
              <a:t>, è necessario fornire l'</a:t>
            </a:r>
            <a:r>
              <a:rPr b="1" i="1" lang="en-US" sz="1400">
                <a:latin typeface="Times New Roman"/>
                <a:ea typeface="Times New Roman"/>
                <a:cs typeface="Times New Roman"/>
                <a:sym typeface="Times New Roman"/>
              </a:rPr>
              <a:t>argomento -r.</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$rm </a:t>
            </a:r>
            <a:r>
              <a:rPr b="1" lang="en-US" sz="1800">
                <a:solidFill>
                  <a:srgbClr val="C9211E"/>
                </a:solidFill>
                <a:latin typeface="Times New Roman"/>
                <a:ea typeface="Times New Roman"/>
                <a:cs typeface="Times New Roman"/>
                <a:sym typeface="Times New Roman"/>
              </a:rPr>
              <a:t>-f file</a:t>
            </a:r>
            <a:r>
              <a:rPr b="1" lang="en-US" sz="14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forza la rimozione e non chiede mai conferma.</a:t>
            </a:r>
            <a:endParaRPr sz="1050">
              <a:latin typeface="Calibri"/>
              <a:ea typeface="Calibri"/>
              <a:cs typeface="Calibri"/>
              <a:sym typeface="Calibri"/>
            </a:endParaRPr>
          </a:p>
          <a:p>
            <a:pPr indent="-114300" lvl="0" marL="91440" rtl="0" algn="l">
              <a:lnSpc>
                <a:spcPct val="100000"/>
              </a:lnSpc>
              <a:spcBef>
                <a:spcPts val="2000"/>
              </a:spcBef>
              <a:spcAft>
                <a:spcPts val="0"/>
              </a:spcAft>
              <a:buSzPts val="1800"/>
              <a:buChar char=" "/>
            </a:pPr>
            <a:r>
              <a:rPr b="1" lang="en-US" sz="1800">
                <a:latin typeface="Times New Roman"/>
                <a:ea typeface="Times New Roman"/>
                <a:cs typeface="Times New Roman"/>
                <a:sym typeface="Times New Roman"/>
              </a:rPr>
              <a:t>$rm </a:t>
            </a:r>
            <a:r>
              <a:rPr b="1" lang="en-US" sz="1800">
                <a:solidFill>
                  <a:srgbClr val="BF0041"/>
                </a:solidFill>
                <a:latin typeface="Times New Roman"/>
                <a:ea typeface="Times New Roman"/>
                <a:cs typeface="Times New Roman"/>
                <a:sym typeface="Times New Roman"/>
              </a:rPr>
              <a:t>s* </a:t>
            </a:r>
            <a:r>
              <a:rPr b="1" lang="en-US" sz="1400">
                <a:solidFill>
                  <a:srgbClr val="000000"/>
                </a:solidFill>
                <a:latin typeface="Times New Roman"/>
                <a:ea typeface="Times New Roman"/>
                <a:cs typeface="Times New Roman"/>
                <a:sym typeface="Times New Roman"/>
              </a:rPr>
              <a:t>: </a:t>
            </a:r>
            <a:r>
              <a:rPr lang="en-US" sz="1400">
                <a:solidFill>
                  <a:srgbClr val="000000"/>
                </a:solidFill>
                <a:latin typeface="Times New Roman"/>
                <a:ea typeface="Times New Roman"/>
                <a:cs typeface="Times New Roman"/>
                <a:sym typeface="Times New Roman"/>
              </a:rPr>
              <a:t>elimina tutti i file il cui nome inizia con s nel percorso corrente (non le cartelle).</a:t>
            </a:r>
            <a:endParaRPr/>
          </a:p>
        </p:txBody>
      </p:sp>
      <p:pic>
        <p:nvPicPr>
          <p:cNvPr id="582" name="Google Shape;582;p77"/>
          <p:cNvPicPr preferRelativeResize="0"/>
          <p:nvPr/>
        </p:nvPicPr>
        <p:blipFill rotWithShape="1">
          <a:blip r:embed="rId3">
            <a:alphaModFix/>
          </a:blip>
          <a:srcRect b="0" l="0" r="0" t="0"/>
          <a:stretch/>
        </p:blipFill>
        <p:spPr>
          <a:xfrm>
            <a:off x="9427338" y="6043899"/>
            <a:ext cx="1530000" cy="612000"/>
          </a:xfrm>
          <a:prstGeom prst="rect">
            <a:avLst/>
          </a:prstGeom>
          <a:noFill/>
          <a:ln>
            <a:noFill/>
          </a:ln>
        </p:spPr>
      </p:pic>
      <p:sp>
        <p:nvSpPr>
          <p:cNvPr id="583" name="Google Shape;583;p77"/>
          <p:cNvSpPr txBox="1"/>
          <p:nvPr/>
        </p:nvSpPr>
        <p:spPr>
          <a:xfrm>
            <a:off x="467169" y="508101"/>
            <a:ext cx="9256934"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Eliminazione, copia, spostamento e ridenominazione dei file</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75"/>
          <p:cNvSpPr txBox="1"/>
          <p:nvPr>
            <p:ph idx="1" type="body"/>
          </p:nvPr>
        </p:nvSpPr>
        <p:spPr>
          <a:xfrm>
            <a:off x="500990" y="832098"/>
            <a:ext cx="11582855" cy="4251179"/>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500"/>
              <a:buNone/>
            </a:pPr>
            <a:r>
              <a:rPr i="1" lang="en-US" sz="1600">
                <a:solidFill>
                  <a:srgbClr val="000000"/>
                </a:solidFill>
                <a:latin typeface="Times New Roman"/>
                <a:ea typeface="Times New Roman"/>
                <a:cs typeface="Times New Roman"/>
                <a:sym typeface="Times New Roman"/>
              </a:rPr>
              <a:t>Ricerca di testo nei file binari</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US" sz="2000">
                <a:latin typeface="Times New Roman"/>
                <a:ea typeface="Times New Roman"/>
                <a:cs typeface="Times New Roman"/>
                <a:sym typeface="Times New Roman"/>
              </a:rPr>
              <a:t>Se si esegue </a:t>
            </a:r>
            <a:r>
              <a:rPr b="1" lang="en-US" sz="2000">
                <a:solidFill>
                  <a:srgbClr val="C9211E"/>
                </a:solidFill>
                <a:latin typeface="Times New Roman"/>
                <a:ea typeface="Times New Roman"/>
                <a:cs typeface="Times New Roman"/>
                <a:sym typeface="Times New Roman"/>
              </a:rPr>
              <a:t>grep </a:t>
            </a:r>
            <a:r>
              <a:rPr lang="en-US" sz="2000">
                <a:latin typeface="Times New Roman"/>
                <a:ea typeface="Times New Roman"/>
                <a:cs typeface="Times New Roman"/>
                <a:sym typeface="Times New Roman"/>
              </a:rPr>
              <a:t>su un file binario, viene semplicemente visualizzato se l'informazione è stata trovata o meno nel file, ma </a:t>
            </a:r>
            <a:r>
              <a:rPr i="1" lang="en-US" sz="2000" u="sng">
                <a:latin typeface="Times New Roman"/>
                <a:ea typeface="Times New Roman"/>
                <a:cs typeface="Times New Roman"/>
                <a:sym typeface="Times New Roman"/>
              </a:rPr>
              <a:t>non viene </a:t>
            </a:r>
            <a:r>
              <a:rPr lang="en-US" sz="2000">
                <a:latin typeface="Times New Roman"/>
                <a:ea typeface="Times New Roman"/>
                <a:cs typeface="Times New Roman"/>
                <a:sym typeface="Times New Roman"/>
              </a:rPr>
              <a:t>visualizzato il testo circostante. Per esaminare i dati testuali all'interno di un file binario, utilizzare il comando </a:t>
            </a:r>
            <a:r>
              <a:rPr b="1" lang="en-US" sz="2000">
                <a:solidFill>
                  <a:srgbClr val="C9211E"/>
                </a:solidFill>
                <a:latin typeface="Times New Roman"/>
                <a:ea typeface="Times New Roman"/>
                <a:cs typeface="Times New Roman"/>
                <a:sym typeface="Times New Roman"/>
              </a:rPr>
              <a:t>strings</a:t>
            </a:r>
            <a:r>
              <a:rPr lang="en-US" sz="2000">
                <a:latin typeface="Times New Roman"/>
                <a:ea typeface="Times New Roman"/>
                <a:cs typeface="Times New Roman"/>
                <a:sym typeface="Times New Roman"/>
              </a:rPr>
              <a:t>.</a:t>
            </a:r>
            <a:endParaRPr sz="200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None/>
            </a:pPr>
            <a:r>
              <a:t/>
            </a:r>
            <a:endParaRPr b="1"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Char char=" "/>
            </a:pPr>
            <a:r>
              <a:rPr b="1" lang="en-US" sz="1800">
                <a:solidFill>
                  <a:srgbClr val="C9211E"/>
                </a:solidFill>
                <a:latin typeface="Times New Roman"/>
                <a:ea typeface="Times New Roman"/>
                <a:cs typeface="Times New Roman"/>
                <a:sym typeface="Times New Roman"/>
              </a:rPr>
              <a:t>File </a:t>
            </a:r>
            <a:r>
              <a:rPr b="1" lang="en-US" sz="1800">
                <a:latin typeface="Times New Roman"/>
                <a:ea typeface="Times New Roman"/>
                <a:cs typeface="Times New Roman"/>
                <a:sym typeface="Times New Roman"/>
              </a:rPr>
              <a:t>$strings </a:t>
            </a:r>
            <a:r>
              <a:rPr b="1" lang="en-US" sz="14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Visualizza le stringhe stampabili nei file binari.</a:t>
            </a:r>
            <a:endParaRPr sz="1050">
              <a:latin typeface="Calibri"/>
              <a:ea typeface="Calibri"/>
              <a:cs typeface="Calibri"/>
              <a:sym typeface="Calibri"/>
            </a:endParaRPr>
          </a:p>
          <a:p>
            <a:pPr indent="-2537" lvl="0" marL="91440" rtl="0" algn="l">
              <a:lnSpc>
                <a:spcPct val="100000"/>
              </a:lnSpc>
              <a:spcBef>
                <a:spcPts val="2000"/>
              </a:spcBef>
              <a:spcAft>
                <a:spcPts val="0"/>
              </a:spcAft>
              <a:buSzPts val="1400"/>
              <a:buNone/>
            </a:pPr>
            <a:r>
              <a:t/>
            </a:r>
            <a:endParaRPr/>
          </a:p>
        </p:txBody>
      </p:sp>
      <p:sp>
        <p:nvSpPr>
          <p:cNvPr id="589" name="Google Shape;589;p7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90" name="Google Shape;590;p75"/>
          <p:cNvPicPr preferRelativeResize="0"/>
          <p:nvPr/>
        </p:nvPicPr>
        <p:blipFill rotWithShape="1">
          <a:blip r:embed="rId3">
            <a:alphaModFix/>
          </a:blip>
          <a:srcRect b="0" l="0" r="0" t="0"/>
          <a:stretch/>
        </p:blipFill>
        <p:spPr>
          <a:xfrm>
            <a:off x="9447002" y="5984774"/>
            <a:ext cx="1530000" cy="6120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8"/>
          <p:cNvSpPr txBox="1"/>
          <p:nvPr>
            <p:ph idx="1" type="body"/>
          </p:nvPr>
        </p:nvSpPr>
        <p:spPr>
          <a:xfrm>
            <a:off x="155714" y="202101"/>
            <a:ext cx="11112053" cy="5841798"/>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500"/>
              <a:buNone/>
            </a:pPr>
            <a:r>
              <a:rPr b="1" lang="en-US" sz="2400">
                <a:solidFill>
                  <a:srgbClr val="000000"/>
                </a:solidFill>
                <a:latin typeface="Times New Roman"/>
                <a:ea typeface="Times New Roman"/>
                <a:cs typeface="Times New Roman"/>
                <a:sym typeface="Times New Roman"/>
              </a:rPr>
              <a:t>Copia dei file</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US" sz="1400">
                <a:latin typeface="Times New Roman"/>
                <a:ea typeface="Times New Roman"/>
                <a:cs typeface="Times New Roman"/>
                <a:sym typeface="Times New Roman"/>
              </a:rPr>
              <a:t>Per copiare i file si usa il comando </a:t>
            </a:r>
            <a:r>
              <a:rPr b="1" lang="en-US" sz="1400">
                <a:solidFill>
                  <a:srgbClr val="FF0000"/>
                </a:solidFill>
                <a:latin typeface="Times New Roman"/>
                <a:ea typeface="Times New Roman"/>
                <a:cs typeface="Times New Roman"/>
                <a:sym typeface="Times New Roman"/>
              </a:rPr>
              <a:t>cp</a:t>
            </a:r>
            <a:r>
              <a:rPr lang="en-US" sz="1400">
                <a:latin typeface="Times New Roman"/>
                <a:ea typeface="Times New Roman"/>
                <a:cs typeface="Times New Roman"/>
                <a:sym typeface="Times New Roman"/>
              </a:rPr>
              <a:t>. Se si desidera creare una copia di un file, si può eseguire </a:t>
            </a:r>
            <a:r>
              <a:rPr b="1" lang="en-US" sz="1400">
                <a:solidFill>
                  <a:srgbClr val="FF0000"/>
                </a:solidFill>
                <a:latin typeface="Times New Roman"/>
                <a:ea typeface="Times New Roman"/>
                <a:cs typeface="Times New Roman"/>
                <a:sym typeface="Times New Roman"/>
              </a:rPr>
              <a:t>cp file_origine_file_destinazione_file</a:t>
            </a:r>
            <a:r>
              <a:rPr lang="en-US" sz="1400">
                <a:latin typeface="Times New Roman"/>
                <a:ea typeface="Times New Roman"/>
                <a:cs typeface="Times New Roman"/>
                <a:sym typeface="Times New Roman"/>
              </a:rPr>
              <a:t>. È anche possibile copiare un file, o una serie di file, in una directory usando cp file(s) dir.</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$cp </a:t>
            </a:r>
            <a:r>
              <a:rPr b="1" lang="en-US" sz="1800">
                <a:solidFill>
                  <a:srgbClr val="FF0000"/>
                </a:solidFill>
                <a:latin typeface="Times New Roman"/>
                <a:ea typeface="Times New Roman"/>
                <a:cs typeface="Times New Roman"/>
                <a:sym typeface="Times New Roman"/>
              </a:rPr>
              <a:t>source_file destination_file </a:t>
            </a:r>
            <a:r>
              <a:rPr b="1" lang="en-US" sz="1400">
                <a:latin typeface="Times New Roman"/>
                <a:ea typeface="Times New Roman"/>
                <a:cs typeface="Times New Roman"/>
                <a:sym typeface="Times New Roman"/>
              </a:rPr>
              <a:t>: </a:t>
            </a:r>
            <a:r>
              <a:rPr b="1" i="1" lang="en-US" sz="1400">
                <a:latin typeface="Times New Roman"/>
                <a:ea typeface="Times New Roman"/>
                <a:cs typeface="Times New Roman"/>
                <a:sym typeface="Times New Roman"/>
              </a:rPr>
              <a:t>Copia il file sorgente nel file di destinazione.</a:t>
            </a:r>
            <a:endParaRPr b="1" i="1"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$cp </a:t>
            </a:r>
            <a:r>
              <a:rPr b="1" lang="en-US" sz="1800">
                <a:solidFill>
                  <a:srgbClr val="FF0000"/>
                </a:solidFill>
                <a:latin typeface="Times New Roman"/>
                <a:ea typeface="Times New Roman"/>
                <a:cs typeface="Times New Roman"/>
                <a:sym typeface="Times New Roman"/>
              </a:rPr>
              <a:t>source_file1 [source_fileN...] destination_director </a:t>
            </a:r>
            <a:r>
              <a:rPr b="1" lang="en-US">
                <a:latin typeface="Times New Roman"/>
                <a:ea typeface="Times New Roman"/>
                <a:cs typeface="Times New Roman"/>
                <a:sym typeface="Times New Roman"/>
              </a:rPr>
              <a:t>: </a:t>
            </a:r>
            <a:r>
              <a:rPr b="1" i="1" lang="en-US">
                <a:latin typeface="Times New Roman"/>
                <a:ea typeface="Times New Roman"/>
                <a:cs typeface="Times New Roman"/>
                <a:sym typeface="Times New Roman"/>
              </a:rPr>
              <a:t>Copia dei file sorgente nella directory di destinazione.</a:t>
            </a:r>
            <a:endParaRPr b="1" i="1"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$cp </a:t>
            </a:r>
            <a:r>
              <a:rPr b="1" lang="en-US" sz="1800">
                <a:solidFill>
                  <a:srgbClr val="FF0000"/>
                </a:solidFill>
                <a:latin typeface="Times New Roman"/>
                <a:ea typeface="Times New Roman"/>
                <a:cs typeface="Times New Roman"/>
                <a:sym typeface="Times New Roman"/>
              </a:rPr>
              <a:t>-i source_file destination_ </a:t>
            </a:r>
            <a:r>
              <a:rPr b="1" lang="en-US">
                <a:latin typeface="Times New Roman"/>
                <a:ea typeface="Times New Roman"/>
                <a:cs typeface="Times New Roman"/>
                <a:sym typeface="Times New Roman"/>
              </a:rPr>
              <a:t>: </a:t>
            </a:r>
            <a:r>
              <a:rPr b="1" i="1" lang="en-US">
                <a:latin typeface="Times New Roman"/>
                <a:ea typeface="Times New Roman"/>
                <a:cs typeface="Times New Roman"/>
                <a:sym typeface="Times New Roman"/>
              </a:rPr>
              <a:t>Esegue </a:t>
            </a:r>
            <a:r>
              <a:rPr b="1" i="1" lang="en-US">
                <a:solidFill>
                  <a:srgbClr val="FF0000"/>
                </a:solidFill>
                <a:latin typeface="Times New Roman"/>
                <a:ea typeface="Times New Roman"/>
                <a:cs typeface="Times New Roman"/>
                <a:sym typeface="Times New Roman"/>
              </a:rPr>
              <a:t>cp </a:t>
            </a:r>
            <a:r>
              <a:rPr b="1" i="1" lang="en-US">
                <a:latin typeface="Times New Roman"/>
                <a:ea typeface="Times New Roman"/>
                <a:cs typeface="Times New Roman"/>
                <a:sym typeface="Times New Roman"/>
              </a:rPr>
              <a:t>in modalità interattiva. Se il file di destinazione esiste, </a:t>
            </a:r>
            <a:r>
              <a:rPr b="1" i="1" lang="en-US">
                <a:solidFill>
                  <a:srgbClr val="FF0000"/>
                </a:solidFill>
                <a:latin typeface="Times New Roman"/>
                <a:ea typeface="Times New Roman"/>
                <a:cs typeface="Times New Roman"/>
                <a:sym typeface="Times New Roman"/>
              </a:rPr>
              <a:t>cp </a:t>
            </a:r>
            <a:r>
              <a:rPr b="1" i="1" lang="en-US">
                <a:latin typeface="Times New Roman"/>
                <a:ea typeface="Times New Roman"/>
                <a:cs typeface="Times New Roman"/>
                <a:sym typeface="Times New Roman"/>
              </a:rPr>
              <a:t>lo richiederà prima di sovrascrivere il file.</a:t>
            </a:r>
            <a:endParaRPr b="1"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$cp </a:t>
            </a:r>
            <a:r>
              <a:rPr b="1" lang="en-US" sz="1800">
                <a:solidFill>
                  <a:srgbClr val="FF0000"/>
                </a:solidFill>
                <a:latin typeface="Times New Roman"/>
                <a:ea typeface="Times New Roman"/>
                <a:cs typeface="Times New Roman"/>
                <a:sym typeface="Times New Roman"/>
              </a:rPr>
              <a:t>-r source_directory destination </a:t>
            </a:r>
            <a:r>
              <a:rPr b="1" lang="en-US">
                <a:latin typeface="Times New Roman"/>
                <a:ea typeface="Times New Roman"/>
                <a:cs typeface="Times New Roman"/>
                <a:sym typeface="Times New Roman"/>
              </a:rPr>
              <a:t>: </a:t>
            </a:r>
            <a:r>
              <a:rPr b="1" i="1" lang="en-US">
                <a:latin typeface="Times New Roman"/>
                <a:ea typeface="Times New Roman"/>
                <a:cs typeface="Times New Roman"/>
                <a:sym typeface="Times New Roman"/>
              </a:rPr>
              <a:t>Copia ricorsivamente la directory sorgente nella destinazione. Se la destinazione esiste, copia la directory_sorgente nella destinazione, altrimenti crea la destinazione con i contenuti </a:t>
            </a:r>
            <a:endParaRPr/>
          </a:p>
          <a:p>
            <a:pPr indent="0" lvl="6" marL="979959" rtl="0" algn="l">
              <a:lnSpc>
                <a:spcPct val="107000"/>
              </a:lnSpc>
              <a:spcBef>
                <a:spcPts val="800"/>
              </a:spcBef>
              <a:spcAft>
                <a:spcPts val="0"/>
              </a:spcAft>
              <a:buSzPts val="1400"/>
              <a:buNone/>
            </a:pPr>
            <a:r>
              <a:rPr b="1" i="1" lang="en-US">
                <a:latin typeface="Times New Roman"/>
                <a:ea typeface="Times New Roman"/>
                <a:cs typeface="Times New Roman"/>
                <a:sym typeface="Times New Roman"/>
              </a:rPr>
              <a:t>				della directory.</a:t>
            </a:r>
            <a:endParaRPr b="1" i="1" sz="1050">
              <a:latin typeface="Calibri"/>
              <a:ea typeface="Calibri"/>
              <a:cs typeface="Calibri"/>
              <a:sym typeface="Calibri"/>
            </a:endParaRPr>
          </a:p>
          <a:p>
            <a:pPr indent="-2537" lvl="0" marL="91440" rtl="0" algn="l">
              <a:lnSpc>
                <a:spcPct val="100000"/>
              </a:lnSpc>
              <a:spcBef>
                <a:spcPts val="2000"/>
              </a:spcBef>
              <a:spcAft>
                <a:spcPts val="0"/>
              </a:spcAft>
              <a:buSzPts val="1400"/>
              <a:buNone/>
            </a:pPr>
            <a:r>
              <a:t/>
            </a:r>
            <a:endParaRPr/>
          </a:p>
        </p:txBody>
      </p:sp>
      <p:sp>
        <p:nvSpPr>
          <p:cNvPr id="596" name="Google Shape;596;p7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97" name="Google Shape;597;p78"/>
          <p:cNvPicPr preferRelativeResize="0"/>
          <p:nvPr/>
        </p:nvPicPr>
        <p:blipFill rotWithShape="1">
          <a:blip r:embed="rId3">
            <a:alphaModFix/>
          </a:blip>
          <a:srcRect b="0" l="0" r="0" t="0"/>
          <a:stretch/>
        </p:blipFill>
        <p:spPr>
          <a:xfrm>
            <a:off x="9466667" y="5984774"/>
            <a:ext cx="1530000" cy="6120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79"/>
          <p:cNvSpPr txBox="1"/>
          <p:nvPr>
            <p:ph idx="1" type="body"/>
          </p:nvPr>
        </p:nvSpPr>
        <p:spPr>
          <a:xfrm>
            <a:off x="445447" y="449639"/>
            <a:ext cx="11117288" cy="5302232"/>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703"/>
              <a:buNone/>
            </a:pPr>
            <a:r>
              <a:rPr b="1" lang="en-US" sz="2400">
                <a:solidFill>
                  <a:srgbClr val="000000"/>
                </a:solidFill>
                <a:latin typeface="Times New Roman"/>
                <a:ea typeface="Times New Roman"/>
                <a:cs typeface="Times New Roman"/>
                <a:sym typeface="Times New Roman"/>
              </a:rPr>
              <a:t>Spostare e rinominare i file</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600"/>
              <a:buChar char=" "/>
            </a:pPr>
            <a:r>
              <a:rPr lang="en-US" sz="1600">
                <a:latin typeface="Times New Roman"/>
                <a:ea typeface="Times New Roman"/>
                <a:cs typeface="Times New Roman"/>
                <a:sym typeface="Times New Roman"/>
              </a:rPr>
              <a:t>Il modo per rinominare i file o le directory in Linux è usare il comando </a:t>
            </a:r>
            <a:r>
              <a:rPr b="1" lang="en-US" sz="1600">
                <a:solidFill>
                  <a:srgbClr val="FF0000"/>
                </a:solidFill>
                <a:latin typeface="Times New Roman"/>
                <a:ea typeface="Times New Roman"/>
                <a:cs typeface="Times New Roman"/>
                <a:sym typeface="Times New Roman"/>
              </a:rPr>
              <a:t>mv</a:t>
            </a:r>
            <a:r>
              <a:rPr lang="en-US" sz="1600">
                <a:latin typeface="Times New Roman"/>
                <a:ea typeface="Times New Roman"/>
                <a:cs typeface="Times New Roman"/>
                <a:sym typeface="Times New Roman"/>
              </a:rPr>
              <a:t>. Il comando </a:t>
            </a:r>
            <a:r>
              <a:rPr b="1" lang="en-US" sz="1600">
                <a:solidFill>
                  <a:srgbClr val="FF0000"/>
                </a:solidFill>
                <a:latin typeface="Times New Roman"/>
                <a:ea typeface="Times New Roman"/>
                <a:cs typeface="Times New Roman"/>
                <a:sym typeface="Times New Roman"/>
              </a:rPr>
              <a:t>mv </a:t>
            </a:r>
            <a:r>
              <a:rPr lang="en-US" sz="1600">
                <a:latin typeface="Times New Roman"/>
                <a:ea typeface="Times New Roman"/>
                <a:cs typeface="Times New Roman"/>
                <a:sym typeface="Times New Roman"/>
              </a:rPr>
              <a:t>sposta i file da una posizione a un'altra. </a:t>
            </a:r>
            <a:r>
              <a:rPr b="1" lang="en-US" sz="1600">
                <a:latin typeface="Times New Roman"/>
                <a:ea typeface="Times New Roman"/>
                <a:cs typeface="Times New Roman"/>
                <a:sym typeface="Times New Roman"/>
              </a:rPr>
              <a:t>Può essere utilizzato per spostare file o directory e per rinominarli.</a:t>
            </a:r>
            <a:endParaRPr sz="1600">
              <a:latin typeface="Calibri"/>
              <a:ea typeface="Calibri"/>
              <a:cs typeface="Calibri"/>
              <a:sym typeface="Calibri"/>
            </a:endParaRPr>
          </a:p>
          <a:p>
            <a:pPr indent="0" lvl="0" marL="0" marR="0" rtl="0" algn="l">
              <a:lnSpc>
                <a:spcPct val="107000"/>
              </a:lnSpc>
              <a:spcBef>
                <a:spcPts val="800"/>
              </a:spcBef>
              <a:spcAft>
                <a:spcPts val="0"/>
              </a:spcAft>
              <a:buSzPts val="1600"/>
              <a:buChar char=" "/>
            </a:pPr>
            <a:r>
              <a:rPr lang="en-US" sz="1600">
                <a:latin typeface="Times New Roman"/>
                <a:ea typeface="Times New Roman"/>
                <a:cs typeface="Times New Roman"/>
                <a:sym typeface="Times New Roman"/>
              </a:rPr>
              <a:t> </a:t>
            </a:r>
            <a:endParaRPr sz="160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$mv </a:t>
            </a:r>
            <a:r>
              <a:rPr b="1" lang="en-US" sz="1800">
                <a:solidFill>
                  <a:srgbClr val="FF0000"/>
                </a:solidFill>
                <a:latin typeface="Times New Roman"/>
                <a:ea typeface="Times New Roman"/>
                <a:cs typeface="Times New Roman"/>
                <a:sym typeface="Times New Roman"/>
              </a:rPr>
              <a:t>source destination </a:t>
            </a:r>
            <a:r>
              <a:rPr b="1" lang="en-US" sz="1400">
                <a:solidFill>
                  <a:srgbClr val="000000"/>
                </a:solidFill>
                <a:latin typeface="Times New Roman"/>
                <a:ea typeface="Times New Roman"/>
                <a:cs typeface="Times New Roman"/>
                <a:sym typeface="Times New Roman"/>
              </a:rPr>
              <a:t>: </a:t>
            </a:r>
            <a:r>
              <a:rPr lang="en-US" sz="1500">
                <a:solidFill>
                  <a:srgbClr val="000000"/>
                </a:solidFill>
                <a:latin typeface="Times New Roman"/>
                <a:ea typeface="Times New Roman"/>
                <a:cs typeface="Times New Roman"/>
                <a:sym typeface="Times New Roman"/>
              </a:rPr>
              <a:t>Sposta file o directory. Se la destinazione è una directory, l'origine viene spostata nella destinazione. Altrimenti l'origine verrà rinominata in destinazione.</a:t>
            </a:r>
            <a:endParaRPr sz="150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$mv </a:t>
            </a:r>
            <a:r>
              <a:rPr b="1" lang="en-US" sz="1800">
                <a:solidFill>
                  <a:srgbClr val="FF0000"/>
                </a:solidFill>
                <a:latin typeface="Times New Roman"/>
                <a:ea typeface="Times New Roman"/>
                <a:cs typeface="Times New Roman"/>
                <a:sym typeface="Times New Roman"/>
              </a:rPr>
              <a:t>-i sorgente destinazione </a:t>
            </a:r>
            <a:r>
              <a:rPr b="1" lang="en-US" sz="1500">
                <a:solidFill>
                  <a:srgbClr val="000000"/>
                </a:solidFill>
                <a:latin typeface="Times New Roman"/>
                <a:ea typeface="Times New Roman"/>
                <a:cs typeface="Times New Roman"/>
                <a:sym typeface="Times New Roman"/>
              </a:rPr>
              <a:t>: </a:t>
            </a:r>
            <a:r>
              <a:rPr lang="en-US" sz="1500">
                <a:solidFill>
                  <a:srgbClr val="000000"/>
                </a:solidFill>
                <a:latin typeface="Times New Roman"/>
                <a:ea typeface="Times New Roman"/>
                <a:cs typeface="Times New Roman"/>
                <a:sym typeface="Times New Roman"/>
              </a:rPr>
              <a:t>Esegue </a:t>
            </a:r>
            <a:r>
              <a:rPr b="1" lang="en-US" sz="1500">
                <a:solidFill>
                  <a:srgbClr val="BF0041"/>
                </a:solidFill>
                <a:latin typeface="Times New Roman"/>
                <a:ea typeface="Times New Roman"/>
                <a:cs typeface="Times New Roman"/>
                <a:sym typeface="Times New Roman"/>
              </a:rPr>
              <a:t>mv </a:t>
            </a:r>
            <a:r>
              <a:rPr lang="en-US" sz="1500">
                <a:solidFill>
                  <a:srgbClr val="000000"/>
                </a:solidFill>
                <a:latin typeface="Times New Roman"/>
                <a:ea typeface="Times New Roman"/>
                <a:cs typeface="Times New Roman"/>
                <a:sym typeface="Times New Roman"/>
              </a:rPr>
              <a:t>in modalità interattiva. Se la destinazione esiste, </a:t>
            </a:r>
            <a:r>
              <a:rPr b="1" lang="en-US" sz="1500">
                <a:solidFill>
                  <a:srgbClr val="BF0041"/>
                </a:solidFill>
                <a:latin typeface="Times New Roman"/>
                <a:ea typeface="Times New Roman"/>
                <a:cs typeface="Times New Roman"/>
                <a:sym typeface="Times New Roman"/>
              </a:rPr>
              <a:t>mv </a:t>
            </a:r>
            <a:r>
              <a:rPr lang="en-US" sz="1500">
                <a:solidFill>
                  <a:srgbClr val="000000"/>
                </a:solidFill>
                <a:latin typeface="Times New Roman"/>
                <a:ea typeface="Times New Roman"/>
                <a:cs typeface="Times New Roman"/>
                <a:sym typeface="Times New Roman"/>
              </a:rPr>
              <a:t>lo richiederà prima di sovrascrivere il file.</a:t>
            </a:r>
            <a:endParaRPr sz="1500">
              <a:latin typeface="Calibri"/>
              <a:ea typeface="Calibri"/>
              <a:cs typeface="Calibri"/>
              <a:sym typeface="Calibri"/>
            </a:endParaRPr>
          </a:p>
          <a:p>
            <a:pPr indent="-9205" lvl="0" marL="91440" rtl="0" algn="l">
              <a:lnSpc>
                <a:spcPct val="100000"/>
              </a:lnSpc>
              <a:spcBef>
                <a:spcPts val="2000"/>
              </a:spcBef>
              <a:spcAft>
                <a:spcPts val="0"/>
              </a:spcAft>
              <a:buSzPts val="1400"/>
              <a:buNone/>
            </a:pPr>
            <a:r>
              <a:t/>
            </a:r>
            <a:endParaRPr/>
          </a:p>
        </p:txBody>
      </p:sp>
      <p:sp>
        <p:nvSpPr>
          <p:cNvPr id="603" name="Google Shape;603;p7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04" name="Google Shape;604;p79"/>
          <p:cNvPicPr preferRelativeResize="0"/>
          <p:nvPr/>
        </p:nvPicPr>
        <p:blipFill rotWithShape="1">
          <a:blip r:embed="rId3">
            <a:alphaModFix/>
          </a:blip>
          <a:srcRect b="0" l="0" r="0" t="0"/>
          <a:stretch/>
        </p:blipFill>
        <p:spPr>
          <a:xfrm>
            <a:off x="9476499" y="5984774"/>
            <a:ext cx="1530000" cy="6120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p81"/>
          <p:cNvPicPr preferRelativeResize="0"/>
          <p:nvPr>
            <p:ph idx="1" type="body"/>
          </p:nvPr>
        </p:nvPicPr>
        <p:blipFill rotWithShape="1">
          <a:blip r:embed="rId3">
            <a:alphaModFix/>
          </a:blip>
          <a:srcRect b="0" l="0" r="0" t="0"/>
          <a:stretch/>
        </p:blipFill>
        <p:spPr>
          <a:xfrm>
            <a:off x="1710813" y="1033760"/>
            <a:ext cx="8004461" cy="4221126"/>
          </a:xfrm>
          <a:prstGeom prst="rect">
            <a:avLst/>
          </a:prstGeom>
          <a:noFill/>
          <a:ln>
            <a:noFill/>
          </a:ln>
        </p:spPr>
      </p:pic>
      <p:sp>
        <p:nvSpPr>
          <p:cNvPr id="610" name="Google Shape;610;p8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11" name="Google Shape;611;p81"/>
          <p:cNvPicPr preferRelativeResize="0"/>
          <p:nvPr/>
        </p:nvPicPr>
        <p:blipFill rotWithShape="1">
          <a:blip r:embed="rId4">
            <a:alphaModFix/>
          </a:blip>
          <a:srcRect b="0" l="0" r="0" t="0"/>
          <a:stretch/>
        </p:blipFill>
        <p:spPr>
          <a:xfrm>
            <a:off x="9466667" y="6043899"/>
            <a:ext cx="1530000" cy="612000"/>
          </a:xfrm>
          <a:prstGeom prst="rect">
            <a:avLst/>
          </a:prstGeom>
          <a:noFill/>
          <a:ln>
            <a:noFill/>
          </a:ln>
        </p:spPr>
      </p:pic>
      <p:sp>
        <p:nvSpPr>
          <p:cNvPr id="612" name="Google Shape;612;p81"/>
          <p:cNvSpPr txBox="1"/>
          <p:nvPr/>
        </p:nvSpPr>
        <p:spPr>
          <a:xfrm>
            <a:off x="1445341" y="479762"/>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Variabili d'ambiente comuni</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8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618" name="Google Shape;618;p82"/>
          <p:cNvSpPr txBox="1"/>
          <p:nvPr>
            <p:ph idx="1" type="body"/>
          </p:nvPr>
        </p:nvSpPr>
        <p:spPr>
          <a:xfrm>
            <a:off x="457994" y="444429"/>
            <a:ext cx="7635297" cy="1650072"/>
          </a:xfrm>
          <a:prstGeom prst="rect">
            <a:avLst/>
          </a:prstGeom>
          <a:noFill/>
          <a:ln>
            <a:noFill/>
          </a:ln>
        </p:spPr>
        <p:txBody>
          <a:bodyPr anchorCtr="0" anchor="t" bIns="45700" lIns="0" spcFirstLastPara="1" rIns="0" wrap="square" tIns="45700">
            <a:normAutofit/>
          </a:bodyPr>
          <a:lstStyle/>
          <a:p>
            <a:pPr indent="-66675" lvl="0" marL="0" marR="0" rtl="0" algn="l">
              <a:lnSpc>
                <a:spcPct val="107000"/>
              </a:lnSpc>
              <a:spcBef>
                <a:spcPts val="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2500"/>
              <a:buNone/>
            </a:pPr>
            <a:r>
              <a:rPr b="1" lang="en-US" sz="2400">
                <a:solidFill>
                  <a:srgbClr val="000000"/>
                </a:solidFill>
                <a:latin typeface="Times New Roman"/>
                <a:ea typeface="Times New Roman"/>
                <a:cs typeface="Times New Roman"/>
                <a:sym typeface="Times New Roman"/>
              </a:rPr>
              <a:t>Visualizzazione delle variabili d'ambiente</a:t>
            </a:r>
            <a:endParaRPr sz="1050">
              <a:latin typeface="Calibri"/>
              <a:ea typeface="Calibri"/>
              <a:cs typeface="Calibri"/>
              <a:sym typeface="Calibri"/>
            </a:endParaRPr>
          </a:p>
          <a:p>
            <a:pPr indent="0" lvl="0" marL="0" marR="0" rtl="0" algn="l">
              <a:lnSpc>
                <a:spcPct val="107000"/>
              </a:lnSpc>
              <a:spcBef>
                <a:spcPts val="800"/>
              </a:spcBef>
              <a:spcAft>
                <a:spcPts val="0"/>
              </a:spcAft>
              <a:buSzPts val="1400"/>
              <a:buChar char=" "/>
            </a:pPr>
            <a:r>
              <a:rPr lang="en-US" sz="1400">
                <a:latin typeface="Times New Roman"/>
                <a:ea typeface="Times New Roman"/>
                <a:cs typeface="Times New Roman"/>
                <a:sym typeface="Times New Roman"/>
              </a:rPr>
              <a:t>Se si conosce il nome della variabile d'ambiente che si desidera esaminare, si può </a:t>
            </a:r>
            <a:r>
              <a:rPr b="1" lang="en-US" sz="1400">
                <a:latin typeface="Times New Roman"/>
                <a:ea typeface="Times New Roman"/>
                <a:cs typeface="Times New Roman"/>
                <a:sym typeface="Times New Roman"/>
              </a:rPr>
              <a:t>eseguire </a:t>
            </a:r>
            <a:r>
              <a:rPr b="1" lang="en-US" sz="1400">
                <a:solidFill>
                  <a:srgbClr val="FF0000"/>
                </a:solidFill>
                <a:latin typeface="Times New Roman"/>
                <a:ea typeface="Times New Roman"/>
                <a:cs typeface="Times New Roman"/>
                <a:sym typeface="Times New Roman"/>
              </a:rPr>
              <a:t>echo $VARIABILE_NOME </a:t>
            </a:r>
            <a:r>
              <a:rPr lang="en-US" sz="1400">
                <a:latin typeface="Times New Roman"/>
                <a:ea typeface="Times New Roman"/>
                <a:cs typeface="Times New Roman"/>
                <a:sym typeface="Times New Roman"/>
              </a:rPr>
              <a:t>o </a:t>
            </a:r>
            <a:r>
              <a:rPr b="1" lang="en-US" sz="1400">
                <a:solidFill>
                  <a:srgbClr val="FF0000"/>
                </a:solidFill>
                <a:latin typeface="Times New Roman"/>
                <a:ea typeface="Times New Roman"/>
                <a:cs typeface="Times New Roman"/>
                <a:sym typeface="Times New Roman"/>
              </a:rPr>
              <a:t>printenv VARIABILE_NOME</a:t>
            </a:r>
            <a:r>
              <a:rPr lang="en-US" sz="1400">
                <a:latin typeface="Times New Roman"/>
                <a:ea typeface="Times New Roman"/>
                <a:cs typeface="Times New Roman"/>
                <a:sym typeface="Times New Roman"/>
              </a:rPr>
              <a:t>. Se si desidera esaminare tutte le variabili d'ambiente impostate, utilizzare i comandi </a:t>
            </a:r>
            <a:r>
              <a:rPr b="1" lang="en-US" sz="1400">
                <a:solidFill>
                  <a:srgbClr val="FF0000"/>
                </a:solidFill>
                <a:latin typeface="Times New Roman"/>
                <a:ea typeface="Times New Roman"/>
                <a:cs typeface="Times New Roman"/>
                <a:sym typeface="Times New Roman"/>
              </a:rPr>
              <a:t>env </a:t>
            </a:r>
            <a:r>
              <a:rPr lang="en-US" sz="1400">
                <a:latin typeface="Times New Roman"/>
                <a:ea typeface="Times New Roman"/>
                <a:cs typeface="Times New Roman"/>
                <a:sym typeface="Times New Roman"/>
              </a:rPr>
              <a:t>o </a:t>
            </a:r>
            <a:r>
              <a:rPr b="1" lang="en-US" sz="1400">
                <a:solidFill>
                  <a:srgbClr val="FF0000"/>
                </a:solidFill>
                <a:latin typeface="Times New Roman"/>
                <a:ea typeface="Times New Roman"/>
                <a:cs typeface="Times New Roman"/>
                <a:sym typeface="Times New Roman"/>
              </a:rPr>
              <a:t>printenv</a:t>
            </a:r>
            <a:r>
              <a:rPr lang="en-US" sz="1400">
                <a:latin typeface="Times New Roman"/>
                <a:ea typeface="Times New Roman"/>
                <a:cs typeface="Times New Roman"/>
                <a:sym typeface="Times New Roman"/>
              </a:rPr>
              <a:t>.</a:t>
            </a:r>
            <a:endParaRPr sz="1050">
              <a:latin typeface="Calibri"/>
              <a:ea typeface="Calibri"/>
              <a:cs typeface="Calibri"/>
              <a:sym typeface="Calibri"/>
            </a:endParaRPr>
          </a:p>
          <a:p>
            <a:pPr indent="-2537" lvl="0" marL="91440" rtl="0" algn="l">
              <a:lnSpc>
                <a:spcPct val="100000"/>
              </a:lnSpc>
              <a:spcBef>
                <a:spcPts val="2000"/>
              </a:spcBef>
              <a:spcAft>
                <a:spcPts val="0"/>
              </a:spcAft>
              <a:buSzPts val="1400"/>
              <a:buNone/>
            </a:pPr>
            <a:r>
              <a:t/>
            </a:r>
            <a:endParaRPr/>
          </a:p>
        </p:txBody>
      </p:sp>
      <p:pic>
        <p:nvPicPr>
          <p:cNvPr id="619" name="Google Shape;619;p82"/>
          <p:cNvPicPr preferRelativeResize="0"/>
          <p:nvPr/>
        </p:nvPicPr>
        <p:blipFill rotWithShape="1">
          <a:blip r:embed="rId3">
            <a:alphaModFix/>
          </a:blip>
          <a:srcRect b="0" l="0" r="0" t="0"/>
          <a:stretch/>
        </p:blipFill>
        <p:spPr>
          <a:xfrm>
            <a:off x="457994" y="2407227"/>
            <a:ext cx="8307810" cy="3570820"/>
          </a:xfrm>
          <a:prstGeom prst="rect">
            <a:avLst/>
          </a:prstGeom>
          <a:noFill/>
          <a:ln>
            <a:noFill/>
          </a:ln>
        </p:spPr>
      </p:pic>
      <p:pic>
        <p:nvPicPr>
          <p:cNvPr id="620" name="Google Shape;620;p82"/>
          <p:cNvPicPr preferRelativeResize="0"/>
          <p:nvPr/>
        </p:nvPicPr>
        <p:blipFill rotWithShape="1">
          <a:blip r:embed="rId4">
            <a:alphaModFix/>
          </a:blip>
          <a:srcRect b="0" l="0" r="0" t="0"/>
          <a:stretch/>
        </p:blipFill>
        <p:spPr>
          <a:xfrm>
            <a:off x="9407673" y="5984774"/>
            <a:ext cx="1530000" cy="612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83"/>
          <p:cNvSpPr txBox="1"/>
          <p:nvPr>
            <p:ph idx="1" type="body"/>
          </p:nvPr>
        </p:nvSpPr>
        <p:spPr>
          <a:xfrm>
            <a:off x="200898" y="221339"/>
            <a:ext cx="8028701" cy="5775423"/>
          </a:xfrm>
          <a:prstGeom prst="rect">
            <a:avLst/>
          </a:prstGeom>
          <a:noFill/>
          <a:ln>
            <a:noFill/>
          </a:ln>
        </p:spPr>
        <p:txBody>
          <a:bodyPr anchorCtr="0" anchor="t" bIns="45700" lIns="0" spcFirstLastPara="1" rIns="0" wrap="square" tIns="45700">
            <a:normAutofit/>
          </a:bodyPr>
          <a:lstStyle/>
          <a:p>
            <a:pPr indent="-114300" lvl="0" marL="91440" rtl="0" algn="l">
              <a:lnSpc>
                <a:spcPct val="100000"/>
              </a:lnSpc>
              <a:spcBef>
                <a:spcPts val="0"/>
              </a:spcBef>
              <a:spcAft>
                <a:spcPts val="0"/>
              </a:spcAft>
              <a:buSzPts val="1800"/>
              <a:buChar char=" "/>
            </a:pPr>
            <a:r>
              <a:rPr b="1" lang="en-US" sz="1800">
                <a:solidFill>
                  <a:srgbClr val="000000"/>
                </a:solidFill>
                <a:latin typeface="Times New Roman"/>
                <a:ea typeface="Times New Roman"/>
                <a:cs typeface="Times New Roman"/>
                <a:sym typeface="Times New Roman"/>
              </a:rPr>
              <a:t>$ </a:t>
            </a:r>
            <a:r>
              <a:rPr b="1" lang="en-US" sz="1800">
                <a:solidFill>
                  <a:srgbClr val="C9211E"/>
                </a:solidFill>
                <a:latin typeface="Times New Roman"/>
                <a:ea typeface="Times New Roman"/>
                <a:cs typeface="Times New Roman"/>
                <a:sym typeface="Times New Roman"/>
              </a:rPr>
              <a:t>printenv </a:t>
            </a:r>
            <a:r>
              <a:rPr b="1" lang="en-US" sz="1800">
                <a:solidFill>
                  <a:srgbClr val="000000"/>
                </a:solidFill>
                <a:latin typeface="Times New Roman"/>
                <a:ea typeface="Times New Roman"/>
                <a:cs typeface="Times New Roman"/>
                <a:sym typeface="Times New Roman"/>
              </a:rPr>
              <a:t>o $ </a:t>
            </a:r>
            <a:r>
              <a:rPr b="1" lang="en-US" sz="1800">
                <a:solidFill>
                  <a:srgbClr val="C9211E"/>
                </a:solidFill>
                <a:latin typeface="Times New Roman"/>
                <a:ea typeface="Times New Roman"/>
                <a:cs typeface="Times New Roman"/>
                <a:sym typeface="Times New Roman"/>
              </a:rPr>
              <a:t>env</a:t>
            </a:r>
            <a:endParaRPr/>
          </a:p>
          <a:p>
            <a:pPr indent="-2537" lvl="0" marL="91440" rtl="0" algn="l">
              <a:lnSpc>
                <a:spcPct val="100000"/>
              </a:lnSpc>
              <a:spcBef>
                <a:spcPts val="1400"/>
              </a:spcBef>
              <a:spcAft>
                <a:spcPts val="0"/>
              </a:spcAft>
              <a:buSzPts val="1400"/>
              <a:buNone/>
            </a:pPr>
            <a:r>
              <a:t/>
            </a:r>
            <a:endParaRPr/>
          </a:p>
        </p:txBody>
      </p:sp>
      <p:sp>
        <p:nvSpPr>
          <p:cNvPr id="626" name="Google Shape;626;p8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27" name="Google Shape;627;p83"/>
          <p:cNvPicPr preferRelativeResize="0"/>
          <p:nvPr/>
        </p:nvPicPr>
        <p:blipFill rotWithShape="1">
          <a:blip r:embed="rId3">
            <a:alphaModFix/>
          </a:blip>
          <a:srcRect b="0" l="0" r="0" t="0"/>
          <a:stretch/>
        </p:blipFill>
        <p:spPr>
          <a:xfrm>
            <a:off x="381811" y="762292"/>
            <a:ext cx="6481105" cy="5333415"/>
          </a:xfrm>
          <a:prstGeom prst="rect">
            <a:avLst/>
          </a:prstGeom>
          <a:noFill/>
          <a:ln>
            <a:noFill/>
          </a:ln>
        </p:spPr>
      </p:pic>
      <p:pic>
        <p:nvPicPr>
          <p:cNvPr id="628" name="Google Shape;628;p83"/>
          <p:cNvPicPr preferRelativeResize="0"/>
          <p:nvPr/>
        </p:nvPicPr>
        <p:blipFill rotWithShape="1">
          <a:blip r:embed="rId4">
            <a:alphaModFix/>
          </a:blip>
          <a:srcRect b="0" l="0" r="0" t="0"/>
          <a:stretch/>
        </p:blipFill>
        <p:spPr>
          <a:xfrm>
            <a:off x="9503592" y="6132160"/>
            <a:ext cx="1530000" cy="612000"/>
          </a:xfrm>
          <a:prstGeom prst="rect">
            <a:avLst/>
          </a:prstGeom>
          <a:noFill/>
          <a:ln>
            <a:noFill/>
          </a:ln>
        </p:spPr>
      </p:pic>
      <p:pic>
        <p:nvPicPr>
          <p:cNvPr id="629" name="Google Shape;629;p83"/>
          <p:cNvPicPr preferRelativeResize="0"/>
          <p:nvPr/>
        </p:nvPicPr>
        <p:blipFill rotWithShape="1">
          <a:blip r:embed="rId5">
            <a:alphaModFix/>
          </a:blip>
          <a:srcRect b="0" l="0" r="0" t="0"/>
          <a:stretch/>
        </p:blipFill>
        <p:spPr>
          <a:xfrm>
            <a:off x="5952975" y="762292"/>
            <a:ext cx="5656521" cy="3051175"/>
          </a:xfrm>
          <a:prstGeom prst="rect">
            <a:avLst/>
          </a:prstGeom>
          <a:noFill/>
          <a:ln>
            <a:noFill/>
          </a:ln>
        </p:spPr>
      </p:pic>
      <p:sp>
        <p:nvSpPr>
          <p:cNvPr id="630" name="Google Shape;630;p83"/>
          <p:cNvSpPr txBox="1"/>
          <p:nvPr/>
        </p:nvSpPr>
        <p:spPr>
          <a:xfrm>
            <a:off x="6425997" y="3568897"/>
            <a:ext cx="4710476" cy="2526810"/>
          </a:xfrm>
          <a:prstGeom prst="rect">
            <a:avLst/>
          </a:prstGeom>
          <a:solidFill>
            <a:srgbClr val="999999"/>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LC_MEASUREMENT=en_US.UTF-8</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PAPERSIZE=lettera</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XDG_RUNTIME_DIR=/run/user/1000</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LC_TIME=en_US.UTF-8</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XDG_DATA_DIRS=/usr/share/ubuntu:/usr/share/gnome:/home/und3rd06012/.local/share/flatpak/exports/share:/var/lib/flatpak/exports/share:/usr/local/share/:/usr/share/:/var/lib/snapd/desktop</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PATH=/usr/local/sbin:/usr/local/bin:/usr/sbin:/usr/bin:/sbin:/bin:/usr/games:/usr/local/games:/snap/bin:/snap/bin</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GDMSESSION=ubuntu</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DBUS_SESSION_BUS_ADDRESS=unix:path=/run/user/1000/bus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LC_NUMERIC=en_US.UTF-8</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_=/usr/bin/printenv</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OLDPWD=/home/und3rd06012/Downloads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31" name="Google Shape;631;p83"/>
          <p:cNvSpPr txBox="1"/>
          <p:nvPr/>
        </p:nvSpPr>
        <p:spPr>
          <a:xfrm>
            <a:off x="4514287" y="3259469"/>
            <a:ext cx="907952"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1" i="0" lang="en-US" sz="3500" u="none" cap="none" strike="noStrike">
                <a:solidFill>
                  <a:srgbClr val="FF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32" name="Google Shape;632;p83"/>
          <p:cNvSpPr txBox="1"/>
          <p:nvPr/>
        </p:nvSpPr>
        <p:spPr>
          <a:xfrm>
            <a:off x="9570502" y="2728054"/>
            <a:ext cx="69809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1" i="0" lang="en-US" sz="3500" u="none" cap="none" strike="noStrike">
                <a:solidFill>
                  <a:srgbClr val="FF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633" name="Google Shape;633;p83"/>
          <p:cNvSpPr txBox="1"/>
          <p:nvPr/>
        </p:nvSpPr>
        <p:spPr>
          <a:xfrm>
            <a:off x="10311101" y="5442764"/>
            <a:ext cx="457445"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500"/>
              <a:buFont typeface="Arial"/>
              <a:buNone/>
            </a:pPr>
            <a:r>
              <a:rPr b="1" i="0" lang="en-US" sz="3500" u="none" cap="none" strike="noStrike">
                <a:solidFill>
                  <a:srgbClr val="FF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85"/>
          <p:cNvSpPr txBox="1"/>
          <p:nvPr>
            <p:ph idx="1" type="body"/>
          </p:nvPr>
        </p:nvSpPr>
        <p:spPr>
          <a:xfrm>
            <a:off x="478498" y="870527"/>
            <a:ext cx="11025243" cy="4645370"/>
          </a:xfrm>
          <a:prstGeom prst="rect">
            <a:avLst/>
          </a:prstGeom>
          <a:noFill/>
          <a:ln>
            <a:noFill/>
          </a:ln>
        </p:spPr>
        <p:txBody>
          <a:bodyPr anchorCtr="0" anchor="t" bIns="45700" lIns="0" spcFirstLastPara="1" rIns="0" wrap="square" tIns="45700">
            <a:normAutofit fontScale="92500" lnSpcReduction="10000"/>
          </a:bodyPr>
          <a:lstStyle/>
          <a:p>
            <a:pPr indent="0" lvl="0" marL="0" marR="0" rtl="0" algn="l">
              <a:lnSpc>
                <a:spcPct val="107000"/>
              </a:lnSpc>
              <a:spcBef>
                <a:spcPts val="0"/>
              </a:spcBef>
              <a:spcAft>
                <a:spcPts val="0"/>
              </a:spcAft>
              <a:buSzPct val="103950"/>
              <a:buNone/>
            </a:pPr>
            <a:r>
              <a:rPr b="1" lang="en-US" sz="2600">
                <a:solidFill>
                  <a:srgbClr val="000000"/>
                </a:solidFill>
                <a:latin typeface="Times New Roman"/>
                <a:ea typeface="Times New Roman"/>
                <a:cs typeface="Times New Roman"/>
                <a:sym typeface="Times New Roman"/>
              </a:rPr>
              <a:t>Esportare le variabili d'ambiente</a:t>
            </a:r>
            <a:endParaRPr sz="2600">
              <a:latin typeface="Calibri"/>
              <a:ea typeface="Calibri"/>
              <a:cs typeface="Calibri"/>
              <a:sym typeface="Calibri"/>
            </a:endParaRPr>
          </a:p>
          <a:p>
            <a:pPr indent="0" lvl="0" marL="0" marR="0" rtl="0" algn="l">
              <a:lnSpc>
                <a:spcPct val="107000"/>
              </a:lnSpc>
              <a:spcBef>
                <a:spcPts val="800"/>
              </a:spcBef>
              <a:spcAft>
                <a:spcPts val="0"/>
              </a:spcAft>
              <a:buSzPct val="108108"/>
              <a:buNone/>
            </a:pPr>
            <a:r>
              <a:t/>
            </a:r>
            <a:endParaRPr sz="14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08108"/>
              <a:buNone/>
            </a:pPr>
            <a:r>
              <a:t/>
            </a:r>
            <a:endParaRPr>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08108"/>
              <a:buNone/>
            </a:pPr>
            <a:r>
              <a:t/>
            </a:r>
            <a:endParaRPr sz="14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68796"/>
              <a:buNone/>
            </a:pPr>
            <a:r>
              <a:rPr lang="en-US" sz="2200">
                <a:latin typeface="Times New Roman"/>
                <a:ea typeface="Times New Roman"/>
                <a:cs typeface="Times New Roman"/>
                <a:sym typeface="Times New Roman"/>
              </a:rPr>
              <a:t>Quando un processo viene avviato, eredita le variabili d'ambiente esportate del processo che lo ha generato. Una variabile impostata o modificata ha effetto solo sul processo in esecuzione, a meno che non sia esportata. Le variabili non esportate sono chiamate variabili locali. Il comando di </a:t>
            </a:r>
            <a:r>
              <a:rPr b="1" lang="en-US" sz="2200">
                <a:solidFill>
                  <a:srgbClr val="C9211E"/>
                </a:solidFill>
                <a:latin typeface="Times New Roman"/>
                <a:ea typeface="Times New Roman"/>
                <a:cs typeface="Times New Roman"/>
                <a:sym typeface="Times New Roman"/>
              </a:rPr>
              <a:t>esportazione </a:t>
            </a:r>
            <a:r>
              <a:rPr lang="en-US" sz="2200">
                <a:latin typeface="Times New Roman"/>
                <a:ea typeface="Times New Roman"/>
                <a:cs typeface="Times New Roman"/>
                <a:sym typeface="Times New Roman"/>
              </a:rPr>
              <a:t>consente alle variabili di essere utilizzate dai comandi eseguiti successivamente. Ecco un esempio:</a:t>
            </a:r>
            <a:endParaRPr sz="2200">
              <a:latin typeface="Calibri"/>
              <a:ea typeface="Calibri"/>
              <a:cs typeface="Calibri"/>
              <a:sym typeface="Calibri"/>
            </a:endParaRPr>
          </a:p>
          <a:p>
            <a:pPr indent="-66674" lvl="0" marL="0" marR="0" rtl="0" algn="l">
              <a:lnSpc>
                <a:spcPct val="107000"/>
              </a:lnSpc>
              <a:spcBef>
                <a:spcPts val="800"/>
              </a:spcBef>
              <a:spcAft>
                <a:spcPts val="0"/>
              </a:spcAft>
              <a:buSzPct val="108108"/>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114300" lvl="0" marL="0" marR="0" rtl="0" algn="l">
              <a:lnSpc>
                <a:spcPct val="107000"/>
              </a:lnSpc>
              <a:spcBef>
                <a:spcPts val="800"/>
              </a:spcBef>
              <a:spcAft>
                <a:spcPts val="0"/>
              </a:spcAft>
              <a:buSzPct val="108107"/>
              <a:buNone/>
            </a:pPr>
            <a:r>
              <a:t/>
            </a:r>
            <a:endParaRPr b="1"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ct val="108107"/>
              <a:buNone/>
            </a:pPr>
            <a:r>
              <a:t/>
            </a:r>
            <a:endParaRPr b="1"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ct val="108107"/>
              <a:buNone/>
            </a:pPr>
            <a:r>
              <a:t/>
            </a:r>
            <a:endParaRPr b="1" sz="1800">
              <a:latin typeface="Times New Roman"/>
              <a:ea typeface="Times New Roman"/>
              <a:cs typeface="Times New Roman"/>
              <a:sym typeface="Times New Roman"/>
            </a:endParaRPr>
          </a:p>
          <a:p>
            <a:pPr indent="-114299" lvl="0" marL="0" marR="0" rtl="0" algn="l">
              <a:lnSpc>
                <a:spcPct val="107000"/>
              </a:lnSpc>
              <a:spcBef>
                <a:spcPts val="800"/>
              </a:spcBef>
              <a:spcAft>
                <a:spcPts val="0"/>
              </a:spcAft>
              <a:buSzPct val="88452"/>
              <a:buChar char=" "/>
            </a:pPr>
            <a:r>
              <a:rPr b="1" lang="en-US" sz="2200">
                <a:latin typeface="Times New Roman"/>
                <a:ea typeface="Times New Roman"/>
                <a:cs typeface="Times New Roman"/>
                <a:sym typeface="Times New Roman"/>
              </a:rPr>
              <a:t>$ </a:t>
            </a:r>
            <a:r>
              <a:rPr b="1" lang="en-US" sz="2200">
                <a:solidFill>
                  <a:srgbClr val="C9211E"/>
                </a:solidFill>
                <a:latin typeface="Times New Roman"/>
                <a:ea typeface="Times New Roman"/>
                <a:cs typeface="Times New Roman"/>
                <a:sym typeface="Times New Roman"/>
              </a:rPr>
              <a:t>esporta PAGER=meno</a:t>
            </a:r>
            <a:endParaRPr sz="2200">
              <a:latin typeface="Calibri"/>
              <a:ea typeface="Calibri"/>
              <a:cs typeface="Calibri"/>
              <a:sym typeface="Calibri"/>
            </a:endParaRPr>
          </a:p>
          <a:p>
            <a:pPr indent="-2537" lvl="0" marL="91440" rtl="0" algn="l">
              <a:lnSpc>
                <a:spcPct val="100000"/>
              </a:lnSpc>
              <a:spcBef>
                <a:spcPts val="2000"/>
              </a:spcBef>
              <a:spcAft>
                <a:spcPts val="0"/>
              </a:spcAft>
              <a:buSzPct val="108108"/>
              <a:buNone/>
            </a:pPr>
            <a:r>
              <a:t/>
            </a:r>
            <a:endParaRPr/>
          </a:p>
        </p:txBody>
      </p:sp>
      <p:sp>
        <p:nvSpPr>
          <p:cNvPr id="639" name="Google Shape;639;p8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40" name="Google Shape;640;p85"/>
          <p:cNvPicPr preferRelativeResize="0"/>
          <p:nvPr/>
        </p:nvPicPr>
        <p:blipFill rotWithShape="1">
          <a:blip r:embed="rId3">
            <a:alphaModFix/>
          </a:blip>
          <a:srcRect b="0" l="0" r="0" t="0"/>
          <a:stretch/>
        </p:blipFill>
        <p:spPr>
          <a:xfrm>
            <a:off x="9547502" y="6043899"/>
            <a:ext cx="1530000" cy="6120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id="645" name="Google Shape;645;p87"/>
          <p:cNvPicPr preferRelativeResize="0"/>
          <p:nvPr>
            <p:ph idx="1" type="body"/>
          </p:nvPr>
        </p:nvPicPr>
        <p:blipFill rotWithShape="1">
          <a:blip r:embed="rId3">
            <a:alphaModFix/>
          </a:blip>
          <a:srcRect b="0" l="0" r="0" t="0"/>
          <a:stretch/>
        </p:blipFill>
        <p:spPr>
          <a:xfrm>
            <a:off x="2222091" y="1445342"/>
            <a:ext cx="7266094" cy="4159045"/>
          </a:xfrm>
          <a:prstGeom prst="rect">
            <a:avLst/>
          </a:prstGeom>
          <a:noFill/>
          <a:ln>
            <a:noFill/>
          </a:ln>
        </p:spPr>
      </p:pic>
      <p:sp>
        <p:nvSpPr>
          <p:cNvPr id="646" name="Google Shape;646;p87"/>
          <p:cNvSpPr txBox="1"/>
          <p:nvPr>
            <p:ph idx="12" type="sldNum"/>
          </p:nvPr>
        </p:nvSpPr>
        <p:spPr>
          <a:xfrm>
            <a:off x="10768545" y="6290774"/>
            <a:ext cx="686035"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47" name="Google Shape;647;p87"/>
          <p:cNvPicPr preferRelativeResize="0"/>
          <p:nvPr/>
        </p:nvPicPr>
        <p:blipFill rotWithShape="1">
          <a:blip r:embed="rId4">
            <a:alphaModFix/>
          </a:blip>
          <a:srcRect b="0" l="0" r="0" t="0"/>
          <a:stretch/>
        </p:blipFill>
        <p:spPr>
          <a:xfrm>
            <a:off x="9488185" y="6043899"/>
            <a:ext cx="1530000" cy="612000"/>
          </a:xfrm>
          <a:prstGeom prst="rect">
            <a:avLst/>
          </a:prstGeom>
          <a:noFill/>
          <a:ln>
            <a:noFill/>
          </a:ln>
        </p:spPr>
      </p:pic>
      <p:sp>
        <p:nvSpPr>
          <p:cNvPr id="648" name="Google Shape;648;p87"/>
          <p:cNvSpPr txBox="1"/>
          <p:nvPr/>
        </p:nvSpPr>
        <p:spPr>
          <a:xfrm>
            <a:off x="1455174" y="445635"/>
            <a:ext cx="6096000" cy="807978"/>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Elencare i processi e visualizzare le </a:t>
            </a:r>
            <a:r>
              <a:rPr b="1" i="0" lang="en-US" sz="1400" u="none" cap="none" strike="noStrike">
                <a:solidFill>
                  <a:schemeClr val="lt1"/>
                </a:solidFill>
                <a:latin typeface="Book Antiqua"/>
                <a:ea typeface="Book Antiqua"/>
                <a:cs typeface="Book Antiqua"/>
                <a:sym typeface="Book Antiqua"/>
              </a:rPr>
              <a:t>informazioni</a:t>
            </a:r>
            <a:endParaRPr b="0" i="0" sz="1400" u="none" cap="none" strike="noStrike">
              <a:solidFill>
                <a:schemeClr val="lt1"/>
              </a:solidFill>
              <a:latin typeface="Book Antiqua"/>
              <a:ea typeface="Book Antiqua"/>
              <a:cs typeface="Book Antiqua"/>
              <a:sym typeface="Book Antiqua"/>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pic>
        <p:nvPicPr>
          <p:cNvPr id="653" name="Google Shape;653;p88"/>
          <p:cNvPicPr preferRelativeResize="0"/>
          <p:nvPr>
            <p:ph idx="1" type="body"/>
          </p:nvPr>
        </p:nvPicPr>
        <p:blipFill rotWithShape="1">
          <a:blip r:embed="rId3">
            <a:alphaModFix/>
          </a:blip>
          <a:srcRect b="0" l="0" r="0" t="0"/>
          <a:stretch/>
        </p:blipFill>
        <p:spPr>
          <a:xfrm>
            <a:off x="2172929" y="989908"/>
            <a:ext cx="7747841" cy="4329344"/>
          </a:xfrm>
          <a:prstGeom prst="rect">
            <a:avLst/>
          </a:prstGeom>
          <a:noFill/>
          <a:ln>
            <a:noFill/>
          </a:ln>
        </p:spPr>
      </p:pic>
      <p:sp>
        <p:nvSpPr>
          <p:cNvPr id="654" name="Google Shape;654;p8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55" name="Google Shape;655;p88"/>
          <p:cNvPicPr preferRelativeResize="0"/>
          <p:nvPr/>
        </p:nvPicPr>
        <p:blipFill rotWithShape="1">
          <a:blip r:embed="rId4">
            <a:alphaModFix/>
          </a:blip>
          <a:srcRect b="0" l="0" r="0" t="0"/>
          <a:stretch/>
        </p:blipFill>
        <p:spPr>
          <a:xfrm>
            <a:off x="9547502" y="6043899"/>
            <a:ext cx="1530000" cy="61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7"/>
          <p:cNvSpPr txBox="1"/>
          <p:nvPr>
            <p:ph type="ctrTitle"/>
          </p:nvPr>
        </p:nvSpPr>
        <p:spPr>
          <a:xfrm>
            <a:off x="380005" y="589196"/>
            <a:ext cx="7112176" cy="6693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sz="3600"/>
              <a:t>Panoramica di </a:t>
            </a:r>
            <a:r>
              <a:rPr lang="en-US"/>
              <a:t>Linux </a:t>
            </a:r>
            <a:r>
              <a:rPr lang="en-US" sz="3600"/>
              <a:t>(segue)</a:t>
            </a:r>
            <a:endParaRPr/>
          </a:p>
        </p:txBody>
      </p:sp>
      <p:sp>
        <p:nvSpPr>
          <p:cNvPr id="174" name="Google Shape;174;p117"/>
          <p:cNvSpPr txBox="1"/>
          <p:nvPr>
            <p:ph idx="2" type="body"/>
          </p:nvPr>
        </p:nvSpPr>
        <p:spPr>
          <a:xfrm>
            <a:off x="380005" y="2027376"/>
            <a:ext cx="11428537" cy="3930972"/>
          </a:xfrm>
          <a:prstGeom prst="rect">
            <a:avLst/>
          </a:prstGeom>
          <a:noFill/>
          <a:ln>
            <a:noFill/>
          </a:ln>
        </p:spPr>
        <p:txBody>
          <a:bodyPr anchorCtr="0" anchor="t" bIns="45700" lIns="91425" spcFirstLastPara="1" rIns="0" wrap="square" tIns="0">
            <a:normAutofit/>
          </a:bodyPr>
          <a:lstStyle/>
          <a:p>
            <a:pPr indent="-285750" lvl="0" marL="285750" rtl="0" algn="l">
              <a:lnSpc>
                <a:spcPct val="100000"/>
              </a:lnSpc>
              <a:spcBef>
                <a:spcPts val="1800"/>
              </a:spcBef>
              <a:spcAft>
                <a:spcPts val="0"/>
              </a:spcAft>
              <a:buSzPts val="1600"/>
              <a:buFont typeface="Noto Sans Symbols"/>
              <a:buChar char="❑"/>
            </a:pPr>
            <a:r>
              <a:rPr b="1" lang="en-US" sz="1600"/>
              <a:t>Conchiglia: </a:t>
            </a:r>
            <a:r>
              <a:rPr lang="en-US" sz="1600"/>
              <a:t>LINUX offre la possibilità di creare interfacce di sviluppo per i processi. La shell è un'interfaccia in cui gli utenti possono inserire comandi nel sistema. Può essere utilizzata per installare programmi applicativi, aggiornare il kernel, eseguire controlli sullo stato del sistema e altre operazioni all'interno del sistema operativo. La shell è classificata in due tipi: shell a riga di comando e shell grafica. Entrambe eseguono operazioni, ma la shell a riga di comando fornisce un'interfaccia a riga di comando (CLI) e l'interfaccia grafica fornisce un'interfaccia utente grafica (GUI). Altri tipi di shell sono Korn shell, Bourne shell, C shell e POSIX shell.</a:t>
            </a:r>
            <a:endParaRPr/>
          </a:p>
          <a:p>
            <a:pPr indent="0" lvl="0" marL="0" rtl="0" algn="l">
              <a:lnSpc>
                <a:spcPct val="100000"/>
              </a:lnSpc>
              <a:spcBef>
                <a:spcPts val="1800"/>
              </a:spcBef>
              <a:spcAft>
                <a:spcPts val="0"/>
              </a:spcAft>
              <a:buSzPts val="1600"/>
              <a:buNone/>
            </a:pPr>
            <a:r>
              <a:t/>
            </a:r>
            <a:endParaRPr sz="1600"/>
          </a:p>
          <a:p>
            <a:pPr indent="-285750" lvl="0" marL="285750" rtl="0" algn="l">
              <a:lnSpc>
                <a:spcPct val="100000"/>
              </a:lnSpc>
              <a:spcBef>
                <a:spcPts val="1800"/>
              </a:spcBef>
              <a:spcAft>
                <a:spcPts val="0"/>
              </a:spcAft>
              <a:buSzPts val="1600"/>
              <a:buFont typeface="Noto Sans Symbols"/>
              <a:buChar char="❑"/>
            </a:pPr>
            <a:r>
              <a:rPr b="1" lang="en-US" sz="1600"/>
              <a:t>Programmi di utilità e applicazioni: </a:t>
            </a:r>
            <a:r>
              <a:rPr lang="en-US" sz="1600"/>
              <a:t>Comprendono i diversi programmi utilizzati per smanettare sul sistema operativo. Sono in grado di svolgere un compito specifico e di garantire agli utenti e agli sviluppatori l'esecuzione di qualsiasi cosa sia richiesta.</a:t>
            </a:r>
            <a:endParaRPr/>
          </a:p>
          <a:p>
            <a:pPr indent="-228600" lvl="0" marL="457200" rtl="0" algn="l">
              <a:lnSpc>
                <a:spcPct val="100000"/>
              </a:lnSpc>
              <a:spcBef>
                <a:spcPts val="1200"/>
              </a:spcBef>
              <a:spcAft>
                <a:spcPts val="0"/>
              </a:spcAft>
              <a:buSzPts val="1400"/>
              <a:buFont typeface="Courier New"/>
              <a:buNone/>
            </a:pPr>
            <a:r>
              <a:t/>
            </a:r>
            <a:endParaRPr/>
          </a:p>
        </p:txBody>
      </p:sp>
      <p:sp>
        <p:nvSpPr>
          <p:cNvPr id="175" name="Google Shape;175;p117"/>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pic>
        <p:nvPicPr>
          <p:cNvPr id="176" name="Google Shape;176;p117"/>
          <p:cNvPicPr preferRelativeResize="0"/>
          <p:nvPr/>
        </p:nvPicPr>
        <p:blipFill rotWithShape="1">
          <a:blip r:embed="rId3">
            <a:alphaModFix/>
          </a:blip>
          <a:srcRect b="0" l="0" r="0" t="0"/>
          <a:stretch/>
        </p:blipFill>
        <p:spPr>
          <a:xfrm>
            <a:off x="8719416" y="5958348"/>
            <a:ext cx="1530000" cy="612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id="660" name="Google Shape;660;p89"/>
          <p:cNvPicPr preferRelativeResize="0"/>
          <p:nvPr>
            <p:ph idx="1" type="body"/>
          </p:nvPr>
        </p:nvPicPr>
        <p:blipFill rotWithShape="1">
          <a:blip r:embed="rId3">
            <a:alphaModFix/>
          </a:blip>
          <a:srcRect b="0" l="0" r="0" t="0"/>
          <a:stretch/>
        </p:blipFill>
        <p:spPr>
          <a:xfrm>
            <a:off x="3020982" y="843673"/>
            <a:ext cx="7857253" cy="4200275"/>
          </a:xfrm>
          <a:prstGeom prst="rect">
            <a:avLst/>
          </a:prstGeom>
          <a:noFill/>
          <a:ln>
            <a:noFill/>
          </a:ln>
        </p:spPr>
      </p:pic>
      <p:sp>
        <p:nvSpPr>
          <p:cNvPr id="661" name="Google Shape;661;p8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62" name="Google Shape;662;p89"/>
          <p:cNvPicPr preferRelativeResize="0"/>
          <p:nvPr/>
        </p:nvPicPr>
        <p:blipFill rotWithShape="1">
          <a:blip r:embed="rId4">
            <a:alphaModFix/>
          </a:blip>
          <a:srcRect b="0" l="0" r="0" t="0"/>
          <a:stretch/>
        </p:blipFill>
        <p:spPr>
          <a:xfrm>
            <a:off x="9468844" y="6043899"/>
            <a:ext cx="1530000" cy="6120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91"/>
          <p:cNvSpPr txBox="1"/>
          <p:nvPr>
            <p:ph idx="1" type="body"/>
          </p:nvPr>
        </p:nvSpPr>
        <p:spPr>
          <a:xfrm>
            <a:off x="353991" y="828552"/>
            <a:ext cx="10723511" cy="2064742"/>
          </a:xfrm>
          <a:prstGeom prst="rect">
            <a:avLst/>
          </a:prstGeom>
          <a:noFill/>
          <a:ln>
            <a:noFill/>
          </a:ln>
        </p:spPr>
        <p:txBody>
          <a:bodyPr anchorCtr="0" anchor="t" bIns="45700" lIns="0" spcFirstLastPara="1" rIns="0" wrap="square" tIns="45700">
            <a:normAutofit fontScale="92500"/>
          </a:bodyPr>
          <a:lstStyle/>
          <a:p>
            <a:pPr indent="0" lvl="0" marL="0" marR="0" rtl="0" algn="l">
              <a:lnSpc>
                <a:spcPct val="107000"/>
              </a:lnSpc>
              <a:spcBef>
                <a:spcPts val="0"/>
              </a:spcBef>
              <a:spcAft>
                <a:spcPts val="0"/>
              </a:spcAft>
              <a:buSzPct val="94594"/>
              <a:buNone/>
            </a:pPr>
            <a:r>
              <a:rPr lang="en-US" sz="1600">
                <a:latin typeface="Times New Roman"/>
                <a:ea typeface="Times New Roman"/>
                <a:cs typeface="Times New Roman"/>
                <a:sym typeface="Times New Roman"/>
              </a:rPr>
              <a:t>Cron è una parte essenziale di qualsiasi sistema, in quanto automatizza varie attività pianificate. Il comando crontab è utilizzato per modificare e gestire i lavori di cron. </a:t>
            </a:r>
            <a:endParaRPr/>
          </a:p>
          <a:p>
            <a:pPr indent="0" lvl="0" marL="0" marR="0" rtl="0" algn="l">
              <a:lnSpc>
                <a:spcPct val="107000"/>
              </a:lnSpc>
              <a:spcBef>
                <a:spcPts val="0"/>
              </a:spcBef>
              <a:spcAft>
                <a:spcPts val="0"/>
              </a:spcAft>
              <a:buSzPct val="94594"/>
              <a:buNone/>
            </a:pPr>
            <a:r>
              <a:t/>
            </a:r>
            <a:endParaRPr sz="1600">
              <a:latin typeface="Times New Roman"/>
              <a:ea typeface="Times New Roman"/>
              <a:cs typeface="Times New Roman"/>
              <a:sym typeface="Times New Roman"/>
            </a:endParaRPr>
          </a:p>
          <a:p>
            <a:pPr indent="0" lvl="0" marL="0" marR="0" rtl="0" algn="l">
              <a:lnSpc>
                <a:spcPct val="107000"/>
              </a:lnSpc>
              <a:spcBef>
                <a:spcPts val="0"/>
              </a:spcBef>
              <a:spcAft>
                <a:spcPts val="0"/>
              </a:spcAft>
              <a:buSzPct val="94594"/>
              <a:buNone/>
            </a:pPr>
            <a:r>
              <a:rPr lang="en-US" sz="1600">
                <a:latin typeface="Times New Roman"/>
                <a:ea typeface="Times New Roman"/>
                <a:cs typeface="Times New Roman"/>
                <a:sym typeface="Times New Roman"/>
              </a:rPr>
              <a:t>Creare un cron job non è difficile, ma può diventare complicato quando si ha a che fare con più utenti e ambienti. </a:t>
            </a:r>
            <a:endParaRPr/>
          </a:p>
          <a:p>
            <a:pPr indent="0" lvl="0" marL="0" marR="0" rtl="0" algn="l">
              <a:lnSpc>
                <a:spcPct val="107000"/>
              </a:lnSpc>
              <a:spcBef>
                <a:spcPts val="0"/>
              </a:spcBef>
              <a:spcAft>
                <a:spcPts val="0"/>
              </a:spcAft>
              <a:buSzPct val="94594"/>
              <a:buNone/>
            </a:pPr>
            <a:r>
              <a:t/>
            </a:r>
            <a:endParaRPr sz="1600">
              <a:latin typeface="Times New Roman"/>
              <a:ea typeface="Times New Roman"/>
              <a:cs typeface="Times New Roman"/>
              <a:sym typeface="Times New Roman"/>
            </a:endParaRPr>
          </a:p>
          <a:p>
            <a:pPr indent="0" lvl="0" marL="0" marR="0" rtl="0" algn="l">
              <a:lnSpc>
                <a:spcPct val="107000"/>
              </a:lnSpc>
              <a:spcBef>
                <a:spcPts val="0"/>
              </a:spcBef>
              <a:spcAft>
                <a:spcPts val="0"/>
              </a:spcAft>
              <a:buSzPct val="94594"/>
              <a:buNone/>
            </a:pPr>
            <a:r>
              <a:rPr lang="en-US" sz="1600">
                <a:latin typeface="Times New Roman"/>
                <a:ea typeface="Times New Roman"/>
                <a:cs typeface="Times New Roman"/>
                <a:sym typeface="Times New Roman"/>
              </a:rPr>
              <a:t>La sintassi di Crontab è per lo più la stessa in tutte le distribuzioni Linux e in tutti i server, quindi una volta che ci si è impratichiti si potrà pianificare le attività in un batter d'occhio!</a:t>
            </a:r>
            <a:endParaRPr sz="1600">
              <a:latin typeface="Calibri"/>
              <a:ea typeface="Calibri"/>
              <a:cs typeface="Calibri"/>
              <a:sym typeface="Calibri"/>
            </a:endParaRPr>
          </a:p>
          <a:p>
            <a:pPr indent="0" lvl="0" marL="0" marR="0" rtl="0" algn="l">
              <a:lnSpc>
                <a:spcPct val="107000"/>
              </a:lnSpc>
              <a:spcBef>
                <a:spcPts val="800"/>
              </a:spcBef>
              <a:spcAft>
                <a:spcPts val="0"/>
              </a:spcAft>
              <a:buSzPct val="94594"/>
              <a:buNone/>
            </a:pPr>
            <a:r>
              <a:rPr lang="en-US" sz="1600">
                <a:latin typeface="Times New Roman"/>
                <a:ea typeface="Times New Roman"/>
                <a:cs typeface="Times New Roman"/>
                <a:sym typeface="Times New Roman"/>
              </a:rPr>
              <a:t>In questa immagine si può vedere come crontab viene utilizzato per installare azioni automatiche in un sistema:</a:t>
            </a:r>
            <a:endParaRPr sz="1600">
              <a:latin typeface="Calibri"/>
              <a:ea typeface="Calibri"/>
              <a:cs typeface="Calibri"/>
              <a:sym typeface="Calibri"/>
            </a:endParaRPr>
          </a:p>
          <a:p>
            <a:pPr indent="-2537" lvl="0" marL="91440" rtl="0" algn="l">
              <a:lnSpc>
                <a:spcPct val="100000"/>
              </a:lnSpc>
              <a:spcBef>
                <a:spcPts val="2000"/>
              </a:spcBef>
              <a:spcAft>
                <a:spcPts val="0"/>
              </a:spcAft>
              <a:buSzPct val="108108"/>
              <a:buNone/>
            </a:pPr>
            <a:r>
              <a:t/>
            </a:r>
            <a:endParaRPr/>
          </a:p>
        </p:txBody>
      </p:sp>
      <p:sp>
        <p:nvSpPr>
          <p:cNvPr id="668" name="Google Shape;668;p9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69" name="Google Shape;669;p91"/>
          <p:cNvPicPr preferRelativeResize="0"/>
          <p:nvPr/>
        </p:nvPicPr>
        <p:blipFill rotWithShape="1">
          <a:blip r:embed="rId3">
            <a:alphaModFix/>
          </a:blip>
          <a:srcRect b="0" l="0" r="0" t="0"/>
          <a:stretch/>
        </p:blipFill>
        <p:spPr>
          <a:xfrm>
            <a:off x="776748" y="3016731"/>
            <a:ext cx="7789523" cy="3628103"/>
          </a:xfrm>
          <a:prstGeom prst="rect">
            <a:avLst/>
          </a:prstGeom>
          <a:noFill/>
          <a:ln>
            <a:noFill/>
          </a:ln>
        </p:spPr>
      </p:pic>
      <p:pic>
        <p:nvPicPr>
          <p:cNvPr id="670" name="Google Shape;670;p91"/>
          <p:cNvPicPr preferRelativeResize="0"/>
          <p:nvPr/>
        </p:nvPicPr>
        <p:blipFill rotWithShape="1">
          <a:blip r:embed="rId4">
            <a:alphaModFix/>
          </a:blip>
          <a:srcRect b="0" l="0" r="0" t="0"/>
          <a:stretch/>
        </p:blipFill>
        <p:spPr>
          <a:xfrm>
            <a:off x="9417506" y="6167336"/>
            <a:ext cx="1530000" cy="612000"/>
          </a:xfrm>
          <a:prstGeom prst="rect">
            <a:avLst/>
          </a:prstGeom>
          <a:noFill/>
          <a:ln>
            <a:noFill/>
          </a:ln>
        </p:spPr>
      </p:pic>
      <p:sp>
        <p:nvSpPr>
          <p:cNvPr id="671" name="Google Shape;671;p91"/>
          <p:cNvSpPr txBox="1"/>
          <p:nvPr/>
        </p:nvSpPr>
        <p:spPr>
          <a:xfrm>
            <a:off x="353991" y="263971"/>
            <a:ext cx="6096000" cy="56720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Crontab</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92"/>
          <p:cNvSpPr txBox="1"/>
          <p:nvPr>
            <p:ph idx="1" type="body"/>
          </p:nvPr>
        </p:nvSpPr>
        <p:spPr>
          <a:xfrm>
            <a:off x="298450" y="377236"/>
            <a:ext cx="11529756" cy="5807254"/>
          </a:xfrm>
          <a:prstGeom prst="rect">
            <a:avLst/>
          </a:prstGeom>
          <a:noFill/>
          <a:ln>
            <a:noFill/>
          </a:ln>
        </p:spPr>
        <p:txBody>
          <a:bodyPr anchorCtr="0" anchor="t" bIns="45700" lIns="0" spcFirstLastPara="1" rIns="0" wrap="square" tIns="45700">
            <a:normAutofit fontScale="92500" lnSpcReduction="20000"/>
          </a:bodyPr>
          <a:lstStyle/>
          <a:p>
            <a:pPr indent="64770" lvl="0" marL="0" marR="0" rtl="0" algn="l">
              <a:lnSpc>
                <a:spcPct val="107000"/>
              </a:lnSpc>
              <a:spcBef>
                <a:spcPts val="0"/>
              </a:spcBef>
              <a:spcAft>
                <a:spcPts val="0"/>
              </a:spcAft>
              <a:buSzPct val="100000"/>
              <a:buNone/>
            </a:pPr>
            <a:r>
              <a:t/>
            </a:r>
            <a:endParaRPr b="1" sz="1200" u="sng">
              <a:latin typeface="Times New Roman"/>
              <a:ea typeface="Times New Roman"/>
              <a:cs typeface="Times New Roman"/>
              <a:sym typeface="Times New Roman"/>
            </a:endParaRPr>
          </a:p>
          <a:p>
            <a:pPr indent="-152717" lvl="0" marL="0" marR="0" rtl="0" algn="l">
              <a:lnSpc>
                <a:spcPct val="107000"/>
              </a:lnSpc>
              <a:spcBef>
                <a:spcPts val="800"/>
              </a:spcBef>
              <a:spcAft>
                <a:spcPts val="0"/>
              </a:spcAft>
              <a:buSzPct val="100000"/>
              <a:buChar char=" "/>
            </a:pPr>
            <a:r>
              <a:rPr b="1" lang="en-US" sz="2600" u="sng">
                <a:latin typeface="Times New Roman"/>
                <a:ea typeface="Times New Roman"/>
                <a:cs typeface="Times New Roman"/>
                <a:sym typeface="Times New Roman"/>
              </a:rPr>
              <a:t>Esempi:</a:t>
            </a:r>
            <a:endParaRPr sz="2600">
              <a:latin typeface="Calibri"/>
              <a:ea typeface="Calibri"/>
              <a:cs typeface="Calibri"/>
              <a:sym typeface="Calibri"/>
            </a:endParaRPr>
          </a:p>
          <a:p>
            <a:pPr indent="75565" lvl="0" marL="0" marR="0" rtl="0" algn="l">
              <a:lnSpc>
                <a:spcPct val="107000"/>
              </a:lnSpc>
              <a:spcBef>
                <a:spcPts val="800"/>
              </a:spcBef>
              <a:spcAft>
                <a:spcPts val="0"/>
              </a:spcAft>
              <a:buSzPct val="100000"/>
              <a:buNone/>
            </a:pPr>
            <a:r>
              <a:t/>
            </a:r>
            <a:endParaRPr b="1">
              <a:solidFill>
                <a:srgbClr val="C9211E"/>
              </a:solidFill>
              <a:latin typeface="Times New Roman"/>
              <a:ea typeface="Times New Roman"/>
              <a:cs typeface="Times New Roman"/>
              <a:sym typeface="Times New Roman"/>
            </a:endParaRPr>
          </a:p>
          <a:p>
            <a:pPr indent="-88106" lvl="0" marL="0" marR="0" rtl="0" algn="l">
              <a:lnSpc>
                <a:spcPct val="107000"/>
              </a:lnSpc>
              <a:spcBef>
                <a:spcPts val="0"/>
              </a:spcBef>
              <a:spcAft>
                <a:spcPts val="0"/>
              </a:spcAft>
              <a:buSzPct val="100000"/>
              <a:buChar char=" "/>
            </a:pPr>
            <a:r>
              <a:rPr b="1" lang="en-US" sz="1500">
                <a:solidFill>
                  <a:srgbClr val="C9211E"/>
                </a:solidFill>
                <a:latin typeface="Times New Roman"/>
                <a:ea typeface="Times New Roman"/>
                <a:cs typeface="Times New Roman"/>
                <a:sym typeface="Times New Roman"/>
              </a:rPr>
              <a:t>0 2 * * * /bin/sh backup.sh </a:t>
            </a:r>
            <a:r>
              <a:rPr lang="en-US" sz="1500">
                <a:latin typeface="Times New Roman"/>
                <a:ea typeface="Times New Roman"/>
                <a:cs typeface="Times New Roman"/>
                <a:sym typeface="Times New Roman"/>
              </a:rPr>
              <a:t>→ Programmare un cron da eseguire alle 2 del mattino ogni giorno.</a:t>
            </a:r>
            <a:endParaRPr sz="1500">
              <a:latin typeface="Arial"/>
              <a:ea typeface="Arial"/>
              <a:cs typeface="Arial"/>
              <a:sym typeface="Arial"/>
            </a:endParaRPr>
          </a:p>
          <a:p>
            <a:pPr indent="75565" lvl="0" marL="0" marR="0" rtl="0" algn="l">
              <a:lnSpc>
                <a:spcPct val="107000"/>
              </a:lnSpc>
              <a:spcBef>
                <a:spcPts val="0"/>
              </a:spcBef>
              <a:spcAft>
                <a:spcPts val="0"/>
              </a:spcAft>
              <a:buSzPct val="100000"/>
              <a:buNone/>
            </a:pPr>
            <a:r>
              <a:t/>
            </a:r>
            <a:endParaRPr b="1" sz="1500">
              <a:solidFill>
                <a:srgbClr val="C9211E"/>
              </a:solidFill>
              <a:latin typeface="Times New Roman"/>
              <a:ea typeface="Times New Roman"/>
              <a:cs typeface="Times New Roman"/>
              <a:sym typeface="Times New Roman"/>
            </a:endParaRPr>
          </a:p>
          <a:p>
            <a:pPr indent="-88106" lvl="0" marL="0" marR="0" rtl="0" algn="l">
              <a:lnSpc>
                <a:spcPct val="107000"/>
              </a:lnSpc>
              <a:spcBef>
                <a:spcPts val="0"/>
              </a:spcBef>
              <a:spcAft>
                <a:spcPts val="0"/>
              </a:spcAft>
              <a:buSzPct val="100000"/>
              <a:buChar char=" "/>
            </a:pPr>
            <a:r>
              <a:rPr b="1" lang="en-US" sz="1500">
                <a:solidFill>
                  <a:srgbClr val="C9211E"/>
                </a:solidFill>
                <a:latin typeface="Times New Roman"/>
                <a:ea typeface="Times New Roman"/>
                <a:cs typeface="Times New Roman"/>
                <a:sym typeface="Times New Roman"/>
              </a:rPr>
              <a:t>0 5,17 * * * /scripts/script.sh </a:t>
            </a:r>
            <a:r>
              <a:rPr lang="en-US" sz="1500">
                <a:latin typeface="Times New Roman"/>
                <a:ea typeface="Times New Roman"/>
                <a:cs typeface="Times New Roman"/>
                <a:sym typeface="Times New Roman"/>
              </a:rPr>
              <a:t>→ Programmare un cron da eseguire due volte al giorno</a:t>
            </a:r>
            <a:r>
              <a:rPr lang="en-US" sz="1500">
                <a:latin typeface="Arial"/>
                <a:ea typeface="Arial"/>
                <a:cs typeface="Arial"/>
                <a:sym typeface="Arial"/>
              </a:rPr>
              <a:t>. </a:t>
            </a:r>
            <a:endParaRPr/>
          </a:p>
          <a:p>
            <a:pPr indent="0" lvl="0" marL="0" marR="0" rtl="0" algn="l">
              <a:lnSpc>
                <a:spcPct val="107000"/>
              </a:lnSpc>
              <a:spcBef>
                <a:spcPts val="0"/>
              </a:spcBef>
              <a:spcAft>
                <a:spcPts val="0"/>
              </a:spcAft>
              <a:buSzPct val="100000"/>
              <a:buNone/>
            </a:pPr>
            <a:r>
              <a:t/>
            </a:r>
            <a:endParaRPr sz="800">
              <a:latin typeface="Arial"/>
              <a:ea typeface="Arial"/>
              <a:cs typeface="Arial"/>
              <a:sym typeface="Arial"/>
            </a:endParaRPr>
          </a:p>
          <a:p>
            <a:pPr indent="0" lvl="0" marL="0" marR="0" rtl="0" algn="l">
              <a:lnSpc>
                <a:spcPct val="107000"/>
              </a:lnSpc>
              <a:spcBef>
                <a:spcPts val="0"/>
              </a:spcBef>
              <a:spcAft>
                <a:spcPts val="0"/>
              </a:spcAft>
              <a:buSzPct val="100000"/>
              <a:buNone/>
            </a:pPr>
            <a:r>
              <a:t/>
            </a:r>
            <a:endParaRPr sz="800">
              <a:latin typeface="Arial"/>
              <a:ea typeface="Arial"/>
              <a:cs typeface="Arial"/>
              <a:sym typeface="Arial"/>
            </a:endParaRPr>
          </a:p>
          <a:p>
            <a:pPr indent="-88106" lvl="0" marL="0" marR="0" rtl="0" algn="l">
              <a:lnSpc>
                <a:spcPct val="107000"/>
              </a:lnSpc>
              <a:spcBef>
                <a:spcPts val="0"/>
              </a:spcBef>
              <a:spcAft>
                <a:spcPts val="0"/>
              </a:spcAft>
              <a:buSzPct val="100000"/>
              <a:buChar char=" "/>
            </a:pPr>
            <a:r>
              <a:rPr lang="en-US" sz="1500">
                <a:latin typeface="Times New Roman"/>
                <a:ea typeface="Times New Roman"/>
                <a:cs typeface="Times New Roman"/>
                <a:sym typeface="Times New Roman"/>
              </a:rPr>
              <a:t>Il comando di esempio verrà eseguito alle 5 del mattino e alle 5 del pomeriggio di ogni giorno. È possibile specificare più orari separati da una virgola.</a:t>
            </a:r>
            <a:endParaRPr sz="1500">
              <a:latin typeface="Calibri"/>
              <a:ea typeface="Calibri"/>
              <a:cs typeface="Calibri"/>
              <a:sym typeface="Calibri"/>
            </a:endParaRPr>
          </a:p>
          <a:p>
            <a:pPr indent="0" lvl="0" marL="0" marR="0" rtl="0" algn="l">
              <a:lnSpc>
                <a:spcPct val="107000"/>
              </a:lnSpc>
              <a:spcBef>
                <a:spcPts val="700"/>
              </a:spcBef>
              <a:spcAft>
                <a:spcPts val="0"/>
              </a:spcAft>
              <a:buSzPct val="100000"/>
              <a:buNone/>
            </a:pPr>
            <a:r>
              <a:rPr b="1" lang="en-US" sz="800">
                <a:solidFill>
                  <a:srgbClr val="C9211E"/>
                </a:solidFill>
                <a:latin typeface="Arial"/>
                <a:ea typeface="Arial"/>
                <a:cs typeface="Arial"/>
                <a:sym typeface="Arial"/>
              </a:rPr>
              <a:t>    </a:t>
            </a:r>
            <a:endParaRPr/>
          </a:p>
          <a:p>
            <a:pPr indent="0" lvl="0" marL="0" marR="0" rtl="0" algn="l">
              <a:lnSpc>
                <a:spcPct val="107000"/>
              </a:lnSpc>
              <a:spcBef>
                <a:spcPts val="0"/>
              </a:spcBef>
              <a:spcAft>
                <a:spcPts val="0"/>
              </a:spcAft>
              <a:buSzPct val="100000"/>
              <a:buNone/>
            </a:pPr>
            <a:r>
              <a:t/>
            </a:r>
            <a:endParaRPr b="1" sz="1500">
              <a:solidFill>
                <a:srgbClr val="C9211E"/>
              </a:solidFill>
              <a:latin typeface="Arial"/>
              <a:ea typeface="Arial"/>
              <a:cs typeface="Arial"/>
              <a:sym typeface="Arial"/>
            </a:endParaRPr>
          </a:p>
          <a:p>
            <a:pPr indent="0" lvl="0" marL="0" marR="0" rtl="0" algn="l">
              <a:lnSpc>
                <a:spcPct val="107000"/>
              </a:lnSpc>
              <a:spcBef>
                <a:spcPts val="0"/>
              </a:spcBef>
              <a:spcAft>
                <a:spcPts val="0"/>
              </a:spcAft>
              <a:buSzPct val="100000"/>
              <a:buNone/>
            </a:pPr>
            <a:r>
              <a:rPr b="1" lang="en-US" sz="1500">
                <a:solidFill>
                  <a:srgbClr val="C9211E"/>
                </a:solidFill>
                <a:latin typeface="Times New Roman"/>
                <a:ea typeface="Times New Roman"/>
                <a:cs typeface="Times New Roman"/>
                <a:sym typeface="Times New Roman"/>
              </a:rPr>
              <a:t>   * * * * * /scripts/script.sh </a:t>
            </a:r>
            <a:r>
              <a:rPr lang="en-US" sz="1500">
                <a:latin typeface="Times New Roman"/>
                <a:ea typeface="Times New Roman"/>
                <a:cs typeface="Times New Roman"/>
                <a:sym typeface="Times New Roman"/>
              </a:rPr>
              <a:t>→ Programmare un cron da eseguire ogni minuto.</a:t>
            </a:r>
            <a:endParaRPr sz="1500">
              <a:latin typeface="Arial"/>
              <a:ea typeface="Arial"/>
              <a:cs typeface="Arial"/>
              <a:sym typeface="Arial"/>
            </a:endParaRPr>
          </a:p>
          <a:p>
            <a:pPr indent="75565" lvl="0" marL="0" marR="0" rtl="0" algn="l">
              <a:lnSpc>
                <a:spcPct val="107000"/>
              </a:lnSpc>
              <a:spcBef>
                <a:spcPts val="0"/>
              </a:spcBef>
              <a:spcAft>
                <a:spcPts val="0"/>
              </a:spcAft>
              <a:buSzPct val="100000"/>
              <a:buNone/>
            </a:pPr>
            <a:r>
              <a:t/>
            </a:r>
            <a:endParaRPr b="1" sz="1500">
              <a:solidFill>
                <a:srgbClr val="C9211E"/>
              </a:solidFill>
              <a:latin typeface="Times New Roman"/>
              <a:ea typeface="Times New Roman"/>
              <a:cs typeface="Times New Roman"/>
              <a:sym typeface="Times New Roman"/>
            </a:endParaRPr>
          </a:p>
          <a:p>
            <a:pPr indent="-88106" lvl="0" marL="0" marR="0" rtl="0" algn="l">
              <a:lnSpc>
                <a:spcPct val="107000"/>
              </a:lnSpc>
              <a:spcBef>
                <a:spcPts val="0"/>
              </a:spcBef>
              <a:spcAft>
                <a:spcPts val="0"/>
              </a:spcAft>
              <a:buSzPct val="100000"/>
              <a:buChar char=" "/>
            </a:pPr>
            <a:r>
              <a:rPr b="1" lang="en-US" sz="1500">
                <a:solidFill>
                  <a:srgbClr val="C9211E"/>
                </a:solidFill>
                <a:latin typeface="Times New Roman"/>
                <a:ea typeface="Times New Roman"/>
                <a:cs typeface="Times New Roman"/>
                <a:sym typeface="Times New Roman"/>
              </a:rPr>
              <a:t>* * * jan,may,aug * /script/script.sh </a:t>
            </a:r>
            <a:r>
              <a:rPr lang="en-US" sz="1500">
                <a:latin typeface="Times New Roman"/>
                <a:ea typeface="Times New Roman"/>
                <a:cs typeface="Times New Roman"/>
                <a:sym typeface="Times New Roman"/>
              </a:rPr>
              <a:t>→ Pianifica un cron da eseguire nei mesi selezionati.</a:t>
            </a:r>
            <a:endParaRPr sz="1500">
              <a:latin typeface="Arial"/>
              <a:ea typeface="Arial"/>
              <a:cs typeface="Arial"/>
              <a:sym typeface="Arial"/>
            </a:endParaRPr>
          </a:p>
          <a:p>
            <a:pPr indent="-46990" lvl="0" marL="0" marR="0" rtl="0" algn="l">
              <a:lnSpc>
                <a:spcPct val="107000"/>
              </a:lnSpc>
              <a:spcBef>
                <a:spcPts val="0"/>
              </a:spcBef>
              <a:spcAft>
                <a:spcPts val="0"/>
              </a:spcAft>
              <a:buSzPct val="100000"/>
              <a:buChar char=" "/>
            </a:pPr>
            <a:r>
              <a:rPr lang="en-US" sz="800">
                <a:latin typeface="Arial"/>
                <a:ea typeface="Arial"/>
                <a:cs typeface="Arial"/>
                <a:sym typeface="Arial"/>
              </a:rPr>
              <a:t> </a:t>
            </a:r>
            <a:endParaRPr sz="800">
              <a:latin typeface="Arial"/>
              <a:ea typeface="Arial"/>
              <a:cs typeface="Arial"/>
              <a:sym typeface="Arial"/>
            </a:endParaRPr>
          </a:p>
          <a:p>
            <a:pPr indent="75565" lvl="0" marL="0" marR="0" rtl="0" algn="l">
              <a:lnSpc>
                <a:spcPct val="107000"/>
              </a:lnSpc>
              <a:spcBef>
                <a:spcPts val="0"/>
              </a:spcBef>
              <a:spcAft>
                <a:spcPts val="0"/>
              </a:spcAft>
              <a:buSzPct val="100000"/>
              <a:buNone/>
            </a:pPr>
            <a:r>
              <a:t/>
            </a:r>
            <a:endParaRPr b="1">
              <a:solidFill>
                <a:srgbClr val="C9211E"/>
              </a:solidFill>
              <a:latin typeface="Times New Roman"/>
              <a:ea typeface="Times New Roman"/>
              <a:cs typeface="Times New Roman"/>
              <a:sym typeface="Times New Roman"/>
            </a:endParaRPr>
          </a:p>
          <a:p>
            <a:pPr indent="-88106" lvl="0" marL="0" marR="0" rtl="0" algn="l">
              <a:lnSpc>
                <a:spcPct val="107000"/>
              </a:lnSpc>
              <a:spcBef>
                <a:spcPts val="0"/>
              </a:spcBef>
              <a:spcAft>
                <a:spcPts val="0"/>
              </a:spcAft>
              <a:buSzPct val="100000"/>
              <a:buChar char=" "/>
            </a:pPr>
            <a:r>
              <a:rPr b="1" lang="en-US" sz="1500">
                <a:solidFill>
                  <a:srgbClr val="C9211E"/>
                </a:solidFill>
                <a:latin typeface="Times New Roman"/>
                <a:ea typeface="Times New Roman"/>
                <a:cs typeface="Times New Roman"/>
                <a:sym typeface="Times New Roman"/>
              </a:rPr>
              <a:t>0 17 * * sun,fri /script/script.sh </a:t>
            </a:r>
            <a:r>
              <a:rPr lang="en-US" sz="1500">
                <a:latin typeface="Times New Roman"/>
                <a:ea typeface="Times New Roman"/>
                <a:cs typeface="Times New Roman"/>
                <a:sym typeface="Times New Roman"/>
              </a:rPr>
              <a:t>→ Pianifica un cron da eseguire nei giorni selezionati. Se si desidera pianificare un'attività da eseguire solo in giorni selezionati. L'esempio seguente verrà eseguito ogni domenica e venerdì alle 17.00.</a:t>
            </a:r>
            <a:endParaRPr b="1" sz="1500">
              <a:solidFill>
                <a:srgbClr val="C9211E"/>
              </a:solidFill>
              <a:latin typeface="Times New Roman"/>
              <a:ea typeface="Times New Roman"/>
              <a:cs typeface="Times New Roman"/>
              <a:sym typeface="Times New Roman"/>
            </a:endParaRPr>
          </a:p>
          <a:p>
            <a:pPr indent="0" lvl="0" marL="0" marR="0" rtl="0" algn="l">
              <a:lnSpc>
                <a:spcPct val="107000"/>
              </a:lnSpc>
              <a:spcBef>
                <a:spcPts val="0"/>
              </a:spcBef>
              <a:spcAft>
                <a:spcPts val="0"/>
              </a:spcAft>
              <a:buSzPct val="100000"/>
              <a:buNone/>
            </a:pPr>
            <a:r>
              <a:t/>
            </a:r>
            <a:endParaRPr b="1" sz="1800">
              <a:solidFill>
                <a:srgbClr val="C9211E"/>
              </a:solidFill>
              <a:latin typeface="Times New Roman"/>
              <a:ea typeface="Times New Roman"/>
              <a:cs typeface="Times New Roman"/>
              <a:sym typeface="Times New Roman"/>
            </a:endParaRPr>
          </a:p>
          <a:p>
            <a:pPr indent="-105727" lvl="0" marL="0" marR="0" rtl="0" algn="l">
              <a:lnSpc>
                <a:spcPct val="107000"/>
              </a:lnSpc>
              <a:spcBef>
                <a:spcPts val="0"/>
              </a:spcBef>
              <a:spcAft>
                <a:spcPts val="0"/>
              </a:spcAft>
              <a:buSzPct val="100000"/>
              <a:buChar char=" "/>
            </a:pPr>
            <a:r>
              <a:rPr b="1" lang="en-US" sz="1800">
                <a:solidFill>
                  <a:srgbClr val="C9211E"/>
                </a:solidFill>
                <a:latin typeface="Times New Roman"/>
                <a:ea typeface="Times New Roman"/>
                <a:cs typeface="Times New Roman"/>
                <a:sym typeface="Times New Roman"/>
              </a:rPr>
              <a:t>* * * * /scripts/script.sh</a:t>
            </a:r>
            <a:endParaRPr b="1" sz="1800">
              <a:solidFill>
                <a:srgbClr val="C9211E"/>
              </a:solidFill>
              <a:latin typeface="Times New Roman"/>
              <a:ea typeface="Times New Roman"/>
              <a:cs typeface="Times New Roman"/>
              <a:sym typeface="Times New Roman"/>
            </a:endParaRPr>
          </a:p>
          <a:p>
            <a:pPr indent="0" lvl="0" marL="0" marR="0" rtl="0" algn="l">
              <a:lnSpc>
                <a:spcPct val="107000"/>
              </a:lnSpc>
              <a:spcBef>
                <a:spcPts val="0"/>
              </a:spcBef>
              <a:spcAft>
                <a:spcPts val="0"/>
              </a:spcAft>
              <a:buSzPct val="100000"/>
              <a:buNone/>
            </a:pPr>
            <a:r>
              <a:t/>
            </a:r>
            <a:endParaRPr b="1" sz="1800">
              <a:solidFill>
                <a:srgbClr val="C9211E"/>
              </a:solidFill>
              <a:latin typeface="Times New Roman"/>
              <a:ea typeface="Times New Roman"/>
              <a:cs typeface="Times New Roman"/>
              <a:sym typeface="Times New Roman"/>
            </a:endParaRPr>
          </a:p>
          <a:p>
            <a:pPr indent="-105727" lvl="0" marL="0" marR="0" rtl="0" algn="l">
              <a:lnSpc>
                <a:spcPct val="107000"/>
              </a:lnSpc>
              <a:spcBef>
                <a:spcPts val="1415"/>
              </a:spcBef>
              <a:spcAft>
                <a:spcPts val="0"/>
              </a:spcAft>
              <a:buSzPct val="100000"/>
              <a:buChar char=" "/>
            </a:pPr>
            <a:r>
              <a:rPr b="1" lang="en-US" sz="1800">
                <a:solidFill>
                  <a:srgbClr val="C9211E"/>
                </a:solidFill>
                <a:latin typeface="Times New Roman"/>
                <a:ea typeface="Times New Roman"/>
                <a:cs typeface="Times New Roman"/>
                <a:sym typeface="Times New Roman"/>
              </a:rPr>
              <a:t>* * * * * sleep 30; /scripts/script.sh </a:t>
            </a:r>
            <a:r>
              <a:rPr lang="en-US" sz="1800">
                <a:latin typeface="Times New Roman"/>
                <a:ea typeface="Times New Roman"/>
                <a:cs typeface="Times New Roman"/>
                <a:sym typeface="Times New Roman"/>
              </a:rPr>
              <a:t>→ Programmare un cron da eseguire ogni 30 secondi. Non è possibile programmare un'attività da eseguire ogni 30 secondi tramite i parametri temporali, ma è possibile farlo programmando lo stesso cron due volte, come indicato di seguito.</a:t>
            </a:r>
            <a:endParaRPr sz="1800">
              <a:latin typeface="Arial"/>
              <a:ea typeface="Arial"/>
              <a:cs typeface="Arial"/>
              <a:sym typeface="Arial"/>
            </a:endParaRPr>
          </a:p>
          <a:p>
            <a:pPr indent="0" lvl="0" marL="0" marR="0" rtl="0" algn="l">
              <a:lnSpc>
                <a:spcPct val="107000"/>
              </a:lnSpc>
              <a:spcBef>
                <a:spcPts val="1415"/>
              </a:spcBef>
              <a:spcAft>
                <a:spcPts val="0"/>
              </a:spcAft>
              <a:buSzPct val="100000"/>
              <a:buNone/>
            </a:pPr>
            <a:r>
              <a:t/>
            </a:r>
            <a:endParaRPr b="1" sz="1800">
              <a:solidFill>
                <a:srgbClr val="C9211E"/>
              </a:solidFill>
              <a:latin typeface="Times New Roman"/>
              <a:ea typeface="Times New Roman"/>
              <a:cs typeface="Times New Roman"/>
              <a:sym typeface="Times New Roman"/>
            </a:endParaRPr>
          </a:p>
          <a:p>
            <a:pPr indent="-105727" lvl="0" marL="0" marR="0" rtl="0" algn="l">
              <a:lnSpc>
                <a:spcPct val="107000"/>
              </a:lnSpc>
              <a:spcBef>
                <a:spcPts val="1415"/>
              </a:spcBef>
              <a:spcAft>
                <a:spcPts val="0"/>
              </a:spcAft>
              <a:buSzPct val="100000"/>
              <a:buChar char=" "/>
            </a:pPr>
            <a:r>
              <a:rPr b="1" lang="en-US" sz="1800">
                <a:solidFill>
                  <a:srgbClr val="C9211E"/>
                </a:solidFill>
                <a:latin typeface="Times New Roman"/>
                <a:ea typeface="Times New Roman"/>
                <a:cs typeface="Times New Roman"/>
                <a:sym typeface="Times New Roman"/>
              </a:rPr>
              <a:t>@yearly /scripts/script.sh </a:t>
            </a:r>
            <a:r>
              <a:rPr lang="en-US" sz="1800">
                <a:latin typeface="Times New Roman"/>
                <a:ea typeface="Times New Roman"/>
                <a:cs typeface="Times New Roman"/>
                <a:sym typeface="Times New Roman"/>
              </a:rPr>
              <a:t>→ Pianifica le attività da eseguire annualmente ( @yearly ).</a:t>
            </a:r>
            <a:endParaRPr sz="1800">
              <a:latin typeface="Arial"/>
              <a:ea typeface="Arial"/>
              <a:cs typeface="Arial"/>
              <a:sym typeface="Arial"/>
            </a:endParaRPr>
          </a:p>
        </p:txBody>
      </p:sp>
      <p:sp>
        <p:nvSpPr>
          <p:cNvPr id="677" name="Google Shape;677;p9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78" name="Google Shape;678;p92"/>
          <p:cNvPicPr preferRelativeResize="0"/>
          <p:nvPr/>
        </p:nvPicPr>
        <p:blipFill rotWithShape="1">
          <a:blip r:embed="rId3">
            <a:alphaModFix/>
          </a:blip>
          <a:srcRect b="0" l="0" r="0" t="0"/>
          <a:stretch/>
        </p:blipFill>
        <p:spPr>
          <a:xfrm>
            <a:off x="9407673" y="6077106"/>
            <a:ext cx="1530000" cy="6120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94"/>
          <p:cNvSpPr txBox="1"/>
          <p:nvPr>
            <p:ph idx="1" type="body"/>
          </p:nvPr>
        </p:nvSpPr>
        <p:spPr>
          <a:xfrm>
            <a:off x="281960" y="885575"/>
            <a:ext cx="11628079" cy="5158324"/>
          </a:xfrm>
          <a:prstGeom prst="rect">
            <a:avLst/>
          </a:prstGeom>
          <a:noFill/>
          <a:ln>
            <a:noFill/>
          </a:ln>
        </p:spPr>
        <p:txBody>
          <a:bodyPr anchorCtr="0" anchor="t" bIns="45700" lIns="0" spcFirstLastPara="1" rIns="0" wrap="square" tIns="45700">
            <a:normAutofit fontScale="92500" lnSpcReduction="10000"/>
          </a:bodyPr>
          <a:lstStyle/>
          <a:p>
            <a:pPr indent="0" lvl="0" marL="0" marR="0" rtl="0" algn="l">
              <a:lnSpc>
                <a:spcPct val="107000"/>
              </a:lnSpc>
              <a:spcBef>
                <a:spcPts val="0"/>
              </a:spcBef>
              <a:spcAft>
                <a:spcPts val="0"/>
              </a:spcAft>
              <a:buSzPct val="103950"/>
              <a:buNone/>
            </a:pPr>
            <a:r>
              <a:rPr b="1" lang="en-US" sz="2600">
                <a:solidFill>
                  <a:srgbClr val="000000"/>
                </a:solidFill>
                <a:latin typeface="Times New Roman"/>
                <a:ea typeface="Times New Roman"/>
                <a:cs typeface="Times New Roman"/>
                <a:sym typeface="Times New Roman"/>
              </a:rPr>
              <a:t>Su</a:t>
            </a:r>
            <a:endParaRPr/>
          </a:p>
          <a:p>
            <a:pPr indent="0" lvl="0" marL="0" marR="0" rtl="0" algn="l">
              <a:lnSpc>
                <a:spcPct val="107000"/>
              </a:lnSpc>
              <a:spcBef>
                <a:spcPts val="0"/>
              </a:spcBef>
              <a:spcAft>
                <a:spcPts val="0"/>
              </a:spcAft>
              <a:buSzPct val="103950"/>
              <a:buNone/>
            </a:pPr>
            <a:r>
              <a:t/>
            </a:r>
            <a:endParaRPr sz="2600">
              <a:latin typeface="Calibri"/>
              <a:ea typeface="Calibri"/>
              <a:cs typeface="Calibri"/>
              <a:sym typeface="Calibri"/>
            </a:endParaRPr>
          </a:p>
          <a:p>
            <a:pPr indent="0" lvl="0" marL="0" marR="0" rtl="0" algn="l">
              <a:lnSpc>
                <a:spcPct val="107000"/>
              </a:lnSpc>
              <a:spcBef>
                <a:spcPts val="800"/>
              </a:spcBef>
              <a:spcAft>
                <a:spcPts val="0"/>
              </a:spcAft>
              <a:buSzPct val="63063"/>
              <a:buNone/>
            </a:pPr>
            <a:r>
              <a:rPr lang="en-US" sz="2400">
                <a:latin typeface="Times New Roman"/>
                <a:ea typeface="Times New Roman"/>
                <a:cs typeface="Times New Roman"/>
                <a:sym typeface="Times New Roman"/>
              </a:rPr>
              <a:t>In pratica, è possibile fare qualsiasi cosa nel sistema come utente root. È l'account amministrativo onnipotente. E, a differenza di altri sistemi operativi più loquaci, non vedrete una finestra di dialogo </a:t>
            </a:r>
            <a:r>
              <a:rPr i="1" lang="en-US" sz="2400">
                <a:latin typeface="Times New Roman"/>
                <a:ea typeface="Times New Roman"/>
                <a:cs typeface="Times New Roman"/>
                <a:sym typeface="Times New Roman"/>
              </a:rPr>
              <a:t>"Sei sicuro?" </a:t>
            </a:r>
            <a:r>
              <a:rPr lang="en-US" sz="2400">
                <a:latin typeface="Times New Roman"/>
                <a:ea typeface="Times New Roman"/>
                <a:cs typeface="Times New Roman"/>
                <a:sym typeface="Times New Roman"/>
              </a:rPr>
              <a:t>per assicurarvi che il comando </a:t>
            </a:r>
            <a:r>
              <a:rPr b="1" lang="en-US" sz="2400">
                <a:solidFill>
                  <a:srgbClr val="FF0000"/>
                </a:solidFill>
                <a:latin typeface="Times New Roman"/>
                <a:ea typeface="Times New Roman"/>
                <a:cs typeface="Times New Roman"/>
                <a:sym typeface="Times New Roman"/>
              </a:rPr>
              <a:t>rm -rf * </a:t>
            </a:r>
            <a:r>
              <a:rPr lang="en-US" sz="2400">
                <a:latin typeface="Times New Roman"/>
                <a:ea typeface="Times New Roman"/>
                <a:cs typeface="Times New Roman"/>
                <a:sym typeface="Times New Roman"/>
              </a:rPr>
              <a:t>che avete appena emesso fosse in </a:t>
            </a:r>
            <a:r>
              <a:rPr b="1" lang="en-US" sz="2400">
                <a:latin typeface="Times New Roman"/>
                <a:ea typeface="Times New Roman"/>
                <a:cs typeface="Times New Roman"/>
                <a:sym typeface="Times New Roman"/>
              </a:rPr>
              <a:t>/opt/tmp </a:t>
            </a:r>
            <a:r>
              <a:rPr lang="en-US" sz="2400">
                <a:latin typeface="Times New Roman"/>
                <a:ea typeface="Times New Roman"/>
                <a:cs typeface="Times New Roman"/>
                <a:sym typeface="Times New Roman"/>
              </a:rPr>
              <a:t>piuttosto che in </a:t>
            </a:r>
            <a:r>
              <a:rPr b="1" lang="en-US" sz="24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Come potete immaginare, gli errori commessi come utente root possono essere irreversibili e devastanti. Esiste un'alternativa: </a:t>
            </a:r>
            <a:r>
              <a:rPr b="1" lang="en-US" sz="2400">
                <a:solidFill>
                  <a:srgbClr val="C9211E"/>
                </a:solidFill>
                <a:latin typeface="Times New Roman"/>
                <a:ea typeface="Times New Roman"/>
                <a:cs typeface="Times New Roman"/>
                <a:sym typeface="Times New Roman"/>
              </a:rPr>
              <a:t>sudo</a:t>
            </a:r>
            <a:r>
              <a:rPr b="1" lang="en-US" sz="2400">
                <a:solidFill>
                  <a:srgbClr val="000000"/>
                </a:solidFill>
                <a:latin typeface="Times New Roman"/>
                <a:ea typeface="Times New Roman"/>
                <a:cs typeface="Times New Roman"/>
                <a:sym typeface="Times New Roman"/>
              </a:rPr>
              <a:t>.</a:t>
            </a:r>
            <a:endParaRPr sz="2400"/>
          </a:p>
          <a:p>
            <a:pPr indent="0" lvl="0" marL="0" marR="0" rtl="0" algn="l">
              <a:lnSpc>
                <a:spcPct val="107000"/>
              </a:lnSpc>
              <a:spcBef>
                <a:spcPts val="800"/>
              </a:spcBef>
              <a:spcAft>
                <a:spcPts val="0"/>
              </a:spcAft>
              <a:buSzPct val="108108"/>
              <a:buNone/>
            </a:pPr>
            <a:r>
              <a:t/>
            </a:r>
            <a:endParaRPr b="1">
              <a:solidFill>
                <a:srgbClr val="00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03950"/>
              <a:buNone/>
            </a:pPr>
            <a:r>
              <a:t/>
            </a:r>
            <a:endParaRPr b="1" sz="2600">
              <a:solidFill>
                <a:srgbClr val="00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03950"/>
              <a:buNone/>
            </a:pPr>
            <a:r>
              <a:rPr b="1" lang="en-US" sz="2600">
                <a:solidFill>
                  <a:srgbClr val="000000"/>
                </a:solidFill>
                <a:latin typeface="Times New Roman"/>
                <a:ea typeface="Times New Roman"/>
                <a:cs typeface="Times New Roman"/>
                <a:sym typeface="Times New Roman"/>
              </a:rPr>
              <a:t>sudo</a:t>
            </a:r>
            <a:endParaRPr sz="2600">
              <a:latin typeface="Calibri"/>
              <a:ea typeface="Calibri"/>
              <a:cs typeface="Calibri"/>
              <a:sym typeface="Calibri"/>
            </a:endParaRPr>
          </a:p>
          <a:p>
            <a:pPr indent="0" lvl="0" marL="0" rtl="0" algn="l">
              <a:lnSpc>
                <a:spcPct val="100000"/>
              </a:lnSpc>
              <a:spcBef>
                <a:spcPts val="2000"/>
              </a:spcBef>
              <a:spcAft>
                <a:spcPts val="0"/>
              </a:spcAft>
              <a:buSzPct val="60540"/>
              <a:buNone/>
            </a:pPr>
            <a:r>
              <a:rPr b="1" lang="en-US" sz="2500">
                <a:solidFill>
                  <a:srgbClr val="FF0000"/>
                </a:solidFill>
                <a:latin typeface="Times New Roman"/>
                <a:ea typeface="Times New Roman"/>
                <a:cs typeface="Times New Roman"/>
                <a:sym typeface="Times New Roman"/>
              </a:rPr>
              <a:t>sudo</a:t>
            </a:r>
            <a:r>
              <a:rPr lang="en-US" sz="2500">
                <a:solidFill>
                  <a:srgbClr val="000000"/>
                </a:solidFill>
                <a:latin typeface="Times New Roman"/>
                <a:ea typeface="Times New Roman"/>
                <a:cs typeface="Times New Roman"/>
                <a:sym typeface="Times New Roman"/>
              </a:rPr>
              <a:t>, acronimo di </a:t>
            </a:r>
            <a:r>
              <a:rPr i="1" lang="en-US" sz="2500">
                <a:solidFill>
                  <a:srgbClr val="000000"/>
                </a:solidFill>
                <a:latin typeface="Times New Roman"/>
                <a:ea typeface="Times New Roman"/>
                <a:cs typeface="Times New Roman"/>
                <a:sym typeface="Times New Roman"/>
              </a:rPr>
              <a:t>superuser do o substitute user do</a:t>
            </a:r>
            <a:r>
              <a:rPr lang="en-US" sz="2500">
                <a:solidFill>
                  <a:srgbClr val="000000"/>
                </a:solidFill>
                <a:latin typeface="Times New Roman"/>
                <a:ea typeface="Times New Roman"/>
                <a:cs typeface="Times New Roman"/>
                <a:sym typeface="Times New Roman"/>
              </a:rPr>
              <a:t>, è un comando che esegue un prompt elevato senza dover cambiare identità. A seconda delle impostazioni del file /etc/sudoers, è possibile eseguire singoli comandi come root o come altro utente. Per continuare a eseguire comandi con i poteri di root, è necessario utilizzare sempre il comando sudo. </a:t>
            </a:r>
            <a:endParaRPr sz="2500">
              <a:latin typeface="Calibri"/>
              <a:ea typeface="Calibri"/>
              <a:cs typeface="Calibri"/>
              <a:sym typeface="Calibri"/>
            </a:endParaRPr>
          </a:p>
          <a:p>
            <a:pPr indent="-2537" lvl="0" marL="91440" rtl="0" algn="l">
              <a:lnSpc>
                <a:spcPct val="100000"/>
              </a:lnSpc>
              <a:spcBef>
                <a:spcPts val="1400"/>
              </a:spcBef>
              <a:spcAft>
                <a:spcPts val="0"/>
              </a:spcAft>
              <a:buSzPct val="108108"/>
              <a:buNone/>
            </a:pPr>
            <a:r>
              <a:t/>
            </a:r>
            <a:endParaRPr/>
          </a:p>
        </p:txBody>
      </p:sp>
      <p:sp>
        <p:nvSpPr>
          <p:cNvPr id="684" name="Google Shape;684;p9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85" name="Google Shape;685;p94"/>
          <p:cNvPicPr preferRelativeResize="0"/>
          <p:nvPr/>
        </p:nvPicPr>
        <p:blipFill rotWithShape="1">
          <a:blip r:embed="rId3">
            <a:alphaModFix/>
          </a:blip>
          <a:srcRect b="0" l="0" r="0" t="0"/>
          <a:stretch/>
        </p:blipFill>
        <p:spPr>
          <a:xfrm>
            <a:off x="9407674" y="6043899"/>
            <a:ext cx="1530000" cy="612000"/>
          </a:xfrm>
          <a:prstGeom prst="rect">
            <a:avLst/>
          </a:prstGeom>
          <a:noFill/>
          <a:ln>
            <a:noFill/>
          </a:ln>
        </p:spPr>
      </p:pic>
      <p:sp>
        <p:nvSpPr>
          <p:cNvPr id="686" name="Google Shape;686;p94"/>
          <p:cNvSpPr txBox="1"/>
          <p:nvPr/>
        </p:nvSpPr>
        <p:spPr>
          <a:xfrm>
            <a:off x="145674" y="318375"/>
            <a:ext cx="9489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SUPER UTENTE (su) - SUPER UTENTE DO (sudo)</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96"/>
          <p:cNvSpPr txBox="1"/>
          <p:nvPr>
            <p:ph idx="1" type="body"/>
          </p:nvPr>
        </p:nvSpPr>
        <p:spPr>
          <a:xfrm>
            <a:off x="318114" y="1553071"/>
            <a:ext cx="10920156" cy="5304929"/>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400"/>
              <a:buNone/>
            </a:pPr>
            <a:r>
              <a:rPr lang="en-US" sz="1600">
                <a:latin typeface="Times New Roman"/>
                <a:ea typeface="Times New Roman"/>
                <a:cs typeface="Times New Roman"/>
                <a:sym typeface="Times New Roman"/>
              </a:rPr>
              <a:t>Le distribuzioni Debian e Ubuntu utilizzano un gestore di pacchetti chiamato </a:t>
            </a:r>
            <a:r>
              <a:rPr b="1" lang="en-US" sz="1600">
                <a:latin typeface="Times New Roman"/>
                <a:ea typeface="Times New Roman"/>
                <a:cs typeface="Times New Roman"/>
                <a:sym typeface="Times New Roman"/>
              </a:rPr>
              <a:t>APT</a:t>
            </a:r>
            <a:r>
              <a:rPr lang="en-US" sz="1600">
                <a:latin typeface="Times New Roman"/>
                <a:ea typeface="Times New Roman"/>
                <a:cs typeface="Times New Roman"/>
                <a:sym typeface="Times New Roman"/>
              </a:rPr>
              <a:t>, </a:t>
            </a:r>
            <a:r>
              <a:rPr b="1" lang="en-US" sz="1600">
                <a:latin typeface="Times New Roman"/>
                <a:ea typeface="Times New Roman"/>
                <a:cs typeface="Times New Roman"/>
                <a:sym typeface="Times New Roman"/>
              </a:rPr>
              <a:t>Advanced Packaging Tool</a:t>
            </a:r>
            <a:r>
              <a:rPr lang="en-US" sz="1600">
                <a:latin typeface="Times New Roman"/>
                <a:ea typeface="Times New Roman"/>
                <a:cs typeface="Times New Roman"/>
                <a:sym typeface="Times New Roman"/>
              </a:rPr>
              <a:t>. </a:t>
            </a:r>
            <a:r>
              <a:rPr b="1" lang="en-US" sz="1600">
                <a:latin typeface="Times New Roman"/>
                <a:ea typeface="Times New Roman"/>
                <a:cs typeface="Times New Roman"/>
                <a:sym typeface="Times New Roman"/>
              </a:rPr>
              <a:t>APT </a:t>
            </a:r>
            <a:r>
              <a:rPr lang="en-US" sz="1600">
                <a:latin typeface="Times New Roman"/>
                <a:ea typeface="Times New Roman"/>
                <a:cs typeface="Times New Roman"/>
                <a:sym typeface="Times New Roman"/>
              </a:rPr>
              <a:t>è composto da alcune piccole utility, le due più utilizzate sono </a:t>
            </a:r>
            <a:r>
              <a:rPr b="1" lang="en-US" sz="1600">
                <a:solidFill>
                  <a:srgbClr val="FF0000"/>
                </a:solidFill>
                <a:latin typeface="Times New Roman"/>
                <a:ea typeface="Times New Roman"/>
                <a:cs typeface="Times New Roman"/>
                <a:sym typeface="Times New Roman"/>
              </a:rPr>
              <a:t>apt-cache </a:t>
            </a:r>
            <a:r>
              <a:rPr lang="en-US" sz="1600">
                <a:latin typeface="Times New Roman"/>
                <a:ea typeface="Times New Roman"/>
                <a:cs typeface="Times New Roman"/>
                <a:sym typeface="Times New Roman"/>
              </a:rPr>
              <a:t>e </a:t>
            </a:r>
            <a:r>
              <a:rPr b="1" lang="en-US" sz="1600">
                <a:solidFill>
                  <a:srgbClr val="FF0000"/>
                </a:solidFill>
                <a:latin typeface="Times New Roman"/>
                <a:ea typeface="Times New Roman"/>
                <a:cs typeface="Times New Roman"/>
                <a:sym typeface="Times New Roman"/>
              </a:rPr>
              <a:t>apt-get</a:t>
            </a:r>
            <a:r>
              <a:rPr lang="en-US" sz="1600">
                <a:latin typeface="Times New Roman"/>
                <a:ea typeface="Times New Roman"/>
                <a:cs typeface="Times New Roman"/>
                <a:sym typeface="Times New Roman"/>
              </a:rPr>
              <a:t>. </a:t>
            </a:r>
            <a:endParaRPr sz="160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600">
                <a:latin typeface="Times New Roman"/>
                <a:ea typeface="Times New Roman"/>
                <a:cs typeface="Times New Roman"/>
                <a:sym typeface="Times New Roman"/>
              </a:rPr>
              <a:t> </a:t>
            </a:r>
            <a:endParaRPr sz="16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$apt-cache </a:t>
            </a:r>
            <a:r>
              <a:rPr b="1" lang="en-US" sz="1800">
                <a:solidFill>
                  <a:srgbClr val="FF0000"/>
                </a:solidFill>
                <a:latin typeface="Times New Roman"/>
                <a:ea typeface="Times New Roman"/>
                <a:cs typeface="Times New Roman"/>
                <a:sym typeface="Times New Roman"/>
              </a:rPr>
              <a:t>search &lt;stringa di ricerca&gt; </a:t>
            </a:r>
            <a:r>
              <a:rPr b="1" lang="en-US" sz="14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Cerca la stringa di ricerca.</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$sudo </a:t>
            </a:r>
            <a:r>
              <a:rPr b="1" lang="en-US" sz="1800">
                <a:solidFill>
                  <a:srgbClr val="BF0041"/>
                </a:solidFill>
                <a:latin typeface="Times New Roman"/>
                <a:ea typeface="Times New Roman"/>
                <a:cs typeface="Times New Roman"/>
                <a:sym typeface="Times New Roman"/>
              </a:rPr>
              <a:t>apt-get install &lt;nome del pacchetto&gt; </a:t>
            </a:r>
            <a:r>
              <a:rPr b="1" lang="en-US" sz="1600">
                <a:solidFill>
                  <a:srgbClr val="000000"/>
                </a:solidFill>
                <a:latin typeface="Times New Roman"/>
                <a:ea typeface="Times New Roman"/>
                <a:cs typeface="Times New Roman"/>
                <a:sym typeface="Times New Roman"/>
              </a:rPr>
              <a:t>: </a:t>
            </a:r>
            <a:r>
              <a:rPr lang="en-US" sz="1400">
                <a:latin typeface="Times New Roman"/>
                <a:ea typeface="Times New Roman"/>
                <a:cs typeface="Times New Roman"/>
                <a:sym typeface="Times New Roman"/>
              </a:rPr>
              <a:t>installa il pacchetto.</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$sudo </a:t>
            </a:r>
            <a:r>
              <a:rPr b="1" lang="en-US" sz="1800">
                <a:solidFill>
                  <a:srgbClr val="BF0041"/>
                </a:solidFill>
                <a:latin typeface="Times New Roman"/>
                <a:ea typeface="Times New Roman"/>
                <a:cs typeface="Times New Roman"/>
                <a:sym typeface="Times New Roman"/>
              </a:rPr>
              <a:t>apt-get remove &lt;nome del pacchetto&gt; </a:t>
            </a:r>
            <a:r>
              <a:rPr b="1" lang="en-US" sz="1600">
                <a:solidFill>
                  <a:schemeClr val="dk1"/>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Rimuove/disinstalla il pacchetto, lasciando i file di configurazione.</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$sudo </a:t>
            </a:r>
            <a:r>
              <a:rPr b="1" lang="en-US" sz="1800">
                <a:solidFill>
                  <a:srgbClr val="BF0041"/>
                </a:solidFill>
                <a:latin typeface="Times New Roman"/>
                <a:ea typeface="Times New Roman"/>
                <a:cs typeface="Times New Roman"/>
                <a:sym typeface="Times New Roman"/>
              </a:rPr>
              <a:t>apt-get purge&lt;nome del pacchetto&gt; </a:t>
            </a:r>
            <a:r>
              <a:rPr b="1" lang="en-US" sz="1600">
                <a:latin typeface="Times New Roman"/>
                <a:ea typeface="Times New Roman"/>
                <a:cs typeface="Times New Roman"/>
                <a:sym typeface="Times New Roman"/>
              </a:rPr>
              <a:t>: </a:t>
            </a:r>
            <a:r>
              <a:rPr lang="en-US">
                <a:latin typeface="Times New Roman"/>
                <a:ea typeface="Times New Roman"/>
                <a:cs typeface="Times New Roman"/>
                <a:sym typeface="Times New Roman"/>
              </a:rPr>
              <a:t>Rimuove/disinstalla il pacchetto, cancellando i file di configurazione.</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$sudo </a:t>
            </a:r>
            <a:r>
              <a:rPr b="1" lang="en-US" sz="1800">
                <a:solidFill>
                  <a:srgbClr val="BF0041"/>
                </a:solidFill>
                <a:latin typeface="Times New Roman"/>
                <a:ea typeface="Times New Roman"/>
                <a:cs typeface="Times New Roman"/>
                <a:sym typeface="Times New Roman"/>
              </a:rPr>
              <a:t>apt-cache show &lt;nome del pacchetto</a:t>
            </a:r>
            <a:r>
              <a:rPr b="1" lang="en-US" sz="1600">
                <a:latin typeface="Times New Roman"/>
                <a:ea typeface="Times New Roman"/>
                <a:cs typeface="Times New Roman"/>
                <a:sym typeface="Times New Roman"/>
              </a:rPr>
              <a:t>&gt;: </a:t>
            </a:r>
            <a:r>
              <a:rPr lang="en-US" sz="1400">
                <a:latin typeface="Times New Roman"/>
                <a:ea typeface="Times New Roman"/>
                <a:cs typeface="Times New Roman"/>
                <a:sym typeface="Times New Roman"/>
              </a:rPr>
              <a:t>visualizza le informazioni sul pacchetto.</a:t>
            </a:r>
            <a:endParaRPr sz="1050">
              <a:latin typeface="Calibri"/>
              <a:ea typeface="Calibri"/>
              <a:cs typeface="Calibri"/>
              <a:sym typeface="Calibri"/>
            </a:endParaRPr>
          </a:p>
          <a:p>
            <a:pPr indent="-2537" lvl="0" marL="91440" rtl="0" algn="l">
              <a:lnSpc>
                <a:spcPct val="100000"/>
              </a:lnSpc>
              <a:spcBef>
                <a:spcPts val="2000"/>
              </a:spcBef>
              <a:spcAft>
                <a:spcPts val="0"/>
              </a:spcAft>
              <a:buSzPts val="1400"/>
              <a:buNone/>
            </a:pPr>
            <a:r>
              <a:t/>
            </a:r>
            <a:endParaRPr/>
          </a:p>
        </p:txBody>
      </p:sp>
      <p:sp>
        <p:nvSpPr>
          <p:cNvPr id="692" name="Google Shape;692;p9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93" name="Google Shape;693;p96"/>
          <p:cNvPicPr preferRelativeResize="0"/>
          <p:nvPr/>
        </p:nvPicPr>
        <p:blipFill rotWithShape="1">
          <a:blip r:embed="rId3">
            <a:alphaModFix/>
          </a:blip>
          <a:srcRect b="0" l="0" r="0" t="0"/>
          <a:stretch/>
        </p:blipFill>
        <p:spPr>
          <a:xfrm>
            <a:off x="9439347" y="6043899"/>
            <a:ext cx="1530000" cy="612000"/>
          </a:xfrm>
          <a:prstGeom prst="rect">
            <a:avLst/>
          </a:prstGeom>
          <a:noFill/>
          <a:ln>
            <a:noFill/>
          </a:ln>
        </p:spPr>
      </p:pic>
      <p:sp>
        <p:nvSpPr>
          <p:cNvPr id="694" name="Google Shape;694;p96"/>
          <p:cNvSpPr txBox="1"/>
          <p:nvPr/>
        </p:nvSpPr>
        <p:spPr>
          <a:xfrm>
            <a:off x="318114" y="207557"/>
            <a:ext cx="10353368"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Book Antiqua"/>
                <a:ea typeface="Book Antiqua"/>
                <a:cs typeface="Book Antiqua"/>
                <a:sym typeface="Book Antiqua"/>
              </a:rPr>
              <a:t>Installazione di software su distribuzioni Linux basate su Debian (Debian, Ubuntu, ecc.)</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97"/>
          <p:cNvSpPr txBox="1"/>
          <p:nvPr>
            <p:ph idx="1" type="body"/>
          </p:nvPr>
        </p:nvSpPr>
        <p:spPr>
          <a:xfrm>
            <a:off x="498610" y="455173"/>
            <a:ext cx="11300100" cy="5434350"/>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500"/>
              <a:buNone/>
            </a:pPr>
            <a:r>
              <a:rPr b="1" lang="en-US" sz="1800">
                <a:solidFill>
                  <a:srgbClr val="000000"/>
                </a:solidFill>
                <a:latin typeface="Times New Roman"/>
                <a:ea typeface="Times New Roman"/>
                <a:cs typeface="Times New Roman"/>
                <a:sym typeface="Times New Roman"/>
              </a:rPr>
              <a:t>Il comando dpkg</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Oltre alle </a:t>
            </a:r>
            <a:r>
              <a:rPr b="1" lang="en-US" sz="1800">
                <a:latin typeface="Times New Roman"/>
                <a:ea typeface="Times New Roman"/>
                <a:cs typeface="Times New Roman"/>
                <a:sym typeface="Times New Roman"/>
              </a:rPr>
              <a:t>utilità di apt</a:t>
            </a:r>
            <a:r>
              <a:rPr lang="en-US" sz="1800">
                <a:latin typeface="Times New Roman"/>
                <a:ea typeface="Times New Roman"/>
                <a:cs typeface="Times New Roman"/>
                <a:sym typeface="Times New Roman"/>
              </a:rPr>
              <a:t>, è possibile utilizzare il comando </a:t>
            </a:r>
            <a:r>
              <a:rPr b="1" lang="en-US" sz="1800">
                <a:solidFill>
                  <a:srgbClr val="FF0000"/>
                </a:solidFill>
                <a:latin typeface="Times New Roman"/>
                <a:ea typeface="Times New Roman"/>
                <a:cs typeface="Times New Roman"/>
                <a:sym typeface="Times New Roman"/>
              </a:rPr>
              <a:t>dpkg </a:t>
            </a:r>
            <a:r>
              <a:rPr lang="en-US" sz="1800">
                <a:latin typeface="Times New Roman"/>
                <a:ea typeface="Times New Roman"/>
                <a:cs typeface="Times New Roman"/>
                <a:sym typeface="Times New Roman"/>
              </a:rPr>
              <a:t>per interagire con il gestore di pacchetti:</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$dgpk </a:t>
            </a:r>
            <a:r>
              <a:rPr b="1" lang="en-US" sz="1800">
                <a:solidFill>
                  <a:srgbClr val="FF0000"/>
                </a:solidFill>
                <a:latin typeface="Times New Roman"/>
                <a:ea typeface="Times New Roman"/>
                <a:cs typeface="Times New Roman"/>
                <a:sym typeface="Times New Roman"/>
              </a:rPr>
              <a:t>-l </a:t>
            </a:r>
            <a:r>
              <a:rPr lang="en-US" sz="1800">
                <a:latin typeface="Times New Roman"/>
                <a:ea typeface="Times New Roman"/>
                <a:cs typeface="Times New Roman"/>
                <a:sym typeface="Times New Roman"/>
              </a:rPr>
              <a:t>: elenca tutti i pacchetti installati.</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$dpkg </a:t>
            </a:r>
            <a:r>
              <a:rPr b="1" lang="en-US" sz="1800">
                <a:solidFill>
                  <a:srgbClr val="FF0000"/>
                </a:solidFill>
                <a:latin typeface="Times New Roman"/>
                <a:ea typeface="Times New Roman"/>
                <a:cs typeface="Times New Roman"/>
                <a:sym typeface="Times New Roman"/>
              </a:rPr>
              <a:t>-S /path/to/file </a:t>
            </a:r>
            <a:r>
              <a:rPr lang="en-US" sz="1800">
                <a:latin typeface="Times New Roman"/>
                <a:ea typeface="Times New Roman"/>
                <a:cs typeface="Times New Roman"/>
                <a:sym typeface="Times New Roman"/>
              </a:rPr>
              <a:t>: Elenca il pacchetto che contiene il file.</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$dpkg </a:t>
            </a:r>
            <a:r>
              <a:rPr b="1" lang="en-US" sz="1800">
                <a:solidFill>
                  <a:srgbClr val="FF0000"/>
                </a:solidFill>
                <a:latin typeface="Times New Roman"/>
                <a:ea typeface="Times New Roman"/>
                <a:cs typeface="Times New Roman"/>
                <a:sym typeface="Times New Roman"/>
              </a:rPr>
              <a:t>-i package.deb </a:t>
            </a:r>
            <a:r>
              <a:rPr lang="en-US" sz="1800">
                <a:latin typeface="Times New Roman"/>
                <a:ea typeface="Times New Roman"/>
                <a:cs typeface="Times New Roman"/>
                <a:sym typeface="Times New Roman"/>
              </a:rPr>
              <a:t>: installa un pacchetto dal file denominato package.deb.</a:t>
            </a:r>
            <a:endParaRPr sz="1800">
              <a:latin typeface="Calibri"/>
              <a:ea typeface="Calibri"/>
              <a:cs typeface="Calibri"/>
              <a:sym typeface="Calibri"/>
            </a:endParaRPr>
          </a:p>
          <a:p>
            <a:pPr indent="22860" lvl="0" marL="91440" rtl="0" algn="l">
              <a:lnSpc>
                <a:spcPct val="100000"/>
              </a:lnSpc>
              <a:spcBef>
                <a:spcPts val="20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114300" lvl="0" marL="91440" rtl="0" algn="l">
              <a:lnSpc>
                <a:spcPct val="100000"/>
              </a:lnSpc>
              <a:spcBef>
                <a:spcPts val="2000"/>
              </a:spcBef>
              <a:spcAft>
                <a:spcPts val="0"/>
              </a:spcAft>
              <a:buSzPts val="1800"/>
              <a:buChar char=" "/>
            </a:pPr>
            <a:r>
              <a:rPr b="1" lang="en-US" sz="1800">
                <a:solidFill>
                  <a:srgbClr val="000000"/>
                </a:solidFill>
                <a:latin typeface="Times New Roman"/>
                <a:ea typeface="Times New Roman"/>
                <a:cs typeface="Times New Roman"/>
                <a:sym typeface="Times New Roman"/>
              </a:rPr>
              <a:t>$dpkg </a:t>
            </a:r>
            <a:r>
              <a:rPr b="1" lang="en-US" sz="1800">
                <a:solidFill>
                  <a:srgbClr val="FF0000"/>
                </a:solidFill>
                <a:latin typeface="Times New Roman"/>
                <a:ea typeface="Times New Roman"/>
                <a:cs typeface="Times New Roman"/>
                <a:sym typeface="Times New Roman"/>
              </a:rPr>
              <a:t>-L package </a:t>
            </a:r>
            <a:r>
              <a:rPr lang="en-US" sz="1800">
                <a:latin typeface="Times New Roman"/>
                <a:ea typeface="Times New Roman"/>
                <a:cs typeface="Times New Roman"/>
                <a:sym typeface="Times New Roman"/>
              </a:rPr>
              <a:t>: elenca tutti i file che appartengono al pacchetto.</a:t>
            </a:r>
            <a:endParaRPr/>
          </a:p>
        </p:txBody>
      </p:sp>
      <p:sp>
        <p:nvSpPr>
          <p:cNvPr id="700" name="Google Shape;700;p9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701" name="Google Shape;701;p97"/>
          <p:cNvPicPr preferRelativeResize="0"/>
          <p:nvPr/>
        </p:nvPicPr>
        <p:blipFill rotWithShape="1">
          <a:blip r:embed="rId3">
            <a:alphaModFix/>
          </a:blip>
          <a:srcRect b="0" l="0" r="0" t="0"/>
          <a:stretch/>
        </p:blipFill>
        <p:spPr>
          <a:xfrm>
            <a:off x="9456835" y="6043899"/>
            <a:ext cx="1530000" cy="6120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99"/>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6000"/>
              <a:buFont typeface="Book Antiqua"/>
              <a:buNone/>
            </a:pPr>
            <a:r>
              <a:rPr lang="en-US"/>
              <a:t>Grazie!</a:t>
            </a:r>
            <a:endParaRPr/>
          </a:p>
        </p:txBody>
      </p:sp>
      <p:pic>
        <p:nvPicPr>
          <p:cNvPr descr="A person and person looking at a computer screen" id="707" name="Google Shape;707;p99"/>
          <p:cNvPicPr preferRelativeResize="0"/>
          <p:nvPr>
            <p:ph idx="2" type="pic"/>
          </p:nvPr>
        </p:nvPicPr>
        <p:blipFill rotWithShape="1">
          <a:blip r:embed="rId3">
            <a:alphaModFix/>
          </a:blip>
          <a:srcRect b="0" l="127" r="125" t="0"/>
          <a:stretch/>
        </p:blipFill>
        <p:spPr>
          <a:xfrm>
            <a:off x="-29499" y="-2236"/>
            <a:ext cx="6814124" cy="6871095"/>
          </a:xfrm>
          <a:prstGeom prst="rect">
            <a:avLst/>
          </a:prstGeom>
          <a:solidFill>
            <a:schemeClr val="lt2"/>
          </a:solidFill>
          <a:ln>
            <a:noFill/>
          </a:ln>
        </p:spPr>
      </p:pic>
      <p:grpSp>
        <p:nvGrpSpPr>
          <p:cNvPr id="708" name="Google Shape;708;p99"/>
          <p:cNvGrpSpPr/>
          <p:nvPr/>
        </p:nvGrpSpPr>
        <p:grpSpPr>
          <a:xfrm>
            <a:off x="4059704" y="0"/>
            <a:ext cx="2928883" cy="6871447"/>
            <a:chOff x="4059704" y="0"/>
            <a:chExt cx="2928883" cy="6871447"/>
          </a:xfrm>
        </p:grpSpPr>
        <p:sp>
          <p:nvSpPr>
            <p:cNvPr id="709" name="Google Shape;709;p99"/>
            <p:cNvSpPr/>
            <p:nvPr/>
          </p:nvSpPr>
          <p:spPr>
            <a:xfrm rot="10800000">
              <a:off x="4443586" y="50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710" name="Google Shape;710;p99"/>
            <p:cNvCxnSpPr/>
            <p:nvPr/>
          </p:nvCxnSpPr>
          <p:spPr>
            <a:xfrm flipH="1">
              <a:off x="4059704" y="0"/>
              <a:ext cx="1822122" cy="6871447"/>
            </a:xfrm>
            <a:prstGeom prst="straightConnector1">
              <a:avLst/>
            </a:prstGeom>
            <a:noFill/>
            <a:ln cap="flat" cmpd="sng" w="22225">
              <a:solidFill>
                <a:schemeClr val="dk2"/>
              </a:solidFill>
              <a:prstDash val="solid"/>
              <a:round/>
              <a:headEnd len="sm" w="sm" type="none"/>
              <a:tailEnd len="sm" w="sm" type="none"/>
            </a:ln>
          </p:spPr>
        </p:cxnSp>
      </p:grpSp>
      <p:pic>
        <p:nvPicPr>
          <p:cNvPr id="711" name="Google Shape;711;p99"/>
          <p:cNvPicPr preferRelativeResize="0"/>
          <p:nvPr/>
        </p:nvPicPr>
        <p:blipFill rotWithShape="1">
          <a:blip r:embed="rId4">
            <a:alphaModFix/>
          </a:blip>
          <a:srcRect b="0" l="0" r="0" t="0"/>
          <a:stretch/>
        </p:blipFill>
        <p:spPr>
          <a:xfrm>
            <a:off x="8975055" y="6108343"/>
            <a:ext cx="1530000" cy="61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9"/>
          <p:cNvPicPr preferRelativeResize="0"/>
          <p:nvPr/>
        </p:nvPicPr>
        <p:blipFill rotWithShape="1">
          <a:blip r:embed="rId3">
            <a:alphaModFix/>
          </a:blip>
          <a:srcRect b="0" l="0" r="0" t="0"/>
          <a:stretch/>
        </p:blipFill>
        <p:spPr>
          <a:xfrm>
            <a:off x="3057832" y="710380"/>
            <a:ext cx="6705600" cy="5277465"/>
          </a:xfrm>
          <a:prstGeom prst="rect">
            <a:avLst/>
          </a:prstGeom>
          <a:noFill/>
          <a:ln>
            <a:noFill/>
          </a:ln>
        </p:spPr>
      </p:pic>
      <p:pic>
        <p:nvPicPr>
          <p:cNvPr id="182" name="Google Shape;182;p9"/>
          <p:cNvPicPr preferRelativeResize="0"/>
          <p:nvPr/>
        </p:nvPicPr>
        <p:blipFill rotWithShape="1">
          <a:blip r:embed="rId4">
            <a:alphaModFix/>
          </a:blip>
          <a:srcRect b="0" l="0" r="0" t="0"/>
          <a:stretch/>
        </p:blipFill>
        <p:spPr>
          <a:xfrm>
            <a:off x="8778409" y="6147619"/>
            <a:ext cx="1530000" cy="612000"/>
          </a:xfrm>
          <a:prstGeom prst="rect">
            <a:avLst/>
          </a:prstGeom>
          <a:noFill/>
          <a:ln>
            <a:noFill/>
          </a:ln>
        </p:spPr>
      </p:pic>
      <p:sp>
        <p:nvSpPr>
          <p:cNvPr id="183" name="Google Shape;183;p9"/>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txBox="1"/>
          <p:nvPr>
            <p:ph type="ctrTitle"/>
          </p:nvPr>
        </p:nvSpPr>
        <p:spPr>
          <a:xfrm>
            <a:off x="912831" y="0"/>
            <a:ext cx="8663788"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Schema di directory su sistemi Linux</a:t>
            </a:r>
            <a:endParaRPr/>
          </a:p>
        </p:txBody>
      </p:sp>
      <p:graphicFrame>
        <p:nvGraphicFramePr>
          <p:cNvPr id="189" name="Google Shape;189;p10"/>
          <p:cNvGraphicFramePr/>
          <p:nvPr/>
        </p:nvGraphicFramePr>
        <p:xfrm>
          <a:off x="1443027" y="1698674"/>
          <a:ext cx="3000000" cy="3000000"/>
        </p:xfrm>
        <a:graphic>
          <a:graphicData uri="http://schemas.openxmlformats.org/drawingml/2006/table">
            <a:tbl>
              <a:tblPr bandRow="1" firstCol="1" firstRow="1">
                <a:noFill/>
                <a:tableStyleId>{23BE5FA5-71B2-4E71-83BA-8ED172091B1D}</a:tableStyleId>
              </a:tblPr>
              <a:tblGrid>
                <a:gridCol w="4228700"/>
                <a:gridCol w="4229350"/>
              </a:tblGrid>
              <a:tr h="290525">
                <a:tc gridSpan="2">
                  <a:txBody>
                    <a:bodyPr/>
                    <a:lstStyle/>
                    <a:p>
                      <a:pPr indent="0" lvl="0" marL="0" marR="0" rtl="0" algn="ctr">
                        <a:lnSpc>
                          <a:spcPct val="107000"/>
                        </a:lnSpc>
                        <a:spcBef>
                          <a:spcPts val="0"/>
                        </a:spcBef>
                        <a:spcAft>
                          <a:spcPts val="0"/>
                        </a:spcAft>
                        <a:buClr>
                          <a:srgbClr val="000000"/>
                        </a:buClr>
                        <a:buSzPts val="800"/>
                        <a:buFont typeface="Arial"/>
                        <a:buNone/>
                      </a:pPr>
                      <a:r>
                        <a:rPr lang="en-US" sz="800" u="sng" cap="none" strike="noStrike"/>
                        <a:t>Elenco completo degli elenchi</a:t>
                      </a:r>
                      <a:endParaRPr sz="800" u="none" cap="none" strike="noStrike">
                        <a:latin typeface="Calibri"/>
                        <a:ea typeface="Calibri"/>
                        <a:cs typeface="Calibri"/>
                        <a:sym typeface="Calibri"/>
                      </a:endParaRPr>
                    </a:p>
                  </a:txBody>
                  <a:tcPr marT="0" marB="0" marR="0" marL="0"/>
                </a:tc>
                <a:tc hMerge="1"/>
              </a:tr>
              <a:tr h="3887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"root". (della directory ad albero). Il punto di partenza della gerarchia del file system di Linux. Non è correlato all'utente root.</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/bin</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Binari e altri programmi eseguibili.</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/boot</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File necessari per l'avvio del sistema operativo.</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/cdrom</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Punto di montaggio per i CD-ROM.</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/cgroup</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Gerarchia dei gruppi di controllo.</a:t>
                      </a:r>
                      <a:endParaRPr sz="800" u="none" cap="none" strike="noStrike">
                        <a:latin typeface="Calibri"/>
                        <a:ea typeface="Calibri"/>
                        <a:cs typeface="Calibri"/>
                        <a:sym typeface="Calibri"/>
                      </a:endParaRPr>
                    </a:p>
                  </a:txBody>
                  <a:tcPr marT="0" marB="0" marR="0" marL="0"/>
                </a:tc>
              </a:tr>
              <a:tr h="3887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/dev</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File di dispositivo, tipicamente controllati dal sistema operativo e dagli amministratori del sistema.</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/etc</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File di configurazione del sistema.</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/esportazione</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File system condivisi. Più comunemente presente nei sistemi Solaris.</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/home</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Elenchi domestici.</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/lib</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Biblioteche di sistema.</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/lib64</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Librerie di sistema, 64 bit.</a:t>
                      </a:r>
                      <a:endParaRPr sz="800" u="none" cap="none" strike="noStrike">
                        <a:latin typeface="Calibri"/>
                        <a:ea typeface="Calibri"/>
                        <a:cs typeface="Calibri"/>
                        <a:sym typeface="Calibri"/>
                      </a:endParaRPr>
                    </a:p>
                  </a:txBody>
                  <a:tcPr marT="0" marB="0" marR="0" marL="0"/>
                </a:tc>
              </a:tr>
              <a:tr h="336875">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/perduto+ritrovato</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Utilizzato dal file system per memorizzare i file recuperati dopo l'esecuzione di un controllo del file system.</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/media</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Utilizzato per montare supporti rimovibili come i CD-ROM.</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/mnt</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Utilizzato per montare file system esterni.</a:t>
                      </a:r>
                      <a:endParaRPr sz="800" u="none" cap="none" strike="noStrike">
                        <a:latin typeface="Calibri"/>
                        <a:ea typeface="Calibri"/>
                        <a:cs typeface="Calibri"/>
                        <a:sym typeface="Calibri"/>
                      </a:endParaRPr>
                    </a:p>
                  </a:txBody>
                  <a:tcPr marT="0" marB="0" marR="0" marL="0"/>
                </a:tc>
              </a:tr>
            </a:tbl>
          </a:graphicData>
        </a:graphic>
      </p:graphicFrame>
      <p:pic>
        <p:nvPicPr>
          <p:cNvPr id="190" name="Google Shape;190;p10"/>
          <p:cNvPicPr preferRelativeResize="0"/>
          <p:nvPr/>
        </p:nvPicPr>
        <p:blipFill rotWithShape="1">
          <a:blip r:embed="rId3">
            <a:alphaModFix/>
          </a:blip>
          <a:srcRect b="0" l="0" r="0" t="0"/>
          <a:stretch/>
        </p:blipFill>
        <p:spPr>
          <a:xfrm>
            <a:off x="6949609" y="6044388"/>
            <a:ext cx="1530000" cy="612000"/>
          </a:xfrm>
          <a:prstGeom prst="rect">
            <a:avLst/>
          </a:prstGeom>
          <a:noFill/>
          <a:ln>
            <a:noFill/>
          </a:ln>
        </p:spPr>
      </p:pic>
      <p:sp>
        <p:nvSpPr>
          <p:cNvPr id="191" name="Google Shape;191;p10"/>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2023-07-18T15:28:54.0000000Z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