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go="http://customooxmlschemas.google.com/" xmlns:ahyp="http://schemas.microsoft.com/office/drawing/2018/hyperlinkcolor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2192000" cy="6858000"/>
  <p:notesSz cx="6858000" cy="9144000"/>
  <p:embeddedFontLst>
    <p:embeddedFont>
      <p:font typeface="Book Antiqua" panose="02040602050305030304" pitchFamily="18" charset="0"/>
      <p:regular r:id="rId53"/>
      <p:bold r:id="rId54"/>
      <p:italic r:id="rId55"/>
      <p:boldItalic r:id="rId56"/>
    </p:embeddedFont>
    <p:embeddedFont>
      <p:font typeface="Century Gothic" panose="020B0502020202020204" pitchFamily="34" charset="0"/>
      <p:regular r:id="rId57"/>
      <p:bold r:id="rId58"/>
      <p:italic r:id="rId59"/>
      <p:boldItalic r:id="rId60"/>
    </p:embeddedFont>
    <p:embeddedFont>
      <p:font typeface="Times" panose="02020603050405020304" pitchFamily="18" charset="0"/>
      <p:regular r:id="rId61"/>
      <p:bold r:id="rId62"/>
      <p:italic r:id="rId63"/>
      <p:boldItalic r:id="rId6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65" roundtripDataSignature="AMtx7mgBx5o3ATaKUPEOmvV6pjkx/OsJ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3837B80-A0FC-450C-9D14-86C89C5807C9}">
  <a:tblStyle styleId="{E3837B80-A0FC-450C-9D14-86C89C5807C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3A68FFB-66DC-4111-BD6A-2278BF153099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3E6"/>
          </a:solidFill>
        </a:fill>
      </a:tcStyle>
    </a:wholeTbl>
    <a:band1H>
      <a:tcTxStyle/>
      <a:tcStyle>
        <a:tcBdr/>
        <a:fill>
          <a:solidFill>
            <a:srgbClr val="FFE6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6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11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9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font" Target="fonts/font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s Ntib" userId="5d67751ee8ba4499" providerId="LiveId" clId="{1DEA94E2-B760-4AE7-A94A-C75731F9BD15}"/>
    <pc:docChg chg="modSld">
      <pc:chgData name="Antonios Ntib" userId="5d67751ee8ba4499" providerId="LiveId" clId="{1DEA94E2-B760-4AE7-A94A-C75731F9BD15}" dt="2024-04-11T11:48:50.384" v="23" actId="1076"/>
      <pc:docMkLst>
        <pc:docMk/>
      </pc:docMkLst>
      <pc:sldChg chg="modSp mod">
        <pc:chgData name="Antonios Ntib" userId="5d67751ee8ba4499" providerId="LiveId" clId="{1DEA94E2-B760-4AE7-A94A-C75731F9BD15}" dt="2024-04-11T11:48:50.384" v="23" actId="1076"/>
        <pc:sldMkLst>
          <pc:docMk/>
          <pc:sldMk cId="0" sldId="256"/>
        </pc:sldMkLst>
        <pc:spChg chg="mod">
          <ac:chgData name="Antonios Ntib" userId="5d67751ee8ba4499" providerId="LiveId" clId="{1DEA94E2-B760-4AE7-A94A-C75731F9BD15}" dt="2024-04-11T11:48:43.057" v="13" actId="20577"/>
          <ac:spMkLst>
            <pc:docMk/>
            <pc:sldMk cId="0" sldId="256"/>
            <ac:spMk id="188" creationId="{00000000-0000-0000-0000-000000000000}"/>
          </ac:spMkLst>
        </pc:spChg>
        <pc:spChg chg="mod">
          <ac:chgData name="Antonios Ntib" userId="5d67751ee8ba4499" providerId="LiveId" clId="{1DEA94E2-B760-4AE7-A94A-C75731F9BD15}" dt="2024-04-11T11:48:38.606" v="1" actId="20577"/>
          <ac:spMkLst>
            <pc:docMk/>
            <pc:sldMk cId="0" sldId="256"/>
            <ac:spMk id="190" creationId="{00000000-0000-0000-0000-000000000000}"/>
          </ac:spMkLst>
        </pc:spChg>
        <pc:spChg chg="mod">
          <ac:chgData name="Antonios Ntib" userId="5d67751ee8ba4499" providerId="LiveId" clId="{1DEA94E2-B760-4AE7-A94A-C75731F9BD15}" dt="2024-04-11T11:48:48.103" v="22" actId="20577"/>
          <ac:spMkLst>
            <pc:docMk/>
            <pc:sldMk cId="0" sldId="256"/>
            <ac:spMk id="196" creationId="{00000000-0000-0000-0000-000000000000}"/>
          </ac:spMkLst>
        </pc:spChg>
        <pc:picChg chg="mod">
          <ac:chgData name="Antonios Ntib" userId="5d67751ee8ba4499" providerId="LiveId" clId="{1DEA94E2-B760-4AE7-A94A-C75731F9BD15}" dt="2024-04-11T11:48:50.384" v="23" actId="1076"/>
          <ac:picMkLst>
            <pc:docMk/>
            <pc:sldMk cId="0" sldId="256"/>
            <ac:picMk id="19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'#'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6" name="Google Shape;18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719138"/>
            <a:ext cx="6399213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8" name="Google Shape;288;p11:notes"/>
          <p:cNvSpPr txBox="1">
            <a:spLocks noGrp="1"/>
          </p:cNvSpPr>
          <p:nvPr>
            <p:ph type="body" idx="1"/>
          </p:nvPr>
        </p:nvSpPr>
        <p:spPr>
          <a:xfrm>
            <a:off x="976313" y="4559300"/>
            <a:ext cx="5362575" cy="4322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4" name="Google Shape;3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3" name="Google Shape;34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2" name="Google Shape;35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0" name="Google Shape;36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1" name="Google Shape;36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2" name="Google Shape;4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8" name="Google Shape;41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9" name="Google Shape;419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Google Shape;2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0" name="Google Shape;21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8" name="Google Shape;2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0" name="Google Shape;6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6" name="Google Shape;2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3" name="Google Shape;2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59556" y="290252"/>
            <a:ext cx="6064493" cy="687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9"/>
          <p:cNvSpPr txBox="1">
            <a:spLocks noGrp="1"/>
          </p:cNvSpPr>
          <p:nvPr>
            <p:ph type="ctrTitle"/>
          </p:nvPr>
        </p:nvSpPr>
        <p:spPr>
          <a:xfrm>
            <a:off x="7119890" y="723440"/>
            <a:ext cx="4323426" cy="2579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" name="Google Shape;17;p29"/>
          <p:cNvSpPr>
            <a:spLocks noGrp="1"/>
          </p:cNvSpPr>
          <p:nvPr>
            <p:ph type="pic" idx="2"/>
          </p:nvPr>
        </p:nvSpPr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8" name="Google Shape;18;p29"/>
          <p:cNvSpPr txBox="1">
            <a:spLocks noGrp="1"/>
          </p:cNvSpPr>
          <p:nvPr>
            <p:ph type="body" idx="3"/>
          </p:nvPr>
        </p:nvSpPr>
        <p:spPr>
          <a:xfrm>
            <a:off x="7119274" y="3373515"/>
            <a:ext cx="4323426" cy="100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6000"/>
              <a:buNone/>
              <a:defRPr sz="6000" b="1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cxnSp>
        <p:nvCxnSpPr>
          <p:cNvPr id="19" name="Google Shape;19;p29"/>
          <p:cNvCxnSpPr/>
          <p:nvPr/>
        </p:nvCxnSpPr>
        <p:spPr>
          <a:xfrm flipH="1">
            <a:off x="4559556" y="-10665"/>
            <a:ext cx="1930144" cy="687729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 Dark">
  <p:cSld name="Comparison Dark"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7"/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79" name="Google Shape;79;p3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233290" y="0"/>
              <a:ext cx="2740011" cy="6850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3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" name="Google Shape;81;p37"/>
          <p:cNvSpPr txBox="1">
            <a:spLocks noGrp="1"/>
          </p:cNvSpPr>
          <p:nvPr>
            <p:ph type="title"/>
          </p:nvPr>
        </p:nvSpPr>
        <p:spPr>
          <a:xfrm>
            <a:off x="409099" y="286603"/>
            <a:ext cx="11373803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>
            <a:spLocks noGrp="1"/>
          </p:cNvSpPr>
          <p:nvPr>
            <p:ph type="body" idx="1"/>
          </p:nvPr>
        </p:nvSpPr>
        <p:spPr>
          <a:xfrm>
            <a:off x="1318352" y="1894376"/>
            <a:ext cx="2847975" cy="339089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7430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>
            <a:spLocks noGrp="1"/>
          </p:cNvSpPr>
          <p:nvPr>
            <p:ph type="pic" idx="2"/>
          </p:nvPr>
        </p:nvSpPr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37"/>
          <p:cNvSpPr txBox="1">
            <a:spLocks noGrp="1"/>
          </p:cNvSpPr>
          <p:nvPr>
            <p:ph type="body" idx="3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>
            <a:spLocks noGrp="1"/>
          </p:cNvSpPr>
          <p:nvPr>
            <p:ph type="body" idx="4"/>
          </p:nvPr>
        </p:nvSpPr>
        <p:spPr>
          <a:xfrm>
            <a:off x="4651092" y="1894376"/>
            <a:ext cx="2847975" cy="339089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7430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>
            <a:spLocks noGrp="1"/>
          </p:cNvSpPr>
          <p:nvPr>
            <p:ph type="pic" idx="5"/>
          </p:nvPr>
        </p:nvSpPr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37"/>
          <p:cNvSpPr txBox="1">
            <a:spLocks noGrp="1"/>
          </p:cNvSpPr>
          <p:nvPr>
            <p:ph type="body" idx="6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8" name="Google Shape;88;p37"/>
          <p:cNvSpPr>
            <a:spLocks noGrp="1"/>
          </p:cNvSpPr>
          <p:nvPr>
            <p:ph type="body" idx="7"/>
          </p:nvPr>
        </p:nvSpPr>
        <p:spPr>
          <a:xfrm>
            <a:off x="7995403" y="1894376"/>
            <a:ext cx="2847975" cy="3390899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7430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>
            <a:spLocks noGrp="1"/>
          </p:cNvSpPr>
          <p:nvPr>
            <p:ph type="pic" idx="8"/>
          </p:nvPr>
        </p:nvSpPr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7"/>
          <p:cNvSpPr txBox="1">
            <a:spLocks noGrp="1"/>
          </p:cNvSpPr>
          <p:nvPr>
            <p:ph type="body" idx="9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ftr" idx="11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sson Summary">
  <p:cSld name="Lesson Summary">
    <p:bg>
      <p:bgPr>
        <a:solidFill>
          <a:schemeClr val="dk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8"/>
          <p:cNvSpPr txBox="1">
            <a:spLocks noGrp="1"/>
          </p:cNvSpPr>
          <p:nvPr>
            <p:ph type="ctrTitle"/>
          </p:nvPr>
        </p:nvSpPr>
        <p:spPr>
          <a:xfrm>
            <a:off x="6599788" y="353962"/>
            <a:ext cx="4786877" cy="98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subTitle" idx="1"/>
          </p:nvPr>
        </p:nvSpPr>
        <p:spPr>
          <a:xfrm>
            <a:off x="6599788" y="1517074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body" idx="2"/>
          </p:nvPr>
        </p:nvSpPr>
        <p:spPr>
          <a:xfrm>
            <a:off x="6599788" y="2341261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body" idx="3"/>
          </p:nvPr>
        </p:nvSpPr>
        <p:spPr>
          <a:xfrm>
            <a:off x="6599789" y="2753247"/>
            <a:ext cx="3852296" cy="81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body" idx="4"/>
          </p:nvPr>
        </p:nvSpPr>
        <p:spPr>
          <a:xfrm>
            <a:off x="6599788" y="3563285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body" idx="5"/>
          </p:nvPr>
        </p:nvSpPr>
        <p:spPr>
          <a:xfrm>
            <a:off x="6599788" y="3982578"/>
            <a:ext cx="3860546" cy="52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body" idx="6"/>
          </p:nvPr>
        </p:nvSpPr>
        <p:spPr>
          <a:xfrm>
            <a:off x="6599788" y="4564818"/>
            <a:ext cx="4796710" cy="40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ourier New"/>
              <a:buNone/>
              <a:defRPr sz="2000">
                <a:solidFill>
                  <a:schemeClr val="accen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1" name="Google Shape;101;p38"/>
          <p:cNvSpPr txBox="1">
            <a:spLocks noGrp="1"/>
          </p:cNvSpPr>
          <p:nvPr>
            <p:ph type="body" idx="7"/>
          </p:nvPr>
        </p:nvSpPr>
        <p:spPr>
          <a:xfrm>
            <a:off x="6599788" y="4975138"/>
            <a:ext cx="3860546" cy="852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- Topic 1">
  <p:cSld name="Agenda - Topic 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9"/>
          <p:cNvSpPr/>
          <p:nvPr/>
        </p:nvSpPr>
        <p:spPr>
          <a:xfrm>
            <a:off x="6093537" y="-1946"/>
            <a:ext cx="3601340" cy="6881814"/>
          </a:xfrm>
          <a:custGeom>
            <a:avLst/>
            <a:gdLst/>
            <a:ahLst/>
            <a:cxnLst/>
            <a:rect l="l" t="t" r="r" b="b"/>
            <a:pathLst>
              <a:path w="3601340" h="6881814" extrusionOk="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39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9"/>
          <p:cNvSpPr txBox="1">
            <a:spLocks noGrp="1"/>
          </p:cNvSpPr>
          <p:nvPr>
            <p:ph type="body" idx="1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body" idx="2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body" idx="3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body" idx="4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09" name="Google Shape;109;p39"/>
          <p:cNvSpPr txBox="1">
            <a:spLocks noGrp="1"/>
          </p:cNvSpPr>
          <p:nvPr>
            <p:ph type="body" idx="5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0" name="Google Shape;110;p39"/>
          <p:cNvSpPr txBox="1">
            <a:spLocks noGrp="1"/>
          </p:cNvSpPr>
          <p:nvPr>
            <p:ph type="body" idx="6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1" name="Google Shape;111;p39"/>
          <p:cNvSpPr txBox="1">
            <a:spLocks noGrp="1"/>
          </p:cNvSpPr>
          <p:nvPr>
            <p:ph type="body" idx="7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2" name="Google Shape;112;p39"/>
          <p:cNvSpPr txBox="1">
            <a:spLocks noGrp="1"/>
          </p:cNvSpPr>
          <p:nvPr>
            <p:ph type="body" idx="8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3" name="Google Shape;113;p39"/>
          <p:cNvSpPr txBox="1">
            <a:spLocks noGrp="1"/>
          </p:cNvSpPr>
          <p:nvPr>
            <p:ph type="body" idx="9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4" name="Google Shape;114;p39"/>
          <p:cNvSpPr txBox="1">
            <a:spLocks noGrp="1"/>
          </p:cNvSpPr>
          <p:nvPr>
            <p:ph type="body" idx="13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15" name="Google Shape;115;p39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- Topic 2">
  <p:cSld name="Agenda - Topic 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0"/>
          <p:cNvSpPr/>
          <p:nvPr/>
        </p:nvSpPr>
        <p:spPr>
          <a:xfrm>
            <a:off x="6093537" y="-1946"/>
            <a:ext cx="3601340" cy="6881814"/>
          </a:xfrm>
          <a:custGeom>
            <a:avLst/>
            <a:gdLst/>
            <a:ahLst/>
            <a:cxnLst/>
            <a:rect l="l" t="t" r="r" b="b"/>
            <a:pathLst>
              <a:path w="3601340" h="6881814" extrusionOk="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40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>
            <a:spLocks noGrp="1"/>
          </p:cNvSpPr>
          <p:nvPr>
            <p:ph type="body" idx="1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0" name="Google Shape;120;p40"/>
          <p:cNvSpPr txBox="1">
            <a:spLocks noGrp="1"/>
          </p:cNvSpPr>
          <p:nvPr>
            <p:ph type="body" idx="2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1" name="Google Shape;121;p40"/>
          <p:cNvSpPr txBox="1">
            <a:spLocks noGrp="1"/>
          </p:cNvSpPr>
          <p:nvPr>
            <p:ph type="body" idx="3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2" name="Google Shape;122;p40"/>
          <p:cNvSpPr txBox="1">
            <a:spLocks noGrp="1"/>
          </p:cNvSpPr>
          <p:nvPr>
            <p:ph type="body" idx="4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3" name="Google Shape;123;p40"/>
          <p:cNvSpPr txBox="1">
            <a:spLocks noGrp="1"/>
          </p:cNvSpPr>
          <p:nvPr>
            <p:ph type="body" idx="5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4" name="Google Shape;124;p40"/>
          <p:cNvSpPr txBox="1">
            <a:spLocks noGrp="1"/>
          </p:cNvSpPr>
          <p:nvPr>
            <p:ph type="body" idx="6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5" name="Google Shape;125;p40"/>
          <p:cNvSpPr txBox="1">
            <a:spLocks noGrp="1"/>
          </p:cNvSpPr>
          <p:nvPr>
            <p:ph type="body" idx="7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6" name="Google Shape;126;p40"/>
          <p:cNvSpPr txBox="1">
            <a:spLocks noGrp="1"/>
          </p:cNvSpPr>
          <p:nvPr>
            <p:ph type="body" idx="8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7" name="Google Shape;127;p40"/>
          <p:cNvSpPr txBox="1">
            <a:spLocks noGrp="1"/>
          </p:cNvSpPr>
          <p:nvPr>
            <p:ph type="body" idx="9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8" name="Google Shape;128;p40"/>
          <p:cNvSpPr txBox="1">
            <a:spLocks noGrp="1"/>
          </p:cNvSpPr>
          <p:nvPr>
            <p:ph type="body" idx="13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29" name="Google Shape;129;p40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- Topic 3">
  <p:cSld name="Agenda - Topic 3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1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1"/>
          <p:cNvSpPr txBox="1">
            <a:spLocks noGrp="1"/>
          </p:cNvSpPr>
          <p:nvPr>
            <p:ph type="body" idx="1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33" name="Google Shape;133;p41"/>
          <p:cNvSpPr txBox="1">
            <a:spLocks noGrp="1"/>
          </p:cNvSpPr>
          <p:nvPr>
            <p:ph type="body" idx="2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34" name="Google Shape;134;p41"/>
          <p:cNvSpPr txBox="1">
            <a:spLocks noGrp="1"/>
          </p:cNvSpPr>
          <p:nvPr>
            <p:ph type="body" idx="3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35" name="Google Shape;135;p41"/>
          <p:cNvSpPr txBox="1">
            <a:spLocks noGrp="1"/>
          </p:cNvSpPr>
          <p:nvPr>
            <p:ph type="body" idx="4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5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body" idx="6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body" idx="7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39" name="Google Shape;139;p41"/>
          <p:cNvSpPr txBox="1">
            <a:spLocks noGrp="1"/>
          </p:cNvSpPr>
          <p:nvPr>
            <p:ph type="body" idx="8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40" name="Google Shape;140;p41"/>
          <p:cNvSpPr txBox="1">
            <a:spLocks noGrp="1"/>
          </p:cNvSpPr>
          <p:nvPr>
            <p:ph type="body" idx="9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41" name="Google Shape;141;p41"/>
          <p:cNvSpPr txBox="1">
            <a:spLocks noGrp="1"/>
          </p:cNvSpPr>
          <p:nvPr>
            <p:ph type="body" idx="13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42" name="Google Shape;142;p41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- Topic 4">
  <p:cSld name="Agenda - Topic 4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2"/>
          <p:cNvSpPr/>
          <p:nvPr/>
        </p:nvSpPr>
        <p:spPr>
          <a:xfrm>
            <a:off x="6093537" y="-1946"/>
            <a:ext cx="3601340" cy="6881814"/>
          </a:xfrm>
          <a:custGeom>
            <a:avLst/>
            <a:gdLst/>
            <a:ahLst/>
            <a:cxnLst/>
            <a:rect l="l" t="t" r="r" b="b"/>
            <a:pathLst>
              <a:path w="3601340" h="6881814" extrusionOk="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42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2"/>
          <p:cNvSpPr txBox="1">
            <a:spLocks noGrp="1"/>
          </p:cNvSpPr>
          <p:nvPr>
            <p:ph type="body" idx="1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47" name="Google Shape;147;p42"/>
          <p:cNvSpPr txBox="1">
            <a:spLocks noGrp="1"/>
          </p:cNvSpPr>
          <p:nvPr>
            <p:ph type="body" idx="2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48" name="Google Shape;148;p42"/>
          <p:cNvSpPr txBox="1">
            <a:spLocks noGrp="1"/>
          </p:cNvSpPr>
          <p:nvPr>
            <p:ph type="body" idx="3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49" name="Google Shape;149;p42"/>
          <p:cNvSpPr txBox="1">
            <a:spLocks noGrp="1"/>
          </p:cNvSpPr>
          <p:nvPr>
            <p:ph type="body" idx="4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50" name="Google Shape;150;p42"/>
          <p:cNvSpPr txBox="1">
            <a:spLocks noGrp="1"/>
          </p:cNvSpPr>
          <p:nvPr>
            <p:ph type="body" idx="5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51" name="Google Shape;151;p42"/>
          <p:cNvSpPr txBox="1">
            <a:spLocks noGrp="1"/>
          </p:cNvSpPr>
          <p:nvPr>
            <p:ph type="body" idx="6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52" name="Google Shape;152;p42"/>
          <p:cNvSpPr txBox="1">
            <a:spLocks noGrp="1"/>
          </p:cNvSpPr>
          <p:nvPr>
            <p:ph type="body" idx="7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53" name="Google Shape;153;p42"/>
          <p:cNvSpPr txBox="1">
            <a:spLocks noGrp="1"/>
          </p:cNvSpPr>
          <p:nvPr>
            <p:ph type="body" idx="8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54" name="Google Shape;154;p42"/>
          <p:cNvSpPr txBox="1">
            <a:spLocks noGrp="1"/>
          </p:cNvSpPr>
          <p:nvPr>
            <p:ph type="body" idx="9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55" name="Google Shape;155;p42"/>
          <p:cNvSpPr txBox="1">
            <a:spLocks noGrp="1"/>
          </p:cNvSpPr>
          <p:nvPr>
            <p:ph type="body" idx="13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56" name="Google Shape;156;p42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- Topic 5">
  <p:cSld name="Agenda - Topic 5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3"/>
          <p:cNvSpPr/>
          <p:nvPr/>
        </p:nvSpPr>
        <p:spPr>
          <a:xfrm>
            <a:off x="6093537" y="-1946"/>
            <a:ext cx="3601340" cy="6881814"/>
          </a:xfrm>
          <a:custGeom>
            <a:avLst/>
            <a:gdLst/>
            <a:ahLst/>
            <a:cxnLst/>
            <a:rect l="l" t="t" r="r" b="b"/>
            <a:pathLst>
              <a:path w="3601340" h="6881814" extrusionOk="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p43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3"/>
          <p:cNvSpPr txBox="1">
            <a:spLocks noGrp="1"/>
          </p:cNvSpPr>
          <p:nvPr>
            <p:ph type="body" idx="1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61" name="Google Shape;161;p43"/>
          <p:cNvSpPr txBox="1">
            <a:spLocks noGrp="1"/>
          </p:cNvSpPr>
          <p:nvPr>
            <p:ph type="body" idx="2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62" name="Google Shape;162;p43"/>
          <p:cNvSpPr txBox="1">
            <a:spLocks noGrp="1"/>
          </p:cNvSpPr>
          <p:nvPr>
            <p:ph type="body" idx="3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63" name="Google Shape;163;p43"/>
          <p:cNvSpPr txBox="1">
            <a:spLocks noGrp="1"/>
          </p:cNvSpPr>
          <p:nvPr>
            <p:ph type="body" idx="4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64" name="Google Shape;164;p43"/>
          <p:cNvSpPr txBox="1">
            <a:spLocks noGrp="1"/>
          </p:cNvSpPr>
          <p:nvPr>
            <p:ph type="body" idx="5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65" name="Google Shape;165;p43"/>
          <p:cNvSpPr txBox="1">
            <a:spLocks noGrp="1"/>
          </p:cNvSpPr>
          <p:nvPr>
            <p:ph type="body" idx="6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66" name="Google Shape;166;p43"/>
          <p:cNvSpPr txBox="1">
            <a:spLocks noGrp="1"/>
          </p:cNvSpPr>
          <p:nvPr>
            <p:ph type="body" idx="7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67" name="Google Shape;167;p43"/>
          <p:cNvSpPr txBox="1">
            <a:spLocks noGrp="1"/>
          </p:cNvSpPr>
          <p:nvPr>
            <p:ph type="body" idx="8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68" name="Google Shape;168;p43"/>
          <p:cNvSpPr txBox="1">
            <a:spLocks noGrp="1"/>
          </p:cNvSpPr>
          <p:nvPr>
            <p:ph type="body" idx="9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69" name="Google Shape;169;p43"/>
          <p:cNvSpPr txBox="1">
            <a:spLocks noGrp="1"/>
          </p:cNvSpPr>
          <p:nvPr>
            <p:ph type="body" idx="13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70" name="Google Shape;170;p43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5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45"/>
          <p:cNvSpPr txBox="1">
            <a:spLocks noGrp="1"/>
          </p:cNvSpPr>
          <p:nvPr>
            <p:ph type="body" idx="1"/>
          </p:nvPr>
        </p:nvSpPr>
        <p:spPr>
          <a:xfrm>
            <a:off x="609600" y="1524000"/>
            <a:ext cx="5435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74" name="Google Shape;174;p45"/>
          <p:cNvSpPr txBox="1">
            <a:spLocks noGrp="1"/>
          </p:cNvSpPr>
          <p:nvPr>
            <p:ph type="body" idx="2"/>
          </p:nvPr>
        </p:nvSpPr>
        <p:spPr>
          <a:xfrm>
            <a:off x="6248400" y="1524000"/>
            <a:ext cx="5435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75" name="Google Shape;175;p45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6" name="Google Shape;176;p45"/>
          <p:cNvSpPr txBox="1">
            <a:spLocks noGrp="1"/>
          </p:cNvSpPr>
          <p:nvPr>
            <p:ph type="ftr" idx="11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45"/>
          <p:cNvSpPr txBox="1">
            <a:spLocks noGrp="1"/>
          </p:cNvSpPr>
          <p:nvPr>
            <p:ph type="sldNum" idx="12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6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1" name="Google Shape;181;p46"/>
          <p:cNvSpPr txBox="1">
            <a:spLocks noGrp="1"/>
          </p:cNvSpPr>
          <p:nvPr>
            <p:ph type="ftr" idx="11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46"/>
          <p:cNvSpPr txBox="1">
            <a:spLocks noGrp="1"/>
          </p:cNvSpPr>
          <p:nvPr>
            <p:ph type="sldNum" idx="12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4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3" name="Google Shape;23;p4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Google Shape;24;p44"/>
          <p:cNvSpPr txBox="1">
            <a:spLocks noGrp="1"/>
          </p:cNvSpPr>
          <p:nvPr>
            <p:ph type="ftr" idx="11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4"/>
          <p:cNvSpPr txBox="1">
            <a:spLocks noGrp="1"/>
          </p:cNvSpPr>
          <p:nvPr>
            <p:ph type="sldNum" idx="12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bg>
      <p:bgPr>
        <a:solidFill>
          <a:schemeClr val="dk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 txBox="1">
            <a:spLocks noGrp="1"/>
          </p:cNvSpPr>
          <p:nvPr>
            <p:ph type="ctrTitle"/>
          </p:nvPr>
        </p:nvSpPr>
        <p:spPr>
          <a:xfrm>
            <a:off x="6615541" y="715654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subTitle" idx="1"/>
          </p:nvPr>
        </p:nvSpPr>
        <p:spPr>
          <a:xfrm>
            <a:off x="6605708" y="2431477"/>
            <a:ext cx="4786877" cy="76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" name="Google Shape;29;p31"/>
          <p:cNvSpPr txBox="1">
            <a:spLocks noGrp="1"/>
          </p:cNvSpPr>
          <p:nvPr>
            <p:ph type="body" idx="2"/>
          </p:nvPr>
        </p:nvSpPr>
        <p:spPr>
          <a:xfrm>
            <a:off x="6605708" y="3348617"/>
            <a:ext cx="2699066" cy="256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Courier New"/>
              <a:buChar char="o"/>
              <a:defRPr sz="14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body" idx="1"/>
          </p:nvPr>
        </p:nvSpPr>
        <p:spPr>
          <a:xfrm>
            <a:off x="796322" y="2252076"/>
            <a:ext cx="5797550" cy="305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/>
          <p:nvPr/>
        </p:nvSpPr>
        <p:spPr>
          <a:xfrm>
            <a:off x="6093537" y="-1946"/>
            <a:ext cx="3601340" cy="6881814"/>
          </a:xfrm>
          <a:custGeom>
            <a:avLst/>
            <a:gdLst/>
            <a:ahLst/>
            <a:cxnLst/>
            <a:rect l="l" t="t" r="r" b="b"/>
            <a:pathLst>
              <a:path w="3601340" h="6881814" extrusionOk="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30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bg>
      <p:bgPr>
        <a:solidFill>
          <a:schemeClr val="dk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2"/>
          <p:cNvSpPr txBox="1"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  <a:defRPr sz="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body" idx="1"/>
          </p:nvPr>
        </p:nvSpPr>
        <p:spPr>
          <a:xfrm>
            <a:off x="6970326" y="3748958"/>
            <a:ext cx="4786878" cy="225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urier New"/>
              <a:buNone/>
              <a:defRPr sz="1600">
                <a:solidFill>
                  <a:schemeClr val="lt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ourier New"/>
              <a:buChar char="o"/>
              <a:defRPr sz="1200">
                <a:solidFill>
                  <a:schemeClr val="lt1"/>
                </a:solidFill>
              </a:defRPr>
            </a:lvl2pPr>
            <a:lvl3pPr marL="1371600" lvl="2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3pPr>
            <a:lvl4pPr marL="1828800" lvl="3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4pPr>
            <a:lvl5pPr marL="2286000" lvl="4" indent="-29527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Courier New"/>
              <a:buChar char="o"/>
              <a:defRPr sz="10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>
  <p:cSld name="Agenda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3"/>
          <p:cNvSpPr/>
          <p:nvPr/>
        </p:nvSpPr>
        <p:spPr>
          <a:xfrm>
            <a:off x="6093537" y="-1946"/>
            <a:ext cx="3601340" cy="6881814"/>
          </a:xfrm>
          <a:custGeom>
            <a:avLst/>
            <a:gdLst/>
            <a:ahLst/>
            <a:cxnLst/>
            <a:rect l="l" t="t" r="r" b="b"/>
            <a:pathLst>
              <a:path w="3601340" h="6881814" extrusionOk="0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33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33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6732237" cy="101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824242" y="174947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1643379" y="174947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3"/>
          </p:nvPr>
        </p:nvSpPr>
        <p:spPr>
          <a:xfrm>
            <a:off x="824242" y="3006909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body" idx="4"/>
          </p:nvPr>
        </p:nvSpPr>
        <p:spPr>
          <a:xfrm>
            <a:off x="1643379" y="3009613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5"/>
          </p:nvPr>
        </p:nvSpPr>
        <p:spPr>
          <a:xfrm>
            <a:off x="824242" y="3635783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body" idx="6"/>
          </p:nvPr>
        </p:nvSpPr>
        <p:spPr>
          <a:xfrm>
            <a:off x="1643379" y="3638169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7"/>
          </p:nvPr>
        </p:nvSpPr>
        <p:spPr>
          <a:xfrm>
            <a:off x="824242" y="4264656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body" idx="8"/>
          </p:nvPr>
        </p:nvSpPr>
        <p:spPr>
          <a:xfrm>
            <a:off x="1643379" y="4269747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body" idx="9"/>
          </p:nvPr>
        </p:nvSpPr>
        <p:spPr>
          <a:xfrm>
            <a:off x="824242" y="2378035"/>
            <a:ext cx="78863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 b="0" baseline="-250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body" idx="13"/>
          </p:nvPr>
        </p:nvSpPr>
        <p:spPr>
          <a:xfrm>
            <a:off x="1643379" y="2378035"/>
            <a:ext cx="5885179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(Single line)">
  <p:cSld name="Title and Content (Single line)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 txBox="1">
            <a:spLocks noGrp="1"/>
          </p:cNvSpPr>
          <p:nvPr>
            <p:ph type="ctrTitle"/>
          </p:nvPr>
        </p:nvSpPr>
        <p:spPr>
          <a:xfrm>
            <a:off x="796322" y="408820"/>
            <a:ext cx="8935507" cy="94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body" idx="1"/>
          </p:nvPr>
        </p:nvSpPr>
        <p:spPr>
          <a:xfrm>
            <a:off x="796322" y="1986061"/>
            <a:ext cx="5797550" cy="401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4pPr>
            <a:lvl5pPr marL="2286000" lvl="4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2">
  <p:cSld name="Title and Content 2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body" idx="1"/>
          </p:nvPr>
        </p:nvSpPr>
        <p:spPr>
          <a:xfrm>
            <a:off x="796322" y="2252394"/>
            <a:ext cx="5797518" cy="253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36"/>
          <p:cNvGrpSpPr/>
          <p:nvPr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62" name="Google Shape;62;p3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233290" y="0"/>
              <a:ext cx="2740011" cy="6850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Google Shape;64;p36"/>
          <p:cNvSpPr/>
          <p:nvPr/>
        </p:nvSpPr>
        <p:spPr>
          <a:xfrm>
            <a:off x="7995403" y="1894376"/>
            <a:ext cx="2847975" cy="339089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36"/>
          <p:cNvSpPr txBox="1">
            <a:spLocks noGrp="1"/>
          </p:cNvSpPr>
          <p:nvPr>
            <p:ph type="ctrTitle"/>
          </p:nvPr>
        </p:nvSpPr>
        <p:spPr>
          <a:xfrm>
            <a:off x="447368" y="270880"/>
            <a:ext cx="11297264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  <a:defRPr sz="3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>
            <a:spLocks noGrp="1"/>
          </p:cNvSpPr>
          <p:nvPr>
            <p:ph type="body" idx="1"/>
          </p:nvPr>
        </p:nvSpPr>
        <p:spPr>
          <a:xfrm>
            <a:off x="1318352" y="1894376"/>
            <a:ext cx="2847975" cy="3390899"/>
          </a:xfrm>
          <a:prstGeom prst="roundRect">
            <a:avLst>
              <a:gd name="adj" fmla="val 16667"/>
            </a:avLst>
          </a:prstGeom>
          <a:solidFill>
            <a:schemeClr val="accent1">
              <a:alpha val="9411"/>
            </a:schemeClr>
          </a:solidFill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7430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>
            <a:spLocks noGrp="1"/>
          </p:cNvSpPr>
          <p:nvPr>
            <p:ph type="pic" idx="2"/>
          </p:nvPr>
        </p:nvSpPr>
        <p:spPr>
          <a:xfrm>
            <a:off x="2239419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6"/>
          <p:cNvSpPr txBox="1">
            <a:spLocks noGrp="1"/>
          </p:cNvSpPr>
          <p:nvPr>
            <p:ph type="body" idx="3"/>
          </p:nvPr>
        </p:nvSpPr>
        <p:spPr>
          <a:xfrm>
            <a:off x="1605817" y="3989405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>
            <a:spLocks noGrp="1"/>
          </p:cNvSpPr>
          <p:nvPr>
            <p:ph type="body" idx="4"/>
          </p:nvPr>
        </p:nvSpPr>
        <p:spPr>
          <a:xfrm>
            <a:off x="4651092" y="1894376"/>
            <a:ext cx="2847975" cy="3390899"/>
          </a:xfrm>
          <a:prstGeom prst="roundRect">
            <a:avLst>
              <a:gd name="adj" fmla="val 16667"/>
            </a:avLst>
          </a:prstGeom>
          <a:solidFill>
            <a:schemeClr val="accent1">
              <a:alpha val="9411"/>
            </a:schemeClr>
          </a:solidFill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7430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36"/>
          <p:cNvSpPr>
            <a:spLocks noGrp="1"/>
          </p:cNvSpPr>
          <p:nvPr>
            <p:ph type="pic" idx="5"/>
          </p:nvPr>
        </p:nvSpPr>
        <p:spPr>
          <a:xfrm>
            <a:off x="5572159" y="2954840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36"/>
          <p:cNvSpPr txBox="1">
            <a:spLocks noGrp="1"/>
          </p:cNvSpPr>
          <p:nvPr>
            <p:ph type="body" idx="6"/>
          </p:nvPr>
        </p:nvSpPr>
        <p:spPr>
          <a:xfrm>
            <a:off x="4938557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>
            <a:spLocks noGrp="1"/>
          </p:cNvSpPr>
          <p:nvPr>
            <p:ph type="body" idx="7"/>
          </p:nvPr>
        </p:nvSpPr>
        <p:spPr>
          <a:xfrm>
            <a:off x="7995403" y="1894376"/>
            <a:ext cx="2847975" cy="3390899"/>
          </a:xfrm>
          <a:prstGeom prst="roundRect">
            <a:avLst>
              <a:gd name="adj" fmla="val 16667"/>
            </a:avLst>
          </a:prstGeom>
          <a:solidFill>
            <a:schemeClr val="accent1">
              <a:alpha val="9411"/>
            </a:schemeClr>
          </a:solidFill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74300" rIns="0" bIns="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>
            <a:spLocks noGrp="1"/>
          </p:cNvSpPr>
          <p:nvPr>
            <p:ph type="pic" idx="8"/>
          </p:nvPr>
        </p:nvSpPr>
        <p:spPr>
          <a:xfrm>
            <a:off x="8916470" y="2833688"/>
            <a:ext cx="1005840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36"/>
          <p:cNvSpPr txBox="1">
            <a:spLocks noGrp="1"/>
          </p:cNvSpPr>
          <p:nvPr>
            <p:ph type="body" idx="9"/>
          </p:nvPr>
        </p:nvSpPr>
        <p:spPr>
          <a:xfrm>
            <a:off x="8282868" y="3989404"/>
            <a:ext cx="2275880" cy="893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ftr" idx="11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 Antiqua"/>
              <a:buNone/>
              <a:defRPr sz="60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sldNum" idx="12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'#'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"/>
          <p:cNvSpPr txBox="1">
            <a:spLocks noGrp="1"/>
          </p:cNvSpPr>
          <p:nvPr>
            <p:ph type="ctrTitle"/>
          </p:nvPr>
        </p:nvSpPr>
        <p:spPr>
          <a:xfrm>
            <a:off x="6660383" y="335212"/>
            <a:ext cx="4323426" cy="2579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 Antiqua"/>
              <a:buNone/>
            </a:pPr>
            <a:r>
              <a:rPr lang="en-US" sz="4800" dirty="0"/>
              <a:t>Sicurezza di rete per la salute</a:t>
            </a:r>
            <a:endParaRPr sz="4800" dirty="0"/>
          </a:p>
        </p:txBody>
      </p:sp>
      <p:sp>
        <p:nvSpPr>
          <p:cNvPr id="189" name="Google Shape;189;p1"/>
          <p:cNvSpPr txBox="1">
            <a:spLocks noGrp="1"/>
          </p:cNvSpPr>
          <p:nvPr>
            <p:ph type="subTitle" idx="1"/>
          </p:nvPr>
        </p:nvSpPr>
        <p:spPr>
          <a:xfrm>
            <a:off x="6162809" y="5158411"/>
            <a:ext cx="3185677" cy="100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PRESENTAZIONE DA PARTE DI: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ANTONIOS NTIB</a:t>
            </a:r>
            <a:endParaRPr/>
          </a:p>
        </p:txBody>
      </p:sp>
      <p:sp>
        <p:nvSpPr>
          <p:cNvPr id="190" name="Google Shape;190;p1"/>
          <p:cNvSpPr txBox="1">
            <a:spLocks noGrp="1"/>
          </p:cNvSpPr>
          <p:nvPr>
            <p:ph type="body" idx="3"/>
          </p:nvPr>
        </p:nvSpPr>
        <p:spPr>
          <a:xfrm>
            <a:off x="6131164" y="3198905"/>
            <a:ext cx="5381863" cy="100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dirty="0"/>
              <a:t>CSP004_C_H</a:t>
            </a:r>
            <a:endParaRPr dirty="0"/>
          </a:p>
        </p:txBody>
      </p:sp>
      <p:sp>
        <p:nvSpPr>
          <p:cNvPr id="191" name="Google Shape;191;p1"/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/>
            <a:ahLst/>
            <a:cxnLst/>
            <a:rect l="l" t="t" r="r" b="b"/>
            <a:pathLst>
              <a:path w="2553080" h="6858841" extrusionOk="0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1" descr="A black and white cover with blue squares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84" b="782"/>
          <a:stretch/>
        </p:blipFill>
        <p:spPr>
          <a:xfrm>
            <a:off x="0" y="-2235"/>
            <a:ext cx="5840730" cy="686227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193" name="Google Shape;193;p1"/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4" name="Google Shape;194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6" name="Google Shape;196;p1"/>
          <p:cNvSpPr txBox="1"/>
          <p:nvPr/>
        </p:nvSpPr>
        <p:spPr>
          <a:xfrm>
            <a:off x="6168697" y="4405167"/>
            <a:ext cx="55079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SLIDE SET #9: 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Crittografia a chiave pubblica e firme digitali</a:t>
            </a:r>
            <a:endParaRPr sz="1800" b="1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7" name="Google Shape;197;p1" descr="A red sign with white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61115" y="5248834"/>
            <a:ext cx="1532424" cy="56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0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6732237" cy="781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Crittografia El Gamal</a:t>
            </a:r>
            <a:endParaRPr/>
          </a:p>
        </p:txBody>
      </p:sp>
      <p:sp>
        <p:nvSpPr>
          <p:cNvPr id="282" name="Google Shape;282;p10"/>
          <p:cNvSpPr txBox="1">
            <a:spLocks noGrp="1"/>
          </p:cNvSpPr>
          <p:nvPr>
            <p:ph type="body" idx="1"/>
          </p:nvPr>
        </p:nvSpPr>
        <p:spPr>
          <a:xfrm>
            <a:off x="1081457" y="1575864"/>
            <a:ext cx="10314130" cy="3713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/>
              <a:t>Chiave pubblica &lt;g, p, h=g</a:t>
            </a:r>
            <a:r>
              <a:rPr lang="en-US" baseline="30000"/>
              <a:t>a </a:t>
            </a:r>
            <a:r>
              <a:rPr lang="en-US"/>
              <a:t> mod p&gt;</a:t>
            </a:r>
            <a:endParaRPr/>
          </a:p>
          <a:p>
            <a:pPr marL="3429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/>
              <a:t>La chiave privata è una</a:t>
            </a:r>
            <a:endParaRPr/>
          </a:p>
          <a:p>
            <a:pPr marL="3429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/>
              <a:t>Per crittografare: sceglie un caso b, calcola </a:t>
            </a:r>
            <a:r>
              <a:rPr lang="en-US" b="1"/>
              <a:t>C=[g</a:t>
            </a:r>
            <a:r>
              <a:rPr lang="en-US" b="1" baseline="30000"/>
              <a:t>b</a:t>
            </a:r>
            <a:r>
              <a:rPr lang="en-US" b="1"/>
              <a:t> mod p, g</a:t>
            </a:r>
            <a:r>
              <a:rPr lang="en-US" b="1" baseline="30000"/>
              <a:t>ab</a:t>
            </a:r>
            <a:r>
              <a:rPr lang="en-US" b="1"/>
              <a:t> * M mod p].</a:t>
            </a:r>
            <a:endParaRPr b="1"/>
          </a:p>
          <a:p>
            <a:pPr marL="74295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/>
              <a:t>Idea: per ogni M, mittente e destinatario stabiliscono un segreto condiviso g</a:t>
            </a:r>
            <a:r>
              <a:rPr lang="en-US" baseline="30000"/>
              <a:t>ab</a:t>
            </a:r>
            <a:r>
              <a:rPr lang="en-US"/>
              <a:t> tramite il protocollo DH.  Il valore g</a:t>
            </a:r>
            <a:r>
              <a:rPr lang="en-US" baseline="30000"/>
              <a:t>ab</a:t>
            </a:r>
            <a:r>
              <a:rPr lang="en-US"/>
              <a:t> nasconde il messaggio M moltiplicandolo.</a:t>
            </a:r>
            <a:endParaRPr/>
          </a:p>
          <a:p>
            <a:pPr marL="34290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/>
              <a:t>Per decifrare C=[c</a:t>
            </a:r>
            <a:r>
              <a:rPr lang="en-US" baseline="-25000"/>
              <a:t>1</a:t>
            </a:r>
            <a:r>
              <a:rPr lang="en-US"/>
              <a:t> ,c</a:t>
            </a:r>
            <a:r>
              <a:rPr lang="en-US" baseline="-25000"/>
              <a:t>2</a:t>
            </a:r>
            <a:r>
              <a:rPr lang="en-US"/>
              <a:t> ], calcola M dove </a:t>
            </a:r>
            <a:endParaRPr/>
          </a:p>
          <a:p>
            <a:pPr marL="74295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/>
              <a:t>((c</a:t>
            </a:r>
            <a:r>
              <a:rPr lang="en-US" baseline="-25000"/>
              <a:t>1</a:t>
            </a:r>
            <a:r>
              <a:rPr lang="en-US" baseline="30000"/>
              <a:t>a</a:t>
            </a:r>
            <a:r>
              <a:rPr lang="en-US"/>
              <a:t> mod p) * M) mod p = c .</a:t>
            </a:r>
            <a:r>
              <a:rPr lang="en-US" baseline="-25000"/>
              <a:t>2</a:t>
            </a:r>
            <a:endParaRPr/>
          </a:p>
          <a:p>
            <a:pPr marL="120015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/>
              <a:t>Per trovare M per x * M mod p = c</a:t>
            </a:r>
            <a:r>
              <a:rPr lang="en-US" baseline="-25000"/>
              <a:t>2</a:t>
            </a:r>
            <a:r>
              <a:rPr lang="en-US"/>
              <a:t> , calcolare z s.t. x*z mod p =1, e quindi M = C</a:t>
            </a:r>
            <a:r>
              <a:rPr lang="en-US" baseline="-25000"/>
              <a:t>2</a:t>
            </a:r>
            <a:r>
              <a:rPr lang="en-US"/>
              <a:t> *z mod p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L'ipotesi CDH garantisce che M non possa essere recuperato completamente.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La sicurezza IND-CPA richiede il DDH.</a:t>
            </a:r>
            <a:endParaRPr/>
          </a:p>
        </p:txBody>
      </p:sp>
      <p:pic>
        <p:nvPicPr>
          <p:cNvPr id="283" name="Google Shape;28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8651" y="5958348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0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"/>
          <p:cNvSpPr txBox="1">
            <a:spLocks noGrp="1"/>
          </p:cNvSpPr>
          <p:nvPr>
            <p:ph type="ctrTitle"/>
          </p:nvPr>
        </p:nvSpPr>
        <p:spPr>
          <a:xfrm>
            <a:off x="1079980" y="536005"/>
            <a:ext cx="3855814" cy="76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Algoritmo RSA</a:t>
            </a:r>
            <a:endParaRPr/>
          </a:p>
        </p:txBody>
      </p:sp>
      <p:sp>
        <p:nvSpPr>
          <p:cNvPr id="291" name="Google Shape;291;p11"/>
          <p:cNvSpPr txBox="1">
            <a:spLocks noGrp="1"/>
          </p:cNvSpPr>
          <p:nvPr>
            <p:ph type="body" idx="2"/>
          </p:nvPr>
        </p:nvSpPr>
        <p:spPr>
          <a:xfrm>
            <a:off x="865239" y="1755790"/>
            <a:ext cx="10127226" cy="376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Inventato nel </a:t>
            </a:r>
            <a:r>
              <a:rPr lang="en-US" sz="1800" b="1">
                <a:solidFill>
                  <a:srgbClr val="CC0099"/>
                </a:solidFill>
              </a:rPr>
              <a:t>1978 </a:t>
            </a:r>
            <a:r>
              <a:rPr lang="en-US" sz="1800"/>
              <a:t>da Ron </a:t>
            </a:r>
            <a:r>
              <a:rPr lang="en-US" sz="1800"/>
              <a:t>Rivest, Adi </a:t>
            </a:r>
            <a:r>
              <a:rPr lang="en-US" sz="1800"/>
              <a:t>Shamir e Leonard </a:t>
            </a:r>
            <a:r>
              <a:rPr lang="en-US" sz="1800"/>
              <a:t>Adleman.</a:t>
            </a:r>
            <a:endParaRPr sz="1800"/>
          </a:p>
          <a:p>
            <a:pPr marL="749808" lvl="1" indent="-27432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800"/>
              <a:t>Pubblicato come R L Rivest, A Shamir, L Adleman, "</a:t>
            </a:r>
            <a:r>
              <a:rPr lang="en-US" sz="1800" i="1"/>
              <a:t>On Digital Signatures and Public Key Cryptosystems</a:t>
            </a:r>
            <a:r>
              <a:rPr lang="en-US" sz="1800"/>
              <a:t>", Communications of ACM, vol 21 no 2, pp120-126, febbraio 1978. </a:t>
            </a:r>
            <a:endParaRPr sz="1800"/>
          </a:p>
          <a:p>
            <a:pPr marL="475487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800"/>
          </a:p>
          <a:p>
            <a:pPr marL="475487" lvl="1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endParaRPr sz="1800"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La sicurezza si basa sulla difficoltà di fattorizzare grandi numeri composti 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sz="1800"/>
          </a:p>
          <a:p>
            <a:pPr marL="27432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Lo stesso algoritmo è stato scoperto nel 1973 da Clifford Cocks, che lavora per l'intelligence britannica.</a:t>
            </a:r>
            <a:endParaRPr sz="1800"/>
          </a:p>
          <a:p>
            <a:pPr marL="274320" lvl="0" indent="-1854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endParaRPr/>
          </a:p>
        </p:txBody>
      </p:sp>
      <p:pic>
        <p:nvPicPr>
          <p:cNvPr id="292" name="Google Shape;29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8715" y="589935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1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2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Sistema di crittografia a chiave pubblica RSA</a:t>
            </a:r>
            <a:endParaRPr/>
          </a:p>
        </p:txBody>
      </p:sp>
      <p:sp>
        <p:nvSpPr>
          <p:cNvPr id="299" name="Google Shape;299;p12"/>
          <p:cNvSpPr txBox="1">
            <a:spLocks noGrp="1"/>
          </p:cNvSpPr>
          <p:nvPr>
            <p:ph type="body" idx="1"/>
          </p:nvPr>
        </p:nvSpPr>
        <p:spPr>
          <a:xfrm>
            <a:off x="796321" y="2252076"/>
            <a:ext cx="8318181" cy="3558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914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 b="1">
                <a:solidFill>
                  <a:srgbClr val="CC0099"/>
                </a:solidFill>
              </a:rPr>
              <a:t>Generazione di chiavi:</a:t>
            </a:r>
            <a:endParaRPr/>
          </a:p>
          <a:p>
            <a:pPr marL="91440" lvl="0" indent="-9144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1. Selezionare 2 grandi numeri primi della stessa dimensione, p e q.</a:t>
            </a:r>
            <a:endParaRPr/>
          </a:p>
          <a:p>
            <a:pPr marL="384048" lvl="1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</a:pPr>
            <a:r>
              <a:rPr lang="en-US"/>
              <a:t>In genere ogni p, q ha un numero di bit compreso tra 512 e 2048.</a:t>
            </a:r>
            <a:endParaRPr/>
          </a:p>
          <a:p>
            <a:pPr marL="91440" lvl="0" indent="-9144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2. Calcolare n = pq, e Φ(n) = (q-1)(p-1)</a:t>
            </a:r>
            <a:endParaRPr/>
          </a:p>
          <a:p>
            <a:pPr marL="91440" lvl="0" indent="-9144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3. Selezionare e, 1&lt;e&lt; Φ(n), s.t. gcd(e, Φ(n)) = 1</a:t>
            </a:r>
            <a:endParaRPr/>
          </a:p>
          <a:p>
            <a:pPr marL="384048" lvl="1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</a:pPr>
            <a:r>
              <a:rPr lang="en-US"/>
              <a:t>Tipicamente e=3 o e=65537</a:t>
            </a:r>
            <a:endParaRPr/>
          </a:p>
          <a:p>
            <a:pPr marL="91440" lvl="0" indent="-9144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4. Calcolare d, 1&lt; d&lt; Φ(n) s.t. ed ≡ 1 mod Φ(n)</a:t>
            </a:r>
            <a:endParaRPr/>
          </a:p>
          <a:p>
            <a:pPr marL="384048" lvl="1" indent="-18288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"/>
              <a:buNone/>
            </a:pPr>
            <a:r>
              <a:rPr lang="en-US"/>
              <a:t>Conoscendo Φ(n), d è facile da calcolare. </a:t>
            </a:r>
            <a:endParaRPr/>
          </a:p>
          <a:p>
            <a:pPr marL="91440" lvl="0" indent="-91440" algn="l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Times"/>
              <a:buNone/>
            </a:pPr>
            <a:endParaRPr b="1">
              <a:solidFill>
                <a:srgbClr val="CC0709"/>
              </a:solidFill>
            </a:endParaRPr>
          </a:p>
          <a:p>
            <a:pPr marL="91440" lvl="0" indent="-9144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 b="1">
                <a:solidFill>
                  <a:srgbClr val="CC0709"/>
                </a:solidFill>
              </a:rPr>
              <a:t>Chiave pubblica: (e, n)</a:t>
            </a:r>
            <a:endParaRPr/>
          </a:p>
          <a:p>
            <a:pPr marL="91440" lvl="0" indent="-91440" algn="l" rtl="0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 b="1">
                <a:solidFill>
                  <a:srgbClr val="148416"/>
                </a:solidFill>
              </a:rPr>
              <a:t>Chiave privata: d</a:t>
            </a:r>
            <a:endParaRPr/>
          </a:p>
        </p:txBody>
      </p:sp>
      <p:pic>
        <p:nvPicPr>
          <p:cNvPr id="300" name="Google Shape;30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11166" y="6007509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2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>
            <a:spLocks noGrp="1"/>
          </p:cNvSpPr>
          <p:nvPr>
            <p:ph type="ctrTitle"/>
          </p:nvPr>
        </p:nvSpPr>
        <p:spPr>
          <a:xfrm>
            <a:off x="1168470" y="548507"/>
            <a:ext cx="7316769" cy="97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Descrizione della RSA (segue) </a:t>
            </a:r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body" idx="2"/>
          </p:nvPr>
        </p:nvSpPr>
        <p:spPr>
          <a:xfrm>
            <a:off x="1337188" y="1962268"/>
            <a:ext cx="7600333" cy="338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/>
          <a:p>
            <a:pPr marL="27432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 b="1">
                <a:solidFill>
                  <a:srgbClr val="CC0099"/>
                </a:solidFill>
              </a:rPr>
              <a:t>Crittografia</a:t>
            </a:r>
            <a:endParaRPr/>
          </a:p>
          <a:p>
            <a:pPr marL="274320" lvl="0" indent="-27432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Dato un messaggio M, 0 &lt; M &lt; n M ∈ </a:t>
            </a:r>
            <a:r>
              <a:rPr lang="en-US"/>
              <a:t>Z</a:t>
            </a:r>
            <a:r>
              <a:rPr lang="en-US" baseline="-25000"/>
              <a:t>n</a:t>
            </a:r>
            <a:r>
              <a:rPr lang="en-US"/>
              <a:t> - {0}</a:t>
            </a:r>
            <a:endParaRPr/>
          </a:p>
          <a:p>
            <a:pPr marL="274320" lvl="0" indent="-27432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utilizzare la chiave pubblica (e, n) </a:t>
            </a:r>
            <a:endParaRPr/>
          </a:p>
          <a:p>
            <a:pPr marL="274320" lvl="0" indent="-27432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calcolare C = M</a:t>
            </a:r>
            <a:r>
              <a:rPr lang="en-US" baseline="30000"/>
              <a:t>e</a:t>
            </a:r>
            <a:r>
              <a:rPr lang="en-US"/>
              <a:t> mod n C ∈ Z</a:t>
            </a:r>
            <a:r>
              <a:rPr lang="en-US" baseline="-25000"/>
              <a:t>n</a:t>
            </a:r>
            <a:r>
              <a:rPr lang="en-US"/>
              <a:t> - {0}</a:t>
            </a:r>
            <a:endParaRPr/>
          </a:p>
          <a:p>
            <a:pPr marL="274320" lvl="0" indent="-27432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endParaRPr/>
          </a:p>
          <a:p>
            <a:pPr marL="274320" lvl="0" indent="-27432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 b="1">
                <a:solidFill>
                  <a:srgbClr val="CC0099"/>
                </a:solidFill>
              </a:rPr>
              <a:t>Decodifica</a:t>
            </a:r>
            <a:endParaRPr/>
          </a:p>
          <a:p>
            <a:pPr marL="274320" lvl="0" indent="-27432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Dato un testo cifrato C, utilizzare la chiave privata (d) </a:t>
            </a:r>
            <a:endParaRPr/>
          </a:p>
          <a:p>
            <a:pPr marL="274320" lvl="0" indent="-274320" algn="l" rtl="0">
              <a:lnSpc>
                <a:spcPct val="8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Calcolare C</a:t>
            </a:r>
            <a:r>
              <a:rPr lang="en-US" baseline="30000"/>
              <a:t>d</a:t>
            </a:r>
            <a:r>
              <a:rPr lang="en-US"/>
              <a:t> mod n = (M</a:t>
            </a:r>
            <a:r>
              <a:rPr lang="en-US" baseline="30000"/>
              <a:t>e</a:t>
            </a:r>
            <a:r>
              <a:rPr lang="en-US"/>
              <a:t> mod n)</a:t>
            </a:r>
            <a:r>
              <a:rPr lang="en-US" baseline="30000"/>
              <a:t>d</a:t>
            </a:r>
            <a:r>
              <a:rPr lang="en-US"/>
              <a:t> mod n = M</a:t>
            </a:r>
            <a:r>
              <a:rPr lang="en-US" baseline="30000"/>
              <a:t>ed</a:t>
            </a:r>
            <a:r>
              <a:rPr lang="en-US"/>
              <a:t> mod n = M</a:t>
            </a:r>
            <a:endParaRPr/>
          </a:p>
          <a:p>
            <a:pPr marL="274320" lvl="0" indent="-1854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endParaRPr/>
          </a:p>
        </p:txBody>
      </p:sp>
      <p:pic>
        <p:nvPicPr>
          <p:cNvPr id="308" name="Google Shape;3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0895" y="5928852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3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4"/>
          <p:cNvSpPr txBox="1">
            <a:spLocks noGrp="1"/>
          </p:cNvSpPr>
          <p:nvPr>
            <p:ph type="ctrTitle"/>
          </p:nvPr>
        </p:nvSpPr>
        <p:spPr>
          <a:xfrm>
            <a:off x="1001321" y="420687"/>
            <a:ext cx="6264718" cy="86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Esempio RSA</a:t>
            </a:r>
            <a:endParaRPr/>
          </a:p>
        </p:txBody>
      </p:sp>
      <p:sp>
        <p:nvSpPr>
          <p:cNvPr id="315" name="Google Shape;315;p14"/>
          <p:cNvSpPr txBox="1">
            <a:spLocks noGrp="1"/>
          </p:cNvSpPr>
          <p:nvPr>
            <p:ph type="body" idx="2"/>
          </p:nvPr>
        </p:nvSpPr>
        <p:spPr>
          <a:xfrm>
            <a:off x="1542095" y="1991764"/>
            <a:ext cx="7277440" cy="284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p = 11, q = 7, n = 77, Φ(n) = 60 </a:t>
            </a:r>
            <a:endParaRPr sz="1800"/>
          </a:p>
          <a:p>
            <a:pPr marL="274320" lvl="0" indent="-2743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d = 13, e = 37 (ed = 481; ed mod 60 = 1)</a:t>
            </a:r>
            <a:endParaRPr sz="1800"/>
          </a:p>
          <a:p>
            <a:pPr marL="274320" lvl="0" indent="-2743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Sia M = 15.  Allora C ≡ M</a:t>
            </a:r>
            <a:r>
              <a:rPr lang="en-US" sz="1800" baseline="30000"/>
              <a:t>e</a:t>
            </a:r>
            <a:r>
              <a:rPr lang="en-US" sz="1800"/>
              <a:t> mod n</a:t>
            </a:r>
            <a:endParaRPr sz="1800"/>
          </a:p>
          <a:p>
            <a:pPr marL="749808" lvl="1" indent="-27432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800"/>
              <a:t>C ≡ 15</a:t>
            </a:r>
            <a:r>
              <a:rPr lang="en-US" sz="1800" baseline="30000"/>
              <a:t>37</a:t>
            </a:r>
            <a:r>
              <a:rPr lang="en-US" sz="1800"/>
              <a:t> (mod 77) = 71</a:t>
            </a:r>
            <a:endParaRPr sz="1800"/>
          </a:p>
          <a:p>
            <a:pPr marL="274320" lvl="0" indent="-27432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M ≡ C</a:t>
            </a:r>
            <a:r>
              <a:rPr lang="en-US" sz="1800" baseline="30000"/>
              <a:t>d</a:t>
            </a:r>
            <a:r>
              <a:rPr lang="en-US" sz="1800"/>
              <a:t> mod n</a:t>
            </a:r>
            <a:endParaRPr sz="1800"/>
          </a:p>
          <a:p>
            <a:pPr marL="749808" lvl="1" indent="-27432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800"/>
              <a:t>M ≡ 71</a:t>
            </a:r>
            <a:r>
              <a:rPr lang="en-US" sz="1800" baseline="30000"/>
              <a:t>13</a:t>
            </a:r>
            <a:r>
              <a:rPr lang="en-US" sz="1800"/>
              <a:t> (mod 77) = 15</a:t>
            </a:r>
            <a:endParaRPr sz="1800"/>
          </a:p>
        </p:txBody>
      </p:sp>
      <p:pic>
        <p:nvPicPr>
          <p:cNvPr id="316" name="Google Shape;31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5088" y="5848995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4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5"/>
          <p:cNvSpPr txBox="1">
            <a:spLocks noGrp="1"/>
          </p:cNvSpPr>
          <p:nvPr>
            <p:ph type="ctrTitle"/>
          </p:nvPr>
        </p:nvSpPr>
        <p:spPr>
          <a:xfrm>
            <a:off x="1089812" y="430518"/>
            <a:ext cx="4786877" cy="98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Esempio RSA 2</a:t>
            </a:r>
            <a:endParaRPr/>
          </a:p>
        </p:txBody>
      </p:sp>
      <p:sp>
        <p:nvSpPr>
          <p:cNvPr id="323" name="Google Shape;323;p15"/>
          <p:cNvSpPr txBox="1">
            <a:spLocks noGrp="1"/>
          </p:cNvSpPr>
          <p:nvPr>
            <p:ph type="body" idx="2"/>
          </p:nvPr>
        </p:nvSpPr>
        <p:spPr>
          <a:xfrm>
            <a:off x="1414274" y="1844279"/>
            <a:ext cx="5193003" cy="300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Parametri:</a:t>
            </a:r>
            <a:endParaRPr sz="1800"/>
          </a:p>
          <a:p>
            <a:pPr marL="749808" lvl="1" indent="-27432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800"/>
              <a:t>p = 3, q = 5, n= pq = 15</a:t>
            </a:r>
            <a:endParaRPr sz="1800"/>
          </a:p>
          <a:p>
            <a:pPr marL="749808" lvl="1" indent="-2743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800"/>
              <a:t>Φ(n) = ?</a:t>
            </a:r>
            <a:endParaRPr sz="1800"/>
          </a:p>
          <a:p>
            <a:pPr marL="274320" lvl="0" indent="-27432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Sia e = 3, qual è d?</a:t>
            </a:r>
            <a:endParaRPr sz="1800"/>
          </a:p>
          <a:p>
            <a:pPr marL="274320" lvl="0" indent="-2743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Dato M=2, qual è C?</a:t>
            </a:r>
            <a:endParaRPr sz="1800"/>
          </a:p>
          <a:p>
            <a:pPr marL="274320" lvl="0" indent="-2743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Come decifrare?</a:t>
            </a:r>
            <a:endParaRPr sz="1800"/>
          </a:p>
          <a:p>
            <a:pPr marL="274320" lvl="0" indent="-1854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endParaRPr/>
          </a:p>
          <a:p>
            <a:pPr marL="274320" lvl="0" indent="-1854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endParaRPr/>
          </a:p>
        </p:txBody>
      </p:sp>
      <p:pic>
        <p:nvPicPr>
          <p:cNvPr id="324" name="Google Shape;3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09720" y="5775541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5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"/>
          <p:cNvSpPr txBox="1">
            <a:spLocks noGrp="1"/>
          </p:cNvSpPr>
          <p:nvPr>
            <p:ph type="ctrTitle"/>
          </p:nvPr>
        </p:nvSpPr>
        <p:spPr>
          <a:xfrm>
            <a:off x="796322" y="320041"/>
            <a:ext cx="10648426" cy="90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Problemi difficili da cui dipende la sicurezza RSA</a:t>
            </a:r>
            <a:endParaRPr/>
          </a:p>
        </p:txBody>
      </p:sp>
      <p:sp>
        <p:nvSpPr>
          <p:cNvPr id="331" name="Google Shape;331;p16"/>
          <p:cNvSpPr txBox="1">
            <a:spLocks noGrp="1"/>
          </p:cNvSpPr>
          <p:nvPr>
            <p:ph type="body" idx="1"/>
          </p:nvPr>
        </p:nvSpPr>
        <p:spPr>
          <a:xfrm>
            <a:off x="777245" y="3560963"/>
            <a:ext cx="10844484" cy="225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-US" sz="1600">
                <a:solidFill>
                  <a:srgbClr val="0070C0"/>
                </a:solidFill>
              </a:rPr>
              <a:t> Problema di fattorizzazione: </a:t>
            </a:r>
            <a:r>
              <a:rPr lang="en-US" sz="1600"/>
              <a:t>dato n=pq, calcolare p,q</a:t>
            </a:r>
            <a:endParaRPr sz="1600"/>
          </a:p>
          <a:p>
            <a:pPr marL="91440" lvl="0" indent="-9144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-US" sz="1600">
                <a:solidFill>
                  <a:srgbClr val="0070C0"/>
                </a:solidFill>
              </a:rPr>
              <a:t> Trovare la chiave privata RSA</a:t>
            </a:r>
            <a:r>
              <a:rPr lang="en-US" sz="1600"/>
              <a:t>: Dati (n,e), calcolare d se ed = 1 (mod Φ(n)).</a:t>
            </a:r>
            <a:endParaRPr sz="1600"/>
          </a:p>
          <a:p>
            <a:pPr marL="384048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 sz="1600"/>
              <a:t>Dati (d,e) tali che ed = 1 (mod Φ(n)), esiste un algoritmo randomizzato intelligente per fattorizzare n in modo efficiente.</a:t>
            </a:r>
            <a:endParaRPr sz="1600"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 sz="1600">
                <a:solidFill>
                  <a:srgbClr val="C00000"/>
                </a:solidFill>
              </a:rPr>
              <a:t>Implicazione: non è possibile condividere il modulo n tra più utenti.</a:t>
            </a:r>
            <a:endParaRPr sz="1600"/>
          </a:p>
          <a:p>
            <a:pPr marL="91440" lvl="0" indent="-914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-US" sz="1600">
                <a:solidFill>
                  <a:srgbClr val="0070C0"/>
                </a:solidFill>
              </a:rPr>
              <a:t> Problema RSA</a:t>
            </a:r>
            <a:r>
              <a:rPr lang="en-US" sz="1600"/>
              <a:t>: Da (n,e) e C, calcolare M s.t. C = M </a:t>
            </a:r>
            <a:r>
              <a:rPr lang="en-US" sz="1600" baseline="30000"/>
              <a:t>e</a:t>
            </a:r>
            <a:endParaRPr sz="1600"/>
          </a:p>
          <a:p>
            <a:pPr marL="384048" lvl="1" indent="-18288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 sz="1600"/>
              <a:t>Ovvero calcolare la radice e'th di C.</a:t>
            </a:r>
            <a:endParaRPr sz="1600"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ourier New"/>
              <a:buChar char="o"/>
            </a:pPr>
            <a:r>
              <a:rPr lang="en-US" sz="1600"/>
              <a:t>Può essere risolto se n può essere fattorizzato</a:t>
            </a:r>
            <a:endParaRPr sz="1600"/>
          </a:p>
        </p:txBody>
      </p:sp>
      <p:grpSp>
        <p:nvGrpSpPr>
          <p:cNvPr id="332" name="Google Shape;332;p16"/>
          <p:cNvGrpSpPr/>
          <p:nvPr/>
        </p:nvGrpSpPr>
        <p:grpSpPr>
          <a:xfrm>
            <a:off x="2870928" y="1773767"/>
            <a:ext cx="6056762" cy="1523270"/>
            <a:chOff x="1981200" y="1752601"/>
            <a:chExt cx="8382000" cy="1754187"/>
          </a:xfrm>
        </p:grpSpPr>
        <p:sp>
          <p:nvSpPr>
            <p:cNvPr id="333" name="Google Shape;333;p16"/>
            <p:cNvSpPr txBox="1"/>
            <p:nvPr/>
          </p:nvSpPr>
          <p:spPr>
            <a:xfrm>
              <a:off x="1981200" y="2438401"/>
              <a:ext cx="1981200" cy="508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in chiaro: 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4" name="Google Shape;334;p16"/>
            <p:cNvCxnSpPr/>
            <p:nvPr/>
          </p:nvCxnSpPr>
          <p:spPr>
            <a:xfrm>
              <a:off x="4114800" y="2362200"/>
              <a:ext cx="4038600" cy="1588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35" name="Google Shape;335;p16"/>
            <p:cNvSpPr txBox="1"/>
            <p:nvPr/>
          </p:nvSpPr>
          <p:spPr>
            <a:xfrm>
              <a:off x="4191001" y="1752601"/>
              <a:ext cx="3733800" cy="508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 = M</a:t>
              </a:r>
              <a:r>
                <a:rPr lang="en-US" sz="1400" b="0" i="0" u="none" strike="noStrike" cap="none" baseline="30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mod (n=pq)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6"/>
            <p:cNvSpPr txBox="1"/>
            <p:nvPr/>
          </p:nvSpPr>
          <p:spPr>
            <a:xfrm>
              <a:off x="8077200" y="2514601"/>
              <a:ext cx="2286000" cy="508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Testo cifrato: 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7" name="Google Shape;337;p16"/>
            <p:cNvCxnSpPr/>
            <p:nvPr/>
          </p:nvCxnSpPr>
          <p:spPr>
            <a:xfrm rot="10800000">
              <a:off x="4114800" y="3505200"/>
              <a:ext cx="4191000" cy="1588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38" name="Google Shape;338;p16"/>
            <p:cNvSpPr txBox="1"/>
            <p:nvPr/>
          </p:nvSpPr>
          <p:spPr>
            <a:xfrm>
              <a:off x="4724400" y="2971801"/>
              <a:ext cx="3352801" cy="508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Times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</a:t>
              </a:r>
              <a:r>
                <a:rPr lang="en-US" sz="1400" b="0" i="0" u="none" strike="noStrike" cap="none" baseline="30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</a:t>
              </a:r>
              <a:r>
                <a:rPr lang="en-US" sz="1400" b="0" i="0" u="none" strike="noStrike" cap="none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mod 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9" name="Google Shape;33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6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7"/>
          <p:cNvSpPr txBox="1">
            <a:spLocks noGrp="1"/>
          </p:cNvSpPr>
          <p:nvPr>
            <p:ph type="ctrTitle"/>
          </p:nvPr>
        </p:nvSpPr>
        <p:spPr>
          <a:xfrm>
            <a:off x="796322" y="629264"/>
            <a:ext cx="6732237" cy="62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Sicurezza RSA e Factoring</a:t>
            </a:r>
            <a:endParaRPr/>
          </a:p>
        </p:txBody>
      </p:sp>
      <p:sp>
        <p:nvSpPr>
          <p:cNvPr id="347" name="Google Shape;347;p17"/>
          <p:cNvSpPr txBox="1">
            <a:spLocks noGrp="1"/>
          </p:cNvSpPr>
          <p:nvPr>
            <p:ph type="body" idx="1"/>
          </p:nvPr>
        </p:nvSpPr>
        <p:spPr>
          <a:xfrm>
            <a:off x="589845" y="1441902"/>
            <a:ext cx="10805742" cy="451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La sicurezza dipende dalla difficoltà di fattorizzazione di n</a:t>
            </a:r>
            <a:endParaRPr sz="1600"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Fattore n ⇒ calcolo di Φ(n)</a:t>
            </a:r>
            <a:r>
              <a:rPr lang="en-US" sz="1600">
                <a:solidFill>
                  <a:srgbClr val="FF0000"/>
                </a:solidFill>
              </a:rPr>
              <a:t> ⇒ </a:t>
            </a:r>
            <a:r>
              <a:rPr lang="en-US" sz="1600"/>
              <a:t>calcolo di d da (e, n)</a:t>
            </a:r>
            <a:endParaRPr sz="1600"/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Conoscere e, d tali che ed = 1 (mod Φ(n))</a:t>
            </a:r>
            <a:r>
              <a:rPr lang="en-US" sz="1600">
                <a:solidFill>
                  <a:srgbClr val="FF0000"/>
                </a:solidFill>
              </a:rPr>
              <a:t> ⇒ </a:t>
            </a:r>
            <a:r>
              <a:rPr lang="en-US" sz="1600"/>
              <a:t>fattore n</a:t>
            </a:r>
            <a:endParaRPr sz="1600"/>
          </a:p>
          <a:p>
            <a:pPr marL="274320" lvl="0" indent="-27432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La lunghezza di n=pq riflette la forza</a:t>
            </a:r>
            <a:endParaRPr sz="1600"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700 bit n fattorizzati nel 2007</a:t>
            </a:r>
            <a:endParaRPr sz="1600"/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768 bit n fattorizzati nel 2009</a:t>
            </a:r>
            <a:endParaRPr sz="1600"/>
          </a:p>
          <a:p>
            <a:pPr marL="274320" lvl="0" indent="-27432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La velocità di crittografia/decrittografia RSA è quadratica rispetto alla lunghezza della chiave.</a:t>
            </a:r>
            <a:endParaRPr sz="1600"/>
          </a:p>
          <a:p>
            <a:pPr marL="274320" lvl="0" indent="-2743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1024 bit per il livello minimo di sicurezza attuale (circa 80 bit di sicurezza)</a:t>
            </a:r>
            <a:endParaRPr sz="1600"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600"/>
              <a:t>probabile che si rompa nel prossimo futuro</a:t>
            </a:r>
            <a:endParaRPr sz="1600"/>
          </a:p>
          <a:p>
            <a:pPr marL="274320" lvl="0" indent="-27432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Minimo 2048 bit consigliato per l'uso corrente (circa 112 bit di sicurezza)</a:t>
            </a:r>
            <a:endParaRPr sz="1600"/>
          </a:p>
          <a:p>
            <a:pPr marL="274320" lvl="0" indent="-2743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Il NIST suggerisce che le chiavi RSA a 15360 bit sono equivalenti per forza a quelle a 256 bit. </a:t>
            </a:r>
            <a:endParaRPr sz="1600"/>
          </a:p>
          <a:p>
            <a:pPr marL="274320" lvl="0" indent="-2743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600"/>
              <a:t>La fattorizzazione è facile da rompere con i computer quantistici</a:t>
            </a:r>
            <a:endParaRPr sz="1600"/>
          </a:p>
        </p:txBody>
      </p:sp>
      <p:pic>
        <p:nvPicPr>
          <p:cNvPr id="348" name="Google Shape;3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17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9301407" cy="99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Crittografia RSA e sicurezza IND-CPA</a:t>
            </a:r>
            <a:endParaRPr/>
          </a:p>
        </p:txBody>
      </p:sp>
      <p:sp>
        <p:nvSpPr>
          <p:cNvPr id="355" name="Google Shape;355;p18"/>
          <p:cNvSpPr txBox="1">
            <a:spLocks noGrp="1"/>
          </p:cNvSpPr>
          <p:nvPr>
            <p:ph type="body" idx="1"/>
          </p:nvPr>
        </p:nvSpPr>
        <p:spPr>
          <a:xfrm>
            <a:off x="796321" y="2252076"/>
            <a:ext cx="9979833" cy="305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US" sz="2400"/>
              <a:t>L'ipotesi RSA, che presuppone che il problema RSA sia difficile da risolvere, garantisce che il testo in chiaro non possa essere recuperato completamente.</a:t>
            </a:r>
            <a:endParaRPr/>
          </a:p>
          <a:p>
            <a:pPr marL="274320" lvl="0" indent="-1676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ourier New"/>
              <a:buNone/>
            </a:pPr>
            <a:endParaRPr sz="2400"/>
          </a:p>
          <a:p>
            <a:pPr marL="274320" lvl="0" indent="-2743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US" sz="2400"/>
              <a:t>L'RSA semplice non garantisce la sicurezza IND-CPA.</a:t>
            </a:r>
            <a:endParaRPr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</a:pPr>
            <a:r>
              <a:rPr lang="en-US" sz="2000"/>
              <a:t>Nei sistemi a chiave pubblica, l'avversario possiede la chiave pubblica e quindi la fase di addestramento iniziale non è necessaria, poiché l'avversario può criptare qualsiasi messaggio desideri.</a:t>
            </a:r>
            <a:endParaRPr/>
          </a:p>
          <a:p>
            <a:pPr marL="91440" lvl="0" indent="-29208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356" name="Google Shape;35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8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9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Utilizzo reale della crittografia a chiave pubblica</a:t>
            </a:r>
            <a:endParaRPr/>
          </a:p>
        </p:txBody>
      </p:sp>
      <p:sp>
        <p:nvSpPr>
          <p:cNvPr id="364" name="Google Shape;364;p19"/>
          <p:cNvSpPr txBox="1">
            <a:spLocks noGrp="1"/>
          </p:cNvSpPr>
          <p:nvPr>
            <p:ph type="body" idx="1"/>
          </p:nvPr>
        </p:nvSpPr>
        <p:spPr>
          <a:xfrm>
            <a:off x="796321" y="2252075"/>
            <a:ext cx="10461614" cy="370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Spesso utilizzato per criptare una chiave simmetrica:</a:t>
            </a:r>
            <a:endParaRPr/>
          </a:p>
          <a:p>
            <a:pPr marL="91440" lvl="0" indent="-253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◦"/>
            </a:pPr>
            <a:r>
              <a:rPr lang="en-US" sz="2000"/>
              <a:t>Per criptare un messaggio M con una chiave pubblica RSA (n,e), generare una nuova chiave AES K, calcolare [K</a:t>
            </a:r>
            <a:r>
              <a:rPr lang="en-US" sz="2000" baseline="30000"/>
              <a:t>e</a:t>
            </a:r>
            <a:r>
              <a:rPr lang="en-US" sz="2000"/>
              <a:t> mod n, AES-CBC</a:t>
            </a:r>
            <a:r>
              <a:rPr lang="en-US" sz="2000" baseline="-25000"/>
              <a:t>K</a:t>
            </a:r>
            <a:r>
              <a:rPr lang="en-US" sz="2000"/>
              <a:t> (M)].</a:t>
            </a:r>
            <a:endParaRPr/>
          </a:p>
          <a:p>
            <a:pPr marL="566928" lvl="2" indent="-7492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91440" lvl="0" indent="-1524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Char char=" "/>
            </a:pPr>
            <a:r>
              <a:rPr lang="en-US" sz="2400"/>
              <a:t>In alternativa, si può utilizzare un padding casuale: </a:t>
            </a:r>
            <a:endParaRPr/>
          </a:p>
          <a:p>
            <a:pPr marL="384048" lvl="1" indent="-18287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◦"/>
            </a:pPr>
            <a:r>
              <a:rPr lang="en-US" sz="1600"/>
              <a:t>Ad esempio, il computer (M || r)</a:t>
            </a:r>
            <a:r>
              <a:rPr lang="en-US" sz="1600" baseline="30000"/>
              <a:t>e</a:t>
            </a:r>
            <a:r>
              <a:rPr lang="en-US" sz="1600"/>
              <a:t> mod n per criptare un messaggio M con un valore casuale r</a:t>
            </a:r>
            <a:endParaRPr sz="1600"/>
          </a:p>
          <a:p>
            <a:pPr marL="384048" lvl="1" indent="-1828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◦"/>
            </a:pPr>
            <a:r>
              <a:rPr lang="en-US" sz="1600"/>
              <a:t>Più in generale, utilizza una funzione F(M,r) e cripta come F</a:t>
            </a:r>
            <a:r>
              <a:rPr lang="en-US" sz="1600"/>
              <a:t>(M,r)</a:t>
            </a:r>
            <a:r>
              <a:rPr lang="en-US" sz="1600" baseline="30000"/>
              <a:t>e</a:t>
            </a:r>
            <a:r>
              <a:rPr lang="en-US" sz="1600"/>
              <a:t> mod n </a:t>
            </a:r>
            <a:endParaRPr sz="1600"/>
          </a:p>
          <a:p>
            <a:pPr marL="384048" lvl="1" indent="-1828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◦"/>
            </a:pPr>
            <a:r>
              <a:rPr lang="en-US" sz="1600"/>
              <a:t>Da F(M,r), si dovrebbe essere in grado di recuperare M</a:t>
            </a:r>
            <a:endParaRPr sz="1600"/>
          </a:p>
          <a:p>
            <a:pPr marL="384048" lvl="1" indent="-18287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◦"/>
            </a:pPr>
            <a:r>
              <a:rPr lang="en-US" sz="1600"/>
              <a:t>Questo fornisce una crittografia randomizzata</a:t>
            </a:r>
            <a:endParaRPr sz="1600"/>
          </a:p>
        </p:txBody>
      </p:sp>
      <p:pic>
        <p:nvPicPr>
          <p:cNvPr id="365" name="Google Shape;36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9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"/>
          <p:cNvSpPr txBox="1">
            <a:spLocks noGrp="1"/>
          </p:cNvSpPr>
          <p:nvPr>
            <p:ph type="title"/>
          </p:nvPr>
        </p:nvSpPr>
        <p:spPr>
          <a:xfrm>
            <a:off x="560439" y="286603"/>
            <a:ext cx="10746658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ook Antiqua"/>
              <a:buNone/>
            </a:pPr>
            <a:r>
              <a:rPr lang="en-US" sz="4000"/>
              <a:t>Rassegna della crittografia a chiave segreta (simmetrica) </a:t>
            </a:r>
            <a:endParaRPr/>
          </a:p>
        </p:txBody>
      </p:sp>
      <p:sp>
        <p:nvSpPr>
          <p:cNvPr id="204" name="Google Shape;204;p2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 "/>
            </a:pPr>
            <a:r>
              <a:rPr lang="en-US" b="1"/>
              <a:t>Riservatezza</a:t>
            </a:r>
            <a:endParaRPr b="1"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cifrari a flusso (utilizza PRNG)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cifrari a blocchi con modalità di cifratura (CBC o CTR)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 "/>
            </a:pPr>
            <a:r>
              <a:rPr lang="en-US" b="1"/>
              <a:t>Integrità</a:t>
            </a:r>
            <a:endParaRPr b="1"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Funzioni hash crittografiche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Codice di autenticazione dei messaggi (funzioni hash a chiave)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Char char=" "/>
            </a:pPr>
            <a:r>
              <a:rPr lang="en-US" b="1"/>
              <a:t>Limitazione: il mittente e il destinatario devono condividere la stessa chiave</a:t>
            </a:r>
            <a:endParaRPr b="1"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Necessita di un canale sicuro per la distribuzione delle chiavi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Impossibile per due parti che non hanno una relazione precedente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Necessita di molte chiavi per comunicare con n parti</a:t>
            </a:r>
            <a:endParaRPr/>
          </a:p>
        </p:txBody>
      </p:sp>
      <p:pic>
        <p:nvPicPr>
          <p:cNvPr id="205" name="Google Shape;2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32370" y="5888323"/>
            <a:ext cx="1388146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"/>
          <p:cNvSpPr txBox="1"/>
          <p:nvPr/>
        </p:nvSpPr>
        <p:spPr>
          <a:xfrm>
            <a:off x="10677832" y="6194323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0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6732237" cy="1247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Firme digitali: Il problema</a:t>
            </a:r>
            <a:endParaRPr/>
          </a:p>
        </p:txBody>
      </p:sp>
      <p:sp>
        <p:nvSpPr>
          <p:cNvPr id="372" name="Google Shape;372;p20"/>
          <p:cNvSpPr txBox="1">
            <a:spLocks noGrp="1"/>
          </p:cNvSpPr>
          <p:nvPr>
            <p:ph type="body" idx="1"/>
          </p:nvPr>
        </p:nvSpPr>
        <p:spPr>
          <a:xfrm>
            <a:off x="796322" y="2065263"/>
            <a:ext cx="10805743" cy="3018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400"/>
              <a:t>Consideriamo l'esempio reale di una persona che paga con carta di credito e firma una fattura; il venditore verifica che la firma sulla fattura sia la stessa della carta.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400"/>
              <a:t>I contratti sono validi se vengono firmati.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400"/>
              <a:t>Le firme garantiscono </a:t>
            </a:r>
            <a:r>
              <a:rPr lang="en-US" sz="2400">
                <a:solidFill>
                  <a:srgbClr val="7030A0"/>
                </a:solidFill>
              </a:rPr>
              <a:t>il non ripudio</a:t>
            </a:r>
            <a:r>
              <a:rPr lang="en-US" sz="2400"/>
              <a:t>.</a:t>
            </a:r>
            <a:endParaRPr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◦"/>
            </a:pPr>
            <a:r>
              <a:rPr lang="en-US" sz="2000"/>
              <a:t>garantire che una parte in una controversia non possa ripudiare o confutare la validità di una dichiarazione o di un contratto.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400"/>
              <a:t>Possiamo avere un servizio simile nel mondo elettronico? </a:t>
            </a:r>
            <a:endParaRPr/>
          </a:p>
        </p:txBody>
      </p:sp>
      <p:pic>
        <p:nvPicPr>
          <p:cNvPr id="373" name="Google Shape;3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0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1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6732237" cy="1007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Firme digitali</a:t>
            </a:r>
            <a:endParaRPr/>
          </a:p>
        </p:txBody>
      </p:sp>
      <p:sp>
        <p:nvSpPr>
          <p:cNvPr id="380" name="Google Shape;380;p21"/>
          <p:cNvSpPr txBox="1">
            <a:spLocks noGrp="1"/>
          </p:cNvSpPr>
          <p:nvPr>
            <p:ph type="body" idx="1"/>
          </p:nvPr>
        </p:nvSpPr>
        <p:spPr>
          <a:xfrm>
            <a:off x="796322" y="1592826"/>
            <a:ext cx="9006439" cy="4159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MAC: Una parte genera il MAC, una parte verifica l'integrità.</a:t>
            </a:r>
            <a:endParaRPr sz="1800"/>
          </a:p>
          <a:p>
            <a:pPr marL="274320" lvl="0" indent="-2743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Firma digitale: Una parte genera la firma, molte parti possono verificarla.</a:t>
            </a:r>
            <a:endParaRPr sz="1800"/>
          </a:p>
          <a:p>
            <a:pPr marL="274320" lvl="0" indent="-2743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Firma digitale: una stringa di dati che associa un messaggio a un'entità originaria.</a:t>
            </a:r>
            <a:endParaRPr sz="1800"/>
          </a:p>
          <a:p>
            <a:pPr marL="274320" lvl="0" indent="-27432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Schema di firma digitale:</a:t>
            </a:r>
            <a:endParaRPr sz="1800"/>
          </a:p>
          <a:p>
            <a:pPr marL="384048" lvl="1" indent="-18288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800"/>
              <a:t>un algoritmo di firma: prende un messaggio e una chiave di firma (privata), produce una firma</a:t>
            </a:r>
            <a:endParaRPr sz="1800"/>
          </a:p>
          <a:p>
            <a:pPr marL="384048" lvl="1" indent="-18288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800"/>
              <a:t>un algoritmo di verifica: prende una chiave di verifica (pubblica), un messaggio e una firma</a:t>
            </a:r>
            <a:endParaRPr sz="1800"/>
          </a:p>
          <a:p>
            <a:pPr marL="274320" lvl="0" indent="-2743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/>
              <a:t>Fornisce:</a:t>
            </a:r>
            <a:endParaRPr sz="1800"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 sz="1800"/>
              <a:t>Autenticazione, integrità dei dati, non ripudio</a:t>
            </a:r>
            <a:endParaRPr sz="1800"/>
          </a:p>
        </p:txBody>
      </p:sp>
      <p:pic>
        <p:nvPicPr>
          <p:cNvPr id="381" name="Google Shape;38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1"/>
          <p:cNvSpPr txBox="1"/>
          <p:nvPr/>
        </p:nvSpPr>
        <p:spPr>
          <a:xfrm>
            <a:off x="10638503" y="6106444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Firme digitali e Hash </a:t>
            </a:r>
            <a:endParaRPr/>
          </a:p>
        </p:txBody>
      </p:sp>
      <p:sp>
        <p:nvSpPr>
          <p:cNvPr id="388" name="Google Shape;388;p22"/>
          <p:cNvSpPr txBox="1">
            <a:spLocks noGrp="1"/>
          </p:cNvSpPr>
          <p:nvPr>
            <p:ph type="body" idx="1"/>
          </p:nvPr>
        </p:nvSpPr>
        <p:spPr>
          <a:xfrm>
            <a:off x="796322" y="2252076"/>
            <a:ext cx="5797550" cy="305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Molto spesso le firme digitali vengono utilizzate con funzioni di hash, per cui viene firmato l'hash di un messaggio, anziché il messaggio stesso.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La funzione Hash deve essere:</a:t>
            </a:r>
            <a:endParaRPr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</a:pPr>
            <a:r>
              <a:rPr lang="en-US"/>
              <a:t>Forte resistenza alle collisioni </a:t>
            </a:r>
            <a:endParaRPr/>
          </a:p>
        </p:txBody>
      </p:sp>
      <p:pic>
        <p:nvPicPr>
          <p:cNvPr id="389" name="Google Shape;38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7628" y="3510116"/>
            <a:ext cx="2944812" cy="2630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2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6732237" cy="1253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Firme RSA</a:t>
            </a:r>
            <a:endParaRPr/>
          </a:p>
        </p:txBody>
      </p:sp>
      <p:sp>
        <p:nvSpPr>
          <p:cNvPr id="397" name="Google Shape;397;p23"/>
          <p:cNvSpPr txBox="1">
            <a:spLocks noGrp="1"/>
          </p:cNvSpPr>
          <p:nvPr>
            <p:ph type="body" idx="1"/>
          </p:nvPr>
        </p:nvSpPr>
        <p:spPr>
          <a:xfrm>
            <a:off x="796321" y="1986605"/>
            <a:ext cx="7610259" cy="376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 b="1">
                <a:solidFill>
                  <a:srgbClr val="CC0099"/>
                </a:solidFill>
              </a:rPr>
              <a:t>Generazione della chiave (come nella crittografia RSA):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lang="en-US"/>
              <a:t>Selezionare 2 grandi numeri primi di circa il 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    stessa dimensione, p e q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lang="en-US"/>
              <a:t>Calcolare n = pq, e Φ = (q - 1)(p - 1)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lang="en-US"/>
              <a:t>Selezionare un numero intero casuale e, 1 &lt; e &lt; Φ, s.t. 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/>
              <a:t>    gcd(e, Φ) = 1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Char char=" "/>
            </a:pPr>
            <a:r>
              <a:rPr lang="en-US"/>
              <a:t>Calcolare d, 1 &lt; d &lt; Φ s.t. ed ≡ 1 mod Φ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Times"/>
              <a:buNone/>
            </a:pP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 b="1">
                <a:solidFill>
                  <a:srgbClr val="CC0709"/>
                </a:solidFill>
              </a:rPr>
              <a:t>Chiave pubblica: (e, n) </a:t>
            </a:r>
            <a:r>
              <a:rPr lang="en-US" b="1"/>
              <a:t>utilizzata per la verifica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 b="1">
                <a:solidFill>
                  <a:srgbClr val="148416"/>
                </a:solidFill>
              </a:rPr>
              <a:t>Chiave privata: d</a:t>
            </a:r>
            <a:r>
              <a:rPr lang="en-US" b="1">
                <a:solidFill>
                  <a:srgbClr val="148416"/>
                </a:solidFill>
              </a:rPr>
              <a:t>, </a:t>
            </a:r>
            <a:r>
              <a:rPr lang="en-US" b="1"/>
              <a:t>utilizzata per la generazione</a:t>
            </a:r>
            <a:endParaRPr/>
          </a:p>
        </p:txBody>
      </p:sp>
      <p:pic>
        <p:nvPicPr>
          <p:cNvPr id="398" name="Google Shape;39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23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4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Firme RSA con Hash (segue) </a:t>
            </a:r>
            <a:endParaRPr/>
          </a:p>
        </p:txBody>
      </p:sp>
      <p:sp>
        <p:nvSpPr>
          <p:cNvPr id="405" name="Google Shape;405;p24"/>
          <p:cNvSpPr txBox="1">
            <a:spLocks noGrp="1"/>
          </p:cNvSpPr>
          <p:nvPr>
            <p:ph type="body" idx="1"/>
          </p:nvPr>
        </p:nvSpPr>
        <p:spPr>
          <a:xfrm>
            <a:off x="796321" y="2252076"/>
            <a:ext cx="6951497" cy="305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85000" lnSpcReduction="20000"/>
          </a:bodyPr>
          <a:lstStyle/>
          <a:p>
            <a:pPr marL="9144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mes"/>
              <a:buNone/>
            </a:pPr>
            <a:r>
              <a:rPr lang="en-US" sz="2400" b="1">
                <a:solidFill>
                  <a:srgbClr val="CC0099"/>
                </a:solidFill>
              </a:rPr>
              <a:t>Messaggio di firma M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400"/>
              <a:t>Verificare 0 &lt; M &lt; n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400"/>
              <a:t>Calcolare S = h(M)</a:t>
            </a:r>
            <a:r>
              <a:rPr lang="en-US" sz="2400" baseline="30000"/>
              <a:t>d</a:t>
            </a:r>
            <a:r>
              <a:rPr lang="en-US" sz="2400"/>
              <a:t> mod n</a:t>
            </a:r>
            <a:endParaRPr/>
          </a:p>
          <a:p>
            <a:pPr marL="91440" lvl="0" indent="-914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imes"/>
              <a:buNone/>
            </a:pPr>
            <a:endParaRPr sz="2400"/>
          </a:p>
          <a:p>
            <a:pPr marL="91440" lvl="0" indent="-914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imes"/>
              <a:buNone/>
            </a:pPr>
            <a:r>
              <a:rPr lang="en-US" sz="2400" b="1">
                <a:solidFill>
                  <a:srgbClr val="CC0099"/>
                </a:solidFill>
              </a:rPr>
              <a:t>Verifica della firma S</a:t>
            </a:r>
            <a:endParaRPr sz="2400"/>
          </a:p>
          <a:p>
            <a:pPr marL="274320" lvl="0" indent="-2743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400"/>
              <a:t>Utilizzare la chiave pubblica (e, n) 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Courier New"/>
              <a:buChar char="o"/>
            </a:pPr>
            <a:r>
              <a:rPr lang="en-US" sz="2400"/>
              <a:t>Calcolo di S</a:t>
            </a:r>
            <a:r>
              <a:rPr lang="en-US" sz="2400" baseline="30000"/>
              <a:t>e</a:t>
            </a:r>
            <a:r>
              <a:rPr lang="en-US" sz="2400"/>
              <a:t> mod n = (h(M)</a:t>
            </a:r>
            <a:r>
              <a:rPr lang="en-US" sz="2400" baseline="30000"/>
              <a:t>d</a:t>
            </a:r>
            <a:r>
              <a:rPr lang="en-US" sz="2400"/>
              <a:t> mod n)</a:t>
            </a:r>
            <a:r>
              <a:rPr lang="en-US" sz="2400" baseline="30000"/>
              <a:t>e</a:t>
            </a:r>
            <a:r>
              <a:rPr lang="en-US" sz="2400"/>
              <a:t> mod n = h(M)</a:t>
            </a:r>
            <a:endParaRPr/>
          </a:p>
          <a:p>
            <a:pPr marL="91440" lvl="0" indent="-914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imes"/>
              <a:buNone/>
            </a:pPr>
            <a:endParaRPr sz="2400"/>
          </a:p>
        </p:txBody>
      </p:sp>
      <p:pic>
        <p:nvPicPr>
          <p:cNvPr id="406" name="Google Shape;40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4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5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Non ripudio</a:t>
            </a:r>
            <a:endParaRPr/>
          </a:p>
        </p:txBody>
      </p:sp>
      <p:sp>
        <p:nvSpPr>
          <p:cNvPr id="413" name="Google Shape;413;p25"/>
          <p:cNvSpPr txBox="1">
            <a:spLocks noGrp="1"/>
          </p:cNvSpPr>
          <p:nvPr>
            <p:ph type="body" idx="1"/>
          </p:nvPr>
        </p:nvSpPr>
        <p:spPr>
          <a:xfrm>
            <a:off x="796321" y="2252076"/>
            <a:ext cx="10884402" cy="208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o"/>
            </a:pPr>
            <a:r>
              <a:rPr lang="en-US" sz="2400"/>
              <a:t>Il non ripudio è la garanzia che qualcuno non possa negare qualcosa. In genere, il non ripudio si riferisce alla capacità di garantire che una parte di un contratto o di una comunicazione non possa negare l'autenticità della propria firma su un documento o l'invio di un messaggio da essa originato. </a:t>
            </a:r>
            <a:endParaRPr/>
          </a:p>
          <a:p>
            <a:pPr marL="274320" lvl="0" indent="-1676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2400"/>
              <a:buFont typeface="Courier New"/>
              <a:buNone/>
            </a:pPr>
            <a:endParaRPr sz="2400"/>
          </a:p>
        </p:txBody>
      </p:sp>
      <p:pic>
        <p:nvPicPr>
          <p:cNvPr id="414" name="Google Shape;41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5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6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6732237" cy="830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Il quadro generale</a:t>
            </a:r>
            <a:endParaRPr/>
          </a:p>
        </p:txBody>
      </p:sp>
      <p:graphicFrame>
        <p:nvGraphicFramePr>
          <p:cNvPr id="422" name="Google Shape;422;p26"/>
          <p:cNvGraphicFramePr/>
          <p:nvPr/>
        </p:nvGraphicFramePr>
        <p:xfrm>
          <a:off x="2526797" y="212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{E3837B80-A0FC-450C-9D14-86C89C5807C9}</a:tableStyleId>
              </a:tblPr>
              <a:tblGrid>
                <a:gridCol w="195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Times"/>
                        <a:buNone/>
                      </a:pPr>
                      <a:endParaRPr sz="1400" b="0" i="0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"/>
                        <a:buNone/>
                      </a:pPr>
                      <a:r>
                        <a:rPr lang="en-US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Chiave segreta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"/>
                        <a:buNone/>
                      </a:pPr>
                      <a:r>
                        <a:rPr lang="en-US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Impostazione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"/>
                        <a:buNone/>
                      </a:pPr>
                      <a:r>
                        <a:rPr lang="en-US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Chiave pubblica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imes"/>
                        <a:buNone/>
                      </a:pPr>
                      <a:r>
                        <a:rPr lang="en-US" sz="1400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Impostazione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Time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Segretezza / Riservatezza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Time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Cifrari di flusso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Time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Cifrari a blocchi + modalità di crittografia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Time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Crittografia a chiave pubblica: RSA, El Gamal, ecc.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Time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Autenticità / Integrità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Time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Codice di autenticazione del messaggio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Times"/>
                        <a:buNone/>
                      </a:pPr>
                      <a:r>
                        <a:rPr lang="en-US" sz="1400" b="0" i="0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Firme digitali: RSA, DSA, ecc.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23" name="Google Shape;42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9102" y="5954333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26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7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8111704" cy="997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Crittografia a curva ellittica</a:t>
            </a:r>
            <a:endParaRPr/>
          </a:p>
        </p:txBody>
      </p:sp>
      <p:sp>
        <p:nvSpPr>
          <p:cNvPr id="430" name="Google Shape;430;p47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26</a:t>
            </a:r>
            <a:endParaRPr/>
          </a:p>
        </p:txBody>
      </p:sp>
      <p:sp>
        <p:nvSpPr>
          <p:cNvPr id="431" name="Google Shape;431;p47"/>
          <p:cNvSpPr txBox="1"/>
          <p:nvPr/>
        </p:nvSpPr>
        <p:spPr>
          <a:xfrm>
            <a:off x="1061975" y="1511709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Cosa sono le curve ellittiche?</a:t>
            </a:r>
            <a:endParaRPr/>
          </a:p>
          <a:p>
            <a:pPr marL="914400" marR="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</a:pPr>
            <a:r>
              <a:rPr lang="en-US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Curva di forma standard y</a:t>
            </a:r>
            <a:r>
              <a:rPr lang="en-US" sz="2200" b="0" i="0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US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x</a:t>
            </a:r>
            <a:r>
              <a:rPr lang="en-US" sz="2200" b="0" i="0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+ ax + b a, b ϵ ℝ</a:t>
            </a:r>
            <a:endParaRPr sz="22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Caratteristiche della curva ellittica</a:t>
            </a:r>
            <a:endParaRPr/>
          </a:p>
          <a:p>
            <a:pPr marL="914400" marR="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</a:pPr>
            <a:r>
              <a:rPr lang="en-US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Forma un gruppo abeliano</a:t>
            </a:r>
            <a:endParaRPr/>
          </a:p>
          <a:p>
            <a:pPr marL="914400" marR="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</a:pPr>
            <a:r>
              <a:rPr lang="en-US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Simmetrico rispetto all'asse x</a:t>
            </a:r>
            <a:endParaRPr/>
          </a:p>
          <a:p>
            <a:pPr marL="914400" marR="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◦"/>
            </a:pPr>
            <a:r>
              <a:rPr lang="en-US" sz="22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Punto all'infinito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 agisce come elemento di identità</a:t>
            </a:r>
            <a:endParaRPr/>
          </a:p>
        </p:txBody>
      </p:sp>
      <p:pic>
        <p:nvPicPr>
          <p:cNvPr id="432" name="Google Shape;43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8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9055601" cy="67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Crittografia a curva ellittica (segue)</a:t>
            </a:r>
            <a:endParaRPr/>
          </a:p>
        </p:txBody>
      </p:sp>
      <p:sp>
        <p:nvSpPr>
          <p:cNvPr id="438" name="Google Shape;438;p48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439" name="Google Shape;43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542" y="1176937"/>
            <a:ext cx="6400800" cy="5478962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8"/>
          <p:cNvSpPr txBox="1"/>
          <p:nvPr/>
        </p:nvSpPr>
        <p:spPr>
          <a:xfrm>
            <a:off x="6489290" y="3454753"/>
            <a:ext cx="5257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Esempi di curve ellittiche</a:t>
            </a:r>
            <a:endParaRPr/>
          </a:p>
        </p:txBody>
      </p:sp>
      <p:pic>
        <p:nvPicPr>
          <p:cNvPr id="441" name="Google Shape;441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9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447" name="Google Shape;447;p49"/>
          <p:cNvSpPr txBox="1"/>
          <p:nvPr/>
        </p:nvSpPr>
        <p:spPr>
          <a:xfrm>
            <a:off x="1391265" y="1690484"/>
            <a:ext cx="2816942" cy="561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Campi finiti</a:t>
            </a:r>
            <a:endParaRPr/>
          </a:p>
        </p:txBody>
      </p:sp>
      <p:sp>
        <p:nvSpPr>
          <p:cNvPr id="448" name="Google Shape;448;p49"/>
          <p:cNvSpPr txBox="1">
            <a:spLocks noGrp="1"/>
          </p:cNvSpPr>
          <p:nvPr>
            <p:ph type="ctrTitle"/>
          </p:nvPr>
        </p:nvSpPr>
        <p:spPr>
          <a:xfrm>
            <a:off x="619342" y="565846"/>
            <a:ext cx="9055601" cy="673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Crittografia a curva ellittica (segue)</a:t>
            </a:r>
            <a:endParaRPr/>
          </a:p>
        </p:txBody>
      </p:sp>
      <p:sp>
        <p:nvSpPr>
          <p:cNvPr id="449" name="Google Shape;449;p49"/>
          <p:cNvSpPr txBox="1"/>
          <p:nvPr/>
        </p:nvSpPr>
        <p:spPr>
          <a:xfrm>
            <a:off x="1671483" y="2403907"/>
            <a:ext cx="7551175" cy="388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4054"/>
              <a:buFont typeface="Calibri"/>
              <a:buChar char=" 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alias campo di Galois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4054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4054"/>
              <a:buFont typeface="Calibri"/>
              <a:buChar char=" 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GF(p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) = insieme di numeri interi {0, 1, 2, ..., p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-1)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68796"/>
              <a:buFont typeface="Calibri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dove p è un primo, n è un intero positivo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63063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4054"/>
              <a:buFont typeface="Calibri"/>
              <a:buChar char=" 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È indicato da {F, +, x}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68796"/>
              <a:buFont typeface="Calibri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dove + e x sono gli operatori di gruppo</a:t>
            </a:r>
            <a:endParaRPr/>
          </a:p>
          <a:p>
            <a:pPr marL="457200" marR="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54054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0" name="Google Shape;45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"/>
          <p:cNvSpPr txBox="1">
            <a:spLocks noGrp="1"/>
          </p:cNvSpPr>
          <p:nvPr>
            <p:ph type="ctrTitle"/>
          </p:nvPr>
        </p:nvSpPr>
        <p:spPr>
          <a:xfrm>
            <a:off x="471948" y="-2234"/>
            <a:ext cx="9733936" cy="1035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Concetto di crittografia a chiave pubblica</a:t>
            </a:r>
            <a:endParaRPr/>
          </a:p>
        </p:txBody>
      </p:sp>
      <p:sp>
        <p:nvSpPr>
          <p:cNvPr id="213" name="Google Shape;213;p3"/>
          <p:cNvSpPr txBox="1">
            <a:spLocks noGrp="1"/>
          </p:cNvSpPr>
          <p:nvPr>
            <p:ph type="body" idx="2"/>
          </p:nvPr>
        </p:nvSpPr>
        <p:spPr>
          <a:xfrm>
            <a:off x="766916" y="1252177"/>
            <a:ext cx="9438968" cy="4539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Ogni parte possiede una coppia (K, K</a:t>
            </a:r>
            <a:r>
              <a:rPr lang="en-US" b="1" baseline="30000"/>
              <a:t>-1</a:t>
            </a:r>
            <a:r>
              <a:rPr lang="en-US" b="1"/>
              <a:t> ) di chiavi: </a:t>
            </a:r>
            <a:endParaRPr/>
          </a:p>
          <a:p>
            <a:pPr marL="274320" lvl="0" indent="-1854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731520" lvl="2" indent="-2743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o"/>
            </a:pPr>
            <a:r>
              <a:rPr lang="en-US" sz="1250"/>
              <a:t>K è la </a:t>
            </a:r>
            <a:r>
              <a:rPr lang="en-US" sz="1250"/>
              <a:t>chiave </a:t>
            </a:r>
            <a:r>
              <a:rPr lang="en-US" sz="1250" b="1">
                <a:solidFill>
                  <a:srgbClr val="FF0000"/>
                </a:solidFill>
              </a:rPr>
              <a:t>pubblica</a:t>
            </a:r>
            <a:r>
              <a:rPr lang="en-US" sz="1250"/>
              <a:t>, utilizzata per la crittografia.</a:t>
            </a:r>
            <a:endParaRPr/>
          </a:p>
          <a:p>
            <a:pPr marL="731520" lvl="2" indent="-2743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</a:pPr>
            <a:r>
              <a:rPr lang="en-US" sz="1250"/>
              <a:t>K</a:t>
            </a:r>
            <a:r>
              <a:rPr lang="en-US" sz="1250" baseline="30000"/>
              <a:t>-1</a:t>
            </a:r>
            <a:r>
              <a:rPr lang="en-US" sz="1250"/>
              <a:t> è la </a:t>
            </a:r>
            <a:r>
              <a:rPr lang="en-US" sz="1250"/>
              <a:t>chiave </a:t>
            </a:r>
            <a:r>
              <a:rPr lang="en-US" sz="1250" b="1">
                <a:solidFill>
                  <a:srgbClr val="FF0000"/>
                </a:solidFill>
              </a:rPr>
              <a:t>privata</a:t>
            </a:r>
            <a:r>
              <a:rPr lang="en-US" sz="1250"/>
              <a:t>, utilizzata per la decifrazione.</a:t>
            </a:r>
            <a:endParaRPr/>
          </a:p>
          <a:p>
            <a:pPr marL="731520" lvl="2" indent="-2743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</a:pPr>
            <a:r>
              <a:rPr lang="en-US" sz="1250"/>
              <a:t>Soddisfa </a:t>
            </a:r>
            <a:r>
              <a:rPr lang="en-US" sz="1250" b="1"/>
              <a:t>D</a:t>
            </a:r>
            <a:r>
              <a:rPr lang="en-US" sz="1250" baseline="-25000"/>
              <a:t>K-1</a:t>
            </a:r>
            <a:r>
              <a:rPr lang="en-US" sz="1250" b="1"/>
              <a:t> [E</a:t>
            </a:r>
            <a:r>
              <a:rPr lang="en-US" sz="1250" baseline="-25000"/>
              <a:t>K</a:t>
            </a:r>
            <a:r>
              <a:rPr lang="en-US" sz="1250"/>
              <a:t> [M]] = 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en-US" b="1" u="sng"/>
              <a:t>Conoscendo la chiave pubblica K, è computazionalmente impossibile calcolare la chiave privata K</a:t>
            </a:r>
            <a:r>
              <a:rPr lang="en-US" b="1" u="sng" baseline="30000"/>
              <a:t>-1</a:t>
            </a:r>
            <a:endParaRPr/>
          </a:p>
          <a:p>
            <a:pPr marL="0" lvl="1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 sz="1400" b="1">
                <a:solidFill>
                  <a:srgbClr val="FF0000"/>
                </a:solidFill>
              </a:rPr>
              <a:t>   Come verificare che (K,K</a:t>
            </a:r>
            <a:r>
              <a:rPr lang="en-US" sz="1400" b="1" baseline="30000">
                <a:solidFill>
                  <a:srgbClr val="FF0000"/>
                </a:solidFill>
              </a:rPr>
              <a:t>-1</a:t>
            </a:r>
            <a:r>
              <a:rPr lang="en-US" sz="1400" b="1">
                <a:solidFill>
                  <a:srgbClr val="FF0000"/>
                </a:solidFill>
              </a:rPr>
              <a:t> ) sia una coppia?</a:t>
            </a:r>
            <a:endParaRPr/>
          </a:p>
          <a:p>
            <a:pPr marL="274320" lvl="1" indent="-18542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endParaRPr/>
          </a:p>
          <a:p>
            <a:pPr marL="731520" lvl="2" indent="-2743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o"/>
            </a:pPr>
            <a:r>
              <a:rPr lang="en-US" sz="1250"/>
              <a:t>Offre solo sicurezza computazionale.  La crittografia sicura a chiave pubblica è impossibile quando P=NP, poiché la derivazione di K</a:t>
            </a:r>
            <a:r>
              <a:rPr lang="en-US" sz="1250" baseline="30000"/>
              <a:t>-1</a:t>
            </a:r>
            <a:r>
              <a:rPr lang="en-US" sz="1250"/>
              <a:t> da K è in NP.</a:t>
            </a:r>
            <a:endParaRPr/>
          </a:p>
          <a:p>
            <a:pPr marL="731520" lvl="1" indent="-274319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La chiave pubblica K può essere resa pubblicamente disponibile, ad esempio, in una directory pubblica.</a:t>
            </a:r>
            <a:endParaRPr/>
          </a:p>
          <a:p>
            <a:pPr marL="731520" lvl="2" indent="-274319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o"/>
            </a:pPr>
            <a:r>
              <a:rPr lang="en-US" sz="1250"/>
              <a:t>Molti possono criptare, solo uno può decriptare</a:t>
            </a:r>
            <a:endParaRPr/>
          </a:p>
          <a:p>
            <a:pPr marL="731520" lvl="1" indent="-274319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/>
              <a:t>Sistemi a chiave pubblica, alias </a:t>
            </a:r>
            <a:r>
              <a:rPr lang="en-US"/>
              <a:t>sistemi di crittografia </a:t>
            </a:r>
            <a:r>
              <a:rPr lang="en-US" b="1" i="1">
                <a:solidFill>
                  <a:srgbClr val="008000"/>
                </a:solidFill>
              </a:rPr>
              <a:t>asimmetrica</a:t>
            </a:r>
            <a:endParaRPr/>
          </a:p>
          <a:p>
            <a:pPr marL="274320" lvl="0" indent="-1854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endParaRPr/>
          </a:p>
        </p:txBody>
      </p:sp>
      <p:pic>
        <p:nvPicPr>
          <p:cNvPr id="214" name="Google Shape;2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6423" y="6010020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"/>
          <p:cNvSpPr txBox="1"/>
          <p:nvPr/>
        </p:nvSpPr>
        <p:spPr>
          <a:xfrm>
            <a:off x="10677832" y="6194323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0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8750801" cy="84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/>
              <a:t>Crittografia a curva ellittica (segue)</a:t>
            </a:r>
            <a:endParaRPr/>
          </a:p>
        </p:txBody>
      </p:sp>
      <p:sp>
        <p:nvSpPr>
          <p:cNvPr id="456" name="Google Shape;456;p50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pic>
        <p:nvPicPr>
          <p:cNvPr id="457" name="Google Shape;45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652" y="1584734"/>
            <a:ext cx="6358831" cy="3999989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50"/>
          <p:cNvSpPr txBox="1"/>
          <p:nvPr/>
        </p:nvSpPr>
        <p:spPr>
          <a:xfrm>
            <a:off x="8205249" y="3198167"/>
            <a:ext cx="26837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Gruppo, anello, campo</a:t>
            </a:r>
            <a:endParaRPr/>
          </a:p>
        </p:txBody>
      </p:sp>
      <p:pic>
        <p:nvPicPr>
          <p:cNvPr id="459" name="Google Shape;459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1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465" name="Google Shape;465;p51"/>
          <p:cNvSpPr txBox="1">
            <a:spLocks noGrp="1"/>
          </p:cNvSpPr>
          <p:nvPr>
            <p:ph type="ctrTitle"/>
          </p:nvPr>
        </p:nvSpPr>
        <p:spPr>
          <a:xfrm>
            <a:off x="796925" y="320675"/>
            <a:ext cx="7904624" cy="967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 sz="4000"/>
              <a:t>Crittografia a curva ellittica (segue)</a:t>
            </a:r>
            <a:endParaRPr sz="3800"/>
          </a:p>
        </p:txBody>
      </p:sp>
      <p:sp>
        <p:nvSpPr>
          <p:cNvPr id="466" name="Google Shape;466;p51"/>
          <p:cNvSpPr txBox="1"/>
          <p:nvPr/>
        </p:nvSpPr>
        <p:spPr>
          <a:xfrm>
            <a:off x="1015437" y="986936"/>
            <a:ext cx="856881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 sz="2500" b="0" i="1" u="sng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Perché la crittografia a curva ellittica?</a:t>
            </a:r>
            <a:endParaRPr/>
          </a:p>
        </p:txBody>
      </p:sp>
      <p:sp>
        <p:nvSpPr>
          <p:cNvPr id="467" name="Google Shape;467;p51"/>
          <p:cNvSpPr txBox="1"/>
          <p:nvPr/>
        </p:nvSpPr>
        <p:spPr>
          <a:xfrm>
            <a:off x="1015437" y="2129936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Lunghezza della chiave più breve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Complessità computazionale minore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Basso fabbisogno energetico</a:t>
            </a:r>
            <a:endParaRPr/>
          </a:p>
          <a:p>
            <a:pPr marL="457200" marR="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 "/>
            </a:pPr>
            <a:r>
              <a:rPr lang="en-US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Più sicuro</a:t>
            </a:r>
            <a:endParaRPr/>
          </a:p>
        </p:txBody>
      </p:sp>
      <p:pic>
        <p:nvPicPr>
          <p:cNvPr id="468" name="Google Shape;46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52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839683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 Antiqua"/>
              <a:buNone/>
            </a:pPr>
            <a:r>
              <a:rPr lang="en-US" sz="3600"/>
              <a:t>Crittografia a curva ellittica (segue)</a:t>
            </a:r>
            <a:endParaRPr/>
          </a:p>
        </p:txBody>
      </p:sp>
      <p:sp>
        <p:nvSpPr>
          <p:cNvPr id="474" name="Google Shape;474;p52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475" name="Google Shape;475;p52"/>
          <p:cNvSpPr txBox="1">
            <a:spLocks noGrp="1"/>
          </p:cNvSpPr>
          <p:nvPr>
            <p:ph type="body" idx="1"/>
          </p:nvPr>
        </p:nvSpPr>
        <p:spPr>
          <a:xfrm>
            <a:off x="796925" y="2252663"/>
            <a:ext cx="8150430" cy="677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7500"/>
          </a:bodyPr>
          <a:lstStyle/>
          <a:p>
            <a:pPr marL="457200" lvl="0" indent="-31750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1794"/>
              <a:buChar char=" "/>
            </a:pPr>
            <a:r>
              <a:rPr lang="en-US" sz="2000" b="1"/>
              <a:t>Dimensioni delle chiavi comparabili per una sicurezza equivalente</a:t>
            </a:r>
            <a:endParaRPr sz="2000" b="1"/>
          </a:p>
        </p:txBody>
      </p:sp>
      <p:graphicFrame>
        <p:nvGraphicFramePr>
          <p:cNvPr id="476" name="Google Shape;476;p52"/>
          <p:cNvGraphicFramePr/>
          <p:nvPr/>
        </p:nvGraphicFramePr>
        <p:xfrm>
          <a:off x="2047568" y="293001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{33A68FFB-66DC-4111-BD6A-2278BF153099}</a:tableStyleId>
              </a:tblPr>
              <a:tblGrid>
                <a:gridCol w="238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Crittografia simmetrica (dimensione della chiave in bit)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RSA e Diffie-Hellman (dimensione del modulo in bit)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Dimensione chiave ECC in bit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56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512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112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80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1024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160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112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2048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224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128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3072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256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192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7680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384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256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15360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512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77" name="Google Shape;477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3"/>
          <p:cNvSpPr txBox="1"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Book Antiqua"/>
              <a:buNone/>
            </a:pPr>
            <a:r>
              <a:rPr lang="en-US" sz="3600"/>
              <a:t>Crittografia a curva ellittica (segue)</a:t>
            </a:r>
            <a:br>
              <a:rPr lang="en-US"/>
            </a:br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body" idx="1"/>
          </p:nvPr>
        </p:nvSpPr>
        <p:spPr>
          <a:xfrm>
            <a:off x="796924" y="1759974"/>
            <a:ext cx="10264365" cy="4119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1800"/>
          </a:p>
          <a:p>
            <a:pPr marL="45720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</a:pPr>
            <a:r>
              <a:rPr lang="en-US" sz="1800"/>
              <a:t>Che cos'è la crittografia a curva ellittica?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 "/>
            </a:pPr>
            <a:r>
              <a:rPr lang="en-US" sz="1800"/>
              <a:t>Implementazione delle operazioni di gruppo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</a:pPr>
            <a:r>
              <a:rPr lang="en-US" sz="1800"/>
              <a:t>Operazioni principali: addizione e moltiplicazione di punti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</a:pPr>
            <a:r>
              <a:rPr lang="en-US" sz="1800"/>
              <a:t>Aggiungendo due punti che giacciono su una curva ellittica si ottiene un terzo punto sulla curva.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</a:pPr>
            <a:r>
              <a:rPr lang="en-US" sz="1800"/>
              <a:t>La moltiplicazione dei punti è un'addizione ripetuta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</a:pPr>
            <a:r>
              <a:rPr lang="en-US" sz="1800"/>
              <a:t>Se P è un punto noto della curva (anche detto punto base; parte dei parametri del dominio) e viene moltiplicato per uno scalare k, Q=kP è l'operazione di addizione di P + P + P + P... +P (k volte)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Char char="◦"/>
            </a:pPr>
            <a:r>
              <a:rPr lang="en-US" sz="1800"/>
              <a:t>Q è la chiave pubblica risultante e k è la chiave privata della coppia di chiavi pubbliche e private.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</a:pPr>
            <a:endParaRPr sz="1800"/>
          </a:p>
          <a:p>
            <a:pPr marL="45720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1800"/>
          </a:p>
          <a:p>
            <a:pPr marL="45720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US" sz="1800"/>
              <a:t>	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-US" sz="1800" baseline="30000"/>
              <a:t>		 </a:t>
            </a:r>
            <a:endParaRPr sz="1800"/>
          </a:p>
          <a:p>
            <a:pPr marL="457200" lvl="0" indent="-317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pic>
        <p:nvPicPr>
          <p:cNvPr id="485" name="Google Shape;485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4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en-US" sz="4000"/>
              <a:t>Crittografia a curva ellittica (segue)</a:t>
            </a:r>
            <a:endParaRPr sz="3900"/>
          </a:p>
        </p:txBody>
      </p:sp>
      <p:sp>
        <p:nvSpPr>
          <p:cNvPr id="491" name="Google Shape;491;p54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/>
              <a:t>Aggiunta di due punti sulla curva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/>
              <a:t>P e Q si sommano per ottenere P+Q, che è una riflessione di R lungo l'asse X.</a:t>
            </a:r>
            <a:endParaRPr/>
          </a:p>
        </p:txBody>
      </p:sp>
      <p:pic>
        <p:nvPicPr>
          <p:cNvPr id="492" name="Google Shape;49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0" y="1600201"/>
            <a:ext cx="7486650" cy="2959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54"/>
          <p:cNvSpPr txBox="1">
            <a:spLocks noGrp="1"/>
          </p:cNvSpPr>
          <p:nvPr>
            <p:ph type="sldNum" idx="12"/>
          </p:nvPr>
        </p:nvSpPr>
        <p:spPr>
          <a:xfrm>
            <a:off x="10846724" y="6231649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55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7467600" cy="779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en-US" sz="4000"/>
              <a:t>Crittografia a curva ellittica (segue)</a:t>
            </a:r>
            <a:endParaRPr sz="3900"/>
          </a:p>
        </p:txBody>
      </p:sp>
      <p:sp>
        <p:nvSpPr>
          <p:cNvPr id="500" name="Google Shape;500;p55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77500" lnSpcReduction="20000"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571"/>
              <a:buNone/>
            </a:pPr>
            <a:endParaRPr sz="2200"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571"/>
              <a:buNone/>
            </a:pPr>
            <a:endParaRPr sz="2200"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571"/>
              <a:buNone/>
            </a:pPr>
            <a:endParaRPr sz="2200"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571"/>
              <a:buNone/>
            </a:pPr>
            <a:endParaRPr sz="2200"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571"/>
              <a:buNone/>
            </a:pPr>
            <a:endParaRPr sz="2200"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571"/>
              <a:buNone/>
            </a:pPr>
            <a:endParaRPr sz="220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571"/>
              <a:buChar char=" "/>
            </a:pPr>
            <a:r>
              <a:rPr lang="en-US" sz="2200"/>
              <a:t>Una tangente a P viene prolungata per tagliare la curva in un punto; la sua riflessione è 2P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571"/>
              <a:buChar char=" "/>
            </a:pPr>
            <a:r>
              <a:rPr lang="en-US" sz="2200"/>
              <a:t>Sommando P e 2P si ottiene 3P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571"/>
              <a:buChar char=" "/>
            </a:pPr>
            <a:r>
              <a:rPr lang="en-US" sz="2200"/>
              <a:t>Analogamente, tali operazioni possono essere eseguite quante volte si vuole per ottenere Q = kP</a:t>
            </a:r>
            <a:endParaRPr sz="220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571"/>
              <a:buNone/>
            </a:pPr>
            <a:endParaRPr sz="2200"/>
          </a:p>
        </p:txBody>
      </p:sp>
      <p:pic>
        <p:nvPicPr>
          <p:cNvPr id="501" name="Google Shape;50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9400" y="1295400"/>
            <a:ext cx="6292234" cy="250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55"/>
          <p:cNvSpPr txBox="1">
            <a:spLocks noGrp="1"/>
          </p:cNvSpPr>
          <p:nvPr>
            <p:ph type="sldNum" idx="12"/>
          </p:nvPr>
        </p:nvSpPr>
        <p:spPr>
          <a:xfrm>
            <a:off x="10846724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/>
              <a:t>Crittografia a curva ellittica (segue)</a:t>
            </a:r>
            <a:endParaRPr/>
          </a:p>
        </p:txBody>
      </p:sp>
      <p:sp>
        <p:nvSpPr>
          <p:cNvPr id="509" name="Google Shape;509;p56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/>
              <a:t>Problema del registro discreto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</a:pPr>
            <a:r>
              <a:rPr lang="en-US" sz="2200"/>
              <a:t>La sicurezza dell'ECC è dovuta all'intrattabilità o alla difficoltà di risolvere l'operazione inversa di trovare k dati Q e P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</a:pPr>
            <a:r>
              <a:rPr lang="en-US" sz="2200"/>
              <a:t>Questo viene definito come problema del log discreto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</a:pPr>
            <a:r>
              <a:rPr lang="en-US" sz="2200"/>
              <a:t>I metodi di risoluzione includono la forza bruta e l'attacco Rho di Pollard, entrambi computazionalmente costosi o non fattibili.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</a:pPr>
            <a:r>
              <a:rPr lang="en-US" sz="2200"/>
              <a:t>La versione applicabile all'ECC è chiamata problema del log discreto a curva ellittica.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</a:pPr>
            <a:r>
              <a:rPr lang="en-US" sz="2200"/>
              <a:t>Tempo di esecuzione esponenziale</a:t>
            </a:r>
            <a:endParaRPr/>
          </a:p>
          <a:p>
            <a:pPr marL="914400" lvl="1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510" name="Google Shape;510;p56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pic>
        <p:nvPicPr>
          <p:cNvPr id="511" name="Google Shape;51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5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ECC in Windows DRM v2.0</a:t>
            </a:r>
            <a:endParaRPr/>
          </a:p>
        </p:txBody>
      </p:sp>
      <p:sp>
        <p:nvSpPr>
          <p:cNvPr id="517" name="Google Shape;517;p57"/>
          <p:cNvSpPr txBox="1">
            <a:spLocks noGrp="1"/>
          </p:cNvSpPr>
          <p:nvPr>
            <p:ph type="body" idx="1"/>
          </p:nvPr>
        </p:nvSpPr>
        <p:spPr>
          <a:xfrm>
            <a:off x="1981200" y="1600201"/>
            <a:ext cx="784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1081"/>
              <a:buNone/>
            </a:pPr>
            <a:r>
              <a:rPr lang="en-US" sz="2400"/>
              <a:t>Un esempio pratico :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US" sz="1800"/>
              <a:t>Campo finito scelto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US" sz="1800"/>
              <a:t>p = 785963102379428822376694789446897396207498568951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US" sz="1800"/>
              <a:t>Gx = 771507216262649826170648268565579889907769254176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US" sz="1800"/>
              <a:t>Gy = 390157510246556628525279459266514995562533196655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US" sz="1800"/>
              <a:t>y</a:t>
            </a:r>
            <a:r>
              <a:rPr lang="en-US" sz="1800" baseline="30000"/>
              <a:t>2</a:t>
            </a:r>
            <a:r>
              <a:rPr lang="en-US" sz="1800"/>
              <a:t> = x</a:t>
            </a:r>
            <a:r>
              <a:rPr lang="en-US" sz="1800" baseline="30000"/>
              <a:t>3</a:t>
            </a:r>
            <a:r>
              <a:rPr lang="en-US" sz="1800"/>
              <a:t> + 317689081251325503476317476413827693272746955927x + 790528966078787587181205720257185354321100651934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8108"/>
              <a:buNone/>
            </a:pPr>
            <a:r>
              <a:rPr lang="en-US" sz="1800"/>
              <a:t>Gx e Gy costituiscono il punto base concordato (P) e i numeri dell'equazione precedente sono i valori dei parametri a e b.</a:t>
            </a:r>
            <a:endParaRPr/>
          </a:p>
        </p:txBody>
      </p:sp>
      <p:sp>
        <p:nvSpPr>
          <p:cNvPr id="518" name="Google Shape;518;p57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pic>
        <p:nvPicPr>
          <p:cNvPr id="519" name="Google Shape;519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Schemi a curva ellittica</a:t>
            </a:r>
            <a:endParaRPr/>
          </a:p>
        </p:txBody>
      </p:sp>
      <p:sp>
        <p:nvSpPr>
          <p:cNvPr id="525" name="Google Shape;525;p58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80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 sz="2800"/>
              <a:t>Algoritmo di firma digitale a curva ellittica (ECDSA)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80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 sz="2800"/>
              <a:t>Firma a curva ellittica Pintsov Vanstone (ECPVS)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80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 sz="2800"/>
              <a:t>Curva ellittica Diffie-Hellman (ECDH)</a:t>
            </a:r>
            <a:endParaRPr/>
          </a:p>
        </p:txBody>
      </p:sp>
      <p:sp>
        <p:nvSpPr>
          <p:cNvPr id="526" name="Google Shape;526;p58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pic>
        <p:nvPicPr>
          <p:cNvPr id="527" name="Google Shape;527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9"/>
          <p:cNvSpPr txBox="1">
            <a:spLocks noGrp="1"/>
          </p:cNvSpPr>
          <p:nvPr>
            <p:ph type="title"/>
          </p:nvPr>
        </p:nvSpPr>
        <p:spPr>
          <a:xfrm>
            <a:off x="1981200" y="6096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800"/>
              <a:t>Algoritmo di firma digitale a curva ellittica (ECDSA)</a:t>
            </a:r>
            <a:endParaRPr/>
          </a:p>
        </p:txBody>
      </p:sp>
      <p:sp>
        <p:nvSpPr>
          <p:cNvPr id="533" name="Google Shape;533;p59"/>
          <p:cNvSpPr txBox="1">
            <a:spLocks noGrp="1"/>
          </p:cNvSpPr>
          <p:nvPr>
            <p:ph type="body" idx="1"/>
          </p:nvPr>
        </p:nvSpPr>
        <p:spPr>
          <a:xfrm>
            <a:off x="1981200" y="1676401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 sz="2800"/>
              <a:t>Variante a curva ellittica dell'algoritmo di firma digitale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80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800"/>
          </a:p>
        </p:txBody>
      </p:sp>
      <p:sp>
        <p:nvSpPr>
          <p:cNvPr id="534" name="Google Shape;534;p59"/>
          <p:cNvSpPr txBox="1"/>
          <p:nvPr/>
        </p:nvSpPr>
        <p:spPr>
          <a:xfrm>
            <a:off x="3733800" y="6248401"/>
            <a:ext cx="4648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Francobollo canadese che utilizza ECDSA</a:t>
            </a:r>
            <a:endParaRPr/>
          </a:p>
        </p:txBody>
      </p:sp>
      <p:pic>
        <p:nvPicPr>
          <p:cNvPr id="535" name="Google Shape;53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1" y="3260564"/>
            <a:ext cx="6053137" cy="2911636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59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pic>
        <p:nvPicPr>
          <p:cNvPr id="537" name="Google Shape;537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"/>
          <p:cNvSpPr txBox="1">
            <a:spLocks noGrp="1"/>
          </p:cNvSpPr>
          <p:nvPr>
            <p:ph type="ctrTitle"/>
          </p:nvPr>
        </p:nvSpPr>
        <p:spPr>
          <a:xfrm>
            <a:off x="698090" y="312531"/>
            <a:ext cx="11287433" cy="105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 Antiqua"/>
              <a:buNone/>
            </a:pPr>
            <a:r>
              <a:rPr lang="en-US" sz="4000"/>
              <a:t>Crittografia a chiave pubblica Storia iniziale</a:t>
            </a:r>
            <a:endParaRPr/>
          </a:p>
        </p:txBody>
      </p:sp>
      <p:sp>
        <p:nvSpPr>
          <p:cNvPr id="222" name="Google Shape;222;p4"/>
          <p:cNvSpPr txBox="1">
            <a:spLocks noGrp="1"/>
          </p:cNvSpPr>
          <p:nvPr>
            <p:ph type="body" idx="2"/>
          </p:nvPr>
        </p:nvSpPr>
        <p:spPr>
          <a:xfrm>
            <a:off x="1263085" y="1587084"/>
            <a:ext cx="9424580" cy="4263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/>
          <a:p>
            <a:pPr marL="27432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1600"/>
              <a:t>Proposta da Diffie e Hellman, documentata in "New Directions in Cryptography" (1976). </a:t>
            </a:r>
            <a:endParaRPr sz="1600"/>
          </a:p>
          <a:p>
            <a:pPr marL="914400" lvl="1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AutoNum type="arabicPeriod"/>
            </a:pPr>
            <a:r>
              <a:rPr lang="en-US" sz="1600"/>
              <a:t>Schemi di crittografia a chiave pubblica</a:t>
            </a:r>
            <a:endParaRPr sz="1600"/>
          </a:p>
          <a:p>
            <a:pPr marL="91440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AutoNum type="arabicPeriod"/>
            </a:pPr>
            <a:r>
              <a:rPr lang="en-US" sz="1600"/>
              <a:t>Sistemi di distribuzione chiave</a:t>
            </a:r>
            <a:endParaRPr sz="1600"/>
          </a:p>
          <a:p>
            <a:pPr marL="914400" lvl="1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AutoNum type="arabicPeriod"/>
            </a:pPr>
            <a:r>
              <a:rPr lang="en-US" sz="1600"/>
              <a:t>Firma digitale</a:t>
            </a:r>
            <a:endParaRPr sz="1600"/>
          </a:p>
          <a:p>
            <a:pPr marL="274320" lvl="0" indent="-1854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sz="1600"/>
          </a:p>
          <a:p>
            <a:pPr marL="27432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 sz="1600"/>
              <a:t>La crittografia a chiave pubblica è stata proposta nel 1970 in un documento classificato di James Ellis</a:t>
            </a:r>
            <a:endParaRPr sz="1600"/>
          </a:p>
          <a:p>
            <a:pPr marL="914400" lvl="1" indent="-4572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Char char="o"/>
            </a:pPr>
            <a:r>
              <a:rPr lang="en-US" sz="1600"/>
              <a:t>documento reso pubblico nel 1997 dalla sede centrale delle comunicazioni governative britanniche</a:t>
            </a:r>
            <a:endParaRPr sz="1600"/>
          </a:p>
          <a:p>
            <a:pPr marL="274320" lvl="0" indent="-18542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endParaRPr sz="1600"/>
          </a:p>
          <a:p>
            <a:pPr marL="274320" lvl="0" indent="-27432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 sz="1600"/>
              <a:t>Il concetto di firma digitale è ancora originariamente riconducibile a Diffie &amp; Hellman</a:t>
            </a:r>
            <a:endParaRPr sz="1600"/>
          </a:p>
          <a:p>
            <a:pPr marL="274320" lvl="0" indent="-1854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endParaRPr/>
          </a:p>
        </p:txBody>
      </p:sp>
      <p:pic>
        <p:nvPicPr>
          <p:cNvPr id="223" name="Google Shape;2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6423" y="6010020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"/>
          <p:cNvSpPr txBox="1"/>
          <p:nvPr/>
        </p:nvSpPr>
        <p:spPr>
          <a:xfrm>
            <a:off x="10677832" y="6194323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0"/>
          <p:cNvSpPr txBox="1">
            <a:spLocks noGrp="1"/>
          </p:cNvSpPr>
          <p:nvPr>
            <p:ph type="title"/>
          </p:nvPr>
        </p:nvSpPr>
        <p:spPr>
          <a:xfrm>
            <a:off x="702995" y="1959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ECDSA</a:t>
            </a:r>
            <a:endParaRPr/>
          </a:p>
        </p:txBody>
      </p:sp>
      <p:sp>
        <p:nvSpPr>
          <p:cNvPr id="543" name="Google Shape;543;p60"/>
          <p:cNvSpPr txBox="1">
            <a:spLocks noGrp="1"/>
          </p:cNvSpPr>
          <p:nvPr>
            <p:ph type="body" idx="1"/>
          </p:nvPr>
        </p:nvSpPr>
        <p:spPr>
          <a:xfrm>
            <a:off x="805542" y="1139336"/>
            <a:ext cx="84582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85000" lnSpcReduction="1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2283"/>
              <a:buChar char=" "/>
            </a:pPr>
            <a:r>
              <a:rPr lang="en-US" sz="3400"/>
              <a:t>Generazione di firme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r>
              <a:rPr lang="en-US"/>
              <a:t>	Una volta che abbiamo i parametri del dominio e abbiamo deciso le chiavi da utilizzare, la firma viene generata con i seguenti passaggi.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br>
              <a:rPr lang="en-US"/>
            </a:br>
            <a:r>
              <a:rPr lang="en-US"/>
              <a:t>1. Viene scelto un numero casuale k, 1 ≤ k ≤ n-1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r>
              <a:rPr lang="en-US"/>
              <a:t>	2. </a:t>
            </a:r>
            <a:r>
              <a:rPr lang="en-US"/>
              <a:t>Si calcola </a:t>
            </a:r>
            <a:r>
              <a:rPr lang="en-US"/>
              <a:t>kG = (x</a:t>
            </a:r>
            <a:r>
              <a:rPr lang="en-US" baseline="-25000"/>
              <a:t>1</a:t>
            </a:r>
            <a:r>
              <a:rPr lang="en-US"/>
              <a:t> ,y</a:t>
            </a:r>
            <a:r>
              <a:rPr lang="en-US" baseline="-25000"/>
              <a:t>1</a:t>
            </a:r>
            <a:r>
              <a:rPr lang="en-US"/>
              <a:t> ). x</a:t>
            </a:r>
            <a:r>
              <a:rPr lang="en-US" baseline="-25000"/>
              <a:t>1 </a:t>
            </a:r>
            <a:r>
              <a:rPr lang="en-US"/>
              <a:t> viene convertito nel corrispondente intero x</a:t>
            </a:r>
            <a:r>
              <a:rPr lang="en-US" baseline="-25000"/>
              <a:t>1</a:t>
            </a:r>
            <a:r>
              <a:rPr lang="en-US"/>
              <a:t> '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r>
              <a:rPr lang="en-US"/>
              <a:t>	3. Successivamente, </a:t>
            </a:r>
            <a:r>
              <a:rPr lang="en-US"/>
              <a:t>si calcola </a:t>
            </a:r>
            <a:r>
              <a:rPr lang="en-US"/>
              <a:t>r = x</a:t>
            </a:r>
            <a:r>
              <a:rPr lang="en-US" baseline="-25000"/>
              <a:t>1 </a:t>
            </a:r>
            <a:r>
              <a:rPr lang="en-US"/>
              <a:t> mod 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r>
              <a:rPr lang="en-US"/>
              <a:t>	4. Si calcola quindi k</a:t>
            </a:r>
            <a:r>
              <a:rPr lang="en-US" baseline="30000"/>
              <a:t>-1</a:t>
            </a:r>
            <a:r>
              <a:rPr lang="en-US"/>
              <a:t> mod q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r>
              <a:rPr lang="en-US"/>
              <a:t>	5. e = HASH(m) dove m è il messaggio da firmare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r>
              <a:rPr lang="en-US"/>
              <a:t>	6. s = k</a:t>
            </a:r>
            <a:r>
              <a:rPr lang="en-US" baseline="30000"/>
              <a:t>-1</a:t>
            </a:r>
            <a:r>
              <a:rPr lang="en-US"/>
              <a:t> (e + dr) mod n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r>
              <a:rPr lang="en-US"/>
              <a:t>	dove d è la chiave privata del mittente.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br>
              <a:rPr lang="en-US"/>
            </a:br>
            <a:r>
              <a:rPr lang="en-US"/>
              <a:t>Abbiamo la firma come (r,s)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endParaRPr/>
          </a:p>
        </p:txBody>
      </p:sp>
      <p:sp>
        <p:nvSpPr>
          <p:cNvPr id="544" name="Google Shape;544;p60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pic>
        <p:nvPicPr>
          <p:cNvPr id="545" name="Google Shape;545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1"/>
          <p:cNvSpPr txBox="1">
            <a:spLocks noGrp="1"/>
          </p:cNvSpPr>
          <p:nvPr>
            <p:ph type="title"/>
          </p:nvPr>
        </p:nvSpPr>
        <p:spPr>
          <a:xfrm>
            <a:off x="806246" y="145025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ECDSA</a:t>
            </a:r>
            <a:endParaRPr/>
          </a:p>
        </p:txBody>
      </p:sp>
      <p:sp>
        <p:nvSpPr>
          <p:cNvPr id="551" name="Google Shape;551;p61"/>
          <p:cNvSpPr txBox="1">
            <a:spLocks noGrp="1"/>
          </p:cNvSpPr>
          <p:nvPr>
            <p:ph type="body" idx="1"/>
          </p:nvPr>
        </p:nvSpPr>
        <p:spPr>
          <a:xfrm>
            <a:off x="697738" y="1455173"/>
            <a:ext cx="10796523" cy="4129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200" b="1"/>
              <a:t>Verifica della firma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	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All'estremità del ricevitore la firma viene verificata come segue: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	1. Verificare se r e s appartengono all'intervallo [1, n-1] affinché la firma sia valida.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	2. Calcolare e = HASH(m). La funzione di hash deve essere la stessa utilizzata per la generazione della firma.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	3.  Calcolare w = s</a:t>
            </a:r>
            <a:r>
              <a:rPr lang="en-US" sz="1600" baseline="30000"/>
              <a:t>-1</a:t>
            </a:r>
            <a:r>
              <a:rPr lang="en-US" sz="1600"/>
              <a:t> mod n.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	4.  Calcolare u</a:t>
            </a:r>
            <a:r>
              <a:rPr lang="en-US" sz="1600" baseline="-25000"/>
              <a:t>1</a:t>
            </a:r>
            <a:r>
              <a:rPr lang="en-US" sz="1600"/>
              <a:t> = ew mod n e u</a:t>
            </a:r>
            <a:r>
              <a:rPr lang="en-US" sz="1600" baseline="-25000"/>
              <a:t>2</a:t>
            </a:r>
            <a:r>
              <a:rPr lang="en-US" sz="1600"/>
              <a:t> = rw mod n.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	5.  Calcolare (x</a:t>
            </a:r>
            <a:r>
              <a:rPr lang="en-US" sz="1600" baseline="-25000"/>
              <a:t>1</a:t>
            </a:r>
            <a:r>
              <a:rPr lang="en-US" sz="1600"/>
              <a:t> ,y )</a:t>
            </a:r>
            <a:r>
              <a:rPr lang="en-US" sz="1600" baseline="-25000"/>
              <a:t>1</a:t>
            </a:r>
            <a:r>
              <a:rPr lang="en-US" sz="1600" baseline="-25000"/>
              <a:t> </a:t>
            </a:r>
            <a:r>
              <a:rPr lang="en-US" sz="1600"/>
              <a:t> = u</a:t>
            </a:r>
            <a:r>
              <a:rPr lang="en-US" sz="1600" baseline="-25000"/>
              <a:t>1</a:t>
            </a:r>
            <a:r>
              <a:rPr lang="en-US" sz="1600"/>
              <a:t> G + u</a:t>
            </a:r>
            <a:r>
              <a:rPr lang="en-US" sz="1600" baseline="-25000"/>
              <a:t>2</a:t>
            </a:r>
            <a:r>
              <a:rPr lang="en-US" sz="1600"/>
              <a:t> Q.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600"/>
              <a:t>	6. La firma è valida se r = x</a:t>
            </a:r>
            <a:r>
              <a:rPr lang="en-US" sz="1600" baseline="-25000"/>
              <a:t>1</a:t>
            </a:r>
            <a:r>
              <a:rPr lang="en-US" sz="1600"/>
              <a:t> mod n, non valida altrimenti.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600"/>
          </a:p>
        </p:txBody>
      </p:sp>
      <p:sp>
        <p:nvSpPr>
          <p:cNvPr id="552" name="Google Shape;552;p61"/>
          <p:cNvSpPr txBox="1">
            <a:spLocks noGrp="1"/>
          </p:cNvSpPr>
          <p:nvPr>
            <p:ph type="sldNum" idx="12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pic>
        <p:nvPicPr>
          <p:cNvPr id="553" name="Google Shape;553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2"/>
          <p:cNvSpPr txBox="1">
            <a:spLocks noGrp="1"/>
          </p:cNvSpPr>
          <p:nvPr>
            <p:ph type="title"/>
          </p:nvPr>
        </p:nvSpPr>
        <p:spPr>
          <a:xfrm>
            <a:off x="245806" y="286603"/>
            <a:ext cx="10909874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ECDSA (segue)</a:t>
            </a:r>
            <a:endParaRPr/>
          </a:p>
        </p:txBody>
      </p:sp>
      <p:sp>
        <p:nvSpPr>
          <p:cNvPr id="559" name="Google Shape;559;p62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In questo modo sappiamo che la verifica funziona nel modo desiderato: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Abbiamo, s = k</a:t>
            </a:r>
            <a:r>
              <a:rPr lang="en-US" sz="2000" baseline="30000"/>
              <a:t>-1</a:t>
            </a:r>
            <a:r>
              <a:rPr lang="en-US" sz="2000"/>
              <a:t> (e + dr) mod n che possiamo riordinare per ottenere, k = s</a:t>
            </a:r>
            <a:r>
              <a:rPr lang="en-US" sz="2000" baseline="30000"/>
              <a:t>-1</a:t>
            </a:r>
            <a:r>
              <a:rPr lang="en-US" sz="2000"/>
              <a:t> (e + dr) che è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				s</a:t>
            </a:r>
            <a:r>
              <a:rPr lang="en-US" sz="2000" baseline="30000"/>
              <a:t>-1</a:t>
            </a:r>
            <a:r>
              <a:rPr lang="en-US" sz="2000"/>
              <a:t> e + s rd</a:t>
            </a:r>
            <a:r>
              <a:rPr lang="en-US" sz="2000" baseline="30000"/>
              <a:t>-1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Questo non è altro che we + wrd = (u</a:t>
            </a:r>
            <a:r>
              <a:rPr lang="en-US" sz="2000" baseline="-25000"/>
              <a:t>1</a:t>
            </a:r>
            <a:r>
              <a:rPr lang="en-US" sz="2000"/>
              <a:t> + u</a:t>
            </a:r>
            <a:r>
              <a:rPr lang="en-US" sz="2000" baseline="-25000"/>
              <a:t>2</a:t>
            </a:r>
            <a:r>
              <a:rPr lang="en-US" sz="2000"/>
              <a:t> d) (mod n)</a:t>
            </a:r>
            <a:br>
              <a:rPr lang="en-US" sz="2000"/>
            </a:br>
            <a:endParaRPr sz="200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Abbiamo u</a:t>
            </a:r>
            <a:r>
              <a:rPr lang="en-US" sz="2000" baseline="-25000"/>
              <a:t>1</a:t>
            </a:r>
            <a:r>
              <a:rPr lang="en-US" sz="2000"/>
              <a:t> G + u</a:t>
            </a:r>
            <a:r>
              <a:rPr lang="en-US" sz="2000" baseline="-25000"/>
              <a:t>2</a:t>
            </a:r>
            <a:r>
              <a:rPr lang="en-US" sz="2000"/>
              <a:t> Q = (u</a:t>
            </a:r>
            <a:r>
              <a:rPr lang="en-US" sz="2000" baseline="-25000"/>
              <a:t>1</a:t>
            </a:r>
            <a:r>
              <a:rPr lang="en-US" sz="2000"/>
              <a:t> + u</a:t>
            </a:r>
            <a:r>
              <a:rPr lang="en-US" sz="2000" baseline="-25000"/>
              <a:t>2</a:t>
            </a:r>
            <a:r>
              <a:rPr lang="en-US" sz="2000"/>
              <a:t> d)G = kG che si traduce in v = r.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560" name="Google Shape;560;p62"/>
          <p:cNvSpPr txBox="1">
            <a:spLocks noGrp="1"/>
          </p:cNvSpPr>
          <p:nvPr>
            <p:ph type="sldNum" idx="12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pic>
        <p:nvPicPr>
          <p:cNvPr id="561" name="Google Shape;561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66289" y="5984774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3"/>
          <p:cNvSpPr txBox="1">
            <a:spLocks noGrp="1"/>
          </p:cNvSpPr>
          <p:nvPr>
            <p:ph type="title"/>
          </p:nvPr>
        </p:nvSpPr>
        <p:spPr>
          <a:xfrm>
            <a:off x="904568" y="685800"/>
            <a:ext cx="994215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800"/>
              <a:t>Firma a curva ellittica Pintsov Vanstone (ECPVS)</a:t>
            </a:r>
            <a:endParaRPr/>
          </a:p>
        </p:txBody>
      </p:sp>
      <p:sp>
        <p:nvSpPr>
          <p:cNvPr id="567" name="Google Shape;567;p63"/>
          <p:cNvSpPr txBox="1">
            <a:spLocks noGrp="1"/>
          </p:cNvSpPr>
          <p:nvPr>
            <p:ph type="body" idx="1"/>
          </p:nvPr>
        </p:nvSpPr>
        <p:spPr>
          <a:xfrm>
            <a:off x="723655" y="2582634"/>
            <a:ext cx="9881520" cy="253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/>
              <a:t>Schema di firma con curve ellittiche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800"/>
          </a:p>
          <a:p>
            <a:pPr marL="1143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/>
              <a:t>Più efficiente di RSA, in quanto l'overhead è estremamente ridotto.</a:t>
            </a:r>
            <a:endParaRPr/>
          </a:p>
        </p:txBody>
      </p:sp>
      <p:pic>
        <p:nvPicPr>
          <p:cNvPr id="568" name="Google Shape;568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8800" y="5869092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63"/>
          <p:cNvSpPr txBox="1">
            <a:spLocks noGrp="1"/>
          </p:cNvSpPr>
          <p:nvPr>
            <p:ph type="sldNum" idx="12"/>
          </p:nvPr>
        </p:nvSpPr>
        <p:spPr>
          <a:xfrm>
            <a:off x="10846724" y="6148493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8135210" cy="853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None/>
            </a:pPr>
            <a:r>
              <a:rPr lang="en-US"/>
              <a:t>ECPVS</a:t>
            </a:r>
            <a:endParaRPr/>
          </a:p>
        </p:txBody>
      </p:sp>
      <p:sp>
        <p:nvSpPr>
          <p:cNvPr id="575" name="Google Shape;575;p64"/>
          <p:cNvSpPr txBox="1">
            <a:spLocks noGrp="1"/>
          </p:cNvSpPr>
          <p:nvPr>
            <p:ph type="body" idx="1"/>
          </p:nvPr>
        </p:nvSpPr>
        <p:spPr>
          <a:xfrm>
            <a:off x="536841" y="1033854"/>
            <a:ext cx="10317972" cy="5189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 sz="1500" b="1"/>
              <a:t>Generazione di firme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	Il messaggio in chiaro è diviso in due parti: la parte C che rappresenta gli elementi di dati che richiedono la riservatezza e la parte V che rappresenta gli elementi di dati presentati in chiaro. Entrambe le parti sono firmate. La firma viene generata come segue: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	1. Si sceglie un numero casuale k, 1 ≤ k ≤ n-1 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	2. Calcolare il punto R sulla curva (R = kG).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	3. Utilizzare il punto R e un algoritmo di crittografia simmetrica per ottenere e = T</a:t>
            </a:r>
            <a:r>
              <a:rPr lang="en-US" sz="1500" baseline="-25000"/>
              <a:t>R</a:t>
            </a:r>
            <a:r>
              <a:rPr lang="en-US" sz="1500"/>
              <a:t> (C).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	4. Calcolare una variabile d tale che </a:t>
            </a:r>
            <a:r>
              <a:rPr lang="en-US" sz="1500" i="1"/>
              <a:t>d </a:t>
            </a:r>
            <a:r>
              <a:rPr lang="en-US" sz="1500"/>
              <a:t>= </a:t>
            </a:r>
            <a:r>
              <a:rPr lang="en-US" sz="1500" i="1"/>
              <a:t>HASH</a:t>
            </a:r>
            <a:r>
              <a:rPr lang="en-US" sz="1500"/>
              <a:t>(</a:t>
            </a:r>
            <a:r>
              <a:rPr lang="en-US" sz="1500" i="1"/>
              <a:t>e </a:t>
            </a:r>
            <a:r>
              <a:rPr lang="en-US" sz="1500"/>
              <a:t>|| </a:t>
            </a:r>
            <a:r>
              <a:rPr lang="en-US" sz="1500" i="1"/>
              <a:t>I</a:t>
            </a:r>
            <a:r>
              <a:rPr lang="en-US" sz="1500" i="1" baseline="-25000"/>
              <a:t>A</a:t>
            </a:r>
            <a:r>
              <a:rPr lang="en-US" sz="1500"/>
              <a:t> || </a:t>
            </a:r>
            <a:r>
              <a:rPr lang="en-US" sz="1500" i="1"/>
              <a:t>V</a:t>
            </a:r>
            <a:r>
              <a:rPr lang="en-US" sz="1500"/>
              <a:t>)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	dove </a:t>
            </a:r>
            <a:r>
              <a:rPr lang="en-US" sz="1500" i="1"/>
              <a:t>I</a:t>
            </a:r>
            <a:r>
              <a:rPr lang="en-US" sz="1500" i="1" baseline="-25000"/>
              <a:t>A</a:t>
            </a:r>
            <a:r>
              <a:rPr lang="en-US" sz="1500"/>
              <a:t> è l'identità del terminale del mailer.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	5. Ora si calcola l'altra parte della firma s come segue: </a:t>
            </a:r>
            <a:r>
              <a:rPr lang="en-US" sz="1500" i="1"/>
              <a:t>s= </a:t>
            </a:r>
            <a:r>
              <a:rPr lang="en-US" sz="1500" i="1"/>
              <a:t>ad </a:t>
            </a:r>
            <a:r>
              <a:rPr lang="en-US" sz="1500"/>
              <a:t>+ </a:t>
            </a:r>
            <a:r>
              <a:rPr lang="en-US" sz="1500" i="1"/>
              <a:t>k</a:t>
            </a:r>
            <a:r>
              <a:rPr lang="en-US" sz="1500"/>
              <a:t>(mod </a:t>
            </a:r>
            <a:r>
              <a:rPr lang="en-US" sz="1500" i="1"/>
              <a:t>n</a:t>
            </a:r>
            <a:r>
              <a:rPr lang="en-US" sz="1500"/>
              <a:t>); dove a è la chiave privata del mittente.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50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1500"/>
              <a:t>	La coppia di firme (s,e) viene trasmessa insieme alla porzione V del testo in chiaro.</a:t>
            </a:r>
            <a:endParaRPr sz="150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1500"/>
          </a:p>
        </p:txBody>
      </p:sp>
      <p:pic>
        <p:nvPicPr>
          <p:cNvPr id="576" name="Google Shape;576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8800" y="5869092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64"/>
          <p:cNvSpPr txBox="1">
            <a:spLocks noGrp="1"/>
          </p:cNvSpPr>
          <p:nvPr>
            <p:ph type="sldNum" idx="12"/>
          </p:nvPr>
        </p:nvSpPr>
        <p:spPr>
          <a:xfrm>
            <a:off x="10846724" y="6148493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ECPVS (segue)</a:t>
            </a:r>
            <a:endParaRPr/>
          </a:p>
        </p:txBody>
      </p:sp>
      <p:sp>
        <p:nvSpPr>
          <p:cNvPr id="583" name="Google Shape;583;p65"/>
          <p:cNvSpPr txBox="1">
            <a:spLocks noGrp="1"/>
          </p:cNvSpPr>
          <p:nvPr>
            <p:ph type="body" idx="1"/>
          </p:nvPr>
        </p:nvSpPr>
        <p:spPr>
          <a:xfrm>
            <a:off x="369692" y="198038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452"/>
              <a:buChar char=" "/>
            </a:pPr>
            <a:r>
              <a:rPr lang="en-US" sz="2200" b="1"/>
              <a:t>Verifica della firma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452"/>
              <a:buNone/>
            </a:pPr>
            <a:endParaRPr sz="2200"/>
          </a:p>
          <a:p>
            <a:pPr marL="962406" lvl="1" indent="-514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AutoNum type="arabicPeriod"/>
            </a:pPr>
            <a:r>
              <a:rPr lang="en-US" sz="2200"/>
              <a:t>Recuperare Q</a:t>
            </a:r>
            <a:r>
              <a:rPr lang="en-US" sz="2200" baseline="-25000"/>
              <a:t>A</a:t>
            </a:r>
            <a:r>
              <a:rPr lang="en-US" sz="2200"/>
              <a:t> (Q</a:t>
            </a:r>
            <a:r>
              <a:rPr lang="en-US" sz="2200" baseline="-25000"/>
              <a:t>A</a:t>
            </a:r>
            <a:r>
              <a:rPr lang="en-US" sz="2200"/>
              <a:t> è la chiave pubblica del mittente A)</a:t>
            </a:r>
            <a:endParaRPr/>
          </a:p>
          <a:p>
            <a:pPr marL="962406" lvl="1" indent="-514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AutoNum type="arabicPeriod"/>
            </a:pPr>
            <a:r>
              <a:rPr lang="en-US" sz="2200"/>
              <a:t>Calcolare la variabile d = </a:t>
            </a:r>
            <a:r>
              <a:rPr lang="en-US" sz="2200" i="1"/>
              <a:t>HASH</a:t>
            </a:r>
            <a:r>
              <a:rPr lang="en-US" sz="2200"/>
              <a:t>(</a:t>
            </a:r>
            <a:r>
              <a:rPr lang="en-US" sz="2200" i="1"/>
              <a:t>e </a:t>
            </a:r>
            <a:r>
              <a:rPr lang="en-US" sz="2200"/>
              <a:t>|| </a:t>
            </a:r>
            <a:r>
              <a:rPr lang="en-US" sz="2200" i="1"/>
              <a:t>I</a:t>
            </a:r>
            <a:r>
              <a:rPr lang="en-US" sz="2200" i="1" baseline="-25000"/>
              <a:t>A</a:t>
            </a:r>
            <a:r>
              <a:rPr lang="en-US" sz="2200"/>
              <a:t> || </a:t>
            </a:r>
            <a:r>
              <a:rPr lang="en-US" sz="2200" i="1"/>
              <a:t>V</a:t>
            </a:r>
            <a:r>
              <a:rPr lang="en-US" sz="2200"/>
              <a:t>) utilizzando lo stesso algoritmo HASH usato per generare la firma.</a:t>
            </a:r>
            <a:endParaRPr/>
          </a:p>
          <a:p>
            <a:pPr marL="962406" lvl="1" indent="-514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AutoNum type="arabicPeriod"/>
            </a:pPr>
            <a:r>
              <a:rPr lang="en-US" sz="2200"/>
              <a:t>Calcolare U = sG - dQ .</a:t>
            </a:r>
            <a:r>
              <a:rPr lang="en-US" sz="2200" baseline="-25000"/>
              <a:t>A</a:t>
            </a:r>
            <a:endParaRPr/>
          </a:p>
          <a:p>
            <a:pPr marL="962406" lvl="1" indent="-514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AutoNum type="arabicPeriod"/>
            </a:pPr>
            <a:r>
              <a:rPr lang="en-US" sz="2200"/>
              <a:t>Recuperare C = T</a:t>
            </a:r>
            <a:r>
              <a:rPr lang="en-US" sz="2200" baseline="-25000"/>
              <a:t>u</a:t>
            </a:r>
            <a:r>
              <a:rPr lang="en-US" sz="2200" baseline="30000"/>
              <a:t>-1</a:t>
            </a:r>
            <a:r>
              <a:rPr lang="en-US" sz="2200"/>
              <a:t> (e).</a:t>
            </a:r>
            <a:endParaRPr/>
          </a:p>
          <a:p>
            <a:pPr marL="962406" lvl="1" indent="-514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AutoNum type="arabicPeriod"/>
            </a:pPr>
            <a:r>
              <a:rPr lang="en-US" sz="2200"/>
              <a:t>Eseguire un test di ridondanza su C. Se il test fallisce, scartare il messaggio. In caso contrario, il testo in chiaro viene recuperato.</a:t>
            </a:r>
            <a:endParaRPr/>
          </a:p>
          <a:p>
            <a:pPr marL="962406" lvl="1" indent="-514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None/>
            </a:pPr>
            <a:r>
              <a:rPr lang="en-US" sz="2200"/>
              <a:t>Si ha s = ad + k. Moltiplicando per il punto base G si ottiene sG = adG + kG che è dQ</a:t>
            </a:r>
            <a:r>
              <a:rPr lang="en-US" sz="2200" baseline="-25000"/>
              <a:t>A </a:t>
            </a:r>
            <a:r>
              <a:rPr lang="en-US" sz="2200"/>
              <a:t> + R</a:t>
            </a:r>
            <a:endParaRPr/>
          </a:p>
          <a:p>
            <a:pPr marL="962406" lvl="1" indent="-514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None/>
            </a:pPr>
            <a:r>
              <a:rPr lang="en-US" sz="2200"/>
              <a:t>Pertanto, R = sG - dQ</a:t>
            </a:r>
            <a:r>
              <a:rPr lang="en-US" sz="2200" baseline="-25000"/>
              <a:t>A   </a:t>
            </a:r>
            <a:r>
              <a:rPr lang="en-US" sz="2200"/>
              <a:t> che è U. Confrontando le versioni decriptate, m e m', ottenute utilizzando U e R, si accerta la validità della firma</a:t>
            </a:r>
            <a:endParaRPr/>
          </a:p>
          <a:p>
            <a:pPr marL="962406" lvl="1" indent="-514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None/>
            </a:pPr>
            <a:endParaRPr sz="2200"/>
          </a:p>
          <a:p>
            <a:pPr marL="962406" lvl="1" indent="-5143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None/>
            </a:pPr>
            <a:endParaRPr sz="2200"/>
          </a:p>
        </p:txBody>
      </p:sp>
      <p:pic>
        <p:nvPicPr>
          <p:cNvPr id="584" name="Google Shape;584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8800" y="5869092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65"/>
          <p:cNvSpPr txBox="1">
            <a:spLocks noGrp="1"/>
          </p:cNvSpPr>
          <p:nvPr>
            <p:ph type="sldNum" idx="12"/>
          </p:nvPr>
        </p:nvSpPr>
        <p:spPr>
          <a:xfrm>
            <a:off x="10978800" y="6115967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6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100"/>
              <a:t>Curva ellittica Diffie-Hellman (ECDH)</a:t>
            </a:r>
            <a:endParaRPr/>
          </a:p>
        </p:txBody>
      </p:sp>
      <p:sp>
        <p:nvSpPr>
          <p:cNvPr id="591" name="Google Shape;591;p66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85000" lnSpcReduction="20000"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5882"/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5630"/>
              <a:buChar char=" "/>
            </a:pPr>
            <a:r>
              <a:rPr lang="en-US" sz="2800"/>
              <a:t>Variante a curva ellittica del protocollo di scambio di chiavi Diffie-Hellman.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5630"/>
              <a:buNone/>
            </a:pPr>
            <a:endParaRPr sz="280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5630"/>
              <a:buChar char=" "/>
            </a:pPr>
            <a:r>
              <a:rPr lang="en-US" sz="2800"/>
              <a:t>Decidere i parametri del dominio e creare una coppia di chiavi pubbliche/private.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5630"/>
              <a:buNone/>
            </a:pPr>
            <a:endParaRPr sz="280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5630"/>
              <a:buChar char=" "/>
            </a:pPr>
            <a:r>
              <a:rPr lang="en-US" sz="2800"/>
              <a:t>Per ottenere la chiave privata, l'attaccante deve risolvere il problema del log discreto</a:t>
            </a:r>
            <a:endParaRPr/>
          </a:p>
        </p:txBody>
      </p:sp>
      <p:pic>
        <p:nvPicPr>
          <p:cNvPr id="592" name="Google Shape;592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8800" y="5869092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66"/>
          <p:cNvSpPr txBox="1">
            <a:spLocks noGrp="1"/>
          </p:cNvSpPr>
          <p:nvPr>
            <p:ph type="sldNum" idx="12"/>
          </p:nvPr>
        </p:nvSpPr>
        <p:spPr>
          <a:xfrm>
            <a:off x="10978800" y="6115967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ECDH</a:t>
            </a:r>
            <a:endParaRPr/>
          </a:p>
        </p:txBody>
      </p:sp>
      <p:sp>
        <p:nvSpPr>
          <p:cNvPr id="599" name="Google Shape;599;p67"/>
          <p:cNvSpPr txBox="1">
            <a:spLocks noGrp="1"/>
          </p:cNvSpPr>
          <p:nvPr>
            <p:ph type="body" idx="1"/>
          </p:nvPr>
        </p:nvSpPr>
        <p:spPr>
          <a:xfrm>
            <a:off x="507345" y="1852562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7297"/>
              <a:buChar char=" "/>
            </a:pPr>
            <a:r>
              <a:rPr lang="en-US"/>
              <a:t>Come avviene lo scambio di chiavi: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en-US"/>
              <a:t>	1. Alice e Bob concordano pubblicamente una curva ellittica E su un grande campo finito F e un punto P su tale curva.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en-US"/>
              <a:t>	2. Alice e Bob scelgono privatamente dei numeri interi casuali di grandi dimensioni, indicati con a e b.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en-US"/>
              <a:t>	3. Utilizzando la curva ellittica addizione di punti, Alice calcola aP su E e lo invia a Bob. Bob calcola bP su E e lo invia ad Alice.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en-US"/>
              <a:t>	4. Sia Alice che Bob possono ora calcolare il punto abP Alice moltiplicando il valore ricevuto di bP per il suo numero segreto a e Bob viceversa.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r>
              <a:rPr lang="en-US"/>
              <a:t>	5. Alice e Bob concordano che la coordinata x di questo punto sarà il loro valore segreto condiviso.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7297"/>
              <a:buNone/>
            </a:pPr>
            <a:endParaRPr/>
          </a:p>
        </p:txBody>
      </p:sp>
      <p:pic>
        <p:nvPicPr>
          <p:cNvPr id="600" name="Google Shape;600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8800" y="5869092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67"/>
          <p:cNvSpPr txBox="1">
            <a:spLocks noGrp="1"/>
          </p:cNvSpPr>
          <p:nvPr>
            <p:ph type="sldNum" idx="12"/>
          </p:nvPr>
        </p:nvSpPr>
        <p:spPr>
          <a:xfrm>
            <a:off x="10978800" y="6115967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68"/>
          <p:cNvSpPr txBox="1">
            <a:spLocks noGrp="1"/>
          </p:cNvSpPr>
          <p:nvPr>
            <p:ph type="title"/>
          </p:nvPr>
        </p:nvSpPr>
        <p:spPr>
          <a:xfrm>
            <a:off x="428687" y="263529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Pro e contro</a:t>
            </a:r>
            <a:endParaRPr/>
          </a:p>
        </p:txBody>
      </p:sp>
      <p:sp>
        <p:nvSpPr>
          <p:cNvPr id="607" name="Google Shape;607;p68"/>
          <p:cNvSpPr txBox="1">
            <a:spLocks noGrp="1"/>
          </p:cNvSpPr>
          <p:nvPr>
            <p:ph type="body" idx="1"/>
          </p:nvPr>
        </p:nvSpPr>
        <p:spPr>
          <a:xfrm>
            <a:off x="595834" y="1911243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69498"/>
              <a:buChar char=" "/>
            </a:pPr>
            <a:r>
              <a:rPr lang="en-US" sz="2800"/>
              <a:t>Pro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Char char="◦"/>
            </a:pPr>
            <a:r>
              <a:rPr lang="en-US" sz="2200"/>
              <a:t>Lunghezza della chiave più breve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7297"/>
              <a:buChar char="◦"/>
            </a:pPr>
            <a:r>
              <a:rPr lang="en-US" sz="2000"/>
              <a:t>Stesso livello di sicurezza di RSA con una lunghezza di chiave molto più breve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Char char="◦"/>
            </a:pPr>
            <a:r>
              <a:rPr lang="en-US" sz="2200"/>
              <a:t>Migliore sicurezza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7297"/>
              <a:buChar char="◦"/>
            </a:pPr>
            <a:r>
              <a:rPr lang="en-US" sz="2000"/>
              <a:t>Sicuro grazie all'ECDLP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7297"/>
              <a:buChar char="◦"/>
            </a:pPr>
            <a:r>
              <a:rPr lang="en-US" sz="2000"/>
              <a:t>Maggiore sicurezza per bit di chiave rispetto a RSA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ct val="88452"/>
              <a:buChar char="◦"/>
            </a:pPr>
            <a:r>
              <a:rPr lang="en-US" sz="2200"/>
              <a:t>Prestazioni più elevate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7297"/>
              <a:buChar char="◦"/>
            </a:pPr>
            <a:r>
              <a:rPr lang="en-US" sz="2000"/>
              <a:t>La lunghezza della chiave più corta garantisce un minore fabbisogno energetico - adatto alle applicazioni di sensori wireless e ai dispositivi a basso consumo.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97297"/>
              <a:buChar char="◦"/>
            </a:pPr>
            <a:r>
              <a:rPr lang="en-US" sz="2000"/>
              <a:t>Più calcoli per bit, ma complessivamente meno spese o complessità di calcolo grazie al minor numero di bit di chiave.</a:t>
            </a:r>
            <a:endParaRPr/>
          </a:p>
        </p:txBody>
      </p:sp>
      <p:pic>
        <p:nvPicPr>
          <p:cNvPr id="608" name="Google Shape;608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8800" y="5869092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68"/>
          <p:cNvSpPr txBox="1">
            <a:spLocks noGrp="1"/>
          </p:cNvSpPr>
          <p:nvPr>
            <p:ph type="sldNum" idx="12"/>
          </p:nvPr>
        </p:nvSpPr>
        <p:spPr>
          <a:xfrm>
            <a:off x="10978800" y="6115967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69"/>
          <p:cNvSpPr txBox="1">
            <a:spLocks noGrp="1"/>
          </p:cNvSpPr>
          <p:nvPr>
            <p:ph type="title"/>
          </p:nvPr>
        </p:nvSpPr>
        <p:spPr>
          <a:xfrm>
            <a:off x="477847" y="325512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Pro e contro (segue)</a:t>
            </a:r>
            <a:endParaRPr/>
          </a:p>
        </p:txBody>
      </p:sp>
      <p:sp>
        <p:nvSpPr>
          <p:cNvPr id="615" name="Google Shape;615;p69"/>
          <p:cNvSpPr txBox="1">
            <a:spLocks noGrp="1"/>
          </p:cNvSpPr>
          <p:nvPr>
            <p:ph type="body" idx="1"/>
          </p:nvPr>
        </p:nvSpPr>
        <p:spPr>
          <a:xfrm>
            <a:off x="477847" y="2046218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</a:pPr>
            <a:r>
              <a:rPr lang="en-US" sz="2800"/>
              <a:t>Contro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</a:pPr>
            <a:r>
              <a:rPr lang="en-US" sz="2200"/>
              <a:t>Campo relativamente più recente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</a:pPr>
            <a:r>
              <a:rPr lang="en-US" sz="2000"/>
              <a:t>Prevale l'idea che tutti gli aspetti dell'argomento potrebbero non essere ancora stati esplorati - eventualmente vulnerabilità sconosciute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</a:pPr>
            <a:r>
              <a:rPr lang="en-US" sz="2000"/>
              <a:t>Non ha un uso diffuso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</a:pPr>
            <a:r>
              <a:rPr lang="en-US" sz="2200"/>
              <a:t>Non perfetto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</a:pPr>
            <a:r>
              <a:rPr lang="en-US" sz="2000"/>
              <a:t>Esistono ancora attacchi in grado di risolvere l'ECC (la lunghezza della chiave di 112 bit è stata pubblicamente violata).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</a:pPr>
            <a:r>
              <a:rPr lang="en-US" sz="2000"/>
              <a:t>Attacchi ben noti sono l'attacco Rho di Pollard (complessità O(√n) ), l'attacco di Pohlig, Baby Step, Giant Step ecc.</a:t>
            </a:r>
            <a:endParaRPr/>
          </a:p>
          <a:p>
            <a:pPr marL="13716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sz="2000"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616" name="Google Shape;616;p69"/>
          <p:cNvSpPr txBox="1">
            <a:spLocks noGrp="1"/>
          </p:cNvSpPr>
          <p:nvPr>
            <p:ph type="sldNum" idx="12"/>
          </p:nvPr>
        </p:nvSpPr>
        <p:spPr>
          <a:xfrm>
            <a:off x="10978800" y="6115967"/>
            <a:ext cx="6179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pic>
        <p:nvPicPr>
          <p:cNvPr id="617" name="Google Shape;617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8800" y="5869092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"/>
          <p:cNvSpPr txBox="1">
            <a:spLocks noGrp="1"/>
          </p:cNvSpPr>
          <p:nvPr>
            <p:ph type="ctrTitle"/>
          </p:nvPr>
        </p:nvSpPr>
        <p:spPr>
          <a:xfrm>
            <a:off x="619433" y="715655"/>
            <a:ext cx="10782986" cy="72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Algoritmi di crittografia a chiave pubblica</a:t>
            </a:r>
            <a:endParaRPr/>
          </a:p>
        </p:txBody>
      </p:sp>
      <p:sp>
        <p:nvSpPr>
          <p:cNvPr id="230" name="Google Shape;230;p5"/>
          <p:cNvSpPr txBox="1">
            <a:spLocks noGrp="1"/>
          </p:cNvSpPr>
          <p:nvPr>
            <p:ph type="body" idx="2"/>
          </p:nvPr>
        </p:nvSpPr>
        <p:spPr>
          <a:xfrm>
            <a:off x="1079978" y="1844280"/>
            <a:ext cx="8742447" cy="38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La maggior parte degli algoritmi di crittografia a chiave pubblica utilizza la teoria dei numeri aritmetici modulari o le curve ellittiche.</a:t>
            </a:r>
            <a:endParaRPr sz="1800"/>
          </a:p>
          <a:p>
            <a:pPr marL="274320" lvl="0" indent="-2743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RSA</a:t>
            </a:r>
            <a:endParaRPr sz="1800"/>
          </a:p>
          <a:p>
            <a:pPr marL="749808" lvl="1" indent="-27432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800"/>
              <a:t>basato sulla durezza della fattorizzazione di numeri grandi</a:t>
            </a:r>
            <a:endParaRPr sz="1800"/>
          </a:p>
          <a:p>
            <a:pPr marL="274320" lvl="0" indent="-27432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o"/>
            </a:pPr>
            <a:r>
              <a:rPr lang="en-US" sz="1800"/>
              <a:t>El Gamal</a:t>
            </a:r>
            <a:endParaRPr sz="1800"/>
          </a:p>
          <a:p>
            <a:pPr marL="749808" lvl="1" indent="-27432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800"/>
              <a:t>Sulla base della durezza della soluzione del logaritmo discreto</a:t>
            </a:r>
            <a:endParaRPr sz="1800"/>
          </a:p>
          <a:p>
            <a:pPr marL="749808" lvl="1" indent="-2743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800"/>
              <a:t>Utilizza la stessa idea dell'accordo di chiave di Diffie-Hellman.</a:t>
            </a:r>
            <a:endParaRPr sz="1800"/>
          </a:p>
          <a:p>
            <a:pPr marL="274320" lvl="0" indent="-18542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Courier New"/>
              <a:buNone/>
            </a:pPr>
            <a:endParaRPr/>
          </a:p>
        </p:txBody>
      </p:sp>
      <p:pic>
        <p:nvPicPr>
          <p:cNvPr id="231" name="Google Shape;2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6088" y="5964166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"/>
          <p:cNvSpPr txBox="1"/>
          <p:nvPr/>
        </p:nvSpPr>
        <p:spPr>
          <a:xfrm>
            <a:off x="10422193" y="6142345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27"/>
          <p:cNvSpPr txBox="1"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Book Antiqua"/>
              <a:buNone/>
            </a:pPr>
            <a:r>
              <a:rPr lang="en-US"/>
              <a:t>Grazie</a:t>
            </a:r>
            <a:endParaRPr/>
          </a:p>
        </p:txBody>
      </p:sp>
      <p:pic>
        <p:nvPicPr>
          <p:cNvPr id="623" name="Google Shape;623;p27" descr="A person and person looking at a computer screen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27" r="125"/>
          <a:stretch/>
        </p:blipFill>
        <p:spPr>
          <a:xfrm>
            <a:off x="-29499" y="-2236"/>
            <a:ext cx="6814124" cy="687109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pic>
      <p:grpSp>
        <p:nvGrpSpPr>
          <p:cNvPr id="624" name="Google Shape;624;p27"/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625" name="Google Shape;625;p27"/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/>
              <a:ahLst/>
              <a:cxnLst/>
              <a:rect l="l" t="t" r="r" b="b"/>
              <a:pathLst>
                <a:path w="2545001" h="6837172" extrusionOk="0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626" name="Google Shape;626;p27"/>
            <p:cNvCxnSpPr/>
            <p:nvPr/>
          </p:nvCxnSpPr>
          <p:spPr>
            <a:xfrm flipH="1">
              <a:off x="4059704" y="0"/>
              <a:ext cx="1822122" cy="6871447"/>
            </a:xfrm>
            <a:prstGeom prst="straightConnector1">
              <a:avLst/>
            </a:prstGeom>
            <a:noFill/>
            <a:ln w="222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627" name="Google Shape;62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3764" y="6039516"/>
            <a:ext cx="1530000" cy="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"/>
          <p:cNvSpPr txBox="1">
            <a:spLocks noGrp="1"/>
          </p:cNvSpPr>
          <p:nvPr>
            <p:ph type="ctrTitle"/>
          </p:nvPr>
        </p:nvSpPr>
        <p:spPr>
          <a:xfrm>
            <a:off x="639098" y="304248"/>
            <a:ext cx="10832744" cy="90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Protocollo di accordo a chiave Diffie-Hellman</a:t>
            </a:r>
            <a:endParaRPr/>
          </a:p>
        </p:txBody>
      </p:sp>
      <p:sp>
        <p:nvSpPr>
          <p:cNvPr id="239" name="Google Shape;239;p6"/>
          <p:cNvSpPr txBox="1">
            <a:spLocks noGrp="1"/>
          </p:cNvSpPr>
          <p:nvPr>
            <p:ph type="body" idx="2"/>
          </p:nvPr>
        </p:nvSpPr>
        <p:spPr>
          <a:xfrm>
            <a:off x="768149" y="1486207"/>
            <a:ext cx="10976367" cy="129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rmAutofit/>
          </a:bodyPr>
          <a:lstStyle/>
          <a:p>
            <a:pPr marL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</a:pPr>
            <a:r>
              <a:rPr lang="en-US"/>
              <a:t>Non è un sistema di crittografia a chiave pubblica, ma può consentire ad A e B di concordare un segreto condiviso in un canale pubblico (contro avversari passivi, cioè in grado di origliare soltanto).</a:t>
            </a:r>
            <a:endParaRPr/>
          </a:p>
          <a:p>
            <a:pPr marL="0" lvl="1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</a:pPr>
            <a:r>
              <a:rPr lang="en-US"/>
              <a:t>Configurazione: p primo e g generatore di Zp*, p e g pubblici.</a:t>
            </a:r>
            <a:endParaRPr/>
          </a:p>
          <a:p>
            <a:pPr marL="0" lvl="1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</a:pPr>
            <a:endParaRPr/>
          </a:p>
          <a:p>
            <a:pPr marL="0" lvl="1" indent="0" algn="l" rtl="0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</a:pPr>
            <a:endParaRPr/>
          </a:p>
        </p:txBody>
      </p:sp>
      <p:sp>
        <p:nvSpPr>
          <p:cNvPr id="240" name="Google Shape;240;p6"/>
          <p:cNvSpPr/>
          <p:nvPr/>
        </p:nvSpPr>
        <p:spPr>
          <a:xfrm>
            <a:off x="1905000" y="1447800"/>
            <a:ext cx="87630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457200" marR="0" lvl="1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Time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1" name="Google Shape;241;p6"/>
          <p:cNvCxnSpPr/>
          <p:nvPr/>
        </p:nvCxnSpPr>
        <p:spPr>
          <a:xfrm>
            <a:off x="4114800" y="3778250"/>
            <a:ext cx="35052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2" name="Google Shape;242;p6"/>
          <p:cNvSpPr txBox="1"/>
          <p:nvPr/>
        </p:nvSpPr>
        <p:spPr>
          <a:xfrm>
            <a:off x="5410201" y="3368676"/>
            <a:ext cx="127476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Times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r>
              <a:rPr lang="en-US" sz="20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mod </a:t>
            </a:r>
            <a:r>
              <a:rPr lang="en-US" sz="2000" b="0" i="0" u="none" strike="noStrike" cap="none">
                <a:solidFill>
                  <a:srgbClr val="1002F1"/>
                </a:solidFill>
                <a:latin typeface="Arial"/>
                <a:ea typeface="Arial"/>
                <a:cs typeface="Arial"/>
                <a:sym typeface="Arial"/>
              </a:rPr>
              <a:t>p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3" name="Google Shape;243;p6"/>
          <p:cNvCxnSpPr/>
          <p:nvPr/>
        </p:nvCxnSpPr>
        <p:spPr>
          <a:xfrm>
            <a:off x="4114800" y="4235450"/>
            <a:ext cx="34290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triangle" w="med" len="med"/>
            <a:tailEnd type="none" w="sm" len="sm"/>
          </a:ln>
        </p:spPr>
      </p:cxnSp>
      <p:pic>
        <p:nvPicPr>
          <p:cNvPr id="244" name="Google Shape;244;p6" descr="A black text on a white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58574" y="2877954"/>
            <a:ext cx="5222105" cy="160282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6"/>
          <p:cNvSpPr txBox="1"/>
          <p:nvPr/>
        </p:nvSpPr>
        <p:spPr>
          <a:xfrm>
            <a:off x="1574800" y="4677996"/>
            <a:ext cx="2846181" cy="703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Scegliere a caso, segreto 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Calcolare e inviare g</a:t>
            </a:r>
            <a:r>
              <a:rPr lang="en-US" sz="1400" b="0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 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6"/>
          <p:cNvSpPr txBox="1"/>
          <p:nvPr/>
        </p:nvSpPr>
        <p:spPr>
          <a:xfrm>
            <a:off x="1544636" y="5597270"/>
            <a:ext cx="2715808" cy="748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 = (g</a:t>
            </a:r>
            <a:r>
              <a:rPr lang="en-US" sz="1400" b="0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US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 p)</a:t>
            </a:r>
            <a:r>
              <a:rPr lang="en-US" sz="1400" b="0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g</a:t>
            </a:r>
            <a:r>
              <a:rPr lang="en-US" sz="1400" b="0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</a:t>
            </a:r>
            <a:r>
              <a:rPr lang="en-US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 p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Times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1002F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6"/>
          <p:cNvSpPr txBox="1"/>
          <p:nvPr/>
        </p:nvSpPr>
        <p:spPr>
          <a:xfrm>
            <a:off x="5105401" y="4743635"/>
            <a:ext cx="2779928" cy="703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Scegliere in modo casuale e segreto 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Calcolare e inviare g</a:t>
            </a:r>
            <a:r>
              <a:rPr lang="en-US" sz="1400" b="0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US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 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 txBox="1"/>
          <p:nvPr/>
        </p:nvSpPr>
        <p:spPr>
          <a:xfrm>
            <a:off x="5110518" y="5572075"/>
            <a:ext cx="2666114" cy="35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Times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 = (g</a:t>
            </a:r>
            <a:r>
              <a:rPr lang="en-US" sz="1400" b="0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US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 p)</a:t>
            </a:r>
            <a:r>
              <a:rPr lang="en-US" sz="1400" b="0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US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= g</a:t>
            </a:r>
            <a:r>
              <a:rPr lang="en-US" sz="1400" b="0" i="0" u="none" strike="noStrike" cap="none" baseline="30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</a:t>
            </a:r>
            <a:r>
              <a:rPr lang="en-US"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mod 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66806" y="6039680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"/>
          <p:cNvSpPr txBox="1"/>
          <p:nvPr/>
        </p:nvSpPr>
        <p:spPr>
          <a:xfrm>
            <a:off x="10677832" y="6194323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7"/>
          <p:cNvSpPr txBox="1">
            <a:spLocks noGrp="1"/>
          </p:cNvSpPr>
          <p:nvPr>
            <p:ph type="ctrTitle"/>
          </p:nvPr>
        </p:nvSpPr>
        <p:spPr>
          <a:xfrm>
            <a:off x="668595" y="715655"/>
            <a:ext cx="4070553" cy="88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Diffie-Hellman</a:t>
            </a:r>
            <a:endParaRPr/>
          </a:p>
        </p:txBody>
      </p:sp>
      <p:sp>
        <p:nvSpPr>
          <p:cNvPr id="257" name="Google Shape;257;p7"/>
          <p:cNvSpPr txBox="1">
            <a:spLocks noGrp="1"/>
          </p:cNvSpPr>
          <p:nvPr>
            <p:ph type="body" idx="2"/>
          </p:nvPr>
        </p:nvSpPr>
        <p:spPr>
          <a:xfrm>
            <a:off x="1259761" y="1922939"/>
            <a:ext cx="9988342" cy="338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400"/>
              <a:t>Esempio</a:t>
            </a:r>
            <a:r>
              <a:rPr lang="en-US" sz="1400" i="1"/>
              <a:t>: Sia p=11, g=2, allora</a:t>
            </a:r>
            <a:endParaRPr i="1"/>
          </a:p>
          <a:p>
            <a:pPr marL="274320" lvl="0" indent="-1854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endParaRPr sz="1400"/>
          </a:p>
          <a:p>
            <a:pPr marL="274320" lvl="0" indent="-1854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endParaRPr sz="1400"/>
          </a:p>
          <a:p>
            <a:pPr marL="274320" lvl="0" indent="-1854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endParaRPr sz="1400"/>
          </a:p>
          <a:p>
            <a:pPr marL="274320" lvl="0" indent="-1854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endParaRPr sz="1400"/>
          </a:p>
          <a:p>
            <a:pPr marL="274320" lvl="0" indent="-2743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 sz="1400" b="1"/>
              <a:t>     A </a:t>
            </a:r>
            <a:r>
              <a:rPr lang="en-US" sz="1400"/>
              <a:t>sceglie </a:t>
            </a:r>
            <a:r>
              <a:rPr lang="en-US" sz="1400" b="1"/>
              <a:t>4</a:t>
            </a:r>
            <a:r>
              <a:rPr lang="en-US" sz="1400"/>
              <a:t>, </a:t>
            </a:r>
            <a:r>
              <a:rPr lang="en-US" sz="1400" b="1"/>
              <a:t>B </a:t>
            </a:r>
            <a:r>
              <a:rPr lang="en-US" sz="1400"/>
              <a:t>sceglie </a:t>
            </a:r>
            <a:r>
              <a:rPr lang="en-US" sz="1400" b="1"/>
              <a:t>3</a:t>
            </a:r>
            <a:r>
              <a:rPr lang="en-US" sz="1400"/>
              <a:t>, quindi il segreto condiviso è </a:t>
            </a:r>
            <a:r>
              <a:rPr lang="en-US" sz="1400" b="1"/>
              <a:t>(2 )</a:t>
            </a:r>
            <a:r>
              <a:rPr lang="en-US" sz="1400" b="1" baseline="30000"/>
              <a:t>3</a:t>
            </a:r>
            <a:r>
              <a:rPr lang="en-US" sz="1400" b="1" baseline="30000"/>
              <a:t>4</a:t>
            </a:r>
            <a:r>
              <a:rPr lang="en-US" sz="1400" b="1"/>
              <a:t> = (2 )</a:t>
            </a:r>
            <a:r>
              <a:rPr lang="en-US" sz="1400" b="1" baseline="30000"/>
              <a:t>4</a:t>
            </a:r>
            <a:r>
              <a:rPr lang="en-US" sz="1400" b="1" baseline="30000"/>
              <a:t>3</a:t>
            </a:r>
            <a:r>
              <a:rPr lang="en-US" sz="1400" b="1"/>
              <a:t> = 2</a:t>
            </a:r>
            <a:r>
              <a:rPr lang="en-US" sz="1400" b="1" baseline="30000"/>
              <a:t>12</a:t>
            </a:r>
            <a:r>
              <a:rPr lang="en-US" sz="1400" b="1"/>
              <a:t> = 4 (mod 11)</a:t>
            </a:r>
            <a:endParaRPr b="1"/>
          </a:p>
          <a:p>
            <a:pPr marL="274320" lvl="0" indent="-2743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Times"/>
              <a:buNone/>
            </a:pPr>
            <a:r>
              <a:rPr lang="en-US" sz="1400"/>
              <a:t>     L'avversario vede </a:t>
            </a:r>
            <a:r>
              <a:rPr lang="en-US" sz="1400" b="1"/>
              <a:t>2</a:t>
            </a:r>
            <a:r>
              <a:rPr lang="en-US" sz="1400" b="1" baseline="30000"/>
              <a:t>3</a:t>
            </a:r>
            <a:r>
              <a:rPr lang="en-US" sz="1400"/>
              <a:t> =8 e </a:t>
            </a:r>
            <a:r>
              <a:rPr lang="en-US" sz="1400" b="1"/>
              <a:t>2</a:t>
            </a:r>
            <a:r>
              <a:rPr lang="en-US" sz="1400" b="1" baseline="30000"/>
              <a:t>4</a:t>
            </a:r>
            <a:r>
              <a:rPr lang="en-US" sz="1400"/>
              <a:t> =5, deve risolvere uno dei </a:t>
            </a:r>
            <a:r>
              <a:rPr lang="en-US" sz="1400" b="1"/>
              <a:t>2</a:t>
            </a:r>
            <a:r>
              <a:rPr lang="en-US" sz="1400" b="1" baseline="30000"/>
              <a:t>x</a:t>
            </a:r>
            <a:r>
              <a:rPr lang="en-US" sz="1400"/>
              <a:t> =8 e </a:t>
            </a:r>
            <a:r>
              <a:rPr lang="en-US" sz="1400" b="1"/>
              <a:t>2</a:t>
            </a:r>
            <a:r>
              <a:rPr lang="en-US" sz="1400" b="1" baseline="30000"/>
              <a:t>y</a:t>
            </a:r>
            <a:r>
              <a:rPr lang="en-US" sz="1400"/>
              <a:t> =5 per capire il segreto condiviso.</a:t>
            </a:r>
            <a:endParaRPr/>
          </a:p>
          <a:p>
            <a:pPr marL="274320" lvl="0" indent="-1854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endParaRPr/>
          </a:p>
        </p:txBody>
      </p:sp>
      <p:graphicFrame>
        <p:nvGraphicFramePr>
          <p:cNvPr id="258" name="Google Shape;258;p7"/>
          <p:cNvGraphicFramePr/>
          <p:nvPr/>
        </p:nvGraphicFramePr>
        <p:xfrm>
          <a:off x="1955387" y="24765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{E3837B80-A0FC-450C-9D14-86C89C5807C9}</a:tableStyleId>
              </a:tblPr>
              <a:tblGrid>
                <a:gridCol w="91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72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7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7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9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744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32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 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1" i="0" u="none" strike="noStrike" cap="none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</a:t>
                      </a:r>
                      <a:r>
                        <a:rPr lang="en-US" sz="1400" b="0" i="0" u="none" strike="noStrike" cap="none" baseline="30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16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64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128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256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512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1024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2048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</a:t>
                      </a:r>
                      <a:r>
                        <a:rPr lang="en-US" sz="1400" b="0" i="0" u="none" strike="noStrike" cap="none" baseline="3000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mod p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8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9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Century Gothic"/>
                        <a:buNone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59" name="Google Shape;25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1632" y="5957477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7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"/>
          <p:cNvSpPr txBox="1">
            <a:spLocks noGrp="1"/>
          </p:cNvSpPr>
          <p:nvPr>
            <p:ph type="ctrTitle"/>
          </p:nvPr>
        </p:nvSpPr>
        <p:spPr>
          <a:xfrm>
            <a:off x="735851" y="450183"/>
            <a:ext cx="10354937" cy="109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La sicurezza del DH si basa su tre problemi difficili da risolvere</a:t>
            </a:r>
            <a:endParaRPr/>
          </a:p>
        </p:txBody>
      </p:sp>
      <p:sp>
        <p:nvSpPr>
          <p:cNvPr id="266" name="Google Shape;266;p8"/>
          <p:cNvSpPr txBox="1">
            <a:spLocks noGrp="1"/>
          </p:cNvSpPr>
          <p:nvPr>
            <p:ph type="body" idx="2"/>
          </p:nvPr>
        </p:nvSpPr>
        <p:spPr>
          <a:xfrm>
            <a:off x="609600" y="1930716"/>
            <a:ext cx="10844981" cy="313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 b="1">
                <a:solidFill>
                  <a:srgbClr val="2D5CB9"/>
                </a:solidFill>
              </a:rPr>
              <a:t>Problema del log discreto (DLG)</a:t>
            </a:r>
            <a:r>
              <a:rPr lang="en-US" sz="1800"/>
              <a:t>: dati &lt;g, h, p&gt;, calcolare a tale che g</a:t>
            </a:r>
            <a:r>
              <a:rPr lang="en-US" sz="1800" baseline="30000"/>
              <a:t>a</a:t>
            </a:r>
            <a:r>
              <a:rPr lang="en-US" sz="1800"/>
              <a:t> = h mod p.</a:t>
            </a:r>
            <a:endParaRPr sz="1800"/>
          </a:p>
          <a:p>
            <a:pPr marL="274320" lvl="0" indent="-2743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 b="1">
                <a:solidFill>
                  <a:srgbClr val="2D5CB9"/>
                </a:solidFill>
              </a:rPr>
              <a:t>Problema di Diffie Hellman computazionale (CDH)</a:t>
            </a:r>
            <a:r>
              <a:rPr lang="en-US" sz="1800"/>
              <a:t>: dati &lt;g, g</a:t>
            </a:r>
            <a:r>
              <a:rPr lang="en-US" sz="1800" baseline="30000"/>
              <a:t>a</a:t>
            </a:r>
            <a:r>
              <a:rPr lang="en-US" sz="1800"/>
              <a:t> mod p, g</a:t>
            </a:r>
            <a:r>
              <a:rPr lang="en-US" sz="1800" baseline="30000"/>
              <a:t>b</a:t>
            </a:r>
            <a:r>
              <a:rPr lang="en-US" sz="1800"/>
              <a:t> mod p&gt; (senza a, b) calcolare g</a:t>
            </a:r>
            <a:r>
              <a:rPr lang="en-US" sz="1800" baseline="30000"/>
              <a:t>ab</a:t>
            </a:r>
            <a:r>
              <a:rPr lang="en-US" sz="1800"/>
              <a:t> mod p.</a:t>
            </a:r>
            <a:endParaRPr sz="1800"/>
          </a:p>
          <a:p>
            <a:pPr marL="274320" lvl="0" indent="-2743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 sz="1800" b="1">
                <a:solidFill>
                  <a:srgbClr val="2D5CB9"/>
                </a:solidFill>
              </a:rPr>
              <a:t>Problema Decision Diffie Hellman (DDH)</a:t>
            </a:r>
            <a:r>
              <a:rPr lang="en-US" sz="1800"/>
              <a:t>: distinguere (</a:t>
            </a:r>
            <a:r>
              <a:rPr lang="en-US" sz="1800" i="1"/>
              <a:t>g</a:t>
            </a:r>
            <a:r>
              <a:rPr lang="en-US" sz="1800" i="1" baseline="30000"/>
              <a:t>a</a:t>
            </a:r>
            <a:r>
              <a:rPr lang="en-US" sz="1800" i="1"/>
              <a:t> ,g</a:t>
            </a:r>
            <a:r>
              <a:rPr lang="en-US" sz="1800" i="1" baseline="30000"/>
              <a:t>b</a:t>
            </a:r>
            <a:r>
              <a:rPr lang="en-US" sz="1800" i="1"/>
              <a:t> ,g</a:t>
            </a:r>
            <a:r>
              <a:rPr lang="en-US" sz="1800" i="1" baseline="30000"/>
              <a:t>ab</a:t>
            </a:r>
            <a:r>
              <a:rPr lang="en-US" sz="1800"/>
              <a:t> ) da (</a:t>
            </a:r>
            <a:r>
              <a:rPr lang="en-US" sz="1800" i="1"/>
              <a:t>g</a:t>
            </a:r>
            <a:r>
              <a:rPr lang="en-US" sz="1800" i="1" baseline="30000"/>
              <a:t>a</a:t>
            </a:r>
            <a:r>
              <a:rPr lang="en-US" sz="1800" i="1"/>
              <a:t> ,g</a:t>
            </a:r>
            <a:r>
              <a:rPr lang="en-US" sz="1800" i="1" baseline="30000"/>
              <a:t>b</a:t>
            </a:r>
            <a:r>
              <a:rPr lang="en-US" sz="1800" i="1"/>
              <a:t> ,g</a:t>
            </a:r>
            <a:r>
              <a:rPr lang="en-US" sz="1800" i="1" baseline="30000"/>
              <a:t>c</a:t>
            </a:r>
            <a:r>
              <a:rPr lang="en-US" sz="1800"/>
              <a:t> ), dove </a:t>
            </a:r>
            <a:r>
              <a:rPr lang="en-US" sz="1800" i="1"/>
              <a:t>a</a:t>
            </a:r>
            <a:r>
              <a:rPr lang="en-US" sz="1800"/>
              <a:t>,</a:t>
            </a:r>
            <a:r>
              <a:rPr lang="en-US" sz="1800" i="1"/>
              <a:t>b</a:t>
            </a:r>
            <a:r>
              <a:rPr lang="en-US" sz="1800"/>
              <a:t>,</a:t>
            </a:r>
            <a:r>
              <a:rPr lang="en-US" sz="1800" i="1"/>
              <a:t>c </a:t>
            </a:r>
            <a:r>
              <a:rPr lang="en-US" sz="1800"/>
              <a:t>sono scelti a caso e in modo indipendente</a:t>
            </a:r>
            <a:endParaRPr sz="1800"/>
          </a:p>
          <a:p>
            <a:pPr marL="274320" lvl="0" indent="-1854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None/>
            </a:pPr>
            <a:r>
              <a:rPr lang="en-US" sz="1800" i="1" u="sng"/>
              <a:t>Se si può risolvere il problema DL, si può risolvere il problema CDH.  Se si riesce a risolvere il CDH, si può risolvere il DDH.</a:t>
            </a:r>
            <a:endParaRPr sz="1800" i="1" u="sng"/>
          </a:p>
          <a:p>
            <a:pPr marL="274320" lvl="0" indent="-1854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endParaRPr/>
          </a:p>
        </p:txBody>
      </p:sp>
      <p:pic>
        <p:nvPicPr>
          <p:cNvPr id="267" name="Google Shape;26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1632" y="5957477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8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"/>
          <p:cNvSpPr txBox="1">
            <a:spLocks noGrp="1"/>
          </p:cNvSpPr>
          <p:nvPr>
            <p:ph type="ctrTitle"/>
          </p:nvPr>
        </p:nvSpPr>
        <p:spPr>
          <a:xfrm>
            <a:off x="855407" y="159651"/>
            <a:ext cx="3942736" cy="91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Book Antiqua"/>
              <a:buNone/>
            </a:pPr>
            <a:r>
              <a:rPr lang="en-US"/>
              <a:t>Ipotesi</a:t>
            </a:r>
            <a:endParaRPr/>
          </a:p>
        </p:txBody>
      </p:sp>
      <p:sp>
        <p:nvSpPr>
          <p:cNvPr id="274" name="Google Shape;274;p9"/>
          <p:cNvSpPr txBox="1">
            <a:spLocks noGrp="1"/>
          </p:cNvSpPr>
          <p:nvPr>
            <p:ph type="body" idx="2"/>
          </p:nvPr>
        </p:nvSpPr>
        <p:spPr>
          <a:xfrm>
            <a:off x="1326667" y="1280241"/>
            <a:ext cx="9557643" cy="420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45700" anchor="t" anchorCtr="0">
            <a:no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Ipotesi DDH: Il DDH è difficile da risolvere.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Ipotesi CDH: La CDH è difficile da risolvere.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Ipotesi DLG: DLG è difficile da risolvere</a:t>
            </a:r>
            <a:endParaRPr/>
          </a:p>
          <a:p>
            <a:pPr marL="274320" lvl="0" indent="-1854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La DDH è stata ritenuta difficile da risolvere per p grandi (ad esempio, almeno 1024 bit).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400"/>
              <a:buFont typeface="Courier New"/>
              <a:buChar char="o"/>
            </a:pPr>
            <a:r>
              <a:rPr lang="en-US"/>
              <a:t>Attenzione:</a:t>
            </a:r>
            <a:endParaRPr/>
          </a:p>
          <a:p>
            <a:pPr marL="749808" lvl="1" indent="-27432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I nuovi progressi del 2013 possono risolvere il log discreto per valori di p con alcune proprietà.  Non c'è ancora un attacco immediato contro l'impostazione pratica.</a:t>
            </a:r>
            <a:endParaRPr/>
          </a:p>
          <a:p>
            <a:pPr marL="749808" lvl="1" indent="-2743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Attenzione quando è necessario utilizzare/implementare la crittografia a chiave pubblica</a:t>
            </a:r>
            <a:endParaRPr/>
          </a:p>
          <a:p>
            <a:pPr marL="749808" lvl="1" indent="-2743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―"/>
            </a:pPr>
            <a:r>
              <a:rPr lang="en-US" sz="1400"/>
              <a:t>Potrebbe essere opportuno prendere in considerazione gli algoritmi basati sulla curva ellittica, che richiedono chiavi più brevi rispetto al log discreto (per una sicurezza a 128 bit è necessaria una chiave a 256 bit).</a:t>
            </a:r>
            <a:endParaRPr/>
          </a:p>
        </p:txBody>
      </p:sp>
      <p:pic>
        <p:nvPicPr>
          <p:cNvPr id="275" name="Google Shape;27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11632" y="5960865"/>
            <a:ext cx="1530000" cy="6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9"/>
          <p:cNvSpPr txBox="1"/>
          <p:nvPr/>
        </p:nvSpPr>
        <p:spPr>
          <a:xfrm>
            <a:off x="10579510" y="6154995"/>
            <a:ext cx="3823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3915</ap:Words>
  <ap:Application>Microsoft Office PowerPoint</ap:Application>
  <ap:PresentationFormat>Widescreen</ap:PresentationFormat>
  <ap:Paragraphs>524</ap:Paragraphs>
  <ap:Slides>50</ap:Slides>
  <ap:Notes>50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ap:HeadingPairs>
  <ap:TitlesOfParts>
    <vt:vector baseType="lpstr" size="58">
      <vt:lpstr>Book Antiqua</vt:lpstr>
      <vt:lpstr>Times New Roman</vt:lpstr>
      <vt:lpstr>Courier New</vt:lpstr>
      <vt:lpstr>Century Gothic</vt:lpstr>
      <vt:lpstr>Calibri</vt:lpstr>
      <vt:lpstr>Arial</vt:lpstr>
      <vt:lpstr>Times</vt:lpstr>
      <vt:lpstr>Custom</vt:lpstr>
      <vt:lpstr>Network Security For Health</vt:lpstr>
      <vt:lpstr>Review of Secret Key (Symmetric) Cryptography </vt:lpstr>
      <vt:lpstr>Concept of Public Key Encryption</vt:lpstr>
      <vt:lpstr>Public Key Cryptography Early History</vt:lpstr>
      <vt:lpstr>Public Key Encryption Algorithms</vt:lpstr>
      <vt:lpstr>Diffie-Hellman Key Agreement Protocol</vt:lpstr>
      <vt:lpstr>Diffie-Hellman</vt:lpstr>
      <vt:lpstr>Security of DH is based on Three Hard Problems</vt:lpstr>
      <vt:lpstr>Assumptions</vt:lpstr>
      <vt:lpstr>El Gamal Encryption</vt:lpstr>
      <vt:lpstr>RSA Algorithm</vt:lpstr>
      <vt:lpstr>RSA Public Key Crypto System</vt:lpstr>
      <vt:lpstr>RSA Description (cont.) </vt:lpstr>
      <vt:lpstr>RSA Example</vt:lpstr>
      <vt:lpstr>RSA Example 2</vt:lpstr>
      <vt:lpstr>Hard Problems on Which RSA Security Depends</vt:lpstr>
      <vt:lpstr>RSA Security and Factoring</vt:lpstr>
      <vt:lpstr>RSA Encryption &amp; IND-CPA Security</vt:lpstr>
      <vt:lpstr>Real World Usage of Public Key Encryption</vt:lpstr>
      <vt:lpstr>Digital Signatures: The Problem</vt:lpstr>
      <vt:lpstr>Digital Signatures</vt:lpstr>
      <vt:lpstr>Digital Signatures and Hash </vt:lpstr>
      <vt:lpstr>RSA Signatures</vt:lpstr>
      <vt:lpstr>RSA Signatures with Hash (cont.) </vt:lpstr>
      <vt:lpstr>Non-repudiation</vt:lpstr>
      <vt:lpstr>The Big Picture</vt:lpstr>
      <vt:lpstr>Elliptic Curve Encryption</vt:lpstr>
      <vt:lpstr>Elliptic Curve Encryption (cont’d)</vt:lpstr>
      <vt:lpstr>Elliptic Curve Encryption (cont’d)</vt:lpstr>
      <vt:lpstr>Elliptic Curve Encryption (cont’d)</vt:lpstr>
      <vt:lpstr>Elliptic Curve Encryption (cont’d)</vt:lpstr>
      <vt:lpstr>Elliptic Curve Encryption (cont’d)</vt:lpstr>
      <vt:lpstr>Elliptic Curve Encryption (cont’d) </vt:lpstr>
      <vt:lpstr>Elliptic Curve Encryption (cont’d)</vt:lpstr>
      <vt:lpstr>Elliptic Curve Encryption (cont’d)</vt:lpstr>
      <vt:lpstr>Elliptic Curve Encryption (cont’d)</vt:lpstr>
      <vt:lpstr>ECC in Windows DRM v2.0</vt:lpstr>
      <vt:lpstr>Elliptic Curve Schemes</vt:lpstr>
      <vt:lpstr>Elliptic Curve Digital Signature Algorithm (ECDSA)</vt:lpstr>
      <vt:lpstr>ECDSA </vt:lpstr>
      <vt:lpstr>ECDSA</vt:lpstr>
      <vt:lpstr>ECDSA (cont’d)</vt:lpstr>
      <vt:lpstr>Elliptic Curve Pintsov Vanstone Signature (ECPVS)</vt:lpstr>
      <vt:lpstr>ECPVS</vt:lpstr>
      <vt:lpstr>ECPVS (cont’d)</vt:lpstr>
      <vt:lpstr>Elliptic Curve Diffie-Hellman (ECDH)</vt:lpstr>
      <vt:lpstr>ECDH</vt:lpstr>
      <vt:lpstr>Pros and Cons</vt:lpstr>
      <vt:lpstr>Pros and Cons (cont’d)</vt:lpstr>
      <vt:lpstr>Thank you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Network Security For Health</dc:title>
  <lastModifiedBy>Antonios Ntib</lastModifiedBy>
  <revision>1</revision>
  <dcterms:created xsi:type="dcterms:W3CDTF">2023-07-18T15:28:54.0000000Z</dcterms:created>
  <dcterms:modified xsi:type="dcterms:W3CDTF">2024-04-11T11:48:53.0000000Z</dcterms:modified>
  <keywords>, docId:CCE4E0E1E2B1650851FBDA5C68EFDD02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