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embeddedFontLst>
    <p:embeddedFont>
      <p:font typeface="Book Antiqua"/>
      <p:regular r:id="rId17"/>
      <p:bold r:id="rId18"/>
      <p:italic r:id="rId19"/>
      <p:boldItalic r:id="rId20"/>
    </p:embeddedFont>
    <p:embeddedFont>
      <p:font typeface="Century Gothic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r:id="rId25" roundtripDataSignature="AMtx7miy83B9rhwhDfnxRwbIKmW/Q3dT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ookAntiqua-boldItalic.fntdata"/><Relationship Id="rId22" Type="http://schemas.openxmlformats.org/officeDocument/2006/relationships/font" Target="fonts/CenturyGothic-bold.fntdata"/><Relationship Id="rId21" Type="http://schemas.openxmlformats.org/officeDocument/2006/relationships/font" Target="fonts/CenturyGothic-regular.fntdata"/><Relationship Id="rId24" Type="http://schemas.openxmlformats.org/officeDocument/2006/relationships/font" Target="fonts/CenturyGothic-boldItalic.fntdata"/><Relationship Id="rId23" Type="http://schemas.openxmlformats.org/officeDocument/2006/relationships/font" Target="fonts/CenturyGothic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BookAntiqua-regular.fntdata"/><Relationship Id="rId16" Type="http://schemas.openxmlformats.org/officeDocument/2006/relationships/slide" Target="slides/slide11.xml"/><Relationship Id="rId19" Type="http://schemas.openxmlformats.org/officeDocument/2006/relationships/font" Target="fonts/BookAntiqua-italic.fntdata"/><Relationship Id="rId18" Type="http://schemas.openxmlformats.org/officeDocument/2006/relationships/font" Target="fonts/BookAntiqu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1" name="Google Shape;201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1" name="Google Shape;30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8" name="Google Shape;30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5" name="Google Shape;21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6" name="Google Shape;22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8" name="Google Shape;23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9" name="Google Shape;24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0" name="Google Shape;26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0" name="Google Shape;27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0" name="Google Shape;280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3" name="Google Shape;29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032131" y="-30007"/>
            <a:ext cx="6064493" cy="687988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3"/>
          <p:cNvSpPr txBox="1"/>
          <p:nvPr>
            <p:ph type="ctrTitle"/>
          </p:nvPr>
        </p:nvSpPr>
        <p:spPr>
          <a:xfrm>
            <a:off x="7119890" y="723440"/>
            <a:ext cx="4323426" cy="25790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ook Antiqua"/>
              <a:buNone/>
              <a:defRPr sz="60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7128152" y="5248834"/>
            <a:ext cx="4323426" cy="1008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8" name="Google Shape;18;p13"/>
          <p:cNvSpPr/>
          <p:nvPr>
            <p:ph idx="2" type="pic"/>
          </p:nvPr>
        </p:nvSpPr>
        <p:spPr>
          <a:xfrm>
            <a:off x="0" y="-2235"/>
            <a:ext cx="5840730" cy="686227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9" name="Google Shape;19;p13"/>
          <p:cNvSpPr txBox="1"/>
          <p:nvPr>
            <p:ph idx="3" type="body"/>
          </p:nvPr>
        </p:nvSpPr>
        <p:spPr>
          <a:xfrm>
            <a:off x="7119274" y="3373515"/>
            <a:ext cx="4323426" cy="10089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6000"/>
              <a:buNone/>
              <a:defRPr b="1" sz="6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20" name="Google Shape;20;p13"/>
          <p:cNvCxnSpPr/>
          <p:nvPr/>
        </p:nvCxnSpPr>
        <p:spPr>
          <a:xfrm flipH="1">
            <a:off x="4559556" y="-10665"/>
            <a:ext cx="1930144" cy="6877290"/>
          </a:xfrm>
          <a:prstGeom prst="straightConnector1">
            <a:avLst/>
          </a:prstGeom>
          <a:noFill/>
          <a:ln cap="flat" cmpd="sng" w="254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sson Summary" showMasterSp="0">
  <p:cSld name="Lesson Summary">
    <p:bg>
      <p:bgPr>
        <a:solidFill>
          <a:schemeClr val="dk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/>
          <p:nvPr>
            <p:ph type="ctrTitle"/>
          </p:nvPr>
        </p:nvSpPr>
        <p:spPr>
          <a:xfrm>
            <a:off x="6599788" y="353962"/>
            <a:ext cx="4786877" cy="983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2"/>
          <p:cNvSpPr txBox="1"/>
          <p:nvPr>
            <p:ph idx="1" type="subTitle"/>
          </p:nvPr>
        </p:nvSpPr>
        <p:spPr>
          <a:xfrm>
            <a:off x="6599788" y="1517074"/>
            <a:ext cx="4786877" cy="763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9" name="Google Shape;99;p22"/>
          <p:cNvSpPr txBox="1"/>
          <p:nvPr>
            <p:ph idx="2" type="body"/>
          </p:nvPr>
        </p:nvSpPr>
        <p:spPr>
          <a:xfrm>
            <a:off x="6599788" y="2341261"/>
            <a:ext cx="4796710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urier New"/>
              <a:buNone/>
              <a:defRPr sz="2000">
                <a:solidFill>
                  <a:schemeClr val="accen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0" name="Google Shape;100;p22"/>
          <p:cNvSpPr txBox="1"/>
          <p:nvPr>
            <p:ph idx="3" type="body"/>
          </p:nvPr>
        </p:nvSpPr>
        <p:spPr>
          <a:xfrm>
            <a:off x="6599789" y="2753247"/>
            <a:ext cx="3852296" cy="8173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1" name="Google Shape;101;p22"/>
          <p:cNvSpPr txBox="1"/>
          <p:nvPr>
            <p:ph idx="4" type="body"/>
          </p:nvPr>
        </p:nvSpPr>
        <p:spPr>
          <a:xfrm>
            <a:off x="6599788" y="3563285"/>
            <a:ext cx="4796710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urier New"/>
              <a:buNone/>
              <a:defRPr sz="2000">
                <a:solidFill>
                  <a:schemeClr val="accen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2" name="Google Shape;102;p22"/>
          <p:cNvSpPr txBox="1"/>
          <p:nvPr>
            <p:ph idx="5" type="body"/>
          </p:nvPr>
        </p:nvSpPr>
        <p:spPr>
          <a:xfrm>
            <a:off x="6599788" y="3982578"/>
            <a:ext cx="3860546" cy="52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3" name="Google Shape;103;p22"/>
          <p:cNvSpPr txBox="1"/>
          <p:nvPr>
            <p:ph idx="6" type="body"/>
          </p:nvPr>
        </p:nvSpPr>
        <p:spPr>
          <a:xfrm>
            <a:off x="6599788" y="4564818"/>
            <a:ext cx="4796710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urier New"/>
              <a:buNone/>
              <a:defRPr sz="2000">
                <a:solidFill>
                  <a:schemeClr val="accen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4" name="Google Shape;104;p22"/>
          <p:cNvSpPr txBox="1"/>
          <p:nvPr>
            <p:ph idx="7" type="body"/>
          </p:nvPr>
        </p:nvSpPr>
        <p:spPr>
          <a:xfrm>
            <a:off x="6599788" y="4975138"/>
            <a:ext cx="3860546" cy="852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1" showMasterSp="0">
  <p:cSld name="Agenda - Topic 1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7" name="Google Shape;107;p23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08" name="Google Shape;108;p23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3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0" name="Google Shape;110;p23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1" name="Google Shape;111;p23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2" name="Google Shape;112;p23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3" name="Google Shape;113;p23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4" name="Google Shape;114;p23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19" name="Google Shape;119;p23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0" name="Google Shape;120;p23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3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2" showMasterSp="0">
  <p:cSld name="Agenda - Topic 2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4" name="Google Shape;124;p24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5" name="Google Shape;125;p24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7" name="Google Shape;127;p24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8" name="Google Shape;128;p24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9" name="Google Shape;129;p24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0" name="Google Shape;130;p24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1" name="Google Shape;131;p24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2" name="Google Shape;132;p24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3" name="Google Shape;133;p24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4" name="Google Shape;134;p24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5" name="Google Shape;135;p24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36" name="Google Shape;136;p24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7" name="Google Shape;137;p24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4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3" showMasterSp="0">
  <p:cSld name="Agenda - Topic 3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1" name="Google Shape;141;p25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42" name="Google Shape;142;p25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5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4" name="Google Shape;144;p25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5" name="Google Shape;145;p25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6" name="Google Shape;146;p25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7" name="Google Shape;147;p25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8" name="Google Shape;148;p25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9" name="Google Shape;149;p25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0" name="Google Shape;150;p25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1" name="Google Shape;151;p25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2" name="Google Shape;152;p25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53" name="Google Shape;153;p25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4" name="Google Shape;154;p25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4" showMasterSp="0">
  <p:cSld name="Agenda - Topic 4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8" name="Google Shape;158;p26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59" name="Google Shape;159;p26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6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1" name="Google Shape;161;p26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2" name="Google Shape;162;p26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3" name="Google Shape;163;p26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4" name="Google Shape;164;p26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5" name="Google Shape;165;p26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6" name="Google Shape;166;p26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7" name="Google Shape;167;p26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8" name="Google Shape;168;p26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9" name="Google Shape;169;p26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70" name="Google Shape;170;p26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1" name="Google Shape;171;p26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6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5" showMasterSp="0">
  <p:cSld name="Agenda - Topic 5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5" name="Google Shape;175;p27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76" name="Google Shape;176;p27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27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78" name="Google Shape;178;p27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79" name="Google Shape;179;p27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0" name="Google Shape;180;p27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1" name="Google Shape;181;p27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2" name="Google Shape;182;p27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3" name="Google Shape;183;p27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4" name="Google Shape;184;p27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5" name="Google Shape;185;p27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6" name="Google Shape;186;p27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87" name="Google Shape;187;p27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8" name="Google Shape;188;p27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27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 type="obj">
  <p:cSld name="OBJECT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8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Times New Roman"/>
              <a:buNone/>
              <a:defRPr b="1" i="0" sz="247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28"/>
          <p:cNvSpPr txBox="1"/>
          <p:nvPr>
            <p:ph idx="1" type="body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0677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765"/>
              <a:buChar char=" "/>
              <a:defRPr b="0" i="0" sz="176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429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3pPr>
            <a:lvl4pPr indent="-3429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93" name="Google Shape;193;p28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94" name="Google Shape;194;p28"/>
          <p:cNvSpPr txBox="1"/>
          <p:nvPr>
            <p:ph idx="12" type="sldNum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9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97" name="Google Shape;197;p29"/>
          <p:cNvSpPr txBox="1"/>
          <p:nvPr>
            <p:ph idx="12" type="sldNum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ctrTitle"/>
          </p:nvPr>
        </p:nvSpPr>
        <p:spPr>
          <a:xfrm>
            <a:off x="796322" y="320040"/>
            <a:ext cx="67322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796322" y="2252076"/>
            <a:ext cx="5797550" cy="3051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175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  <a:defRPr sz="1400"/>
            </a:lvl1pPr>
            <a:lvl2pPr indent="-3175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2pPr>
            <a:lvl3pPr indent="-3175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4" name="Google Shape;24;p14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" name="Google Shape;25;p14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 showMasterSp="0">
  <p:cSld name="3_Title Slide">
    <p:bg>
      <p:bgPr>
        <a:solidFill>
          <a:schemeClr val="dk1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5"/>
          <p:cNvSpPr txBox="1"/>
          <p:nvPr>
            <p:ph type="ctrTitle"/>
          </p:nvPr>
        </p:nvSpPr>
        <p:spPr>
          <a:xfrm>
            <a:off x="6615541" y="715654"/>
            <a:ext cx="4786877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" type="subTitle"/>
          </p:nvPr>
        </p:nvSpPr>
        <p:spPr>
          <a:xfrm>
            <a:off x="6605708" y="2431477"/>
            <a:ext cx="4786877" cy="763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9" name="Google Shape;29;p15"/>
          <p:cNvSpPr txBox="1"/>
          <p:nvPr>
            <p:ph idx="2" type="body"/>
          </p:nvPr>
        </p:nvSpPr>
        <p:spPr>
          <a:xfrm>
            <a:off x="6605708" y="3348617"/>
            <a:ext cx="2699066" cy="2569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>
            <a:lvl1pPr indent="-3175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Char char="o"/>
              <a:defRPr sz="14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ing Slide" showMasterSp="0">
  <p:cSld name="Closing Slide">
    <p:bg>
      <p:bgPr>
        <a:solidFill>
          <a:schemeClr val="dk1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16"/>
          <p:cNvGrpSpPr/>
          <p:nvPr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32" name="Google Shape;32;p1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6140328" y="2242"/>
              <a:ext cx="6049150" cy="686248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" name="Google Shape;33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4" name="Google Shape;34;p16"/>
          <p:cNvSpPr txBox="1"/>
          <p:nvPr>
            <p:ph type="ctrTitle"/>
          </p:nvPr>
        </p:nvSpPr>
        <p:spPr>
          <a:xfrm>
            <a:off x="6970326" y="1679216"/>
            <a:ext cx="4786877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Book Antiqua"/>
              <a:buNone/>
              <a:defRPr sz="6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/>
          <p:nvPr>
            <p:ph idx="2" type="pic"/>
          </p:nvPr>
        </p:nvSpPr>
        <p:spPr>
          <a:xfrm>
            <a:off x="-29499" y="-2236"/>
            <a:ext cx="6814124" cy="687109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6" name="Google Shape;36;p16"/>
          <p:cNvSpPr txBox="1"/>
          <p:nvPr>
            <p:ph idx="1" type="body"/>
          </p:nvPr>
        </p:nvSpPr>
        <p:spPr>
          <a:xfrm>
            <a:off x="6970326" y="3748958"/>
            <a:ext cx="4786878" cy="22580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urier New"/>
              <a:buNone/>
              <a:defRPr sz="16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 showMasterSp="0">
  <p:cSld name="Agenda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9" name="Google Shape;39;p17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cxnSp>
        <p:nvCxnSpPr>
          <p:cNvPr id="40" name="Google Shape;40;p17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17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" name="Google Shape;43;p17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5" name="Google Shape;45;p17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4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5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6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7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8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9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3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4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(Single line)" showMasterSp="0">
  <p:cSld name="Title and Content (Single line)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ctrTitle"/>
          </p:nvPr>
        </p:nvSpPr>
        <p:spPr>
          <a:xfrm>
            <a:off x="796322" y="408820"/>
            <a:ext cx="8935507" cy="949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796322" y="1986061"/>
            <a:ext cx="5797550" cy="40152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175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  <a:defRPr sz="1400"/>
            </a:lvl1pPr>
            <a:lvl2pPr indent="-3175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2pPr>
            <a:lvl3pPr indent="-3175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 showMasterSp="0">
  <p:cSld name="Title and Content 2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" name="Google Shape;60;p19"/>
          <p:cNvSpPr txBox="1"/>
          <p:nvPr>
            <p:ph type="ctrTitle"/>
          </p:nvPr>
        </p:nvSpPr>
        <p:spPr>
          <a:xfrm>
            <a:off x="796322" y="320040"/>
            <a:ext cx="67322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" type="body"/>
          </p:nvPr>
        </p:nvSpPr>
        <p:spPr>
          <a:xfrm>
            <a:off x="796322" y="2252394"/>
            <a:ext cx="5797518" cy="25329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>
  <p:cSld name="Comparison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20"/>
          <p:cNvGrpSpPr/>
          <p:nvPr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65" name="Google Shape;65;p20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7" name="Google Shape;67;p20"/>
          <p:cNvSpPr/>
          <p:nvPr/>
        </p:nvSpPr>
        <p:spPr>
          <a:xfrm>
            <a:off x="7995403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" name="Google Shape;68;p20"/>
          <p:cNvSpPr txBox="1"/>
          <p:nvPr>
            <p:ph type="ctrTitle"/>
          </p:nvPr>
        </p:nvSpPr>
        <p:spPr>
          <a:xfrm>
            <a:off x="447368" y="270880"/>
            <a:ext cx="11297264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/>
          <p:nvPr>
            <p:ph idx="1" type="body"/>
          </p:nvPr>
        </p:nvSpPr>
        <p:spPr>
          <a:xfrm>
            <a:off x="1318352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411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0" name="Google Shape;70;p20"/>
          <p:cNvSpPr/>
          <p:nvPr>
            <p:ph idx="2" type="pic"/>
          </p:nvPr>
        </p:nvSpPr>
        <p:spPr>
          <a:xfrm>
            <a:off x="2239419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0"/>
          <p:cNvSpPr txBox="1"/>
          <p:nvPr>
            <p:ph idx="3" type="body"/>
          </p:nvPr>
        </p:nvSpPr>
        <p:spPr>
          <a:xfrm>
            <a:off x="1605817" y="3989405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2" name="Google Shape;72;p20"/>
          <p:cNvSpPr/>
          <p:nvPr>
            <p:ph idx="4" type="body"/>
          </p:nvPr>
        </p:nvSpPr>
        <p:spPr>
          <a:xfrm>
            <a:off x="4651092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411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3" name="Google Shape;73;p20"/>
          <p:cNvSpPr/>
          <p:nvPr>
            <p:ph idx="5" type="pic"/>
          </p:nvPr>
        </p:nvSpPr>
        <p:spPr>
          <a:xfrm>
            <a:off x="5572159" y="2954840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20"/>
          <p:cNvSpPr txBox="1"/>
          <p:nvPr>
            <p:ph idx="6" type="body"/>
          </p:nvPr>
        </p:nvSpPr>
        <p:spPr>
          <a:xfrm>
            <a:off x="4938557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5" name="Google Shape;75;p20"/>
          <p:cNvSpPr/>
          <p:nvPr>
            <p:ph idx="7" type="body"/>
          </p:nvPr>
        </p:nvSpPr>
        <p:spPr>
          <a:xfrm>
            <a:off x="7995403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411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6" name="Google Shape;76;p20"/>
          <p:cNvSpPr/>
          <p:nvPr>
            <p:ph idx="8" type="pic"/>
          </p:nvPr>
        </p:nvSpPr>
        <p:spPr>
          <a:xfrm>
            <a:off x="8916470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20"/>
          <p:cNvSpPr txBox="1"/>
          <p:nvPr>
            <p:ph idx="9" type="body"/>
          </p:nvPr>
        </p:nvSpPr>
        <p:spPr>
          <a:xfrm>
            <a:off x="8282868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Dark" showMasterSp="0">
  <p:cSld name="Comparison Dark">
    <p:bg>
      <p:bgPr>
        <a:solidFill>
          <a:schemeClr val="dk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21"/>
          <p:cNvGrpSpPr/>
          <p:nvPr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82" name="Google Shape;82;p21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2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4" name="Google Shape;84;p21"/>
          <p:cNvSpPr txBox="1"/>
          <p:nvPr>
            <p:ph type="title"/>
          </p:nvPr>
        </p:nvSpPr>
        <p:spPr>
          <a:xfrm>
            <a:off x="409099" y="286603"/>
            <a:ext cx="11373803" cy="14507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/>
          <p:nvPr>
            <p:ph idx="1" type="body"/>
          </p:nvPr>
        </p:nvSpPr>
        <p:spPr>
          <a:xfrm>
            <a:off x="1318352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6" name="Google Shape;86;p21"/>
          <p:cNvSpPr/>
          <p:nvPr>
            <p:ph idx="2" type="pic"/>
          </p:nvPr>
        </p:nvSpPr>
        <p:spPr>
          <a:xfrm>
            <a:off x="2239419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21"/>
          <p:cNvSpPr txBox="1"/>
          <p:nvPr>
            <p:ph idx="3" type="body"/>
          </p:nvPr>
        </p:nvSpPr>
        <p:spPr>
          <a:xfrm>
            <a:off x="1605817" y="3989405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8" name="Google Shape;88;p21"/>
          <p:cNvSpPr/>
          <p:nvPr>
            <p:ph idx="4" type="body"/>
          </p:nvPr>
        </p:nvSpPr>
        <p:spPr>
          <a:xfrm>
            <a:off x="4651092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9" name="Google Shape;89;p21"/>
          <p:cNvSpPr/>
          <p:nvPr>
            <p:ph idx="5" type="pic"/>
          </p:nvPr>
        </p:nvSpPr>
        <p:spPr>
          <a:xfrm>
            <a:off x="5572159" y="2954840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21"/>
          <p:cNvSpPr txBox="1"/>
          <p:nvPr>
            <p:ph idx="6" type="body"/>
          </p:nvPr>
        </p:nvSpPr>
        <p:spPr>
          <a:xfrm>
            <a:off x="4938557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1" name="Google Shape;91;p21"/>
          <p:cNvSpPr/>
          <p:nvPr>
            <p:ph idx="7" type="body"/>
          </p:nvPr>
        </p:nvSpPr>
        <p:spPr>
          <a:xfrm>
            <a:off x="7995403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2" name="Google Shape;92;p21"/>
          <p:cNvSpPr/>
          <p:nvPr>
            <p:ph idx="8" type="pic"/>
          </p:nvPr>
        </p:nvSpPr>
        <p:spPr>
          <a:xfrm>
            <a:off x="8916470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21"/>
          <p:cNvSpPr txBox="1"/>
          <p:nvPr>
            <p:ph idx="9" type="body"/>
          </p:nvPr>
        </p:nvSpPr>
        <p:spPr>
          <a:xfrm>
            <a:off x="8282868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4" name="Google Shape;94;p21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1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ook Antiqua"/>
              <a:buNone/>
              <a:defRPr b="0" i="0" sz="60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1" type="ftr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2" type="sldNum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Relationship Id="rId4" Type="http://schemas.openxmlformats.org/officeDocument/2006/relationships/image" Target="../media/image11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jpg"/><Relationship Id="rId4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digicert.com/" TargetMode="External"/><Relationship Id="rId4" Type="http://schemas.openxmlformats.org/officeDocument/2006/relationships/hyperlink" Target="http://www.example.org/" TargetMode="External"/><Relationship Id="rId5" Type="http://schemas.openxmlformats.org/officeDocument/2006/relationships/hyperlink" Target="http://www.example.org/" TargetMode="External"/><Relationship Id="rId6" Type="http://schemas.openxmlformats.org/officeDocument/2006/relationships/hyperlink" Target="http://www.digicert.com/" TargetMode="External"/><Relationship Id="rId7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example.org/" TargetMode="External"/><Relationship Id="rId4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"/>
          <p:cNvSpPr txBox="1"/>
          <p:nvPr>
            <p:ph type="ctrTitle"/>
          </p:nvPr>
        </p:nvSpPr>
        <p:spPr>
          <a:xfrm>
            <a:off x="7119890" y="723440"/>
            <a:ext cx="4323426" cy="25790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Book Antiqua"/>
              <a:buNone/>
            </a:pPr>
            <a:r>
              <a:rPr lang="en-US" sz="4800"/>
              <a:t>Sicurezza di rete per la salute</a:t>
            </a:r>
            <a:endParaRPr/>
          </a:p>
        </p:txBody>
      </p:sp>
      <p:sp>
        <p:nvSpPr>
          <p:cNvPr id="204" name="Google Shape;204;p1"/>
          <p:cNvSpPr txBox="1"/>
          <p:nvPr>
            <p:ph idx="1" type="subTitle"/>
          </p:nvPr>
        </p:nvSpPr>
        <p:spPr>
          <a:xfrm>
            <a:off x="5958113" y="5158411"/>
            <a:ext cx="3510352" cy="1008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PRESENTAZIONE DA PARTE DI: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ANTONIOS NTIB</a:t>
            </a:r>
            <a:endParaRPr/>
          </a:p>
        </p:txBody>
      </p:sp>
      <p:sp>
        <p:nvSpPr>
          <p:cNvPr id="205" name="Google Shape;205;p1"/>
          <p:cNvSpPr txBox="1"/>
          <p:nvPr>
            <p:ph idx="3" type="body"/>
          </p:nvPr>
        </p:nvSpPr>
        <p:spPr>
          <a:xfrm>
            <a:off x="6131165" y="3373515"/>
            <a:ext cx="5311535" cy="10089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/>
              <a:t>CSP004_C_H</a:t>
            </a:r>
            <a:endParaRPr/>
          </a:p>
        </p:txBody>
      </p:sp>
      <p:sp>
        <p:nvSpPr>
          <p:cNvPr id="206" name="Google Shape;206;p1"/>
          <p:cNvSpPr/>
          <p:nvPr/>
        </p:nvSpPr>
        <p:spPr>
          <a:xfrm rot="10800000">
            <a:off x="3507756" y="-712316"/>
            <a:ext cx="2553080" cy="6858841"/>
          </a:xfrm>
          <a:custGeom>
            <a:rect b="b" l="l" r="r" t="t"/>
            <a:pathLst>
              <a:path extrusionOk="0" h="6858841" w="2553080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A black and white cover with blue squares&#10;&#10;Description automatically generated" id="207" name="Google Shape;207;p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782" l="0" r="0" t="784"/>
          <a:stretch/>
        </p:blipFill>
        <p:spPr>
          <a:xfrm>
            <a:off x="0" y="-2235"/>
            <a:ext cx="5840730" cy="686227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pic>
      <p:grpSp>
        <p:nvGrpSpPr>
          <p:cNvPr id="208" name="Google Shape;208;p1"/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209" name="Google Shape;209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0" name="Google Shape;210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1" name="Google Shape;211;p1"/>
          <p:cNvSpPr txBox="1"/>
          <p:nvPr/>
        </p:nvSpPr>
        <p:spPr>
          <a:xfrm>
            <a:off x="6650772" y="4542591"/>
            <a:ext cx="432342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SLIDE SET #2: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Comandi di rete</a:t>
            </a:r>
            <a:endParaRPr b="1" i="1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A red sign with white text&#10;&#10;Description automatically generated" id="212" name="Google Shape;212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782457" y="4911923"/>
            <a:ext cx="1532424" cy="568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0"/>
          <p:cNvSpPr txBox="1"/>
          <p:nvPr>
            <p:ph idx="1" type="body"/>
          </p:nvPr>
        </p:nvSpPr>
        <p:spPr>
          <a:xfrm>
            <a:off x="363702" y="641799"/>
            <a:ext cx="10235472" cy="57491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9144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 "/>
            </a:pPr>
            <a:r>
              <a:rPr b="1" i="1" lang="en-US" sz="2200" u="sng"/>
              <a:t>Mostra le connessioni di rete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nmcli connessione up foo </a:t>
            </a:r>
            <a:r>
              <a:rPr lang="en-US"/>
              <a:t>Porta la connessione foo su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nmcli device wifi connect foo </a:t>
            </a:r>
            <a:r>
              <a:rPr lang="en-US"/>
              <a:t>Collegarsi alla rete wireless foo Routing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ip route </a:t>
            </a:r>
            <a:r>
              <a:rPr lang="en-US"/>
              <a:t>Mostra le rotte correnti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route add default gw 10.0.0.1 </a:t>
            </a:r>
            <a:r>
              <a:rPr lang="en-US"/>
              <a:t>Aggiungere 10.0.0.1 come gateway predefinito alla tabella di routing ip 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addr show </a:t>
            </a:r>
            <a:r>
              <a:rPr lang="en-US"/>
              <a:t>Mostra l'indirizzo IP locale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ip neighbor show </a:t>
            </a:r>
            <a:r>
              <a:rPr lang="en-US"/>
              <a:t>Mostra i vicini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Char char=" "/>
            </a:pPr>
            <a:r>
              <a:rPr b="1" i="1" lang="en-US" sz="2200" u="sng"/>
              <a:t>Firewall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firewall-cmd --get-active-zones </a:t>
            </a:r>
            <a:r>
              <a:rPr lang="en-US"/>
              <a:t>Elenco delle zone attive del firewall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--change-interface eth0 --zone=example </a:t>
            </a:r>
            <a:r>
              <a:rPr i="1" lang="en-US"/>
              <a:t>Posiziona eth0 nella zona di esempio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--get-services </a:t>
            </a:r>
            <a:r>
              <a:rPr i="1" lang="en-US"/>
              <a:t>Elenca tutti i servizi definiti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--add-service samba --zone=esempio </a:t>
            </a:r>
            <a:r>
              <a:rPr i="1" lang="en-US"/>
              <a:t>Aggiungere le porte samba alla zona esempio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--add-port=123/tcp --zone=example </a:t>
            </a:r>
            <a:r>
              <a:rPr i="1" lang="en-US"/>
              <a:t>Aggiungere la porta 123 alla zona example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--permanente </a:t>
            </a:r>
            <a:r>
              <a:rPr i="1" lang="en-US"/>
              <a:t>Aggiungere questo flag per effettuare una modifica personale</a:t>
            </a:r>
            <a:endParaRPr/>
          </a:p>
          <a:p>
            <a:pPr indent="-2538" lvl="0" marL="9144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304" name="Google Shape;30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49377" y="6167336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10"/>
          <p:cNvSpPr txBox="1"/>
          <p:nvPr/>
        </p:nvSpPr>
        <p:spPr>
          <a:xfrm>
            <a:off x="10599174" y="6031535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1"/>
          <p:cNvSpPr txBox="1"/>
          <p:nvPr>
            <p:ph type="ctrTitle"/>
          </p:nvPr>
        </p:nvSpPr>
        <p:spPr>
          <a:xfrm>
            <a:off x="6970326" y="1679216"/>
            <a:ext cx="4786877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Book Antiqua"/>
              <a:buNone/>
            </a:pPr>
            <a:r>
              <a:rPr lang="en-US"/>
              <a:t>Grazie</a:t>
            </a:r>
            <a:endParaRPr/>
          </a:p>
        </p:txBody>
      </p:sp>
      <p:pic>
        <p:nvPicPr>
          <p:cNvPr descr="A person and person looking at a computer screen" id="311" name="Google Shape;311;p1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127" r="125" t="0"/>
          <a:stretch/>
        </p:blipFill>
        <p:spPr>
          <a:xfrm>
            <a:off x="-35738" y="0"/>
            <a:ext cx="6814124" cy="687109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pic>
      <p:grpSp>
        <p:nvGrpSpPr>
          <p:cNvPr id="312" name="Google Shape;312;p11"/>
          <p:cNvGrpSpPr/>
          <p:nvPr/>
        </p:nvGrpSpPr>
        <p:grpSpPr>
          <a:xfrm>
            <a:off x="4041443" y="-704111"/>
            <a:ext cx="2928883" cy="6871447"/>
            <a:chOff x="4059704" y="0"/>
            <a:chExt cx="2928883" cy="6871447"/>
          </a:xfrm>
        </p:grpSpPr>
        <p:sp>
          <p:nvSpPr>
            <p:cNvPr id="313" name="Google Shape;313;p11"/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rect b="b" l="l" r="r" t="t"/>
              <a:pathLst>
                <a:path extrusionOk="0" h="6837172" w="2545001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314" name="Google Shape;314;p11"/>
            <p:cNvCxnSpPr/>
            <p:nvPr/>
          </p:nvCxnSpPr>
          <p:spPr>
            <a:xfrm flipH="1">
              <a:off x="4059704" y="0"/>
              <a:ext cx="1822122" cy="6871447"/>
            </a:xfrm>
            <a:prstGeom prst="straightConnector1">
              <a:avLst/>
            </a:prstGeom>
            <a:noFill/>
            <a:ln cap="flat" cmpd="sng" w="222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pic>
        <p:nvPicPr>
          <p:cNvPr id="315" name="Google Shape;315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9377" y="6167336"/>
            <a:ext cx="1530000" cy="6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"/>
          <p:cNvSpPr txBox="1"/>
          <p:nvPr>
            <p:ph type="ctrTitle"/>
          </p:nvPr>
        </p:nvSpPr>
        <p:spPr>
          <a:xfrm>
            <a:off x="301319" y="770158"/>
            <a:ext cx="10966450" cy="79095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36400">
            <a:spAutoFit/>
          </a:bodyPr>
          <a:lstStyle/>
          <a:p>
            <a:pPr indent="-91440" lvl="0" marL="91440" marR="4483" rtl="0" algn="l">
              <a:lnSpc>
                <a:spcPct val="78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</a:pPr>
            <a:r>
              <a:rPr lang="en-US"/>
              <a:t>Ping: verifica la connettività tra l'utente e un sistema remoto.</a:t>
            </a:r>
            <a:endParaRPr/>
          </a:p>
        </p:txBody>
      </p:sp>
      <p:sp>
        <p:nvSpPr>
          <p:cNvPr id="218" name="Google Shape;218;p2"/>
          <p:cNvSpPr txBox="1"/>
          <p:nvPr>
            <p:ph idx="1" type="body"/>
          </p:nvPr>
        </p:nvSpPr>
        <p:spPr>
          <a:xfrm>
            <a:off x="914310" y="1976325"/>
            <a:ext cx="5797550" cy="282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 fontScale="92500" lnSpcReduction="20000"/>
          </a:bodyPr>
          <a:lstStyle/>
          <a:p>
            <a:pPr indent="-9144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 "/>
            </a:pPr>
            <a:r>
              <a:rPr b="1" lang="en-US"/>
              <a:t>$ping </a:t>
            </a:r>
            <a:r>
              <a:rPr b="1" lang="en-US">
                <a:solidFill>
                  <a:srgbClr val="FF0000"/>
                </a:solidFill>
              </a:rPr>
              <a:t>8.8.8.8 </a:t>
            </a:r>
            <a:r>
              <a:rPr lang="en-US"/>
              <a:t>: Ping di un server a 8.8.8.8 su IPv4</a:t>
            </a:r>
            <a:endParaRPr/>
          </a:p>
          <a:p>
            <a:pPr indent="-9206" lvl="0" marL="9144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219" name="Google Shape;219;p2"/>
          <p:cNvSpPr txBox="1"/>
          <p:nvPr/>
        </p:nvSpPr>
        <p:spPr>
          <a:xfrm>
            <a:off x="783747" y="5941122"/>
            <a:ext cx="5539200" cy="2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$ping6 </a:t>
            </a:r>
            <a:r>
              <a:rPr b="1" i="0" lang="en-US" sz="1400" u="none" cap="none" strike="noStrike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google.com </a:t>
            </a:r>
            <a:r>
              <a:rPr b="0" i="0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Ping di un server su example.com su IPv6</a:t>
            </a:r>
            <a:endParaRPr b="0" i="0" sz="1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0" name="Google Shape;220;p2"/>
          <p:cNvSpPr/>
          <p:nvPr/>
        </p:nvSpPr>
        <p:spPr>
          <a:xfrm>
            <a:off x="427383" y="2582164"/>
            <a:ext cx="6706721" cy="2508437"/>
          </a:xfrm>
          <a:custGeom>
            <a:rect b="b" l="l" r="r" t="t"/>
            <a:pathLst>
              <a:path extrusionOk="0" h="2842895" w="7600950">
                <a:moveTo>
                  <a:pt x="7600950" y="0"/>
                </a:moveTo>
                <a:lnTo>
                  <a:pt x="0" y="0"/>
                </a:lnTo>
                <a:lnTo>
                  <a:pt x="0" y="2842895"/>
                </a:lnTo>
                <a:lnTo>
                  <a:pt x="3800475" y="2842895"/>
                </a:lnTo>
                <a:lnTo>
                  <a:pt x="7600950" y="2842895"/>
                </a:lnTo>
                <a:lnTo>
                  <a:pt x="7600950" y="0"/>
                </a:lnTo>
                <a:close/>
              </a:path>
            </a:pathLst>
          </a:custGeom>
          <a:solidFill>
            <a:srgbClr val="B1B1B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88"/>
              <a:buFont typeface="Arial"/>
              <a:buNone/>
            </a:pPr>
            <a:r>
              <a:t/>
            </a:r>
            <a:endParaRPr b="0" i="0" sz="1588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1" name="Google Shape;221;p2"/>
          <p:cNvSpPr txBox="1"/>
          <p:nvPr/>
        </p:nvSpPr>
        <p:spPr>
          <a:xfrm>
            <a:off x="456970" y="2665154"/>
            <a:ext cx="6706721" cy="2342458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8400">
            <a:spAutoFit/>
          </a:bodyPr>
          <a:lstStyle/>
          <a:p>
            <a:pPr indent="0" lvl="0" marL="16810" marR="0" rtl="0" algn="just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10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PING 8.8.8.8 (8.8.8.8) 56(84) byte di dati.</a:t>
            </a:r>
            <a:endParaRPr b="0" i="0" sz="10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3546291" rtl="0" algn="just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10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64 byte da 8.8.8.8: icmp_seq=1 ttl=116 time=21.2 ms 64 byte da 8.8.8.8: icmp_seq=2 ttl=116 time=18.2 ms 64 byte da 8.8.8.8: icmp_seq=3 ttl=116 time=11,3 ms 64 byte da 8.8.8.8: icmp_seq=4 ttl=116 time=18,9 ms 64 byte da 8.8.8.8: icmp_seq=5 ttl=116 time=112 ms 64 byte da 8.8.8.8: icmp_seq=5 ttl=116 time=112 ms 64 byte da 8.8.8.8.8.8.8: icmp_seq=6 ttl=116 time=11.1 ms 64 byte da 8.8.8.8: icmp_seq=7 ttl=116 time=100 ms 64 byte da 8.8.8.8: icmp_seq=8 ttl=116 time=20.5 ms 64 byte da 8.8.8.8: icmp_seq=9 ttl=116 tempo=94,7 ms 64 byte da 8.8.8.8: icmp_seq=10 ttl=116 tempo=10,8 ms</a:t>
            </a:r>
            <a:endParaRPr b="0" i="0" sz="10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10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^C</a:t>
            </a:r>
            <a:endParaRPr b="0" i="0" sz="10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just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10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--- 8.8.8.8 statistiche di ping ---</a:t>
            </a:r>
            <a:endParaRPr b="0" i="0" sz="10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3145098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10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 pacchetti trasmessi, 10 ricevuti, 0% di perdita di pacchetti, tempo 9014ms rtt min/avg/max/mdev = 10,833/41,892/112,045/39,906 ms</a:t>
            </a:r>
            <a:endParaRPr b="0" i="0" sz="10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2" name="Google Shape;22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49377" y="6167336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2"/>
          <p:cNvSpPr txBox="1"/>
          <p:nvPr/>
        </p:nvSpPr>
        <p:spPr>
          <a:xfrm>
            <a:off x="9694606" y="5869858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"/>
          <p:cNvSpPr txBox="1"/>
          <p:nvPr>
            <p:ph type="ctrTitle"/>
          </p:nvPr>
        </p:nvSpPr>
        <p:spPr>
          <a:xfrm>
            <a:off x="757084" y="815390"/>
            <a:ext cx="10255045" cy="79095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36400">
            <a:spAutoFit/>
          </a:bodyPr>
          <a:lstStyle/>
          <a:p>
            <a:pPr indent="-91440" lvl="0" marL="91440" marR="4483" rtl="0" algn="l">
              <a:lnSpc>
                <a:spcPct val="78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Traceroute: traccia il percorso da un sistema a un altro, compresi i router intermedi.</a:t>
            </a:r>
            <a:endParaRPr/>
          </a:p>
        </p:txBody>
      </p:sp>
      <p:sp>
        <p:nvSpPr>
          <p:cNvPr id="229" name="Google Shape;229;p3"/>
          <p:cNvSpPr txBox="1"/>
          <p:nvPr>
            <p:ph idx="2" type="body"/>
          </p:nvPr>
        </p:nvSpPr>
        <p:spPr>
          <a:xfrm>
            <a:off x="757084" y="1887438"/>
            <a:ext cx="8554064" cy="4510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1400"/>
              <a:t>$ </a:t>
            </a:r>
            <a:r>
              <a:rPr b="1" lang="en-US" sz="1400">
                <a:solidFill>
                  <a:srgbClr val="C8201D"/>
                </a:solidFill>
              </a:rPr>
              <a:t>traceroute 93.184.216.34 </a:t>
            </a:r>
            <a:r>
              <a:rPr lang="en-US" sz="1400">
                <a:solidFill>
                  <a:srgbClr val="C8201D"/>
                </a:solidFill>
              </a:rPr>
              <a:t>o </a:t>
            </a:r>
            <a:r>
              <a:rPr b="1" lang="en-US" sz="1400">
                <a:solidFill>
                  <a:srgbClr val="C8201D"/>
                </a:solidFill>
              </a:rPr>
              <a:t>traceroute example.com</a:t>
            </a:r>
            <a:endParaRPr sz="1400"/>
          </a:p>
          <a:p>
            <a:pPr indent="-185420" lvl="0" marL="27432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r>
              <a:t/>
            </a:r>
            <a:endParaRPr/>
          </a:p>
        </p:txBody>
      </p:sp>
      <p:grpSp>
        <p:nvGrpSpPr>
          <p:cNvPr id="230" name="Google Shape;230;p3"/>
          <p:cNvGrpSpPr/>
          <p:nvPr/>
        </p:nvGrpSpPr>
        <p:grpSpPr>
          <a:xfrm>
            <a:off x="770958" y="2233887"/>
            <a:ext cx="6007289" cy="3616531"/>
            <a:chOff x="733425" y="2392045"/>
            <a:chExt cx="8248650" cy="3543935"/>
          </a:xfrm>
        </p:grpSpPr>
        <p:sp>
          <p:nvSpPr>
            <p:cNvPr id="231" name="Google Shape;231;p3"/>
            <p:cNvSpPr/>
            <p:nvPr/>
          </p:nvSpPr>
          <p:spPr>
            <a:xfrm>
              <a:off x="733425" y="2392045"/>
              <a:ext cx="8248650" cy="3543935"/>
            </a:xfrm>
            <a:custGeom>
              <a:rect b="b" l="l" r="r" t="t"/>
              <a:pathLst>
                <a:path extrusionOk="0" h="3543935" w="8248650">
                  <a:moveTo>
                    <a:pt x="8248650" y="0"/>
                  </a:moveTo>
                  <a:lnTo>
                    <a:pt x="0" y="0"/>
                  </a:lnTo>
                  <a:lnTo>
                    <a:pt x="0" y="3543934"/>
                  </a:lnTo>
                  <a:lnTo>
                    <a:pt x="4124325" y="3543934"/>
                  </a:lnTo>
                  <a:lnTo>
                    <a:pt x="8248650" y="3543934"/>
                  </a:lnTo>
                  <a:lnTo>
                    <a:pt x="8248650" y="0"/>
                  </a:ln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88"/>
                <a:buFont typeface="Arial"/>
                <a:buNone/>
              </a:pPr>
              <a:r>
                <a:t/>
              </a:r>
              <a:endParaRPr b="0" i="0" sz="1588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733425" y="2392045"/>
              <a:ext cx="8248650" cy="3543935"/>
            </a:xfrm>
            <a:custGeom>
              <a:rect b="b" l="l" r="r" t="t"/>
              <a:pathLst>
                <a:path extrusionOk="0" h="3543935" w="8248650">
                  <a:moveTo>
                    <a:pt x="4124325" y="3543934"/>
                  </a:moveTo>
                  <a:lnTo>
                    <a:pt x="0" y="3543934"/>
                  </a:lnTo>
                  <a:lnTo>
                    <a:pt x="0" y="0"/>
                  </a:lnTo>
                  <a:lnTo>
                    <a:pt x="8248650" y="0"/>
                  </a:lnTo>
                  <a:lnTo>
                    <a:pt x="8248650" y="3543934"/>
                  </a:lnTo>
                  <a:lnTo>
                    <a:pt x="4124325" y="3543934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88"/>
                <a:buFont typeface="Arial"/>
                <a:buNone/>
              </a:pPr>
              <a:r>
                <a:t/>
              </a:r>
              <a:endParaRPr b="0" i="0" sz="1588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33" name="Google Shape;233;p3"/>
          <p:cNvSpPr txBox="1"/>
          <p:nvPr/>
        </p:nvSpPr>
        <p:spPr>
          <a:xfrm>
            <a:off x="958700" y="2338525"/>
            <a:ext cx="5672700" cy="283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243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traceroute a 93.184.216.34 (93.184.216.34), 30 hops max, pacchetti da 60 byte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RT-AX53U-CFE8 (192.168.50.1) 2.263 ms 2.208 ms 2.175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v463gate.rz.tu-bs.de (134.169.115.254) 3.264 ms 2.592 ms 2.562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v3011-c-3404a.rz.tu-bs.de (134.169.0.94) 4.118 ms 4.087 ms 4.056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xwin-1-5-7.rz.tu-bs.de (134.169.3.168) 3.445 ms 3.410 ms 3.378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v2050-fw-ips.rz.tu-bs.de (134.169.0.114) 2.950 ms 2.913 ms 3.251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 v2040-xwin.rz.tu-bs.de (134.169.0.97) 4.453 ms 2.001 ms 1.964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 cr-tub2-pwether11166.x-win.dfn.de (188.1.235.101) 7.103 ms 7.082 ms 7.056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 hbg-b2-link.ip.twelve99.net (213.248.100.166) 15.960 ms 15.922 ms 15.905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 * * *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 ldn-bb1-link.ip.twelve99.net (80.91.249.10) 29.098 ms 29.085 ms *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 nyk-bb2-link.ip.twelve99.net (62.115.113.20) 100.456 ms 102.750 ms nyk-bb1-link.ip.twelve99.net (62.115.112.244) 96.430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 nyk-b1-link.ip.twelve99.net (62.115.135.133) 103.593 ms nyk-b1-link.ip.twelve99.net (62.115.135.131) 99.636 ms 99.603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 edgio-ic-317660.ip.twelve99-cust.net (62.115.147.201) 94.013 ms edgio-ic-317659.ip.twelve99-cust.net (62.115.147.199)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205,475 ms edgio-ic-317660.ip.twelve99-cust.net (62.115.147.201) 205,448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 ae-66.core1.nyb.edgecastcdn.net (152.195.69.131) 205.434 ms ae-65.core1.nyb.edgecastcdn.net (152.195.68.131) 205.413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ae-71.core1.nyb.edgecastcdn.net (152.195.69.139) 205.401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 93.184.216.34 (93.184.216.34) 102.098 ms 102.075 ms 102.060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43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 93.184.216.34 (93.184.216.34) 102.117 ms 102.034 ms 102.022 ms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4" name="Google Shape;23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3"/>
          <p:cNvSpPr txBox="1"/>
          <p:nvPr/>
        </p:nvSpPr>
        <p:spPr>
          <a:xfrm>
            <a:off x="10176386" y="6042610"/>
            <a:ext cx="2949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"/>
          <p:cNvSpPr txBox="1"/>
          <p:nvPr>
            <p:ph type="ctrTitle"/>
          </p:nvPr>
        </p:nvSpPr>
        <p:spPr>
          <a:xfrm>
            <a:off x="1003569" y="911268"/>
            <a:ext cx="9674322" cy="56531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11200">
            <a:spAutoFit/>
          </a:bodyPr>
          <a:lstStyle/>
          <a:p>
            <a:pPr indent="0" lvl="0" marL="112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Nslookup: interrogare i server dei nomi Internet</a:t>
            </a:r>
            <a:endParaRPr/>
          </a:p>
        </p:txBody>
      </p:sp>
      <p:sp>
        <p:nvSpPr>
          <p:cNvPr id="241" name="Google Shape;241;p4"/>
          <p:cNvSpPr txBox="1"/>
          <p:nvPr>
            <p:ph idx="2" type="body"/>
          </p:nvPr>
        </p:nvSpPr>
        <p:spPr>
          <a:xfrm>
            <a:off x="1003569" y="4615829"/>
            <a:ext cx="7029300" cy="16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2200">
                <a:latin typeface="Book Antiqua"/>
                <a:ea typeface="Book Antiqua"/>
                <a:cs typeface="Book Antiqua"/>
                <a:sym typeface="Book Antiqua"/>
              </a:rPr>
              <a:t>Telnet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None/>
            </a:pPr>
            <a:r>
              <a:rPr b="1" lang="en-US"/>
              <a:t>$telnet </a:t>
            </a:r>
            <a:r>
              <a:rPr b="1" lang="en-US">
                <a:solidFill>
                  <a:srgbClr val="FF0000"/>
                </a:solidFill>
              </a:rPr>
              <a:t>telehack.com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None/>
            </a:pPr>
            <a:r>
              <a:rPr b="1" lang="en-US"/>
              <a:t>Una volta stabilita la connessione, eseguire il comando Star Wars. Buon divertimento!</a:t>
            </a:r>
            <a:endParaRPr/>
          </a:p>
        </p:txBody>
      </p:sp>
      <p:sp>
        <p:nvSpPr>
          <p:cNvPr id="242" name="Google Shape;242;p4"/>
          <p:cNvSpPr txBox="1"/>
          <p:nvPr/>
        </p:nvSpPr>
        <p:spPr>
          <a:xfrm>
            <a:off x="1003569" y="2022426"/>
            <a:ext cx="2978496" cy="2267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$nslookup </a:t>
            </a:r>
            <a:r>
              <a:rPr b="1" i="0" lang="en-US" sz="1400" u="none" cap="none" strike="noStrike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example.com</a:t>
            </a:r>
            <a:endParaRPr b="0" i="0" sz="1400" u="none" cap="none" strike="noStrike">
              <a:solidFill>
                <a:srgbClr val="FF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3" name="Google Shape;243;p4"/>
          <p:cNvSpPr/>
          <p:nvPr/>
        </p:nvSpPr>
        <p:spPr>
          <a:xfrm>
            <a:off x="1003569" y="2795030"/>
            <a:ext cx="6672833" cy="1560194"/>
          </a:xfrm>
          <a:custGeom>
            <a:rect b="b" l="l" r="r" t="t"/>
            <a:pathLst>
              <a:path extrusionOk="0" h="1638300" w="7810500">
                <a:moveTo>
                  <a:pt x="7810500" y="0"/>
                </a:moveTo>
                <a:lnTo>
                  <a:pt x="0" y="0"/>
                </a:lnTo>
                <a:lnTo>
                  <a:pt x="0" y="1638300"/>
                </a:lnTo>
                <a:lnTo>
                  <a:pt x="3905250" y="1638300"/>
                </a:lnTo>
                <a:lnTo>
                  <a:pt x="7810500" y="1638300"/>
                </a:lnTo>
                <a:lnTo>
                  <a:pt x="7810500" y="0"/>
                </a:lnTo>
                <a:close/>
              </a:path>
            </a:pathLst>
          </a:custGeom>
          <a:solidFill>
            <a:srgbClr val="B1B1B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88"/>
              <a:buFont typeface="Arial"/>
              <a:buNone/>
            </a:pPr>
            <a:r>
              <a:t/>
            </a:r>
            <a:endParaRPr b="0" i="0" sz="1588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4" name="Google Shape;244;p4"/>
          <p:cNvSpPr txBox="1"/>
          <p:nvPr/>
        </p:nvSpPr>
        <p:spPr>
          <a:xfrm>
            <a:off x="1003569" y="2795031"/>
            <a:ext cx="6672900" cy="15042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8400">
            <a:spAutoFit/>
          </a:bodyPr>
          <a:lstStyle/>
          <a:p>
            <a:pPr indent="0" lvl="0" marL="16810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9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Server: 127.0.0.53</a:t>
            </a:r>
            <a:endParaRPr b="0" i="0" sz="9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9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Indirizzo: 127.0.0.53#53</a:t>
            </a:r>
            <a:endParaRPr b="0" i="0" sz="9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17469"/>
              </a:lnSpc>
              <a:spcBef>
                <a:spcPts val="1165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9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Risposta non autorevole:</a:t>
            </a:r>
            <a:endParaRPr b="0" i="0" sz="9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5584189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9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Nome: example.com Indirizzo: 93.184.216.34</a:t>
            </a:r>
            <a:endParaRPr b="0" i="0" sz="9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9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Nome: example.com</a:t>
            </a:r>
            <a:endParaRPr b="0" i="0" sz="9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9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Indirizzo: 2606:2800:220:1:248:1893:25c8:1946</a:t>
            </a:r>
            <a:endParaRPr b="0" i="0" sz="9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5" name="Google Shape;24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4"/>
          <p:cNvSpPr txBox="1"/>
          <p:nvPr/>
        </p:nvSpPr>
        <p:spPr>
          <a:xfrm>
            <a:off x="10048567" y="6125102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5"/>
          <p:cNvSpPr txBox="1"/>
          <p:nvPr>
            <p:ph idx="2" type="body"/>
          </p:nvPr>
        </p:nvSpPr>
        <p:spPr>
          <a:xfrm>
            <a:off x="881720" y="754104"/>
            <a:ext cx="4968473" cy="636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1400"/>
              <a:t>$openssl </a:t>
            </a:r>
            <a:r>
              <a:rPr b="1" lang="en-US" sz="1400">
                <a:solidFill>
                  <a:srgbClr val="FF3F00"/>
                </a:solidFill>
              </a:rPr>
              <a:t>s_client -connect example.com:443</a:t>
            </a:r>
            <a:endParaRPr b="1"/>
          </a:p>
        </p:txBody>
      </p:sp>
      <p:grpSp>
        <p:nvGrpSpPr>
          <p:cNvPr id="252" name="Google Shape;252;p5"/>
          <p:cNvGrpSpPr/>
          <p:nvPr/>
        </p:nvGrpSpPr>
        <p:grpSpPr>
          <a:xfrm>
            <a:off x="900615" y="1602775"/>
            <a:ext cx="7444558" cy="3241109"/>
            <a:chOff x="819150" y="1179194"/>
            <a:chExt cx="7505700" cy="3867150"/>
          </a:xfrm>
        </p:grpSpPr>
        <p:sp>
          <p:nvSpPr>
            <p:cNvPr id="253" name="Google Shape;253;p5"/>
            <p:cNvSpPr/>
            <p:nvPr/>
          </p:nvSpPr>
          <p:spPr>
            <a:xfrm>
              <a:off x="819150" y="1179194"/>
              <a:ext cx="7505700" cy="3867150"/>
            </a:xfrm>
            <a:custGeom>
              <a:rect b="b" l="l" r="r" t="t"/>
              <a:pathLst>
                <a:path extrusionOk="0" h="3867150" w="7505700">
                  <a:moveTo>
                    <a:pt x="7505700" y="0"/>
                  </a:moveTo>
                  <a:lnTo>
                    <a:pt x="0" y="0"/>
                  </a:lnTo>
                  <a:lnTo>
                    <a:pt x="0" y="3867150"/>
                  </a:lnTo>
                  <a:lnTo>
                    <a:pt x="3752850" y="3867150"/>
                  </a:lnTo>
                  <a:lnTo>
                    <a:pt x="7505700" y="3867150"/>
                  </a:lnTo>
                  <a:lnTo>
                    <a:pt x="7505700" y="0"/>
                  </a:ln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88"/>
                <a:buFont typeface="Arial"/>
                <a:buNone/>
              </a:pPr>
              <a:r>
                <a:t/>
              </a:r>
              <a:endParaRPr b="0" i="0" sz="1588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819150" y="1179194"/>
              <a:ext cx="7505700" cy="3867150"/>
            </a:xfrm>
            <a:custGeom>
              <a:rect b="b" l="l" r="r" t="t"/>
              <a:pathLst>
                <a:path extrusionOk="0" h="3867150" w="7505700">
                  <a:moveTo>
                    <a:pt x="3752850" y="3867150"/>
                  </a:moveTo>
                  <a:lnTo>
                    <a:pt x="0" y="3867150"/>
                  </a:lnTo>
                  <a:lnTo>
                    <a:pt x="0" y="0"/>
                  </a:lnTo>
                  <a:lnTo>
                    <a:pt x="7505700" y="0"/>
                  </a:lnTo>
                  <a:lnTo>
                    <a:pt x="7505700" y="3867150"/>
                  </a:lnTo>
                  <a:lnTo>
                    <a:pt x="3752850" y="3867150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88"/>
                <a:buFont typeface="Arial"/>
                <a:buNone/>
              </a:pPr>
              <a:r>
                <a:t/>
              </a:r>
              <a:endParaRPr b="0" i="0" sz="1588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55" name="Google Shape;255;p5"/>
          <p:cNvSpPr txBox="1"/>
          <p:nvPr/>
        </p:nvSpPr>
        <p:spPr>
          <a:xfrm>
            <a:off x="999707" y="1716331"/>
            <a:ext cx="6537600" cy="24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CONNESSO(00000003)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1481496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depth=2 C = US, O = DigiCert Inc, OU = </a:t>
            </a:r>
            <a:r>
              <a:rPr b="0" i="0" lang="en-US" sz="859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www.digicert.com, </a:t>
            </a: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CN = DigiCert Global Root CA verify return:1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2138757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depth=1 C = US, O = DigiCert Inc, CN = DigiCert TLS RSA SHA256 2020 CA1 verify return:1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327790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depth=0 C = Stati Uniti, ST = California, L = Los Angeles, O = Società Internet, per i nomi assegnati e i numeri, CN = </a:t>
            </a:r>
            <a:r>
              <a:rPr b="0" i="0" lang="en-US" sz="859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www.example.org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verificare il ritorno:1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Catena di certificati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33619" lvl="0" marL="11206" marR="4483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s:C = Stati Uniti, ST = California, L = Los Angeles, O = Società Internet, per i nomi assegnati e per i numeri, CN = </a:t>
            </a:r>
            <a:r>
              <a:rPr b="0" i="0" lang="en-US" sz="859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www.example.org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5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i:C = US, O = DigiCert Inc, CN = DigiCert TLS RSA SHA256 2020 CA1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5" marR="0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a:PKEY: rsaEncryption, 2048 (bit); sigalg: RSA-SHA256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67239" lvl="0" marL="44826" marR="2048544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v:NotBefore: Jan 13 00:00:00 2023 GMT; NotAfter: Feb 13 23:59:59 2024 GMT 1 s:C = US, O = DigiCert Inc, CN = DigiCert TLS RSA SHA256 2020 CA1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5" marR="1781269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i:C = US, O = DigiCert Inc, OU = </a:t>
            </a:r>
            <a:r>
              <a:rPr b="0" i="0" lang="en-US" sz="859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www.digicert.com, </a:t>
            </a: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CN = DigiCert Global Root CA a:PKEY: rsaEncryption, 2048 (bit); sigalg: RSA-SHA256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5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v:NotBefore: Apr 14 00:00:00 2021 GMT; NotAfter: Apr 13 23:59:59 2031 GMT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9"/>
              <a:buFont typeface="Arial"/>
              <a:buNone/>
            </a:pPr>
            <a:r>
              <a:rPr b="0" i="0" lang="en-US" sz="859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859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56" name="Google Shape;256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5"/>
          <p:cNvSpPr txBox="1"/>
          <p:nvPr/>
        </p:nvSpPr>
        <p:spPr>
          <a:xfrm>
            <a:off x="10127225" y="6061770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" name="Google Shape;262;p6"/>
          <p:cNvGrpSpPr/>
          <p:nvPr/>
        </p:nvGrpSpPr>
        <p:grpSpPr>
          <a:xfrm>
            <a:off x="1641988" y="510231"/>
            <a:ext cx="8878528" cy="5806996"/>
            <a:chOff x="897486" y="834062"/>
            <a:chExt cx="8721558" cy="6362700"/>
          </a:xfrm>
        </p:grpSpPr>
        <p:sp>
          <p:nvSpPr>
            <p:cNvPr id="263" name="Google Shape;263;p6"/>
            <p:cNvSpPr/>
            <p:nvPr/>
          </p:nvSpPr>
          <p:spPr>
            <a:xfrm>
              <a:off x="897486" y="834062"/>
              <a:ext cx="8721558" cy="6362700"/>
            </a:xfrm>
            <a:custGeom>
              <a:rect b="b" l="l" r="r" t="t"/>
              <a:pathLst>
                <a:path extrusionOk="0" h="6362700" w="8601075">
                  <a:moveTo>
                    <a:pt x="8601075" y="0"/>
                  </a:moveTo>
                  <a:lnTo>
                    <a:pt x="0" y="0"/>
                  </a:lnTo>
                  <a:lnTo>
                    <a:pt x="0" y="6362700"/>
                  </a:lnTo>
                  <a:lnTo>
                    <a:pt x="4300855" y="6362700"/>
                  </a:lnTo>
                  <a:lnTo>
                    <a:pt x="8601075" y="6362700"/>
                  </a:lnTo>
                  <a:lnTo>
                    <a:pt x="8601075" y="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88"/>
                <a:buFont typeface="Arial"/>
                <a:buNone/>
              </a:pPr>
              <a:r>
                <a:t/>
              </a:r>
              <a:endParaRPr b="0" i="0" sz="1588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4" name="Google Shape;264;p6"/>
            <p:cNvSpPr/>
            <p:nvPr/>
          </p:nvSpPr>
          <p:spPr>
            <a:xfrm>
              <a:off x="926459" y="867526"/>
              <a:ext cx="8417565" cy="6205344"/>
            </a:xfrm>
            <a:custGeom>
              <a:rect b="b" l="l" r="r" t="t"/>
              <a:pathLst>
                <a:path extrusionOk="0" h="6362700" w="8601075">
                  <a:moveTo>
                    <a:pt x="4300855" y="6362700"/>
                  </a:moveTo>
                  <a:lnTo>
                    <a:pt x="0" y="6362700"/>
                  </a:lnTo>
                  <a:lnTo>
                    <a:pt x="0" y="0"/>
                  </a:lnTo>
                  <a:lnTo>
                    <a:pt x="8601075" y="0"/>
                  </a:lnTo>
                  <a:lnTo>
                    <a:pt x="8601075" y="6362700"/>
                  </a:lnTo>
                  <a:lnTo>
                    <a:pt x="4300855" y="6362700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88"/>
                <a:buFont typeface="Arial"/>
                <a:buNone/>
              </a:pPr>
              <a:r>
                <a:t/>
              </a:r>
              <a:endParaRPr b="0" i="0" sz="1588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65" name="Google Shape;265;p6"/>
          <p:cNvSpPr txBox="1"/>
          <p:nvPr/>
        </p:nvSpPr>
        <p:spPr>
          <a:xfrm>
            <a:off x="2507226" y="540773"/>
            <a:ext cx="6892413" cy="54372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1757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Certificato del server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483" rtl="0" algn="l">
              <a:lnSpc>
                <a:spcPct val="115079"/>
              </a:lnSpc>
              <a:spcBef>
                <a:spcPts val="49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-----INIZIARE IL CERTIFICATO----- MIIHSjCCBjKgAwIBAgIQDB/LGEUYx+OGZ0EjbWtz8TANBgkqhkiG9w0BAQsFADBP MQswCQYDVQQGEwJVUzEVMBMGA1UEChMMRGlnaUNlcnQgSW5jMSkwJwYDVQDEyBE aWdpQ2VydCBUTFMgUlNBIFNIQTI1NiAyMDIwIENBMTAeFw0yMzAxMTMwMDAwMDBa Fw0yNDAyMTMyMzU5NTlaMIGWMQswCQYDVQGEwJVUzETMBEGA1UECBMKQ2FsaWZv cm5pYTEUMBIGA1UEBMLTG9zIEFuZ2VsZXMxQjBABgNVBAoMOUludGVybmV0wqBD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300894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b3Jwb3JhdGlvbsKgZm9ywqBBc3NpZ25lZMKgTmFtZXPCoGFuZMKgTnVtYmVyczEY MBYGA1UEAxMPd3d3LmV4YW1wbGUub3JnMIIjANBgkqhkiG9w0BAQEFAAOCAQ8A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598426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MIIBCgKCAQEAwoB3iVm4RW+6StkR+nutx1fQevu2+t0Fu6KBcbvhfyHSXy7w0nJO dTT4jWLjStpRkNQBPZwMwHH35i+21gdnJtDe/xfO8IX9McFmyodlBUcqX8CruIzD v9AXf2OjXPBG+4aq+03XKl5/muATl32++301Vw1dXoGYNeoWQqLTsHT3WS3tOOf+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095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ehuzNuZ+rj+ephaD3lMBToEArrtC9R91KTTN6YSAOK48NxTA8CfOMFK5itxfIqB5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225250" rtl="0" algn="l">
              <a:lnSpc>
                <a:spcPct val="115079"/>
              </a:lnSpc>
              <a:spcBef>
                <a:spcPts val="49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+E9OSQTidXyqLyoeA+xxTKMqYfxvypEek1oueAhY9u67NCBdmuavxtfyvwp7+o6S d+NsewxAhmRKFexw13KOYzDhC+9aMJcuJQIDAQABo4ID2DCCA9QwHwYDVR0jBBgw FoAUt2ui6qiqhIx56rTaD5iyxZV2ufQwHQYDVR0OBBYEFLCTP+gXgv1ssrYXh8vj gP6CmwGeMIGBBgNVHREEejB4gg93d3cuZXhhbXBsZS5vcmeCC2V4YW1wbGUubmV0 ggtleGFtcGxlLmVkdYILZXhhbXBsZS5jb22CC2V4YW1wbGUub3Jngg93d3cuZXhh bXBsZS5jb22CD3d3dy5leGFtcGxlLmVkdYIPd3d3LmV4YW1wbGUubmV0MA4GA1Ud DwEB/wQEAwIFoDAdBgNVHSUEFjAUBrBgEFBQcDAQYIKwYBBQUHAwIwgY8GA1Ud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383822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HwSBhzCBhDBAoD6gPIY6aHR0cDovL2NybDMuZGlnaWNlcnQuY29tL0RpZ2lDZXJ0 VExTUlNBU0hBMjU2MjAyMENBMS00LmNybDBAoD6gPIY6aHR0cDovL2NybDQuZGln aWNlcnQuY29tL0RpZ2lDZXJ0VExTUlNBU0hBMjU2MjAyMENBMS00LmNybDA+BgNV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205639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HSAENzA1MDMGBmeBDAECAjApMCcGCCsGAQUFBwIBFhtodHRwOi8vd3d3LmRpZ2lj ZXJ0LmNvbS9DUFMwfwYIKwYBBQUHAQEEczBxMCQGCCsGAQUFBzABhhhodHRwOi8v b2NzcC5kaWdpY2VydC5jb20wSQYIKwYBBQUHMAKGPWh0dHA6Ly9jYWNlcnRzLmRp Z2ljZXJ0LmNvbS9EaWdpQ2VydFRMU1JTQVNIQTI1NjIwMjBDQTEtMS5jcnQwCQYD VR0TBAIwADCCAX8GCisGAQB1nkCBAIEggFvBIIBawFpAHYA7s3QZNXbGs7FXLed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162494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tM0TojKHRny87N7DUUhZRnEftZsAAAGFq0gFIwAABAMARzBFAiEAqt+fK6jFdGA6 tv0EWt9rax0WYBV4re9jgZgq0zi42QUCIEBh1yKpvgX1BreE0wBUmriOVUhJS77 KgF193fT2877AcAc9meiRtMlnigIH1HneayxhzQUV5xGSqMa4AQesF3crUAAAGF q0gFnwAABAMASDBGAiEA12SUFK5rgLqRzvgcr7ZzV4nl+Zt9lloAzRLfPc7vSPAC IQCXPbwScx1rE+BjFawZlVjLj/1PsM0KQcsfHDZJUTLwAB2AEiw42vapkc0D+Vq AvqdMOscUgHLVt0sgdm7v6s52IRzABhatIBV4AAQDAEcwRQIhAN5bhHthoyWM J3CQB/1iYFEhMgUVkFhHDM/nlE9ThCwhAiAPvPJXyp7a2kzwJX3P7fqH5Xko3rPh CzRoXYd6W+QkCjANBgkqhkiG9w0BAQsFAAOCAQEAWeRK2KmCuppK8WMMbXYmdbM8 dL7F9z2nkZL4zwYtWBDt87jW/Gz/E5YyzU/phySFC3SiwvYP9afYfXaKrunJWCtu AG+5zSTuxELFTBaFnTRhOSO/xo6VyYSpsuVBD0R415W5z9l0v1hP5xb/fEAwxGxO Ik3Lg2c6k78rxcWGvJDoSU7hPb3U26oha7eFHSRMAYN8gfUxAi6Q2TF4j/arMVB r6Q36EJ2dPcTu0p9NlmBm8dE34lzuTNC6GDCTWFdEloQ9u//M4kUUOjWn8a5XCs1 263t3Ta2JfKViqxp5r+GvgVKG3qGFrC0mYr0B4tfpeCY9T+cz4I6GDMSP0xg==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2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2"/>
              <a:buFont typeface="Arial"/>
              <a:buNone/>
            </a:pPr>
            <a:r>
              <a:rPr b="0" i="0" lang="en-US" sz="882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-----END CERTIFICATO-----</a:t>
            </a:r>
            <a:endParaRPr b="0" i="0" sz="882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66" name="Google Shape;26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6"/>
          <p:cNvSpPr txBox="1"/>
          <p:nvPr/>
        </p:nvSpPr>
        <p:spPr>
          <a:xfrm>
            <a:off x="10759596" y="6204155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" name="Google Shape;272;p7"/>
          <p:cNvGrpSpPr/>
          <p:nvPr/>
        </p:nvGrpSpPr>
        <p:grpSpPr>
          <a:xfrm>
            <a:off x="756101" y="519991"/>
            <a:ext cx="8369217" cy="5892716"/>
            <a:chOff x="762000" y="732790"/>
            <a:chExt cx="8534400" cy="6382385"/>
          </a:xfrm>
        </p:grpSpPr>
        <p:sp>
          <p:nvSpPr>
            <p:cNvPr id="273" name="Google Shape;273;p7"/>
            <p:cNvSpPr/>
            <p:nvPr/>
          </p:nvSpPr>
          <p:spPr>
            <a:xfrm>
              <a:off x="762000" y="732790"/>
              <a:ext cx="8534400" cy="6382385"/>
            </a:xfrm>
            <a:custGeom>
              <a:rect b="b" l="l" r="r" t="t"/>
              <a:pathLst>
                <a:path extrusionOk="0" h="6382384" w="8534400">
                  <a:moveTo>
                    <a:pt x="8534400" y="0"/>
                  </a:moveTo>
                  <a:lnTo>
                    <a:pt x="0" y="0"/>
                  </a:lnTo>
                  <a:lnTo>
                    <a:pt x="0" y="6382384"/>
                  </a:lnTo>
                  <a:lnTo>
                    <a:pt x="4267200" y="6382384"/>
                  </a:lnTo>
                  <a:lnTo>
                    <a:pt x="8534400" y="6382384"/>
                  </a:lnTo>
                  <a:lnTo>
                    <a:pt x="8534400" y="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88"/>
                <a:buFont typeface="Arial"/>
                <a:buNone/>
              </a:pPr>
              <a:r>
                <a:t/>
              </a:r>
              <a:endParaRPr b="0" i="0" sz="1588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4" name="Google Shape;274;p7"/>
            <p:cNvSpPr/>
            <p:nvPr/>
          </p:nvSpPr>
          <p:spPr>
            <a:xfrm>
              <a:off x="762000" y="732790"/>
              <a:ext cx="8534400" cy="6382385"/>
            </a:xfrm>
            <a:custGeom>
              <a:rect b="b" l="l" r="r" t="t"/>
              <a:pathLst>
                <a:path extrusionOk="0" h="6382384" w="8534400">
                  <a:moveTo>
                    <a:pt x="4267200" y="6382384"/>
                  </a:moveTo>
                  <a:lnTo>
                    <a:pt x="0" y="6382384"/>
                  </a:lnTo>
                  <a:lnTo>
                    <a:pt x="0" y="0"/>
                  </a:lnTo>
                  <a:lnTo>
                    <a:pt x="8534400" y="0"/>
                  </a:lnTo>
                  <a:lnTo>
                    <a:pt x="8534400" y="6382384"/>
                  </a:lnTo>
                  <a:lnTo>
                    <a:pt x="4267200" y="6382384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88"/>
                <a:buFont typeface="Arial"/>
                <a:buNone/>
              </a:pPr>
              <a:r>
                <a:t/>
              </a:r>
              <a:endParaRPr b="0" i="0" sz="1588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75" name="Google Shape;275;p7"/>
          <p:cNvSpPr txBox="1"/>
          <p:nvPr/>
        </p:nvSpPr>
        <p:spPr>
          <a:xfrm>
            <a:off x="995419" y="578368"/>
            <a:ext cx="8020762" cy="42348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7350">
            <a:spAutoFit/>
          </a:bodyPr>
          <a:lstStyle/>
          <a:p>
            <a:pPr indent="0" lvl="0" marL="11206" marR="4483" rtl="0" algn="l">
              <a:lnSpc>
                <a:spcPct val="1162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subject=C = US, ST = California, L = Los Angeles, O = Internet\C2\A0Corporation\C2\A0for\C2\A0Assigned\C2\A0Names\C2\A0and\C2\A0Numbers, CN = </a:t>
            </a:r>
            <a:r>
              <a:rPr b="0" i="0" lang="en-US" sz="706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www.example.org </a:t>
            </a: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issuer=C = US, O = DigiCert Inc, CN = DigiCert TLS RSA SHA256 2020 CA1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005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5111276" rtl="0" algn="l">
              <a:lnSpc>
                <a:spcPct val="114872"/>
              </a:lnSpc>
              <a:spcBef>
                <a:spcPts val="44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Nessun nome di CA del certificato client inviato Peer signing digest: SHA256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06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Tipo di firma peer: RSA-PSS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Chiave temporanea del server: ECDH, prime256v1, 256 bit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302728" rtl="0" algn="l">
              <a:lnSpc>
                <a:spcPct val="116288"/>
              </a:lnSpc>
              <a:spcBef>
                <a:spcPts val="31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L'handshake SSL ha letto 3775 byte e scritto 739 byte Verifica: OK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005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307771" rtl="0" algn="l">
              <a:lnSpc>
                <a:spcPct val="114872"/>
              </a:lnSpc>
              <a:spcBef>
                <a:spcPts val="44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Nuovo, TLSv1.3, il codice è TLS_AES_256_GCM_SHA384 La chiave pubblica del server è a 2048 bit.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930851" rtl="0" algn="l">
              <a:lnSpc>
                <a:spcPct val="114872"/>
              </a:lnSpc>
              <a:spcBef>
                <a:spcPts val="9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rinegoziazione sicura NON è supportata Compressione: NESSUNA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5626213" rtl="0" algn="l">
              <a:lnSpc>
                <a:spcPct val="114872"/>
              </a:lnSpc>
              <a:spcBef>
                <a:spcPts val="9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Espansione: NESSUNA Nessuna ALPN negoziata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5466521" rtl="0" algn="l">
              <a:lnSpc>
                <a:spcPct val="114872"/>
              </a:lnSpc>
              <a:spcBef>
                <a:spcPts val="9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dati precoci non sono stati inviati Verificare il codice di ritorno: 0 (ok)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06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Dopo la stretta di mano è arrivato il biglietto della nuova sessione: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SSL-Session: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Protocollo: TLSv1.3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Cifratura: TLS_AES_256_GCM_SHA384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Session-ID: CE33BF06BFD4FB447D4ECCD63758B5747E4554C44D19ABD23A6358D4F395D54F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 sessione-ctx: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Resumption PSK: 918C60A76DADE270F1057CA9FB7E55AAD15C5F77FD3C569334246E6D7D1CD892A32A51F4C5D92198B9FAED20D96E4DCE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5428419" rtl="0" algn="l">
              <a:lnSpc>
                <a:spcPct val="96400"/>
              </a:lnSpc>
              <a:spcBef>
                <a:spcPts val="13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Identità PSK: Nessuno Suggerimento identità PSK: Nessuno Nome utente SRP: Nessuno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4575045" rtl="0" algn="l">
              <a:lnSpc>
                <a:spcPct val="114872"/>
              </a:lnSpc>
              <a:spcBef>
                <a:spcPts val="26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Suggerimento per la durata del ticket di sessione TLS: 7200 (secondi) Ticket di sessione TLS: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06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0000 - 44 94 5c 3c 75 ac 67 30-0f 66 78 01 bb 72 55 b0 D.\&lt;u.g0.fx..rU.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0010 - 0f 90 a6 77 6c 82 87 ae-74 71 96 d8 23 b8 91 ef ...wl...tq...#...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0020 - 56 b8 57 2f a0 fc dd 29-c7 3a 1e 94 e2 74 24 fe V.W/...).:...t$.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0030 - e4 da 10 0d 42 7d c1 61-c2 d0 9b 1a a7 5f 56 15 ....B}.a....._V.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0040 - 44 3d 45 9d 0e b2 d0 dc-97 d2 39 36 89 5c 6a 5b D=E.......96.\j[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0050 - ba 60 a7 4a 7c 2f 8b c0-16 68 99 1b 5f d5 e9 74 .`.J|/...h.._..t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0060 - 38 4b f0 e0 1c ae aa 70-ac aa 85 9d 57 9a 48 b2 8K.....p....W.H.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0070 - 3b 75 84 51 ac 66 aa 58-51 f9 9c 93 84 40 bd 6f ;u.Q.f.XQ....@.o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0080 - 60 19 15 9d ae c9 d5 ca-91 e4 8b b4 03 64 11 e5 `............d..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0090 - 2b c6 8f 4d 3c b2 73 90-8e 38 bf ad 04 66 25 b4 +..M&lt;.s..8..f%.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00a0 - 7a f9 03 32 fa a2 1d 73-5e 46 10 4e 8d a4 ad 10 z..2...s^F.N....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74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00b0 - c7 86 8d b4 fe 52 67 c7-b5 32 ad 44 9b c7 be e8 .....Rg..2.D....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t/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5325319" rtl="0" algn="l">
              <a:lnSpc>
                <a:spcPct val="964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Tempo di avvio: 1703992223 Timeout : 7200 (sec) Codice di ritorno della verifica: 0 (ok) Segreto master esteso: no Max Early Data: 0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373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74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6"/>
              <a:buFont typeface="Arial"/>
              <a:buNone/>
            </a:pPr>
            <a:r>
              <a:rPr b="0" i="0" lang="en-US" sz="706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leggere R BLOCCO</a:t>
            </a:r>
            <a:endParaRPr b="0" i="0" sz="706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76" name="Google Shape;276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60318" y="6106707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7"/>
          <p:cNvSpPr txBox="1"/>
          <p:nvPr/>
        </p:nvSpPr>
        <p:spPr>
          <a:xfrm>
            <a:off x="10756489" y="6043375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2" name="Google Shape;282;p8"/>
          <p:cNvGrpSpPr/>
          <p:nvPr/>
        </p:nvGrpSpPr>
        <p:grpSpPr>
          <a:xfrm>
            <a:off x="1029224" y="641916"/>
            <a:ext cx="8183602" cy="5483185"/>
            <a:chOff x="723900" y="704850"/>
            <a:chExt cx="8601075" cy="6353175"/>
          </a:xfrm>
        </p:grpSpPr>
        <p:sp>
          <p:nvSpPr>
            <p:cNvPr id="283" name="Google Shape;283;p8"/>
            <p:cNvSpPr/>
            <p:nvPr/>
          </p:nvSpPr>
          <p:spPr>
            <a:xfrm>
              <a:off x="854834" y="704850"/>
              <a:ext cx="8437153" cy="6247641"/>
            </a:xfrm>
            <a:custGeom>
              <a:rect b="b" l="l" r="r" t="t"/>
              <a:pathLst>
                <a:path extrusionOk="0" h="6353175" w="8601075">
                  <a:moveTo>
                    <a:pt x="8601075" y="0"/>
                  </a:moveTo>
                  <a:lnTo>
                    <a:pt x="0" y="0"/>
                  </a:lnTo>
                  <a:lnTo>
                    <a:pt x="0" y="6353175"/>
                  </a:lnTo>
                  <a:lnTo>
                    <a:pt x="4300855" y="6353175"/>
                  </a:lnTo>
                  <a:lnTo>
                    <a:pt x="8601075" y="6353175"/>
                  </a:lnTo>
                  <a:lnTo>
                    <a:pt x="8601075" y="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t/>
              </a:r>
              <a:endParaRPr b="0" i="0" sz="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4" name="Google Shape;284;p8"/>
            <p:cNvSpPr/>
            <p:nvPr/>
          </p:nvSpPr>
          <p:spPr>
            <a:xfrm>
              <a:off x="723900" y="704850"/>
              <a:ext cx="8601075" cy="6353175"/>
            </a:xfrm>
            <a:custGeom>
              <a:rect b="b" l="l" r="r" t="t"/>
              <a:pathLst>
                <a:path extrusionOk="0" h="6353175" w="8601075">
                  <a:moveTo>
                    <a:pt x="4300855" y="6353175"/>
                  </a:moveTo>
                  <a:lnTo>
                    <a:pt x="0" y="6353175"/>
                  </a:lnTo>
                  <a:lnTo>
                    <a:pt x="0" y="0"/>
                  </a:lnTo>
                  <a:lnTo>
                    <a:pt x="8601075" y="0"/>
                  </a:lnTo>
                  <a:lnTo>
                    <a:pt x="8601075" y="6353175"/>
                  </a:lnTo>
                  <a:lnTo>
                    <a:pt x="4300855" y="6353175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t/>
              </a:r>
              <a:endParaRPr b="0" i="0" sz="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85" name="Google Shape;285;p8"/>
          <p:cNvSpPr txBox="1"/>
          <p:nvPr/>
        </p:nvSpPr>
        <p:spPr>
          <a:xfrm>
            <a:off x="1233548" y="650041"/>
            <a:ext cx="6799500" cy="320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Dopo la stretta di mano è arrivato il biglietto della nuova sessione: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4478" lvl="0" marL="145684" marR="6043094" rtl="0" algn="l">
              <a:lnSpc>
                <a:spcPct val="152250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SSL-Sessione: Protocollo: TLSv1.3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Cifrario : TLS_AES_256_GCM_SHA384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Session-ID: A2B4014E0337BAA6643A01C73110428D6005AD0373CE26D9A12344446FD0B026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 sessione-ctx: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134478" lvl="0" marL="11206" marR="4483" rtl="0" algn="l">
              <a:lnSpc>
                <a:spcPct val="152250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Resumption PSK: 7BB4C7EAB02042A5217D91BAD1138EC77C92DD6F1201001496A158928A649A48BF5FBA88D8ABD8F50783D666DA774349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5813362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Identità PSK: Nessuno Suggerimento identità PSK: Nessuno Nome utente SRP: Nessuno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4533581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Suggerimento per la durata del ticket di sessione TLS: 7200 (secondi) Ticket di sessione TLS: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0000 - 44 94 5c 3c 75 ac 67 30-0f 66 78 01 bb 72 55 b0 D.\&lt;u.g0.fx..rU.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0010 - b5 d2 11 fa be 6e 54 6f-58 51 64 0d 77 ce 40 f6 .....nToXQd.w.@.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0020 - a2 69 03 5a 87 04 eb bd-e1 54 ff 8b 76 ae 59 f0 .i.Z.....T..v.Y.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0030 - 52 9f 05 9a d8 ee 8c 2b-75 42 b8 22 98 53 00 22 R......+uB.".S."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0040 - d4 a6 84 f6 71 db 3d 07-24 13 bf d2 6e 53 e6 a6 ....q.=.$...nS..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0050 - 1d e5 6c 0d a9 a3 98 77-76 d6 b8 5b 6e 16 07 c9 ..l....wv..[n...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0060 - 89 95 3f 3f 79 d5 6d aa-23 1f 7f d7 0a d5 d8 15 ...??y.m.#.......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0070 - 09 02 fa 81 af ed b8 58-e5 84 5d 5f ad 36 b2 b3 .......X..]_.6..</a:t>
            </a:r>
            <a:endParaRPr b="0" i="0" sz="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Google Shape;286;p8"/>
          <p:cNvSpPr txBox="1"/>
          <p:nvPr/>
        </p:nvSpPr>
        <p:spPr>
          <a:xfrm>
            <a:off x="1367053" y="4243598"/>
            <a:ext cx="2841919" cy="7791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0080 - ea e4 a7 04 e2 9d 86 81-26 bd 6a df b2 34 88 7c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0090 - bc 21 9e 7d 20 20 23 ac-c6 35 72 0e 6a 5c 74 84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00a0 - 5b a3 d8 8d 15 93 e8 4b-11 7b 4c 08 40 63 13 0d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0904" rtl="0" algn="l">
              <a:lnSpc>
                <a:spcPct val="152250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00b0 - 9c 11 a5 0f 56 d1 89 9c-82 b8 01 da a1 84 c5 d6 00c0 - 3a 36 ba 1e da 31 6a 7c-15 38 77 30 22 4a b1 fc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7" name="Google Shape;287;p8"/>
          <p:cNvSpPr txBox="1"/>
          <p:nvPr/>
        </p:nvSpPr>
        <p:spPr>
          <a:xfrm>
            <a:off x="4311625" y="2948390"/>
            <a:ext cx="830116" cy="7791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2745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........&amp;.j..4.|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15" lvl="0" marL="66679" marR="4483" rtl="0" algn="l">
              <a:lnSpc>
                <a:spcPct val="152250"/>
              </a:lnSpc>
              <a:spcBef>
                <a:spcPts val="57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.!.} #..5r.j\t. [......K.{L.@c..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9697" marR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....V...........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:6...1j|.8w0 "J..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8" name="Google Shape;288;p8"/>
          <p:cNvSpPr txBox="1"/>
          <p:nvPr/>
        </p:nvSpPr>
        <p:spPr>
          <a:xfrm>
            <a:off x="1233548" y="5054342"/>
            <a:ext cx="1505965" cy="9575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850">
            <a:spAutoFit/>
          </a:bodyPr>
          <a:lstStyle/>
          <a:p>
            <a:pPr indent="0" lvl="0" marL="145684" marR="4483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Tempo di avvio: 1703992223 Timeout: 7200 (sec) Codice di ritorno della verifica: 0 (ok) Segreto master esteso: no Max Early Data: 0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leggere R BLOCCO</a:t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89" name="Google Shape;28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8"/>
          <p:cNvSpPr txBox="1"/>
          <p:nvPr/>
        </p:nvSpPr>
        <p:spPr>
          <a:xfrm>
            <a:off x="10589341" y="6061770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9"/>
          <p:cNvSpPr txBox="1"/>
          <p:nvPr>
            <p:ph type="ctrTitle"/>
          </p:nvPr>
        </p:nvSpPr>
        <p:spPr>
          <a:xfrm>
            <a:off x="570272" y="1053085"/>
            <a:ext cx="10982632" cy="79095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36400">
            <a:spAutoFit/>
          </a:bodyPr>
          <a:lstStyle/>
          <a:p>
            <a:pPr indent="-91440" lvl="0" marL="91440" marR="4483" rtl="0" algn="l">
              <a:lnSpc>
                <a:spcPct val="78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</a:pPr>
            <a:r>
              <a:rPr lang="en-US"/>
              <a:t>Netstat: analizza le statistiche di interfacce, porte e protocolli e le tabelle di routing.</a:t>
            </a:r>
            <a:endParaRPr/>
          </a:p>
        </p:txBody>
      </p:sp>
      <p:sp>
        <p:nvSpPr>
          <p:cNvPr id="296" name="Google Shape;296;p9"/>
          <p:cNvSpPr txBox="1"/>
          <p:nvPr>
            <p:ph idx="1" type="body"/>
          </p:nvPr>
        </p:nvSpPr>
        <p:spPr>
          <a:xfrm>
            <a:off x="570272" y="2109990"/>
            <a:ext cx="10451700" cy="424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9125">
            <a:spAutoFit/>
          </a:bodyPr>
          <a:lstStyle/>
          <a:p>
            <a:pPr indent="-88900" lvl="0" marL="11206" marR="2147722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 </a:t>
            </a:r>
            <a:r>
              <a:rPr b="1" lang="en-US">
                <a:solidFill>
                  <a:srgbClr val="FF0000"/>
                </a:solidFill>
              </a:rPr>
              <a:t>netstat --listening -l </a:t>
            </a:r>
            <a:r>
              <a:rPr lang="en-US"/>
              <a:t>Elenca le porte in modalità di ascolto netstat --all -a Elenca tutte le porte</a:t>
            </a:r>
            <a:endParaRPr/>
          </a:p>
          <a:p>
            <a:pPr indent="-88900" lvl="0" marL="11206" rtl="0" algn="l">
              <a:lnSpc>
                <a:spcPct val="138000"/>
              </a:lnSpc>
              <a:spcBef>
                <a:spcPts val="14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 </a:t>
            </a:r>
            <a:r>
              <a:rPr b="1" lang="en-US">
                <a:solidFill>
                  <a:srgbClr val="FF0000"/>
                </a:solidFill>
              </a:rPr>
              <a:t>netstat --route -r </a:t>
            </a:r>
            <a:r>
              <a:rPr lang="en-US"/>
              <a:t>Visualizza le tabelle di routing</a:t>
            </a:r>
            <a:endParaRPr/>
          </a:p>
          <a:p>
            <a:pPr indent="-88900" lvl="0" marL="11206" rtl="0" algn="l">
              <a:lnSpc>
                <a:spcPct val="148142"/>
              </a:lnSpc>
              <a:spcBef>
                <a:spcPts val="14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 </a:t>
            </a:r>
            <a:r>
              <a:rPr b="1" lang="en-US">
                <a:solidFill>
                  <a:srgbClr val="FF0000"/>
                </a:solidFill>
              </a:rPr>
              <a:t>netstat --interfaces -i </a:t>
            </a:r>
            <a:r>
              <a:rPr lang="en-US"/>
              <a:t>Visualizza le statistiche dei pacchetti TX/RX per ciascuna interfaccia</a:t>
            </a:r>
            <a:endParaRPr/>
          </a:p>
          <a:p>
            <a:pPr indent="77694" lvl="0" marL="11206" rtl="0" algn="l">
              <a:lnSpc>
                <a:spcPct val="148142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200"/>
              <a:buChar char=" "/>
            </a:pPr>
            <a:r>
              <a:rPr b="1" i="1" lang="en-US" sz="2200" u="sng"/>
              <a:t>Generale</a:t>
            </a:r>
            <a:endParaRPr b="1" i="1" sz="2200" u="sng"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 </a:t>
            </a:r>
            <a:r>
              <a:rPr b="1" lang="en-US">
                <a:solidFill>
                  <a:srgbClr val="FF0000"/>
                </a:solidFill>
              </a:rPr>
              <a:t>nmcli device </a:t>
            </a:r>
            <a:r>
              <a:rPr lang="en-US"/>
              <a:t>Visualizza i dispositivi di rete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 </a:t>
            </a:r>
            <a:r>
              <a:rPr b="1" lang="en-US">
                <a:solidFill>
                  <a:srgbClr val="FF0000"/>
                </a:solidFill>
              </a:rPr>
              <a:t>nmcli device show eth0 </a:t>
            </a:r>
            <a:r>
              <a:rPr lang="en-US"/>
              <a:t>Mostra informazioni sul dispositivo eth0 nmcli connection </a:t>
            </a:r>
            <a:endParaRPr/>
          </a:p>
          <a:p>
            <a:pPr indent="-88900" lvl="0" marL="11206" marR="1544813" rtl="0" algn="l">
              <a:lnSpc>
                <a:spcPct val="287500"/>
              </a:lnSpc>
              <a:spcBef>
                <a:spcPts val="18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 </a:t>
            </a:r>
            <a:r>
              <a:rPr b="1" lang="en-US">
                <a:solidFill>
                  <a:srgbClr val="FF0000"/>
                </a:solidFill>
              </a:rPr>
              <a:t>systemctl restart network </a:t>
            </a:r>
            <a:r>
              <a:rPr lang="en-US"/>
              <a:t>Riavvia il servizio di rete </a:t>
            </a:r>
            <a:endParaRPr/>
          </a:p>
          <a:p>
            <a:pPr indent="-88900" lvl="0" marL="11206" marR="1544812" rtl="0" algn="l">
              <a:lnSpc>
                <a:spcPct val="287500"/>
              </a:lnSpc>
              <a:spcBef>
                <a:spcPts val="14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 </a:t>
            </a:r>
            <a:r>
              <a:rPr b="1" lang="en-US">
                <a:solidFill>
                  <a:srgbClr val="FF0000"/>
                </a:solidFill>
              </a:rPr>
              <a:t>tcpdump -i eth0 </a:t>
            </a:r>
            <a:r>
              <a:rPr lang="en-US"/>
              <a:t>Mostra i pacchetti live dall'interfaccia eth0</a:t>
            </a:r>
            <a:endParaRPr/>
          </a:p>
        </p:txBody>
      </p:sp>
      <p:pic>
        <p:nvPicPr>
          <p:cNvPr id="297" name="Google Shape;29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49377" y="6167336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9"/>
          <p:cNvSpPr txBox="1"/>
          <p:nvPr/>
        </p:nvSpPr>
        <p:spPr>
          <a:xfrm>
            <a:off x="10412361" y="5982670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2023-07-18T15:28:54.0000000Z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