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12192000" cy="6858000"/>
  <p:embeddedFontLst>
    <p:embeddedFont>
      <p:font typeface="Tahoma"/>
      <p:regular r:id="rId16"/>
      <p:bold r:id="rId17"/>
    </p:embeddedFon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gayWsdGYnuFG1TWUA32RSNpn1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Quattrocen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692056" y="1566164"/>
            <a:ext cx="66802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92056" y="1566164"/>
            <a:ext cx="66802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8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15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://www.enisa.europa.eu/topics/cybersecurity-policy/nis-directive-new/minimum-security-measures-for-operators-of-essentials-services" TargetMode="External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4.jp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6644075" y="962650"/>
            <a:ext cx="5360700" cy="3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CRISTINA ALCARAZ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p10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87" name="Google Shape;18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0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sp>
        <p:nvSpPr>
          <p:cNvPr id="191" name="Google Shape;191;p10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2" name="Google Shape;192;p10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93" name="Google Shape;19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0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10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8" name="Google Shape;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1" name="Google Shape;61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2" name="Google Shape;62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" name="Google Shape;6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3" name="Google Shape;7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3"/>
          <p:cNvSpPr txBox="1"/>
          <p:nvPr>
            <p:ph type="title"/>
          </p:nvPr>
        </p:nvSpPr>
        <p:spPr>
          <a:xfrm>
            <a:off x="6455111" y="964691"/>
            <a:ext cx="4283710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Argomento-2: Comune</a:t>
            </a:r>
            <a:endParaRPr sz="3200"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Debolezze e attacchi alla sicurezza nelle reti di controllo dell'energia</a:t>
            </a:r>
            <a:endParaRPr sz="3200"/>
          </a:p>
        </p:txBody>
      </p:sp>
      <p:sp>
        <p:nvSpPr>
          <p:cNvPr id="77" name="Google Shape;77;p3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7" name="Google Shape;8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4"/>
          <p:cNvSpPr txBox="1"/>
          <p:nvPr>
            <p:ph type="title"/>
          </p:nvPr>
        </p:nvSpPr>
        <p:spPr>
          <a:xfrm>
            <a:off x="6455111" y="964691"/>
            <a:ext cx="4283710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Argomento-2: Comune</a:t>
            </a:r>
            <a:endParaRPr sz="3200"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Debolezze e attacchi alla sicurezza nelle reti di controllo dell'energia</a:t>
            </a:r>
            <a:endParaRPr sz="3200"/>
          </a:p>
        </p:txBody>
      </p:sp>
      <p:sp>
        <p:nvSpPr>
          <p:cNvPr id="91" name="Google Shape;91;p4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Migliori pratiche, raccomandazioni e linee guida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Approfondimento sulla difesa</a:t>
            </a:r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5"/>
          <p:cNvSpPr txBox="1"/>
          <p:nvPr/>
        </p:nvSpPr>
        <p:spPr>
          <a:xfrm>
            <a:off x="692056" y="1566164"/>
            <a:ext cx="7287900" cy="4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101600" lvl="0" marL="103504" marR="581025" rtl="0" algn="just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Dalle sezioni precedenti, si deduce che è necessario stabilire una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difesa in profondità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88900" lvl="1" marL="286385" marR="5080" rtl="0" algn="just">
              <a:lnSpc>
                <a:spcPct val="118750"/>
              </a:lnSpc>
              <a:spcBef>
                <a:spcPts val="65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Non solo misure di sicurezza dirette ai dati all'interno di un sistema, ma anche protezione dell'intero sistema nel suo complesso.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03504" marR="802640" rtl="0" algn="just">
              <a:lnSpc>
                <a:spcPct val="1022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Il National Institute of Standards and Technology (NIST) definisce la difesa in profondità come: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6385" marR="459105" rtl="0" algn="just">
              <a:lnSpc>
                <a:spcPct val="118750"/>
              </a:lnSpc>
              <a:spcBef>
                <a:spcPts val="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Strategia di sicurezza delle informazioni che integra persone, tecnologia e capacità operative per stabilire barriere variabili su più livelli e missioni dell'organizzazione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".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88900" lvl="1" marL="286385" marR="303530" rtl="0" algn="l">
              <a:lnSpc>
                <a:spcPct val="100400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Ciò significa anche che è necessario prendere in considerazione misure preventive a livello della rete e del suo perimetro e che l'accesso alle risorse deve essere controllato e regolato attraverso quadri normativi.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03504" marR="915669" rtl="0" algn="l">
              <a:lnSpc>
                <a:spcPct val="99400"/>
              </a:lnSpc>
              <a:spcBef>
                <a:spcPts val="60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	Un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quadro normativo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va dall'applicazione di standard e raccomandazioni all'implementazione di politiche di sicurezza nell'ambito delle normative.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26877" y="5998217"/>
            <a:ext cx="5772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29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</a:t>
            </a:r>
            <a:r>
              <a:rPr lang="en-US" sz="800">
                <a:solidFill>
                  <a:srgbClr val="16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NIST, "Difesa in profondità", Computer Security Resource Center, Glossario, 2024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3429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https://csrc.nist.gov/glossary/term/defense_in_depth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 rot="5400000">
            <a:off x="8490145" y="3065843"/>
            <a:ext cx="6686550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QUADRI NORMATIVI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Molteplici risorse per quadri normativi completi</a:t>
            </a:r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7377174" y="0"/>
            <a:ext cx="3794909" cy="6858000"/>
            <a:chOff x="7377174" y="0"/>
            <a:chExt cx="3794909" cy="6858000"/>
          </a:xfrm>
        </p:grpSpPr>
        <p:pic>
          <p:nvPicPr>
            <p:cNvPr id="114" name="Google Shape;11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" name="Google Shape;11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9218" y="689574"/>
              <a:ext cx="2514600" cy="2880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6"/>
            <p:cNvSpPr/>
            <p:nvPr/>
          </p:nvSpPr>
          <p:spPr>
            <a:xfrm>
              <a:off x="7884456" y="684812"/>
              <a:ext cx="2524125" cy="2890520"/>
            </a:xfrm>
            <a:custGeom>
              <a:rect b="b" l="l" r="r" t="t"/>
              <a:pathLst>
                <a:path extrusionOk="0" h="2890520" w="2524125">
                  <a:moveTo>
                    <a:pt x="0" y="0"/>
                  </a:moveTo>
                  <a:lnTo>
                    <a:pt x="2524125" y="0"/>
                  </a:lnTo>
                  <a:lnTo>
                    <a:pt x="2524125" y="2889991"/>
                  </a:lnTo>
                  <a:lnTo>
                    <a:pt x="0" y="288999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8" name="Google Shape;11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51146" y="1774597"/>
              <a:ext cx="2416081" cy="2667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6"/>
            <p:cNvSpPr/>
            <p:nvPr/>
          </p:nvSpPr>
          <p:spPr>
            <a:xfrm>
              <a:off x="8746383" y="1769834"/>
              <a:ext cx="2425700" cy="2677160"/>
            </a:xfrm>
            <a:custGeom>
              <a:rect b="b" l="l" r="r" t="t"/>
              <a:pathLst>
                <a:path extrusionOk="0" h="2677160" w="2425700">
                  <a:moveTo>
                    <a:pt x="0" y="0"/>
                  </a:moveTo>
                  <a:lnTo>
                    <a:pt x="2425606" y="0"/>
                  </a:lnTo>
                  <a:lnTo>
                    <a:pt x="2425606" y="2676960"/>
                  </a:lnTo>
                  <a:lnTo>
                    <a:pt x="0" y="267696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" name="Google Shape;120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6" y="2894275"/>
              <a:ext cx="2201623" cy="3095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6"/>
            <p:cNvSpPr/>
            <p:nvPr/>
          </p:nvSpPr>
          <p:spPr>
            <a:xfrm>
              <a:off x="7544614" y="2889512"/>
              <a:ext cx="2211705" cy="3105150"/>
            </a:xfrm>
            <a:custGeom>
              <a:rect b="b" l="l" r="r" t="t"/>
              <a:pathLst>
                <a:path extrusionOk="0" h="3105150" w="2211704">
                  <a:moveTo>
                    <a:pt x="0" y="0"/>
                  </a:moveTo>
                  <a:lnTo>
                    <a:pt x="2211149" y="0"/>
                  </a:lnTo>
                  <a:lnTo>
                    <a:pt x="2211149" y="3105039"/>
                  </a:lnTo>
                  <a:lnTo>
                    <a:pt x="0" y="31050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6"/>
          <p:cNvSpPr txBox="1"/>
          <p:nvPr/>
        </p:nvSpPr>
        <p:spPr>
          <a:xfrm rot="5400000">
            <a:off x="8490145" y="3065843"/>
            <a:ext cx="6686550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QUADRI NORMATIVI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26877" y="1493519"/>
            <a:ext cx="7019400" cy="5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-77469" lvl="0" marL="668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COBIT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Obiettivi di controllo per le tecnologie informatiche e correlate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CSS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Consiglio per la sicurezza informatica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marR="211454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ANSI/ISA-62443-2-1 (99.02.01)-2009: 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Sicurezza dei sistemi di automazione e controllo industriale: 	Stabilire un programma di sicurezza per l'automazione industriale e i sistemi di controllo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marR="209550" rtl="0" algn="l">
              <a:lnSpc>
                <a:spcPct val="118181"/>
              </a:lnSpc>
              <a:spcBef>
                <a:spcPts val="73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ANSI/ISA-62443-3-3 (99.03.03)-2013: 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Sicurezza dei sistemi di automazione industriale e controllo: 	Requisiti di sicurezza del sistema e livelli di sicurezza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marR="767715" rtl="0" algn="l">
              <a:lnSpc>
                <a:spcPct val="118181"/>
              </a:lnSpc>
              <a:spcBef>
                <a:spcPts val="59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ISO/IEC 27001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Tecnologia dell'informazione -- Tecniche di sicurezza - Sistemi di gestione della sicurezza delle informazioni - Requisiti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marR="62864" rtl="0" algn="l">
              <a:lnSpc>
                <a:spcPct val="105500"/>
              </a:lnSpc>
              <a:spcBef>
                <a:spcPts val="484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NIST SP 800-53 Rev. 4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NIST Special Publication 800-53 Revision 4, Security and Privacy Controls for Federal Information Systems and Organizations (Controlli sulla sicurezza e sulla privacy per i sistemi informativi e le organizzazioni federali).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NIST SP 7628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8105" lvl="1" marL="85153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Vol1 - Strategia, architettura e requisiti di alto livello per la sicurezza informatica delle smart grid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78105" lvl="1" marL="85153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Vol2 - Privacy e Smart Grid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78105" lvl="1" marL="85153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Vol. 3 - Analisi e riferimenti di supporto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NIST - NIST SP 800 82r2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Guida alla sicurezza dei sistemi di controllo industriale (ICS)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marR="508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NIST - Bozza NISTIR 8228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Considerazioni sulla gestione dei rischi per la sicurezza informatica e la privacy dell'Internet degli oggetti (IoT)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IEC 62351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Standard di sicurezza per l'infrastruttura informativa del sistema elettrico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NISTIR 8183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: Profilo di produzione del Cybersecurity Framework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NIST, </a:t>
            </a: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Framework for Improving Critical Infrastructure Cybersecurity (Quadro per il miglioramento della sicurezza informatica delle infrastrutture critiche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), v1.1.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NIST, </a:t>
            </a:r>
            <a:r>
              <a:rPr b="1" lang="en-US" sz="9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NIST Cybersecurity Framework, CSF 2.0</a:t>
            </a:r>
            <a:r>
              <a:rPr lang="en-US" sz="9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, NIST CSWP 29, 2024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77469" lvl="0" marL="6680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...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7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Molteplici risorse per quadri normativi completi</a:t>
            </a:r>
            <a:endParaRPr/>
          </a:p>
        </p:txBody>
      </p:sp>
      <p:grpSp>
        <p:nvGrpSpPr>
          <p:cNvPr id="130" name="Google Shape;130;p7"/>
          <p:cNvGrpSpPr/>
          <p:nvPr/>
        </p:nvGrpSpPr>
        <p:grpSpPr>
          <a:xfrm>
            <a:off x="318708" y="0"/>
            <a:ext cx="10524669" cy="6858000"/>
            <a:chOff x="318708" y="0"/>
            <a:chExt cx="10524669" cy="6858000"/>
          </a:xfrm>
        </p:grpSpPr>
        <p:pic>
          <p:nvPicPr>
            <p:cNvPr id="131" name="Google Shape;13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7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" name="Google Shape;13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8938" y="1442252"/>
              <a:ext cx="4249846" cy="4590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7"/>
            <p:cNvSpPr/>
            <p:nvPr/>
          </p:nvSpPr>
          <p:spPr>
            <a:xfrm>
              <a:off x="318708" y="1437490"/>
              <a:ext cx="4631690" cy="4650740"/>
            </a:xfrm>
            <a:custGeom>
              <a:rect b="b" l="l" r="r" t="t"/>
              <a:pathLst>
                <a:path extrusionOk="0" h="4650740" w="4631690">
                  <a:moveTo>
                    <a:pt x="0" y="0"/>
                  </a:moveTo>
                  <a:lnTo>
                    <a:pt x="4631391" y="0"/>
                  </a:lnTo>
                  <a:lnTo>
                    <a:pt x="4631391" y="4650307"/>
                  </a:lnTo>
                  <a:lnTo>
                    <a:pt x="0" y="465030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" name="Google Shape;13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02539" y="1773546"/>
              <a:ext cx="3779560" cy="4312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7"/>
            <p:cNvSpPr/>
            <p:nvPr/>
          </p:nvSpPr>
          <p:spPr>
            <a:xfrm>
              <a:off x="1497777" y="1768783"/>
              <a:ext cx="3789679" cy="4322445"/>
            </a:xfrm>
            <a:custGeom>
              <a:rect b="b" l="l" r="r" t="t"/>
              <a:pathLst>
                <a:path extrusionOk="0" h="4322445" w="3789679">
                  <a:moveTo>
                    <a:pt x="0" y="0"/>
                  </a:moveTo>
                  <a:lnTo>
                    <a:pt x="3789087" y="0"/>
                  </a:lnTo>
                  <a:lnTo>
                    <a:pt x="3789087" y="4322033"/>
                  </a:lnTo>
                  <a:lnTo>
                    <a:pt x="0" y="432203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7" name="Google Shape;13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54710" y="1902657"/>
              <a:ext cx="3657427" cy="4324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7"/>
            <p:cNvSpPr/>
            <p:nvPr/>
          </p:nvSpPr>
          <p:spPr>
            <a:xfrm>
              <a:off x="2549948" y="1897894"/>
              <a:ext cx="3667125" cy="4333875"/>
            </a:xfrm>
            <a:custGeom>
              <a:rect b="b" l="l" r="r" t="t"/>
              <a:pathLst>
                <a:path extrusionOk="0" h="4333875" w="3667125">
                  <a:moveTo>
                    <a:pt x="0" y="0"/>
                  </a:moveTo>
                  <a:lnTo>
                    <a:pt x="3666952" y="0"/>
                  </a:lnTo>
                  <a:lnTo>
                    <a:pt x="3666952" y="4333864"/>
                  </a:lnTo>
                  <a:lnTo>
                    <a:pt x="0" y="43338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9" name="Google Shape;13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26749" y="2029446"/>
              <a:ext cx="3541789" cy="4324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7"/>
            <p:cNvSpPr/>
            <p:nvPr/>
          </p:nvSpPr>
          <p:spPr>
            <a:xfrm>
              <a:off x="3821987" y="2024683"/>
              <a:ext cx="3551554" cy="4333875"/>
            </a:xfrm>
            <a:custGeom>
              <a:rect b="b" l="l" r="r" t="t"/>
              <a:pathLst>
                <a:path extrusionOk="0" h="4333875" w="3551554">
                  <a:moveTo>
                    <a:pt x="0" y="0"/>
                  </a:moveTo>
                  <a:lnTo>
                    <a:pt x="3551316" y="0"/>
                  </a:lnTo>
                  <a:lnTo>
                    <a:pt x="3551316" y="4333864"/>
                  </a:lnTo>
                  <a:lnTo>
                    <a:pt x="0" y="43338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62F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" name="Google Shape;14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04886" y="1204150"/>
              <a:ext cx="2037502" cy="1995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7"/>
          <p:cNvSpPr txBox="1"/>
          <p:nvPr/>
        </p:nvSpPr>
        <p:spPr>
          <a:xfrm rot="5400000">
            <a:off x="8490145" y="3065843"/>
            <a:ext cx="6686550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QUADRI NORMATIVI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26875" y="6539475"/>
            <a:ext cx="6995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71649" y="6271259"/>
            <a:ext cx="355346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Fonte: NIST, "Cybersecurity Framework (CSF) 2.0 Reference Tool",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171649" y="6387084"/>
            <a:ext cx="37973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https://csrc.nist.gov/Projects/Cybersecurity-Framework/Filters#/csf/filters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8"/>
          <p:cNvSpPr txBox="1"/>
          <p:nvPr>
            <p:ph type="title"/>
          </p:nvPr>
        </p:nvSpPr>
        <p:spPr>
          <a:xfrm>
            <a:off x="855396" y="387603"/>
            <a:ext cx="643255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Molteplici risorse per quadri normativi completi</a:t>
            </a:r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53" name="Google Shape;15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692056" y="1566164"/>
            <a:ext cx="66801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1600" lvl="0" marL="103504" marR="5080" rtl="0" algn="just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	L'Agenzia dell'Unione Europea per la Cybersecurity (ENISA) fornisce anche strumenti interessanti per identificare e implementare le migliori azioni in ambiti critici come il settore energetico.</a:t>
            </a:r>
            <a:endParaRPr sz="1600"/>
          </a:p>
          <a:p>
            <a:pPr indent="-134620" lvl="0" marL="16002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/>
              <a:t>Tra gli strumenti, segnaliamo:</a:t>
            </a:r>
            <a:endParaRPr sz="1400"/>
          </a:p>
          <a:p>
            <a:pPr indent="-78104" lvl="1" marL="285750" rtl="0" algn="just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b="1" i="1" lang="en-US" sz="1200">
                <a:latin typeface="Verdana"/>
                <a:ea typeface="Verdana"/>
                <a:cs typeface="Verdana"/>
                <a:sym typeface="Verdana"/>
              </a:rPr>
              <a:t>Misure minime di sicurezza per gli operatori dei servizi essenziali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8"/>
          <p:cNvSpPr txBox="1"/>
          <p:nvPr/>
        </p:nvSpPr>
        <p:spPr>
          <a:xfrm rot="5400000">
            <a:off x="8490145" y="3065843"/>
            <a:ext cx="6686550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QUADRI NORMATIVI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26877" y="6271259"/>
            <a:ext cx="71223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7150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Fonte: ENISA, "Misure minime di sicurezza per gli operatori di servizi essenziali",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57150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//www.enisa.europa.eu/topics/cybersecurity-policy/nis-directive-new/minimum-security-measures-for-operators-of-essentials-services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8" name="Google Shape;158;p8"/>
          <p:cNvGrpSpPr/>
          <p:nvPr/>
        </p:nvGrpSpPr>
        <p:grpSpPr>
          <a:xfrm>
            <a:off x="1018370" y="3174151"/>
            <a:ext cx="5592445" cy="2906395"/>
            <a:chOff x="1018370" y="3174151"/>
            <a:chExt cx="5592445" cy="2906395"/>
          </a:xfrm>
        </p:grpSpPr>
        <p:pic>
          <p:nvPicPr>
            <p:cNvPr id="159" name="Google Shape;15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23132" y="3178914"/>
              <a:ext cx="5582808" cy="2877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8"/>
            <p:cNvSpPr/>
            <p:nvPr/>
          </p:nvSpPr>
          <p:spPr>
            <a:xfrm>
              <a:off x="1018370" y="3174151"/>
              <a:ext cx="5592445" cy="2906395"/>
            </a:xfrm>
            <a:custGeom>
              <a:rect b="b" l="l" r="r" t="t"/>
              <a:pathLst>
                <a:path extrusionOk="0" h="2906395" w="5592445">
                  <a:moveTo>
                    <a:pt x="0" y="0"/>
                  </a:moveTo>
                  <a:lnTo>
                    <a:pt x="5592334" y="0"/>
                  </a:lnTo>
                  <a:lnTo>
                    <a:pt x="5592334" y="2906123"/>
                  </a:lnTo>
                  <a:lnTo>
                    <a:pt x="0" y="290612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021390" y="4387710"/>
              <a:ext cx="3438525" cy="1687830"/>
            </a:xfrm>
            <a:custGeom>
              <a:rect b="b" l="l" r="r" t="t"/>
              <a:pathLst>
                <a:path extrusionOk="0" h="1687829" w="3438525">
                  <a:moveTo>
                    <a:pt x="0" y="0"/>
                  </a:moveTo>
                  <a:lnTo>
                    <a:pt x="3438524" y="0"/>
                  </a:lnTo>
                  <a:lnTo>
                    <a:pt x="3438524" y="1687801"/>
                  </a:lnTo>
                  <a:lnTo>
                    <a:pt x="0" y="168780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F2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8"/>
          <p:cNvSpPr txBox="1"/>
          <p:nvPr/>
        </p:nvSpPr>
        <p:spPr>
          <a:xfrm>
            <a:off x="1097340" y="4387710"/>
            <a:ext cx="1924050" cy="1689100"/>
          </a:xfrm>
          <a:prstGeom prst="rect">
            <a:avLst/>
          </a:prstGeom>
          <a:noFill/>
          <a:ln cap="flat" cmpd="sng" w="15875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111125" lvl="0" marL="1240155" marR="4826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Misure di sicurezza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5781946" y="4379976"/>
            <a:ext cx="65532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Standard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4" name="Google Shape;164;p8"/>
          <p:cNvGrpSpPr/>
          <p:nvPr/>
        </p:nvGrpSpPr>
        <p:grpSpPr>
          <a:xfrm>
            <a:off x="6470048" y="4679846"/>
            <a:ext cx="1016635" cy="464185"/>
            <a:chOff x="6470048" y="4679846"/>
            <a:chExt cx="1016635" cy="464185"/>
          </a:xfrm>
        </p:grpSpPr>
        <p:sp>
          <p:nvSpPr>
            <p:cNvPr id="165" name="Google Shape;165;p8"/>
            <p:cNvSpPr/>
            <p:nvPr/>
          </p:nvSpPr>
          <p:spPr>
            <a:xfrm>
              <a:off x="6470048" y="4679847"/>
              <a:ext cx="1016635" cy="464184"/>
            </a:xfrm>
            <a:custGeom>
              <a:rect b="b" l="l" r="r" t="t"/>
              <a:pathLst>
                <a:path extrusionOk="0" h="464185" w="1016634">
                  <a:moveTo>
                    <a:pt x="784165" y="0"/>
                  </a:moveTo>
                  <a:lnTo>
                    <a:pt x="784165" y="115957"/>
                  </a:lnTo>
                  <a:lnTo>
                    <a:pt x="0" y="115957"/>
                  </a:lnTo>
                  <a:lnTo>
                    <a:pt x="0" y="347869"/>
                  </a:lnTo>
                  <a:lnTo>
                    <a:pt x="784165" y="347869"/>
                  </a:lnTo>
                  <a:lnTo>
                    <a:pt x="784165" y="463825"/>
                  </a:lnTo>
                  <a:lnTo>
                    <a:pt x="1016077" y="231912"/>
                  </a:lnTo>
                  <a:lnTo>
                    <a:pt x="78416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6470048" y="4679846"/>
              <a:ext cx="1016635" cy="464184"/>
            </a:xfrm>
            <a:custGeom>
              <a:rect b="b" l="l" r="r" t="t"/>
              <a:pathLst>
                <a:path extrusionOk="0" h="464185" w="1016634">
                  <a:moveTo>
                    <a:pt x="784165" y="463826"/>
                  </a:moveTo>
                  <a:lnTo>
                    <a:pt x="784165" y="347869"/>
                  </a:lnTo>
                  <a:lnTo>
                    <a:pt x="0" y="347869"/>
                  </a:lnTo>
                  <a:lnTo>
                    <a:pt x="0" y="115956"/>
                  </a:lnTo>
                  <a:lnTo>
                    <a:pt x="784165" y="115956"/>
                  </a:lnTo>
                  <a:lnTo>
                    <a:pt x="784165" y="0"/>
                  </a:lnTo>
                  <a:lnTo>
                    <a:pt x="1016077" y="231912"/>
                  </a:lnTo>
                  <a:lnTo>
                    <a:pt x="784165" y="463826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8"/>
          <p:cNvSpPr txBox="1"/>
          <p:nvPr/>
        </p:nvSpPr>
        <p:spPr>
          <a:xfrm>
            <a:off x="7486125" y="1635685"/>
            <a:ext cx="4582795" cy="4430395"/>
          </a:xfrm>
          <a:prstGeom prst="rect">
            <a:avLst/>
          </a:prstGeom>
          <a:solidFill>
            <a:srgbClr val="FFFFFF"/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85075">
            <a:spAutoFit/>
          </a:bodyPr>
          <a:lstStyle/>
          <a:p>
            <a:pPr indent="0" lvl="0" marL="118745" marR="457834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Tenendo conto delle caratteristiche di questo modulo, la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protezione a livello di rete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dovrebbe contemplare: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Rapporto sull'incidente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Registrazione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Correlazione e analisi dei log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Rilevamento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Risposta agli incidenti di sicurezza del sistema informativo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Sicurezza delle risorse umane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Indicatori di sicurezza del sistema informativo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Analisi dei rischi per la sicurezza dei sistemi informativi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Audit sulla sicurezza del sistema informativo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Accreditamento della sicurezza del sistema informativo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Politica di sicurezza del sistema informativo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Autenticazione e identificazione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Procedura di manutenzione della sicurezza informatica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Segregazione del sistema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Crittografia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Sistemi di controllo industriale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Conti amministrativi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Sicurezza fisica e ambientale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Diritti di accesso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Filtraggio del traffico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Sistemi informativi dell'amministrazione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Configurazione dei sistemi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Gestione del disaster recovery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09" lvl="0" marL="287655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Gestione della continuità operativa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9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73" name="Google Shape;17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9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9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A00"/>
                </a:solidFill>
              </a:rPr>
              <a:t>Connettersi con CyberSecPro: </a:t>
            </a:r>
            <a:r>
              <a:rPr lang="en-US"/>
              <a:t>come registrarsi e altre informazioni pratiche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7" name="Google Shape;177;p9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78" name="Google Shape;17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2025-03-31T11:04:00.0000000Z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