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80" y="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0" i="0">
                <a:solidFill>
                  <a:schemeClr val="tx1"/>
                </a:solidFill>
                <a:latin typeface="Cambria"/>
                <a:cs typeface="Cambria"/>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p:txBody>
          <a:bodyPr lIns="0" tIns="0" rIns="0" bIns="0"/>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p:txBody>
          <a:bodyPr lIns="0" tIns="0" rIns="0" bIns="0"/>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7" name="Holder 7"/>
          <p:cNvSpPr>
            <a:spLocks noGrp="1"/>
          </p:cNvSpPr>
          <p:nvPr>
            <p:ph type="sldNum" sz="quarter" idx="7"/>
          </p:nvPr>
        </p:nvSpPr>
        <p:spPr/>
        <p:txBody>
          <a:bodyPr lIns="0" tIns="0" rIns="0" bIns="0"/>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chemeClr val="tx1"/>
                </a:solidFill>
                <a:latin typeface="Cambria"/>
                <a:cs typeface="Cambria"/>
              </a:defRPr>
            </a:lvl1pPr>
          </a:lstStyle>
          <a:p>
            <a:endParaRPr/>
          </a:p>
        </p:txBody>
      </p:sp>
      <p:sp>
        <p:nvSpPr>
          <p:cNvPr id="3" name="Holder 3"/>
          <p:cNvSpPr>
            <a:spLocks noGrp="1"/>
          </p:cNvSpPr>
          <p:nvPr>
            <p:ph type="ftr" sz="quarter" idx="5"/>
          </p:nvPr>
        </p:nvSpPr>
        <p:spPr/>
        <p:txBody>
          <a:bodyPr lIns="0" tIns="0" rIns="0" bIns="0"/>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5" name="Holder 5"/>
          <p:cNvSpPr>
            <a:spLocks noGrp="1"/>
          </p:cNvSpPr>
          <p:nvPr>
            <p:ph type="sldNum" sz="quarter" idx="7"/>
          </p:nvPr>
        </p:nvSpPr>
        <p:spPr/>
        <p:txBody>
          <a:bodyPr lIns="0" tIns="0" rIns="0" bIns="0"/>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4" name="Holder 4"/>
          <p:cNvSpPr>
            <a:spLocks noGrp="1"/>
          </p:cNvSpPr>
          <p:nvPr>
            <p:ph type="sldNum" sz="quarter" idx="7"/>
          </p:nvPr>
        </p:nvSpPr>
        <p:spPr/>
        <p:txBody>
          <a:bodyPr lIns="0" tIns="0" rIns="0" bIns="0"/>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875061" y="200659"/>
            <a:ext cx="6195695" cy="1071245"/>
          </a:xfrm>
          <a:prstGeom prst="rect">
            <a:avLst/>
          </a:prstGeom>
        </p:spPr>
        <p:txBody>
          <a:bodyPr wrap="square" lIns="0" tIns="0" rIns="0" bIns="0">
            <a:spAutoFit/>
          </a:bodyPr>
          <a:lstStyle>
            <a:lvl1pPr>
              <a:defRPr sz="3600" b="0" i="0">
                <a:solidFill>
                  <a:schemeClr val="tx1"/>
                </a:solidFill>
                <a:latin typeface="Cambria"/>
                <a:cs typeface="Cambria"/>
              </a:defRPr>
            </a:lvl1pPr>
          </a:lstStyle>
          <a:p>
            <a:endParaRPr/>
          </a:p>
        </p:txBody>
      </p:sp>
      <p:sp>
        <p:nvSpPr>
          <p:cNvPr id="3" name="Holder 3"/>
          <p:cNvSpPr>
            <a:spLocks noGrp="1"/>
          </p:cNvSpPr>
          <p:nvPr>
            <p:ph type="body" idx="1"/>
          </p:nvPr>
        </p:nvSpPr>
        <p:spPr>
          <a:xfrm>
            <a:off x="269882" y="2496299"/>
            <a:ext cx="6986270" cy="363093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78739" y="6506661"/>
            <a:ext cx="4390687" cy="215138"/>
          </a:xfrm>
          <a:prstGeom prst="rect">
            <a:avLst/>
          </a:prstGeom>
        </p:spPr>
        <p:txBody>
          <a:bodyPr wrap="square" lIns="0" tIns="0" rIns="0" bIns="0">
            <a:spAutoFit/>
          </a:bodyPr>
          <a:lstStyle>
            <a:lvl1pPr>
              <a:defRPr sz="1100" b="0" i="0">
                <a:solidFill>
                  <a:schemeClr val="bg1"/>
                </a:solidFill>
                <a:latin typeface="Verdana"/>
                <a:cs typeface="Verdana"/>
              </a:defRPr>
            </a:lvl1p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3/31/2025</a:t>
            </a:fld>
            <a:endParaRPr lang="en-US"/>
          </a:p>
        </p:txBody>
      </p:sp>
      <p:sp>
        <p:nvSpPr>
          <p:cNvPr id="6" name="Holder 6"/>
          <p:cNvSpPr>
            <a:spLocks noGrp="1"/>
          </p:cNvSpPr>
          <p:nvPr>
            <p:ph type="sldNum" sz="quarter" idx="7"/>
          </p:nvPr>
        </p:nvSpPr>
        <p:spPr>
          <a:xfrm>
            <a:off x="11179073" y="6323781"/>
            <a:ext cx="166370" cy="196850"/>
          </a:xfrm>
          <a:prstGeom prst="rect">
            <a:avLst/>
          </a:prstGeom>
        </p:spPr>
        <p:txBody>
          <a:bodyPr wrap="square" lIns="0" tIns="0" rIns="0" bIns="0">
            <a:spAutoFit/>
          </a:bodyPr>
          <a:lstStyle>
            <a:lvl1pPr>
              <a:defRPr sz="1100" b="0" i="0">
                <a:solidFill>
                  <a:schemeClr val="bg1"/>
                </a:solidFill>
                <a:latin typeface="Verdana"/>
                <a:cs typeface="Verdana"/>
              </a:defRPr>
            </a:lvl1pPr>
          </a:lstStyle>
          <a:p>
            <a:pPr marL="38100">
              <a:lnSpc>
                <a:spcPct val="100000"/>
              </a:lnSpc>
              <a:spcBef>
                <a:spcPts val="105"/>
              </a:spcBef>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hyperlink" Target="http://www.techtarget.com/searchnetworking/definition/TCP-IP" TargetMode="External"/><Relationship Id="rId3" Type="http://schemas.openxmlformats.org/officeDocument/2006/relationships/image" Target="../media/image2.png"/><Relationship Id="rId7" Type="http://schemas.openxmlformats.org/officeDocument/2006/relationships/hyperlink" Target="http://www.enisa.europa.eu/topics/cybersecurity-policy/nis-directive-"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netresec.com/?page=PCAP4SICS" TargetMode="External"/><Relationship Id="rId5" Type="http://schemas.openxmlformats.org/officeDocument/2006/relationships/hyperlink" Target="http://www.qacafe.com/analysis-tools/cloudshark/"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cloudflare.com/en-gb/learning/network-layer/what-is-ipsec/" TargetMode="External"/><Relationship Id="rId5" Type="http://schemas.openxmlformats.org/officeDocument/2006/relationships/hyperlink" Target="http://www.wireshark.org/" TargetMode="Externa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snorpy.cyb3rs3c.net/" TargetMode="External"/><Relationship Id="rId5" Type="http://schemas.openxmlformats.org/officeDocument/2006/relationships/hyperlink" Target="http://www.enisa.europa.eu/publications/appropriate-security-measures-for-smart-"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tlm.unavarra.es/pluginfile.php/11611/mod_resource/content/0/clases/08_SSI" TargetMode="Externa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www.cybersecpro-project.eu/" TargetMode="External"/><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hyperlink" Target="http://www.linkedin.com/company/cy"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mailto:abdelkader.shaaban@ait.ac.at" TargetMode="External"/><Relationship Id="rId4" Type="http://schemas.openxmlformats.org/officeDocument/2006/relationships/hyperlink" Target="mailto:alcaraz@uma.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2700"/>
            <a:ext cx="11097895" cy="6883400"/>
            <a:chOff x="0" y="-12700"/>
            <a:chExt cx="11097895" cy="6883400"/>
          </a:xfrm>
        </p:grpSpPr>
        <p:pic>
          <p:nvPicPr>
            <p:cNvPr id="3" name="object 3"/>
            <p:cNvPicPr/>
            <p:nvPr/>
          </p:nvPicPr>
          <p:blipFill>
            <a:blip r:embed="rId2" cstate="print"/>
            <a:stretch>
              <a:fillRect/>
            </a:stretch>
          </p:blipFill>
          <p:spPr>
            <a:xfrm>
              <a:off x="5029200"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sp>
          <p:nvSpPr>
            <p:cNvPr id="5" name="object 5"/>
            <p:cNvSpPr/>
            <p:nvPr/>
          </p:nvSpPr>
          <p:spPr>
            <a:xfrm>
              <a:off x="3507756" y="0"/>
              <a:ext cx="2550160" cy="6847840"/>
            </a:xfrm>
            <a:custGeom>
              <a:avLst/>
              <a:gdLst/>
              <a:ahLst/>
              <a:cxnLst/>
              <a:rect l="l" t="t" r="r" b="b"/>
              <a:pathLst>
                <a:path w="2550160" h="684784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0" y="-2235"/>
              <a:ext cx="5840730" cy="6862275"/>
            </a:xfrm>
            <a:prstGeom prst="rect">
              <a:avLst/>
            </a:prstGeom>
          </p:spPr>
        </p:pic>
        <p:pic>
          <p:nvPicPr>
            <p:cNvPr id="8" name="object 8"/>
            <p:cNvPicPr/>
            <p:nvPr/>
          </p:nvPicPr>
          <p:blipFill>
            <a:blip r:embed="rId5" cstate="print"/>
            <a:stretch>
              <a:fillRect/>
            </a:stretch>
          </p:blipFill>
          <p:spPr>
            <a:xfrm>
              <a:off x="263536" y="6151867"/>
              <a:ext cx="2647949" cy="642938"/>
            </a:xfrm>
            <a:prstGeom prst="rect">
              <a:avLst/>
            </a:prstGeom>
          </p:spPr>
        </p:pic>
      </p:grpSp>
      <p:sp>
        <p:nvSpPr>
          <p:cNvPr id="9" name="object 9"/>
          <p:cNvSpPr txBox="1">
            <a:spLocks noGrp="1"/>
          </p:cNvSpPr>
          <p:nvPr>
            <p:ph type="title"/>
          </p:nvPr>
        </p:nvSpPr>
        <p:spPr>
          <a:xfrm>
            <a:off x="7198013" y="294858"/>
            <a:ext cx="3752215" cy="3129062"/>
          </a:xfrm>
          <a:prstGeom prst="rect">
            <a:avLst/>
          </a:prstGeom>
        </p:spPr>
        <p:txBody>
          <a:bodyPr vert="horz" wrap="square" lIns="0" tIns="81280" rIns="0" bIns="0" rtlCol="0">
            <a:spAutoFit/>
          </a:bodyPr>
          <a:lstStyle/>
          <a:p>
            <a:pPr marL="12700" marR="5080">
              <a:lnSpc>
                <a:spcPct val="89700"/>
              </a:lnSpc>
              <a:spcBef>
                <a:spcPts val="640"/>
              </a:spcBef>
            </a:pPr>
            <a:r>
              <a:rPr lang="it-IT" sz="4400" spc="65" dirty="0"/>
              <a:t>Protezione della rete per i sistemi di controllo dell'energia</a:t>
            </a:r>
            <a:endParaRPr sz="4400" dirty="0"/>
          </a:p>
        </p:txBody>
      </p:sp>
      <p:sp>
        <p:nvSpPr>
          <p:cNvPr id="10" name="object 10"/>
          <p:cNvSpPr txBox="1"/>
          <p:nvPr/>
        </p:nvSpPr>
        <p:spPr>
          <a:xfrm>
            <a:off x="7198013" y="3394964"/>
            <a:ext cx="4032250" cy="2536592"/>
          </a:xfrm>
          <a:prstGeom prst="rect">
            <a:avLst/>
          </a:prstGeom>
        </p:spPr>
        <p:txBody>
          <a:bodyPr vert="horz" wrap="square" lIns="0" tIns="12700" rIns="0" bIns="0" rtlCol="0">
            <a:spAutoFit/>
          </a:bodyPr>
          <a:lstStyle/>
          <a:p>
            <a:pPr marL="12700">
              <a:lnSpc>
                <a:spcPct val="100000"/>
              </a:lnSpc>
              <a:spcBef>
                <a:spcPts val="100"/>
              </a:spcBef>
            </a:pPr>
            <a:r>
              <a:rPr sz="5400" b="1" spc="-725" dirty="0">
                <a:solidFill>
                  <a:srgbClr val="D87A1A"/>
                </a:solidFill>
                <a:latin typeface="Verdana"/>
                <a:cs typeface="Verdana"/>
              </a:rPr>
              <a:t>CSP004_C_E</a:t>
            </a:r>
            <a:endParaRPr sz="5400" dirty="0">
              <a:latin typeface="Verdana"/>
              <a:cs typeface="Verdana"/>
            </a:endParaRPr>
          </a:p>
          <a:p>
            <a:pPr marL="92710">
              <a:lnSpc>
                <a:spcPts val="1900"/>
              </a:lnSpc>
              <a:spcBef>
                <a:spcPts val="2455"/>
              </a:spcBef>
            </a:pPr>
            <a:r>
              <a:rPr lang="it-IT" sz="1600" spc="-30" dirty="0">
                <a:latin typeface="Verdana"/>
                <a:cs typeface="Verdana"/>
              </a:rPr>
              <a:t>PRESENTAZIONE DI:
CRISTINA ALCARAZ,
UNIVERSITÀ DI MALAGA, SPAGNA</a:t>
            </a:r>
            <a:endParaRPr sz="14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176276"/>
            <a:ext cx="3547896" cy="1064394"/>
          </a:xfrm>
          <a:prstGeom prst="rect">
            <a:avLst/>
          </a:prstGeom>
        </p:spPr>
        <p:txBody>
          <a:bodyPr vert="horz" wrap="square" lIns="0" tIns="12700" rIns="0" bIns="0" rtlCol="0">
            <a:spAutoFit/>
          </a:bodyPr>
          <a:lstStyle/>
          <a:p>
            <a:pPr marL="12700">
              <a:lnSpc>
                <a:spcPts val="4115"/>
              </a:lnSpc>
              <a:spcBef>
                <a:spcPts val="100"/>
              </a:spcBef>
            </a:pPr>
            <a:r>
              <a:rPr lang="en-US" spc="405" dirty="0">
                <a:solidFill>
                  <a:srgbClr val="FFFFFF"/>
                </a:solidFill>
              </a:rPr>
              <a:t>PERCHÉ</a:t>
            </a:r>
            <a:br>
              <a:rPr lang="en-US" spc="405" dirty="0">
                <a:solidFill>
                  <a:srgbClr val="FFFFFF"/>
                </a:solidFill>
              </a:rPr>
            </a:br>
            <a:r>
              <a:rPr lang="en-US" spc="150" dirty="0">
                <a:solidFill>
                  <a:srgbClr val="FFFFFF"/>
                </a:solidFill>
              </a:rPr>
              <a:t>(</a:t>
            </a:r>
            <a:r>
              <a:rPr lang="en-US" spc="150" dirty="0" err="1">
                <a:solidFill>
                  <a:srgbClr val="FFFFFF"/>
                </a:solidFill>
              </a:rPr>
              <a:t>Conoscenza</a:t>
            </a:r>
            <a:r>
              <a:rPr lang="en-US" spc="150" dirty="0">
                <a:solidFill>
                  <a:srgbClr val="FFFFFF"/>
                </a:solidFill>
              </a:rPr>
              <a:t>)</a:t>
            </a:r>
            <a:endParaRPr spc="150" dirty="0">
              <a:solidFill>
                <a:srgbClr val="FFFFFF"/>
              </a:solidFill>
            </a:endParaRPr>
          </a:p>
        </p:txBody>
      </p:sp>
      <p:sp>
        <p:nvSpPr>
          <p:cNvPr id="8" name="object 8"/>
          <p:cNvSpPr txBox="1"/>
          <p:nvPr/>
        </p:nvSpPr>
        <p:spPr>
          <a:xfrm>
            <a:off x="6586704" y="1593596"/>
            <a:ext cx="5223510" cy="4319131"/>
          </a:xfrm>
          <a:prstGeom prst="rect">
            <a:avLst/>
          </a:prstGeom>
        </p:spPr>
        <p:txBody>
          <a:bodyPr vert="horz" wrap="square" lIns="0" tIns="12700" rIns="0" bIns="0" rtlCol="0">
            <a:spAutoFit/>
          </a:bodyPr>
          <a:lstStyle/>
          <a:p>
            <a:pPr marL="12700">
              <a:lnSpc>
                <a:spcPct val="100000"/>
              </a:lnSpc>
              <a:spcBef>
                <a:spcPts val="100"/>
              </a:spcBef>
            </a:pPr>
            <a:r>
              <a:rPr lang="en-US" sz="2400" spc="-65" dirty="0" err="1">
                <a:solidFill>
                  <a:srgbClr val="FFBA00"/>
                </a:solidFill>
                <a:latin typeface="Verdana"/>
                <a:cs typeface="Verdana"/>
              </a:rPr>
              <a:t>Risultati</a:t>
            </a:r>
            <a:r>
              <a:rPr lang="en-US" sz="2400" spc="-65" dirty="0">
                <a:solidFill>
                  <a:srgbClr val="FFBA00"/>
                </a:solidFill>
                <a:latin typeface="Verdana"/>
                <a:cs typeface="Verdana"/>
              </a:rPr>
              <a:t> di </a:t>
            </a:r>
            <a:r>
              <a:rPr lang="en-US" sz="2400" spc="-65" dirty="0" err="1">
                <a:solidFill>
                  <a:srgbClr val="FFBA00"/>
                </a:solidFill>
                <a:latin typeface="Verdana"/>
                <a:cs typeface="Verdana"/>
              </a:rPr>
              <a:t>apprendimento</a:t>
            </a:r>
            <a:endParaRPr sz="2400" dirty="0">
              <a:latin typeface="Verdana"/>
              <a:cs typeface="Verdana"/>
            </a:endParaRPr>
          </a:p>
          <a:p>
            <a:pPr marL="285750" marR="5080" indent="-273050">
              <a:lnSpc>
                <a:spcPts val="2180"/>
              </a:lnSpc>
              <a:spcBef>
                <a:spcPts val="2885"/>
              </a:spcBef>
              <a:buClr>
                <a:srgbClr val="FFBA00"/>
              </a:buClr>
              <a:buFont typeface="Courier New"/>
              <a:buChar char="o"/>
              <a:tabLst>
                <a:tab pos="287020" algn="l"/>
              </a:tabLst>
            </a:pPr>
            <a:r>
              <a:rPr lang="it-IT" sz="1900" b="1" spc="-165" dirty="0">
                <a:solidFill>
                  <a:srgbClr val="FFFFFF"/>
                </a:solidFill>
                <a:latin typeface="Verdana"/>
                <a:cs typeface="Verdana"/>
              </a:rPr>
              <a:t>Conoscenza delle vulnerabilità e delle minacce in specifici sistemi e protocolli di rete
Conoscenza dei protocolli e dei meccanismi di sicurezza più rilevanti per proteggere le reti critiche
Conoscenza dei meccanismi di sicurezza più rilevanti per proteggere gli endpoint critici di una comunicazione, considerando, ad esempio, i firewall</a:t>
            </a:r>
            <a:endParaRPr sz="19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176276"/>
            <a:ext cx="4614696" cy="1064394"/>
          </a:xfrm>
          <a:prstGeom prst="rect">
            <a:avLst/>
          </a:prstGeom>
        </p:spPr>
        <p:txBody>
          <a:bodyPr vert="horz" wrap="square" lIns="0" tIns="12700" rIns="0" bIns="0" rtlCol="0">
            <a:spAutoFit/>
          </a:bodyPr>
          <a:lstStyle/>
          <a:p>
            <a:pPr marL="12700">
              <a:lnSpc>
                <a:spcPts val="4115"/>
              </a:lnSpc>
              <a:spcBef>
                <a:spcPts val="100"/>
              </a:spcBef>
            </a:pPr>
            <a:r>
              <a:rPr lang="en-US" spc="370" dirty="0">
                <a:solidFill>
                  <a:srgbClr val="FFFFFF"/>
                </a:solidFill>
              </a:rPr>
              <a:t>PERCHÉ-2</a:t>
            </a:r>
            <a:br>
              <a:rPr lang="en-US" spc="85" dirty="0">
                <a:solidFill>
                  <a:srgbClr val="FFFFFF"/>
                </a:solidFill>
              </a:rPr>
            </a:br>
            <a:r>
              <a:rPr spc="85" dirty="0">
                <a:solidFill>
                  <a:srgbClr val="FFFFFF"/>
                </a:solidFill>
              </a:rPr>
              <a:t>(</a:t>
            </a:r>
            <a:r>
              <a:rPr lang="en-US" spc="85" dirty="0" err="1">
                <a:solidFill>
                  <a:srgbClr val="FFFFFF"/>
                </a:solidFill>
              </a:rPr>
              <a:t>Abilità</a:t>
            </a:r>
            <a:r>
              <a:rPr lang="en-US" spc="85" dirty="0">
                <a:solidFill>
                  <a:srgbClr val="FFFFFF"/>
                </a:solidFill>
              </a:rPr>
              <a:t> </a:t>
            </a:r>
            <a:r>
              <a:rPr lang="en-US" spc="85" dirty="0" err="1">
                <a:solidFill>
                  <a:srgbClr val="FFFFFF"/>
                </a:solidFill>
              </a:rPr>
              <a:t>pratiche</a:t>
            </a:r>
            <a:r>
              <a:rPr spc="95" dirty="0">
                <a:solidFill>
                  <a:srgbClr val="FFFFFF"/>
                </a:solidFill>
              </a:rPr>
              <a:t>)</a:t>
            </a:r>
          </a:p>
        </p:txBody>
      </p:sp>
      <p:sp>
        <p:nvSpPr>
          <p:cNvPr id="8" name="object 8"/>
          <p:cNvSpPr txBox="1"/>
          <p:nvPr/>
        </p:nvSpPr>
        <p:spPr>
          <a:xfrm>
            <a:off x="6586704" y="1593596"/>
            <a:ext cx="5033645" cy="3498394"/>
          </a:xfrm>
          <a:prstGeom prst="rect">
            <a:avLst/>
          </a:prstGeom>
        </p:spPr>
        <p:txBody>
          <a:bodyPr vert="horz" wrap="square" lIns="0" tIns="12700" rIns="0" bIns="0" rtlCol="0">
            <a:spAutoFit/>
          </a:bodyPr>
          <a:lstStyle/>
          <a:p>
            <a:pPr marL="12700">
              <a:lnSpc>
                <a:spcPct val="100000"/>
              </a:lnSpc>
              <a:spcBef>
                <a:spcPts val="100"/>
              </a:spcBef>
            </a:pPr>
            <a:r>
              <a:rPr lang="en-US" sz="2400" spc="-65" dirty="0" err="1">
                <a:solidFill>
                  <a:srgbClr val="FFBA00"/>
                </a:solidFill>
                <a:latin typeface="Verdana"/>
                <a:cs typeface="Verdana"/>
              </a:rPr>
              <a:t>Risultati</a:t>
            </a:r>
            <a:r>
              <a:rPr lang="en-US" sz="2400" spc="-65" dirty="0">
                <a:solidFill>
                  <a:srgbClr val="FFBA00"/>
                </a:solidFill>
                <a:latin typeface="Verdana"/>
                <a:cs typeface="Verdana"/>
              </a:rPr>
              <a:t> di </a:t>
            </a:r>
            <a:r>
              <a:rPr lang="en-US" sz="2400" spc="-65" dirty="0" err="1">
                <a:solidFill>
                  <a:srgbClr val="FFBA00"/>
                </a:solidFill>
                <a:latin typeface="Verdana"/>
                <a:cs typeface="Verdana"/>
              </a:rPr>
              <a:t>apprendimento</a:t>
            </a:r>
            <a:endParaRPr sz="2400" dirty="0">
              <a:latin typeface="Verdana"/>
              <a:cs typeface="Verdana"/>
            </a:endParaRPr>
          </a:p>
          <a:p>
            <a:pPr marL="287020" marR="5080" indent="-274320" algn="just">
              <a:lnSpc>
                <a:spcPct val="100000"/>
              </a:lnSpc>
              <a:spcBef>
                <a:spcPts val="2725"/>
              </a:spcBef>
              <a:buClr>
                <a:srgbClr val="FFBA00"/>
              </a:buClr>
              <a:buFont typeface="Courier New"/>
              <a:buChar char="o"/>
              <a:tabLst>
                <a:tab pos="287020" algn="l"/>
              </a:tabLst>
            </a:pPr>
            <a:r>
              <a:rPr lang="it-IT" sz="2000" b="1" spc="-175" dirty="0">
                <a:solidFill>
                  <a:srgbClr val="FFFFFF"/>
                </a:solidFill>
                <a:latin typeface="Verdana"/>
                <a:cs typeface="Verdana"/>
              </a:rPr>
              <a:t>Analizzare </a:t>
            </a:r>
            <a:r>
              <a:rPr lang="it-IT" sz="2000" spc="-175" dirty="0">
                <a:solidFill>
                  <a:srgbClr val="FFFFFF"/>
                </a:solidFill>
                <a:latin typeface="Verdana"/>
                <a:cs typeface="Verdana"/>
              </a:rPr>
              <a:t>gli scenari energetici e identificare gli errori di configurazione, le vulnerabilità e i rischi</a:t>
            </a:r>
            <a:endParaRPr sz="2000" dirty="0">
              <a:latin typeface="Verdana"/>
              <a:cs typeface="Verdana"/>
            </a:endParaRPr>
          </a:p>
          <a:p>
            <a:pPr marL="287020" marR="636905" indent="-274320">
              <a:lnSpc>
                <a:spcPct val="100000"/>
              </a:lnSpc>
              <a:spcBef>
                <a:spcPts val="1200"/>
              </a:spcBef>
              <a:buClr>
                <a:srgbClr val="FFBA00"/>
              </a:buClr>
              <a:buFont typeface="Courier New"/>
              <a:buChar char="o"/>
              <a:tabLst>
                <a:tab pos="287020" algn="l"/>
              </a:tabLst>
            </a:pPr>
            <a:r>
              <a:rPr lang="it-IT" sz="2000" b="1" spc="-170" dirty="0">
                <a:solidFill>
                  <a:srgbClr val="FFFFFF"/>
                </a:solidFill>
                <a:latin typeface="Verdana"/>
                <a:cs typeface="Verdana"/>
              </a:rPr>
              <a:t>Configurare </a:t>
            </a:r>
            <a:r>
              <a:rPr lang="it-IT" sz="2000" spc="-170" dirty="0">
                <a:solidFill>
                  <a:srgbClr val="FFFFFF"/>
                </a:solidFill>
                <a:latin typeface="Verdana"/>
                <a:cs typeface="Verdana"/>
              </a:rPr>
              <a:t>i sistemi seguendo i principi di sicurezza di base</a:t>
            </a:r>
            <a:endParaRPr sz="2000" dirty="0">
              <a:latin typeface="Verdana"/>
              <a:cs typeface="Verdana"/>
            </a:endParaRPr>
          </a:p>
          <a:p>
            <a:pPr marL="287020" marR="71755" indent="-274320">
              <a:lnSpc>
                <a:spcPct val="100000"/>
              </a:lnSpc>
              <a:spcBef>
                <a:spcPts val="1200"/>
              </a:spcBef>
              <a:buClr>
                <a:srgbClr val="FFBA00"/>
              </a:buClr>
              <a:buFont typeface="Courier New"/>
              <a:buChar char="o"/>
              <a:tabLst>
                <a:tab pos="287020" algn="l"/>
              </a:tabLst>
            </a:pPr>
            <a:r>
              <a:rPr lang="it-IT" sz="2000" b="1" spc="-245" dirty="0">
                <a:solidFill>
                  <a:srgbClr val="FFFFFF"/>
                </a:solidFill>
                <a:latin typeface="Verdana"/>
                <a:cs typeface="Verdana"/>
              </a:rPr>
              <a:t>Identificare e implementare i </a:t>
            </a:r>
            <a:r>
              <a:rPr lang="it-IT" sz="2000" spc="-245" dirty="0">
                <a:solidFill>
                  <a:srgbClr val="FFFFFF"/>
                </a:solidFill>
                <a:latin typeface="Verdana"/>
                <a:cs typeface="Verdana"/>
              </a:rPr>
              <a:t>meccanismi di sicurezza che migliorano la sicurezza delle reti e degli endpoint critici</a:t>
            </a:r>
            <a:endParaRPr sz="20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5" name="object 5"/>
            <p:cNvPicPr/>
            <p:nvPr/>
          </p:nvPicPr>
          <p:blipFill>
            <a:blip r:embed="rId3" cstate="print"/>
            <a:stretch>
              <a:fillRect/>
            </a:stretch>
          </p:blipFill>
          <p:spPr>
            <a:xfrm>
              <a:off x="0" y="-11112"/>
              <a:ext cx="5840730" cy="6880225"/>
            </a:xfrm>
            <a:prstGeom prst="rect">
              <a:avLst/>
            </a:prstGeom>
          </p:spPr>
        </p:pic>
        <p:pic>
          <p:nvPicPr>
            <p:cNvPr id="6" name="object 6"/>
            <p:cNvPicPr/>
            <p:nvPr/>
          </p:nvPicPr>
          <p:blipFill>
            <a:blip r:embed="rId4"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678526" y="340867"/>
            <a:ext cx="5361074" cy="566822"/>
          </a:xfrm>
          <a:prstGeom prst="rect">
            <a:avLst/>
          </a:prstGeom>
        </p:spPr>
        <p:txBody>
          <a:bodyPr vert="horz" wrap="square" lIns="0" tIns="12700" rIns="0" bIns="0" rtlCol="0">
            <a:spAutoFit/>
          </a:bodyPr>
          <a:lstStyle/>
          <a:p>
            <a:pPr marL="12700">
              <a:lnSpc>
                <a:spcPct val="100000"/>
              </a:lnSpc>
              <a:spcBef>
                <a:spcPts val="100"/>
              </a:spcBef>
            </a:pPr>
            <a:r>
              <a:rPr lang="en-US" spc="145" dirty="0">
                <a:solidFill>
                  <a:srgbClr val="FFFFFF"/>
                </a:solidFill>
              </a:rPr>
              <a:t>Schema di </a:t>
            </a:r>
            <a:r>
              <a:rPr lang="en-US" spc="145" dirty="0" err="1">
                <a:solidFill>
                  <a:srgbClr val="FFFFFF"/>
                </a:solidFill>
              </a:rPr>
              <a:t>formazione</a:t>
            </a:r>
            <a:endParaRPr spc="180" dirty="0">
              <a:solidFill>
                <a:srgbClr val="FFFFFF"/>
              </a:solidFill>
            </a:endParaRPr>
          </a:p>
        </p:txBody>
      </p:sp>
      <p:pic>
        <p:nvPicPr>
          <p:cNvPr id="8" name="object 8"/>
          <p:cNvPicPr/>
          <p:nvPr/>
        </p:nvPicPr>
        <p:blipFill>
          <a:blip r:embed="rId5" cstate="print"/>
          <a:stretch>
            <a:fillRect/>
          </a:stretch>
        </p:blipFill>
        <p:spPr>
          <a:xfrm>
            <a:off x="7549376" y="6167335"/>
            <a:ext cx="3294001" cy="612000"/>
          </a:xfrm>
          <a:prstGeom prst="rect">
            <a:avLst/>
          </a:prstGeom>
        </p:spPr>
      </p:pic>
      <p:sp>
        <p:nvSpPr>
          <p:cNvPr id="9" name="object 9"/>
          <p:cNvSpPr txBox="1"/>
          <p:nvPr/>
        </p:nvSpPr>
        <p:spPr>
          <a:xfrm>
            <a:off x="6678526" y="1151635"/>
            <a:ext cx="4617085" cy="4548040"/>
          </a:xfrm>
          <a:prstGeom prst="rect">
            <a:avLst/>
          </a:prstGeom>
        </p:spPr>
        <p:txBody>
          <a:bodyPr vert="horz" wrap="square" lIns="0" tIns="53975" rIns="0" bIns="0" rtlCol="0">
            <a:spAutoFit/>
          </a:bodyPr>
          <a:lstStyle/>
          <a:p>
            <a:pPr marL="12700" marR="1534795">
              <a:lnSpc>
                <a:spcPts val="2590"/>
              </a:lnSpc>
              <a:spcBef>
                <a:spcPts val="425"/>
              </a:spcBef>
            </a:pPr>
            <a:r>
              <a:rPr lang="it-IT" sz="2400" spc="-180" dirty="0">
                <a:solidFill>
                  <a:srgbClr val="FFBA00"/>
                </a:solidFill>
                <a:latin typeface="Verdana"/>
                <a:cs typeface="Verdana"/>
              </a:rPr>
              <a:t>Formatori, sessioni e ore stimate</a:t>
            </a:r>
            <a:endParaRPr lang="en-US" sz="2000" b="1" spc="-170" dirty="0">
              <a:solidFill>
                <a:srgbClr val="FFBA00"/>
              </a:solidFill>
              <a:latin typeface="Verdana"/>
              <a:cs typeface="Verdana"/>
            </a:endParaRPr>
          </a:p>
          <a:p>
            <a:pPr marL="55244" marR="802005">
              <a:lnSpc>
                <a:spcPct val="100000"/>
              </a:lnSpc>
              <a:spcBef>
                <a:spcPts val="2525"/>
              </a:spcBef>
            </a:pPr>
            <a:r>
              <a:rPr lang="it-IT" sz="2000" b="1" spc="-170" dirty="0">
                <a:solidFill>
                  <a:srgbClr val="FFBA00"/>
                </a:solidFill>
                <a:latin typeface="Verdana"/>
                <a:cs typeface="Verdana"/>
              </a:rPr>
              <a:t>Argomento-1: Introduzione alla protezione della rete di controllo dell'energia</a:t>
            </a:r>
            <a:endParaRPr sz="2000" dirty="0">
              <a:latin typeface="Verdana"/>
              <a:cs typeface="Verdana"/>
            </a:endParaRPr>
          </a:p>
          <a:p>
            <a:pPr marL="340995" indent="-285750">
              <a:lnSpc>
                <a:spcPct val="100000"/>
              </a:lnSpc>
              <a:spcBef>
                <a:spcPts val="1015"/>
              </a:spcBef>
              <a:buClr>
                <a:srgbClr val="FFBA00"/>
              </a:buClr>
              <a:buFont typeface="Arial MT"/>
              <a:buChar char="•"/>
              <a:tabLst>
                <a:tab pos="340995" algn="l"/>
              </a:tabLst>
            </a:pPr>
            <a:r>
              <a:rPr sz="1800" spc="-75" dirty="0">
                <a:solidFill>
                  <a:srgbClr val="FFFFFF"/>
                </a:solidFill>
                <a:latin typeface="Verdana"/>
                <a:cs typeface="Verdana"/>
              </a:rPr>
              <a:t>Cristina</a:t>
            </a:r>
            <a:r>
              <a:rPr sz="1800" spc="-100" dirty="0">
                <a:solidFill>
                  <a:srgbClr val="FFFFFF"/>
                </a:solidFill>
                <a:latin typeface="Verdana"/>
                <a:cs typeface="Verdana"/>
              </a:rPr>
              <a:t> </a:t>
            </a:r>
            <a:r>
              <a:rPr sz="1800" spc="-10" dirty="0">
                <a:solidFill>
                  <a:srgbClr val="FFFFFF"/>
                </a:solidFill>
                <a:latin typeface="Verdana"/>
                <a:cs typeface="Verdana"/>
              </a:rPr>
              <a:t>Alcaraz</a:t>
            </a:r>
            <a:endParaRPr sz="1800" dirty="0">
              <a:latin typeface="Verdana"/>
              <a:cs typeface="Verdana"/>
            </a:endParaRPr>
          </a:p>
          <a:p>
            <a:pPr marL="340995" indent="-285750">
              <a:lnSpc>
                <a:spcPct val="100000"/>
              </a:lnSpc>
              <a:spcBef>
                <a:spcPts val="555"/>
              </a:spcBef>
              <a:buClr>
                <a:srgbClr val="FFBA00"/>
              </a:buClr>
              <a:buFont typeface="Arial MT"/>
              <a:buChar char="•"/>
              <a:tabLst>
                <a:tab pos="340995" algn="l"/>
              </a:tabLst>
            </a:pPr>
            <a:r>
              <a:rPr lang="en-US" sz="1800" spc="-170" dirty="0">
                <a:solidFill>
                  <a:srgbClr val="FFFFFF"/>
                </a:solidFill>
                <a:latin typeface="Verdana"/>
                <a:cs typeface="Verdana"/>
              </a:rPr>
              <a:t>1 </a:t>
            </a:r>
            <a:r>
              <a:rPr lang="en-US" sz="1800" spc="-170" dirty="0" err="1">
                <a:solidFill>
                  <a:srgbClr val="FFFFFF"/>
                </a:solidFill>
                <a:latin typeface="Verdana"/>
                <a:cs typeface="Verdana"/>
              </a:rPr>
              <a:t>sessione</a:t>
            </a:r>
            <a:r>
              <a:rPr lang="en-US" sz="1800" spc="-170" dirty="0">
                <a:solidFill>
                  <a:srgbClr val="FFFFFF"/>
                </a:solidFill>
                <a:latin typeface="Verdana"/>
                <a:cs typeface="Verdana"/>
              </a:rPr>
              <a:t>, 2 ore</a:t>
            </a:r>
            <a:endParaRPr lang="en-US" sz="2000" b="1" spc="-170" dirty="0">
              <a:solidFill>
                <a:srgbClr val="FFBA00"/>
              </a:solidFill>
              <a:latin typeface="Verdana"/>
              <a:cs typeface="Verdana"/>
            </a:endParaRPr>
          </a:p>
          <a:p>
            <a:pPr marL="77470" marR="256540">
              <a:lnSpc>
                <a:spcPct val="100000"/>
              </a:lnSpc>
              <a:spcBef>
                <a:spcPts val="1240"/>
              </a:spcBef>
            </a:pPr>
            <a:r>
              <a:rPr lang="it-IT" sz="2000" b="1" spc="-170" dirty="0">
                <a:solidFill>
                  <a:srgbClr val="FFBA00"/>
                </a:solidFill>
                <a:latin typeface="Verdana"/>
                <a:cs typeface="Verdana"/>
              </a:rPr>
              <a:t>Argomento-2: Debolezze e attacchi comuni alla sicurezza nelle reti di controllo dell'energia</a:t>
            </a:r>
            <a:endParaRPr sz="2000" dirty="0">
              <a:latin typeface="Verdana"/>
              <a:cs typeface="Verdana"/>
            </a:endParaRPr>
          </a:p>
          <a:p>
            <a:pPr marL="363220" indent="-285750">
              <a:lnSpc>
                <a:spcPct val="100000"/>
              </a:lnSpc>
              <a:spcBef>
                <a:spcPts val="1015"/>
              </a:spcBef>
              <a:buClr>
                <a:srgbClr val="FFBA00"/>
              </a:buClr>
              <a:buFont typeface="Arial MT"/>
              <a:buChar char="•"/>
              <a:tabLst>
                <a:tab pos="363220" algn="l"/>
              </a:tabLst>
            </a:pPr>
            <a:r>
              <a:rPr sz="1800" spc="-75" dirty="0">
                <a:solidFill>
                  <a:srgbClr val="FFFFFF"/>
                </a:solidFill>
                <a:latin typeface="Verdana"/>
                <a:cs typeface="Verdana"/>
              </a:rPr>
              <a:t>Cristina</a:t>
            </a:r>
            <a:r>
              <a:rPr sz="1800" spc="-70" dirty="0">
                <a:solidFill>
                  <a:srgbClr val="FFFFFF"/>
                </a:solidFill>
                <a:latin typeface="Verdana"/>
                <a:cs typeface="Verdana"/>
              </a:rPr>
              <a:t> </a:t>
            </a:r>
            <a:r>
              <a:rPr sz="1800" spc="-20" dirty="0">
                <a:solidFill>
                  <a:srgbClr val="FFFFFF"/>
                </a:solidFill>
                <a:latin typeface="Verdana"/>
                <a:cs typeface="Verdana"/>
              </a:rPr>
              <a:t>Alcaraz,</a:t>
            </a:r>
            <a:r>
              <a:rPr sz="1800" spc="-65" dirty="0">
                <a:solidFill>
                  <a:srgbClr val="FFFFFF"/>
                </a:solidFill>
                <a:latin typeface="Verdana"/>
                <a:cs typeface="Verdana"/>
              </a:rPr>
              <a:t> </a:t>
            </a:r>
            <a:r>
              <a:rPr sz="1800" dirty="0">
                <a:solidFill>
                  <a:srgbClr val="FFFFFF"/>
                </a:solidFill>
                <a:latin typeface="Verdana"/>
                <a:cs typeface="Verdana"/>
              </a:rPr>
              <a:t>Shaaban</a:t>
            </a:r>
            <a:r>
              <a:rPr sz="1800" spc="-65" dirty="0">
                <a:solidFill>
                  <a:srgbClr val="FFFFFF"/>
                </a:solidFill>
                <a:latin typeface="Verdana"/>
                <a:cs typeface="Verdana"/>
              </a:rPr>
              <a:t> </a:t>
            </a:r>
            <a:r>
              <a:rPr sz="1800" spc="-10" dirty="0">
                <a:solidFill>
                  <a:srgbClr val="FFFFFF"/>
                </a:solidFill>
                <a:latin typeface="Verdana"/>
                <a:cs typeface="Verdana"/>
              </a:rPr>
              <a:t>Abdelkader</a:t>
            </a:r>
            <a:endParaRPr sz="1800" dirty="0">
              <a:latin typeface="Verdana"/>
              <a:cs typeface="Verdana"/>
            </a:endParaRPr>
          </a:p>
          <a:p>
            <a:pPr marL="363220" indent="-285750">
              <a:lnSpc>
                <a:spcPct val="100000"/>
              </a:lnSpc>
              <a:spcBef>
                <a:spcPts val="530"/>
              </a:spcBef>
              <a:buClr>
                <a:srgbClr val="FFBA00"/>
              </a:buClr>
              <a:buFont typeface="Arial MT"/>
              <a:buChar char="•"/>
              <a:tabLst>
                <a:tab pos="363220" algn="l"/>
              </a:tabLst>
            </a:pPr>
            <a:r>
              <a:rPr sz="1800" spc="-170" dirty="0">
                <a:solidFill>
                  <a:srgbClr val="FFFFFF"/>
                </a:solidFill>
                <a:latin typeface="Verdana"/>
                <a:cs typeface="Verdana"/>
              </a:rPr>
              <a:t>2</a:t>
            </a:r>
            <a:r>
              <a:rPr sz="1800" spc="-114" dirty="0">
                <a:solidFill>
                  <a:srgbClr val="FFFFFF"/>
                </a:solidFill>
                <a:latin typeface="Verdana"/>
                <a:cs typeface="Verdana"/>
              </a:rPr>
              <a:t> </a:t>
            </a:r>
            <a:r>
              <a:rPr sz="1800" spc="-135" dirty="0" err="1">
                <a:solidFill>
                  <a:srgbClr val="FFFFFF"/>
                </a:solidFill>
                <a:latin typeface="Verdana"/>
                <a:cs typeface="Verdana"/>
              </a:rPr>
              <a:t>session</a:t>
            </a:r>
            <a:r>
              <a:rPr lang="en-US" sz="1800" spc="-135" dirty="0" err="1">
                <a:solidFill>
                  <a:srgbClr val="FFFFFF"/>
                </a:solidFill>
                <a:latin typeface="Verdana"/>
                <a:cs typeface="Verdana"/>
              </a:rPr>
              <a:t>i</a:t>
            </a:r>
            <a:r>
              <a:rPr sz="1800" spc="-135" dirty="0">
                <a:solidFill>
                  <a:srgbClr val="FFFFFF"/>
                </a:solidFill>
                <a:latin typeface="Verdana"/>
                <a:cs typeface="Verdana"/>
              </a:rPr>
              <a:t>,</a:t>
            </a:r>
            <a:r>
              <a:rPr sz="1800" spc="-110" dirty="0">
                <a:solidFill>
                  <a:srgbClr val="FFFFFF"/>
                </a:solidFill>
                <a:latin typeface="Verdana"/>
                <a:cs typeface="Verdana"/>
              </a:rPr>
              <a:t> </a:t>
            </a:r>
            <a:r>
              <a:rPr sz="1800" spc="-170" dirty="0">
                <a:solidFill>
                  <a:srgbClr val="FFFFFF"/>
                </a:solidFill>
                <a:latin typeface="Verdana"/>
                <a:cs typeface="Verdana"/>
              </a:rPr>
              <a:t>4</a:t>
            </a:r>
            <a:r>
              <a:rPr sz="1800" spc="-110" dirty="0">
                <a:solidFill>
                  <a:srgbClr val="FFFFFF"/>
                </a:solidFill>
                <a:latin typeface="Verdana"/>
                <a:cs typeface="Verdana"/>
              </a:rPr>
              <a:t> </a:t>
            </a:r>
            <a:r>
              <a:rPr sz="1800" spc="-20" dirty="0">
                <a:solidFill>
                  <a:srgbClr val="FFFFFF"/>
                </a:solidFill>
                <a:latin typeface="Verdana"/>
                <a:cs typeface="Verdana"/>
              </a:rPr>
              <a:t>o</a:t>
            </a:r>
            <a:r>
              <a:rPr lang="en-US" sz="1800" spc="-20" dirty="0">
                <a:solidFill>
                  <a:srgbClr val="FFFFFF"/>
                </a:solidFill>
                <a:latin typeface="Verdana"/>
                <a:cs typeface="Verdana"/>
              </a:rPr>
              <a:t>re</a:t>
            </a:r>
            <a:endParaRPr sz="1800" dirty="0">
              <a:latin typeface="Verdana"/>
              <a:cs typeface="Verdana"/>
            </a:endParaRPr>
          </a:p>
        </p:txBody>
      </p:sp>
      <p:sp>
        <p:nvSpPr>
          <p:cNvPr id="10" name="object 10"/>
          <p:cNvSpPr txBox="1"/>
          <p:nvPr/>
        </p:nvSpPr>
        <p:spPr>
          <a:xfrm>
            <a:off x="97210" y="6519361"/>
            <a:ext cx="2136140" cy="171450"/>
          </a:xfrm>
          <a:prstGeom prst="rect">
            <a:avLst/>
          </a:prstGeom>
        </p:spPr>
        <p:txBody>
          <a:bodyPr vert="horz" wrap="square" lIns="0" tIns="635" rIns="0" bIns="0" rtlCol="0">
            <a:spAutoFit/>
          </a:bodyPr>
          <a:lstStyle/>
          <a:p>
            <a:pPr>
              <a:lnSpc>
                <a:spcPct val="100000"/>
              </a:lnSpc>
              <a:spcBef>
                <a:spcPts val="5"/>
              </a:spcBef>
            </a:pPr>
            <a:r>
              <a:rPr sz="1100" spc="-114" dirty="0">
                <a:solidFill>
                  <a:srgbClr val="FFFFFF"/>
                </a:solidFill>
                <a:latin typeface="Verdana"/>
                <a:cs typeface="Verdana"/>
              </a:rPr>
              <a:t>CSP008_S_E:</a:t>
            </a:r>
            <a:r>
              <a:rPr sz="1100" spc="-45" dirty="0">
                <a:solidFill>
                  <a:srgbClr val="FFFFFF"/>
                </a:solidFill>
                <a:latin typeface="Verdana"/>
                <a:cs typeface="Verdana"/>
              </a:rPr>
              <a:t> </a:t>
            </a:r>
            <a:r>
              <a:rPr sz="1100" spc="-105" dirty="0">
                <a:solidFill>
                  <a:srgbClr val="FFFFFF"/>
                </a:solidFill>
                <a:latin typeface="Verdana"/>
                <a:cs typeface="Verdana"/>
              </a:rPr>
              <a:t>CRISTINA</a:t>
            </a:r>
            <a:r>
              <a:rPr sz="1100" spc="-35" dirty="0">
                <a:solidFill>
                  <a:srgbClr val="FFFFFF"/>
                </a:solidFill>
                <a:latin typeface="Verdana"/>
                <a:cs typeface="Verdana"/>
              </a:rPr>
              <a:t> </a:t>
            </a:r>
            <a:r>
              <a:rPr sz="1100" spc="-10" dirty="0">
                <a:solidFill>
                  <a:srgbClr val="FFFFFF"/>
                </a:solidFill>
                <a:latin typeface="Verdana"/>
                <a:cs typeface="Verdana"/>
              </a:rPr>
              <a:t>ALCARAZ</a:t>
            </a:r>
            <a:endParaRPr sz="1100">
              <a:latin typeface="Verdana"/>
              <a:cs typeface="Verdana"/>
            </a:endParaRPr>
          </a:p>
        </p:txBody>
      </p:sp>
      <p:sp>
        <p:nvSpPr>
          <p:cNvPr id="11" name="object 11"/>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40005">
              <a:lnSpc>
                <a:spcPct val="100000"/>
              </a:lnSpc>
              <a:spcBef>
                <a:spcPts val="105"/>
              </a:spcBef>
            </a:pPr>
            <a:r>
              <a:rPr lang="it-IT" spc="-85" dirty="0"/>
              <a:t>CSP004_C_E: CRISTINA ALCARAZ, PRESENTAZIONE DEL MODULO</a:t>
            </a:r>
            <a:endParaRPr spc="-1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5" name="object 5"/>
            <p:cNvPicPr/>
            <p:nvPr/>
          </p:nvPicPr>
          <p:blipFill>
            <a:blip r:embed="rId3" cstate="print"/>
            <a:stretch>
              <a:fillRect/>
            </a:stretch>
          </p:blipFill>
          <p:spPr>
            <a:xfrm>
              <a:off x="0" y="-11112"/>
              <a:ext cx="5840730" cy="6880225"/>
            </a:xfrm>
            <a:prstGeom prst="rect">
              <a:avLst/>
            </a:prstGeom>
          </p:spPr>
        </p:pic>
        <p:pic>
          <p:nvPicPr>
            <p:cNvPr id="6" name="object 6"/>
            <p:cNvPicPr/>
            <p:nvPr/>
          </p:nvPicPr>
          <p:blipFill>
            <a:blip r:embed="rId4"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5943600" y="340867"/>
            <a:ext cx="5791200" cy="566822"/>
          </a:xfrm>
          <a:prstGeom prst="rect">
            <a:avLst/>
          </a:prstGeom>
        </p:spPr>
        <p:txBody>
          <a:bodyPr vert="horz" wrap="square" lIns="0" tIns="12700" rIns="0" bIns="0" rtlCol="0">
            <a:spAutoFit/>
          </a:bodyPr>
          <a:lstStyle/>
          <a:p>
            <a:pPr marL="12700">
              <a:lnSpc>
                <a:spcPct val="100000"/>
              </a:lnSpc>
              <a:spcBef>
                <a:spcPts val="100"/>
              </a:spcBef>
            </a:pPr>
            <a:r>
              <a:rPr lang="en-US" spc="145" dirty="0">
                <a:solidFill>
                  <a:srgbClr val="FFFFFF"/>
                </a:solidFill>
              </a:rPr>
              <a:t>Schema di formazione-2</a:t>
            </a:r>
            <a:endParaRPr spc="-50" dirty="0">
              <a:solidFill>
                <a:srgbClr val="FFFFFF"/>
              </a:solidFill>
            </a:endParaRPr>
          </a:p>
        </p:txBody>
      </p:sp>
      <p:pic>
        <p:nvPicPr>
          <p:cNvPr id="8" name="object 8"/>
          <p:cNvPicPr/>
          <p:nvPr/>
        </p:nvPicPr>
        <p:blipFill>
          <a:blip r:embed="rId5" cstate="print"/>
          <a:stretch>
            <a:fillRect/>
          </a:stretch>
        </p:blipFill>
        <p:spPr>
          <a:xfrm>
            <a:off x="7549376" y="6167335"/>
            <a:ext cx="3294001" cy="612000"/>
          </a:xfrm>
          <a:prstGeom prst="rect">
            <a:avLst/>
          </a:prstGeom>
        </p:spPr>
      </p:pic>
      <p:sp>
        <p:nvSpPr>
          <p:cNvPr id="9" name="object 9"/>
          <p:cNvSpPr txBox="1"/>
          <p:nvPr/>
        </p:nvSpPr>
        <p:spPr>
          <a:xfrm>
            <a:off x="6678526" y="1151635"/>
            <a:ext cx="4761230" cy="4786567"/>
          </a:xfrm>
          <a:prstGeom prst="rect">
            <a:avLst/>
          </a:prstGeom>
        </p:spPr>
        <p:txBody>
          <a:bodyPr vert="horz" wrap="square" lIns="0" tIns="53975" rIns="0" bIns="0" rtlCol="0">
            <a:spAutoFit/>
          </a:bodyPr>
          <a:lstStyle/>
          <a:p>
            <a:pPr marL="12700" marR="1678939">
              <a:lnSpc>
                <a:spcPts val="2590"/>
              </a:lnSpc>
              <a:spcBef>
                <a:spcPts val="425"/>
              </a:spcBef>
            </a:pPr>
            <a:r>
              <a:rPr lang="it-IT" sz="2400" spc="-180" dirty="0">
                <a:solidFill>
                  <a:srgbClr val="FFBA00"/>
                </a:solidFill>
                <a:latin typeface="Verdana"/>
                <a:cs typeface="Verdana"/>
              </a:rPr>
              <a:t>Formatori, sessioni e ore stimate</a:t>
            </a:r>
            <a:endParaRPr sz="2400" dirty="0">
              <a:latin typeface="Verdana"/>
              <a:cs typeface="Verdana"/>
            </a:endParaRPr>
          </a:p>
          <a:p>
            <a:pPr marL="55244" marR="5080">
              <a:lnSpc>
                <a:spcPct val="100000"/>
              </a:lnSpc>
              <a:spcBef>
                <a:spcPts val="2525"/>
              </a:spcBef>
            </a:pPr>
            <a:r>
              <a:rPr lang="it-IT" sz="2000" b="1" spc="-170" dirty="0">
                <a:solidFill>
                  <a:srgbClr val="FFBA00"/>
                </a:solidFill>
                <a:latin typeface="Verdana"/>
                <a:cs typeface="Verdana"/>
              </a:rPr>
              <a:t>Argomento-3: Protezione essenziale per le reti di controllo dell'energia</a:t>
            </a:r>
            <a:endParaRPr sz="2000" dirty="0">
              <a:latin typeface="Verdana"/>
              <a:cs typeface="Verdana"/>
            </a:endParaRPr>
          </a:p>
          <a:p>
            <a:pPr marL="340995" indent="-285750">
              <a:lnSpc>
                <a:spcPct val="100000"/>
              </a:lnSpc>
              <a:spcBef>
                <a:spcPts val="1015"/>
              </a:spcBef>
              <a:buClr>
                <a:srgbClr val="FFBA00"/>
              </a:buClr>
              <a:buFont typeface="Arial MT"/>
              <a:buChar char="•"/>
              <a:tabLst>
                <a:tab pos="340995" algn="l"/>
              </a:tabLst>
            </a:pPr>
            <a:r>
              <a:rPr sz="1800" dirty="0">
                <a:solidFill>
                  <a:srgbClr val="FFFFFF"/>
                </a:solidFill>
                <a:latin typeface="Verdana"/>
                <a:cs typeface="Verdana"/>
              </a:rPr>
              <a:t>Shaaban</a:t>
            </a:r>
            <a:r>
              <a:rPr sz="1800" spc="-70" dirty="0">
                <a:solidFill>
                  <a:srgbClr val="FFFFFF"/>
                </a:solidFill>
                <a:latin typeface="Verdana"/>
                <a:cs typeface="Verdana"/>
              </a:rPr>
              <a:t> </a:t>
            </a:r>
            <a:r>
              <a:rPr sz="1800" dirty="0">
                <a:solidFill>
                  <a:srgbClr val="FFFFFF"/>
                </a:solidFill>
                <a:latin typeface="Verdana"/>
                <a:cs typeface="Verdana"/>
              </a:rPr>
              <a:t>Abdelkader,</a:t>
            </a:r>
            <a:r>
              <a:rPr sz="1800" spc="-70" dirty="0">
                <a:solidFill>
                  <a:srgbClr val="FFFFFF"/>
                </a:solidFill>
                <a:latin typeface="Verdana"/>
                <a:cs typeface="Verdana"/>
              </a:rPr>
              <a:t> </a:t>
            </a:r>
            <a:r>
              <a:rPr sz="1800" spc="-75" dirty="0">
                <a:solidFill>
                  <a:srgbClr val="FFFFFF"/>
                </a:solidFill>
                <a:latin typeface="Verdana"/>
                <a:cs typeface="Verdana"/>
              </a:rPr>
              <a:t>Cristina</a:t>
            </a:r>
            <a:r>
              <a:rPr sz="1800" spc="-80" dirty="0">
                <a:solidFill>
                  <a:srgbClr val="FFFFFF"/>
                </a:solidFill>
                <a:latin typeface="Verdana"/>
                <a:cs typeface="Verdana"/>
              </a:rPr>
              <a:t> </a:t>
            </a:r>
            <a:r>
              <a:rPr sz="1800" spc="-10" dirty="0">
                <a:solidFill>
                  <a:srgbClr val="FFFFFF"/>
                </a:solidFill>
                <a:latin typeface="Verdana"/>
                <a:cs typeface="Verdana"/>
              </a:rPr>
              <a:t>Alcaraz</a:t>
            </a:r>
            <a:endParaRPr sz="1800" dirty="0">
              <a:latin typeface="Verdana"/>
              <a:cs typeface="Verdana"/>
            </a:endParaRPr>
          </a:p>
          <a:p>
            <a:pPr marL="340995" indent="-285750">
              <a:lnSpc>
                <a:spcPct val="100000"/>
              </a:lnSpc>
              <a:spcBef>
                <a:spcPts val="555"/>
              </a:spcBef>
              <a:buClr>
                <a:srgbClr val="FFBA00"/>
              </a:buClr>
              <a:buFont typeface="Arial MT"/>
              <a:buChar char="•"/>
              <a:tabLst>
                <a:tab pos="340995" algn="l"/>
              </a:tabLst>
            </a:pPr>
            <a:r>
              <a:rPr sz="1800" spc="-170" dirty="0">
                <a:solidFill>
                  <a:srgbClr val="FFFFFF"/>
                </a:solidFill>
                <a:latin typeface="Verdana"/>
                <a:cs typeface="Verdana"/>
              </a:rPr>
              <a:t>3</a:t>
            </a:r>
            <a:r>
              <a:rPr sz="1800" spc="-114" dirty="0">
                <a:solidFill>
                  <a:srgbClr val="FFFFFF"/>
                </a:solidFill>
                <a:latin typeface="Verdana"/>
                <a:cs typeface="Verdana"/>
              </a:rPr>
              <a:t> </a:t>
            </a:r>
            <a:r>
              <a:rPr sz="1800" spc="-135" dirty="0" err="1">
                <a:solidFill>
                  <a:srgbClr val="FFFFFF"/>
                </a:solidFill>
                <a:latin typeface="Verdana"/>
                <a:cs typeface="Verdana"/>
              </a:rPr>
              <a:t>session</a:t>
            </a:r>
            <a:r>
              <a:rPr lang="en-US" sz="1800" spc="-135" dirty="0" err="1">
                <a:solidFill>
                  <a:srgbClr val="FFFFFF"/>
                </a:solidFill>
                <a:latin typeface="Verdana"/>
                <a:cs typeface="Verdana"/>
              </a:rPr>
              <a:t>i</a:t>
            </a:r>
            <a:r>
              <a:rPr lang="en-US" sz="1800" spc="-135" dirty="0">
                <a:solidFill>
                  <a:srgbClr val="FFFFFF"/>
                </a:solidFill>
                <a:latin typeface="Verdana"/>
                <a:cs typeface="Verdana"/>
              </a:rPr>
              <a:t>,</a:t>
            </a:r>
            <a:r>
              <a:rPr sz="1800" spc="-110" dirty="0">
                <a:solidFill>
                  <a:srgbClr val="FFFFFF"/>
                </a:solidFill>
                <a:latin typeface="Verdana"/>
                <a:cs typeface="Verdana"/>
              </a:rPr>
              <a:t> </a:t>
            </a:r>
            <a:r>
              <a:rPr sz="1800" spc="-170" dirty="0">
                <a:solidFill>
                  <a:srgbClr val="FFFFFF"/>
                </a:solidFill>
                <a:latin typeface="Verdana"/>
                <a:cs typeface="Verdana"/>
              </a:rPr>
              <a:t>6</a:t>
            </a:r>
            <a:r>
              <a:rPr sz="1800" spc="-110" dirty="0">
                <a:solidFill>
                  <a:srgbClr val="FFFFFF"/>
                </a:solidFill>
                <a:latin typeface="Verdana"/>
                <a:cs typeface="Verdana"/>
              </a:rPr>
              <a:t> </a:t>
            </a:r>
            <a:r>
              <a:rPr lang="en-US" spc="-20" dirty="0">
                <a:solidFill>
                  <a:srgbClr val="FFFFFF"/>
                </a:solidFill>
                <a:latin typeface="Verdana"/>
                <a:cs typeface="Verdana"/>
              </a:rPr>
              <a:t>ore</a:t>
            </a:r>
          </a:p>
          <a:p>
            <a:pPr marL="340995" indent="-285750">
              <a:lnSpc>
                <a:spcPct val="100000"/>
              </a:lnSpc>
              <a:spcBef>
                <a:spcPts val="555"/>
              </a:spcBef>
              <a:buClr>
                <a:srgbClr val="FFBA00"/>
              </a:buClr>
              <a:buFont typeface="Arial MT"/>
              <a:buChar char="•"/>
              <a:tabLst>
                <a:tab pos="340995" algn="l"/>
              </a:tabLst>
            </a:pPr>
            <a:endParaRPr sz="1800" dirty="0">
              <a:latin typeface="Verdana"/>
              <a:cs typeface="Verdana"/>
            </a:endParaRPr>
          </a:p>
          <a:p>
            <a:pPr marL="55244" marR="640715">
              <a:lnSpc>
                <a:spcPct val="100000"/>
              </a:lnSpc>
              <a:spcBef>
                <a:spcPts val="1045"/>
              </a:spcBef>
            </a:pPr>
            <a:r>
              <a:rPr lang="it-IT" sz="2000" b="1" spc="-170" dirty="0">
                <a:solidFill>
                  <a:srgbClr val="FFBA00"/>
                </a:solidFill>
                <a:latin typeface="Verdana"/>
                <a:cs typeface="Verdana"/>
              </a:rPr>
              <a:t>Argomento-4: Protezione avanzata per le reti di controllo dell'energia</a:t>
            </a:r>
            <a:endParaRPr sz="2000" dirty="0">
              <a:latin typeface="Verdana"/>
              <a:cs typeface="Verdana"/>
            </a:endParaRPr>
          </a:p>
          <a:p>
            <a:pPr marL="363220" indent="-285750">
              <a:lnSpc>
                <a:spcPct val="100000"/>
              </a:lnSpc>
              <a:spcBef>
                <a:spcPts val="1714"/>
              </a:spcBef>
              <a:buClr>
                <a:srgbClr val="FFBA00"/>
              </a:buClr>
              <a:buFont typeface="Arial MT"/>
              <a:buChar char="•"/>
              <a:tabLst>
                <a:tab pos="363220" algn="l"/>
              </a:tabLst>
            </a:pPr>
            <a:r>
              <a:rPr sz="1800" dirty="0">
                <a:solidFill>
                  <a:srgbClr val="FFFFFF"/>
                </a:solidFill>
                <a:latin typeface="Verdana"/>
                <a:cs typeface="Verdana"/>
              </a:rPr>
              <a:t>Shaaban</a:t>
            </a:r>
            <a:r>
              <a:rPr sz="1800" spc="-70" dirty="0">
                <a:solidFill>
                  <a:srgbClr val="FFFFFF"/>
                </a:solidFill>
                <a:latin typeface="Verdana"/>
                <a:cs typeface="Verdana"/>
              </a:rPr>
              <a:t> </a:t>
            </a:r>
            <a:r>
              <a:rPr sz="1800" dirty="0">
                <a:solidFill>
                  <a:srgbClr val="FFFFFF"/>
                </a:solidFill>
                <a:latin typeface="Verdana"/>
                <a:cs typeface="Verdana"/>
              </a:rPr>
              <a:t>Abdelkader,</a:t>
            </a:r>
            <a:r>
              <a:rPr sz="1800" spc="-70" dirty="0">
                <a:solidFill>
                  <a:srgbClr val="FFFFFF"/>
                </a:solidFill>
                <a:latin typeface="Verdana"/>
                <a:cs typeface="Verdana"/>
              </a:rPr>
              <a:t> </a:t>
            </a:r>
            <a:r>
              <a:rPr sz="1800" spc="-75" dirty="0">
                <a:solidFill>
                  <a:srgbClr val="FFFFFF"/>
                </a:solidFill>
                <a:latin typeface="Verdana"/>
                <a:cs typeface="Verdana"/>
              </a:rPr>
              <a:t>Cristina</a:t>
            </a:r>
            <a:r>
              <a:rPr sz="1800" spc="-80" dirty="0">
                <a:solidFill>
                  <a:srgbClr val="FFFFFF"/>
                </a:solidFill>
                <a:latin typeface="Verdana"/>
                <a:cs typeface="Verdana"/>
              </a:rPr>
              <a:t> </a:t>
            </a:r>
            <a:r>
              <a:rPr sz="1800" spc="-10" dirty="0">
                <a:solidFill>
                  <a:srgbClr val="FFFFFF"/>
                </a:solidFill>
                <a:latin typeface="Verdana"/>
                <a:cs typeface="Verdana"/>
              </a:rPr>
              <a:t>Alcaraz</a:t>
            </a:r>
            <a:endParaRPr sz="1800" dirty="0">
              <a:latin typeface="Verdana"/>
              <a:cs typeface="Verdana"/>
            </a:endParaRPr>
          </a:p>
          <a:p>
            <a:pPr marL="363220" indent="-285750">
              <a:lnSpc>
                <a:spcPct val="100000"/>
              </a:lnSpc>
              <a:spcBef>
                <a:spcPts val="525"/>
              </a:spcBef>
              <a:buClr>
                <a:srgbClr val="FFBA00"/>
              </a:buClr>
              <a:buFont typeface="Arial MT"/>
              <a:buChar char="•"/>
              <a:tabLst>
                <a:tab pos="363220" algn="l"/>
              </a:tabLst>
            </a:pPr>
            <a:r>
              <a:rPr sz="1800" spc="-170" dirty="0">
                <a:solidFill>
                  <a:srgbClr val="FFFFFF"/>
                </a:solidFill>
                <a:latin typeface="Verdana"/>
                <a:cs typeface="Verdana"/>
              </a:rPr>
              <a:t>3</a:t>
            </a:r>
            <a:r>
              <a:rPr sz="1800" spc="-114" dirty="0">
                <a:solidFill>
                  <a:srgbClr val="FFFFFF"/>
                </a:solidFill>
                <a:latin typeface="Verdana"/>
                <a:cs typeface="Verdana"/>
              </a:rPr>
              <a:t> </a:t>
            </a:r>
            <a:r>
              <a:rPr sz="1800" spc="-135" dirty="0" err="1">
                <a:solidFill>
                  <a:srgbClr val="FFFFFF"/>
                </a:solidFill>
                <a:latin typeface="Verdana"/>
                <a:cs typeface="Verdana"/>
              </a:rPr>
              <a:t>session</a:t>
            </a:r>
            <a:r>
              <a:rPr lang="en-US" sz="1800" spc="-135" dirty="0" err="1">
                <a:solidFill>
                  <a:srgbClr val="FFFFFF"/>
                </a:solidFill>
                <a:latin typeface="Verdana"/>
                <a:cs typeface="Verdana"/>
              </a:rPr>
              <a:t>i</a:t>
            </a:r>
            <a:r>
              <a:rPr sz="1800" spc="-135" dirty="0">
                <a:solidFill>
                  <a:srgbClr val="FFFFFF"/>
                </a:solidFill>
                <a:latin typeface="Verdana"/>
                <a:cs typeface="Verdana"/>
              </a:rPr>
              <a:t>,</a:t>
            </a:r>
            <a:r>
              <a:rPr sz="1800" spc="-110" dirty="0">
                <a:solidFill>
                  <a:srgbClr val="FFFFFF"/>
                </a:solidFill>
                <a:latin typeface="Verdana"/>
                <a:cs typeface="Verdana"/>
              </a:rPr>
              <a:t> </a:t>
            </a:r>
            <a:r>
              <a:rPr sz="1800" spc="-170" dirty="0">
                <a:solidFill>
                  <a:srgbClr val="FFFFFF"/>
                </a:solidFill>
                <a:latin typeface="Verdana"/>
                <a:cs typeface="Verdana"/>
              </a:rPr>
              <a:t>6</a:t>
            </a:r>
            <a:r>
              <a:rPr sz="1800" spc="-110" dirty="0">
                <a:solidFill>
                  <a:srgbClr val="FFFFFF"/>
                </a:solidFill>
                <a:latin typeface="Verdana"/>
                <a:cs typeface="Verdana"/>
              </a:rPr>
              <a:t> </a:t>
            </a:r>
            <a:r>
              <a:rPr lang="en-US" spc="-20" dirty="0">
                <a:solidFill>
                  <a:srgbClr val="FFFFFF"/>
                </a:solidFill>
                <a:latin typeface="Verdana"/>
                <a:cs typeface="Verdana"/>
              </a:rPr>
              <a:t>ore</a:t>
            </a:r>
            <a:endParaRPr sz="1800" dirty="0">
              <a:latin typeface="Verdana"/>
              <a:cs typeface="Verdana"/>
            </a:endParaRPr>
          </a:p>
        </p:txBody>
      </p:sp>
      <p:sp>
        <p:nvSpPr>
          <p:cNvPr id="10" name="object 10"/>
          <p:cNvSpPr txBox="1"/>
          <p:nvPr/>
        </p:nvSpPr>
        <p:spPr>
          <a:xfrm>
            <a:off x="97210" y="6519361"/>
            <a:ext cx="2136140" cy="171450"/>
          </a:xfrm>
          <a:prstGeom prst="rect">
            <a:avLst/>
          </a:prstGeom>
        </p:spPr>
        <p:txBody>
          <a:bodyPr vert="horz" wrap="square" lIns="0" tIns="635" rIns="0" bIns="0" rtlCol="0">
            <a:spAutoFit/>
          </a:bodyPr>
          <a:lstStyle/>
          <a:p>
            <a:pPr>
              <a:lnSpc>
                <a:spcPct val="100000"/>
              </a:lnSpc>
              <a:spcBef>
                <a:spcPts val="5"/>
              </a:spcBef>
            </a:pPr>
            <a:r>
              <a:rPr sz="1100" spc="-114" dirty="0">
                <a:solidFill>
                  <a:srgbClr val="FFFFFF"/>
                </a:solidFill>
                <a:latin typeface="Verdana"/>
                <a:cs typeface="Verdana"/>
              </a:rPr>
              <a:t>CSP008_S_E:</a:t>
            </a:r>
            <a:r>
              <a:rPr sz="1100" spc="-45" dirty="0">
                <a:solidFill>
                  <a:srgbClr val="FFFFFF"/>
                </a:solidFill>
                <a:latin typeface="Verdana"/>
                <a:cs typeface="Verdana"/>
              </a:rPr>
              <a:t> </a:t>
            </a:r>
            <a:r>
              <a:rPr sz="1100" spc="-105" dirty="0">
                <a:solidFill>
                  <a:srgbClr val="FFFFFF"/>
                </a:solidFill>
                <a:latin typeface="Verdana"/>
                <a:cs typeface="Verdana"/>
              </a:rPr>
              <a:t>CRISTINA</a:t>
            </a:r>
            <a:r>
              <a:rPr sz="1100" spc="-35" dirty="0">
                <a:solidFill>
                  <a:srgbClr val="FFFFFF"/>
                </a:solidFill>
                <a:latin typeface="Verdana"/>
                <a:cs typeface="Verdana"/>
              </a:rPr>
              <a:t> </a:t>
            </a:r>
            <a:r>
              <a:rPr sz="1100" spc="-10" dirty="0">
                <a:solidFill>
                  <a:srgbClr val="FFFFFF"/>
                </a:solidFill>
                <a:latin typeface="Verdana"/>
                <a:cs typeface="Verdana"/>
              </a:rPr>
              <a:t>ALCARAZ</a:t>
            </a:r>
            <a:endParaRPr sz="1100">
              <a:latin typeface="Verdana"/>
              <a:cs typeface="Verdana"/>
            </a:endParaRPr>
          </a:p>
        </p:txBody>
      </p:sp>
      <p:sp>
        <p:nvSpPr>
          <p:cNvPr id="11" name="object 11"/>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40005">
              <a:lnSpc>
                <a:spcPct val="100000"/>
              </a:lnSpc>
              <a:spcBef>
                <a:spcPts val="105"/>
              </a:spcBef>
            </a:pPr>
            <a:r>
              <a:rPr lang="it-IT" spc="-85" dirty="0"/>
              <a:t>CSP004_C_E: CRISTINA ALCARAZ, PRESENTAZIONE DEL MODULO</a:t>
            </a:r>
            <a:endParaRPr spc="-1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5507554" y="781812"/>
            <a:ext cx="5972086" cy="1393074"/>
          </a:xfrm>
          <a:prstGeom prst="rect">
            <a:avLst/>
          </a:prstGeom>
        </p:spPr>
        <p:txBody>
          <a:bodyPr vert="horz" wrap="square" lIns="0" tIns="62865" rIns="0" bIns="0" rtlCol="0">
            <a:spAutoFit/>
          </a:bodyPr>
          <a:lstStyle/>
          <a:p>
            <a:pPr marL="12700" marR="5080">
              <a:lnSpc>
                <a:spcPct val="89700"/>
              </a:lnSpc>
              <a:spcBef>
                <a:spcPts val="495"/>
              </a:spcBef>
            </a:pPr>
            <a:r>
              <a:rPr lang="it-IT" sz="3200" spc="140" dirty="0">
                <a:solidFill>
                  <a:srgbClr val="FFFFFF"/>
                </a:solidFill>
              </a:rPr>
              <a:t>Argomento-1: Introduzione alla protezione della rete di controllo dell'energia</a:t>
            </a:r>
            <a:endParaRPr sz="3200" dirty="0"/>
          </a:p>
        </p:txBody>
      </p:sp>
      <p:sp>
        <p:nvSpPr>
          <p:cNvPr id="8" name="object 8"/>
          <p:cNvSpPr txBox="1"/>
          <p:nvPr/>
        </p:nvSpPr>
        <p:spPr>
          <a:xfrm>
            <a:off x="6684447" y="2498852"/>
            <a:ext cx="4899025" cy="3347070"/>
          </a:xfrm>
          <a:prstGeom prst="rect">
            <a:avLst/>
          </a:prstGeom>
        </p:spPr>
        <p:txBody>
          <a:bodyPr vert="horz" wrap="square" lIns="0" tIns="12700" rIns="0" bIns="0" rtlCol="0">
            <a:spAutoFit/>
          </a:bodyPr>
          <a:lstStyle/>
          <a:p>
            <a:pPr marL="12700">
              <a:lnSpc>
                <a:spcPct val="100000"/>
              </a:lnSpc>
              <a:spcBef>
                <a:spcPts val="100"/>
              </a:spcBef>
            </a:pPr>
            <a:r>
              <a:rPr lang="en-US" sz="2400" dirty="0" err="1">
                <a:solidFill>
                  <a:srgbClr val="FFBA00"/>
                </a:solidFill>
                <a:latin typeface="Verdana"/>
                <a:cs typeface="Verdana"/>
              </a:rPr>
              <a:t>Tratteremo</a:t>
            </a:r>
            <a:r>
              <a:rPr lang="en-US" sz="2400" dirty="0">
                <a:solidFill>
                  <a:srgbClr val="FFBA00"/>
                </a:solidFill>
                <a:latin typeface="Verdana"/>
                <a:cs typeface="Verdana"/>
              </a:rPr>
              <a:t> </a:t>
            </a:r>
            <a:r>
              <a:rPr lang="en-US" sz="2400" dirty="0" err="1">
                <a:solidFill>
                  <a:srgbClr val="FFBA00"/>
                </a:solidFill>
                <a:latin typeface="Verdana"/>
                <a:cs typeface="Verdana"/>
              </a:rPr>
              <a:t>queste</a:t>
            </a:r>
            <a:r>
              <a:rPr lang="en-US" sz="2400" dirty="0">
                <a:solidFill>
                  <a:srgbClr val="FFBA00"/>
                </a:solidFill>
                <a:latin typeface="Verdana"/>
                <a:cs typeface="Verdana"/>
              </a:rPr>
              <a:t> </a:t>
            </a:r>
            <a:r>
              <a:rPr lang="en-US" sz="2400" dirty="0" err="1">
                <a:solidFill>
                  <a:srgbClr val="FFBA00"/>
                </a:solidFill>
                <a:latin typeface="Verdana"/>
                <a:cs typeface="Verdana"/>
              </a:rPr>
              <a:t>competenze</a:t>
            </a:r>
            <a:endParaRPr sz="2400" dirty="0">
              <a:latin typeface="Verdana"/>
              <a:cs typeface="Verdana"/>
            </a:endParaRPr>
          </a:p>
          <a:p>
            <a:pPr marL="285750" indent="-273050">
              <a:lnSpc>
                <a:spcPct val="100000"/>
              </a:lnSpc>
              <a:spcBef>
                <a:spcPts val="1989"/>
              </a:spcBef>
              <a:buClr>
                <a:srgbClr val="FFBA00"/>
              </a:buClr>
              <a:buFont typeface="Courier New"/>
              <a:buChar char="o"/>
              <a:tabLst>
                <a:tab pos="285750" algn="l"/>
              </a:tabLst>
            </a:pPr>
            <a:r>
              <a:rPr lang="it-IT" sz="1800" spc="-55" dirty="0">
                <a:solidFill>
                  <a:srgbClr val="FFFFFF"/>
                </a:solidFill>
                <a:latin typeface="Verdana"/>
                <a:cs typeface="Verdana"/>
              </a:rPr>
              <a:t>Introduzione al contesto applicativo
Principali sfide per la sicurezza nelle reti di controllo dell'alimentazione, soprattutto quando i nuovi IT convergono con gli OT
Classificazione delle minacce nelle reti di controllo dell'energia
Casi di studio e analisi</a:t>
            </a:r>
            <a:endParaRPr sz="18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5638800" y="342900"/>
            <a:ext cx="6191995" cy="1458091"/>
          </a:xfrm>
          <a:prstGeom prst="rect">
            <a:avLst/>
          </a:prstGeom>
        </p:spPr>
        <p:txBody>
          <a:bodyPr vert="horz" wrap="square" lIns="0" tIns="72390" rIns="0" bIns="0" rtlCol="0">
            <a:spAutoFit/>
          </a:bodyPr>
          <a:lstStyle/>
          <a:p>
            <a:pPr marL="12700" marR="5080">
              <a:lnSpc>
                <a:spcPts val="3410"/>
              </a:lnSpc>
              <a:spcBef>
                <a:spcPts val="570"/>
              </a:spcBef>
            </a:pPr>
            <a:r>
              <a:rPr lang="it-IT" sz="3200" spc="140" dirty="0">
                <a:solidFill>
                  <a:srgbClr val="FFFFFF"/>
                </a:solidFill>
              </a:rPr>
              <a:t>Argomento-2: Debolezze e attacchi comuni alla sicurezza
in Reti di Controllo dell'Energia</a:t>
            </a:r>
            <a:endParaRPr sz="3200" dirty="0"/>
          </a:p>
        </p:txBody>
      </p:sp>
      <p:sp>
        <p:nvSpPr>
          <p:cNvPr id="8" name="object 8"/>
          <p:cNvSpPr txBox="1"/>
          <p:nvPr/>
        </p:nvSpPr>
        <p:spPr>
          <a:xfrm>
            <a:off x="5463471" y="1436315"/>
            <a:ext cx="6947122" cy="4728217"/>
          </a:xfrm>
          <a:prstGeom prst="rect">
            <a:avLst/>
          </a:prstGeom>
        </p:spPr>
        <p:txBody>
          <a:bodyPr vert="horz" wrap="square" lIns="0" tIns="12700" rIns="0" bIns="0" rtlCol="0">
            <a:spAutoFit/>
          </a:bodyPr>
          <a:lstStyle/>
          <a:p>
            <a:pPr marL="22225">
              <a:lnSpc>
                <a:spcPct val="100000"/>
              </a:lnSpc>
              <a:spcBef>
                <a:spcPts val="100"/>
              </a:spcBef>
            </a:pPr>
            <a:endParaRPr sz="3200" dirty="0">
              <a:latin typeface="Cambria"/>
              <a:cs typeface="Cambria"/>
            </a:endParaRPr>
          </a:p>
          <a:p>
            <a:pPr marL="12700">
              <a:lnSpc>
                <a:spcPct val="100000"/>
              </a:lnSpc>
              <a:spcBef>
                <a:spcPts val="2740"/>
              </a:spcBef>
            </a:pPr>
            <a:r>
              <a:rPr lang="en-US" sz="2400" dirty="0" err="1">
                <a:solidFill>
                  <a:srgbClr val="FFBA00"/>
                </a:solidFill>
                <a:latin typeface="Verdana"/>
                <a:cs typeface="Verdana"/>
              </a:rPr>
              <a:t>Tratteremo</a:t>
            </a:r>
            <a:r>
              <a:rPr lang="en-US" sz="2400" dirty="0">
                <a:solidFill>
                  <a:srgbClr val="FFBA00"/>
                </a:solidFill>
                <a:latin typeface="Verdana"/>
                <a:cs typeface="Verdana"/>
              </a:rPr>
              <a:t> </a:t>
            </a:r>
            <a:r>
              <a:rPr lang="en-US" sz="2400" dirty="0" err="1">
                <a:solidFill>
                  <a:srgbClr val="FFBA00"/>
                </a:solidFill>
                <a:latin typeface="Verdana"/>
                <a:cs typeface="Verdana"/>
              </a:rPr>
              <a:t>queste</a:t>
            </a:r>
            <a:r>
              <a:rPr lang="en-US" sz="2400" dirty="0">
                <a:solidFill>
                  <a:srgbClr val="FFBA00"/>
                </a:solidFill>
                <a:latin typeface="Verdana"/>
                <a:cs typeface="Verdana"/>
              </a:rPr>
              <a:t> </a:t>
            </a:r>
            <a:r>
              <a:rPr lang="en-US" sz="2400" dirty="0" err="1">
                <a:solidFill>
                  <a:srgbClr val="FFBA00"/>
                </a:solidFill>
                <a:latin typeface="Verdana"/>
                <a:cs typeface="Verdana"/>
              </a:rPr>
              <a:t>competenze</a:t>
            </a:r>
            <a:endParaRPr sz="2400" dirty="0">
              <a:latin typeface="Verdana"/>
              <a:cs typeface="Verdana"/>
            </a:endParaRPr>
          </a:p>
          <a:p>
            <a:pPr marL="285115" marR="558800" indent="-273050">
              <a:lnSpc>
                <a:spcPct val="97200"/>
              </a:lnSpc>
              <a:spcBef>
                <a:spcPts val="1645"/>
              </a:spcBef>
              <a:buClr>
                <a:srgbClr val="FFBA00"/>
              </a:buClr>
              <a:buFont typeface="Courier New"/>
              <a:buChar char="o"/>
              <a:tabLst>
                <a:tab pos="286385" algn="l"/>
              </a:tabLst>
            </a:pPr>
            <a:r>
              <a:rPr lang="it-IT" sz="1800" dirty="0">
                <a:solidFill>
                  <a:srgbClr val="FFFFFF"/>
                </a:solidFill>
                <a:latin typeface="Verdana"/>
                <a:cs typeface="Verdana"/>
              </a:rPr>
              <a:t>Principali punti deboli in termini di sicurezza delle reti di controllo e dei relativi protocolli di comunicazione
Punti deboli della sicurezza dei protocolli di comunicazione TCP/IP e comprendere i rischi per la sicurezza dovuti a problemi di ereditarietà
Strumenti offensivi contro le buone prestazioni delle reti di controllo e delle loro risorse
Esercizi pratici per comprendere i punti deboli menzionati al punto precedente</a:t>
            </a:r>
            <a:endParaRPr sz="18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148734" y="381000"/>
            <a:ext cx="5328196" cy="1410643"/>
          </a:xfrm>
          <a:prstGeom prst="rect">
            <a:avLst/>
          </a:prstGeom>
        </p:spPr>
        <p:txBody>
          <a:bodyPr vert="horz" wrap="square" lIns="0" tIns="12700" rIns="0" bIns="0" rtlCol="0">
            <a:spAutoFit/>
          </a:bodyPr>
          <a:lstStyle/>
          <a:p>
            <a:pPr marL="12700">
              <a:lnSpc>
                <a:spcPts val="3625"/>
              </a:lnSpc>
              <a:spcBef>
                <a:spcPts val="100"/>
              </a:spcBef>
            </a:pPr>
            <a:r>
              <a:rPr lang="it-IT" sz="3200" spc="140" dirty="0">
                <a:solidFill>
                  <a:srgbClr val="FFFFFF"/>
                </a:solidFill>
              </a:rPr>
              <a:t>Argomento-3: Essenziale
Protezione delle reti di controllo dell'energia</a:t>
            </a:r>
            <a:endParaRPr sz="3200" dirty="0"/>
          </a:p>
        </p:txBody>
      </p:sp>
      <p:sp>
        <p:nvSpPr>
          <p:cNvPr id="8" name="object 8"/>
          <p:cNvSpPr txBox="1"/>
          <p:nvPr/>
        </p:nvSpPr>
        <p:spPr>
          <a:xfrm>
            <a:off x="6608810" y="2324100"/>
            <a:ext cx="5074357" cy="2588657"/>
          </a:xfrm>
          <a:prstGeom prst="rect">
            <a:avLst/>
          </a:prstGeom>
        </p:spPr>
        <p:txBody>
          <a:bodyPr vert="horz" wrap="square" lIns="0" tIns="187325" rIns="0" bIns="0" rtlCol="0">
            <a:spAutoFit/>
          </a:bodyPr>
          <a:lstStyle/>
          <a:p>
            <a:pPr marL="12700">
              <a:lnSpc>
                <a:spcPct val="100000"/>
              </a:lnSpc>
              <a:spcBef>
                <a:spcPts val="1475"/>
              </a:spcBef>
            </a:pPr>
            <a:r>
              <a:rPr lang="en-US" sz="2400" dirty="0" err="1">
                <a:solidFill>
                  <a:srgbClr val="FFBA00"/>
                </a:solidFill>
                <a:latin typeface="Verdana"/>
                <a:cs typeface="Verdana"/>
              </a:rPr>
              <a:t>Tratteremo</a:t>
            </a:r>
            <a:r>
              <a:rPr lang="en-US" sz="2400" dirty="0">
                <a:solidFill>
                  <a:srgbClr val="FFBA00"/>
                </a:solidFill>
                <a:latin typeface="Verdana"/>
                <a:cs typeface="Verdana"/>
              </a:rPr>
              <a:t> </a:t>
            </a:r>
            <a:r>
              <a:rPr lang="en-US" sz="2400" dirty="0" err="1">
                <a:solidFill>
                  <a:srgbClr val="FFBA00"/>
                </a:solidFill>
                <a:latin typeface="Verdana"/>
                <a:cs typeface="Verdana"/>
              </a:rPr>
              <a:t>queste</a:t>
            </a:r>
            <a:r>
              <a:rPr lang="en-US" sz="2400" dirty="0">
                <a:solidFill>
                  <a:srgbClr val="FFBA00"/>
                </a:solidFill>
                <a:latin typeface="Verdana"/>
                <a:cs typeface="Verdana"/>
              </a:rPr>
              <a:t> </a:t>
            </a:r>
            <a:r>
              <a:rPr lang="en-US" sz="2400" dirty="0" err="1">
                <a:solidFill>
                  <a:srgbClr val="FFBA00"/>
                </a:solidFill>
                <a:latin typeface="Verdana"/>
                <a:cs typeface="Verdana"/>
              </a:rPr>
              <a:t>competenze</a:t>
            </a:r>
            <a:endParaRPr sz="2400" dirty="0">
              <a:latin typeface="Verdana"/>
              <a:cs typeface="Verdana"/>
            </a:endParaRPr>
          </a:p>
          <a:p>
            <a:pPr marL="285115" marR="563880" indent="-273050">
              <a:lnSpc>
                <a:spcPct val="99400"/>
              </a:lnSpc>
              <a:spcBef>
                <a:spcPts val="1045"/>
              </a:spcBef>
              <a:buClr>
                <a:srgbClr val="FFBA00"/>
              </a:buClr>
              <a:buFont typeface="Courier New"/>
              <a:buChar char="o"/>
              <a:tabLst>
                <a:tab pos="286385" algn="l"/>
              </a:tabLst>
            </a:pPr>
            <a:r>
              <a:rPr lang="it-IT" sz="1800" spc="-114" dirty="0">
                <a:solidFill>
                  <a:srgbClr val="FFFFFF"/>
                </a:solidFill>
                <a:latin typeface="Verdana"/>
                <a:cs typeface="Verdana"/>
              </a:rPr>
              <a:t>I principali protocolli di sicurezza TCP/IP per intensificare la protezione nei canali di comunicazione operativi
Misure di sicurezza per gli endpoint al fine di prevenire possibili intrusioni
Esercizi pratici</a:t>
            </a:r>
            <a:endParaRPr sz="18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406272" y="418375"/>
            <a:ext cx="5328196" cy="1410643"/>
          </a:xfrm>
          <a:prstGeom prst="rect">
            <a:avLst/>
          </a:prstGeom>
        </p:spPr>
        <p:txBody>
          <a:bodyPr vert="horz" wrap="square" lIns="0" tIns="12700" rIns="0" bIns="0" rtlCol="0">
            <a:spAutoFit/>
          </a:bodyPr>
          <a:lstStyle/>
          <a:p>
            <a:pPr marL="12700">
              <a:lnSpc>
                <a:spcPts val="3625"/>
              </a:lnSpc>
              <a:spcBef>
                <a:spcPts val="100"/>
              </a:spcBef>
            </a:pPr>
            <a:r>
              <a:rPr lang="it-IT" sz="3200" spc="140" dirty="0">
                <a:solidFill>
                  <a:srgbClr val="FFFFFF"/>
                </a:solidFill>
              </a:rPr>
              <a:t>Argomento-4: Avanzato
Protezione delle reti di controllo dell'energia</a:t>
            </a:r>
            <a:endParaRPr sz="3200" dirty="0"/>
          </a:p>
        </p:txBody>
      </p:sp>
      <p:sp>
        <p:nvSpPr>
          <p:cNvPr id="8" name="object 8"/>
          <p:cNvSpPr txBox="1"/>
          <p:nvPr/>
        </p:nvSpPr>
        <p:spPr>
          <a:xfrm>
            <a:off x="6623991" y="1958904"/>
            <a:ext cx="5144770" cy="4059958"/>
          </a:xfrm>
          <a:prstGeom prst="rect">
            <a:avLst/>
          </a:prstGeom>
        </p:spPr>
        <p:txBody>
          <a:bodyPr vert="horz" wrap="square" lIns="0" tIns="150495" rIns="0" bIns="0" rtlCol="0">
            <a:spAutoFit/>
          </a:bodyPr>
          <a:lstStyle/>
          <a:p>
            <a:pPr marL="12700">
              <a:lnSpc>
                <a:spcPct val="100000"/>
              </a:lnSpc>
              <a:spcBef>
                <a:spcPts val="1185"/>
              </a:spcBef>
            </a:pPr>
            <a:r>
              <a:rPr lang="en-US" sz="2400" dirty="0" err="1">
                <a:solidFill>
                  <a:srgbClr val="FFBA00"/>
                </a:solidFill>
                <a:latin typeface="Verdana"/>
                <a:cs typeface="Verdana"/>
              </a:rPr>
              <a:t>Tratteremo</a:t>
            </a:r>
            <a:r>
              <a:rPr lang="en-US" sz="2400" dirty="0">
                <a:solidFill>
                  <a:srgbClr val="FFBA00"/>
                </a:solidFill>
                <a:latin typeface="Verdana"/>
                <a:cs typeface="Verdana"/>
              </a:rPr>
              <a:t> </a:t>
            </a:r>
            <a:r>
              <a:rPr lang="en-US" sz="2400" dirty="0" err="1">
                <a:solidFill>
                  <a:srgbClr val="FFBA00"/>
                </a:solidFill>
                <a:latin typeface="Verdana"/>
                <a:cs typeface="Verdana"/>
              </a:rPr>
              <a:t>queste</a:t>
            </a:r>
            <a:r>
              <a:rPr lang="en-US" sz="2400" dirty="0">
                <a:solidFill>
                  <a:srgbClr val="FFBA00"/>
                </a:solidFill>
                <a:latin typeface="Verdana"/>
                <a:cs typeface="Verdana"/>
              </a:rPr>
              <a:t> </a:t>
            </a:r>
            <a:r>
              <a:rPr lang="en-US" sz="2400" dirty="0" err="1">
                <a:solidFill>
                  <a:srgbClr val="FFBA00"/>
                </a:solidFill>
                <a:latin typeface="Verdana"/>
                <a:cs typeface="Verdana"/>
              </a:rPr>
              <a:t>competenze</a:t>
            </a:r>
            <a:endParaRPr lang="en-US" sz="2400" dirty="0">
              <a:solidFill>
                <a:srgbClr val="FFBA00"/>
              </a:solidFill>
              <a:latin typeface="Verdana"/>
              <a:cs typeface="Verdana"/>
            </a:endParaRPr>
          </a:p>
          <a:p>
            <a:pPr marL="12700">
              <a:lnSpc>
                <a:spcPct val="100000"/>
              </a:lnSpc>
              <a:spcBef>
                <a:spcPts val="1185"/>
              </a:spcBef>
            </a:pPr>
            <a:endParaRPr sz="2400" dirty="0">
              <a:latin typeface="Verdana"/>
              <a:cs typeface="Verdana"/>
            </a:endParaRPr>
          </a:p>
          <a:p>
            <a:pPr marL="285115" marR="62230" indent="-273050">
              <a:lnSpc>
                <a:spcPct val="98900"/>
              </a:lnSpc>
              <a:spcBef>
                <a:spcPts val="840"/>
              </a:spcBef>
              <a:buClr>
                <a:srgbClr val="FFBA00"/>
              </a:buClr>
              <a:buFont typeface="Courier New"/>
              <a:buChar char="o"/>
              <a:tabLst>
                <a:tab pos="286385" algn="l"/>
              </a:tabLst>
            </a:pPr>
            <a:r>
              <a:rPr lang="it-IT" sz="1800" spc="-130" dirty="0">
                <a:solidFill>
                  <a:srgbClr val="FFFFFF"/>
                </a:solidFill>
                <a:latin typeface="Verdana"/>
                <a:cs typeface="Verdana"/>
              </a:rPr>
              <a:t>Meccanismi e tecniche di rilevamento delle intrusioni per specificare successivamente le regole di rilevamento a livello di rete in cui la comunicazione è basata su protocolli industriali
Meccanismi di monitoraggio avanzati che controllano la gestione della sicurezza nelle reti di controllo dell'energia, nonché i registri che gestiscono gli endpoint come i dispositivi IT e OT
Esercizi pratici</a:t>
            </a:r>
            <a:endParaRPr sz="18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506476" rIns="0" bIns="0" rtlCol="0">
            <a:spAutoFit/>
          </a:bodyPr>
          <a:lstStyle/>
          <a:p>
            <a:pPr marL="12700">
              <a:lnSpc>
                <a:spcPct val="100000"/>
              </a:lnSpc>
              <a:spcBef>
                <a:spcPts val="100"/>
              </a:spcBef>
            </a:pPr>
            <a:r>
              <a:rPr lang="en-US" spc="145" dirty="0" err="1"/>
              <a:t>Formazione</a:t>
            </a:r>
            <a:r>
              <a:rPr lang="en-US" spc="145" dirty="0"/>
              <a:t> </a:t>
            </a:r>
            <a:r>
              <a:rPr lang="en-US" spc="145" dirty="0" err="1"/>
              <a:t>Esercizi</a:t>
            </a:r>
            <a:r>
              <a:rPr lang="en-US" spc="145" dirty="0"/>
              <a:t> </a:t>
            </a:r>
            <a:r>
              <a:rPr lang="en-US" spc="145" dirty="0" err="1"/>
              <a:t>Pratici</a:t>
            </a:r>
            <a:endParaRPr spc="80" dirty="0"/>
          </a:p>
        </p:txBody>
      </p:sp>
      <p:sp>
        <p:nvSpPr>
          <p:cNvPr id="10" name="object 10"/>
          <p:cNvSpPr txBox="1">
            <a:spLocks noGrp="1"/>
          </p:cNvSpPr>
          <p:nvPr>
            <p:ph type="ftr" sz="quarter" idx="5"/>
          </p:nvPr>
        </p:nvSpPr>
        <p:spPr>
          <a:prstGeom prst="rect">
            <a:avLst/>
          </a:prstGeom>
        </p:spPr>
        <p:txBody>
          <a:bodyPr vert="horz" wrap="square" lIns="0" tIns="13335" rIns="0" bIns="0" rtlCol="0">
            <a:spAutoFit/>
          </a:bodyPr>
          <a:lstStyle/>
          <a:p>
            <a:pPr marL="12700">
              <a:lnSpc>
                <a:spcPct val="100000"/>
              </a:lnSpc>
              <a:spcBef>
                <a:spcPts val="105"/>
              </a:spcBef>
            </a:pPr>
            <a:r>
              <a:rPr spc="-85" dirty="0">
                <a:solidFill>
                  <a:srgbClr val="000000"/>
                </a:solidFill>
              </a:rPr>
              <a:t>CSP004_C_E:</a:t>
            </a:r>
            <a:r>
              <a:rPr spc="-50" dirty="0">
                <a:solidFill>
                  <a:srgbClr val="000000"/>
                </a:solidFill>
              </a:rPr>
              <a:t> </a:t>
            </a:r>
            <a:r>
              <a:rPr spc="-105" dirty="0">
                <a:solidFill>
                  <a:srgbClr val="000000"/>
                </a:solidFill>
              </a:rPr>
              <a:t>CRISTINA</a:t>
            </a:r>
            <a:r>
              <a:rPr spc="-40" dirty="0">
                <a:solidFill>
                  <a:srgbClr val="000000"/>
                </a:solidFill>
              </a:rPr>
              <a:t> ALCARAZ,</a:t>
            </a:r>
            <a:r>
              <a:rPr spc="-50" dirty="0">
                <a:solidFill>
                  <a:srgbClr val="000000"/>
                </a:solidFill>
              </a:rPr>
              <a:t> </a:t>
            </a:r>
            <a:r>
              <a:rPr spc="-100" dirty="0">
                <a:solidFill>
                  <a:srgbClr val="000000"/>
                </a:solidFill>
              </a:rPr>
              <a:t>PRESENTATION</a:t>
            </a:r>
            <a:r>
              <a:rPr spc="-40" dirty="0">
                <a:solidFill>
                  <a:srgbClr val="000000"/>
                </a:solidFill>
              </a:rPr>
              <a:t> </a:t>
            </a:r>
            <a:r>
              <a:rPr spc="-20" dirty="0">
                <a:solidFill>
                  <a:srgbClr val="000000"/>
                </a:solidFill>
              </a:rPr>
              <a:t>OF</a:t>
            </a:r>
            <a:r>
              <a:rPr spc="-35" dirty="0">
                <a:solidFill>
                  <a:srgbClr val="000000"/>
                </a:solidFill>
              </a:rPr>
              <a:t> </a:t>
            </a:r>
            <a:r>
              <a:rPr spc="-140" dirty="0">
                <a:solidFill>
                  <a:srgbClr val="000000"/>
                </a:solidFill>
              </a:rPr>
              <a:t>THE</a:t>
            </a:r>
            <a:r>
              <a:rPr spc="-45" dirty="0">
                <a:solidFill>
                  <a:srgbClr val="000000"/>
                </a:solidFill>
              </a:rPr>
              <a:t> </a:t>
            </a:r>
            <a:r>
              <a:rPr spc="-10" dirty="0">
                <a:solidFill>
                  <a:srgbClr val="000000"/>
                </a:solidFill>
              </a:rPr>
              <a:t>MODULE</a:t>
            </a:r>
          </a:p>
        </p:txBody>
      </p:sp>
      <p:sp>
        <p:nvSpPr>
          <p:cNvPr id="9" name="object 9"/>
          <p:cNvSpPr txBox="1"/>
          <p:nvPr/>
        </p:nvSpPr>
        <p:spPr>
          <a:xfrm>
            <a:off x="798228" y="1660652"/>
            <a:ext cx="6144895" cy="3574440"/>
          </a:xfrm>
          <a:prstGeom prst="rect">
            <a:avLst/>
          </a:prstGeom>
        </p:spPr>
        <p:txBody>
          <a:bodyPr vert="horz" wrap="square" lIns="0" tIns="9525" rIns="0" bIns="0" rtlCol="0">
            <a:spAutoFit/>
          </a:bodyPr>
          <a:lstStyle/>
          <a:p>
            <a:pPr marL="12700" marR="461645">
              <a:lnSpc>
                <a:spcPct val="100800"/>
              </a:lnSpc>
              <a:spcBef>
                <a:spcPts val="75"/>
              </a:spcBef>
            </a:pPr>
            <a:r>
              <a:rPr lang="it-IT" sz="2400" spc="-25" dirty="0">
                <a:latin typeface="Arial MT"/>
                <a:cs typeface="Arial MT"/>
              </a:rPr>
              <a:t>Durante l'intero modulo verranno proposti vari tipi di esercizi pratici:</a:t>
            </a:r>
            <a:endParaRPr sz="2400" dirty="0">
              <a:latin typeface="Arial MT"/>
              <a:cs typeface="Arial MT"/>
            </a:endParaRPr>
          </a:p>
          <a:p>
            <a:pPr>
              <a:lnSpc>
                <a:spcPct val="100000"/>
              </a:lnSpc>
              <a:spcBef>
                <a:spcPts val="450"/>
              </a:spcBef>
            </a:pPr>
            <a:endParaRPr sz="2400" dirty="0">
              <a:latin typeface="Arial MT"/>
              <a:cs typeface="Arial MT"/>
            </a:endParaRPr>
          </a:p>
          <a:p>
            <a:pPr marL="354965" marR="862965" indent="-342900">
              <a:lnSpc>
                <a:spcPts val="2620"/>
              </a:lnSpc>
              <a:buFont typeface="Arial MT"/>
              <a:buChar char="•"/>
              <a:tabLst>
                <a:tab pos="354965" algn="l"/>
              </a:tabLst>
            </a:pPr>
            <a:r>
              <a:rPr lang="en-US" sz="2200" b="1" spc="-10" dirty="0" err="1">
                <a:latin typeface="Arial"/>
                <a:cs typeface="Arial"/>
              </a:rPr>
              <a:t>Compiti</a:t>
            </a:r>
            <a:r>
              <a:rPr lang="en-US" sz="2200" b="1" spc="-10" dirty="0">
                <a:latin typeface="Arial"/>
                <a:cs typeface="Arial"/>
              </a:rPr>
              <a:t> </a:t>
            </a:r>
            <a:r>
              <a:rPr lang="en-US" sz="2200" b="1" spc="-10" dirty="0" err="1">
                <a:latin typeface="Arial"/>
                <a:cs typeface="Arial"/>
              </a:rPr>
              <a:t>pratici</a:t>
            </a:r>
            <a:r>
              <a:rPr lang="en-US" sz="2200" b="1" spc="-10" dirty="0">
                <a:latin typeface="Arial"/>
                <a:cs typeface="Arial"/>
              </a:rPr>
              <a:t> </a:t>
            </a:r>
            <a:r>
              <a:rPr lang="en-US" sz="2200" b="1" spc="-10" dirty="0" err="1">
                <a:latin typeface="Arial"/>
                <a:cs typeface="Arial"/>
              </a:rPr>
              <a:t>facoltativi</a:t>
            </a:r>
            <a:r>
              <a:rPr sz="2200" dirty="0">
                <a:latin typeface="Arial MT"/>
                <a:cs typeface="Arial MT"/>
              </a:rPr>
              <a:t>,</a:t>
            </a:r>
            <a:r>
              <a:rPr sz="2200" spc="-120" dirty="0">
                <a:latin typeface="Arial MT"/>
                <a:cs typeface="Arial MT"/>
              </a:rPr>
              <a:t> </a:t>
            </a:r>
            <a:r>
              <a:rPr lang="it-IT" sz="2200" dirty="0">
                <a:latin typeface="Arial MT"/>
                <a:cs typeface="Arial MT"/>
              </a:rPr>
              <a:t>che non sono valutati dai formatori</a:t>
            </a:r>
            <a:endParaRPr sz="2200" dirty="0">
              <a:latin typeface="Arial MT"/>
              <a:cs typeface="Arial MT"/>
            </a:endParaRPr>
          </a:p>
          <a:p>
            <a:pPr marL="354965" marR="5080" indent="-342900">
              <a:lnSpc>
                <a:spcPct val="99500"/>
              </a:lnSpc>
              <a:spcBef>
                <a:spcPts val="70"/>
              </a:spcBef>
              <a:buFont typeface="Arial MT"/>
              <a:buChar char="•"/>
              <a:tabLst>
                <a:tab pos="354965" algn="l"/>
              </a:tabLst>
            </a:pPr>
            <a:endParaRPr lang="en-US" sz="2200" b="1" dirty="0">
              <a:latin typeface="Arial"/>
              <a:cs typeface="Arial"/>
            </a:endParaRPr>
          </a:p>
          <a:p>
            <a:pPr marL="354965" marR="5080" indent="-342900">
              <a:lnSpc>
                <a:spcPct val="99500"/>
              </a:lnSpc>
              <a:spcBef>
                <a:spcPts val="70"/>
              </a:spcBef>
              <a:buFont typeface="Arial MT"/>
              <a:buChar char="•"/>
              <a:tabLst>
                <a:tab pos="354965" algn="l"/>
              </a:tabLst>
            </a:pPr>
            <a:r>
              <a:rPr lang="en-US" sz="2200" b="1" dirty="0" err="1">
                <a:latin typeface="Arial"/>
                <a:cs typeface="Arial"/>
              </a:rPr>
              <a:t>Compito</a:t>
            </a:r>
            <a:r>
              <a:rPr lang="en-US" sz="2200" b="1" dirty="0">
                <a:latin typeface="Arial"/>
                <a:cs typeface="Arial"/>
              </a:rPr>
              <a:t> </a:t>
            </a:r>
            <a:r>
              <a:rPr lang="en-US" sz="2200" b="1" dirty="0" err="1">
                <a:latin typeface="Arial"/>
                <a:cs typeface="Arial"/>
              </a:rPr>
              <a:t>pratico</a:t>
            </a:r>
            <a:r>
              <a:rPr lang="en-US" sz="2200" b="1" dirty="0">
                <a:latin typeface="Arial"/>
                <a:cs typeface="Arial"/>
              </a:rPr>
              <a:t> finale</a:t>
            </a:r>
            <a:r>
              <a:rPr sz="2200" spc="-20" dirty="0">
                <a:latin typeface="Arial MT"/>
                <a:cs typeface="Arial MT"/>
              </a:rPr>
              <a:t>,</a:t>
            </a:r>
            <a:r>
              <a:rPr sz="2200" spc="-100" dirty="0">
                <a:latin typeface="Arial MT"/>
                <a:cs typeface="Arial MT"/>
              </a:rPr>
              <a:t> </a:t>
            </a:r>
            <a:r>
              <a:rPr lang="it-IT" sz="2200" dirty="0">
                <a:latin typeface="Arial MT"/>
                <a:cs typeface="Arial MT"/>
              </a:rPr>
              <a:t>che viene valutato in base al numero di attività, alla qualità dello sviluppo o alla tecnica applicata, e alla qualità dei rapporti</a:t>
            </a:r>
            <a:endParaRPr sz="2200" dirty="0">
              <a:latin typeface="Arial MT"/>
              <a:cs typeface="Arial M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xfrm>
            <a:off x="495653" y="-376291"/>
            <a:ext cx="6384956" cy="1065420"/>
          </a:xfrm>
          <a:prstGeom prst="rect">
            <a:avLst/>
          </a:prstGeom>
        </p:spPr>
        <p:txBody>
          <a:bodyPr vert="horz" wrap="square" lIns="0" tIns="506476" rIns="0" bIns="0" rtlCol="0">
            <a:spAutoFit/>
          </a:bodyPr>
          <a:lstStyle/>
          <a:p>
            <a:pPr marL="12700">
              <a:lnSpc>
                <a:spcPct val="100000"/>
              </a:lnSpc>
              <a:spcBef>
                <a:spcPts val="100"/>
              </a:spcBef>
            </a:pPr>
            <a:r>
              <a:rPr lang="en-US" spc="165" dirty="0" err="1"/>
              <a:t>Metodo</a:t>
            </a:r>
            <a:r>
              <a:rPr lang="en-US" spc="165" dirty="0"/>
              <a:t> di </a:t>
            </a:r>
            <a:r>
              <a:rPr lang="en-US" spc="165" dirty="0" err="1"/>
              <a:t>valutazione</a:t>
            </a:r>
            <a:endParaRPr spc="130" dirty="0"/>
          </a:p>
        </p:txBody>
      </p:sp>
      <p:sp>
        <p:nvSpPr>
          <p:cNvPr id="9" name="object 9"/>
          <p:cNvSpPr txBox="1"/>
          <p:nvPr/>
        </p:nvSpPr>
        <p:spPr>
          <a:xfrm>
            <a:off x="152400" y="689150"/>
            <a:ext cx="7736173" cy="320601"/>
          </a:xfrm>
          <a:prstGeom prst="rect">
            <a:avLst/>
          </a:prstGeom>
        </p:spPr>
        <p:txBody>
          <a:bodyPr vert="horz" wrap="square" lIns="0" tIns="12700" rIns="0" bIns="0" rtlCol="0">
            <a:spAutoFit/>
          </a:bodyPr>
          <a:lstStyle/>
          <a:p>
            <a:pPr marL="12700">
              <a:lnSpc>
                <a:spcPct val="100000"/>
              </a:lnSpc>
              <a:spcBef>
                <a:spcPts val="100"/>
              </a:spcBef>
            </a:pPr>
            <a:r>
              <a:rPr lang="it-IT" sz="2000" dirty="0">
                <a:latin typeface="Arial MT"/>
                <a:cs typeface="Arial MT"/>
              </a:rPr>
              <a:t>Delineare gli elementi di valutazione e il processo di valutazione</a:t>
            </a:r>
            <a:endParaRPr sz="2000" dirty="0">
              <a:latin typeface="Arial MT"/>
              <a:cs typeface="Arial MT"/>
            </a:endParaRPr>
          </a:p>
        </p:txBody>
      </p:sp>
      <p:graphicFrame>
        <p:nvGraphicFramePr>
          <p:cNvPr id="10" name="object 10"/>
          <p:cNvGraphicFramePr>
            <a:graphicFrameLocks noGrp="1"/>
          </p:cNvGraphicFramePr>
          <p:nvPr>
            <p:extLst>
              <p:ext uri="{D42A27DB-BD31-4B8C-83A1-F6EECF244321}">
                <p14:modId xmlns:p14="http://schemas.microsoft.com/office/powerpoint/2010/main" val="323490088"/>
              </p:ext>
            </p:extLst>
          </p:nvPr>
        </p:nvGraphicFramePr>
        <p:xfrm>
          <a:off x="231354" y="1201188"/>
          <a:ext cx="6896734" cy="5114036"/>
        </p:xfrm>
        <a:graphic>
          <a:graphicData uri="http://schemas.openxmlformats.org/drawingml/2006/table">
            <a:tbl>
              <a:tblPr firstRow="1" bandRow="1">
                <a:tableStyleId>{2D5ABB26-0587-4C30-8999-92F81FD0307C}</a:tableStyleId>
              </a:tblPr>
              <a:tblGrid>
                <a:gridCol w="2298700">
                  <a:extLst>
                    <a:ext uri="{9D8B030D-6E8A-4147-A177-3AD203B41FA5}">
                      <a16:colId xmlns:a16="http://schemas.microsoft.com/office/drawing/2014/main" val="20000"/>
                    </a:ext>
                  </a:extLst>
                </a:gridCol>
                <a:gridCol w="2061210">
                  <a:extLst>
                    <a:ext uri="{9D8B030D-6E8A-4147-A177-3AD203B41FA5}">
                      <a16:colId xmlns:a16="http://schemas.microsoft.com/office/drawing/2014/main" val="20001"/>
                    </a:ext>
                  </a:extLst>
                </a:gridCol>
                <a:gridCol w="2536824">
                  <a:extLst>
                    <a:ext uri="{9D8B030D-6E8A-4147-A177-3AD203B41FA5}">
                      <a16:colId xmlns:a16="http://schemas.microsoft.com/office/drawing/2014/main" val="20002"/>
                    </a:ext>
                  </a:extLst>
                </a:gridCol>
              </a:tblGrid>
              <a:tr h="370840">
                <a:tc>
                  <a:txBody>
                    <a:bodyPr/>
                    <a:lstStyle/>
                    <a:p>
                      <a:pPr marL="90805">
                        <a:lnSpc>
                          <a:spcPct val="100000"/>
                        </a:lnSpc>
                        <a:spcBef>
                          <a:spcPts val="365"/>
                        </a:spcBef>
                      </a:pPr>
                      <a:r>
                        <a:rPr lang="en-US" sz="1600" b="1" spc="-150" dirty="0" err="1">
                          <a:solidFill>
                            <a:srgbClr val="FFFFFF"/>
                          </a:solidFill>
                          <a:latin typeface="Verdana"/>
                          <a:cs typeface="Verdana"/>
                        </a:rPr>
                        <a:t>Elemento</a:t>
                      </a:r>
                      <a:r>
                        <a:rPr lang="en-US" sz="1600" b="1" spc="-150" dirty="0">
                          <a:solidFill>
                            <a:srgbClr val="FFFFFF"/>
                          </a:solidFill>
                          <a:latin typeface="Verdana"/>
                          <a:cs typeface="Verdana"/>
                        </a:rPr>
                        <a:t> di </a:t>
                      </a:r>
                      <a:r>
                        <a:rPr lang="en-US" sz="1600" b="1" spc="-150" dirty="0" err="1">
                          <a:solidFill>
                            <a:srgbClr val="FFFFFF"/>
                          </a:solidFill>
                          <a:latin typeface="Verdana"/>
                          <a:cs typeface="Verdana"/>
                        </a:rPr>
                        <a:t>valutazione</a:t>
                      </a:r>
                      <a:endParaRPr sz="1600" dirty="0">
                        <a:latin typeface="Verdana"/>
                        <a:cs typeface="Verdana"/>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0805">
                        <a:lnSpc>
                          <a:spcPct val="100000"/>
                        </a:lnSpc>
                        <a:spcBef>
                          <a:spcPts val="365"/>
                        </a:spcBef>
                      </a:pPr>
                      <a:r>
                        <a:rPr lang="en-US" sz="1600" b="1" spc="-25" dirty="0">
                          <a:solidFill>
                            <a:srgbClr val="FFFFFF"/>
                          </a:solidFill>
                          <a:latin typeface="Verdana"/>
                          <a:cs typeface="Verdana"/>
                        </a:rPr>
                        <a:t>Come</a:t>
                      </a:r>
                      <a:endParaRPr sz="1600" dirty="0">
                        <a:latin typeface="Verdana"/>
                        <a:cs typeface="Verdana"/>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91440">
                        <a:lnSpc>
                          <a:spcPct val="100000"/>
                        </a:lnSpc>
                        <a:spcBef>
                          <a:spcPts val="365"/>
                        </a:spcBef>
                      </a:pPr>
                      <a:r>
                        <a:rPr lang="en-US" sz="1600" b="1" spc="-10" dirty="0">
                          <a:solidFill>
                            <a:srgbClr val="FFFFFF"/>
                          </a:solidFill>
                          <a:latin typeface="Verdana"/>
                          <a:cs typeface="Verdana"/>
                        </a:rPr>
                        <a:t>Note</a:t>
                      </a:r>
                      <a:endParaRPr sz="1600" dirty="0">
                        <a:latin typeface="Verdana"/>
                        <a:cs typeface="Verdana"/>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255270">
                <a:tc>
                  <a:txBody>
                    <a:bodyPr/>
                    <a:lstStyle/>
                    <a:p>
                      <a:pPr marL="90805">
                        <a:lnSpc>
                          <a:spcPts val="1555"/>
                        </a:lnSpc>
                        <a:spcBef>
                          <a:spcPts val="355"/>
                        </a:spcBef>
                      </a:pPr>
                      <a:r>
                        <a:rPr lang="it-IT" sz="1400">
                          <a:latin typeface="Verdana"/>
                          <a:cs typeface="Verdana"/>
                        </a:rPr>
                        <a:t>Studi di casi (parte del
attività opzionali e test)</a:t>
                      </a:r>
                      <a:endParaRPr sz="1400" dirty="0">
                        <a:latin typeface="Verdana"/>
                        <a:cs typeface="Verdana"/>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solidFill>
                      <a:srgbClr val="FFE7CB"/>
                    </a:solidFill>
                  </a:tcPr>
                </a:tc>
                <a:tc>
                  <a:txBody>
                    <a:bodyPr/>
                    <a:lstStyle/>
                    <a:p>
                      <a:pPr marL="90805">
                        <a:lnSpc>
                          <a:spcPts val="1555"/>
                        </a:lnSpc>
                        <a:spcBef>
                          <a:spcPts val="355"/>
                        </a:spcBef>
                      </a:pPr>
                      <a:r>
                        <a:rPr lang="en-US" sz="1400" spc="-35" dirty="0">
                          <a:latin typeface="Verdana"/>
                          <a:cs typeface="Verdana"/>
                        </a:rPr>
                        <a:t>(</a:t>
                      </a:r>
                      <a:r>
                        <a:rPr lang="en-US" sz="1400" spc="-35" dirty="0" err="1">
                          <a:latin typeface="Verdana"/>
                          <a:cs typeface="Verdana"/>
                        </a:rPr>
                        <a:t>Facoltativo</a:t>
                      </a:r>
                      <a:r>
                        <a:rPr lang="en-US" sz="1400" spc="-35" dirty="0">
                          <a:latin typeface="Verdana"/>
                          <a:cs typeface="Verdana"/>
                        </a:rPr>
                        <a:t>) </a:t>
                      </a:r>
                      <a:r>
                        <a:rPr lang="en-US" sz="1400" spc="-35" dirty="0" err="1">
                          <a:latin typeface="Verdana"/>
                          <a:cs typeface="Verdana"/>
                        </a:rPr>
                        <a:t>individuale</a:t>
                      </a:r>
                      <a:endParaRPr sz="1400" dirty="0">
                        <a:latin typeface="Verdana"/>
                        <a:cs typeface="Verdana"/>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solidFill>
                      <a:srgbClr val="FFE7CB"/>
                    </a:solidFill>
                  </a:tcPr>
                </a:tc>
                <a:tc>
                  <a:txBody>
                    <a:bodyPr/>
                    <a:lstStyle/>
                    <a:p>
                      <a:pPr marL="91440">
                        <a:lnSpc>
                          <a:spcPts val="1555"/>
                        </a:lnSpc>
                        <a:spcBef>
                          <a:spcPts val="355"/>
                        </a:spcBef>
                      </a:pPr>
                      <a:r>
                        <a:rPr lang="it-IT" sz="1400" spc="-75" dirty="0">
                          <a:latin typeface="Verdana"/>
                          <a:cs typeface="Verdana"/>
                        </a:rPr>
                        <a:t>Semplici azioni basate su
letture predominanti a
articoli scientifici, notizie, ecc.</a:t>
                      </a:r>
                      <a:endParaRPr sz="1400" dirty="0">
                        <a:latin typeface="Verdana"/>
                        <a:cs typeface="Verdana"/>
                      </a:endParaRPr>
                    </a:p>
                  </a:txBody>
                  <a:tcPr marL="0" marR="0" marT="45085" marB="0">
                    <a:lnL w="12700">
                      <a:solidFill>
                        <a:srgbClr val="FFFFFF"/>
                      </a:solidFill>
                      <a:prstDash val="solid"/>
                    </a:lnL>
                    <a:lnR w="12700">
                      <a:solidFill>
                        <a:srgbClr val="FFFFFF"/>
                      </a:solidFill>
                      <a:prstDash val="solid"/>
                    </a:lnR>
                    <a:lnT w="38100">
                      <a:solidFill>
                        <a:srgbClr val="FFFFFF"/>
                      </a:solidFill>
                      <a:prstDash val="solid"/>
                    </a:lnT>
                    <a:solidFill>
                      <a:srgbClr val="FFE7CB"/>
                    </a:solidFill>
                  </a:tcPr>
                </a:tc>
                <a:extLst>
                  <a:ext uri="{0D108BD9-81ED-4DB2-BD59-A6C34878D82A}">
                    <a16:rowId xmlns:a16="http://schemas.microsoft.com/office/drawing/2014/main" val="10001"/>
                  </a:ext>
                </a:extLst>
              </a:tr>
              <a:tr h="688975">
                <a:tc>
                  <a:txBody>
                    <a:bodyPr/>
                    <a:lstStyle/>
                    <a:p>
                      <a:pPr marL="90805">
                        <a:lnSpc>
                          <a:spcPts val="1635"/>
                        </a:lnSpc>
                      </a:pPr>
                      <a:r>
                        <a:rPr lang="it-IT" sz="1400" spc="-10" dirty="0">
                          <a:latin typeface="Verdana"/>
                          <a:cs typeface="Verdana"/>
                        </a:rPr>
                        <a:t>Studi di casi (parte del
attività opzionali e test)</a:t>
                      </a:r>
                      <a:endParaRPr lang="it-IT" sz="1400" dirty="0">
                        <a:latin typeface="Verdana"/>
                        <a:cs typeface="Verdana"/>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FE7CB"/>
                    </a:solidFill>
                  </a:tcPr>
                </a:tc>
                <a:tc>
                  <a:txBody>
                    <a:bodyPr/>
                    <a:lstStyle/>
                    <a:p>
                      <a:pPr marL="90805">
                        <a:lnSpc>
                          <a:spcPts val="1635"/>
                        </a:lnSpc>
                      </a:pPr>
                      <a:r>
                        <a:rPr lang="it-IT" sz="1400" spc="-100" dirty="0">
                          <a:latin typeface="Verdana"/>
                          <a:cs typeface="Verdana"/>
                        </a:rPr>
                        <a:t>compiti da riflettere nel
Argomento corrispondente</a:t>
                      </a:r>
                      <a:endParaRPr sz="1400" dirty="0">
                        <a:latin typeface="Verdana"/>
                        <a:cs typeface="Verdana"/>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FE7CB"/>
                    </a:solidFill>
                  </a:tcPr>
                </a:tc>
                <a:tc>
                  <a:txBody>
                    <a:bodyPr/>
                    <a:lstStyle/>
                    <a:p>
                      <a:pPr marL="91440">
                        <a:lnSpc>
                          <a:spcPts val="1635"/>
                        </a:lnSpc>
                      </a:pPr>
                      <a:r>
                        <a:rPr lang="it-IT" sz="1400" spc="-20" dirty="0">
                          <a:latin typeface="Verdana"/>
                          <a:cs typeface="Verdana"/>
                        </a:rPr>
                        <a:t>Semplici azioni basate su
letture predominanti a
articoli scientifici, notizie, ecc.</a:t>
                      </a:r>
                      <a:endParaRPr sz="1400" dirty="0">
                        <a:latin typeface="Verdana"/>
                        <a:cs typeface="Verdana"/>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FE7CB"/>
                    </a:solidFill>
                  </a:tcPr>
                </a:tc>
                <a:extLst>
                  <a:ext uri="{0D108BD9-81ED-4DB2-BD59-A6C34878D82A}">
                    <a16:rowId xmlns:a16="http://schemas.microsoft.com/office/drawing/2014/main" val="10002"/>
                  </a:ext>
                </a:extLst>
              </a:tr>
              <a:tr h="788670">
                <a:tc>
                  <a:txBody>
                    <a:bodyPr/>
                    <a:lstStyle/>
                    <a:p>
                      <a:pPr marL="90805" marR="464820">
                        <a:lnSpc>
                          <a:spcPct val="98600"/>
                        </a:lnSpc>
                        <a:spcBef>
                          <a:spcPts val="380"/>
                        </a:spcBef>
                      </a:pPr>
                      <a:r>
                        <a:rPr sz="1400" spc="-65" dirty="0">
                          <a:latin typeface="Verdana"/>
                          <a:cs typeface="Verdana"/>
                        </a:rPr>
                        <a:t>Final</a:t>
                      </a:r>
                      <a:r>
                        <a:rPr sz="1400" spc="-80" dirty="0">
                          <a:latin typeface="Verdana"/>
                          <a:cs typeface="Verdana"/>
                        </a:rPr>
                        <a:t> </a:t>
                      </a:r>
                      <a:r>
                        <a:rPr sz="1400" spc="-20" dirty="0">
                          <a:latin typeface="Verdana"/>
                          <a:cs typeface="Verdana"/>
                        </a:rPr>
                        <a:t>project</a:t>
                      </a:r>
                      <a:r>
                        <a:rPr sz="1400" spc="-75" dirty="0">
                          <a:latin typeface="Verdana"/>
                          <a:cs typeface="Verdana"/>
                        </a:rPr>
                        <a:t> </a:t>
                      </a:r>
                      <a:r>
                        <a:rPr sz="1400" spc="-50" dirty="0">
                          <a:latin typeface="Verdana"/>
                          <a:cs typeface="Verdana"/>
                        </a:rPr>
                        <a:t>/ </a:t>
                      </a:r>
                      <a:r>
                        <a:rPr sz="1400" spc="-70" dirty="0">
                          <a:latin typeface="Verdana"/>
                          <a:cs typeface="Verdana"/>
                        </a:rPr>
                        <a:t>assignments </a:t>
                      </a:r>
                      <a:r>
                        <a:rPr sz="1400" spc="-204" dirty="0">
                          <a:latin typeface="Verdana"/>
                          <a:cs typeface="Verdana"/>
                        </a:rPr>
                        <a:t>–</a:t>
                      </a:r>
                      <a:r>
                        <a:rPr sz="1400" spc="-55" dirty="0">
                          <a:latin typeface="Verdana"/>
                          <a:cs typeface="Verdana"/>
                        </a:rPr>
                        <a:t> </a:t>
                      </a:r>
                      <a:r>
                        <a:rPr sz="1400" spc="-20" dirty="0">
                          <a:latin typeface="Verdana"/>
                          <a:cs typeface="Verdana"/>
                        </a:rPr>
                        <a:t>under </a:t>
                      </a:r>
                      <a:r>
                        <a:rPr sz="1400" spc="-10" dirty="0">
                          <a:latin typeface="Verdana"/>
                          <a:cs typeface="Verdana"/>
                        </a:rPr>
                        <a:t>‘quality’</a:t>
                      </a:r>
                      <a:r>
                        <a:rPr sz="1400" spc="-55" dirty="0">
                          <a:latin typeface="Verdana"/>
                          <a:cs typeface="Verdana"/>
                        </a:rPr>
                        <a:t> </a:t>
                      </a:r>
                      <a:r>
                        <a:rPr sz="1400" spc="-10" dirty="0">
                          <a:latin typeface="Verdana"/>
                          <a:cs typeface="Verdana"/>
                        </a:rPr>
                        <a:t>reports</a:t>
                      </a:r>
                      <a:endParaRPr sz="1400" dirty="0">
                        <a:latin typeface="Verdana"/>
                        <a:cs typeface="Verdana"/>
                      </a:endParaRPr>
                    </a:p>
                  </a:txBody>
                  <a:tcPr marL="0" marR="0" marT="48260" marB="0">
                    <a:lnL w="12700">
                      <a:solidFill>
                        <a:srgbClr val="FFFFFF"/>
                      </a:solidFill>
                      <a:prstDash val="solid"/>
                    </a:lnL>
                    <a:lnR w="12700">
                      <a:solidFill>
                        <a:srgbClr val="FFFFFF"/>
                      </a:solidFill>
                      <a:prstDash val="solid"/>
                    </a:lnR>
                    <a:lnT w="12700">
                      <a:solidFill>
                        <a:srgbClr val="FFFFFF"/>
                      </a:solidFill>
                      <a:prstDash val="solid"/>
                    </a:lnT>
                    <a:solidFill>
                      <a:srgbClr val="FFF3E7"/>
                    </a:solidFill>
                  </a:tcPr>
                </a:tc>
                <a:tc>
                  <a:txBody>
                    <a:bodyPr/>
                    <a:lstStyle/>
                    <a:p>
                      <a:pPr marL="90805" marR="593725">
                        <a:lnSpc>
                          <a:spcPct val="98600"/>
                        </a:lnSpc>
                        <a:spcBef>
                          <a:spcPts val="380"/>
                        </a:spcBef>
                      </a:pPr>
                      <a:r>
                        <a:rPr lang="it-IT" sz="1400" spc="-35" dirty="0">
                          <a:latin typeface="Verdana"/>
                          <a:cs typeface="Verdana"/>
                        </a:rPr>
                        <a:t>Progetto individuale/di gruppo da inviare successivamente</a:t>
                      </a:r>
                      <a:endParaRPr sz="1400" dirty="0">
                        <a:latin typeface="Verdana"/>
                        <a:cs typeface="Verdana"/>
                      </a:endParaRPr>
                    </a:p>
                  </a:txBody>
                  <a:tcPr marL="0" marR="0" marT="48260" marB="0">
                    <a:lnL w="12700">
                      <a:solidFill>
                        <a:srgbClr val="FFFFFF"/>
                      </a:solidFill>
                      <a:prstDash val="solid"/>
                    </a:lnL>
                    <a:lnR w="12700">
                      <a:solidFill>
                        <a:srgbClr val="FFFFFF"/>
                      </a:solidFill>
                      <a:prstDash val="solid"/>
                    </a:lnR>
                    <a:lnT w="12700">
                      <a:solidFill>
                        <a:srgbClr val="FFFFFF"/>
                      </a:solidFill>
                      <a:prstDash val="solid"/>
                    </a:lnT>
                    <a:solidFill>
                      <a:srgbClr val="FFF3E7"/>
                    </a:solidFill>
                  </a:tcPr>
                </a:tc>
                <a:tc>
                  <a:txBody>
                    <a:bodyPr/>
                    <a:lstStyle/>
                    <a:p>
                      <a:pPr marL="91440" marR="184785">
                        <a:lnSpc>
                          <a:spcPct val="98600"/>
                        </a:lnSpc>
                        <a:spcBef>
                          <a:spcPts val="380"/>
                        </a:spcBef>
                      </a:pPr>
                      <a:r>
                        <a:rPr lang="it-IT" sz="1400" dirty="0">
                          <a:latin typeface="Verdana"/>
                          <a:cs typeface="Verdana"/>
                        </a:rPr>
                        <a:t>Azioni pratiche utilizzando diversi tipi di strumenti e simulatori specializzati</a:t>
                      </a:r>
                      <a:endParaRPr sz="1400" dirty="0">
                        <a:latin typeface="Verdana"/>
                        <a:cs typeface="Verdana"/>
                      </a:endParaRPr>
                    </a:p>
                  </a:txBody>
                  <a:tcPr marL="0" marR="0" marT="48260" marB="0">
                    <a:lnL w="12700">
                      <a:solidFill>
                        <a:srgbClr val="FFFFFF"/>
                      </a:solidFill>
                      <a:prstDash val="solid"/>
                    </a:lnL>
                    <a:lnR w="12700">
                      <a:solidFill>
                        <a:srgbClr val="FFFFFF"/>
                      </a:solidFill>
                      <a:prstDash val="solid"/>
                    </a:lnR>
                    <a:lnT w="12700">
                      <a:solidFill>
                        <a:srgbClr val="FFFFFF"/>
                      </a:solidFill>
                      <a:prstDash val="solid"/>
                    </a:lnT>
                    <a:solidFill>
                      <a:srgbClr val="FFF3E7"/>
                    </a:solidFill>
                  </a:tcPr>
                </a:tc>
                <a:extLst>
                  <a:ext uri="{0D108BD9-81ED-4DB2-BD59-A6C34878D82A}">
                    <a16:rowId xmlns:a16="http://schemas.microsoft.com/office/drawing/2014/main" val="10003"/>
                  </a:ext>
                </a:extLst>
              </a:tr>
              <a:tr h="368935">
                <a:tc>
                  <a:txBody>
                    <a:bodyPr/>
                    <a:lstStyle/>
                    <a:p>
                      <a:pPr marL="90805">
                        <a:lnSpc>
                          <a:spcPct val="100000"/>
                        </a:lnSpc>
                        <a:spcBef>
                          <a:spcPts val="840"/>
                        </a:spcBef>
                      </a:pPr>
                      <a:r>
                        <a:rPr sz="1400" spc="-20" dirty="0">
                          <a:latin typeface="Verdana"/>
                          <a:cs typeface="Verdana"/>
                        </a:rPr>
                        <a:t>(</a:t>
                      </a:r>
                      <a:r>
                        <a:rPr lang="en-US" sz="1400" spc="-20" dirty="0">
                          <a:latin typeface="Verdana"/>
                          <a:cs typeface="Verdana"/>
                        </a:rPr>
                        <a:t>OBBLIGATORIO</a:t>
                      </a:r>
                      <a:r>
                        <a:rPr sz="1400" spc="-20" dirty="0">
                          <a:latin typeface="Verdana"/>
                          <a:cs typeface="Verdana"/>
                        </a:rPr>
                        <a:t>)</a:t>
                      </a:r>
                      <a:endParaRPr sz="1400" dirty="0">
                        <a:latin typeface="Verdana"/>
                        <a:cs typeface="Verdana"/>
                      </a:endParaRPr>
                    </a:p>
                  </a:txBody>
                  <a:tcPr marL="0" marR="0" marT="106680" marB="0">
                    <a:lnL w="12700">
                      <a:solidFill>
                        <a:srgbClr val="FFFFFF"/>
                      </a:solidFill>
                      <a:prstDash val="solid"/>
                    </a:lnL>
                    <a:lnR w="12700">
                      <a:solidFill>
                        <a:srgbClr val="FFFFFF"/>
                      </a:solidFill>
                      <a:prstDash val="solid"/>
                    </a:lnR>
                    <a:lnB w="12700">
                      <a:solidFill>
                        <a:srgbClr val="FFFFFF"/>
                      </a:solidFill>
                      <a:prstDash val="solid"/>
                    </a:lnB>
                    <a:solidFill>
                      <a:srgbClr val="FFF3E7"/>
                    </a:solidFill>
                  </a:tcPr>
                </a:tc>
                <a:tc>
                  <a:txBody>
                    <a:bodyPr/>
                    <a:lstStyle/>
                    <a:p>
                      <a:pPr>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FF3E7"/>
                    </a:solidFill>
                  </a:tcPr>
                </a:tc>
                <a:tc>
                  <a:txBody>
                    <a:bodyPr/>
                    <a:lstStyle/>
                    <a:p>
                      <a:pPr>
                        <a:lnSpc>
                          <a:spcPct val="100000"/>
                        </a:lnSpc>
                      </a:pPr>
                      <a:endParaRPr sz="15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FFF3E7"/>
                    </a:solidFill>
                  </a:tcPr>
                </a:tc>
                <a:extLst>
                  <a:ext uri="{0D108BD9-81ED-4DB2-BD59-A6C34878D82A}">
                    <a16:rowId xmlns:a16="http://schemas.microsoft.com/office/drawing/2014/main" val="10004"/>
                  </a:ext>
                </a:extLst>
              </a:tr>
              <a:tr h="1158240">
                <a:tc>
                  <a:txBody>
                    <a:bodyPr/>
                    <a:lstStyle/>
                    <a:p>
                      <a:pPr marL="90805">
                        <a:lnSpc>
                          <a:spcPct val="100000"/>
                        </a:lnSpc>
                        <a:spcBef>
                          <a:spcPts val="355"/>
                        </a:spcBef>
                      </a:pPr>
                      <a:r>
                        <a:rPr sz="1400" spc="-65" dirty="0">
                          <a:latin typeface="Verdana"/>
                          <a:cs typeface="Verdana"/>
                        </a:rPr>
                        <a:t>Final</a:t>
                      </a:r>
                      <a:r>
                        <a:rPr sz="1400" spc="-80" dirty="0">
                          <a:latin typeface="Verdana"/>
                          <a:cs typeface="Verdana"/>
                        </a:rPr>
                        <a:t> </a:t>
                      </a:r>
                      <a:r>
                        <a:rPr sz="1400" spc="-20" dirty="0">
                          <a:latin typeface="Verdana"/>
                          <a:cs typeface="Verdana"/>
                        </a:rPr>
                        <a:t>test</a:t>
                      </a:r>
                      <a:endParaRPr sz="1400" dirty="0">
                        <a:latin typeface="Verdana"/>
                        <a:cs typeface="Verdana"/>
                      </a:endParaRPr>
                    </a:p>
                    <a:p>
                      <a:pPr>
                        <a:lnSpc>
                          <a:spcPct val="100000"/>
                        </a:lnSpc>
                      </a:pPr>
                      <a:endParaRPr sz="1400" dirty="0">
                        <a:latin typeface="Times New Roman"/>
                        <a:cs typeface="Times New Roman"/>
                      </a:endParaRPr>
                    </a:p>
                    <a:p>
                      <a:pPr>
                        <a:lnSpc>
                          <a:spcPct val="100000"/>
                        </a:lnSpc>
                      </a:pPr>
                      <a:endParaRPr sz="1400" dirty="0">
                        <a:latin typeface="Times New Roman"/>
                        <a:cs typeface="Times New Roman"/>
                      </a:endParaRPr>
                    </a:p>
                    <a:p>
                      <a:pPr>
                        <a:lnSpc>
                          <a:spcPct val="100000"/>
                        </a:lnSpc>
                        <a:spcBef>
                          <a:spcPts val="185"/>
                        </a:spcBef>
                      </a:pPr>
                      <a:endParaRPr sz="1400" dirty="0">
                        <a:latin typeface="Times New Roman"/>
                        <a:cs typeface="Times New Roman"/>
                      </a:endParaRPr>
                    </a:p>
                    <a:p>
                      <a:pPr marL="90805">
                        <a:lnSpc>
                          <a:spcPct val="100000"/>
                        </a:lnSpc>
                        <a:spcBef>
                          <a:spcPts val="5"/>
                        </a:spcBef>
                      </a:pPr>
                      <a:r>
                        <a:rPr sz="1400" spc="-20" dirty="0">
                          <a:latin typeface="Verdana"/>
                          <a:cs typeface="Verdana"/>
                        </a:rPr>
                        <a:t>(REQUIRED)</a:t>
                      </a:r>
                      <a:endParaRPr sz="1400" dirty="0">
                        <a:latin typeface="Verdana"/>
                        <a:cs typeface="Verdana"/>
                      </a:endParaRPr>
                    </a:p>
                  </a:txBody>
                  <a:tcPr marL="0" marR="0" marT="450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90805" marR="167005">
                        <a:lnSpc>
                          <a:spcPct val="99600"/>
                        </a:lnSpc>
                        <a:spcBef>
                          <a:spcPts val="365"/>
                        </a:spcBef>
                      </a:pPr>
                      <a:r>
                        <a:rPr lang="it-IT" sz="1400" spc="-85" dirty="0">
                          <a:latin typeface="Verdana"/>
                          <a:cs typeface="Verdana"/>
                        </a:rPr>
                        <a:t>Test di valutazione, che può integrare casi di studio in cui gli studenti devono dimostrare conoscenze pratiche</a:t>
                      </a:r>
                      <a:endParaRPr sz="1400" dirty="0">
                        <a:latin typeface="Verdana"/>
                        <a:cs typeface="Verdana"/>
                      </a:endParaRPr>
                    </a:p>
                  </a:txBody>
                  <a:tcPr marL="0" marR="0" marT="463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tc>
                  <a:txBody>
                    <a:bodyPr/>
                    <a:lstStyle/>
                    <a:p>
                      <a:pPr marL="91440" marR="206375">
                        <a:lnSpc>
                          <a:spcPts val="1610"/>
                        </a:lnSpc>
                        <a:spcBef>
                          <a:spcPts val="470"/>
                        </a:spcBef>
                      </a:pPr>
                      <a:r>
                        <a:rPr lang="it-IT" sz="1400" spc="-160" dirty="0">
                          <a:latin typeface="Verdana"/>
                          <a:cs typeface="Verdana"/>
                        </a:rPr>
                        <a:t>In presenza dei formatori (ca. 40-60 minuti)</a:t>
                      </a:r>
                      <a:endParaRPr sz="1400" dirty="0">
                        <a:latin typeface="Verdana"/>
                        <a:cs typeface="Verdana"/>
                      </a:endParaRPr>
                    </a:p>
                  </a:txBody>
                  <a:tcPr marL="0" marR="0" marT="596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5"/>
                  </a:ext>
                </a:extLst>
              </a:tr>
            </a:tbl>
          </a:graphicData>
        </a:graphic>
      </p:graphicFrame>
      <p:sp>
        <p:nvSpPr>
          <p:cNvPr id="11" name="object 11"/>
          <p:cNvSpPr/>
          <p:nvPr/>
        </p:nvSpPr>
        <p:spPr>
          <a:xfrm>
            <a:off x="7244665" y="3794929"/>
            <a:ext cx="458470" cy="767080"/>
          </a:xfrm>
          <a:custGeom>
            <a:avLst/>
            <a:gdLst/>
            <a:ahLst/>
            <a:cxnLst/>
            <a:rect l="l" t="t" r="r" b="b"/>
            <a:pathLst>
              <a:path w="458470" h="767079">
                <a:moveTo>
                  <a:pt x="229040" y="0"/>
                </a:moveTo>
                <a:lnTo>
                  <a:pt x="229040" y="191729"/>
                </a:lnTo>
                <a:lnTo>
                  <a:pt x="0" y="191729"/>
                </a:lnTo>
                <a:lnTo>
                  <a:pt x="0" y="575186"/>
                </a:lnTo>
                <a:lnTo>
                  <a:pt x="229040" y="575186"/>
                </a:lnTo>
                <a:lnTo>
                  <a:pt x="229040" y="766916"/>
                </a:lnTo>
                <a:lnTo>
                  <a:pt x="458080" y="383458"/>
                </a:lnTo>
                <a:lnTo>
                  <a:pt x="229040" y="0"/>
                </a:lnTo>
                <a:close/>
              </a:path>
            </a:pathLst>
          </a:custGeom>
          <a:solidFill>
            <a:srgbClr val="FFBA00"/>
          </a:solidFill>
        </p:spPr>
        <p:txBody>
          <a:bodyPr wrap="square" lIns="0" tIns="0" rIns="0" bIns="0" rtlCol="0"/>
          <a:lstStyle/>
          <a:p>
            <a:endParaRPr/>
          </a:p>
        </p:txBody>
      </p:sp>
      <p:graphicFrame>
        <p:nvGraphicFramePr>
          <p:cNvPr id="12" name="object 12"/>
          <p:cNvGraphicFramePr>
            <a:graphicFrameLocks noGrp="1"/>
          </p:cNvGraphicFramePr>
          <p:nvPr>
            <p:extLst>
              <p:ext uri="{D42A27DB-BD31-4B8C-83A1-F6EECF244321}">
                <p14:modId xmlns:p14="http://schemas.microsoft.com/office/powerpoint/2010/main" val="1082712518"/>
              </p:ext>
            </p:extLst>
          </p:nvPr>
        </p:nvGraphicFramePr>
        <p:xfrm>
          <a:off x="7761102" y="3513347"/>
          <a:ext cx="4369688" cy="1189909"/>
        </p:xfrm>
        <a:graphic>
          <a:graphicData uri="http://schemas.openxmlformats.org/drawingml/2006/table">
            <a:tbl>
              <a:tblPr firstRow="1" bandRow="1">
                <a:tableStyleId>{2D5ABB26-0587-4C30-8999-92F81FD0307C}</a:tableStyleId>
              </a:tblPr>
              <a:tblGrid>
                <a:gridCol w="2184844">
                  <a:extLst>
                    <a:ext uri="{9D8B030D-6E8A-4147-A177-3AD203B41FA5}">
                      <a16:colId xmlns:a16="http://schemas.microsoft.com/office/drawing/2014/main" val="20000"/>
                    </a:ext>
                  </a:extLst>
                </a:gridCol>
                <a:gridCol w="2184844">
                  <a:extLst>
                    <a:ext uri="{9D8B030D-6E8A-4147-A177-3AD203B41FA5}">
                      <a16:colId xmlns:a16="http://schemas.microsoft.com/office/drawing/2014/main" val="20001"/>
                    </a:ext>
                  </a:extLst>
                </a:gridCol>
              </a:tblGrid>
              <a:tr h="777846">
                <a:tc>
                  <a:txBody>
                    <a:bodyPr/>
                    <a:lstStyle/>
                    <a:p>
                      <a:pPr marL="181610" marR="173355" indent="144780">
                        <a:lnSpc>
                          <a:spcPts val="2110"/>
                        </a:lnSpc>
                        <a:spcBef>
                          <a:spcPts val="459"/>
                        </a:spcBef>
                      </a:pPr>
                      <a:r>
                        <a:rPr lang="en-US" sz="1800" b="1" spc="-114" dirty="0" err="1">
                          <a:solidFill>
                            <a:srgbClr val="FFFFFF"/>
                          </a:solidFill>
                          <a:latin typeface="Verdana"/>
                          <a:cs typeface="Verdana"/>
                        </a:rPr>
                        <a:t>Compiti</a:t>
                      </a:r>
                      <a:r>
                        <a:rPr lang="en-US" sz="1800" b="1" spc="-114" dirty="0">
                          <a:solidFill>
                            <a:srgbClr val="FFFFFF"/>
                          </a:solidFill>
                          <a:latin typeface="Verdana"/>
                          <a:cs typeface="Verdana"/>
                        </a:rPr>
                        <a:t> (</a:t>
                      </a:r>
                      <a:r>
                        <a:rPr lang="en-US" sz="1800" b="1" spc="-114" dirty="0" err="1">
                          <a:solidFill>
                            <a:srgbClr val="FFFFFF"/>
                          </a:solidFill>
                          <a:latin typeface="Verdana"/>
                          <a:cs typeface="Verdana"/>
                        </a:rPr>
                        <a:t>punteggio</a:t>
                      </a:r>
                      <a:r>
                        <a:rPr lang="en-US" sz="1800" b="1" spc="-114" dirty="0">
                          <a:solidFill>
                            <a:srgbClr val="FFFFFF"/>
                          </a:solidFill>
                          <a:latin typeface="Verdana"/>
                          <a:cs typeface="Verdana"/>
                        </a:rPr>
                        <a:t>: 0,0-7,0)</a:t>
                      </a:r>
                      <a:endParaRPr sz="1800" dirty="0">
                        <a:latin typeface="Verdana"/>
                        <a:cs typeface="Verdana"/>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tc>
                  <a:txBody>
                    <a:bodyPr/>
                    <a:lstStyle/>
                    <a:p>
                      <a:pPr marL="108585" marR="100330" indent="702310">
                        <a:lnSpc>
                          <a:spcPts val="2110"/>
                        </a:lnSpc>
                        <a:spcBef>
                          <a:spcPts val="459"/>
                        </a:spcBef>
                      </a:pPr>
                      <a:r>
                        <a:rPr lang="en-US" sz="1800" b="1" spc="-300" dirty="0">
                          <a:solidFill>
                            <a:srgbClr val="FFFFFF"/>
                          </a:solidFill>
                          <a:latin typeface="Verdana"/>
                          <a:cs typeface="Verdana"/>
                        </a:rPr>
                        <a:t>Test (</a:t>
                      </a:r>
                      <a:r>
                        <a:rPr lang="en-US" sz="1800" b="1" spc="-300" dirty="0" err="1">
                          <a:solidFill>
                            <a:srgbClr val="FFFFFF"/>
                          </a:solidFill>
                          <a:latin typeface="Verdana"/>
                          <a:cs typeface="Verdana"/>
                        </a:rPr>
                        <a:t>Punteggio</a:t>
                      </a:r>
                      <a:r>
                        <a:rPr lang="en-US" sz="1800" b="1" spc="-300" dirty="0">
                          <a:solidFill>
                            <a:srgbClr val="FFFFFF"/>
                          </a:solidFill>
                          <a:latin typeface="Verdana"/>
                          <a:cs typeface="Verdana"/>
                        </a:rPr>
                        <a:t>: 0.0 – 3.0)</a:t>
                      </a:r>
                      <a:endParaRPr sz="1800" dirty="0">
                        <a:latin typeface="Verdana"/>
                        <a:cs typeface="Verdana"/>
                      </a:endParaRPr>
                    </a:p>
                  </a:txBody>
                  <a:tcPr marL="0" marR="0" marT="58419"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BA00"/>
                    </a:solidFill>
                  </a:tcPr>
                </a:tc>
                <a:extLst>
                  <a:ext uri="{0D108BD9-81ED-4DB2-BD59-A6C34878D82A}">
                    <a16:rowId xmlns:a16="http://schemas.microsoft.com/office/drawing/2014/main" val="10000"/>
                  </a:ext>
                </a:extLst>
              </a:tr>
              <a:tr h="331390">
                <a:tc>
                  <a:txBody>
                    <a:bodyPr/>
                    <a:lstStyle/>
                    <a:p>
                      <a:pPr marL="403860">
                        <a:lnSpc>
                          <a:spcPct val="100000"/>
                        </a:lnSpc>
                        <a:spcBef>
                          <a:spcPts val="350"/>
                        </a:spcBef>
                      </a:pPr>
                      <a:r>
                        <a:rPr sz="1800" spc="-300" dirty="0">
                          <a:latin typeface="Verdana"/>
                          <a:cs typeface="Verdana"/>
                        </a:rPr>
                        <a:t>70%</a:t>
                      </a:r>
                      <a:r>
                        <a:rPr sz="1800" spc="-125" dirty="0">
                          <a:latin typeface="Verdana"/>
                          <a:cs typeface="Verdana"/>
                        </a:rPr>
                        <a:t> </a:t>
                      </a:r>
                      <a:r>
                        <a:rPr sz="1800" dirty="0">
                          <a:latin typeface="Verdana"/>
                          <a:cs typeface="Verdana"/>
                        </a:rPr>
                        <a:t>of</a:t>
                      </a:r>
                      <a:r>
                        <a:rPr sz="1800" spc="-130" dirty="0">
                          <a:latin typeface="Verdana"/>
                          <a:cs typeface="Verdana"/>
                        </a:rPr>
                        <a:t> </a:t>
                      </a:r>
                      <a:r>
                        <a:rPr sz="1800" spc="-20" dirty="0">
                          <a:latin typeface="Verdana"/>
                          <a:cs typeface="Verdana"/>
                        </a:rPr>
                        <a:t>10.0</a:t>
                      </a:r>
                      <a:endParaRPr sz="1800">
                        <a:latin typeface="Verdana"/>
                        <a:cs typeface="Verdana"/>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tc>
                  <a:txBody>
                    <a:bodyPr/>
                    <a:lstStyle/>
                    <a:p>
                      <a:pPr marL="403860">
                        <a:lnSpc>
                          <a:spcPct val="100000"/>
                        </a:lnSpc>
                        <a:spcBef>
                          <a:spcPts val="350"/>
                        </a:spcBef>
                      </a:pPr>
                      <a:r>
                        <a:rPr sz="1800" spc="-300" dirty="0">
                          <a:latin typeface="Verdana"/>
                          <a:cs typeface="Verdana"/>
                        </a:rPr>
                        <a:t>30%</a:t>
                      </a:r>
                      <a:r>
                        <a:rPr sz="1800" spc="-125" dirty="0">
                          <a:latin typeface="Verdana"/>
                          <a:cs typeface="Verdana"/>
                        </a:rPr>
                        <a:t> </a:t>
                      </a:r>
                      <a:r>
                        <a:rPr sz="1800" dirty="0">
                          <a:latin typeface="Verdana"/>
                          <a:cs typeface="Verdana"/>
                        </a:rPr>
                        <a:t>of</a:t>
                      </a:r>
                      <a:r>
                        <a:rPr sz="1800" spc="-130" dirty="0">
                          <a:latin typeface="Verdana"/>
                          <a:cs typeface="Verdana"/>
                        </a:rPr>
                        <a:t> </a:t>
                      </a:r>
                      <a:r>
                        <a:rPr sz="1800" spc="-20" dirty="0">
                          <a:latin typeface="Verdana"/>
                          <a:cs typeface="Verdana"/>
                        </a:rPr>
                        <a:t>10.0</a:t>
                      </a:r>
                      <a:endParaRPr sz="1800" dirty="0">
                        <a:latin typeface="Verdana"/>
                        <a:cs typeface="Verdana"/>
                      </a:endParaRPr>
                    </a:p>
                  </a:txBody>
                  <a:tcPr marL="0" marR="0" marT="4445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7CB"/>
                    </a:solidFill>
                  </a:tcPr>
                </a:tc>
                <a:extLst>
                  <a:ext uri="{0D108BD9-81ED-4DB2-BD59-A6C34878D82A}">
                    <a16:rowId xmlns:a16="http://schemas.microsoft.com/office/drawing/2014/main" val="10001"/>
                  </a:ext>
                </a:extLst>
              </a:tr>
            </a:tbl>
          </a:graphicData>
        </a:graphic>
      </p:graphicFrame>
      <p:sp>
        <p:nvSpPr>
          <p:cNvPr id="14" name="object 14"/>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13" name="object 13"/>
          <p:cNvSpPr txBox="1"/>
          <p:nvPr/>
        </p:nvSpPr>
        <p:spPr>
          <a:xfrm>
            <a:off x="8893528" y="5019068"/>
            <a:ext cx="3045460" cy="836768"/>
          </a:xfrm>
          <a:prstGeom prst="rect">
            <a:avLst/>
          </a:prstGeom>
        </p:spPr>
        <p:txBody>
          <a:bodyPr vert="horz" wrap="square" lIns="0" tIns="28575" rIns="0" bIns="0" rtlCol="0">
            <a:spAutoFit/>
          </a:bodyPr>
          <a:lstStyle/>
          <a:p>
            <a:pPr marL="12700" marR="5080">
              <a:lnSpc>
                <a:spcPts val="2090"/>
              </a:lnSpc>
              <a:spcBef>
                <a:spcPts val="225"/>
              </a:spcBef>
            </a:pPr>
            <a:r>
              <a:rPr lang="it-IT" sz="1800" b="1" spc="-160" dirty="0">
                <a:solidFill>
                  <a:srgbClr val="FFFFFF"/>
                </a:solidFill>
                <a:latin typeface="Verdana"/>
                <a:cs typeface="Verdana"/>
              </a:rPr>
              <a:t>Punteggio minimo per superare con successo il modulo: &gt;= 5.0</a:t>
            </a:r>
            <a:endParaRPr sz="1800" dirty="0">
              <a:latin typeface="Verdana"/>
              <a:cs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49276" y="-12700"/>
            <a:ext cx="6548755" cy="6883400"/>
            <a:chOff x="4549276" y="-12700"/>
            <a:chExt cx="6548755" cy="6883400"/>
          </a:xfrm>
        </p:grpSpPr>
        <p:pic>
          <p:nvPicPr>
            <p:cNvPr id="3" name="object 3"/>
            <p:cNvPicPr/>
            <p:nvPr/>
          </p:nvPicPr>
          <p:blipFill>
            <a:blip r:embed="rId2" cstate="print"/>
            <a:stretch>
              <a:fillRect/>
            </a:stretch>
          </p:blipFill>
          <p:spPr>
            <a:xfrm>
              <a:off x="5029199"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grpSp>
      <p:sp>
        <p:nvSpPr>
          <p:cNvPr id="5" name="object 5"/>
          <p:cNvSpPr txBox="1">
            <a:spLocks noGrp="1"/>
          </p:cNvSpPr>
          <p:nvPr>
            <p:ph type="title"/>
          </p:nvPr>
        </p:nvSpPr>
        <p:spPr>
          <a:xfrm>
            <a:off x="6502040" y="889508"/>
            <a:ext cx="5076825" cy="756920"/>
          </a:xfrm>
          <a:prstGeom prst="rect">
            <a:avLst/>
          </a:prstGeom>
        </p:spPr>
        <p:txBody>
          <a:bodyPr vert="horz" wrap="square" lIns="0" tIns="12700" rIns="0" bIns="0" rtlCol="0">
            <a:spAutoFit/>
          </a:bodyPr>
          <a:lstStyle/>
          <a:p>
            <a:pPr marL="12700">
              <a:lnSpc>
                <a:spcPct val="100000"/>
              </a:lnSpc>
              <a:spcBef>
                <a:spcPts val="100"/>
              </a:spcBef>
            </a:pPr>
            <a:r>
              <a:rPr lang="en-US" sz="4800" spc="75" dirty="0" err="1"/>
              <a:t>Riconoscimento</a:t>
            </a:r>
            <a:endParaRPr sz="4800" dirty="0"/>
          </a:p>
        </p:txBody>
      </p:sp>
      <p:grpSp>
        <p:nvGrpSpPr>
          <p:cNvPr id="6" name="object 6"/>
          <p:cNvGrpSpPr/>
          <p:nvPr/>
        </p:nvGrpSpPr>
        <p:grpSpPr>
          <a:xfrm>
            <a:off x="0" y="-2235"/>
            <a:ext cx="10843895" cy="6862445"/>
            <a:chOff x="0" y="-2235"/>
            <a:chExt cx="10843895" cy="6862445"/>
          </a:xfrm>
        </p:grpSpPr>
        <p:sp>
          <p:nvSpPr>
            <p:cNvPr id="7" name="object 7"/>
            <p:cNvSpPr/>
            <p:nvPr/>
          </p:nvSpPr>
          <p:spPr>
            <a:xfrm>
              <a:off x="3507756" y="0"/>
              <a:ext cx="2550160" cy="6847840"/>
            </a:xfrm>
            <a:custGeom>
              <a:avLst/>
              <a:gdLst/>
              <a:ahLst/>
              <a:cxnLst/>
              <a:rect l="l" t="t" r="r" b="b"/>
              <a:pathLst>
                <a:path w="2550160" h="6847840">
                  <a:moveTo>
                    <a:pt x="2549602" y="0"/>
                  </a:moveTo>
                  <a:lnTo>
                    <a:pt x="2523370" y="0"/>
                  </a:lnTo>
                  <a:lnTo>
                    <a:pt x="1945566" y="2096424"/>
                  </a:lnTo>
                  <a:lnTo>
                    <a:pt x="1552394" y="3546260"/>
                  </a:lnTo>
                  <a:lnTo>
                    <a:pt x="1531482" y="3592169"/>
                  </a:lnTo>
                  <a:lnTo>
                    <a:pt x="1498334" y="3628222"/>
                  </a:lnTo>
                  <a:lnTo>
                    <a:pt x="1456236" y="3652474"/>
                  </a:lnTo>
                  <a:lnTo>
                    <a:pt x="1408478" y="3662977"/>
                  </a:lnTo>
                  <a:lnTo>
                    <a:pt x="1358345" y="3657786"/>
                  </a:lnTo>
                  <a:lnTo>
                    <a:pt x="1303174" y="3630539"/>
                  </a:lnTo>
                  <a:lnTo>
                    <a:pt x="1263223" y="3584281"/>
                  </a:lnTo>
                  <a:lnTo>
                    <a:pt x="1243247" y="3525983"/>
                  </a:lnTo>
                  <a:lnTo>
                    <a:pt x="1242534" y="3495171"/>
                  </a:lnTo>
                  <a:lnTo>
                    <a:pt x="1248003" y="3463884"/>
                  </a:lnTo>
                  <a:lnTo>
                    <a:pt x="1506735" y="2509578"/>
                  </a:lnTo>
                  <a:lnTo>
                    <a:pt x="1513182" y="2460837"/>
                  </a:lnTo>
                  <a:lnTo>
                    <a:pt x="1506735" y="2413682"/>
                  </a:lnTo>
                  <a:lnTo>
                    <a:pt x="1488662" y="2370328"/>
                  </a:lnTo>
                  <a:lnTo>
                    <a:pt x="1460231" y="2332994"/>
                  </a:lnTo>
                  <a:lnTo>
                    <a:pt x="1422711" y="2303898"/>
                  </a:lnTo>
                  <a:lnTo>
                    <a:pt x="1377369" y="2285258"/>
                  </a:lnTo>
                  <a:lnTo>
                    <a:pt x="1325612" y="2279124"/>
                  </a:lnTo>
                  <a:lnTo>
                    <a:pt x="1275621" y="2287285"/>
                  </a:lnTo>
                  <a:lnTo>
                    <a:pt x="1230075" y="2308526"/>
                  </a:lnTo>
                  <a:lnTo>
                    <a:pt x="1191650" y="2341629"/>
                  </a:lnTo>
                  <a:lnTo>
                    <a:pt x="1163027" y="2385377"/>
                  </a:lnTo>
                  <a:lnTo>
                    <a:pt x="1163027" y="2386646"/>
                  </a:lnTo>
                  <a:lnTo>
                    <a:pt x="821855" y="3659054"/>
                  </a:lnTo>
                  <a:lnTo>
                    <a:pt x="0" y="6846413"/>
                  </a:lnTo>
                  <a:lnTo>
                    <a:pt x="6658" y="6847146"/>
                  </a:lnTo>
                  <a:lnTo>
                    <a:pt x="19975" y="6847661"/>
                  </a:lnTo>
                  <a:lnTo>
                    <a:pt x="26634" y="6847680"/>
                  </a:lnTo>
                  <a:lnTo>
                    <a:pt x="845953" y="3665391"/>
                  </a:lnTo>
                  <a:lnTo>
                    <a:pt x="1187124" y="2394249"/>
                  </a:lnTo>
                  <a:lnTo>
                    <a:pt x="1211852" y="2356705"/>
                  </a:lnTo>
                  <a:lnTo>
                    <a:pt x="1244919" y="2328408"/>
                  </a:lnTo>
                  <a:lnTo>
                    <a:pt x="1284013" y="2310391"/>
                  </a:lnTo>
                  <a:lnTo>
                    <a:pt x="1326820" y="2303690"/>
                  </a:lnTo>
                  <a:lnTo>
                    <a:pt x="1371028" y="2309337"/>
                  </a:lnTo>
                  <a:lnTo>
                    <a:pt x="1416970" y="2330233"/>
                  </a:lnTo>
                  <a:lnTo>
                    <a:pt x="1453051" y="2363357"/>
                  </a:lnTo>
                  <a:lnTo>
                    <a:pt x="1477321" y="2405422"/>
                  </a:lnTo>
                  <a:lnTo>
                    <a:pt x="1487833" y="2453145"/>
                  </a:lnTo>
                  <a:lnTo>
                    <a:pt x="1482638" y="2503241"/>
                  </a:lnTo>
                  <a:lnTo>
                    <a:pt x="1223905" y="3457548"/>
                  </a:lnTo>
                  <a:lnTo>
                    <a:pt x="1217940" y="3493053"/>
                  </a:lnTo>
                  <a:lnTo>
                    <a:pt x="1226938" y="3563588"/>
                  </a:lnTo>
                  <a:lnTo>
                    <a:pt x="1262489" y="3626816"/>
                  </a:lnTo>
                  <a:lnTo>
                    <a:pt x="1318889" y="3670381"/>
                  </a:lnTo>
                  <a:lnTo>
                    <a:pt x="1402048" y="3689575"/>
                  </a:lnTo>
                  <a:lnTo>
                    <a:pt x="1449239" y="3683133"/>
                  </a:lnTo>
                  <a:lnTo>
                    <a:pt x="1492626" y="3665074"/>
                  </a:lnTo>
                  <a:lnTo>
                    <a:pt x="1529987" y="3636664"/>
                  </a:lnTo>
                  <a:lnTo>
                    <a:pt x="1559105" y="3599172"/>
                  </a:lnTo>
                  <a:lnTo>
                    <a:pt x="1577760" y="3553865"/>
                  </a:lnTo>
                  <a:lnTo>
                    <a:pt x="1970932" y="2104029"/>
                  </a:lnTo>
                  <a:lnTo>
                    <a:pt x="2548007" y="5313"/>
                  </a:lnTo>
                  <a:lnTo>
                    <a:pt x="2549602" y="0"/>
                  </a:lnTo>
                  <a:close/>
                </a:path>
              </a:pathLst>
            </a:custGeom>
            <a:solidFill>
              <a:srgbClr val="FFBA00"/>
            </a:solidFill>
          </p:spPr>
          <p:txBody>
            <a:bodyPr wrap="square" lIns="0" tIns="0" rIns="0" bIns="0" rtlCol="0"/>
            <a:lstStyle/>
            <a:p>
              <a:endParaRPr/>
            </a:p>
          </p:txBody>
        </p:sp>
        <p:pic>
          <p:nvPicPr>
            <p:cNvPr id="8" name="object 8"/>
            <p:cNvPicPr/>
            <p:nvPr/>
          </p:nvPicPr>
          <p:blipFill>
            <a:blip r:embed="rId3" cstate="print"/>
            <a:stretch>
              <a:fillRect/>
            </a:stretch>
          </p:blipFill>
          <p:spPr>
            <a:xfrm>
              <a:off x="0" y="-2235"/>
              <a:ext cx="5840730" cy="6862275"/>
            </a:xfrm>
            <a:prstGeom prst="rect">
              <a:avLst/>
            </a:prstGeom>
          </p:spPr>
        </p:pic>
        <p:pic>
          <p:nvPicPr>
            <p:cNvPr id="9" name="object 9"/>
            <p:cNvPicPr/>
            <p:nvPr/>
          </p:nvPicPr>
          <p:blipFill>
            <a:blip r:embed="rId4" cstate="print"/>
            <a:stretch>
              <a:fillRect/>
            </a:stretch>
          </p:blipFill>
          <p:spPr>
            <a:xfrm>
              <a:off x="7549376" y="6167335"/>
              <a:ext cx="3294001" cy="612000"/>
            </a:xfrm>
            <a:prstGeom prst="rect">
              <a:avLst/>
            </a:prstGeom>
          </p:spPr>
        </p:pic>
        <p:pic>
          <p:nvPicPr>
            <p:cNvPr id="10" name="object 10"/>
            <p:cNvPicPr/>
            <p:nvPr/>
          </p:nvPicPr>
          <p:blipFill>
            <a:blip r:embed="rId5" cstate="print"/>
            <a:stretch>
              <a:fillRect/>
            </a:stretch>
          </p:blipFill>
          <p:spPr>
            <a:xfrm>
              <a:off x="270765" y="6151666"/>
              <a:ext cx="2649599" cy="643338"/>
            </a:xfrm>
            <a:prstGeom prst="rect">
              <a:avLst/>
            </a:prstGeom>
          </p:spPr>
        </p:pic>
      </p:grpSp>
      <p:sp>
        <p:nvSpPr>
          <p:cNvPr id="11" name="object 11"/>
          <p:cNvSpPr txBox="1"/>
          <p:nvPr/>
        </p:nvSpPr>
        <p:spPr>
          <a:xfrm>
            <a:off x="6502040" y="2176779"/>
            <a:ext cx="5330190" cy="1995418"/>
          </a:xfrm>
          <a:prstGeom prst="rect">
            <a:avLst/>
          </a:prstGeom>
        </p:spPr>
        <p:txBody>
          <a:bodyPr vert="horz" wrap="square" lIns="0" tIns="12700" rIns="0" bIns="0" rtlCol="0">
            <a:spAutoFit/>
          </a:bodyPr>
          <a:lstStyle/>
          <a:p>
            <a:pPr marL="355600" marR="5080" indent="-342900" algn="just">
              <a:lnSpc>
                <a:spcPct val="100000"/>
              </a:lnSpc>
              <a:spcBef>
                <a:spcPts val="100"/>
              </a:spcBef>
              <a:buFont typeface="Arial MT"/>
              <a:buChar char="•"/>
              <a:tabLst>
                <a:tab pos="355600" algn="l"/>
                <a:tab pos="358775" algn="l"/>
              </a:tabLst>
            </a:pPr>
            <a:r>
              <a:rPr lang="it-IT" sz="1600" dirty="0">
                <a:latin typeface="Verdana"/>
                <a:cs typeface="Verdana"/>
              </a:rPr>
              <a:t>Co-finanziato dall'Unione Europea. Le opinioni e i punti di vista espressi sono tuttavia solo quelli dell'autore o degli autori e non riflettono necessariamente quelli dell'Unione Europea o di HADEA. Né l'Unione europea né l'autorità che concede l'aiuto possono essere ritenuti responsabili per tali questioni.
Contratto di Progetto n. 101083594</a:t>
            </a:r>
            <a:endParaRPr sz="1600" dirty="0">
              <a:latin typeface="Verdana"/>
              <a:cs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3" name="object 3"/>
          <p:cNvSpPr txBox="1">
            <a:spLocks noGrp="1"/>
          </p:cNvSpPr>
          <p:nvPr>
            <p:ph type="title"/>
          </p:nvPr>
        </p:nvSpPr>
        <p:spPr>
          <a:xfrm>
            <a:off x="875061" y="200659"/>
            <a:ext cx="7833075" cy="573234"/>
          </a:xfrm>
          <a:prstGeom prst="rect">
            <a:avLst/>
          </a:prstGeom>
        </p:spPr>
        <p:txBody>
          <a:bodyPr vert="horz" wrap="square" lIns="0" tIns="72390" rIns="0" bIns="0" rtlCol="0">
            <a:spAutoFit/>
          </a:bodyPr>
          <a:lstStyle/>
          <a:p>
            <a:pPr marL="12700" marR="5080">
              <a:lnSpc>
                <a:spcPts val="3910"/>
              </a:lnSpc>
              <a:spcBef>
                <a:spcPts val="570"/>
              </a:spcBef>
            </a:pPr>
            <a:r>
              <a:rPr lang="it-IT" spc="160" dirty="0"/>
              <a:t>Conoscenze di base e prerequisiti</a:t>
            </a:r>
            <a:endParaRPr spc="95" dirty="0"/>
          </a:p>
        </p:txBody>
      </p:sp>
      <p:grpSp>
        <p:nvGrpSpPr>
          <p:cNvPr id="4" name="object 4"/>
          <p:cNvGrpSpPr/>
          <p:nvPr/>
        </p:nvGrpSpPr>
        <p:grpSpPr>
          <a:xfrm>
            <a:off x="7163690" y="0"/>
            <a:ext cx="5025390" cy="6858000"/>
            <a:chOff x="7163690" y="0"/>
            <a:chExt cx="5025390" cy="6858000"/>
          </a:xfrm>
        </p:grpSpPr>
        <p:sp>
          <p:nvSpPr>
            <p:cNvPr id="5" name="object 5"/>
            <p:cNvSpPr/>
            <p:nvPr/>
          </p:nvSpPr>
          <p:spPr>
            <a:xfrm>
              <a:off x="7377174"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6" name="object 6"/>
            <p:cNvPicPr/>
            <p:nvPr/>
          </p:nvPicPr>
          <p:blipFill>
            <a:blip r:embed="rId2" cstate="print"/>
            <a:stretch>
              <a:fillRect/>
            </a:stretch>
          </p:blipFill>
          <p:spPr>
            <a:xfrm>
              <a:off x="7827264" y="5154167"/>
              <a:ext cx="880872" cy="1703832"/>
            </a:xfrm>
            <a:prstGeom prst="rect">
              <a:avLst/>
            </a:prstGeom>
          </p:spPr>
        </p:pic>
        <p:pic>
          <p:nvPicPr>
            <p:cNvPr id="7" name="object 7"/>
            <p:cNvPicPr/>
            <p:nvPr/>
          </p:nvPicPr>
          <p:blipFill>
            <a:blip r:embed="rId3" cstate="print"/>
            <a:stretch>
              <a:fillRect/>
            </a:stretch>
          </p:blipFill>
          <p:spPr>
            <a:xfrm>
              <a:off x="7549376" y="6167335"/>
              <a:ext cx="3294001" cy="612000"/>
            </a:xfrm>
            <a:prstGeom prst="rect">
              <a:avLst/>
            </a:prstGeom>
          </p:spPr>
        </p:pic>
        <p:pic>
          <p:nvPicPr>
            <p:cNvPr id="8" name="object 8"/>
            <p:cNvPicPr/>
            <p:nvPr/>
          </p:nvPicPr>
          <p:blipFill>
            <a:blip r:embed="rId4" cstate="print"/>
            <a:stretch>
              <a:fillRect/>
            </a:stretch>
          </p:blipFill>
          <p:spPr>
            <a:xfrm>
              <a:off x="7163690" y="0"/>
              <a:ext cx="5024824" cy="6857999"/>
            </a:xfrm>
            <a:prstGeom prst="rect">
              <a:avLst/>
            </a:prstGeom>
          </p:spPr>
        </p:pic>
      </p:grpSp>
      <p:sp>
        <p:nvSpPr>
          <p:cNvPr id="9" name="object 9"/>
          <p:cNvSpPr txBox="1"/>
          <p:nvPr/>
        </p:nvSpPr>
        <p:spPr>
          <a:xfrm>
            <a:off x="852154" y="1416592"/>
            <a:ext cx="7196598" cy="4447370"/>
          </a:xfrm>
          <a:prstGeom prst="rect">
            <a:avLst/>
          </a:prstGeom>
        </p:spPr>
        <p:txBody>
          <a:bodyPr vert="horz" wrap="square" lIns="0" tIns="208279" rIns="0" bIns="0" rtlCol="0">
            <a:spAutoFit/>
          </a:bodyPr>
          <a:lstStyle/>
          <a:p>
            <a:pPr marL="12700">
              <a:lnSpc>
                <a:spcPct val="100000"/>
              </a:lnSpc>
              <a:spcBef>
                <a:spcPts val="1639"/>
              </a:spcBef>
            </a:pPr>
            <a:r>
              <a:rPr lang="en-US" sz="2900" spc="60" dirty="0" err="1">
                <a:solidFill>
                  <a:srgbClr val="D87A1A"/>
                </a:solidFill>
                <a:latin typeface="Verdana"/>
                <a:cs typeface="Verdana"/>
              </a:rPr>
              <a:t>Conoscenze</a:t>
            </a:r>
            <a:r>
              <a:rPr lang="en-US" sz="2900" spc="60" dirty="0">
                <a:solidFill>
                  <a:srgbClr val="D87A1A"/>
                </a:solidFill>
                <a:latin typeface="Verdana"/>
                <a:cs typeface="Verdana"/>
              </a:rPr>
              <a:t> di base:</a:t>
            </a:r>
            <a:endParaRPr sz="2900" dirty="0">
              <a:latin typeface="Verdana"/>
              <a:cs typeface="Verdana"/>
            </a:endParaRPr>
          </a:p>
          <a:p>
            <a:pPr marL="297815" indent="-285115">
              <a:lnSpc>
                <a:spcPct val="100000"/>
              </a:lnSpc>
              <a:spcBef>
                <a:spcPts val="955"/>
              </a:spcBef>
              <a:buClr>
                <a:srgbClr val="FFBA00"/>
              </a:buClr>
              <a:buFont typeface="Arial MT"/>
              <a:buChar char="•"/>
              <a:tabLst>
                <a:tab pos="297815" algn="l"/>
              </a:tabLst>
            </a:pPr>
            <a:r>
              <a:rPr lang="it-IT" sz="1800" dirty="0">
                <a:solidFill>
                  <a:srgbClr val="7F7F7F"/>
                </a:solidFill>
                <a:latin typeface="Verdana"/>
                <a:cs typeface="Verdana"/>
              </a:rPr>
              <a:t>Conoscenza dei fondamenti della sicurezza informatica
Conoscenza dei concetti di base dell'informatica
Familiarità con i sistemi operativi tradizionali Linux e Windows</a:t>
            </a:r>
            <a:endParaRPr sz="1800" dirty="0">
              <a:latin typeface="Verdana"/>
              <a:cs typeface="Verdana"/>
            </a:endParaRPr>
          </a:p>
          <a:p>
            <a:pPr marL="12700">
              <a:lnSpc>
                <a:spcPct val="100000"/>
              </a:lnSpc>
              <a:spcBef>
                <a:spcPts val="2155"/>
              </a:spcBef>
            </a:pPr>
            <a:r>
              <a:rPr lang="en-US" sz="2900" spc="-10" dirty="0" err="1">
                <a:solidFill>
                  <a:srgbClr val="D87A1A"/>
                </a:solidFill>
                <a:latin typeface="Verdana"/>
                <a:cs typeface="Verdana"/>
              </a:rPr>
              <a:t>Prerequisiti</a:t>
            </a:r>
            <a:r>
              <a:rPr lang="en-US" sz="2900" spc="-10" dirty="0">
                <a:solidFill>
                  <a:srgbClr val="D87A1A"/>
                </a:solidFill>
                <a:latin typeface="Verdana"/>
                <a:cs typeface="Verdana"/>
              </a:rPr>
              <a:t>:</a:t>
            </a:r>
            <a:endParaRPr sz="2900" dirty="0">
              <a:latin typeface="Verdana"/>
              <a:cs typeface="Verdana"/>
            </a:endParaRPr>
          </a:p>
          <a:p>
            <a:pPr marL="316865" indent="-285750">
              <a:lnSpc>
                <a:spcPct val="100000"/>
              </a:lnSpc>
              <a:spcBef>
                <a:spcPts val="1770"/>
              </a:spcBef>
              <a:buClr>
                <a:srgbClr val="FFBA00"/>
              </a:buClr>
              <a:buFont typeface="Arial MT"/>
              <a:buChar char="•"/>
              <a:tabLst>
                <a:tab pos="316865" algn="l"/>
              </a:tabLst>
            </a:pPr>
            <a:r>
              <a:rPr lang="it-IT" sz="1800" spc="-50" dirty="0">
                <a:solidFill>
                  <a:srgbClr val="7F7F7F"/>
                </a:solidFill>
                <a:latin typeface="Verdana"/>
                <a:cs typeface="Verdana"/>
              </a:rPr>
              <a:t>Conoscenze di base degli elementi essenziali dell'IT e della sicurezza informatica
Esperienza con sistemi operativi, configurazioni di rete e protocolli di comunicazione</a:t>
            </a:r>
            <a:endParaRPr sz="1800" dirty="0">
              <a:latin typeface="Verdana"/>
              <a:cs typeface="Verdana"/>
            </a:endParaRPr>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72390" rIns="0" bIns="0" rtlCol="0">
            <a:spAutoFit/>
          </a:bodyPr>
          <a:lstStyle/>
          <a:p>
            <a:pPr marL="12700" marR="5080">
              <a:lnSpc>
                <a:spcPts val="3910"/>
              </a:lnSpc>
              <a:spcBef>
                <a:spcPts val="570"/>
              </a:spcBef>
            </a:pPr>
            <a:r>
              <a:rPr lang="it-IT" spc="125" dirty="0"/>
              <a:t>Strumenti tecnici e altri requisiti</a:t>
            </a:r>
            <a:endParaRPr spc="114" dirty="0"/>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9" name="object 9"/>
          <p:cNvSpPr txBox="1"/>
          <p:nvPr/>
        </p:nvSpPr>
        <p:spPr>
          <a:xfrm>
            <a:off x="1024715" y="1411256"/>
            <a:ext cx="6798715" cy="4563429"/>
          </a:xfrm>
          <a:prstGeom prst="rect">
            <a:avLst/>
          </a:prstGeom>
        </p:spPr>
        <p:txBody>
          <a:bodyPr vert="horz" wrap="square" lIns="0" tIns="140335" rIns="0" bIns="0" rtlCol="0">
            <a:spAutoFit/>
          </a:bodyPr>
          <a:lstStyle/>
          <a:p>
            <a:pPr marL="12700">
              <a:lnSpc>
                <a:spcPct val="100000"/>
              </a:lnSpc>
              <a:spcBef>
                <a:spcPts val="1105"/>
              </a:spcBef>
            </a:pPr>
            <a:r>
              <a:rPr lang="en-US" sz="2900" spc="65" dirty="0" err="1">
                <a:solidFill>
                  <a:srgbClr val="D87A1A"/>
                </a:solidFill>
                <a:latin typeface="Verdana"/>
                <a:cs typeface="Verdana"/>
              </a:rPr>
              <a:t>Strumenti</a:t>
            </a:r>
            <a:r>
              <a:rPr lang="en-US" sz="2900" spc="65" dirty="0">
                <a:solidFill>
                  <a:srgbClr val="D87A1A"/>
                </a:solidFill>
                <a:latin typeface="Verdana"/>
                <a:cs typeface="Verdana"/>
              </a:rPr>
              <a:t> </a:t>
            </a:r>
            <a:r>
              <a:rPr lang="en-US" sz="2900" spc="65" dirty="0" err="1">
                <a:solidFill>
                  <a:srgbClr val="D87A1A"/>
                </a:solidFill>
                <a:latin typeface="Verdana"/>
                <a:cs typeface="Verdana"/>
              </a:rPr>
              <a:t>tecnici</a:t>
            </a:r>
            <a:endParaRPr sz="2900" dirty="0">
              <a:latin typeface="Verdana"/>
              <a:cs typeface="Verdana"/>
            </a:endParaRPr>
          </a:p>
          <a:p>
            <a:pPr marL="297815" indent="-285115">
              <a:lnSpc>
                <a:spcPct val="100000"/>
              </a:lnSpc>
              <a:spcBef>
                <a:spcPts val="555"/>
              </a:spcBef>
              <a:buClr>
                <a:srgbClr val="FFBA00"/>
              </a:buClr>
              <a:buFont typeface="Arial MT"/>
              <a:buChar char="•"/>
              <a:tabLst>
                <a:tab pos="297815" algn="l"/>
              </a:tabLst>
            </a:pPr>
            <a:r>
              <a:rPr lang="it-IT" sz="1600" dirty="0">
                <a:solidFill>
                  <a:srgbClr val="7F7F7F"/>
                </a:solidFill>
                <a:latin typeface="Verdana"/>
                <a:cs typeface="Verdana"/>
              </a:rPr>
              <a:t>Computer con accesso a Internet per la connessione
Accesso alla piattaforma DCM
Software per ufficio per report
Strumenti tecnici: almeno il simulatore GNS3, un hypervisor (Virtualbox/Vmware) e due macchine virtuali Linux (preferibilmente Kali Linux o Parrot) - il resto degli strumenti verrà installato durante il modulo</a:t>
            </a:r>
            <a:endParaRPr sz="1600" dirty="0">
              <a:latin typeface="Verdana"/>
              <a:cs typeface="Verdana"/>
            </a:endParaRPr>
          </a:p>
          <a:p>
            <a:pPr marL="12700">
              <a:lnSpc>
                <a:spcPct val="100000"/>
              </a:lnSpc>
              <a:spcBef>
                <a:spcPts val="690"/>
              </a:spcBef>
            </a:pPr>
            <a:r>
              <a:rPr lang="en-US" sz="2900" dirty="0" err="1">
                <a:solidFill>
                  <a:srgbClr val="D87A1A"/>
                </a:solidFill>
                <a:latin typeface="Verdana"/>
                <a:cs typeface="Verdana"/>
              </a:rPr>
              <a:t>Altri</a:t>
            </a:r>
            <a:r>
              <a:rPr lang="en-US" sz="2900" dirty="0">
                <a:solidFill>
                  <a:srgbClr val="D87A1A"/>
                </a:solidFill>
                <a:latin typeface="Verdana"/>
                <a:cs typeface="Verdana"/>
              </a:rPr>
              <a:t> </a:t>
            </a:r>
            <a:r>
              <a:rPr lang="en-US" sz="2900" dirty="0" err="1">
                <a:solidFill>
                  <a:srgbClr val="D87A1A"/>
                </a:solidFill>
                <a:latin typeface="Verdana"/>
                <a:cs typeface="Verdana"/>
              </a:rPr>
              <a:t>requisiti</a:t>
            </a:r>
            <a:endParaRPr sz="2900" dirty="0">
              <a:latin typeface="Verdana"/>
              <a:cs typeface="Verdana"/>
            </a:endParaRPr>
          </a:p>
          <a:p>
            <a:pPr marL="331470" indent="-285750">
              <a:lnSpc>
                <a:spcPct val="100000"/>
              </a:lnSpc>
              <a:spcBef>
                <a:spcPts val="1085"/>
              </a:spcBef>
              <a:buClr>
                <a:srgbClr val="FFBA00"/>
              </a:buClr>
              <a:buFont typeface="Arial MT"/>
              <a:buChar char="•"/>
              <a:tabLst>
                <a:tab pos="331470" algn="l"/>
              </a:tabLst>
            </a:pPr>
            <a:r>
              <a:rPr lang="it-IT" sz="1600" b="1" spc="-190" dirty="0">
                <a:solidFill>
                  <a:srgbClr val="7F7F7F"/>
                </a:solidFill>
                <a:latin typeface="Verdana"/>
                <a:cs typeface="Verdana"/>
              </a:rPr>
              <a:t>Disponibilità ad imparare e sperimentare
Consapevolezza delle pratiche di sicurezza di Internet e relativa cautela
Partecipazione attiva</a:t>
            </a:r>
            <a:endParaRPr sz="1600" dirty="0">
              <a:latin typeface="Verdana"/>
              <a:cs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72390" rIns="0" bIns="0" rtlCol="0">
            <a:spAutoFit/>
          </a:bodyPr>
          <a:lstStyle/>
          <a:p>
            <a:pPr marL="12700" marR="5080">
              <a:lnSpc>
                <a:spcPts val="3910"/>
              </a:lnSpc>
              <a:spcBef>
                <a:spcPts val="570"/>
              </a:spcBef>
            </a:pPr>
            <a:r>
              <a:rPr lang="en-US" spc="95" dirty="0" err="1">
                <a:solidFill>
                  <a:srgbClr val="FFBA00"/>
                </a:solidFill>
              </a:rPr>
              <a:t>Risorse</a:t>
            </a:r>
            <a:r>
              <a:rPr spc="95" dirty="0">
                <a:solidFill>
                  <a:srgbClr val="FFBA00"/>
                </a:solidFill>
              </a:rPr>
              <a:t>:</a:t>
            </a:r>
            <a:r>
              <a:rPr spc="330" dirty="0">
                <a:solidFill>
                  <a:srgbClr val="FFBA00"/>
                </a:solidFill>
              </a:rPr>
              <a:t> </a:t>
            </a:r>
            <a:r>
              <a:rPr lang="it-IT" spc="105" dirty="0"/>
              <a:t>Libri e materiali di riferimento</a:t>
            </a:r>
            <a:endParaRPr spc="120" dirty="0"/>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9" name="object 9"/>
          <p:cNvSpPr txBox="1"/>
          <p:nvPr/>
        </p:nvSpPr>
        <p:spPr>
          <a:xfrm>
            <a:off x="804374" y="1700784"/>
            <a:ext cx="6334760" cy="4600575"/>
          </a:xfrm>
          <a:prstGeom prst="rect">
            <a:avLst/>
          </a:prstGeom>
        </p:spPr>
        <p:txBody>
          <a:bodyPr vert="horz" wrap="square" lIns="0" tIns="12700" rIns="0" bIns="0" rtlCol="0">
            <a:spAutoFit/>
          </a:bodyPr>
          <a:lstStyle/>
          <a:p>
            <a:pPr marL="286385" indent="-273685">
              <a:lnSpc>
                <a:spcPts val="1310"/>
              </a:lnSpc>
              <a:spcBef>
                <a:spcPts val="100"/>
              </a:spcBef>
              <a:buClr>
                <a:srgbClr val="FFBA00"/>
              </a:buClr>
              <a:buAutoNum type="arabicPeriod"/>
              <a:tabLst>
                <a:tab pos="286385" algn="l"/>
              </a:tabLst>
            </a:pPr>
            <a:r>
              <a:rPr sz="1100" dirty="0">
                <a:solidFill>
                  <a:srgbClr val="7F7F7F"/>
                </a:solidFill>
                <a:latin typeface="Verdana"/>
                <a:cs typeface="Verdana"/>
              </a:rPr>
              <a:t>QACafe,</a:t>
            </a:r>
            <a:r>
              <a:rPr sz="1100" spc="85" dirty="0">
                <a:solidFill>
                  <a:srgbClr val="7F7F7F"/>
                </a:solidFill>
                <a:latin typeface="Verdana"/>
                <a:cs typeface="Verdana"/>
              </a:rPr>
              <a:t> </a:t>
            </a:r>
            <a:r>
              <a:rPr sz="1100" spc="-45" dirty="0">
                <a:solidFill>
                  <a:srgbClr val="7F7F7F"/>
                </a:solidFill>
                <a:latin typeface="Verdana"/>
                <a:cs typeface="Verdana"/>
              </a:rPr>
              <a:t>CloudShark,</a:t>
            </a:r>
            <a:r>
              <a:rPr sz="1100" spc="85"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95" dirty="0">
                <a:solidFill>
                  <a:srgbClr val="7F7F7F"/>
                </a:solidFill>
                <a:latin typeface="Verdana"/>
                <a:cs typeface="Verdana"/>
              </a:rPr>
              <a:t> </a:t>
            </a:r>
            <a:r>
              <a:rPr sz="1100" u="sng" spc="-30" dirty="0">
                <a:solidFill>
                  <a:srgbClr val="87882D"/>
                </a:solidFill>
                <a:uFill>
                  <a:solidFill>
                    <a:srgbClr val="87882D"/>
                  </a:solidFill>
                </a:uFill>
                <a:latin typeface="Verdana"/>
                <a:cs typeface="Verdana"/>
              </a:rPr>
              <a:t>https://</a:t>
            </a:r>
            <a:r>
              <a:rPr sz="1100" u="sng" spc="-30" dirty="0">
                <a:solidFill>
                  <a:srgbClr val="87882D"/>
                </a:solidFill>
                <a:uFill>
                  <a:solidFill>
                    <a:srgbClr val="87882D"/>
                  </a:solidFill>
                </a:uFill>
                <a:latin typeface="Verdana"/>
                <a:cs typeface="Verdana"/>
                <a:hlinkClick r:id="rId5"/>
              </a:rPr>
              <a:t>www.qacafe.com/analysis-</a:t>
            </a:r>
            <a:r>
              <a:rPr sz="1100" u="sng" spc="-10" dirty="0">
                <a:solidFill>
                  <a:srgbClr val="87882D"/>
                </a:solidFill>
                <a:uFill>
                  <a:solidFill>
                    <a:srgbClr val="87882D"/>
                  </a:solidFill>
                </a:uFill>
                <a:latin typeface="Verdana"/>
                <a:cs typeface="Verdana"/>
                <a:hlinkClick r:id="rId5"/>
              </a:rPr>
              <a:t>tools/cloudshark/</a:t>
            </a:r>
            <a:endParaRPr sz="1100">
              <a:latin typeface="Verdana"/>
              <a:cs typeface="Verdana"/>
            </a:endParaRPr>
          </a:p>
          <a:p>
            <a:pPr marL="286385" indent="-273685">
              <a:lnSpc>
                <a:spcPts val="1310"/>
              </a:lnSpc>
              <a:spcBef>
                <a:spcPts val="1175"/>
              </a:spcBef>
              <a:buClr>
                <a:srgbClr val="FFBA00"/>
              </a:buClr>
              <a:buAutoNum type="arabicPeriod" startAt="2"/>
              <a:tabLst>
                <a:tab pos="286385" algn="l"/>
              </a:tabLst>
            </a:pPr>
            <a:r>
              <a:rPr sz="1100" spc="-105" dirty="0">
                <a:solidFill>
                  <a:srgbClr val="7F7F7F"/>
                </a:solidFill>
                <a:latin typeface="Verdana"/>
                <a:cs typeface="Verdana"/>
              </a:rPr>
              <a:t>ENISA,</a:t>
            </a:r>
            <a:r>
              <a:rPr sz="1100" spc="-55" dirty="0">
                <a:solidFill>
                  <a:srgbClr val="7F7F7F"/>
                </a:solidFill>
                <a:latin typeface="Verdana"/>
                <a:cs typeface="Verdana"/>
              </a:rPr>
              <a:t> </a:t>
            </a:r>
            <a:r>
              <a:rPr sz="1100" spc="-80" dirty="0">
                <a:solidFill>
                  <a:srgbClr val="7F7F7F"/>
                </a:solidFill>
                <a:latin typeface="Verdana"/>
                <a:cs typeface="Verdana"/>
              </a:rPr>
              <a:t>CIRAS,</a:t>
            </a:r>
            <a:r>
              <a:rPr sz="1100" spc="-55"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10" dirty="0">
                <a:solidFill>
                  <a:srgbClr val="87882D"/>
                </a:solidFill>
                <a:uFill>
                  <a:solidFill>
                    <a:srgbClr val="87882D"/>
                  </a:solidFill>
                </a:uFill>
                <a:latin typeface="Verdana"/>
                <a:cs typeface="Verdana"/>
              </a:rPr>
              <a:t>https://ciras.enisa.europa.eu</a:t>
            </a:r>
            <a:endParaRPr sz="1100">
              <a:latin typeface="Verdana"/>
              <a:cs typeface="Verdana"/>
            </a:endParaRPr>
          </a:p>
          <a:p>
            <a:pPr>
              <a:lnSpc>
                <a:spcPct val="100000"/>
              </a:lnSpc>
              <a:spcBef>
                <a:spcPts val="20"/>
              </a:spcBef>
            </a:pPr>
            <a:endParaRPr sz="1100">
              <a:latin typeface="Verdana"/>
              <a:cs typeface="Verdana"/>
            </a:endParaRPr>
          </a:p>
          <a:p>
            <a:pPr marL="286385" marR="5080" indent="-274320">
              <a:lnSpc>
                <a:spcPts val="1300"/>
              </a:lnSpc>
              <a:buClr>
                <a:srgbClr val="FFBA00"/>
              </a:buClr>
              <a:buAutoNum type="arabicPeriod" startAt="3"/>
              <a:tabLst>
                <a:tab pos="286385" algn="l"/>
              </a:tabLst>
            </a:pPr>
            <a:r>
              <a:rPr sz="1100" dirty="0">
                <a:solidFill>
                  <a:srgbClr val="7F7F7F"/>
                </a:solidFill>
                <a:latin typeface="Verdana"/>
                <a:cs typeface="Verdana"/>
              </a:rPr>
              <a:t>C.</a:t>
            </a:r>
            <a:r>
              <a:rPr sz="1100" spc="-60" dirty="0">
                <a:solidFill>
                  <a:srgbClr val="7F7F7F"/>
                </a:solidFill>
                <a:latin typeface="Verdana"/>
                <a:cs typeface="Verdana"/>
              </a:rPr>
              <a:t> </a:t>
            </a:r>
            <a:r>
              <a:rPr sz="1100" spc="-20" dirty="0">
                <a:solidFill>
                  <a:srgbClr val="7F7F7F"/>
                </a:solidFill>
                <a:latin typeface="Verdana"/>
                <a:cs typeface="Verdana"/>
              </a:rPr>
              <a:t>Alcaraz,</a:t>
            </a:r>
            <a:r>
              <a:rPr sz="1100" spc="-60" dirty="0">
                <a:solidFill>
                  <a:srgbClr val="7F7F7F"/>
                </a:solidFill>
                <a:latin typeface="Verdana"/>
                <a:cs typeface="Verdana"/>
              </a:rPr>
              <a:t> </a:t>
            </a:r>
            <a:r>
              <a:rPr sz="1100" spc="-40" dirty="0">
                <a:solidFill>
                  <a:srgbClr val="7F7F7F"/>
                </a:solidFill>
                <a:latin typeface="Verdana"/>
                <a:cs typeface="Verdana"/>
              </a:rPr>
              <a:t>J.</a:t>
            </a:r>
            <a:r>
              <a:rPr sz="1100" spc="-55" dirty="0">
                <a:solidFill>
                  <a:srgbClr val="7F7F7F"/>
                </a:solidFill>
                <a:latin typeface="Verdana"/>
                <a:cs typeface="Verdana"/>
              </a:rPr>
              <a:t> </a:t>
            </a:r>
            <a:r>
              <a:rPr sz="1100" spc="-35" dirty="0">
                <a:solidFill>
                  <a:srgbClr val="7F7F7F"/>
                </a:solidFill>
                <a:latin typeface="Verdana"/>
                <a:cs typeface="Verdana"/>
              </a:rPr>
              <a:t>Lopez,</a:t>
            </a:r>
            <a:r>
              <a:rPr sz="1100" spc="-55" dirty="0">
                <a:solidFill>
                  <a:srgbClr val="7F7F7F"/>
                </a:solidFill>
                <a:latin typeface="Verdana"/>
                <a:cs typeface="Verdana"/>
              </a:rPr>
              <a:t> </a:t>
            </a:r>
            <a:r>
              <a:rPr sz="1100" spc="60" dirty="0">
                <a:solidFill>
                  <a:srgbClr val="7F7F7F"/>
                </a:solidFill>
                <a:latin typeface="Verdana"/>
                <a:cs typeface="Verdana"/>
              </a:rPr>
              <a:t>A</a:t>
            </a:r>
            <a:r>
              <a:rPr sz="1100" spc="-55" dirty="0">
                <a:solidFill>
                  <a:srgbClr val="7F7F7F"/>
                </a:solidFill>
                <a:latin typeface="Verdana"/>
                <a:cs typeface="Verdana"/>
              </a:rPr>
              <a:t> </a:t>
            </a:r>
            <a:r>
              <a:rPr sz="1100" spc="-60" dirty="0">
                <a:solidFill>
                  <a:srgbClr val="7F7F7F"/>
                </a:solidFill>
                <a:latin typeface="Verdana"/>
                <a:cs typeface="Verdana"/>
              </a:rPr>
              <a:t>Security</a:t>
            </a:r>
            <a:r>
              <a:rPr sz="1100" spc="-55" dirty="0">
                <a:solidFill>
                  <a:srgbClr val="7F7F7F"/>
                </a:solidFill>
                <a:latin typeface="Verdana"/>
                <a:cs typeface="Verdana"/>
              </a:rPr>
              <a:t> </a:t>
            </a:r>
            <a:r>
              <a:rPr sz="1100" spc="-60" dirty="0">
                <a:solidFill>
                  <a:srgbClr val="7F7F7F"/>
                </a:solidFill>
                <a:latin typeface="Verdana"/>
                <a:cs typeface="Verdana"/>
              </a:rPr>
              <a:t>Analysis</a:t>
            </a:r>
            <a:r>
              <a:rPr sz="1100" spc="-50" dirty="0">
                <a:solidFill>
                  <a:srgbClr val="7F7F7F"/>
                </a:solidFill>
                <a:latin typeface="Verdana"/>
                <a:cs typeface="Verdana"/>
              </a:rPr>
              <a:t> </a:t>
            </a:r>
            <a:r>
              <a:rPr sz="1100" spc="-55" dirty="0">
                <a:solidFill>
                  <a:srgbClr val="7F7F7F"/>
                </a:solidFill>
                <a:latin typeface="Verdana"/>
                <a:cs typeface="Verdana"/>
              </a:rPr>
              <a:t>for</a:t>
            </a:r>
            <a:r>
              <a:rPr sz="1100" spc="-60" dirty="0">
                <a:solidFill>
                  <a:srgbClr val="7F7F7F"/>
                </a:solidFill>
                <a:latin typeface="Verdana"/>
                <a:cs typeface="Verdana"/>
              </a:rPr>
              <a:t> </a:t>
            </a:r>
            <a:r>
              <a:rPr sz="1100" spc="-80" dirty="0">
                <a:solidFill>
                  <a:srgbClr val="7F7F7F"/>
                </a:solidFill>
                <a:latin typeface="Verdana"/>
                <a:cs typeface="Verdana"/>
              </a:rPr>
              <a:t>Wireless</a:t>
            </a:r>
            <a:r>
              <a:rPr sz="1100" spc="-50" dirty="0">
                <a:solidFill>
                  <a:srgbClr val="7F7F7F"/>
                </a:solidFill>
                <a:latin typeface="Verdana"/>
                <a:cs typeface="Verdana"/>
              </a:rPr>
              <a:t> </a:t>
            </a:r>
            <a:r>
              <a:rPr sz="1100" spc="-80" dirty="0">
                <a:solidFill>
                  <a:srgbClr val="7F7F7F"/>
                </a:solidFill>
                <a:latin typeface="Verdana"/>
                <a:cs typeface="Verdana"/>
              </a:rPr>
              <a:t>Sensor</a:t>
            </a:r>
            <a:r>
              <a:rPr sz="1100" spc="-60" dirty="0">
                <a:solidFill>
                  <a:srgbClr val="7F7F7F"/>
                </a:solidFill>
                <a:latin typeface="Verdana"/>
                <a:cs typeface="Verdana"/>
              </a:rPr>
              <a:t> </a:t>
            </a:r>
            <a:r>
              <a:rPr sz="1100" spc="-20" dirty="0">
                <a:solidFill>
                  <a:srgbClr val="7F7F7F"/>
                </a:solidFill>
                <a:latin typeface="Verdana"/>
                <a:cs typeface="Verdana"/>
              </a:rPr>
              <a:t>Mesh</a:t>
            </a:r>
            <a:r>
              <a:rPr sz="1100" spc="-50" dirty="0">
                <a:solidFill>
                  <a:srgbClr val="7F7F7F"/>
                </a:solidFill>
                <a:latin typeface="Verdana"/>
                <a:cs typeface="Verdana"/>
              </a:rPr>
              <a:t> </a:t>
            </a:r>
            <a:r>
              <a:rPr sz="1100" spc="-55" dirty="0">
                <a:solidFill>
                  <a:srgbClr val="7F7F7F"/>
                </a:solidFill>
                <a:latin typeface="Verdana"/>
                <a:cs typeface="Verdana"/>
              </a:rPr>
              <a:t>Networks</a:t>
            </a:r>
            <a:r>
              <a:rPr sz="1100" spc="-50" dirty="0">
                <a:solidFill>
                  <a:srgbClr val="7F7F7F"/>
                </a:solidFill>
                <a:latin typeface="Verdana"/>
                <a:cs typeface="Verdana"/>
              </a:rPr>
              <a:t> </a:t>
            </a:r>
            <a:r>
              <a:rPr sz="1100" spc="-60" dirty="0">
                <a:solidFill>
                  <a:srgbClr val="7F7F7F"/>
                </a:solidFill>
                <a:latin typeface="Verdana"/>
                <a:cs typeface="Verdana"/>
              </a:rPr>
              <a:t>in</a:t>
            </a:r>
            <a:r>
              <a:rPr sz="1100" spc="-50" dirty="0">
                <a:solidFill>
                  <a:srgbClr val="7F7F7F"/>
                </a:solidFill>
                <a:latin typeface="Verdana"/>
                <a:cs typeface="Verdana"/>
              </a:rPr>
              <a:t> </a:t>
            </a:r>
            <a:r>
              <a:rPr sz="1100" spc="-55" dirty="0">
                <a:solidFill>
                  <a:srgbClr val="7F7F7F"/>
                </a:solidFill>
                <a:latin typeface="Verdana"/>
                <a:cs typeface="Verdana"/>
              </a:rPr>
              <a:t>Highly</a:t>
            </a:r>
            <a:r>
              <a:rPr sz="1100" spc="-50" dirty="0">
                <a:solidFill>
                  <a:srgbClr val="7F7F7F"/>
                </a:solidFill>
                <a:latin typeface="Verdana"/>
                <a:cs typeface="Verdana"/>
              </a:rPr>
              <a:t> </a:t>
            </a:r>
            <a:r>
              <a:rPr sz="1100" spc="-10" dirty="0">
                <a:solidFill>
                  <a:srgbClr val="7F7F7F"/>
                </a:solidFill>
                <a:latin typeface="Verdana"/>
                <a:cs typeface="Verdana"/>
              </a:rPr>
              <a:t>Critical </a:t>
            </a:r>
            <a:r>
              <a:rPr sz="1100" spc="-100" dirty="0">
                <a:solidFill>
                  <a:srgbClr val="7F7F7F"/>
                </a:solidFill>
                <a:latin typeface="Verdana"/>
                <a:cs typeface="Verdana"/>
              </a:rPr>
              <a:t>Systems,</a:t>
            </a:r>
            <a:r>
              <a:rPr sz="1100" spc="-45" dirty="0">
                <a:solidFill>
                  <a:srgbClr val="7F7F7F"/>
                </a:solidFill>
                <a:latin typeface="Verdana"/>
                <a:cs typeface="Verdana"/>
              </a:rPr>
              <a:t> </a:t>
            </a:r>
            <a:r>
              <a:rPr sz="1100" spc="-145" dirty="0">
                <a:solidFill>
                  <a:srgbClr val="7F7F7F"/>
                </a:solidFill>
                <a:latin typeface="Verdana"/>
                <a:cs typeface="Verdana"/>
              </a:rPr>
              <a:t>IEEE</a:t>
            </a:r>
            <a:r>
              <a:rPr sz="1100" spc="-40" dirty="0">
                <a:solidFill>
                  <a:srgbClr val="7F7F7F"/>
                </a:solidFill>
                <a:latin typeface="Verdana"/>
                <a:cs typeface="Verdana"/>
              </a:rPr>
              <a:t> </a:t>
            </a:r>
            <a:r>
              <a:rPr sz="1100" spc="-50" dirty="0">
                <a:solidFill>
                  <a:srgbClr val="7F7F7F"/>
                </a:solidFill>
                <a:latin typeface="Verdana"/>
                <a:cs typeface="Verdana"/>
              </a:rPr>
              <a:t>Transactions</a:t>
            </a:r>
            <a:r>
              <a:rPr sz="1100" spc="-40" dirty="0">
                <a:solidFill>
                  <a:srgbClr val="7F7F7F"/>
                </a:solidFill>
                <a:latin typeface="Verdana"/>
                <a:cs typeface="Verdana"/>
              </a:rPr>
              <a:t> </a:t>
            </a:r>
            <a:r>
              <a:rPr sz="1100" dirty="0">
                <a:solidFill>
                  <a:srgbClr val="7F7F7F"/>
                </a:solidFill>
                <a:latin typeface="Verdana"/>
                <a:cs typeface="Verdana"/>
              </a:rPr>
              <a:t>on</a:t>
            </a:r>
            <a:r>
              <a:rPr sz="1100" spc="-30" dirty="0">
                <a:solidFill>
                  <a:srgbClr val="7F7F7F"/>
                </a:solidFill>
                <a:latin typeface="Verdana"/>
                <a:cs typeface="Verdana"/>
              </a:rPr>
              <a:t> </a:t>
            </a:r>
            <a:r>
              <a:rPr sz="1100" spc="-100" dirty="0">
                <a:solidFill>
                  <a:srgbClr val="7F7F7F"/>
                </a:solidFill>
                <a:latin typeface="Verdana"/>
                <a:cs typeface="Verdana"/>
              </a:rPr>
              <a:t>Systems,</a:t>
            </a:r>
            <a:r>
              <a:rPr sz="1100" spc="-45" dirty="0">
                <a:solidFill>
                  <a:srgbClr val="7F7F7F"/>
                </a:solidFill>
                <a:latin typeface="Verdana"/>
                <a:cs typeface="Verdana"/>
              </a:rPr>
              <a:t> </a:t>
            </a:r>
            <a:r>
              <a:rPr sz="1100" dirty="0">
                <a:solidFill>
                  <a:srgbClr val="7F7F7F"/>
                </a:solidFill>
                <a:latin typeface="Verdana"/>
                <a:cs typeface="Verdana"/>
              </a:rPr>
              <a:t>Man,</a:t>
            </a:r>
            <a:r>
              <a:rPr sz="1100" spc="-45" dirty="0">
                <a:solidFill>
                  <a:srgbClr val="7F7F7F"/>
                </a:solidFill>
                <a:latin typeface="Verdana"/>
                <a:cs typeface="Verdana"/>
              </a:rPr>
              <a:t> </a:t>
            </a:r>
            <a:r>
              <a:rPr sz="1100" dirty="0">
                <a:solidFill>
                  <a:srgbClr val="7F7F7F"/>
                </a:solidFill>
                <a:latin typeface="Verdana"/>
                <a:cs typeface="Verdana"/>
              </a:rPr>
              <a:t>and</a:t>
            </a:r>
            <a:r>
              <a:rPr sz="1100" spc="-45" dirty="0">
                <a:solidFill>
                  <a:srgbClr val="7F7F7F"/>
                </a:solidFill>
                <a:latin typeface="Verdana"/>
                <a:cs typeface="Verdana"/>
              </a:rPr>
              <a:t> </a:t>
            </a:r>
            <a:r>
              <a:rPr sz="1100" spc="-25" dirty="0">
                <a:solidFill>
                  <a:srgbClr val="7F7F7F"/>
                </a:solidFill>
                <a:latin typeface="Verdana"/>
                <a:cs typeface="Verdana"/>
              </a:rPr>
              <a:t>Cybernetics,</a:t>
            </a:r>
            <a:r>
              <a:rPr sz="1100" spc="-45" dirty="0">
                <a:solidFill>
                  <a:srgbClr val="7F7F7F"/>
                </a:solidFill>
                <a:latin typeface="Verdana"/>
                <a:cs typeface="Verdana"/>
              </a:rPr>
              <a:t> Part</a:t>
            </a:r>
            <a:r>
              <a:rPr sz="1100" spc="-40" dirty="0">
                <a:solidFill>
                  <a:srgbClr val="7F7F7F"/>
                </a:solidFill>
                <a:latin typeface="Verdana"/>
                <a:cs typeface="Verdana"/>
              </a:rPr>
              <a:t> C:</a:t>
            </a:r>
            <a:r>
              <a:rPr sz="1100" spc="-45" dirty="0">
                <a:solidFill>
                  <a:srgbClr val="7F7F7F"/>
                </a:solidFill>
                <a:latin typeface="Verdana"/>
                <a:cs typeface="Verdana"/>
              </a:rPr>
              <a:t> </a:t>
            </a:r>
            <a:r>
              <a:rPr sz="1100" spc="-10" dirty="0">
                <a:solidFill>
                  <a:srgbClr val="7F7F7F"/>
                </a:solidFill>
                <a:latin typeface="Verdana"/>
                <a:cs typeface="Verdana"/>
              </a:rPr>
              <a:t>Applications</a:t>
            </a:r>
            <a:r>
              <a:rPr sz="1100" spc="-35" dirty="0">
                <a:solidFill>
                  <a:srgbClr val="7F7F7F"/>
                </a:solidFill>
                <a:latin typeface="Verdana"/>
                <a:cs typeface="Verdana"/>
              </a:rPr>
              <a:t> </a:t>
            </a:r>
            <a:r>
              <a:rPr sz="1100" spc="-25" dirty="0">
                <a:solidFill>
                  <a:srgbClr val="7F7F7F"/>
                </a:solidFill>
                <a:latin typeface="Verdana"/>
                <a:cs typeface="Verdana"/>
              </a:rPr>
              <a:t>and </a:t>
            </a:r>
            <a:r>
              <a:rPr sz="1100" spc="-55" dirty="0">
                <a:solidFill>
                  <a:srgbClr val="7F7F7F"/>
                </a:solidFill>
                <a:latin typeface="Verdana"/>
                <a:cs typeface="Verdana"/>
              </a:rPr>
              <a:t>Reviews,</a:t>
            </a:r>
            <a:r>
              <a:rPr sz="1100" spc="-65" dirty="0">
                <a:solidFill>
                  <a:srgbClr val="7F7F7F"/>
                </a:solidFill>
                <a:latin typeface="Verdana"/>
                <a:cs typeface="Verdana"/>
              </a:rPr>
              <a:t> </a:t>
            </a:r>
            <a:r>
              <a:rPr sz="1100" spc="-45" dirty="0">
                <a:solidFill>
                  <a:srgbClr val="7F7F7F"/>
                </a:solidFill>
                <a:latin typeface="Verdana"/>
                <a:cs typeface="Verdana"/>
              </a:rPr>
              <a:t>vol.</a:t>
            </a:r>
            <a:r>
              <a:rPr sz="1100" spc="-60" dirty="0">
                <a:solidFill>
                  <a:srgbClr val="7F7F7F"/>
                </a:solidFill>
                <a:latin typeface="Verdana"/>
                <a:cs typeface="Verdana"/>
              </a:rPr>
              <a:t> </a:t>
            </a:r>
            <a:r>
              <a:rPr sz="1100" spc="-105" dirty="0">
                <a:solidFill>
                  <a:srgbClr val="7F7F7F"/>
                </a:solidFill>
                <a:latin typeface="Verdana"/>
                <a:cs typeface="Verdana"/>
              </a:rPr>
              <a:t>40,</a:t>
            </a:r>
            <a:r>
              <a:rPr sz="1100" spc="-60" dirty="0">
                <a:solidFill>
                  <a:srgbClr val="7F7F7F"/>
                </a:solidFill>
                <a:latin typeface="Verdana"/>
                <a:cs typeface="Verdana"/>
              </a:rPr>
              <a:t> </a:t>
            </a:r>
            <a:r>
              <a:rPr sz="1100" spc="-30" dirty="0">
                <a:solidFill>
                  <a:srgbClr val="7F7F7F"/>
                </a:solidFill>
                <a:latin typeface="Verdana"/>
                <a:cs typeface="Verdana"/>
              </a:rPr>
              <a:t>no.</a:t>
            </a:r>
            <a:r>
              <a:rPr sz="1100" spc="-65" dirty="0">
                <a:solidFill>
                  <a:srgbClr val="7F7F7F"/>
                </a:solidFill>
                <a:latin typeface="Verdana"/>
                <a:cs typeface="Verdana"/>
              </a:rPr>
              <a:t> </a:t>
            </a:r>
            <a:r>
              <a:rPr sz="1100" spc="-100" dirty="0">
                <a:solidFill>
                  <a:srgbClr val="7F7F7F"/>
                </a:solidFill>
                <a:latin typeface="Verdana"/>
                <a:cs typeface="Verdana"/>
              </a:rPr>
              <a:t>4,</a:t>
            </a:r>
            <a:r>
              <a:rPr sz="1100" spc="-60" dirty="0">
                <a:solidFill>
                  <a:srgbClr val="7F7F7F"/>
                </a:solidFill>
                <a:latin typeface="Verdana"/>
                <a:cs typeface="Verdana"/>
              </a:rPr>
              <a:t> </a:t>
            </a:r>
            <a:r>
              <a:rPr sz="1100" dirty="0">
                <a:solidFill>
                  <a:srgbClr val="7F7F7F"/>
                </a:solidFill>
                <a:latin typeface="Verdana"/>
                <a:cs typeface="Verdana"/>
              </a:rPr>
              <a:t>pp.</a:t>
            </a:r>
            <a:r>
              <a:rPr sz="1100" spc="-60" dirty="0">
                <a:solidFill>
                  <a:srgbClr val="7F7F7F"/>
                </a:solidFill>
                <a:latin typeface="Verdana"/>
                <a:cs typeface="Verdana"/>
              </a:rPr>
              <a:t> </a:t>
            </a:r>
            <a:r>
              <a:rPr sz="1100" spc="-110" dirty="0">
                <a:solidFill>
                  <a:srgbClr val="7F7F7F"/>
                </a:solidFill>
                <a:latin typeface="Verdana"/>
                <a:cs typeface="Verdana"/>
              </a:rPr>
              <a:t>419-</a:t>
            </a:r>
            <a:r>
              <a:rPr sz="1100" spc="-100" dirty="0">
                <a:solidFill>
                  <a:srgbClr val="7F7F7F"/>
                </a:solidFill>
                <a:latin typeface="Verdana"/>
                <a:cs typeface="Verdana"/>
              </a:rPr>
              <a:t>428,</a:t>
            </a:r>
            <a:r>
              <a:rPr sz="1100" spc="-65" dirty="0">
                <a:solidFill>
                  <a:srgbClr val="7F7F7F"/>
                </a:solidFill>
                <a:latin typeface="Verdana"/>
                <a:cs typeface="Verdana"/>
              </a:rPr>
              <a:t> </a:t>
            </a:r>
            <a:r>
              <a:rPr sz="1100" spc="-105" dirty="0">
                <a:solidFill>
                  <a:srgbClr val="7F7F7F"/>
                </a:solidFill>
                <a:latin typeface="Verdana"/>
                <a:cs typeface="Verdana"/>
              </a:rPr>
              <a:t>2010,</a:t>
            </a:r>
            <a:r>
              <a:rPr sz="1100" spc="-60" dirty="0">
                <a:solidFill>
                  <a:srgbClr val="7F7F7F"/>
                </a:solidFill>
                <a:latin typeface="Verdana"/>
                <a:cs typeface="Verdana"/>
              </a:rPr>
              <a:t> </a:t>
            </a:r>
            <a:r>
              <a:rPr sz="1100" spc="-175" dirty="0">
                <a:solidFill>
                  <a:srgbClr val="7F7F7F"/>
                </a:solidFill>
                <a:latin typeface="Verdana"/>
                <a:cs typeface="Verdana"/>
              </a:rPr>
              <a:t>ISSN:</a:t>
            </a:r>
            <a:r>
              <a:rPr sz="1100" spc="-60" dirty="0">
                <a:solidFill>
                  <a:srgbClr val="7F7F7F"/>
                </a:solidFill>
                <a:latin typeface="Verdana"/>
                <a:cs typeface="Verdana"/>
              </a:rPr>
              <a:t> </a:t>
            </a:r>
            <a:r>
              <a:rPr sz="1100" spc="-105" dirty="0">
                <a:solidFill>
                  <a:srgbClr val="7F7F7F"/>
                </a:solidFill>
                <a:latin typeface="Verdana"/>
                <a:cs typeface="Verdana"/>
              </a:rPr>
              <a:t>1094-</a:t>
            </a:r>
            <a:r>
              <a:rPr sz="1100" spc="-20" dirty="0">
                <a:solidFill>
                  <a:srgbClr val="7F7F7F"/>
                </a:solidFill>
                <a:latin typeface="Verdana"/>
                <a:cs typeface="Verdana"/>
              </a:rPr>
              <a:t>6977</a:t>
            </a:r>
            <a:endParaRPr sz="1100">
              <a:latin typeface="Verdana"/>
              <a:cs typeface="Verdana"/>
            </a:endParaRPr>
          </a:p>
          <a:p>
            <a:pPr marL="286385" marR="2215515" indent="-274320">
              <a:lnSpc>
                <a:spcPts val="1300"/>
              </a:lnSpc>
              <a:spcBef>
                <a:spcPts val="1185"/>
              </a:spcBef>
              <a:buClr>
                <a:srgbClr val="FFBA00"/>
              </a:buClr>
              <a:buAutoNum type="arabicPeriod" startAt="3"/>
              <a:tabLst>
                <a:tab pos="286385" algn="l"/>
              </a:tabLst>
            </a:pPr>
            <a:r>
              <a:rPr sz="1100" spc="-30" dirty="0">
                <a:solidFill>
                  <a:srgbClr val="7F7F7F"/>
                </a:solidFill>
                <a:latin typeface="Verdana"/>
                <a:cs typeface="Verdana"/>
              </a:rPr>
              <a:t>Netresec,</a:t>
            </a:r>
            <a:r>
              <a:rPr sz="1100" spc="-45" dirty="0">
                <a:solidFill>
                  <a:srgbClr val="7F7F7F"/>
                </a:solidFill>
                <a:latin typeface="Verdana"/>
                <a:cs typeface="Verdana"/>
              </a:rPr>
              <a:t> </a:t>
            </a:r>
            <a:r>
              <a:rPr sz="1100" spc="-10" dirty="0">
                <a:solidFill>
                  <a:srgbClr val="7F7F7F"/>
                </a:solidFill>
                <a:latin typeface="Verdana"/>
                <a:cs typeface="Verdana"/>
              </a:rPr>
              <a:t>”Captures</a:t>
            </a:r>
            <a:r>
              <a:rPr sz="1100" spc="-35" dirty="0">
                <a:solidFill>
                  <a:srgbClr val="7F7F7F"/>
                </a:solidFill>
                <a:latin typeface="Verdana"/>
                <a:cs typeface="Verdana"/>
              </a:rPr>
              <a:t> </a:t>
            </a:r>
            <a:r>
              <a:rPr sz="1100" spc="-65" dirty="0">
                <a:solidFill>
                  <a:srgbClr val="7F7F7F"/>
                </a:solidFill>
                <a:latin typeface="Verdana"/>
                <a:cs typeface="Verdana"/>
              </a:rPr>
              <a:t>files</a:t>
            </a:r>
            <a:r>
              <a:rPr sz="1100" spc="-40" dirty="0">
                <a:solidFill>
                  <a:srgbClr val="7F7F7F"/>
                </a:solidFill>
                <a:latin typeface="Verdana"/>
                <a:cs typeface="Verdana"/>
              </a:rPr>
              <a:t> </a:t>
            </a:r>
            <a:r>
              <a:rPr sz="1100" spc="-55" dirty="0">
                <a:solidFill>
                  <a:srgbClr val="7F7F7F"/>
                </a:solidFill>
                <a:latin typeface="Verdana"/>
                <a:cs typeface="Verdana"/>
              </a:rPr>
              <a:t>from</a:t>
            </a:r>
            <a:r>
              <a:rPr sz="1100" spc="-25" dirty="0">
                <a:solidFill>
                  <a:srgbClr val="7F7F7F"/>
                </a:solidFill>
                <a:latin typeface="Verdana"/>
                <a:cs typeface="Verdana"/>
              </a:rPr>
              <a:t> </a:t>
            </a:r>
            <a:r>
              <a:rPr sz="1100" spc="-125" dirty="0">
                <a:solidFill>
                  <a:srgbClr val="7F7F7F"/>
                </a:solidFill>
                <a:latin typeface="Verdana"/>
                <a:cs typeface="Verdana"/>
              </a:rPr>
              <a:t>4SICS</a:t>
            </a:r>
            <a:r>
              <a:rPr sz="1100" spc="-30" dirty="0">
                <a:solidFill>
                  <a:srgbClr val="7F7F7F"/>
                </a:solidFill>
                <a:latin typeface="Verdana"/>
                <a:cs typeface="Verdana"/>
              </a:rPr>
              <a:t> </a:t>
            </a:r>
            <a:r>
              <a:rPr sz="1100" dirty="0">
                <a:solidFill>
                  <a:srgbClr val="7F7F7F"/>
                </a:solidFill>
                <a:latin typeface="Verdana"/>
                <a:cs typeface="Verdana"/>
              </a:rPr>
              <a:t>Geek</a:t>
            </a:r>
            <a:r>
              <a:rPr sz="1100" spc="-35" dirty="0">
                <a:solidFill>
                  <a:srgbClr val="7F7F7F"/>
                </a:solidFill>
                <a:latin typeface="Verdana"/>
                <a:cs typeface="Verdana"/>
              </a:rPr>
              <a:t> </a:t>
            </a:r>
            <a:r>
              <a:rPr sz="1100" spc="-20" dirty="0">
                <a:solidFill>
                  <a:srgbClr val="7F7F7F"/>
                </a:solidFill>
                <a:latin typeface="Verdana"/>
                <a:cs typeface="Verdana"/>
              </a:rPr>
              <a:t>Lounge”,</a:t>
            </a:r>
            <a:r>
              <a:rPr sz="1100" spc="-40" dirty="0">
                <a:solidFill>
                  <a:srgbClr val="7F7F7F"/>
                </a:solidFill>
                <a:latin typeface="Verdana"/>
                <a:cs typeface="Verdana"/>
              </a:rPr>
              <a:t> 2024 </a:t>
            </a:r>
            <a:r>
              <a:rPr sz="1100" spc="-135" dirty="0">
                <a:solidFill>
                  <a:srgbClr val="7F7F7F"/>
                </a:solidFill>
                <a:latin typeface="Verdana"/>
                <a:cs typeface="Verdana"/>
              </a:rPr>
              <a:t>URL</a:t>
            </a:r>
            <a:r>
              <a:rPr sz="1100" spc="-135" dirty="0">
                <a:latin typeface="Verdana"/>
                <a:cs typeface="Verdana"/>
              </a:rPr>
              <a:t>:</a:t>
            </a:r>
            <a:r>
              <a:rPr sz="1100" spc="-65" dirty="0">
                <a:latin typeface="Verdana"/>
                <a:cs typeface="Verdana"/>
              </a:rPr>
              <a:t> </a:t>
            </a:r>
            <a:r>
              <a:rPr sz="1100" u="sng" spc="-10" dirty="0">
                <a:solidFill>
                  <a:srgbClr val="87882D"/>
                </a:solidFill>
                <a:uFill>
                  <a:solidFill>
                    <a:srgbClr val="87882D"/>
                  </a:solidFill>
                </a:uFill>
                <a:latin typeface="Verdana"/>
                <a:cs typeface="Verdana"/>
              </a:rPr>
              <a:t>https://</a:t>
            </a:r>
            <a:r>
              <a:rPr sz="1100" u="sng" spc="-10" dirty="0">
                <a:solidFill>
                  <a:srgbClr val="87882D"/>
                </a:solidFill>
                <a:uFill>
                  <a:solidFill>
                    <a:srgbClr val="87882D"/>
                  </a:solidFill>
                </a:uFill>
                <a:latin typeface="Verdana"/>
                <a:cs typeface="Verdana"/>
                <a:hlinkClick r:id="rId6"/>
              </a:rPr>
              <a:t>www.netresec.com/?page=PCAP4SICS</a:t>
            </a:r>
            <a:endParaRPr sz="1100">
              <a:latin typeface="Verdana"/>
              <a:cs typeface="Verdana"/>
            </a:endParaRPr>
          </a:p>
          <a:p>
            <a:pPr marL="286385" indent="-273685">
              <a:lnSpc>
                <a:spcPts val="1310"/>
              </a:lnSpc>
              <a:spcBef>
                <a:spcPts val="1255"/>
              </a:spcBef>
              <a:buClr>
                <a:srgbClr val="FFBA00"/>
              </a:buClr>
              <a:buAutoNum type="arabicPeriod" startAt="3"/>
              <a:tabLst>
                <a:tab pos="286385" algn="l"/>
              </a:tabLst>
            </a:pPr>
            <a:r>
              <a:rPr sz="1100" spc="-85" dirty="0">
                <a:solidFill>
                  <a:srgbClr val="7F7F7F"/>
                </a:solidFill>
                <a:latin typeface="Verdana"/>
                <a:cs typeface="Verdana"/>
              </a:rPr>
              <a:t>CS3Sthtlm,</a:t>
            </a:r>
            <a:r>
              <a:rPr sz="1100" spc="-5" dirty="0">
                <a:solidFill>
                  <a:srgbClr val="7F7F7F"/>
                </a:solidFill>
                <a:latin typeface="Verdana"/>
                <a:cs typeface="Verdana"/>
              </a:rPr>
              <a:t> </a:t>
            </a:r>
            <a:r>
              <a:rPr sz="1100" spc="-110" dirty="0">
                <a:solidFill>
                  <a:srgbClr val="7F7F7F"/>
                </a:solidFill>
                <a:latin typeface="Verdana"/>
                <a:cs typeface="Verdana"/>
              </a:rPr>
              <a:t>2014-</a:t>
            </a:r>
            <a:r>
              <a:rPr sz="1100" spc="-105" dirty="0">
                <a:solidFill>
                  <a:srgbClr val="7F7F7F"/>
                </a:solidFill>
                <a:latin typeface="Verdana"/>
                <a:cs typeface="Verdana"/>
              </a:rPr>
              <a:t>2020,</a:t>
            </a:r>
            <a:r>
              <a:rPr sz="1100"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20" dirty="0">
                <a:solidFill>
                  <a:srgbClr val="87882D"/>
                </a:solidFill>
                <a:uFill>
                  <a:solidFill>
                    <a:srgbClr val="87882D"/>
                  </a:solidFill>
                </a:uFill>
                <a:latin typeface="Verdana"/>
                <a:cs typeface="Verdana"/>
              </a:rPr>
              <a:t>https://cs3sthlm.se</a:t>
            </a:r>
            <a:endParaRPr sz="1100">
              <a:latin typeface="Verdana"/>
              <a:cs typeface="Verdana"/>
            </a:endParaRPr>
          </a:p>
          <a:p>
            <a:pPr marL="286385" marR="855980" indent="-274320">
              <a:lnSpc>
                <a:spcPts val="1300"/>
              </a:lnSpc>
              <a:spcBef>
                <a:spcPts val="1235"/>
              </a:spcBef>
              <a:buClr>
                <a:srgbClr val="FFBA00"/>
              </a:buClr>
              <a:buAutoNum type="arabicPeriod" startAt="6"/>
              <a:tabLst>
                <a:tab pos="286385" algn="l"/>
              </a:tabLst>
            </a:pPr>
            <a:r>
              <a:rPr sz="1100" spc="-105" dirty="0">
                <a:solidFill>
                  <a:srgbClr val="7F7F7F"/>
                </a:solidFill>
                <a:latin typeface="Verdana"/>
                <a:cs typeface="Verdana"/>
              </a:rPr>
              <a:t>ENISA,</a:t>
            </a:r>
            <a:r>
              <a:rPr sz="1100" spc="-50" dirty="0">
                <a:solidFill>
                  <a:srgbClr val="7F7F7F"/>
                </a:solidFill>
                <a:latin typeface="Verdana"/>
                <a:cs typeface="Verdana"/>
              </a:rPr>
              <a:t> </a:t>
            </a:r>
            <a:r>
              <a:rPr sz="1100" spc="-35" dirty="0">
                <a:solidFill>
                  <a:srgbClr val="7F7F7F"/>
                </a:solidFill>
                <a:latin typeface="Verdana"/>
                <a:cs typeface="Verdana"/>
              </a:rPr>
              <a:t>“Minimum </a:t>
            </a:r>
            <a:r>
              <a:rPr sz="1100" spc="-60" dirty="0">
                <a:solidFill>
                  <a:srgbClr val="7F7F7F"/>
                </a:solidFill>
                <a:latin typeface="Verdana"/>
                <a:cs typeface="Verdana"/>
              </a:rPr>
              <a:t>Security</a:t>
            </a:r>
            <a:r>
              <a:rPr sz="1100" spc="-40" dirty="0">
                <a:solidFill>
                  <a:srgbClr val="7F7F7F"/>
                </a:solidFill>
                <a:latin typeface="Verdana"/>
                <a:cs typeface="Verdana"/>
              </a:rPr>
              <a:t> </a:t>
            </a:r>
            <a:r>
              <a:rPr sz="1100" spc="-35" dirty="0">
                <a:solidFill>
                  <a:srgbClr val="7F7F7F"/>
                </a:solidFill>
                <a:latin typeface="Verdana"/>
                <a:cs typeface="Verdana"/>
              </a:rPr>
              <a:t>Measures</a:t>
            </a:r>
            <a:r>
              <a:rPr sz="1100" spc="-40" dirty="0">
                <a:solidFill>
                  <a:srgbClr val="7F7F7F"/>
                </a:solidFill>
                <a:latin typeface="Verdana"/>
                <a:cs typeface="Verdana"/>
              </a:rPr>
              <a:t> </a:t>
            </a:r>
            <a:r>
              <a:rPr sz="1100" spc="-55" dirty="0">
                <a:solidFill>
                  <a:srgbClr val="7F7F7F"/>
                </a:solidFill>
                <a:latin typeface="Verdana"/>
                <a:cs typeface="Verdana"/>
              </a:rPr>
              <a:t>for</a:t>
            </a:r>
            <a:r>
              <a:rPr sz="1100" spc="-45" dirty="0">
                <a:solidFill>
                  <a:srgbClr val="7F7F7F"/>
                </a:solidFill>
                <a:latin typeface="Verdana"/>
                <a:cs typeface="Verdana"/>
              </a:rPr>
              <a:t> </a:t>
            </a:r>
            <a:r>
              <a:rPr sz="1100" spc="-30" dirty="0">
                <a:solidFill>
                  <a:srgbClr val="7F7F7F"/>
                </a:solidFill>
                <a:latin typeface="Verdana"/>
                <a:cs typeface="Verdana"/>
              </a:rPr>
              <a:t>Operators</a:t>
            </a:r>
            <a:r>
              <a:rPr sz="1100" spc="-45" dirty="0">
                <a:solidFill>
                  <a:srgbClr val="7F7F7F"/>
                </a:solidFill>
                <a:latin typeface="Verdana"/>
                <a:cs typeface="Verdana"/>
              </a:rPr>
              <a:t> </a:t>
            </a:r>
            <a:r>
              <a:rPr sz="1100" dirty="0">
                <a:solidFill>
                  <a:srgbClr val="7F7F7F"/>
                </a:solidFill>
                <a:latin typeface="Verdana"/>
                <a:cs typeface="Verdana"/>
              </a:rPr>
              <a:t>of</a:t>
            </a:r>
            <a:r>
              <a:rPr sz="1100" spc="-30" dirty="0">
                <a:solidFill>
                  <a:srgbClr val="7F7F7F"/>
                </a:solidFill>
                <a:latin typeface="Verdana"/>
                <a:cs typeface="Verdana"/>
              </a:rPr>
              <a:t> </a:t>
            </a:r>
            <a:r>
              <a:rPr sz="1100" spc="-75" dirty="0">
                <a:solidFill>
                  <a:srgbClr val="7F7F7F"/>
                </a:solidFill>
                <a:latin typeface="Verdana"/>
                <a:cs typeface="Verdana"/>
              </a:rPr>
              <a:t>Essentials</a:t>
            </a:r>
            <a:r>
              <a:rPr sz="1100" spc="-45" dirty="0">
                <a:solidFill>
                  <a:srgbClr val="7F7F7F"/>
                </a:solidFill>
                <a:latin typeface="Verdana"/>
                <a:cs typeface="Verdana"/>
              </a:rPr>
              <a:t> </a:t>
            </a:r>
            <a:r>
              <a:rPr sz="1100" spc="-55" dirty="0">
                <a:solidFill>
                  <a:srgbClr val="7F7F7F"/>
                </a:solidFill>
                <a:latin typeface="Verdana"/>
                <a:cs typeface="Verdana"/>
              </a:rPr>
              <a:t>Services”,</a:t>
            </a:r>
            <a:r>
              <a:rPr sz="1100" spc="-45" dirty="0">
                <a:solidFill>
                  <a:srgbClr val="7F7F7F"/>
                </a:solidFill>
                <a:latin typeface="Verdana"/>
                <a:cs typeface="Verdana"/>
              </a:rPr>
              <a:t> </a:t>
            </a:r>
            <a:r>
              <a:rPr sz="1100" spc="-20" dirty="0">
                <a:solidFill>
                  <a:srgbClr val="7F7F7F"/>
                </a:solidFill>
                <a:latin typeface="Verdana"/>
                <a:cs typeface="Verdana"/>
              </a:rPr>
              <a:t>2024 </a:t>
            </a:r>
            <a:r>
              <a:rPr sz="1100" spc="-130" dirty="0">
                <a:solidFill>
                  <a:srgbClr val="7F7F7F"/>
                </a:solidFill>
                <a:latin typeface="Verdana"/>
                <a:cs typeface="Verdana"/>
              </a:rPr>
              <a:t>URL:</a:t>
            </a:r>
            <a:r>
              <a:rPr sz="1100" spc="420" dirty="0">
                <a:solidFill>
                  <a:srgbClr val="7F7F7F"/>
                </a:solidFill>
                <a:latin typeface="Verdana"/>
                <a:cs typeface="Verdana"/>
              </a:rPr>
              <a:t> </a:t>
            </a:r>
            <a:r>
              <a:rPr sz="1100" u="sng" spc="-40" dirty="0">
                <a:solidFill>
                  <a:srgbClr val="87882D"/>
                </a:solidFill>
                <a:uFill>
                  <a:solidFill>
                    <a:srgbClr val="87882D"/>
                  </a:solidFill>
                </a:uFill>
                <a:latin typeface="Verdana"/>
                <a:cs typeface="Verdana"/>
              </a:rPr>
              <a:t>https://</a:t>
            </a:r>
            <a:r>
              <a:rPr sz="1100" u="sng" spc="-40" dirty="0">
                <a:solidFill>
                  <a:srgbClr val="87882D"/>
                </a:solidFill>
                <a:uFill>
                  <a:solidFill>
                    <a:srgbClr val="87882D"/>
                  </a:solidFill>
                </a:uFill>
                <a:latin typeface="Verdana"/>
                <a:cs typeface="Verdana"/>
                <a:hlinkClick r:id="rId7"/>
              </a:rPr>
              <a:t>www.enisa.europa.eu/topics/cybersecurity-</a:t>
            </a:r>
            <a:r>
              <a:rPr sz="1100" u="sng" spc="-45" dirty="0">
                <a:solidFill>
                  <a:srgbClr val="87882D"/>
                </a:solidFill>
                <a:uFill>
                  <a:solidFill>
                    <a:srgbClr val="87882D"/>
                  </a:solidFill>
                </a:uFill>
                <a:latin typeface="Verdana"/>
                <a:cs typeface="Verdana"/>
                <a:hlinkClick r:id="rId7"/>
              </a:rPr>
              <a:t>policy/nis-</a:t>
            </a:r>
            <a:r>
              <a:rPr sz="1100" u="sng" spc="-10" dirty="0">
                <a:solidFill>
                  <a:srgbClr val="87882D"/>
                </a:solidFill>
                <a:uFill>
                  <a:solidFill>
                    <a:srgbClr val="87882D"/>
                  </a:solidFill>
                </a:uFill>
                <a:latin typeface="Verdana"/>
                <a:cs typeface="Verdana"/>
                <a:hlinkClick r:id="rId7"/>
              </a:rPr>
              <a:t>directive-</a:t>
            </a:r>
            <a:r>
              <a:rPr sz="1100" spc="-10" dirty="0">
                <a:solidFill>
                  <a:srgbClr val="87882D"/>
                </a:solidFill>
                <a:latin typeface="Verdana"/>
                <a:cs typeface="Verdana"/>
              </a:rPr>
              <a:t> </a:t>
            </a:r>
            <a:r>
              <a:rPr sz="1100" u="sng" spc="-50" dirty="0">
                <a:solidFill>
                  <a:srgbClr val="87882D"/>
                </a:solidFill>
                <a:uFill>
                  <a:solidFill>
                    <a:srgbClr val="87882D"/>
                  </a:solidFill>
                </a:uFill>
                <a:latin typeface="Verdana"/>
                <a:cs typeface="Verdana"/>
              </a:rPr>
              <a:t>new/minimum-</a:t>
            </a:r>
            <a:r>
              <a:rPr sz="1100" u="sng" spc="-65" dirty="0">
                <a:solidFill>
                  <a:srgbClr val="87882D"/>
                </a:solidFill>
                <a:uFill>
                  <a:solidFill>
                    <a:srgbClr val="87882D"/>
                  </a:solidFill>
                </a:uFill>
                <a:latin typeface="Verdana"/>
                <a:cs typeface="Verdana"/>
              </a:rPr>
              <a:t>security-measures-</a:t>
            </a:r>
            <a:r>
              <a:rPr sz="1100" u="sng" spc="-80" dirty="0">
                <a:solidFill>
                  <a:srgbClr val="87882D"/>
                </a:solidFill>
                <a:uFill>
                  <a:solidFill>
                    <a:srgbClr val="87882D"/>
                  </a:solidFill>
                </a:uFill>
                <a:latin typeface="Verdana"/>
                <a:cs typeface="Verdana"/>
              </a:rPr>
              <a:t>for-</a:t>
            </a:r>
            <a:r>
              <a:rPr sz="1100" u="sng" spc="-45" dirty="0">
                <a:solidFill>
                  <a:srgbClr val="87882D"/>
                </a:solidFill>
                <a:uFill>
                  <a:solidFill>
                    <a:srgbClr val="87882D"/>
                  </a:solidFill>
                </a:uFill>
                <a:latin typeface="Verdana"/>
                <a:cs typeface="Verdana"/>
              </a:rPr>
              <a:t>operators-</a:t>
            </a:r>
            <a:r>
              <a:rPr sz="1100" u="sng" spc="-50" dirty="0">
                <a:solidFill>
                  <a:srgbClr val="87882D"/>
                </a:solidFill>
                <a:uFill>
                  <a:solidFill>
                    <a:srgbClr val="87882D"/>
                  </a:solidFill>
                </a:uFill>
                <a:latin typeface="Verdana"/>
                <a:cs typeface="Verdana"/>
              </a:rPr>
              <a:t>of-</a:t>
            </a:r>
            <a:r>
              <a:rPr sz="1100" u="sng" spc="-65" dirty="0">
                <a:solidFill>
                  <a:srgbClr val="87882D"/>
                </a:solidFill>
                <a:uFill>
                  <a:solidFill>
                    <a:srgbClr val="87882D"/>
                  </a:solidFill>
                </a:uFill>
                <a:latin typeface="Verdana"/>
                <a:cs typeface="Verdana"/>
              </a:rPr>
              <a:t>essentials-</a:t>
            </a:r>
            <a:r>
              <a:rPr sz="1100" u="sng" spc="-10" dirty="0">
                <a:solidFill>
                  <a:srgbClr val="87882D"/>
                </a:solidFill>
                <a:uFill>
                  <a:solidFill>
                    <a:srgbClr val="87882D"/>
                  </a:solidFill>
                </a:uFill>
                <a:latin typeface="Verdana"/>
                <a:cs typeface="Verdana"/>
              </a:rPr>
              <a:t>services</a:t>
            </a:r>
            <a:endParaRPr sz="1100">
              <a:latin typeface="Verdana"/>
              <a:cs typeface="Verdana"/>
            </a:endParaRPr>
          </a:p>
          <a:p>
            <a:pPr marL="286385" indent="-273685">
              <a:lnSpc>
                <a:spcPts val="1310"/>
              </a:lnSpc>
              <a:spcBef>
                <a:spcPts val="1250"/>
              </a:spcBef>
              <a:buClr>
                <a:srgbClr val="FFBA00"/>
              </a:buClr>
              <a:buAutoNum type="arabicPeriod" startAt="6"/>
              <a:tabLst>
                <a:tab pos="286385" algn="l"/>
              </a:tabLst>
            </a:pPr>
            <a:r>
              <a:rPr sz="1100" spc="-110" dirty="0">
                <a:solidFill>
                  <a:srgbClr val="7F7F7F"/>
                </a:solidFill>
                <a:latin typeface="Verdana"/>
                <a:cs typeface="Verdana"/>
              </a:rPr>
              <a:t>K.</a:t>
            </a:r>
            <a:r>
              <a:rPr sz="1100" spc="-60" dirty="0">
                <a:solidFill>
                  <a:srgbClr val="7F7F7F"/>
                </a:solidFill>
                <a:latin typeface="Verdana"/>
                <a:cs typeface="Verdana"/>
              </a:rPr>
              <a:t> </a:t>
            </a:r>
            <a:r>
              <a:rPr sz="1100" spc="-55" dirty="0">
                <a:solidFill>
                  <a:srgbClr val="7F7F7F"/>
                </a:solidFill>
                <a:latin typeface="Verdana"/>
                <a:cs typeface="Verdana"/>
              </a:rPr>
              <a:t>Yasar,</a:t>
            </a:r>
            <a:r>
              <a:rPr sz="1100" spc="-60" dirty="0">
                <a:solidFill>
                  <a:srgbClr val="7F7F7F"/>
                </a:solidFill>
                <a:latin typeface="Verdana"/>
                <a:cs typeface="Verdana"/>
              </a:rPr>
              <a:t> </a:t>
            </a:r>
            <a:r>
              <a:rPr sz="1100" spc="-10" dirty="0">
                <a:solidFill>
                  <a:srgbClr val="7F7F7F"/>
                </a:solidFill>
                <a:latin typeface="Verdana"/>
                <a:cs typeface="Verdana"/>
              </a:rPr>
              <a:t>M.</a:t>
            </a:r>
            <a:r>
              <a:rPr sz="1100" spc="-60" dirty="0">
                <a:solidFill>
                  <a:srgbClr val="7F7F7F"/>
                </a:solidFill>
                <a:latin typeface="Verdana"/>
                <a:cs typeface="Verdana"/>
              </a:rPr>
              <a:t> </a:t>
            </a:r>
            <a:r>
              <a:rPr sz="1100" spc="-114" dirty="0">
                <a:solidFill>
                  <a:srgbClr val="7F7F7F"/>
                </a:solidFill>
                <a:latin typeface="Verdana"/>
                <a:cs typeface="Verdana"/>
              </a:rPr>
              <a:t>E.</a:t>
            </a:r>
            <a:r>
              <a:rPr sz="1100" spc="-60" dirty="0">
                <a:solidFill>
                  <a:srgbClr val="7F7F7F"/>
                </a:solidFill>
                <a:latin typeface="Verdana"/>
                <a:cs typeface="Verdana"/>
              </a:rPr>
              <a:t> </a:t>
            </a:r>
            <a:r>
              <a:rPr sz="1100" spc="-45" dirty="0">
                <a:solidFill>
                  <a:srgbClr val="7F7F7F"/>
                </a:solidFill>
                <a:latin typeface="Verdana"/>
                <a:cs typeface="Verdana"/>
              </a:rPr>
              <a:t>Shacklett,</a:t>
            </a:r>
            <a:r>
              <a:rPr sz="1100" spc="-60" dirty="0">
                <a:solidFill>
                  <a:srgbClr val="7F7F7F"/>
                </a:solidFill>
                <a:latin typeface="Verdana"/>
                <a:cs typeface="Verdana"/>
              </a:rPr>
              <a:t> </a:t>
            </a:r>
            <a:r>
              <a:rPr sz="1100" spc="-25" dirty="0">
                <a:solidFill>
                  <a:srgbClr val="7F7F7F"/>
                </a:solidFill>
                <a:latin typeface="Verdana"/>
                <a:cs typeface="Verdana"/>
              </a:rPr>
              <a:t>A.</a:t>
            </a:r>
            <a:r>
              <a:rPr sz="1100" spc="-55" dirty="0">
                <a:solidFill>
                  <a:srgbClr val="7F7F7F"/>
                </a:solidFill>
                <a:latin typeface="Verdana"/>
                <a:cs typeface="Verdana"/>
              </a:rPr>
              <a:t> </a:t>
            </a:r>
            <a:r>
              <a:rPr sz="1100" spc="-35" dirty="0">
                <a:solidFill>
                  <a:srgbClr val="7F7F7F"/>
                </a:solidFill>
                <a:latin typeface="Verdana"/>
                <a:cs typeface="Verdana"/>
              </a:rPr>
              <a:t>Novotny,</a:t>
            </a:r>
            <a:r>
              <a:rPr sz="1100" spc="-60" dirty="0">
                <a:solidFill>
                  <a:srgbClr val="7F7F7F"/>
                </a:solidFill>
                <a:latin typeface="Verdana"/>
                <a:cs typeface="Verdana"/>
              </a:rPr>
              <a:t> </a:t>
            </a:r>
            <a:r>
              <a:rPr sz="1100" spc="-50" dirty="0">
                <a:solidFill>
                  <a:srgbClr val="7F7F7F"/>
                </a:solidFill>
                <a:latin typeface="Verdana"/>
                <a:cs typeface="Verdana"/>
              </a:rPr>
              <a:t>“TCP/IP”,</a:t>
            </a:r>
            <a:r>
              <a:rPr sz="1100" spc="-60"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420" dirty="0">
                <a:solidFill>
                  <a:srgbClr val="7F7F7F"/>
                </a:solidFill>
                <a:latin typeface="Verdana"/>
                <a:cs typeface="Verdana"/>
              </a:rPr>
              <a:t> </a:t>
            </a:r>
            <a:r>
              <a:rPr sz="1100" u="sng" spc="-35" dirty="0">
                <a:solidFill>
                  <a:srgbClr val="87882D"/>
                </a:solidFill>
                <a:uFill>
                  <a:solidFill>
                    <a:srgbClr val="87882D"/>
                  </a:solidFill>
                </a:uFill>
                <a:latin typeface="Verdana"/>
                <a:cs typeface="Verdana"/>
              </a:rPr>
              <a:t>https://</a:t>
            </a:r>
            <a:r>
              <a:rPr sz="1100" u="sng" spc="-35" dirty="0">
                <a:solidFill>
                  <a:srgbClr val="87882D"/>
                </a:solidFill>
                <a:uFill>
                  <a:solidFill>
                    <a:srgbClr val="87882D"/>
                  </a:solidFill>
                </a:uFill>
                <a:latin typeface="Verdana"/>
                <a:cs typeface="Verdana"/>
                <a:hlinkClick r:id="rId8"/>
              </a:rPr>
              <a:t>www.techtarget.com/searchnetworking/definition/TCP-</a:t>
            </a:r>
            <a:r>
              <a:rPr sz="1100" u="sng" spc="-25" dirty="0">
                <a:solidFill>
                  <a:srgbClr val="87882D"/>
                </a:solidFill>
                <a:uFill>
                  <a:solidFill>
                    <a:srgbClr val="87882D"/>
                  </a:solidFill>
                </a:uFill>
                <a:latin typeface="Verdana"/>
                <a:cs typeface="Verdana"/>
                <a:hlinkClick r:id="rId8"/>
              </a:rPr>
              <a:t>IP</a:t>
            </a:r>
            <a:endParaRPr sz="1100">
              <a:latin typeface="Verdana"/>
              <a:cs typeface="Verdana"/>
            </a:endParaRPr>
          </a:p>
          <a:p>
            <a:pPr marL="286385" indent="-273685">
              <a:lnSpc>
                <a:spcPts val="1310"/>
              </a:lnSpc>
              <a:spcBef>
                <a:spcPts val="1175"/>
              </a:spcBef>
              <a:buClr>
                <a:srgbClr val="FFBA00"/>
              </a:buClr>
              <a:buAutoNum type="arabicPeriod" startAt="8"/>
              <a:tabLst>
                <a:tab pos="286385" algn="l"/>
              </a:tabLst>
            </a:pPr>
            <a:r>
              <a:rPr sz="1100" spc="-160" dirty="0">
                <a:solidFill>
                  <a:srgbClr val="7F7F7F"/>
                </a:solidFill>
                <a:latin typeface="Verdana"/>
                <a:cs typeface="Verdana"/>
              </a:rPr>
              <a:t>NIST,</a:t>
            </a:r>
            <a:r>
              <a:rPr sz="1100" spc="-50" dirty="0">
                <a:solidFill>
                  <a:srgbClr val="7F7F7F"/>
                </a:solidFill>
                <a:latin typeface="Verdana"/>
                <a:cs typeface="Verdana"/>
              </a:rPr>
              <a:t> </a:t>
            </a:r>
            <a:r>
              <a:rPr sz="1100" spc="-30" dirty="0">
                <a:solidFill>
                  <a:srgbClr val="7F7F7F"/>
                </a:solidFill>
                <a:latin typeface="Verdana"/>
                <a:cs typeface="Verdana"/>
              </a:rPr>
              <a:t>“Cybersecurity</a:t>
            </a:r>
            <a:r>
              <a:rPr sz="1100" spc="-40" dirty="0">
                <a:solidFill>
                  <a:srgbClr val="7F7F7F"/>
                </a:solidFill>
                <a:latin typeface="Verdana"/>
                <a:cs typeface="Verdana"/>
              </a:rPr>
              <a:t> </a:t>
            </a:r>
            <a:r>
              <a:rPr sz="1100" spc="-50" dirty="0">
                <a:solidFill>
                  <a:srgbClr val="7F7F7F"/>
                </a:solidFill>
                <a:latin typeface="Verdana"/>
                <a:cs typeface="Verdana"/>
              </a:rPr>
              <a:t>Framework</a:t>
            </a:r>
            <a:r>
              <a:rPr sz="1100" spc="-45" dirty="0">
                <a:solidFill>
                  <a:srgbClr val="7F7F7F"/>
                </a:solidFill>
                <a:latin typeface="Verdana"/>
                <a:cs typeface="Verdana"/>
              </a:rPr>
              <a:t> </a:t>
            </a:r>
            <a:r>
              <a:rPr sz="1100" spc="-80" dirty="0">
                <a:solidFill>
                  <a:srgbClr val="7F7F7F"/>
                </a:solidFill>
                <a:latin typeface="Verdana"/>
                <a:cs typeface="Verdana"/>
              </a:rPr>
              <a:t>(CSF)</a:t>
            </a:r>
            <a:r>
              <a:rPr sz="1100" spc="-45" dirty="0">
                <a:solidFill>
                  <a:srgbClr val="7F7F7F"/>
                </a:solidFill>
                <a:latin typeface="Verdana"/>
                <a:cs typeface="Verdana"/>
              </a:rPr>
              <a:t> </a:t>
            </a:r>
            <a:r>
              <a:rPr sz="1100" spc="-100" dirty="0">
                <a:solidFill>
                  <a:srgbClr val="7F7F7F"/>
                </a:solidFill>
                <a:latin typeface="Verdana"/>
                <a:cs typeface="Verdana"/>
              </a:rPr>
              <a:t>2.0</a:t>
            </a:r>
            <a:r>
              <a:rPr sz="1100" spc="-35" dirty="0">
                <a:solidFill>
                  <a:srgbClr val="7F7F7F"/>
                </a:solidFill>
                <a:latin typeface="Verdana"/>
                <a:cs typeface="Verdana"/>
              </a:rPr>
              <a:t> </a:t>
            </a:r>
            <a:r>
              <a:rPr sz="1100" dirty="0">
                <a:solidFill>
                  <a:srgbClr val="7F7F7F"/>
                </a:solidFill>
                <a:latin typeface="Verdana"/>
                <a:cs typeface="Verdana"/>
              </a:rPr>
              <a:t>Reference</a:t>
            </a:r>
            <a:r>
              <a:rPr sz="1100" spc="-45" dirty="0">
                <a:solidFill>
                  <a:srgbClr val="7F7F7F"/>
                </a:solidFill>
                <a:latin typeface="Verdana"/>
                <a:cs typeface="Verdana"/>
              </a:rPr>
              <a:t> </a:t>
            </a:r>
            <a:r>
              <a:rPr sz="1100" spc="-50" dirty="0">
                <a:solidFill>
                  <a:srgbClr val="7F7F7F"/>
                </a:solidFill>
                <a:latin typeface="Verdana"/>
                <a:cs typeface="Verdana"/>
              </a:rPr>
              <a:t>Tool”,</a:t>
            </a:r>
            <a:r>
              <a:rPr sz="1100" spc="-45"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240" dirty="0">
                <a:solidFill>
                  <a:srgbClr val="7F7F7F"/>
                </a:solidFill>
                <a:latin typeface="Verdana"/>
                <a:cs typeface="Verdana"/>
              </a:rPr>
              <a:t> </a:t>
            </a:r>
            <a:r>
              <a:rPr sz="1100" u="sng" spc="-50" dirty="0">
                <a:solidFill>
                  <a:srgbClr val="87882D"/>
                </a:solidFill>
                <a:uFill>
                  <a:solidFill>
                    <a:srgbClr val="87882D"/>
                  </a:solidFill>
                </a:uFill>
                <a:latin typeface="Verdana"/>
                <a:cs typeface="Verdana"/>
              </a:rPr>
              <a:t>https://csrc.nist.gov/Projects/Cybersecurity-</a:t>
            </a:r>
            <a:r>
              <a:rPr sz="1100" u="sng" spc="-30" dirty="0">
                <a:solidFill>
                  <a:srgbClr val="87882D"/>
                </a:solidFill>
                <a:uFill>
                  <a:solidFill>
                    <a:srgbClr val="87882D"/>
                  </a:solidFill>
                </a:uFill>
                <a:latin typeface="Verdana"/>
                <a:cs typeface="Verdana"/>
              </a:rPr>
              <a:t>Framework/Filters#/csf/filters</a:t>
            </a:r>
            <a:endParaRPr sz="1100">
              <a:latin typeface="Verdana"/>
              <a:cs typeface="Verdana"/>
            </a:endParaRPr>
          </a:p>
          <a:p>
            <a:pPr marL="286385" indent="-273685">
              <a:lnSpc>
                <a:spcPct val="100000"/>
              </a:lnSpc>
              <a:spcBef>
                <a:spcPts val="1175"/>
              </a:spcBef>
              <a:buClr>
                <a:srgbClr val="FFBA00"/>
              </a:buClr>
              <a:buAutoNum type="arabicPeriod" startAt="9"/>
              <a:tabLst>
                <a:tab pos="286385" algn="l"/>
              </a:tabLst>
            </a:pPr>
            <a:r>
              <a:rPr sz="1100" spc="-160" dirty="0">
                <a:solidFill>
                  <a:srgbClr val="7F7F7F"/>
                </a:solidFill>
                <a:latin typeface="Verdana"/>
                <a:cs typeface="Verdana"/>
              </a:rPr>
              <a:t>NIST,</a:t>
            </a:r>
            <a:r>
              <a:rPr sz="1100" spc="-65" dirty="0">
                <a:solidFill>
                  <a:srgbClr val="7F7F7F"/>
                </a:solidFill>
                <a:latin typeface="Verdana"/>
                <a:cs typeface="Verdana"/>
              </a:rPr>
              <a:t> </a:t>
            </a:r>
            <a:r>
              <a:rPr sz="1100" spc="-170" dirty="0">
                <a:solidFill>
                  <a:srgbClr val="7F7F7F"/>
                </a:solidFill>
                <a:latin typeface="Verdana"/>
                <a:cs typeface="Verdana"/>
              </a:rPr>
              <a:t>NIST</a:t>
            </a:r>
            <a:r>
              <a:rPr sz="1100" spc="-60" dirty="0">
                <a:solidFill>
                  <a:srgbClr val="7F7F7F"/>
                </a:solidFill>
                <a:latin typeface="Verdana"/>
                <a:cs typeface="Verdana"/>
              </a:rPr>
              <a:t> </a:t>
            </a:r>
            <a:r>
              <a:rPr sz="1100" spc="-110" dirty="0">
                <a:solidFill>
                  <a:srgbClr val="7F7F7F"/>
                </a:solidFill>
                <a:latin typeface="Verdana"/>
                <a:cs typeface="Verdana"/>
              </a:rPr>
              <a:t>SP</a:t>
            </a:r>
            <a:r>
              <a:rPr sz="1100" spc="-55" dirty="0">
                <a:solidFill>
                  <a:srgbClr val="7F7F7F"/>
                </a:solidFill>
                <a:latin typeface="Verdana"/>
                <a:cs typeface="Verdana"/>
              </a:rPr>
              <a:t> </a:t>
            </a:r>
            <a:r>
              <a:rPr sz="1100" spc="-110" dirty="0">
                <a:solidFill>
                  <a:srgbClr val="7F7F7F"/>
                </a:solidFill>
                <a:latin typeface="Verdana"/>
                <a:cs typeface="Verdana"/>
              </a:rPr>
              <a:t>800-</a:t>
            </a:r>
            <a:r>
              <a:rPr sz="1100" spc="-100" dirty="0">
                <a:solidFill>
                  <a:srgbClr val="7F7F7F"/>
                </a:solidFill>
                <a:latin typeface="Verdana"/>
                <a:cs typeface="Verdana"/>
              </a:rPr>
              <a:t>113,</a:t>
            </a:r>
            <a:r>
              <a:rPr sz="1100" spc="-60" dirty="0">
                <a:solidFill>
                  <a:srgbClr val="7F7F7F"/>
                </a:solidFill>
                <a:latin typeface="Verdana"/>
                <a:cs typeface="Verdana"/>
              </a:rPr>
              <a:t> </a:t>
            </a:r>
            <a:r>
              <a:rPr sz="1100" spc="-20" dirty="0">
                <a:solidFill>
                  <a:srgbClr val="7F7F7F"/>
                </a:solidFill>
                <a:latin typeface="Verdana"/>
                <a:cs typeface="Verdana"/>
              </a:rPr>
              <a:t>2008</a:t>
            </a:r>
            <a:endParaRPr sz="1100">
              <a:latin typeface="Verdana"/>
              <a:cs typeface="Verdana"/>
            </a:endParaRPr>
          </a:p>
          <a:p>
            <a:pPr marL="286385">
              <a:lnSpc>
                <a:spcPct val="100000"/>
              </a:lnSpc>
              <a:spcBef>
                <a:spcPts val="95"/>
              </a:spcBef>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30" dirty="0">
                <a:solidFill>
                  <a:srgbClr val="87882D"/>
                </a:solidFill>
                <a:uFill>
                  <a:solidFill>
                    <a:srgbClr val="87882D"/>
                  </a:solidFill>
                </a:uFill>
                <a:latin typeface="Verdana"/>
                <a:cs typeface="Verdana"/>
              </a:rPr>
              <a:t>https://csrc.nist.gov/pubs/sp/800/113/final</a:t>
            </a:r>
            <a:endParaRPr sz="1100">
              <a:latin typeface="Verdana"/>
              <a:cs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72390" rIns="0" bIns="0" rtlCol="0">
            <a:spAutoFit/>
          </a:bodyPr>
          <a:lstStyle/>
          <a:p>
            <a:pPr marL="12700" marR="5080">
              <a:lnSpc>
                <a:spcPts val="3910"/>
              </a:lnSpc>
              <a:spcBef>
                <a:spcPts val="570"/>
              </a:spcBef>
            </a:pPr>
            <a:r>
              <a:rPr lang="en-US" spc="95" dirty="0" err="1">
                <a:solidFill>
                  <a:srgbClr val="FFBA00"/>
                </a:solidFill>
              </a:rPr>
              <a:t>Risorse</a:t>
            </a:r>
            <a:r>
              <a:rPr spc="95" dirty="0">
                <a:solidFill>
                  <a:srgbClr val="FFBA00"/>
                </a:solidFill>
              </a:rPr>
              <a:t>:</a:t>
            </a:r>
            <a:r>
              <a:rPr spc="330" dirty="0">
                <a:solidFill>
                  <a:srgbClr val="FFBA00"/>
                </a:solidFill>
              </a:rPr>
              <a:t> </a:t>
            </a:r>
            <a:r>
              <a:rPr lang="it-IT" spc="105" dirty="0"/>
              <a:t>Libri e materiali di riferimento</a:t>
            </a:r>
            <a:endParaRPr spc="120" dirty="0"/>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9" name="object 9"/>
          <p:cNvSpPr txBox="1"/>
          <p:nvPr/>
        </p:nvSpPr>
        <p:spPr>
          <a:xfrm>
            <a:off x="760875" y="1758696"/>
            <a:ext cx="6367145" cy="4259580"/>
          </a:xfrm>
          <a:prstGeom prst="rect">
            <a:avLst/>
          </a:prstGeom>
        </p:spPr>
        <p:txBody>
          <a:bodyPr vert="horz" wrap="square" lIns="0" tIns="12700" rIns="0" bIns="0" rtlCol="0">
            <a:spAutoFit/>
          </a:bodyPr>
          <a:lstStyle/>
          <a:p>
            <a:pPr marL="285750" indent="-273050">
              <a:lnSpc>
                <a:spcPts val="1310"/>
              </a:lnSpc>
              <a:spcBef>
                <a:spcPts val="100"/>
              </a:spcBef>
              <a:buClr>
                <a:srgbClr val="FFBA00"/>
              </a:buClr>
              <a:buAutoNum type="arabicPeriod" startAt="10"/>
              <a:tabLst>
                <a:tab pos="285750" algn="l"/>
              </a:tabLst>
            </a:pPr>
            <a:r>
              <a:rPr sz="1100" spc="-160" dirty="0">
                <a:solidFill>
                  <a:srgbClr val="7F7F7F"/>
                </a:solidFill>
                <a:latin typeface="Verdana"/>
                <a:cs typeface="Verdana"/>
              </a:rPr>
              <a:t>IETF,</a:t>
            </a:r>
            <a:r>
              <a:rPr sz="1100" spc="-45" dirty="0">
                <a:solidFill>
                  <a:srgbClr val="7F7F7F"/>
                </a:solidFill>
                <a:latin typeface="Verdana"/>
                <a:cs typeface="Verdana"/>
              </a:rPr>
              <a:t> </a:t>
            </a:r>
            <a:r>
              <a:rPr sz="1100" spc="-120" dirty="0">
                <a:solidFill>
                  <a:srgbClr val="7F7F7F"/>
                </a:solidFill>
                <a:latin typeface="Verdana"/>
                <a:cs typeface="Verdana"/>
              </a:rPr>
              <a:t>IP</a:t>
            </a:r>
            <a:r>
              <a:rPr sz="1100" spc="-35" dirty="0">
                <a:solidFill>
                  <a:srgbClr val="7F7F7F"/>
                </a:solidFill>
                <a:latin typeface="Verdana"/>
                <a:cs typeface="Verdana"/>
              </a:rPr>
              <a:t> </a:t>
            </a:r>
            <a:r>
              <a:rPr sz="1100" spc="-60" dirty="0">
                <a:solidFill>
                  <a:srgbClr val="7F7F7F"/>
                </a:solidFill>
                <a:latin typeface="Verdana"/>
                <a:cs typeface="Verdana"/>
              </a:rPr>
              <a:t>Security</a:t>
            </a:r>
            <a:r>
              <a:rPr sz="1100" spc="-40" dirty="0">
                <a:solidFill>
                  <a:srgbClr val="7F7F7F"/>
                </a:solidFill>
                <a:latin typeface="Verdana"/>
                <a:cs typeface="Verdana"/>
              </a:rPr>
              <a:t> </a:t>
            </a:r>
            <a:r>
              <a:rPr sz="1100" spc="-10" dirty="0">
                <a:solidFill>
                  <a:srgbClr val="7F7F7F"/>
                </a:solidFill>
                <a:latin typeface="Verdana"/>
                <a:cs typeface="Verdana"/>
              </a:rPr>
              <a:t>Protocol</a:t>
            </a:r>
            <a:r>
              <a:rPr sz="1100" spc="-30" dirty="0">
                <a:solidFill>
                  <a:srgbClr val="7F7F7F"/>
                </a:solidFill>
                <a:latin typeface="Verdana"/>
                <a:cs typeface="Verdana"/>
              </a:rPr>
              <a:t> </a:t>
            </a:r>
            <a:r>
              <a:rPr sz="1100" spc="-80" dirty="0">
                <a:solidFill>
                  <a:srgbClr val="7F7F7F"/>
                </a:solidFill>
                <a:latin typeface="Verdana"/>
                <a:cs typeface="Verdana"/>
              </a:rPr>
              <a:t>(IPSec),</a:t>
            </a:r>
            <a:r>
              <a:rPr sz="1100" spc="-45" dirty="0">
                <a:solidFill>
                  <a:srgbClr val="7F7F7F"/>
                </a:solidFill>
                <a:latin typeface="Verdana"/>
                <a:cs typeface="Verdana"/>
              </a:rPr>
              <a:t> </a:t>
            </a:r>
            <a:r>
              <a:rPr sz="1100" spc="-110" dirty="0">
                <a:solidFill>
                  <a:srgbClr val="7F7F7F"/>
                </a:solidFill>
                <a:latin typeface="Verdana"/>
                <a:cs typeface="Verdana"/>
              </a:rPr>
              <a:t>2003-</a:t>
            </a:r>
            <a:r>
              <a:rPr sz="1100" spc="-20" dirty="0">
                <a:solidFill>
                  <a:srgbClr val="7F7F7F"/>
                </a:solidFill>
                <a:latin typeface="Verdana"/>
                <a:cs typeface="Verdana"/>
              </a:rPr>
              <a:t>2004</a:t>
            </a:r>
            <a:endParaRPr sz="1100" dirty="0">
              <a:latin typeface="Verdana"/>
              <a:cs typeface="Verdana"/>
            </a:endParaRPr>
          </a:p>
          <a:p>
            <a:pPr marL="287020">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10" dirty="0">
                <a:solidFill>
                  <a:srgbClr val="87882D"/>
                </a:solidFill>
                <a:uFill>
                  <a:solidFill>
                    <a:srgbClr val="87882D"/>
                  </a:solidFill>
                </a:uFill>
                <a:latin typeface="Verdana"/>
                <a:cs typeface="Verdana"/>
              </a:rPr>
              <a:t>https://datatracker.ietf.org/wg/ipsec/about/</a:t>
            </a:r>
            <a:endParaRPr sz="1100" dirty="0">
              <a:latin typeface="Verdana"/>
              <a:cs typeface="Verdana"/>
            </a:endParaRPr>
          </a:p>
          <a:p>
            <a:pPr marL="285750" marR="529590" indent="-273050">
              <a:lnSpc>
                <a:spcPts val="1300"/>
              </a:lnSpc>
              <a:spcBef>
                <a:spcPts val="1260"/>
              </a:spcBef>
              <a:buClr>
                <a:srgbClr val="FFBA00"/>
              </a:buClr>
              <a:buAutoNum type="arabicPeriod" startAt="11"/>
              <a:tabLst>
                <a:tab pos="287020" algn="l"/>
              </a:tabLst>
            </a:pPr>
            <a:r>
              <a:rPr sz="1100" spc="-160" dirty="0">
                <a:solidFill>
                  <a:srgbClr val="7F7F7F"/>
                </a:solidFill>
                <a:latin typeface="Verdana"/>
                <a:cs typeface="Verdana"/>
              </a:rPr>
              <a:t>IETF,</a:t>
            </a:r>
            <a:r>
              <a:rPr sz="1100" spc="-65" dirty="0">
                <a:solidFill>
                  <a:srgbClr val="7F7F7F"/>
                </a:solidFill>
                <a:latin typeface="Verdana"/>
                <a:cs typeface="Verdana"/>
              </a:rPr>
              <a:t> </a:t>
            </a:r>
            <a:r>
              <a:rPr sz="1100" spc="-120" dirty="0">
                <a:solidFill>
                  <a:srgbClr val="7F7F7F"/>
                </a:solidFill>
                <a:latin typeface="Verdana"/>
                <a:cs typeface="Verdana"/>
              </a:rPr>
              <a:t>IP</a:t>
            </a:r>
            <a:r>
              <a:rPr sz="1100" spc="-55" dirty="0">
                <a:solidFill>
                  <a:srgbClr val="7F7F7F"/>
                </a:solidFill>
                <a:latin typeface="Verdana"/>
                <a:cs typeface="Verdana"/>
              </a:rPr>
              <a:t> </a:t>
            </a:r>
            <a:r>
              <a:rPr sz="1100" spc="-60" dirty="0">
                <a:solidFill>
                  <a:srgbClr val="7F7F7F"/>
                </a:solidFill>
                <a:latin typeface="Verdana"/>
                <a:cs typeface="Verdana"/>
              </a:rPr>
              <a:t>Security</a:t>
            </a:r>
            <a:r>
              <a:rPr sz="1100" spc="-55" dirty="0">
                <a:solidFill>
                  <a:srgbClr val="7F7F7F"/>
                </a:solidFill>
                <a:latin typeface="Verdana"/>
                <a:cs typeface="Verdana"/>
              </a:rPr>
              <a:t> </a:t>
            </a:r>
            <a:r>
              <a:rPr sz="1100" spc="-70" dirty="0">
                <a:solidFill>
                  <a:srgbClr val="7F7F7F"/>
                </a:solidFill>
                <a:latin typeface="Verdana"/>
                <a:cs typeface="Verdana"/>
              </a:rPr>
              <a:t>(IPSec)</a:t>
            </a:r>
            <a:r>
              <a:rPr sz="1100" spc="-60" dirty="0">
                <a:solidFill>
                  <a:srgbClr val="7F7F7F"/>
                </a:solidFill>
                <a:latin typeface="Verdana"/>
                <a:cs typeface="Verdana"/>
              </a:rPr>
              <a:t> </a:t>
            </a:r>
            <a:r>
              <a:rPr sz="1100" dirty="0">
                <a:solidFill>
                  <a:srgbClr val="7F7F7F"/>
                </a:solidFill>
                <a:latin typeface="Verdana"/>
                <a:cs typeface="Verdana"/>
              </a:rPr>
              <a:t>and</a:t>
            </a:r>
            <a:r>
              <a:rPr sz="1100" spc="-60" dirty="0">
                <a:solidFill>
                  <a:srgbClr val="7F7F7F"/>
                </a:solidFill>
                <a:latin typeface="Verdana"/>
                <a:cs typeface="Verdana"/>
              </a:rPr>
              <a:t> </a:t>
            </a:r>
            <a:r>
              <a:rPr sz="1100" spc="-65" dirty="0">
                <a:solidFill>
                  <a:srgbClr val="7F7F7F"/>
                </a:solidFill>
                <a:latin typeface="Verdana"/>
                <a:cs typeface="Verdana"/>
              </a:rPr>
              <a:t>Internet</a:t>
            </a:r>
            <a:r>
              <a:rPr sz="1100" spc="-50" dirty="0">
                <a:solidFill>
                  <a:srgbClr val="7F7F7F"/>
                </a:solidFill>
                <a:latin typeface="Verdana"/>
                <a:cs typeface="Verdana"/>
              </a:rPr>
              <a:t> Key</a:t>
            </a:r>
            <a:r>
              <a:rPr sz="1100" spc="-55" dirty="0">
                <a:solidFill>
                  <a:srgbClr val="7F7F7F"/>
                </a:solidFill>
                <a:latin typeface="Verdana"/>
                <a:cs typeface="Verdana"/>
              </a:rPr>
              <a:t> </a:t>
            </a:r>
            <a:r>
              <a:rPr sz="1100" dirty="0">
                <a:solidFill>
                  <a:srgbClr val="7F7F7F"/>
                </a:solidFill>
                <a:latin typeface="Verdana"/>
                <a:cs typeface="Verdana"/>
              </a:rPr>
              <a:t>Exchange</a:t>
            </a:r>
            <a:r>
              <a:rPr sz="1100" spc="-55" dirty="0">
                <a:solidFill>
                  <a:srgbClr val="7F7F7F"/>
                </a:solidFill>
                <a:latin typeface="Verdana"/>
                <a:cs typeface="Verdana"/>
              </a:rPr>
              <a:t> </a:t>
            </a:r>
            <a:r>
              <a:rPr sz="1100" spc="-135" dirty="0">
                <a:solidFill>
                  <a:srgbClr val="7F7F7F"/>
                </a:solidFill>
                <a:latin typeface="Verdana"/>
                <a:cs typeface="Verdana"/>
              </a:rPr>
              <a:t>(IKE)</a:t>
            </a:r>
            <a:r>
              <a:rPr sz="1100" spc="-60" dirty="0">
                <a:solidFill>
                  <a:srgbClr val="7F7F7F"/>
                </a:solidFill>
                <a:latin typeface="Verdana"/>
                <a:cs typeface="Verdana"/>
              </a:rPr>
              <a:t> </a:t>
            </a:r>
            <a:r>
              <a:rPr sz="1100" dirty="0">
                <a:solidFill>
                  <a:srgbClr val="7F7F7F"/>
                </a:solidFill>
                <a:latin typeface="Verdana"/>
                <a:cs typeface="Verdana"/>
              </a:rPr>
              <a:t>Document</a:t>
            </a:r>
            <a:r>
              <a:rPr sz="1100" spc="-55" dirty="0">
                <a:solidFill>
                  <a:srgbClr val="7F7F7F"/>
                </a:solidFill>
                <a:latin typeface="Verdana"/>
                <a:cs typeface="Verdana"/>
              </a:rPr>
              <a:t> </a:t>
            </a:r>
            <a:r>
              <a:rPr sz="1100" spc="-10" dirty="0">
                <a:solidFill>
                  <a:srgbClr val="7F7F7F"/>
                </a:solidFill>
                <a:latin typeface="Verdana"/>
                <a:cs typeface="Verdana"/>
              </a:rPr>
              <a:t>Roadmap,2011 	</a:t>
            </a: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10" dirty="0">
                <a:solidFill>
                  <a:srgbClr val="87882D"/>
                </a:solidFill>
                <a:uFill>
                  <a:solidFill>
                    <a:srgbClr val="87882D"/>
                  </a:solidFill>
                </a:uFill>
                <a:latin typeface="Verdana"/>
                <a:cs typeface="Verdana"/>
              </a:rPr>
              <a:t>https://datatracker.ietf.org/doc/html/rfc6071</a:t>
            </a:r>
            <a:endParaRPr sz="1100" dirty="0">
              <a:latin typeface="Verdana"/>
              <a:cs typeface="Verdana"/>
            </a:endParaRPr>
          </a:p>
          <a:p>
            <a:pPr marL="285750" indent="-273050">
              <a:lnSpc>
                <a:spcPts val="1310"/>
              </a:lnSpc>
              <a:spcBef>
                <a:spcPts val="1225"/>
              </a:spcBef>
              <a:buClr>
                <a:srgbClr val="FFBA00"/>
              </a:buClr>
              <a:buAutoNum type="arabicPeriod" startAt="11"/>
              <a:tabLst>
                <a:tab pos="285750" algn="l"/>
              </a:tabLst>
            </a:pPr>
            <a:r>
              <a:rPr sz="1100" spc="-80" dirty="0">
                <a:solidFill>
                  <a:srgbClr val="7F7F7F"/>
                </a:solidFill>
                <a:latin typeface="Verdana"/>
                <a:cs typeface="Verdana"/>
              </a:rPr>
              <a:t>Wireshark,</a:t>
            </a:r>
            <a:r>
              <a:rPr sz="1100" spc="-5" dirty="0">
                <a:solidFill>
                  <a:srgbClr val="7F7F7F"/>
                </a:solidFill>
                <a:latin typeface="Verdana"/>
                <a:cs typeface="Verdana"/>
              </a:rPr>
              <a:t> </a:t>
            </a:r>
            <a:r>
              <a:rPr sz="1100" spc="-20" dirty="0">
                <a:solidFill>
                  <a:srgbClr val="7F7F7F"/>
                </a:solidFill>
                <a:latin typeface="Verdana"/>
                <a:cs typeface="Verdana"/>
              </a:rPr>
              <a:t>2024</a:t>
            </a:r>
            <a:endParaRPr sz="1100" dirty="0">
              <a:latin typeface="Verdana"/>
              <a:cs typeface="Verdana"/>
            </a:endParaRPr>
          </a:p>
          <a:p>
            <a:pPr marL="287020">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20" dirty="0">
                <a:solidFill>
                  <a:srgbClr val="87882D"/>
                </a:solidFill>
                <a:uFill>
                  <a:solidFill>
                    <a:srgbClr val="87882D"/>
                  </a:solidFill>
                </a:uFill>
                <a:latin typeface="Verdana"/>
                <a:cs typeface="Verdana"/>
              </a:rPr>
              <a:t>https://</a:t>
            </a:r>
            <a:r>
              <a:rPr sz="1100" u="sng" spc="-20" dirty="0">
                <a:solidFill>
                  <a:srgbClr val="87882D"/>
                </a:solidFill>
                <a:uFill>
                  <a:solidFill>
                    <a:srgbClr val="87882D"/>
                  </a:solidFill>
                </a:uFill>
                <a:latin typeface="Verdana"/>
                <a:cs typeface="Verdana"/>
                <a:hlinkClick r:id="rId5"/>
              </a:rPr>
              <a:t>www.wireshark.org</a:t>
            </a:r>
            <a:endParaRPr sz="1100" dirty="0">
              <a:latin typeface="Verdana"/>
              <a:cs typeface="Verdana"/>
            </a:endParaRPr>
          </a:p>
          <a:p>
            <a:pPr marL="285750" marR="210820" indent="-273050">
              <a:lnSpc>
                <a:spcPct val="100000"/>
              </a:lnSpc>
              <a:spcBef>
                <a:spcPts val="1175"/>
              </a:spcBef>
              <a:buClr>
                <a:srgbClr val="FFBA00"/>
              </a:buClr>
              <a:buAutoNum type="arabicPeriod" startAt="13"/>
              <a:tabLst>
                <a:tab pos="287020" algn="l"/>
              </a:tabLst>
            </a:pPr>
            <a:r>
              <a:rPr sz="1100" spc="-160" dirty="0">
                <a:solidFill>
                  <a:srgbClr val="7F7F7F"/>
                </a:solidFill>
                <a:latin typeface="Verdana"/>
                <a:cs typeface="Verdana"/>
              </a:rPr>
              <a:t>IETF,</a:t>
            </a:r>
            <a:r>
              <a:rPr sz="1100" spc="-30" dirty="0">
                <a:solidFill>
                  <a:srgbClr val="7F7F7F"/>
                </a:solidFill>
                <a:latin typeface="Verdana"/>
                <a:cs typeface="Verdana"/>
              </a:rPr>
              <a:t> </a:t>
            </a:r>
            <a:r>
              <a:rPr sz="1100" spc="-50" dirty="0">
                <a:solidFill>
                  <a:srgbClr val="7F7F7F"/>
                </a:solidFill>
                <a:latin typeface="Verdana"/>
                <a:cs typeface="Verdana"/>
              </a:rPr>
              <a:t>“Internet</a:t>
            </a:r>
            <a:r>
              <a:rPr sz="1100" spc="-15" dirty="0">
                <a:solidFill>
                  <a:srgbClr val="7F7F7F"/>
                </a:solidFill>
                <a:latin typeface="Verdana"/>
                <a:cs typeface="Verdana"/>
              </a:rPr>
              <a:t> </a:t>
            </a:r>
            <a:r>
              <a:rPr sz="1100" spc="-60" dirty="0">
                <a:solidFill>
                  <a:srgbClr val="7F7F7F"/>
                </a:solidFill>
                <a:latin typeface="Verdana"/>
                <a:cs typeface="Verdana"/>
              </a:rPr>
              <a:t>Security</a:t>
            </a:r>
            <a:r>
              <a:rPr sz="1100" spc="-25" dirty="0">
                <a:solidFill>
                  <a:srgbClr val="7F7F7F"/>
                </a:solidFill>
                <a:latin typeface="Verdana"/>
                <a:cs typeface="Verdana"/>
              </a:rPr>
              <a:t> Association</a:t>
            </a:r>
            <a:r>
              <a:rPr sz="1100" spc="-15" dirty="0">
                <a:solidFill>
                  <a:srgbClr val="7F7F7F"/>
                </a:solidFill>
                <a:latin typeface="Verdana"/>
                <a:cs typeface="Verdana"/>
              </a:rPr>
              <a:t> </a:t>
            </a:r>
            <a:r>
              <a:rPr sz="1100" dirty="0">
                <a:solidFill>
                  <a:srgbClr val="7F7F7F"/>
                </a:solidFill>
                <a:latin typeface="Verdana"/>
                <a:cs typeface="Verdana"/>
              </a:rPr>
              <a:t>and</a:t>
            </a:r>
            <a:r>
              <a:rPr sz="1100" spc="-30" dirty="0">
                <a:solidFill>
                  <a:srgbClr val="7F7F7F"/>
                </a:solidFill>
                <a:latin typeface="Verdana"/>
                <a:cs typeface="Verdana"/>
              </a:rPr>
              <a:t> </a:t>
            </a:r>
            <a:r>
              <a:rPr sz="1100" spc="-45" dirty="0">
                <a:solidFill>
                  <a:srgbClr val="7F7F7F"/>
                </a:solidFill>
                <a:latin typeface="Verdana"/>
                <a:cs typeface="Verdana"/>
              </a:rPr>
              <a:t>Key</a:t>
            </a:r>
            <a:r>
              <a:rPr sz="1100" spc="-20" dirty="0">
                <a:solidFill>
                  <a:srgbClr val="7F7F7F"/>
                </a:solidFill>
                <a:latin typeface="Verdana"/>
                <a:cs typeface="Verdana"/>
              </a:rPr>
              <a:t> </a:t>
            </a:r>
            <a:r>
              <a:rPr sz="1100" dirty="0">
                <a:solidFill>
                  <a:srgbClr val="7F7F7F"/>
                </a:solidFill>
                <a:latin typeface="Verdana"/>
                <a:cs typeface="Verdana"/>
              </a:rPr>
              <a:t>Management</a:t>
            </a:r>
            <a:r>
              <a:rPr sz="1100" spc="-25" dirty="0">
                <a:solidFill>
                  <a:srgbClr val="7F7F7F"/>
                </a:solidFill>
                <a:latin typeface="Verdana"/>
                <a:cs typeface="Verdana"/>
              </a:rPr>
              <a:t> </a:t>
            </a:r>
            <a:r>
              <a:rPr sz="1100" spc="-10" dirty="0">
                <a:solidFill>
                  <a:srgbClr val="7F7F7F"/>
                </a:solidFill>
                <a:latin typeface="Verdana"/>
                <a:cs typeface="Verdana"/>
              </a:rPr>
              <a:t>Protocol</a:t>
            </a:r>
            <a:r>
              <a:rPr sz="1100" spc="-15" dirty="0">
                <a:solidFill>
                  <a:srgbClr val="7F7F7F"/>
                </a:solidFill>
                <a:latin typeface="Verdana"/>
                <a:cs typeface="Verdana"/>
              </a:rPr>
              <a:t> </a:t>
            </a:r>
            <a:r>
              <a:rPr sz="1100" spc="-75" dirty="0">
                <a:solidFill>
                  <a:srgbClr val="7F7F7F"/>
                </a:solidFill>
                <a:latin typeface="Verdana"/>
                <a:cs typeface="Verdana"/>
              </a:rPr>
              <a:t>(ISAKMP)”,</a:t>
            </a:r>
            <a:r>
              <a:rPr sz="1100" spc="-30" dirty="0">
                <a:solidFill>
                  <a:srgbClr val="7F7F7F"/>
                </a:solidFill>
                <a:latin typeface="Verdana"/>
                <a:cs typeface="Verdana"/>
              </a:rPr>
              <a:t> RFC</a:t>
            </a:r>
            <a:r>
              <a:rPr sz="1100" spc="-15" dirty="0">
                <a:solidFill>
                  <a:srgbClr val="7F7F7F"/>
                </a:solidFill>
                <a:latin typeface="Verdana"/>
                <a:cs typeface="Verdana"/>
              </a:rPr>
              <a:t> </a:t>
            </a:r>
            <a:r>
              <a:rPr sz="1100" spc="-20" dirty="0">
                <a:solidFill>
                  <a:srgbClr val="7F7F7F"/>
                </a:solidFill>
                <a:latin typeface="Verdana"/>
                <a:cs typeface="Verdana"/>
              </a:rPr>
              <a:t>2408 	</a:t>
            </a:r>
            <a:r>
              <a:rPr sz="1100" spc="-130" dirty="0">
                <a:solidFill>
                  <a:srgbClr val="7F7F7F"/>
                </a:solidFill>
                <a:latin typeface="Verdana"/>
                <a:cs typeface="Verdana"/>
              </a:rPr>
              <a:t>URL:</a:t>
            </a:r>
            <a:r>
              <a:rPr sz="1100" spc="-75" dirty="0">
                <a:solidFill>
                  <a:srgbClr val="7F7F7F"/>
                </a:solidFill>
                <a:latin typeface="Verdana"/>
                <a:cs typeface="Verdana"/>
              </a:rPr>
              <a:t> </a:t>
            </a:r>
            <a:r>
              <a:rPr sz="1100" spc="-10" dirty="0">
                <a:solidFill>
                  <a:srgbClr val="7F7F7F"/>
                </a:solidFill>
                <a:latin typeface="Verdana"/>
                <a:cs typeface="Verdana"/>
              </a:rPr>
              <a:t>https://datatracker.ietf.org/doc/html/rfc2408</a:t>
            </a:r>
            <a:endParaRPr sz="1100" dirty="0">
              <a:latin typeface="Verdana"/>
              <a:cs typeface="Verdana"/>
            </a:endParaRPr>
          </a:p>
          <a:p>
            <a:pPr marL="285750" marR="5080" indent="-273050">
              <a:lnSpc>
                <a:spcPct val="105500"/>
              </a:lnSpc>
              <a:spcBef>
                <a:spcPts val="1105"/>
              </a:spcBef>
              <a:buClr>
                <a:srgbClr val="FFBA00"/>
              </a:buClr>
              <a:buAutoNum type="arabicPeriod" startAt="13"/>
              <a:tabLst>
                <a:tab pos="287020" algn="l"/>
              </a:tabLst>
            </a:pPr>
            <a:r>
              <a:rPr sz="1100" spc="-60" dirty="0">
                <a:solidFill>
                  <a:srgbClr val="7F7F7F"/>
                </a:solidFill>
                <a:latin typeface="Verdana"/>
                <a:cs typeface="Verdana"/>
              </a:rPr>
              <a:t>Source:</a:t>
            </a:r>
            <a:r>
              <a:rPr sz="1100" spc="-25" dirty="0">
                <a:solidFill>
                  <a:srgbClr val="7F7F7F"/>
                </a:solidFill>
                <a:latin typeface="Verdana"/>
                <a:cs typeface="Verdana"/>
              </a:rPr>
              <a:t> </a:t>
            </a:r>
            <a:r>
              <a:rPr sz="1100" spc="-50" dirty="0">
                <a:solidFill>
                  <a:srgbClr val="7F7F7F"/>
                </a:solidFill>
                <a:latin typeface="Verdana"/>
                <a:cs typeface="Verdana"/>
              </a:rPr>
              <a:t>William</a:t>
            </a:r>
            <a:r>
              <a:rPr sz="1100" spc="-10" dirty="0">
                <a:solidFill>
                  <a:srgbClr val="7F7F7F"/>
                </a:solidFill>
                <a:latin typeface="Verdana"/>
                <a:cs typeface="Verdana"/>
              </a:rPr>
              <a:t> </a:t>
            </a:r>
            <a:r>
              <a:rPr sz="1100" spc="-75" dirty="0">
                <a:solidFill>
                  <a:srgbClr val="7F7F7F"/>
                </a:solidFill>
                <a:latin typeface="Verdana"/>
                <a:cs typeface="Verdana"/>
              </a:rPr>
              <a:t>Stallings,</a:t>
            </a:r>
            <a:r>
              <a:rPr sz="1100" spc="-25" dirty="0">
                <a:solidFill>
                  <a:srgbClr val="7F7F7F"/>
                </a:solidFill>
                <a:latin typeface="Verdana"/>
                <a:cs typeface="Verdana"/>
              </a:rPr>
              <a:t> </a:t>
            </a:r>
            <a:r>
              <a:rPr sz="1100" spc="-20" dirty="0">
                <a:solidFill>
                  <a:srgbClr val="7F7F7F"/>
                </a:solidFill>
                <a:latin typeface="Verdana"/>
                <a:cs typeface="Verdana"/>
              </a:rPr>
              <a:t>Cryptography</a:t>
            </a:r>
            <a:r>
              <a:rPr sz="1100" spc="-15" dirty="0">
                <a:solidFill>
                  <a:srgbClr val="7F7F7F"/>
                </a:solidFill>
                <a:latin typeface="Verdana"/>
                <a:cs typeface="Verdana"/>
              </a:rPr>
              <a:t> </a:t>
            </a:r>
            <a:r>
              <a:rPr sz="1100" dirty="0">
                <a:solidFill>
                  <a:srgbClr val="7F7F7F"/>
                </a:solidFill>
                <a:latin typeface="Verdana"/>
                <a:cs typeface="Verdana"/>
              </a:rPr>
              <a:t>and</a:t>
            </a:r>
            <a:r>
              <a:rPr sz="1100" spc="-20" dirty="0">
                <a:solidFill>
                  <a:srgbClr val="7F7F7F"/>
                </a:solidFill>
                <a:latin typeface="Verdana"/>
                <a:cs typeface="Verdana"/>
              </a:rPr>
              <a:t> </a:t>
            </a:r>
            <a:r>
              <a:rPr sz="1100" spc="-40" dirty="0">
                <a:solidFill>
                  <a:srgbClr val="7F7F7F"/>
                </a:solidFill>
                <a:latin typeface="Verdana"/>
                <a:cs typeface="Verdana"/>
              </a:rPr>
              <a:t>Network</a:t>
            </a:r>
            <a:r>
              <a:rPr sz="1100" spc="-15" dirty="0">
                <a:solidFill>
                  <a:srgbClr val="7F7F7F"/>
                </a:solidFill>
                <a:latin typeface="Verdana"/>
                <a:cs typeface="Verdana"/>
              </a:rPr>
              <a:t> </a:t>
            </a:r>
            <a:r>
              <a:rPr sz="1100" spc="-75" dirty="0">
                <a:solidFill>
                  <a:srgbClr val="7F7F7F"/>
                </a:solidFill>
                <a:latin typeface="Verdana"/>
                <a:cs typeface="Verdana"/>
              </a:rPr>
              <a:t>Security:</a:t>
            </a:r>
            <a:r>
              <a:rPr sz="1100" spc="-25" dirty="0">
                <a:solidFill>
                  <a:srgbClr val="7F7F7F"/>
                </a:solidFill>
                <a:latin typeface="Verdana"/>
                <a:cs typeface="Verdana"/>
              </a:rPr>
              <a:t> </a:t>
            </a:r>
            <a:r>
              <a:rPr sz="1100" spc="-40" dirty="0">
                <a:solidFill>
                  <a:srgbClr val="7F7F7F"/>
                </a:solidFill>
                <a:latin typeface="Verdana"/>
                <a:cs typeface="Verdana"/>
              </a:rPr>
              <a:t>Principles</a:t>
            </a:r>
            <a:r>
              <a:rPr sz="1100" spc="-15" dirty="0">
                <a:solidFill>
                  <a:srgbClr val="7F7F7F"/>
                </a:solidFill>
                <a:latin typeface="Verdana"/>
                <a:cs typeface="Verdana"/>
              </a:rPr>
              <a:t> </a:t>
            </a:r>
            <a:r>
              <a:rPr sz="1100" dirty="0">
                <a:solidFill>
                  <a:srgbClr val="7F7F7F"/>
                </a:solidFill>
                <a:latin typeface="Verdana"/>
                <a:cs typeface="Verdana"/>
              </a:rPr>
              <a:t>and</a:t>
            </a:r>
            <a:r>
              <a:rPr sz="1100" spc="-20" dirty="0">
                <a:solidFill>
                  <a:srgbClr val="7F7F7F"/>
                </a:solidFill>
                <a:latin typeface="Verdana"/>
                <a:cs typeface="Verdana"/>
              </a:rPr>
              <a:t> </a:t>
            </a:r>
            <a:r>
              <a:rPr sz="1100" spc="-10" dirty="0">
                <a:solidFill>
                  <a:srgbClr val="7F7F7F"/>
                </a:solidFill>
                <a:latin typeface="Verdana"/>
                <a:cs typeface="Verdana"/>
              </a:rPr>
              <a:t>Practice,</a:t>
            </a:r>
            <a:r>
              <a:rPr sz="1100" spc="-20" dirty="0">
                <a:solidFill>
                  <a:srgbClr val="7F7F7F"/>
                </a:solidFill>
                <a:latin typeface="Verdana"/>
                <a:cs typeface="Verdana"/>
              </a:rPr>
              <a:t> </a:t>
            </a:r>
            <a:r>
              <a:rPr sz="1100" spc="-10" dirty="0">
                <a:solidFill>
                  <a:srgbClr val="7F7F7F"/>
                </a:solidFill>
                <a:latin typeface="Verdana"/>
                <a:cs typeface="Verdana"/>
              </a:rPr>
              <a:t>Fifth 	Edition</a:t>
            </a:r>
            <a:endParaRPr sz="1100" dirty="0">
              <a:latin typeface="Verdana"/>
              <a:cs typeface="Verdana"/>
            </a:endParaRPr>
          </a:p>
          <a:p>
            <a:pPr marL="285750" indent="-273050">
              <a:lnSpc>
                <a:spcPts val="1310"/>
              </a:lnSpc>
              <a:spcBef>
                <a:spcPts val="1175"/>
              </a:spcBef>
              <a:buClr>
                <a:srgbClr val="FFBA00"/>
              </a:buClr>
              <a:buAutoNum type="arabicPeriod" startAt="13"/>
              <a:tabLst>
                <a:tab pos="285750" algn="l"/>
              </a:tabLst>
            </a:pPr>
            <a:r>
              <a:rPr sz="1100" spc="-20" dirty="0">
                <a:solidFill>
                  <a:srgbClr val="7F7F7F"/>
                </a:solidFill>
                <a:latin typeface="Verdana"/>
                <a:cs typeface="Verdana"/>
              </a:rPr>
              <a:t>What</a:t>
            </a:r>
            <a:r>
              <a:rPr sz="1100" spc="-75" dirty="0">
                <a:solidFill>
                  <a:srgbClr val="7F7F7F"/>
                </a:solidFill>
                <a:latin typeface="Verdana"/>
                <a:cs typeface="Verdana"/>
              </a:rPr>
              <a:t> </a:t>
            </a:r>
            <a:r>
              <a:rPr sz="1100" spc="-120" dirty="0">
                <a:solidFill>
                  <a:srgbClr val="7F7F7F"/>
                </a:solidFill>
                <a:latin typeface="Verdana"/>
                <a:cs typeface="Verdana"/>
              </a:rPr>
              <a:t>is</a:t>
            </a:r>
            <a:r>
              <a:rPr sz="1100" spc="-75" dirty="0">
                <a:solidFill>
                  <a:srgbClr val="7F7F7F"/>
                </a:solidFill>
                <a:latin typeface="Verdana"/>
                <a:cs typeface="Verdana"/>
              </a:rPr>
              <a:t> </a:t>
            </a:r>
            <a:r>
              <a:rPr sz="1100" spc="-30" dirty="0">
                <a:solidFill>
                  <a:srgbClr val="7F7F7F"/>
                </a:solidFill>
                <a:latin typeface="Verdana"/>
                <a:cs typeface="Verdana"/>
              </a:rPr>
              <a:t>IPsec?</a:t>
            </a:r>
            <a:r>
              <a:rPr sz="1100" spc="-75" dirty="0">
                <a:solidFill>
                  <a:srgbClr val="7F7F7F"/>
                </a:solidFill>
                <a:latin typeface="Verdana"/>
                <a:cs typeface="Verdana"/>
              </a:rPr>
              <a:t> </a:t>
            </a:r>
            <a:r>
              <a:rPr sz="1100" spc="235" dirty="0">
                <a:solidFill>
                  <a:srgbClr val="7F7F7F"/>
                </a:solidFill>
                <a:latin typeface="Verdana"/>
                <a:cs typeface="Verdana"/>
              </a:rPr>
              <a:t>|</a:t>
            </a:r>
            <a:r>
              <a:rPr sz="1100" spc="-75" dirty="0">
                <a:solidFill>
                  <a:srgbClr val="7F7F7F"/>
                </a:solidFill>
                <a:latin typeface="Verdana"/>
                <a:cs typeface="Verdana"/>
              </a:rPr>
              <a:t> </a:t>
            </a:r>
            <a:r>
              <a:rPr sz="1100" spc="-10" dirty="0">
                <a:solidFill>
                  <a:srgbClr val="7F7F7F"/>
                </a:solidFill>
                <a:latin typeface="Verdana"/>
                <a:cs typeface="Verdana"/>
              </a:rPr>
              <a:t>How</a:t>
            </a:r>
            <a:r>
              <a:rPr sz="1100" spc="-75" dirty="0">
                <a:solidFill>
                  <a:srgbClr val="7F7F7F"/>
                </a:solidFill>
                <a:latin typeface="Verdana"/>
                <a:cs typeface="Verdana"/>
              </a:rPr>
              <a:t> </a:t>
            </a:r>
            <a:r>
              <a:rPr sz="1100" spc="-45" dirty="0">
                <a:solidFill>
                  <a:srgbClr val="7F7F7F"/>
                </a:solidFill>
                <a:latin typeface="Verdana"/>
                <a:cs typeface="Verdana"/>
              </a:rPr>
              <a:t>IPsec</a:t>
            </a:r>
            <a:r>
              <a:rPr sz="1100" spc="-75" dirty="0">
                <a:solidFill>
                  <a:srgbClr val="7F7F7F"/>
                </a:solidFill>
                <a:latin typeface="Verdana"/>
                <a:cs typeface="Verdana"/>
              </a:rPr>
              <a:t> </a:t>
            </a:r>
            <a:r>
              <a:rPr sz="1100" spc="-50" dirty="0">
                <a:solidFill>
                  <a:srgbClr val="7F7F7F"/>
                </a:solidFill>
                <a:latin typeface="Verdana"/>
                <a:cs typeface="Verdana"/>
              </a:rPr>
              <a:t>VPNs</a:t>
            </a:r>
            <a:r>
              <a:rPr sz="1100" spc="-75" dirty="0">
                <a:solidFill>
                  <a:srgbClr val="7F7F7F"/>
                </a:solidFill>
                <a:latin typeface="Verdana"/>
                <a:cs typeface="Verdana"/>
              </a:rPr>
              <a:t> </a:t>
            </a:r>
            <a:r>
              <a:rPr sz="1100" spc="-55" dirty="0">
                <a:solidFill>
                  <a:srgbClr val="7F7F7F"/>
                </a:solidFill>
                <a:latin typeface="Verdana"/>
                <a:cs typeface="Verdana"/>
              </a:rPr>
              <a:t>work</a:t>
            </a:r>
            <a:r>
              <a:rPr sz="1100" spc="-75" dirty="0">
                <a:solidFill>
                  <a:srgbClr val="7F7F7F"/>
                </a:solidFill>
                <a:latin typeface="Verdana"/>
                <a:cs typeface="Verdana"/>
              </a:rPr>
              <a:t> </a:t>
            </a:r>
            <a:r>
              <a:rPr sz="1100" spc="235" dirty="0">
                <a:solidFill>
                  <a:srgbClr val="7F7F7F"/>
                </a:solidFill>
                <a:latin typeface="Verdana"/>
                <a:cs typeface="Verdana"/>
              </a:rPr>
              <a:t>|</a:t>
            </a:r>
            <a:r>
              <a:rPr sz="1100" spc="-75" dirty="0">
                <a:solidFill>
                  <a:srgbClr val="7F7F7F"/>
                </a:solidFill>
                <a:latin typeface="Verdana"/>
                <a:cs typeface="Verdana"/>
              </a:rPr>
              <a:t> </a:t>
            </a:r>
            <a:r>
              <a:rPr sz="1100" spc="-10" dirty="0">
                <a:solidFill>
                  <a:srgbClr val="7F7F7F"/>
                </a:solidFill>
                <a:latin typeface="Verdana"/>
                <a:cs typeface="Verdana"/>
              </a:rPr>
              <a:t>Cloudflare</a:t>
            </a:r>
            <a:endParaRPr sz="1100" dirty="0">
              <a:latin typeface="Verdana"/>
              <a:cs typeface="Verdana"/>
            </a:endParaRPr>
          </a:p>
          <a:p>
            <a:pPr marL="287020">
              <a:lnSpc>
                <a:spcPts val="1310"/>
              </a:lnSpc>
            </a:pPr>
            <a:r>
              <a:rPr sz="1100" spc="-130" dirty="0">
                <a:solidFill>
                  <a:srgbClr val="7F7F7F"/>
                </a:solidFill>
                <a:latin typeface="Verdana"/>
                <a:cs typeface="Verdana"/>
              </a:rPr>
              <a:t>URL:</a:t>
            </a:r>
            <a:r>
              <a:rPr sz="1100" spc="459" dirty="0">
                <a:solidFill>
                  <a:srgbClr val="7F7F7F"/>
                </a:solidFill>
                <a:latin typeface="Verdana"/>
                <a:cs typeface="Verdana"/>
              </a:rPr>
              <a:t> </a:t>
            </a:r>
            <a:r>
              <a:rPr sz="1100" u="sng" spc="-35" dirty="0">
                <a:solidFill>
                  <a:srgbClr val="87882D"/>
                </a:solidFill>
                <a:uFill>
                  <a:solidFill>
                    <a:srgbClr val="87882D"/>
                  </a:solidFill>
                </a:uFill>
                <a:latin typeface="Verdana"/>
                <a:cs typeface="Verdana"/>
              </a:rPr>
              <a:t>https://</a:t>
            </a:r>
            <a:r>
              <a:rPr sz="1100" u="sng" spc="-35" dirty="0">
                <a:solidFill>
                  <a:srgbClr val="87882D"/>
                </a:solidFill>
                <a:uFill>
                  <a:solidFill>
                    <a:srgbClr val="87882D"/>
                  </a:solidFill>
                </a:uFill>
                <a:latin typeface="Verdana"/>
                <a:cs typeface="Verdana"/>
                <a:hlinkClick r:id="rId6"/>
              </a:rPr>
              <a:t>www.cloudflare.com/en-gb/learning/network-</a:t>
            </a:r>
            <a:r>
              <a:rPr sz="1100" u="sng" spc="-40" dirty="0">
                <a:solidFill>
                  <a:srgbClr val="87882D"/>
                </a:solidFill>
                <a:uFill>
                  <a:solidFill>
                    <a:srgbClr val="87882D"/>
                  </a:solidFill>
                </a:uFill>
                <a:latin typeface="Verdana"/>
                <a:cs typeface="Verdana"/>
                <a:hlinkClick r:id="rId6"/>
              </a:rPr>
              <a:t>layer/what-</a:t>
            </a:r>
            <a:r>
              <a:rPr sz="1100" u="sng" spc="-135" dirty="0">
                <a:solidFill>
                  <a:srgbClr val="87882D"/>
                </a:solidFill>
                <a:uFill>
                  <a:solidFill>
                    <a:srgbClr val="87882D"/>
                  </a:solidFill>
                </a:uFill>
                <a:latin typeface="Verdana"/>
                <a:cs typeface="Verdana"/>
                <a:hlinkClick r:id="rId6"/>
              </a:rPr>
              <a:t>is-</a:t>
            </a:r>
            <a:r>
              <a:rPr sz="1100" u="sng" spc="-10" dirty="0">
                <a:solidFill>
                  <a:srgbClr val="87882D"/>
                </a:solidFill>
                <a:uFill>
                  <a:solidFill>
                    <a:srgbClr val="87882D"/>
                  </a:solidFill>
                </a:uFill>
                <a:latin typeface="Verdana"/>
                <a:cs typeface="Verdana"/>
                <a:hlinkClick r:id="rId6"/>
              </a:rPr>
              <a:t>ipsec/</a:t>
            </a:r>
            <a:endParaRPr sz="1100" dirty="0">
              <a:latin typeface="Verdana"/>
              <a:cs typeface="Verdana"/>
            </a:endParaRPr>
          </a:p>
          <a:p>
            <a:pPr marL="285750" marR="998855" indent="-273050">
              <a:lnSpc>
                <a:spcPts val="1300"/>
              </a:lnSpc>
              <a:spcBef>
                <a:spcPts val="1260"/>
              </a:spcBef>
              <a:buClr>
                <a:srgbClr val="FFBA00"/>
              </a:buClr>
              <a:buAutoNum type="arabicPeriod" startAt="16"/>
              <a:tabLst>
                <a:tab pos="287020" algn="l"/>
              </a:tabLst>
            </a:pPr>
            <a:r>
              <a:rPr sz="1100" spc="-110" dirty="0">
                <a:solidFill>
                  <a:srgbClr val="7F7F7F"/>
                </a:solidFill>
                <a:latin typeface="Verdana"/>
                <a:cs typeface="Verdana"/>
              </a:rPr>
              <a:t>K.</a:t>
            </a:r>
            <a:r>
              <a:rPr sz="1100" spc="-60" dirty="0">
                <a:solidFill>
                  <a:srgbClr val="7F7F7F"/>
                </a:solidFill>
                <a:latin typeface="Verdana"/>
                <a:cs typeface="Verdana"/>
              </a:rPr>
              <a:t> </a:t>
            </a:r>
            <a:r>
              <a:rPr sz="1100" spc="-65" dirty="0">
                <a:solidFill>
                  <a:srgbClr val="7F7F7F"/>
                </a:solidFill>
                <a:latin typeface="Verdana"/>
                <a:cs typeface="Verdana"/>
              </a:rPr>
              <a:t>Brown,</a:t>
            </a:r>
            <a:r>
              <a:rPr sz="1100" spc="-55" dirty="0">
                <a:solidFill>
                  <a:srgbClr val="7F7F7F"/>
                </a:solidFill>
                <a:latin typeface="Verdana"/>
                <a:cs typeface="Verdana"/>
              </a:rPr>
              <a:t> </a:t>
            </a:r>
            <a:r>
              <a:rPr sz="1100" spc="-10" dirty="0">
                <a:solidFill>
                  <a:srgbClr val="7F7F7F"/>
                </a:solidFill>
                <a:latin typeface="Verdana"/>
                <a:cs typeface="Verdana"/>
              </a:rPr>
              <a:t>How</a:t>
            </a:r>
            <a:r>
              <a:rPr sz="1100" spc="-50" dirty="0">
                <a:solidFill>
                  <a:srgbClr val="7F7F7F"/>
                </a:solidFill>
                <a:latin typeface="Verdana"/>
                <a:cs typeface="Verdana"/>
              </a:rPr>
              <a:t> </a:t>
            </a:r>
            <a:r>
              <a:rPr sz="1100" spc="-10" dirty="0">
                <a:solidFill>
                  <a:srgbClr val="7F7F7F"/>
                </a:solidFill>
                <a:latin typeface="Verdana"/>
                <a:cs typeface="Verdana"/>
              </a:rPr>
              <a:t>to</a:t>
            </a:r>
            <a:r>
              <a:rPr sz="1100" spc="-45" dirty="0">
                <a:solidFill>
                  <a:srgbClr val="7F7F7F"/>
                </a:solidFill>
                <a:latin typeface="Verdana"/>
                <a:cs typeface="Verdana"/>
              </a:rPr>
              <a:t> </a:t>
            </a:r>
            <a:r>
              <a:rPr sz="1100" spc="-65" dirty="0">
                <a:solidFill>
                  <a:srgbClr val="7F7F7F"/>
                </a:solidFill>
                <a:latin typeface="Verdana"/>
                <a:cs typeface="Verdana"/>
              </a:rPr>
              <a:t>install</a:t>
            </a:r>
            <a:r>
              <a:rPr sz="1100" spc="-45" dirty="0">
                <a:solidFill>
                  <a:srgbClr val="7F7F7F"/>
                </a:solidFill>
                <a:latin typeface="Verdana"/>
                <a:cs typeface="Verdana"/>
              </a:rPr>
              <a:t> </a:t>
            </a:r>
            <a:r>
              <a:rPr sz="1100" dirty="0">
                <a:solidFill>
                  <a:srgbClr val="7F7F7F"/>
                </a:solidFill>
                <a:latin typeface="Verdana"/>
                <a:cs typeface="Verdana"/>
              </a:rPr>
              <a:t>and</a:t>
            </a:r>
            <a:r>
              <a:rPr sz="1100" spc="-50" dirty="0">
                <a:solidFill>
                  <a:srgbClr val="7F7F7F"/>
                </a:solidFill>
                <a:latin typeface="Verdana"/>
                <a:cs typeface="Verdana"/>
              </a:rPr>
              <a:t> use </a:t>
            </a:r>
            <a:r>
              <a:rPr sz="1100" spc="-30" dirty="0">
                <a:solidFill>
                  <a:srgbClr val="7F7F7F"/>
                </a:solidFill>
                <a:latin typeface="Verdana"/>
                <a:cs typeface="Verdana"/>
              </a:rPr>
              <a:t>telnet</a:t>
            </a:r>
            <a:r>
              <a:rPr sz="1100" spc="-45" dirty="0">
                <a:solidFill>
                  <a:srgbClr val="7F7F7F"/>
                </a:solidFill>
                <a:latin typeface="Verdana"/>
                <a:cs typeface="Verdana"/>
              </a:rPr>
              <a:t> </a:t>
            </a:r>
            <a:r>
              <a:rPr sz="1100" dirty="0">
                <a:solidFill>
                  <a:srgbClr val="7F7F7F"/>
                </a:solidFill>
                <a:latin typeface="Verdana"/>
                <a:cs typeface="Verdana"/>
              </a:rPr>
              <a:t>on</a:t>
            </a:r>
            <a:r>
              <a:rPr sz="1100" spc="-45" dirty="0">
                <a:solidFill>
                  <a:srgbClr val="7F7F7F"/>
                </a:solidFill>
                <a:latin typeface="Verdana"/>
                <a:cs typeface="Verdana"/>
              </a:rPr>
              <a:t> </a:t>
            </a:r>
            <a:r>
              <a:rPr sz="1100" spc="-55" dirty="0">
                <a:solidFill>
                  <a:srgbClr val="7F7F7F"/>
                </a:solidFill>
                <a:latin typeface="Verdana"/>
                <a:cs typeface="Verdana"/>
              </a:rPr>
              <a:t>Kali</a:t>
            </a:r>
            <a:r>
              <a:rPr sz="1100" spc="-45" dirty="0">
                <a:solidFill>
                  <a:srgbClr val="7F7F7F"/>
                </a:solidFill>
                <a:latin typeface="Verdana"/>
                <a:cs typeface="Verdana"/>
              </a:rPr>
              <a:t> </a:t>
            </a:r>
            <a:r>
              <a:rPr sz="1100" spc="-90" dirty="0">
                <a:solidFill>
                  <a:srgbClr val="7F7F7F"/>
                </a:solidFill>
                <a:latin typeface="Verdana"/>
                <a:cs typeface="Verdana"/>
              </a:rPr>
              <a:t>Linux,</a:t>
            </a:r>
            <a:r>
              <a:rPr sz="1100" spc="-60" dirty="0">
                <a:solidFill>
                  <a:srgbClr val="7F7F7F"/>
                </a:solidFill>
                <a:latin typeface="Verdana"/>
                <a:cs typeface="Verdana"/>
              </a:rPr>
              <a:t> </a:t>
            </a:r>
            <a:r>
              <a:rPr sz="1100" spc="-25" dirty="0">
                <a:solidFill>
                  <a:srgbClr val="7F7F7F"/>
                </a:solidFill>
                <a:latin typeface="Verdana"/>
                <a:cs typeface="Verdana"/>
              </a:rPr>
              <a:t>Linuxconfig.cong,</a:t>
            </a:r>
            <a:r>
              <a:rPr sz="1100" spc="-55" dirty="0">
                <a:solidFill>
                  <a:srgbClr val="7F7F7F"/>
                </a:solidFill>
                <a:latin typeface="Verdana"/>
                <a:cs typeface="Verdana"/>
              </a:rPr>
              <a:t> </a:t>
            </a:r>
            <a:r>
              <a:rPr sz="1100" spc="-30" dirty="0">
                <a:solidFill>
                  <a:srgbClr val="7F7F7F"/>
                </a:solidFill>
                <a:latin typeface="Verdana"/>
                <a:cs typeface="Verdana"/>
              </a:rPr>
              <a:t>2021. 	</a:t>
            </a:r>
            <a:r>
              <a:rPr sz="1100" spc="-130" dirty="0">
                <a:solidFill>
                  <a:srgbClr val="7F7F7F"/>
                </a:solidFill>
                <a:latin typeface="Verdana"/>
                <a:cs typeface="Verdana"/>
              </a:rPr>
              <a:t>URL:</a:t>
            </a:r>
            <a:r>
              <a:rPr sz="1100" spc="420" dirty="0">
                <a:solidFill>
                  <a:srgbClr val="7F7F7F"/>
                </a:solidFill>
                <a:latin typeface="Verdana"/>
                <a:cs typeface="Verdana"/>
              </a:rPr>
              <a:t> </a:t>
            </a:r>
            <a:r>
              <a:rPr sz="1100" u="sng" spc="-50" dirty="0">
                <a:solidFill>
                  <a:srgbClr val="87882D"/>
                </a:solidFill>
                <a:uFill>
                  <a:solidFill>
                    <a:srgbClr val="87882D"/>
                  </a:solidFill>
                </a:uFill>
                <a:latin typeface="Verdana"/>
                <a:cs typeface="Verdana"/>
              </a:rPr>
              <a:t>https://linuxconfig.org/how-</a:t>
            </a:r>
            <a:r>
              <a:rPr sz="1100" u="sng" spc="-60" dirty="0">
                <a:solidFill>
                  <a:srgbClr val="87882D"/>
                </a:solidFill>
                <a:uFill>
                  <a:solidFill>
                    <a:srgbClr val="87882D"/>
                  </a:solidFill>
                </a:uFill>
                <a:latin typeface="Verdana"/>
                <a:cs typeface="Verdana"/>
              </a:rPr>
              <a:t>to-</a:t>
            </a:r>
            <a:r>
              <a:rPr sz="1100" u="sng" spc="-75" dirty="0">
                <a:solidFill>
                  <a:srgbClr val="87882D"/>
                </a:solidFill>
                <a:uFill>
                  <a:solidFill>
                    <a:srgbClr val="87882D"/>
                  </a:solidFill>
                </a:uFill>
                <a:latin typeface="Verdana"/>
                <a:cs typeface="Verdana"/>
              </a:rPr>
              <a:t>install-</a:t>
            </a:r>
            <a:r>
              <a:rPr sz="1100" u="sng" spc="-10" dirty="0">
                <a:solidFill>
                  <a:srgbClr val="87882D"/>
                </a:solidFill>
                <a:uFill>
                  <a:solidFill>
                    <a:srgbClr val="87882D"/>
                  </a:solidFill>
                </a:uFill>
                <a:latin typeface="Verdana"/>
                <a:cs typeface="Verdana"/>
              </a:rPr>
              <a:t>and-</a:t>
            </a:r>
            <a:r>
              <a:rPr sz="1100" u="sng" spc="-80" dirty="0">
                <a:solidFill>
                  <a:srgbClr val="87882D"/>
                </a:solidFill>
                <a:uFill>
                  <a:solidFill>
                    <a:srgbClr val="87882D"/>
                  </a:solidFill>
                </a:uFill>
                <a:latin typeface="Verdana"/>
                <a:cs typeface="Verdana"/>
              </a:rPr>
              <a:t>use-</a:t>
            </a:r>
            <a:r>
              <a:rPr sz="1100" u="sng" spc="-45" dirty="0">
                <a:solidFill>
                  <a:srgbClr val="87882D"/>
                </a:solidFill>
                <a:uFill>
                  <a:solidFill>
                    <a:srgbClr val="87882D"/>
                  </a:solidFill>
                </a:uFill>
                <a:latin typeface="Verdana"/>
                <a:cs typeface="Verdana"/>
              </a:rPr>
              <a:t>telnet-on-</a:t>
            </a:r>
            <a:r>
              <a:rPr sz="1100" u="sng" spc="-70" dirty="0">
                <a:solidFill>
                  <a:srgbClr val="87882D"/>
                </a:solidFill>
                <a:uFill>
                  <a:solidFill>
                    <a:srgbClr val="87882D"/>
                  </a:solidFill>
                </a:uFill>
                <a:latin typeface="Verdana"/>
                <a:cs typeface="Verdana"/>
              </a:rPr>
              <a:t>kali-</a:t>
            </a:r>
            <a:r>
              <a:rPr sz="1100" u="sng" spc="-10" dirty="0">
                <a:solidFill>
                  <a:srgbClr val="87882D"/>
                </a:solidFill>
                <a:uFill>
                  <a:solidFill>
                    <a:srgbClr val="87882D"/>
                  </a:solidFill>
                </a:uFill>
                <a:latin typeface="Verdana"/>
                <a:cs typeface="Verdana"/>
              </a:rPr>
              <a:t>linux</a:t>
            </a:r>
            <a:endParaRPr sz="1100" dirty="0">
              <a:latin typeface="Verdana"/>
              <a:cs typeface="Verdana"/>
            </a:endParaRPr>
          </a:p>
          <a:p>
            <a:pPr marL="285750" marR="1551940" indent="-273050">
              <a:lnSpc>
                <a:spcPts val="1300"/>
              </a:lnSpc>
              <a:spcBef>
                <a:spcPts val="1290"/>
              </a:spcBef>
              <a:buClr>
                <a:srgbClr val="FFBA00"/>
              </a:buClr>
              <a:buAutoNum type="arabicPeriod" startAt="16"/>
              <a:tabLst>
                <a:tab pos="287020" algn="l"/>
              </a:tabLst>
            </a:pPr>
            <a:r>
              <a:rPr sz="1100" spc="-30" dirty="0">
                <a:solidFill>
                  <a:srgbClr val="7F7F7F"/>
                </a:solidFill>
                <a:latin typeface="Verdana"/>
                <a:cs typeface="Verdana"/>
              </a:rPr>
              <a:t>PhoenixNAP,</a:t>
            </a:r>
            <a:r>
              <a:rPr sz="1100" spc="-65" dirty="0">
                <a:solidFill>
                  <a:srgbClr val="7F7F7F"/>
                </a:solidFill>
                <a:latin typeface="Verdana"/>
                <a:cs typeface="Verdana"/>
              </a:rPr>
              <a:t> </a:t>
            </a:r>
            <a:r>
              <a:rPr sz="1100" spc="-10" dirty="0">
                <a:solidFill>
                  <a:srgbClr val="7F7F7F"/>
                </a:solidFill>
                <a:latin typeface="Verdana"/>
                <a:cs typeface="Verdana"/>
              </a:rPr>
              <a:t>How</a:t>
            </a:r>
            <a:r>
              <a:rPr sz="1100" spc="-60" dirty="0">
                <a:solidFill>
                  <a:srgbClr val="7F7F7F"/>
                </a:solidFill>
                <a:latin typeface="Verdana"/>
                <a:cs typeface="Verdana"/>
              </a:rPr>
              <a:t> </a:t>
            </a:r>
            <a:r>
              <a:rPr sz="1100" spc="-10" dirty="0">
                <a:solidFill>
                  <a:srgbClr val="7F7F7F"/>
                </a:solidFill>
                <a:latin typeface="Verdana"/>
                <a:cs typeface="Verdana"/>
              </a:rPr>
              <a:t>to</a:t>
            </a:r>
            <a:r>
              <a:rPr sz="1100" spc="-50" dirty="0">
                <a:solidFill>
                  <a:srgbClr val="7F7F7F"/>
                </a:solidFill>
                <a:latin typeface="Verdana"/>
                <a:cs typeface="Verdana"/>
              </a:rPr>
              <a:t> </a:t>
            </a:r>
            <a:r>
              <a:rPr sz="1100" spc="-85" dirty="0">
                <a:solidFill>
                  <a:srgbClr val="7F7F7F"/>
                </a:solidFill>
                <a:latin typeface="Verdana"/>
                <a:cs typeface="Verdana"/>
              </a:rPr>
              <a:t>Install</a:t>
            </a:r>
            <a:r>
              <a:rPr sz="1100" spc="-55" dirty="0">
                <a:solidFill>
                  <a:srgbClr val="7F7F7F"/>
                </a:solidFill>
                <a:latin typeface="Verdana"/>
                <a:cs typeface="Verdana"/>
              </a:rPr>
              <a:t> </a:t>
            </a:r>
            <a:r>
              <a:rPr sz="1100" spc="-120" dirty="0">
                <a:solidFill>
                  <a:srgbClr val="7F7F7F"/>
                </a:solidFill>
                <a:latin typeface="Verdana"/>
                <a:cs typeface="Verdana"/>
              </a:rPr>
              <a:t>FTP</a:t>
            </a:r>
            <a:r>
              <a:rPr sz="1100" spc="-55" dirty="0">
                <a:solidFill>
                  <a:srgbClr val="7F7F7F"/>
                </a:solidFill>
                <a:latin typeface="Verdana"/>
                <a:cs typeface="Verdana"/>
              </a:rPr>
              <a:t> </a:t>
            </a:r>
            <a:r>
              <a:rPr sz="1100" spc="-80" dirty="0">
                <a:solidFill>
                  <a:srgbClr val="7F7F7F"/>
                </a:solidFill>
                <a:latin typeface="Verdana"/>
                <a:cs typeface="Verdana"/>
              </a:rPr>
              <a:t>Server</a:t>
            </a:r>
            <a:r>
              <a:rPr sz="1100" spc="-65" dirty="0">
                <a:solidFill>
                  <a:srgbClr val="7F7F7F"/>
                </a:solidFill>
                <a:latin typeface="Verdana"/>
                <a:cs typeface="Verdana"/>
              </a:rPr>
              <a:t> </a:t>
            </a:r>
            <a:r>
              <a:rPr sz="1100" dirty="0">
                <a:solidFill>
                  <a:srgbClr val="7F7F7F"/>
                </a:solidFill>
                <a:latin typeface="Verdana"/>
                <a:cs typeface="Verdana"/>
              </a:rPr>
              <a:t>on</a:t>
            </a:r>
            <a:r>
              <a:rPr sz="1100" spc="-50" dirty="0">
                <a:solidFill>
                  <a:srgbClr val="7F7F7F"/>
                </a:solidFill>
                <a:latin typeface="Verdana"/>
                <a:cs typeface="Verdana"/>
              </a:rPr>
              <a:t> </a:t>
            </a:r>
            <a:r>
              <a:rPr sz="1100" spc="-40" dirty="0">
                <a:solidFill>
                  <a:srgbClr val="7F7F7F"/>
                </a:solidFill>
                <a:latin typeface="Verdana"/>
                <a:cs typeface="Verdana"/>
              </a:rPr>
              <a:t>Ubuntu</a:t>
            </a:r>
            <a:r>
              <a:rPr sz="1100" spc="-65" dirty="0">
                <a:solidFill>
                  <a:srgbClr val="7F7F7F"/>
                </a:solidFill>
                <a:latin typeface="Verdana"/>
                <a:cs typeface="Verdana"/>
              </a:rPr>
              <a:t> </a:t>
            </a:r>
            <a:r>
              <a:rPr sz="1100" spc="-50" dirty="0">
                <a:solidFill>
                  <a:srgbClr val="7F7F7F"/>
                </a:solidFill>
                <a:latin typeface="Verdana"/>
                <a:cs typeface="Verdana"/>
              </a:rPr>
              <a:t>with vsftpd,</a:t>
            </a:r>
            <a:r>
              <a:rPr sz="1100" spc="-65" dirty="0">
                <a:solidFill>
                  <a:srgbClr val="7F7F7F"/>
                </a:solidFill>
                <a:latin typeface="Verdana"/>
                <a:cs typeface="Verdana"/>
              </a:rPr>
              <a:t> </a:t>
            </a:r>
            <a:r>
              <a:rPr sz="1100" spc="-10" dirty="0">
                <a:solidFill>
                  <a:srgbClr val="7F7F7F"/>
                </a:solidFill>
                <a:latin typeface="Verdana"/>
                <a:cs typeface="Verdana"/>
              </a:rPr>
              <a:t>2024. 	</a:t>
            </a:r>
            <a:r>
              <a:rPr sz="1100" spc="-130" dirty="0">
                <a:solidFill>
                  <a:srgbClr val="7F7F7F"/>
                </a:solidFill>
                <a:latin typeface="Verdana"/>
                <a:cs typeface="Verdana"/>
              </a:rPr>
              <a:t>URL:</a:t>
            </a:r>
            <a:r>
              <a:rPr sz="1100" spc="285" dirty="0">
                <a:solidFill>
                  <a:srgbClr val="7F7F7F"/>
                </a:solidFill>
                <a:latin typeface="Verdana"/>
                <a:cs typeface="Verdana"/>
              </a:rPr>
              <a:t> </a:t>
            </a:r>
            <a:r>
              <a:rPr sz="1100" u="sng" spc="-40" dirty="0">
                <a:solidFill>
                  <a:srgbClr val="87882D"/>
                </a:solidFill>
                <a:uFill>
                  <a:solidFill>
                    <a:srgbClr val="87882D"/>
                  </a:solidFill>
                </a:uFill>
                <a:latin typeface="Verdana"/>
                <a:cs typeface="Verdana"/>
              </a:rPr>
              <a:t>https://phoenixnap.com/kb/install-</a:t>
            </a:r>
            <a:r>
              <a:rPr sz="1100" u="sng" spc="-55" dirty="0">
                <a:solidFill>
                  <a:srgbClr val="87882D"/>
                </a:solidFill>
                <a:uFill>
                  <a:solidFill>
                    <a:srgbClr val="87882D"/>
                  </a:solidFill>
                </a:uFill>
                <a:latin typeface="Verdana"/>
                <a:cs typeface="Verdana"/>
              </a:rPr>
              <a:t>ftp-</a:t>
            </a:r>
            <a:r>
              <a:rPr sz="1100" u="sng" spc="-85" dirty="0">
                <a:solidFill>
                  <a:srgbClr val="87882D"/>
                </a:solidFill>
                <a:uFill>
                  <a:solidFill>
                    <a:srgbClr val="87882D"/>
                  </a:solidFill>
                </a:uFill>
                <a:latin typeface="Verdana"/>
                <a:cs typeface="Verdana"/>
              </a:rPr>
              <a:t>server-</a:t>
            </a:r>
            <a:r>
              <a:rPr sz="1100" u="sng" spc="-45" dirty="0">
                <a:solidFill>
                  <a:srgbClr val="87882D"/>
                </a:solidFill>
                <a:uFill>
                  <a:solidFill>
                    <a:srgbClr val="87882D"/>
                  </a:solidFill>
                </a:uFill>
                <a:latin typeface="Verdana"/>
                <a:cs typeface="Verdana"/>
              </a:rPr>
              <a:t>on-</a:t>
            </a:r>
            <a:r>
              <a:rPr sz="1100" u="sng" spc="-50" dirty="0">
                <a:solidFill>
                  <a:srgbClr val="87882D"/>
                </a:solidFill>
                <a:uFill>
                  <a:solidFill>
                    <a:srgbClr val="87882D"/>
                  </a:solidFill>
                </a:uFill>
                <a:latin typeface="Verdana"/>
                <a:cs typeface="Verdana"/>
              </a:rPr>
              <a:t>ubuntu-</a:t>
            </a:r>
            <a:r>
              <a:rPr sz="1100" u="sng" spc="-10" dirty="0">
                <a:solidFill>
                  <a:srgbClr val="87882D"/>
                </a:solidFill>
                <a:uFill>
                  <a:solidFill>
                    <a:srgbClr val="87882D"/>
                  </a:solidFill>
                </a:uFill>
                <a:latin typeface="Verdana"/>
                <a:cs typeface="Verdana"/>
              </a:rPr>
              <a:t>vsftpd</a:t>
            </a:r>
            <a:endParaRPr sz="1100" dirty="0">
              <a:latin typeface="Verdana"/>
              <a:cs typeface="Verdana"/>
            </a:endParaRPr>
          </a:p>
          <a:p>
            <a:pPr marL="285750" marR="142240" indent="-273050">
              <a:lnSpc>
                <a:spcPct val="100000"/>
              </a:lnSpc>
              <a:spcBef>
                <a:spcPts val="1130"/>
              </a:spcBef>
              <a:buClr>
                <a:srgbClr val="FFBA00"/>
              </a:buClr>
              <a:buAutoNum type="arabicPeriod" startAt="16"/>
              <a:tabLst>
                <a:tab pos="287020" algn="l"/>
              </a:tabLst>
            </a:pPr>
            <a:r>
              <a:rPr sz="1100" spc="-110" dirty="0">
                <a:solidFill>
                  <a:srgbClr val="7F7F7F"/>
                </a:solidFill>
                <a:latin typeface="Verdana"/>
                <a:cs typeface="Verdana"/>
              </a:rPr>
              <a:t>K.</a:t>
            </a:r>
            <a:r>
              <a:rPr sz="1100" spc="-50" dirty="0">
                <a:solidFill>
                  <a:srgbClr val="7F7F7F"/>
                </a:solidFill>
                <a:latin typeface="Verdana"/>
                <a:cs typeface="Verdana"/>
              </a:rPr>
              <a:t> </a:t>
            </a:r>
            <a:r>
              <a:rPr sz="1100" spc="-20" dirty="0">
                <a:solidFill>
                  <a:srgbClr val="7F7F7F"/>
                </a:solidFill>
                <a:latin typeface="Verdana"/>
                <a:cs typeface="Verdana"/>
              </a:rPr>
              <a:t>Scarfone</a:t>
            </a:r>
            <a:r>
              <a:rPr sz="1100" spc="-40" dirty="0">
                <a:solidFill>
                  <a:srgbClr val="7F7F7F"/>
                </a:solidFill>
                <a:latin typeface="Verdana"/>
                <a:cs typeface="Verdana"/>
              </a:rPr>
              <a:t> </a:t>
            </a:r>
            <a:r>
              <a:rPr sz="1100" dirty="0">
                <a:solidFill>
                  <a:srgbClr val="7F7F7F"/>
                </a:solidFill>
                <a:latin typeface="Verdana"/>
                <a:cs typeface="Verdana"/>
              </a:rPr>
              <a:t>and</a:t>
            </a:r>
            <a:r>
              <a:rPr sz="1100" spc="-45" dirty="0">
                <a:solidFill>
                  <a:srgbClr val="7F7F7F"/>
                </a:solidFill>
                <a:latin typeface="Verdana"/>
                <a:cs typeface="Verdana"/>
              </a:rPr>
              <a:t> </a:t>
            </a:r>
            <a:r>
              <a:rPr sz="1100" spc="-70" dirty="0">
                <a:solidFill>
                  <a:srgbClr val="7F7F7F"/>
                </a:solidFill>
                <a:latin typeface="Verdana"/>
                <a:cs typeface="Verdana"/>
              </a:rPr>
              <a:t>P.</a:t>
            </a:r>
            <a:r>
              <a:rPr sz="1100" spc="-45" dirty="0">
                <a:solidFill>
                  <a:srgbClr val="7F7F7F"/>
                </a:solidFill>
                <a:latin typeface="Verdana"/>
                <a:cs typeface="Verdana"/>
              </a:rPr>
              <a:t> </a:t>
            </a:r>
            <a:r>
              <a:rPr sz="1100" spc="-35" dirty="0">
                <a:solidFill>
                  <a:srgbClr val="7F7F7F"/>
                </a:solidFill>
                <a:latin typeface="Verdana"/>
                <a:cs typeface="Verdana"/>
              </a:rPr>
              <a:t>Hoffman,</a:t>
            </a:r>
            <a:r>
              <a:rPr sz="1100" spc="-45" dirty="0">
                <a:solidFill>
                  <a:srgbClr val="7F7F7F"/>
                </a:solidFill>
                <a:latin typeface="Verdana"/>
                <a:cs typeface="Verdana"/>
              </a:rPr>
              <a:t> </a:t>
            </a:r>
            <a:r>
              <a:rPr sz="1100" spc="-20" dirty="0">
                <a:solidFill>
                  <a:srgbClr val="7F7F7F"/>
                </a:solidFill>
                <a:latin typeface="Verdana"/>
                <a:cs typeface="Verdana"/>
              </a:rPr>
              <a:t>“Guidelines</a:t>
            </a:r>
            <a:r>
              <a:rPr sz="1100" spc="-40" dirty="0">
                <a:solidFill>
                  <a:srgbClr val="7F7F7F"/>
                </a:solidFill>
                <a:latin typeface="Verdana"/>
                <a:cs typeface="Verdana"/>
              </a:rPr>
              <a:t> </a:t>
            </a:r>
            <a:r>
              <a:rPr sz="1100" dirty="0">
                <a:solidFill>
                  <a:srgbClr val="7F7F7F"/>
                </a:solidFill>
                <a:latin typeface="Verdana"/>
                <a:cs typeface="Verdana"/>
              </a:rPr>
              <a:t>on</a:t>
            </a:r>
            <a:r>
              <a:rPr sz="1100" spc="-35" dirty="0">
                <a:solidFill>
                  <a:srgbClr val="7F7F7F"/>
                </a:solidFill>
                <a:latin typeface="Verdana"/>
                <a:cs typeface="Verdana"/>
              </a:rPr>
              <a:t> </a:t>
            </a:r>
            <a:r>
              <a:rPr sz="1100" spc="-60" dirty="0">
                <a:solidFill>
                  <a:srgbClr val="7F7F7F"/>
                </a:solidFill>
                <a:latin typeface="Verdana"/>
                <a:cs typeface="Verdana"/>
              </a:rPr>
              <a:t>Firewalls</a:t>
            </a:r>
            <a:r>
              <a:rPr sz="1100" spc="-40" dirty="0">
                <a:solidFill>
                  <a:srgbClr val="7F7F7F"/>
                </a:solidFill>
                <a:latin typeface="Verdana"/>
                <a:cs typeface="Verdana"/>
              </a:rPr>
              <a:t> </a:t>
            </a:r>
            <a:r>
              <a:rPr sz="1100" dirty="0">
                <a:solidFill>
                  <a:srgbClr val="7F7F7F"/>
                </a:solidFill>
                <a:latin typeface="Verdana"/>
                <a:cs typeface="Verdana"/>
              </a:rPr>
              <a:t>and</a:t>
            </a:r>
            <a:r>
              <a:rPr sz="1100" spc="-45" dirty="0">
                <a:solidFill>
                  <a:srgbClr val="7F7F7F"/>
                </a:solidFill>
                <a:latin typeface="Verdana"/>
                <a:cs typeface="Verdana"/>
              </a:rPr>
              <a:t> </a:t>
            </a:r>
            <a:r>
              <a:rPr sz="1100" spc="-50" dirty="0">
                <a:solidFill>
                  <a:srgbClr val="7F7F7F"/>
                </a:solidFill>
                <a:latin typeface="Verdana"/>
                <a:cs typeface="Verdana"/>
              </a:rPr>
              <a:t>Firewall</a:t>
            </a:r>
            <a:r>
              <a:rPr sz="1100" spc="-35" dirty="0">
                <a:solidFill>
                  <a:srgbClr val="7F7F7F"/>
                </a:solidFill>
                <a:latin typeface="Verdana"/>
                <a:cs typeface="Verdana"/>
              </a:rPr>
              <a:t> </a:t>
            </a:r>
            <a:r>
              <a:rPr sz="1100" spc="-20" dirty="0">
                <a:solidFill>
                  <a:srgbClr val="7F7F7F"/>
                </a:solidFill>
                <a:latin typeface="Verdana"/>
                <a:cs typeface="Verdana"/>
              </a:rPr>
              <a:t>Policy”,</a:t>
            </a:r>
            <a:r>
              <a:rPr sz="1100" spc="-45" dirty="0">
                <a:solidFill>
                  <a:srgbClr val="7F7F7F"/>
                </a:solidFill>
                <a:latin typeface="Verdana"/>
                <a:cs typeface="Verdana"/>
              </a:rPr>
              <a:t> </a:t>
            </a:r>
            <a:r>
              <a:rPr sz="1100" spc="-170" dirty="0">
                <a:solidFill>
                  <a:srgbClr val="7F7F7F"/>
                </a:solidFill>
                <a:latin typeface="Verdana"/>
                <a:cs typeface="Verdana"/>
              </a:rPr>
              <a:t>NIST</a:t>
            </a:r>
            <a:r>
              <a:rPr sz="1100" spc="-45" dirty="0">
                <a:solidFill>
                  <a:srgbClr val="7F7F7F"/>
                </a:solidFill>
                <a:latin typeface="Verdana"/>
                <a:cs typeface="Verdana"/>
              </a:rPr>
              <a:t> </a:t>
            </a:r>
            <a:r>
              <a:rPr sz="1100" spc="-110" dirty="0">
                <a:solidFill>
                  <a:srgbClr val="7F7F7F"/>
                </a:solidFill>
                <a:latin typeface="Verdana"/>
                <a:cs typeface="Verdana"/>
              </a:rPr>
              <a:t>SP</a:t>
            </a:r>
            <a:r>
              <a:rPr sz="1100" spc="-40" dirty="0">
                <a:solidFill>
                  <a:srgbClr val="7F7F7F"/>
                </a:solidFill>
                <a:latin typeface="Verdana"/>
                <a:cs typeface="Verdana"/>
              </a:rPr>
              <a:t> </a:t>
            </a:r>
            <a:r>
              <a:rPr sz="1100" spc="-110" dirty="0">
                <a:solidFill>
                  <a:srgbClr val="7F7F7F"/>
                </a:solidFill>
                <a:latin typeface="Verdana"/>
                <a:cs typeface="Verdana"/>
              </a:rPr>
              <a:t>800-</a:t>
            </a:r>
            <a:r>
              <a:rPr sz="1100" spc="-25" dirty="0">
                <a:solidFill>
                  <a:srgbClr val="7F7F7F"/>
                </a:solidFill>
                <a:latin typeface="Verdana"/>
                <a:cs typeface="Verdana"/>
              </a:rPr>
              <a:t>41- 	</a:t>
            </a:r>
            <a:r>
              <a:rPr sz="1100" spc="-75" dirty="0">
                <a:solidFill>
                  <a:srgbClr val="7F7F7F"/>
                </a:solidFill>
                <a:latin typeface="Verdana"/>
                <a:cs typeface="Verdana"/>
              </a:rPr>
              <a:t>rev1,</a:t>
            </a:r>
            <a:r>
              <a:rPr sz="1100" spc="-55" dirty="0">
                <a:solidFill>
                  <a:srgbClr val="7F7F7F"/>
                </a:solidFill>
                <a:latin typeface="Verdana"/>
                <a:cs typeface="Verdana"/>
              </a:rPr>
              <a:t> </a:t>
            </a:r>
            <a:r>
              <a:rPr sz="1100" spc="-160" dirty="0">
                <a:solidFill>
                  <a:srgbClr val="7F7F7F"/>
                </a:solidFill>
                <a:latin typeface="Verdana"/>
                <a:cs typeface="Verdana"/>
              </a:rPr>
              <a:t>NIST,</a:t>
            </a:r>
            <a:r>
              <a:rPr sz="1100" spc="-55" dirty="0">
                <a:solidFill>
                  <a:srgbClr val="7F7F7F"/>
                </a:solidFill>
                <a:latin typeface="Verdana"/>
                <a:cs typeface="Verdana"/>
              </a:rPr>
              <a:t> </a:t>
            </a:r>
            <a:r>
              <a:rPr sz="1100" spc="-60" dirty="0">
                <a:solidFill>
                  <a:srgbClr val="7F7F7F"/>
                </a:solidFill>
                <a:latin typeface="Verdana"/>
                <a:cs typeface="Verdana"/>
              </a:rPr>
              <a:t>Sept.</a:t>
            </a:r>
            <a:r>
              <a:rPr sz="1100" spc="-55" dirty="0">
                <a:solidFill>
                  <a:srgbClr val="7F7F7F"/>
                </a:solidFill>
                <a:latin typeface="Verdana"/>
                <a:cs typeface="Verdana"/>
              </a:rPr>
              <a:t> </a:t>
            </a:r>
            <a:r>
              <a:rPr sz="1100" spc="-20" dirty="0">
                <a:solidFill>
                  <a:srgbClr val="7F7F7F"/>
                </a:solidFill>
                <a:latin typeface="Verdana"/>
                <a:cs typeface="Verdana"/>
              </a:rPr>
              <a:t>2009</a:t>
            </a:r>
            <a:endParaRPr sz="1100" dirty="0">
              <a:latin typeface="Verdana"/>
              <a:cs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72390" rIns="0" bIns="0" rtlCol="0">
            <a:spAutoFit/>
          </a:bodyPr>
          <a:lstStyle/>
          <a:p>
            <a:pPr marL="12700" marR="5080">
              <a:lnSpc>
                <a:spcPts val="3910"/>
              </a:lnSpc>
              <a:spcBef>
                <a:spcPts val="570"/>
              </a:spcBef>
            </a:pPr>
            <a:r>
              <a:rPr lang="en-US" spc="95" dirty="0" err="1">
                <a:solidFill>
                  <a:srgbClr val="FFBA00"/>
                </a:solidFill>
              </a:rPr>
              <a:t>Risorse</a:t>
            </a:r>
            <a:r>
              <a:rPr spc="95" dirty="0">
                <a:solidFill>
                  <a:srgbClr val="FFBA00"/>
                </a:solidFill>
              </a:rPr>
              <a:t>:</a:t>
            </a:r>
            <a:r>
              <a:rPr spc="330" dirty="0">
                <a:solidFill>
                  <a:srgbClr val="FFBA00"/>
                </a:solidFill>
              </a:rPr>
              <a:t> </a:t>
            </a:r>
            <a:r>
              <a:rPr lang="it-IT" spc="105" dirty="0"/>
              <a:t>Libri e materiali di riferimento</a:t>
            </a:r>
            <a:endParaRPr spc="120" dirty="0"/>
          </a:p>
        </p:txBody>
      </p:sp>
      <p:sp>
        <p:nvSpPr>
          <p:cNvPr id="9" name="object 9"/>
          <p:cNvSpPr/>
          <p:nvPr/>
        </p:nvSpPr>
        <p:spPr>
          <a:xfrm>
            <a:off x="1096474" y="4789380"/>
            <a:ext cx="304800" cy="12700"/>
          </a:xfrm>
          <a:custGeom>
            <a:avLst/>
            <a:gdLst/>
            <a:ahLst/>
            <a:cxnLst/>
            <a:rect l="l" t="t" r="r" b="b"/>
            <a:pathLst>
              <a:path w="304800" h="12700">
                <a:moveTo>
                  <a:pt x="304800" y="0"/>
                </a:moveTo>
                <a:lnTo>
                  <a:pt x="0" y="0"/>
                </a:lnTo>
                <a:lnTo>
                  <a:pt x="0" y="12700"/>
                </a:lnTo>
                <a:lnTo>
                  <a:pt x="304800" y="12700"/>
                </a:lnTo>
                <a:lnTo>
                  <a:pt x="304800" y="0"/>
                </a:lnTo>
                <a:close/>
              </a:path>
            </a:pathLst>
          </a:custGeom>
          <a:solidFill>
            <a:srgbClr val="87882D"/>
          </a:solidFill>
        </p:spPr>
        <p:txBody>
          <a:bodyPr wrap="square" lIns="0" tIns="0" rIns="0" bIns="0" rtlCol="0"/>
          <a:lstStyle/>
          <a:p>
            <a:endParaRPr/>
          </a:p>
        </p:txBody>
      </p:sp>
      <p:sp>
        <p:nvSpPr>
          <p:cNvPr id="10" name="object 10"/>
          <p:cNvSpPr/>
          <p:nvPr/>
        </p:nvSpPr>
        <p:spPr>
          <a:xfrm>
            <a:off x="1413973" y="5271980"/>
            <a:ext cx="1778000" cy="12700"/>
          </a:xfrm>
          <a:custGeom>
            <a:avLst/>
            <a:gdLst/>
            <a:ahLst/>
            <a:cxnLst/>
            <a:rect l="l" t="t" r="r" b="b"/>
            <a:pathLst>
              <a:path w="1778000" h="12700">
                <a:moveTo>
                  <a:pt x="1778000" y="0"/>
                </a:moveTo>
                <a:lnTo>
                  <a:pt x="0" y="0"/>
                </a:lnTo>
                <a:lnTo>
                  <a:pt x="0" y="12700"/>
                </a:lnTo>
                <a:lnTo>
                  <a:pt x="1778000" y="12700"/>
                </a:lnTo>
                <a:lnTo>
                  <a:pt x="1778000" y="0"/>
                </a:lnTo>
                <a:close/>
              </a:path>
            </a:pathLst>
          </a:custGeom>
          <a:solidFill>
            <a:srgbClr val="87882D"/>
          </a:solidFill>
        </p:spPr>
        <p:txBody>
          <a:bodyPr wrap="square" lIns="0" tIns="0" rIns="0" bIns="0" rtlCol="0"/>
          <a:lstStyle/>
          <a:p>
            <a:endParaRPr/>
          </a:p>
        </p:txBody>
      </p:sp>
      <p:sp>
        <p:nvSpPr>
          <p:cNvPr id="11" name="object 11"/>
          <p:cNvSpPr txBox="1"/>
          <p:nvPr/>
        </p:nvSpPr>
        <p:spPr>
          <a:xfrm>
            <a:off x="804374" y="1676400"/>
            <a:ext cx="6290310" cy="4119245"/>
          </a:xfrm>
          <a:prstGeom prst="rect">
            <a:avLst/>
          </a:prstGeom>
        </p:spPr>
        <p:txBody>
          <a:bodyPr vert="horz" wrap="square" lIns="0" tIns="12700" rIns="0" bIns="0" rtlCol="0">
            <a:spAutoFit/>
          </a:bodyPr>
          <a:lstStyle/>
          <a:p>
            <a:pPr marL="285750" indent="-273050">
              <a:lnSpc>
                <a:spcPct val="100000"/>
              </a:lnSpc>
              <a:spcBef>
                <a:spcPts val="100"/>
              </a:spcBef>
              <a:buClr>
                <a:srgbClr val="FFBA00"/>
              </a:buClr>
              <a:buAutoNum type="arabicPeriod" startAt="19"/>
              <a:tabLst>
                <a:tab pos="285750" algn="l"/>
              </a:tabLst>
            </a:pPr>
            <a:r>
              <a:rPr sz="1100" spc="-55" dirty="0">
                <a:solidFill>
                  <a:srgbClr val="7F7F7F"/>
                </a:solidFill>
                <a:latin typeface="Verdana"/>
                <a:cs typeface="Verdana"/>
              </a:rPr>
              <a:t>Archlinux,</a:t>
            </a:r>
            <a:r>
              <a:rPr sz="1100" spc="-15" dirty="0">
                <a:solidFill>
                  <a:srgbClr val="7F7F7F"/>
                </a:solidFill>
                <a:latin typeface="Verdana"/>
                <a:cs typeface="Verdana"/>
              </a:rPr>
              <a:t> </a:t>
            </a:r>
            <a:r>
              <a:rPr sz="1100" spc="-40" dirty="0">
                <a:solidFill>
                  <a:srgbClr val="7F7F7F"/>
                </a:solidFill>
                <a:latin typeface="Verdana"/>
                <a:cs typeface="Verdana"/>
              </a:rPr>
              <a:t>nftables,</a:t>
            </a:r>
            <a:r>
              <a:rPr sz="1100" spc="-15"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ct val="10000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25" dirty="0">
                <a:solidFill>
                  <a:srgbClr val="87882D"/>
                </a:solidFill>
                <a:uFill>
                  <a:solidFill>
                    <a:srgbClr val="87882D"/>
                  </a:solidFill>
                </a:uFill>
                <a:latin typeface="Verdana"/>
                <a:cs typeface="Verdana"/>
              </a:rPr>
              <a:t>https://wiki.archlinux.org/title/nftables</a:t>
            </a:r>
            <a:endParaRPr sz="1100">
              <a:latin typeface="Verdana"/>
              <a:cs typeface="Verdana"/>
            </a:endParaRPr>
          </a:p>
          <a:p>
            <a:pPr marL="285115" marR="1165860" indent="-273050">
              <a:lnSpc>
                <a:spcPts val="1300"/>
              </a:lnSpc>
              <a:spcBef>
                <a:spcPts val="1330"/>
              </a:spcBef>
              <a:buClr>
                <a:srgbClr val="FFBA00"/>
              </a:buClr>
              <a:buAutoNum type="arabicPeriod" startAt="20"/>
              <a:tabLst>
                <a:tab pos="286385" algn="l"/>
              </a:tabLst>
            </a:pPr>
            <a:r>
              <a:rPr sz="1100" spc="-160" dirty="0">
                <a:solidFill>
                  <a:srgbClr val="7F7F7F"/>
                </a:solidFill>
                <a:latin typeface="Verdana"/>
                <a:cs typeface="Verdana"/>
              </a:rPr>
              <a:t>NIST,</a:t>
            </a:r>
            <a:r>
              <a:rPr sz="1100" spc="-60" dirty="0">
                <a:solidFill>
                  <a:srgbClr val="7F7F7F"/>
                </a:solidFill>
                <a:latin typeface="Verdana"/>
                <a:cs typeface="Verdana"/>
              </a:rPr>
              <a:t> </a:t>
            </a:r>
            <a:r>
              <a:rPr sz="1100" spc="-20" dirty="0">
                <a:solidFill>
                  <a:srgbClr val="7F7F7F"/>
                </a:solidFill>
                <a:latin typeface="Verdana"/>
                <a:cs typeface="Verdana"/>
              </a:rPr>
              <a:t>“Guidelines</a:t>
            </a:r>
            <a:r>
              <a:rPr sz="1100" spc="-55" dirty="0">
                <a:solidFill>
                  <a:srgbClr val="7F7F7F"/>
                </a:solidFill>
                <a:latin typeface="Verdana"/>
                <a:cs typeface="Verdana"/>
              </a:rPr>
              <a:t> </a:t>
            </a:r>
            <a:r>
              <a:rPr sz="1100" spc="-50" dirty="0">
                <a:solidFill>
                  <a:srgbClr val="7F7F7F"/>
                </a:solidFill>
                <a:latin typeface="Verdana"/>
                <a:cs typeface="Verdana"/>
              </a:rPr>
              <a:t>for</a:t>
            </a:r>
            <a:r>
              <a:rPr sz="1100" spc="-60" dirty="0">
                <a:solidFill>
                  <a:srgbClr val="7F7F7F"/>
                </a:solidFill>
                <a:latin typeface="Verdana"/>
                <a:cs typeface="Verdana"/>
              </a:rPr>
              <a:t> </a:t>
            </a:r>
            <a:r>
              <a:rPr sz="1100" spc="-85" dirty="0">
                <a:solidFill>
                  <a:srgbClr val="7F7F7F"/>
                </a:solidFill>
                <a:latin typeface="Verdana"/>
                <a:cs typeface="Verdana"/>
              </a:rPr>
              <a:t>Smart</a:t>
            </a:r>
            <a:r>
              <a:rPr sz="1100" spc="-50" dirty="0">
                <a:solidFill>
                  <a:srgbClr val="7F7F7F"/>
                </a:solidFill>
                <a:latin typeface="Verdana"/>
                <a:cs typeface="Verdana"/>
              </a:rPr>
              <a:t> </a:t>
            </a:r>
            <a:r>
              <a:rPr sz="1100" spc="-25" dirty="0">
                <a:solidFill>
                  <a:srgbClr val="7F7F7F"/>
                </a:solidFill>
                <a:latin typeface="Verdana"/>
                <a:cs typeface="Verdana"/>
              </a:rPr>
              <a:t>Grid</a:t>
            </a:r>
            <a:r>
              <a:rPr sz="1100" spc="-60" dirty="0">
                <a:solidFill>
                  <a:srgbClr val="7F7F7F"/>
                </a:solidFill>
                <a:latin typeface="Verdana"/>
                <a:cs typeface="Verdana"/>
              </a:rPr>
              <a:t> </a:t>
            </a:r>
            <a:r>
              <a:rPr sz="1100" spc="-35" dirty="0">
                <a:solidFill>
                  <a:srgbClr val="7F7F7F"/>
                </a:solidFill>
                <a:latin typeface="Verdana"/>
                <a:cs typeface="Verdana"/>
              </a:rPr>
              <a:t>Cybersecurity”,</a:t>
            </a:r>
            <a:r>
              <a:rPr sz="1100" spc="-60" dirty="0">
                <a:solidFill>
                  <a:srgbClr val="7F7F7F"/>
                </a:solidFill>
                <a:latin typeface="Verdana"/>
                <a:cs typeface="Verdana"/>
              </a:rPr>
              <a:t> </a:t>
            </a:r>
            <a:r>
              <a:rPr sz="1100" spc="-170" dirty="0">
                <a:solidFill>
                  <a:srgbClr val="7F7F7F"/>
                </a:solidFill>
                <a:latin typeface="Verdana"/>
                <a:cs typeface="Verdana"/>
              </a:rPr>
              <a:t>NIST</a:t>
            </a:r>
            <a:r>
              <a:rPr sz="1100" spc="-60" dirty="0">
                <a:solidFill>
                  <a:srgbClr val="7F7F7F"/>
                </a:solidFill>
                <a:latin typeface="Verdana"/>
                <a:cs typeface="Verdana"/>
              </a:rPr>
              <a:t> </a:t>
            </a:r>
            <a:r>
              <a:rPr sz="1100" spc="-165" dirty="0">
                <a:solidFill>
                  <a:srgbClr val="7F7F7F"/>
                </a:solidFill>
                <a:latin typeface="Verdana"/>
                <a:cs typeface="Verdana"/>
              </a:rPr>
              <a:t>IR</a:t>
            </a:r>
            <a:r>
              <a:rPr sz="1100" spc="-60" dirty="0">
                <a:solidFill>
                  <a:srgbClr val="7F7F7F"/>
                </a:solidFill>
                <a:latin typeface="Verdana"/>
                <a:cs typeface="Verdana"/>
              </a:rPr>
              <a:t> </a:t>
            </a:r>
            <a:r>
              <a:rPr sz="1100" spc="-95" dirty="0">
                <a:solidFill>
                  <a:srgbClr val="7F7F7F"/>
                </a:solidFill>
                <a:latin typeface="Verdana"/>
                <a:cs typeface="Verdana"/>
              </a:rPr>
              <a:t>7628</a:t>
            </a:r>
            <a:r>
              <a:rPr sz="1100" spc="-50" dirty="0">
                <a:solidFill>
                  <a:srgbClr val="7F7F7F"/>
                </a:solidFill>
                <a:latin typeface="Verdana"/>
                <a:cs typeface="Verdana"/>
              </a:rPr>
              <a:t> </a:t>
            </a:r>
            <a:r>
              <a:rPr sz="1100" spc="-55" dirty="0">
                <a:solidFill>
                  <a:srgbClr val="7F7F7F"/>
                </a:solidFill>
                <a:latin typeface="Verdana"/>
                <a:cs typeface="Verdana"/>
              </a:rPr>
              <a:t>Rev.</a:t>
            </a:r>
            <a:r>
              <a:rPr sz="1100" spc="-60" dirty="0">
                <a:solidFill>
                  <a:srgbClr val="7F7F7F"/>
                </a:solidFill>
                <a:latin typeface="Verdana"/>
                <a:cs typeface="Verdana"/>
              </a:rPr>
              <a:t> </a:t>
            </a:r>
            <a:r>
              <a:rPr sz="1100" spc="-100" dirty="0">
                <a:solidFill>
                  <a:srgbClr val="7F7F7F"/>
                </a:solidFill>
                <a:latin typeface="Verdana"/>
                <a:cs typeface="Verdana"/>
              </a:rPr>
              <a:t>1,</a:t>
            </a:r>
            <a:r>
              <a:rPr sz="1100" spc="-55" dirty="0">
                <a:solidFill>
                  <a:srgbClr val="7F7F7F"/>
                </a:solidFill>
                <a:latin typeface="Verdana"/>
                <a:cs typeface="Verdana"/>
              </a:rPr>
              <a:t> </a:t>
            </a:r>
            <a:r>
              <a:rPr sz="1100" spc="-35" dirty="0">
                <a:solidFill>
                  <a:srgbClr val="7F7F7F"/>
                </a:solidFill>
                <a:latin typeface="Verdana"/>
                <a:cs typeface="Verdana"/>
              </a:rPr>
              <a:t>2024. 	</a:t>
            </a: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35" dirty="0">
                <a:solidFill>
                  <a:srgbClr val="87882D"/>
                </a:solidFill>
                <a:uFill>
                  <a:solidFill>
                    <a:srgbClr val="87882D"/>
                  </a:solidFill>
                </a:uFill>
                <a:latin typeface="Verdana"/>
                <a:cs typeface="Verdana"/>
              </a:rPr>
              <a:t>https://csrc.nist.gov/pubs/ir/7628/r1/final</a:t>
            </a:r>
            <a:endParaRPr sz="1100">
              <a:latin typeface="Verdana"/>
              <a:cs typeface="Verdana"/>
            </a:endParaRPr>
          </a:p>
          <a:p>
            <a:pPr marL="285115" marR="1361440" indent="-273050">
              <a:lnSpc>
                <a:spcPts val="1300"/>
              </a:lnSpc>
              <a:spcBef>
                <a:spcPts val="1195"/>
              </a:spcBef>
              <a:buClr>
                <a:srgbClr val="FFBA00"/>
              </a:buClr>
              <a:buAutoNum type="arabicPeriod" startAt="20"/>
              <a:tabLst>
                <a:tab pos="286385" algn="l"/>
              </a:tabLst>
            </a:pPr>
            <a:r>
              <a:rPr sz="1100" spc="-160" dirty="0">
                <a:solidFill>
                  <a:srgbClr val="7F7F7F"/>
                </a:solidFill>
                <a:latin typeface="Verdana"/>
                <a:cs typeface="Verdana"/>
              </a:rPr>
              <a:t>NIST,</a:t>
            </a:r>
            <a:r>
              <a:rPr sz="1100" spc="-55" dirty="0">
                <a:solidFill>
                  <a:srgbClr val="7F7F7F"/>
                </a:solidFill>
                <a:latin typeface="Verdana"/>
                <a:cs typeface="Verdana"/>
              </a:rPr>
              <a:t> </a:t>
            </a:r>
            <a:r>
              <a:rPr sz="1100" spc="-75" dirty="0">
                <a:solidFill>
                  <a:srgbClr val="7F7F7F"/>
                </a:solidFill>
                <a:latin typeface="Verdana"/>
                <a:cs typeface="Verdana"/>
              </a:rPr>
              <a:t>“Intrusion</a:t>
            </a:r>
            <a:r>
              <a:rPr sz="1100" spc="-35" dirty="0">
                <a:solidFill>
                  <a:srgbClr val="7F7F7F"/>
                </a:solidFill>
                <a:latin typeface="Verdana"/>
                <a:cs typeface="Verdana"/>
              </a:rPr>
              <a:t> </a:t>
            </a:r>
            <a:r>
              <a:rPr sz="1100" dirty="0">
                <a:solidFill>
                  <a:srgbClr val="7F7F7F"/>
                </a:solidFill>
                <a:latin typeface="Verdana"/>
                <a:cs typeface="Verdana"/>
              </a:rPr>
              <a:t>detection”,</a:t>
            </a:r>
            <a:r>
              <a:rPr sz="1100" spc="-50" dirty="0">
                <a:solidFill>
                  <a:srgbClr val="7F7F7F"/>
                </a:solidFill>
                <a:latin typeface="Verdana"/>
                <a:cs typeface="Verdana"/>
              </a:rPr>
              <a:t> </a:t>
            </a:r>
            <a:r>
              <a:rPr sz="1100" dirty="0">
                <a:solidFill>
                  <a:srgbClr val="7F7F7F"/>
                </a:solidFill>
                <a:latin typeface="Verdana"/>
                <a:cs typeface="Verdana"/>
              </a:rPr>
              <a:t>Computer</a:t>
            </a:r>
            <a:r>
              <a:rPr sz="1100" spc="-50" dirty="0">
                <a:solidFill>
                  <a:srgbClr val="7F7F7F"/>
                </a:solidFill>
                <a:latin typeface="Verdana"/>
                <a:cs typeface="Verdana"/>
              </a:rPr>
              <a:t> </a:t>
            </a:r>
            <a:r>
              <a:rPr sz="1100" spc="-60" dirty="0">
                <a:solidFill>
                  <a:srgbClr val="7F7F7F"/>
                </a:solidFill>
                <a:latin typeface="Verdana"/>
                <a:cs typeface="Verdana"/>
              </a:rPr>
              <a:t>Security</a:t>
            </a:r>
            <a:r>
              <a:rPr sz="1100" spc="-45" dirty="0">
                <a:solidFill>
                  <a:srgbClr val="7F7F7F"/>
                </a:solidFill>
                <a:latin typeface="Verdana"/>
                <a:cs typeface="Verdana"/>
              </a:rPr>
              <a:t> </a:t>
            </a:r>
            <a:r>
              <a:rPr sz="1100" spc="-25" dirty="0">
                <a:solidFill>
                  <a:srgbClr val="7F7F7F"/>
                </a:solidFill>
                <a:latin typeface="Verdana"/>
                <a:cs typeface="Verdana"/>
              </a:rPr>
              <a:t>Resource</a:t>
            </a:r>
            <a:r>
              <a:rPr sz="1100" spc="-45" dirty="0">
                <a:solidFill>
                  <a:srgbClr val="7F7F7F"/>
                </a:solidFill>
                <a:latin typeface="Verdana"/>
                <a:cs typeface="Verdana"/>
              </a:rPr>
              <a:t> </a:t>
            </a:r>
            <a:r>
              <a:rPr sz="1100" spc="-25" dirty="0">
                <a:solidFill>
                  <a:srgbClr val="7F7F7F"/>
                </a:solidFill>
                <a:latin typeface="Verdana"/>
                <a:cs typeface="Verdana"/>
              </a:rPr>
              <a:t>Centre,</a:t>
            </a:r>
            <a:r>
              <a:rPr sz="1100" spc="-50" dirty="0">
                <a:solidFill>
                  <a:srgbClr val="7F7F7F"/>
                </a:solidFill>
                <a:latin typeface="Verdana"/>
                <a:cs typeface="Verdana"/>
              </a:rPr>
              <a:t> </a:t>
            </a:r>
            <a:r>
              <a:rPr sz="1100" spc="-20" dirty="0">
                <a:solidFill>
                  <a:srgbClr val="7F7F7F"/>
                </a:solidFill>
                <a:latin typeface="Verdana"/>
                <a:cs typeface="Verdana"/>
              </a:rPr>
              <a:t>2024 	</a:t>
            </a: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30" dirty="0">
                <a:solidFill>
                  <a:srgbClr val="87882D"/>
                </a:solidFill>
                <a:uFill>
                  <a:solidFill>
                    <a:srgbClr val="87882D"/>
                  </a:solidFill>
                </a:uFill>
                <a:latin typeface="Verdana"/>
                <a:cs typeface="Verdana"/>
              </a:rPr>
              <a:t>https://csrc.nist.gov/glossary/term/intrusion_detection</a:t>
            </a:r>
            <a:endParaRPr sz="1100">
              <a:latin typeface="Verdana"/>
              <a:cs typeface="Verdana"/>
            </a:endParaRPr>
          </a:p>
          <a:p>
            <a:pPr marL="285750" indent="-273050">
              <a:lnSpc>
                <a:spcPct val="100000"/>
              </a:lnSpc>
              <a:spcBef>
                <a:spcPts val="1155"/>
              </a:spcBef>
              <a:buClr>
                <a:srgbClr val="FFBA00"/>
              </a:buClr>
              <a:buAutoNum type="arabicPeriod" startAt="20"/>
              <a:tabLst>
                <a:tab pos="285750" algn="l"/>
              </a:tabLst>
            </a:pPr>
            <a:r>
              <a:rPr sz="1100" spc="-160" dirty="0">
                <a:solidFill>
                  <a:srgbClr val="7F7F7F"/>
                </a:solidFill>
                <a:latin typeface="Verdana"/>
                <a:cs typeface="Verdana"/>
              </a:rPr>
              <a:t>NIST,</a:t>
            </a:r>
            <a:r>
              <a:rPr sz="1100" spc="-35" dirty="0">
                <a:solidFill>
                  <a:srgbClr val="7F7F7F"/>
                </a:solidFill>
                <a:latin typeface="Verdana"/>
                <a:cs typeface="Verdana"/>
              </a:rPr>
              <a:t> </a:t>
            </a:r>
            <a:r>
              <a:rPr sz="1100" dirty="0">
                <a:solidFill>
                  <a:srgbClr val="7F7F7F"/>
                </a:solidFill>
                <a:latin typeface="Verdana"/>
                <a:cs typeface="Verdana"/>
              </a:rPr>
              <a:t>“Guide</a:t>
            </a:r>
            <a:r>
              <a:rPr sz="1100" spc="-25" dirty="0">
                <a:solidFill>
                  <a:srgbClr val="7F7F7F"/>
                </a:solidFill>
                <a:latin typeface="Verdana"/>
                <a:cs typeface="Verdana"/>
              </a:rPr>
              <a:t> </a:t>
            </a:r>
            <a:r>
              <a:rPr sz="1100" spc="-80" dirty="0">
                <a:solidFill>
                  <a:srgbClr val="7F7F7F"/>
                </a:solidFill>
                <a:latin typeface="Verdana"/>
                <a:cs typeface="Verdana"/>
              </a:rPr>
              <a:t>Industrial</a:t>
            </a:r>
            <a:r>
              <a:rPr sz="1100" spc="-20" dirty="0">
                <a:solidFill>
                  <a:srgbClr val="7F7F7F"/>
                </a:solidFill>
                <a:latin typeface="Verdana"/>
                <a:cs typeface="Verdana"/>
              </a:rPr>
              <a:t> Control</a:t>
            </a:r>
            <a:r>
              <a:rPr sz="1100" spc="-15" dirty="0">
                <a:solidFill>
                  <a:srgbClr val="7F7F7F"/>
                </a:solidFill>
                <a:latin typeface="Verdana"/>
                <a:cs typeface="Verdana"/>
              </a:rPr>
              <a:t> </a:t>
            </a:r>
            <a:r>
              <a:rPr sz="1100" spc="-95" dirty="0">
                <a:solidFill>
                  <a:srgbClr val="7F7F7F"/>
                </a:solidFill>
                <a:latin typeface="Verdana"/>
                <a:cs typeface="Verdana"/>
              </a:rPr>
              <a:t>Systems</a:t>
            </a:r>
            <a:r>
              <a:rPr sz="1100" spc="-25" dirty="0">
                <a:solidFill>
                  <a:srgbClr val="7F7F7F"/>
                </a:solidFill>
                <a:latin typeface="Verdana"/>
                <a:cs typeface="Verdana"/>
              </a:rPr>
              <a:t> </a:t>
            </a:r>
            <a:r>
              <a:rPr sz="1100" spc="-105" dirty="0">
                <a:solidFill>
                  <a:srgbClr val="7F7F7F"/>
                </a:solidFill>
                <a:latin typeface="Verdana"/>
                <a:cs typeface="Verdana"/>
              </a:rPr>
              <a:t>(ICS)</a:t>
            </a:r>
            <a:r>
              <a:rPr sz="1100" spc="-35" dirty="0">
                <a:solidFill>
                  <a:srgbClr val="7F7F7F"/>
                </a:solidFill>
                <a:latin typeface="Verdana"/>
                <a:cs typeface="Verdana"/>
              </a:rPr>
              <a:t> </a:t>
            </a:r>
            <a:r>
              <a:rPr sz="1100" spc="-55" dirty="0">
                <a:solidFill>
                  <a:srgbClr val="7F7F7F"/>
                </a:solidFill>
                <a:latin typeface="Verdana"/>
                <a:cs typeface="Verdana"/>
              </a:rPr>
              <a:t>Security”,</a:t>
            </a:r>
            <a:r>
              <a:rPr sz="1100" spc="-30" dirty="0">
                <a:solidFill>
                  <a:srgbClr val="7F7F7F"/>
                </a:solidFill>
                <a:latin typeface="Verdana"/>
                <a:cs typeface="Verdana"/>
              </a:rPr>
              <a:t> </a:t>
            </a:r>
            <a:r>
              <a:rPr sz="1100" spc="-20" dirty="0">
                <a:solidFill>
                  <a:srgbClr val="7F7F7F"/>
                </a:solidFill>
                <a:latin typeface="Verdana"/>
                <a:cs typeface="Verdana"/>
              </a:rPr>
              <a:t>2023</a:t>
            </a:r>
            <a:endParaRPr sz="1100">
              <a:latin typeface="Verdana"/>
              <a:cs typeface="Verdana"/>
            </a:endParaRPr>
          </a:p>
          <a:p>
            <a:pPr marL="286385">
              <a:lnSpc>
                <a:spcPct val="100000"/>
              </a:lnSpc>
              <a:spcBef>
                <a:spcPts val="70"/>
              </a:spcBef>
            </a:pPr>
            <a:r>
              <a:rPr sz="1100" spc="-130" dirty="0">
                <a:solidFill>
                  <a:srgbClr val="7F7F7F"/>
                </a:solidFill>
                <a:latin typeface="Verdana"/>
                <a:cs typeface="Verdana"/>
              </a:rPr>
              <a:t>URL:</a:t>
            </a:r>
            <a:r>
              <a:rPr sz="1100" spc="355" dirty="0">
                <a:solidFill>
                  <a:srgbClr val="7F7F7F"/>
                </a:solidFill>
                <a:latin typeface="Verdana"/>
                <a:cs typeface="Verdana"/>
              </a:rPr>
              <a:t> </a:t>
            </a:r>
            <a:r>
              <a:rPr sz="1100" u="sng" spc="-60" dirty="0">
                <a:solidFill>
                  <a:srgbClr val="87882D"/>
                </a:solidFill>
                <a:uFill>
                  <a:solidFill>
                    <a:srgbClr val="87882D"/>
                  </a:solidFill>
                </a:uFill>
                <a:latin typeface="Verdana"/>
                <a:cs typeface="Verdana"/>
              </a:rPr>
              <a:t>https://nvlpubs.nist.gov/nistpubs/SpecialPublications/NIST.SP.800-</a:t>
            </a:r>
            <a:r>
              <a:rPr sz="1100" u="sng" spc="-10" dirty="0">
                <a:solidFill>
                  <a:srgbClr val="87882D"/>
                </a:solidFill>
                <a:uFill>
                  <a:solidFill>
                    <a:srgbClr val="87882D"/>
                  </a:solidFill>
                </a:uFill>
                <a:latin typeface="Verdana"/>
                <a:cs typeface="Verdana"/>
              </a:rPr>
              <a:t>82r2.pdf</a:t>
            </a:r>
            <a:endParaRPr sz="1100">
              <a:latin typeface="Verdana"/>
              <a:cs typeface="Verdana"/>
            </a:endParaRPr>
          </a:p>
          <a:p>
            <a:pPr marL="285750" indent="-273050">
              <a:lnSpc>
                <a:spcPts val="1310"/>
              </a:lnSpc>
              <a:spcBef>
                <a:spcPts val="1175"/>
              </a:spcBef>
              <a:buClr>
                <a:srgbClr val="FFBA00"/>
              </a:buClr>
              <a:buAutoNum type="arabicPeriod" startAt="23"/>
              <a:tabLst>
                <a:tab pos="285750" algn="l"/>
              </a:tabLst>
            </a:pPr>
            <a:r>
              <a:rPr sz="1100" spc="-160" dirty="0">
                <a:solidFill>
                  <a:srgbClr val="7F7F7F"/>
                </a:solidFill>
                <a:latin typeface="Verdana"/>
                <a:cs typeface="Verdana"/>
              </a:rPr>
              <a:t>IETF,</a:t>
            </a:r>
            <a:r>
              <a:rPr sz="1100" spc="-40" dirty="0">
                <a:solidFill>
                  <a:srgbClr val="7F7F7F"/>
                </a:solidFill>
                <a:latin typeface="Verdana"/>
                <a:cs typeface="Verdana"/>
              </a:rPr>
              <a:t> </a:t>
            </a:r>
            <a:r>
              <a:rPr sz="1100" spc="-65" dirty="0">
                <a:solidFill>
                  <a:srgbClr val="7F7F7F"/>
                </a:solidFill>
                <a:latin typeface="Verdana"/>
                <a:cs typeface="Verdana"/>
              </a:rPr>
              <a:t>Internet</a:t>
            </a:r>
            <a:r>
              <a:rPr sz="1100" spc="-30" dirty="0">
                <a:solidFill>
                  <a:srgbClr val="7F7F7F"/>
                </a:solidFill>
                <a:latin typeface="Verdana"/>
                <a:cs typeface="Verdana"/>
              </a:rPr>
              <a:t> </a:t>
            </a:r>
            <a:r>
              <a:rPr sz="1100" spc="-60" dirty="0">
                <a:solidFill>
                  <a:srgbClr val="7F7F7F"/>
                </a:solidFill>
                <a:latin typeface="Verdana"/>
                <a:cs typeface="Verdana"/>
              </a:rPr>
              <a:t>Security</a:t>
            </a:r>
            <a:r>
              <a:rPr sz="1100" spc="-35" dirty="0">
                <a:solidFill>
                  <a:srgbClr val="7F7F7F"/>
                </a:solidFill>
                <a:latin typeface="Verdana"/>
                <a:cs typeface="Verdana"/>
              </a:rPr>
              <a:t> </a:t>
            </a:r>
            <a:r>
              <a:rPr sz="1100" spc="-60" dirty="0">
                <a:solidFill>
                  <a:srgbClr val="7F7F7F"/>
                </a:solidFill>
                <a:latin typeface="Verdana"/>
                <a:cs typeface="Verdana"/>
              </a:rPr>
              <a:t>Glossary,</a:t>
            </a:r>
            <a:r>
              <a:rPr sz="1100" spc="-40" dirty="0">
                <a:solidFill>
                  <a:srgbClr val="7F7F7F"/>
                </a:solidFill>
                <a:latin typeface="Verdana"/>
                <a:cs typeface="Verdana"/>
              </a:rPr>
              <a:t> </a:t>
            </a:r>
            <a:r>
              <a:rPr sz="1100" spc="-20" dirty="0">
                <a:solidFill>
                  <a:srgbClr val="7F7F7F"/>
                </a:solidFill>
                <a:latin typeface="Verdana"/>
                <a:cs typeface="Verdana"/>
              </a:rPr>
              <a:t>2007</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10" dirty="0">
                <a:solidFill>
                  <a:srgbClr val="87882D"/>
                </a:solidFill>
                <a:uFill>
                  <a:solidFill>
                    <a:srgbClr val="87882D"/>
                  </a:solidFill>
                </a:uFill>
                <a:latin typeface="Verdana"/>
                <a:cs typeface="Verdana"/>
              </a:rPr>
              <a:t>https://datatracker.ietf.org/doc/html/rfc4949</a:t>
            </a:r>
            <a:endParaRPr sz="1100">
              <a:latin typeface="Verdana"/>
              <a:cs typeface="Verdana"/>
            </a:endParaRPr>
          </a:p>
          <a:p>
            <a:pPr marL="285750" indent="-273050">
              <a:lnSpc>
                <a:spcPct val="100000"/>
              </a:lnSpc>
              <a:spcBef>
                <a:spcPts val="1180"/>
              </a:spcBef>
              <a:buClr>
                <a:srgbClr val="FFBA00"/>
              </a:buClr>
              <a:buAutoNum type="arabicPeriod" startAt="24"/>
              <a:tabLst>
                <a:tab pos="285750" algn="l"/>
              </a:tabLst>
            </a:pPr>
            <a:r>
              <a:rPr sz="1100" spc="-105" dirty="0">
                <a:solidFill>
                  <a:srgbClr val="7F7F7F"/>
                </a:solidFill>
                <a:latin typeface="Verdana"/>
                <a:cs typeface="Verdana"/>
              </a:rPr>
              <a:t>ENISA,</a:t>
            </a:r>
            <a:r>
              <a:rPr sz="1100" spc="-65" dirty="0">
                <a:solidFill>
                  <a:srgbClr val="7F7F7F"/>
                </a:solidFill>
                <a:latin typeface="Verdana"/>
                <a:cs typeface="Verdana"/>
              </a:rPr>
              <a:t> </a:t>
            </a:r>
            <a:r>
              <a:rPr sz="1100" dirty="0">
                <a:solidFill>
                  <a:srgbClr val="7F7F7F"/>
                </a:solidFill>
                <a:latin typeface="Verdana"/>
                <a:cs typeface="Verdana"/>
              </a:rPr>
              <a:t>“Appropriate</a:t>
            </a:r>
            <a:r>
              <a:rPr sz="1100" spc="-60" dirty="0">
                <a:solidFill>
                  <a:srgbClr val="7F7F7F"/>
                </a:solidFill>
                <a:latin typeface="Verdana"/>
                <a:cs typeface="Verdana"/>
              </a:rPr>
              <a:t> </a:t>
            </a:r>
            <a:r>
              <a:rPr sz="1100" spc="-55" dirty="0">
                <a:solidFill>
                  <a:srgbClr val="7F7F7F"/>
                </a:solidFill>
                <a:latin typeface="Verdana"/>
                <a:cs typeface="Verdana"/>
              </a:rPr>
              <a:t>security</a:t>
            </a:r>
            <a:r>
              <a:rPr sz="1100" spc="-60" dirty="0">
                <a:solidFill>
                  <a:srgbClr val="7F7F7F"/>
                </a:solidFill>
                <a:latin typeface="Verdana"/>
                <a:cs typeface="Verdana"/>
              </a:rPr>
              <a:t> </a:t>
            </a:r>
            <a:r>
              <a:rPr sz="1100" spc="-50" dirty="0">
                <a:solidFill>
                  <a:srgbClr val="7F7F7F"/>
                </a:solidFill>
                <a:latin typeface="Verdana"/>
                <a:cs typeface="Verdana"/>
              </a:rPr>
              <a:t>measures</a:t>
            </a:r>
            <a:r>
              <a:rPr sz="1100" spc="-55" dirty="0">
                <a:solidFill>
                  <a:srgbClr val="7F7F7F"/>
                </a:solidFill>
                <a:latin typeface="Verdana"/>
                <a:cs typeface="Verdana"/>
              </a:rPr>
              <a:t> for</a:t>
            </a:r>
            <a:r>
              <a:rPr sz="1100" spc="-65" dirty="0">
                <a:solidFill>
                  <a:srgbClr val="7F7F7F"/>
                </a:solidFill>
                <a:latin typeface="Verdana"/>
                <a:cs typeface="Verdana"/>
              </a:rPr>
              <a:t> </a:t>
            </a:r>
            <a:r>
              <a:rPr sz="1100" spc="-70" dirty="0">
                <a:solidFill>
                  <a:srgbClr val="7F7F7F"/>
                </a:solidFill>
                <a:latin typeface="Verdana"/>
                <a:cs typeface="Verdana"/>
              </a:rPr>
              <a:t>smart</a:t>
            </a:r>
            <a:r>
              <a:rPr sz="1100" spc="-55" dirty="0">
                <a:solidFill>
                  <a:srgbClr val="7F7F7F"/>
                </a:solidFill>
                <a:latin typeface="Verdana"/>
                <a:cs typeface="Verdana"/>
              </a:rPr>
              <a:t> </a:t>
            </a:r>
            <a:r>
              <a:rPr sz="1100" spc="-10" dirty="0">
                <a:solidFill>
                  <a:srgbClr val="7F7F7F"/>
                </a:solidFill>
                <a:latin typeface="Verdana"/>
                <a:cs typeface="Verdana"/>
              </a:rPr>
              <a:t>grids.</a:t>
            </a:r>
            <a:endParaRPr sz="1100">
              <a:latin typeface="Verdana"/>
              <a:cs typeface="Verdana"/>
            </a:endParaRPr>
          </a:p>
          <a:p>
            <a:pPr marL="286385">
              <a:lnSpc>
                <a:spcPct val="100000"/>
              </a:lnSpc>
            </a:pPr>
            <a:r>
              <a:rPr sz="1100" spc="-25" dirty="0">
                <a:solidFill>
                  <a:srgbClr val="7F7F7F"/>
                </a:solidFill>
                <a:latin typeface="Verdana"/>
                <a:cs typeface="Verdana"/>
              </a:rPr>
              <a:t>Guidelines</a:t>
            </a:r>
            <a:r>
              <a:rPr sz="1100" spc="-45" dirty="0">
                <a:solidFill>
                  <a:srgbClr val="7F7F7F"/>
                </a:solidFill>
                <a:latin typeface="Verdana"/>
                <a:cs typeface="Verdana"/>
              </a:rPr>
              <a:t> </a:t>
            </a:r>
            <a:r>
              <a:rPr sz="1100" dirty="0">
                <a:solidFill>
                  <a:srgbClr val="7F7F7F"/>
                </a:solidFill>
                <a:latin typeface="Verdana"/>
                <a:cs typeface="Verdana"/>
              </a:rPr>
              <a:t>to</a:t>
            </a:r>
            <a:r>
              <a:rPr sz="1100" spc="-35" dirty="0">
                <a:solidFill>
                  <a:srgbClr val="7F7F7F"/>
                </a:solidFill>
                <a:latin typeface="Verdana"/>
                <a:cs typeface="Verdana"/>
              </a:rPr>
              <a:t> </a:t>
            </a:r>
            <a:r>
              <a:rPr sz="1100" spc="-85" dirty="0">
                <a:solidFill>
                  <a:srgbClr val="7F7F7F"/>
                </a:solidFill>
                <a:latin typeface="Verdana"/>
                <a:cs typeface="Verdana"/>
              </a:rPr>
              <a:t>assess</a:t>
            </a:r>
            <a:r>
              <a:rPr sz="1100" spc="-45" dirty="0">
                <a:solidFill>
                  <a:srgbClr val="7F7F7F"/>
                </a:solidFill>
                <a:latin typeface="Verdana"/>
                <a:cs typeface="Verdana"/>
              </a:rPr>
              <a:t> </a:t>
            </a:r>
            <a:r>
              <a:rPr sz="1100" spc="-20" dirty="0">
                <a:solidFill>
                  <a:srgbClr val="7F7F7F"/>
                </a:solidFill>
                <a:latin typeface="Verdana"/>
                <a:cs typeface="Verdana"/>
              </a:rPr>
              <a:t>the</a:t>
            </a:r>
            <a:r>
              <a:rPr sz="1100" spc="-35" dirty="0">
                <a:solidFill>
                  <a:srgbClr val="7F7F7F"/>
                </a:solidFill>
                <a:latin typeface="Verdana"/>
                <a:cs typeface="Verdana"/>
              </a:rPr>
              <a:t> sophistication </a:t>
            </a:r>
            <a:r>
              <a:rPr sz="1100" dirty="0">
                <a:solidFill>
                  <a:srgbClr val="7F7F7F"/>
                </a:solidFill>
                <a:latin typeface="Verdana"/>
                <a:cs typeface="Verdana"/>
              </a:rPr>
              <a:t>of</a:t>
            </a:r>
            <a:r>
              <a:rPr sz="1100" spc="-30" dirty="0">
                <a:solidFill>
                  <a:srgbClr val="7F7F7F"/>
                </a:solidFill>
                <a:latin typeface="Verdana"/>
                <a:cs typeface="Verdana"/>
              </a:rPr>
              <a:t> </a:t>
            </a:r>
            <a:r>
              <a:rPr sz="1100" spc="-55" dirty="0">
                <a:solidFill>
                  <a:srgbClr val="7F7F7F"/>
                </a:solidFill>
                <a:latin typeface="Verdana"/>
                <a:cs typeface="Verdana"/>
              </a:rPr>
              <a:t>security</a:t>
            </a:r>
            <a:r>
              <a:rPr sz="1100" spc="-40" dirty="0">
                <a:solidFill>
                  <a:srgbClr val="7F7F7F"/>
                </a:solidFill>
                <a:latin typeface="Verdana"/>
                <a:cs typeface="Verdana"/>
              </a:rPr>
              <a:t> </a:t>
            </a:r>
            <a:r>
              <a:rPr sz="1100" spc="-50" dirty="0">
                <a:solidFill>
                  <a:srgbClr val="7F7F7F"/>
                </a:solidFill>
                <a:latin typeface="Verdana"/>
                <a:cs typeface="Verdana"/>
              </a:rPr>
              <a:t>measures</a:t>
            </a:r>
            <a:r>
              <a:rPr sz="1100" spc="-40" dirty="0">
                <a:solidFill>
                  <a:srgbClr val="7F7F7F"/>
                </a:solidFill>
                <a:latin typeface="Verdana"/>
                <a:cs typeface="Verdana"/>
              </a:rPr>
              <a:t> </a:t>
            </a:r>
            <a:r>
              <a:rPr sz="1100" spc="-25" dirty="0">
                <a:solidFill>
                  <a:srgbClr val="7F7F7F"/>
                </a:solidFill>
                <a:latin typeface="Verdana"/>
                <a:cs typeface="Verdana"/>
              </a:rPr>
              <a:t>implementation”,</a:t>
            </a:r>
            <a:r>
              <a:rPr sz="1100" spc="-40" dirty="0">
                <a:solidFill>
                  <a:srgbClr val="7F7F7F"/>
                </a:solidFill>
                <a:latin typeface="Verdana"/>
                <a:cs typeface="Verdana"/>
              </a:rPr>
              <a:t> </a:t>
            </a:r>
            <a:r>
              <a:rPr sz="1100" spc="-20" dirty="0">
                <a:solidFill>
                  <a:srgbClr val="7F7F7F"/>
                </a:solidFill>
                <a:latin typeface="Verdana"/>
                <a:cs typeface="Verdana"/>
              </a:rPr>
              <a:t>2012</a:t>
            </a:r>
            <a:endParaRPr sz="1100">
              <a:latin typeface="Verdana"/>
              <a:cs typeface="Verdana"/>
            </a:endParaRPr>
          </a:p>
          <a:p>
            <a:pPr marL="286385" marR="5080">
              <a:lnSpc>
                <a:spcPts val="1300"/>
              </a:lnSpc>
              <a:spcBef>
                <a:spcPts val="130"/>
              </a:spcBef>
            </a:pPr>
            <a:r>
              <a:rPr sz="1100" spc="-130" dirty="0">
                <a:solidFill>
                  <a:srgbClr val="7F7F7F"/>
                </a:solidFill>
                <a:latin typeface="Verdana"/>
                <a:cs typeface="Verdana"/>
              </a:rPr>
              <a:t>URL:</a:t>
            </a:r>
            <a:r>
              <a:rPr sz="1100" spc="395" dirty="0">
                <a:solidFill>
                  <a:srgbClr val="7F7F7F"/>
                </a:solidFill>
                <a:latin typeface="Verdana"/>
                <a:cs typeface="Verdana"/>
              </a:rPr>
              <a:t> </a:t>
            </a:r>
            <a:r>
              <a:rPr sz="1100" u="sng" spc="-30" dirty="0">
                <a:solidFill>
                  <a:srgbClr val="87882D"/>
                </a:solidFill>
                <a:uFill>
                  <a:solidFill>
                    <a:srgbClr val="87882D"/>
                  </a:solidFill>
                </a:uFill>
                <a:latin typeface="Verdana"/>
                <a:cs typeface="Verdana"/>
              </a:rPr>
              <a:t>https://</a:t>
            </a:r>
            <a:r>
              <a:rPr sz="1100" u="sng" spc="-30" dirty="0">
                <a:solidFill>
                  <a:srgbClr val="87882D"/>
                </a:solidFill>
                <a:uFill>
                  <a:solidFill>
                    <a:srgbClr val="87882D"/>
                  </a:solidFill>
                </a:uFill>
                <a:latin typeface="Verdana"/>
                <a:cs typeface="Verdana"/>
                <a:hlinkClick r:id="rId5"/>
              </a:rPr>
              <a:t>www.enisa.europa.eu/publications/appropriate-</a:t>
            </a:r>
            <a:r>
              <a:rPr sz="1100" u="sng" spc="-65" dirty="0">
                <a:solidFill>
                  <a:srgbClr val="87882D"/>
                </a:solidFill>
                <a:uFill>
                  <a:solidFill>
                    <a:srgbClr val="87882D"/>
                  </a:solidFill>
                </a:uFill>
                <a:latin typeface="Verdana"/>
                <a:cs typeface="Verdana"/>
                <a:hlinkClick r:id="rId5"/>
              </a:rPr>
              <a:t>security-measures-</a:t>
            </a:r>
            <a:r>
              <a:rPr sz="1100" u="sng" spc="-80" dirty="0">
                <a:solidFill>
                  <a:srgbClr val="87882D"/>
                </a:solidFill>
                <a:uFill>
                  <a:solidFill>
                    <a:srgbClr val="87882D"/>
                  </a:solidFill>
                </a:uFill>
                <a:latin typeface="Verdana"/>
                <a:cs typeface="Verdana"/>
                <a:hlinkClick r:id="rId5"/>
              </a:rPr>
              <a:t>for-</a:t>
            </a:r>
            <a:r>
              <a:rPr sz="1100" u="sng" spc="-10" dirty="0">
                <a:solidFill>
                  <a:srgbClr val="87882D"/>
                </a:solidFill>
                <a:uFill>
                  <a:solidFill>
                    <a:srgbClr val="87882D"/>
                  </a:solidFill>
                </a:uFill>
                <a:latin typeface="Verdana"/>
                <a:cs typeface="Verdana"/>
                <a:hlinkClick r:id="rId5"/>
              </a:rPr>
              <a:t>smart-</a:t>
            </a:r>
            <a:r>
              <a:rPr sz="1100" spc="-10" dirty="0">
                <a:solidFill>
                  <a:srgbClr val="87882D"/>
                </a:solidFill>
                <a:latin typeface="Verdana"/>
                <a:cs typeface="Verdana"/>
              </a:rPr>
              <a:t> grids</a:t>
            </a:r>
            <a:endParaRPr sz="1100">
              <a:latin typeface="Verdana"/>
              <a:cs typeface="Verdana"/>
            </a:endParaRPr>
          </a:p>
          <a:p>
            <a:pPr marL="285750" indent="-273050">
              <a:lnSpc>
                <a:spcPts val="1310"/>
              </a:lnSpc>
              <a:spcBef>
                <a:spcPts val="1130"/>
              </a:spcBef>
              <a:buClr>
                <a:srgbClr val="FFBA00"/>
              </a:buClr>
              <a:buAutoNum type="arabicPeriod" startAt="25"/>
              <a:tabLst>
                <a:tab pos="285750" algn="l"/>
              </a:tabLst>
            </a:pPr>
            <a:r>
              <a:rPr sz="1100" dirty="0">
                <a:solidFill>
                  <a:srgbClr val="7F7F7F"/>
                </a:solidFill>
                <a:latin typeface="Verdana"/>
                <a:cs typeface="Verdana"/>
              </a:rPr>
              <a:t>C.</a:t>
            </a:r>
            <a:r>
              <a:rPr sz="1100" spc="-40" dirty="0">
                <a:solidFill>
                  <a:srgbClr val="7F7F7F"/>
                </a:solidFill>
                <a:latin typeface="Verdana"/>
                <a:cs typeface="Verdana"/>
              </a:rPr>
              <a:t> </a:t>
            </a:r>
            <a:r>
              <a:rPr sz="1100" spc="-65" dirty="0">
                <a:solidFill>
                  <a:srgbClr val="7F7F7F"/>
                </a:solidFill>
                <a:latin typeface="Verdana"/>
                <a:cs typeface="Verdana"/>
              </a:rPr>
              <a:t>Davis,</a:t>
            </a:r>
            <a:r>
              <a:rPr sz="1100" spc="-35" dirty="0">
                <a:solidFill>
                  <a:srgbClr val="7F7F7F"/>
                </a:solidFill>
                <a:latin typeface="Verdana"/>
                <a:cs typeface="Verdana"/>
              </a:rPr>
              <a:t> </a:t>
            </a:r>
            <a:r>
              <a:rPr sz="1100" spc="-50" dirty="0">
                <a:solidFill>
                  <a:srgbClr val="7F7F7F"/>
                </a:solidFill>
                <a:latin typeface="Verdana"/>
                <a:cs typeface="Verdana"/>
              </a:rPr>
              <a:t>“Snorpy”,</a:t>
            </a:r>
            <a:r>
              <a:rPr sz="1100" spc="-40" dirty="0">
                <a:solidFill>
                  <a:srgbClr val="7F7F7F"/>
                </a:solidFill>
                <a:latin typeface="Verdana"/>
                <a:cs typeface="Verdana"/>
              </a:rPr>
              <a:t> </a:t>
            </a:r>
            <a:r>
              <a:rPr sz="1100" spc="-20" dirty="0">
                <a:solidFill>
                  <a:srgbClr val="7F7F7F"/>
                </a:solidFill>
                <a:latin typeface="Verdana"/>
                <a:cs typeface="Verdana"/>
              </a:rPr>
              <a:t>2024.</a:t>
            </a:r>
            <a:endParaRPr sz="1100">
              <a:latin typeface="Verdana"/>
              <a:cs typeface="Verdana"/>
            </a:endParaRPr>
          </a:p>
          <a:p>
            <a:pPr marL="286385">
              <a:lnSpc>
                <a:spcPts val="1310"/>
              </a:lnSpc>
            </a:pPr>
            <a:r>
              <a:rPr sz="1100" spc="-130" dirty="0">
                <a:solidFill>
                  <a:srgbClr val="7F7F7F"/>
                </a:solidFill>
                <a:latin typeface="Verdana"/>
                <a:cs typeface="Verdana"/>
              </a:rPr>
              <a:t>URL:</a:t>
            </a:r>
            <a:r>
              <a:rPr sz="1100" spc="-75" dirty="0">
                <a:solidFill>
                  <a:srgbClr val="7F7F7F"/>
                </a:solidFill>
                <a:latin typeface="Verdana"/>
                <a:cs typeface="Verdana"/>
              </a:rPr>
              <a:t> </a:t>
            </a:r>
            <a:r>
              <a:rPr sz="1100" spc="-10" dirty="0">
                <a:solidFill>
                  <a:srgbClr val="87882D"/>
                </a:solidFill>
                <a:latin typeface="Verdana"/>
                <a:cs typeface="Verdana"/>
                <a:hlinkClick r:id="rId6"/>
              </a:rPr>
              <a:t>http://snorpy.cyb3rs3c.net</a:t>
            </a:r>
            <a:endParaRPr sz="1100">
              <a:latin typeface="Verdana"/>
              <a:cs typeface="Verdana"/>
            </a:endParaRPr>
          </a:p>
          <a:p>
            <a:pPr marL="285115" marR="1858645" indent="-273050">
              <a:lnSpc>
                <a:spcPct val="105500"/>
              </a:lnSpc>
              <a:spcBef>
                <a:spcPts val="1130"/>
              </a:spcBef>
              <a:buClr>
                <a:srgbClr val="FFBA00"/>
              </a:buClr>
              <a:buAutoNum type="arabicPeriod" startAt="26"/>
              <a:tabLst>
                <a:tab pos="286385" algn="l"/>
              </a:tabLst>
            </a:pPr>
            <a:r>
              <a:rPr sz="1100" spc="-10" dirty="0">
                <a:solidFill>
                  <a:srgbClr val="7F7F7F"/>
                </a:solidFill>
                <a:latin typeface="Verdana"/>
                <a:cs typeface="Verdana"/>
              </a:rPr>
              <a:t>Buchanan,</a:t>
            </a:r>
            <a:r>
              <a:rPr sz="1100" spc="-65" dirty="0">
                <a:solidFill>
                  <a:srgbClr val="7F7F7F"/>
                </a:solidFill>
                <a:latin typeface="Verdana"/>
                <a:cs typeface="Verdana"/>
              </a:rPr>
              <a:t> </a:t>
            </a:r>
            <a:r>
              <a:rPr sz="1100" spc="-55" dirty="0">
                <a:solidFill>
                  <a:srgbClr val="7F7F7F"/>
                </a:solidFill>
                <a:latin typeface="Verdana"/>
                <a:cs typeface="Verdana"/>
              </a:rPr>
              <a:t>William</a:t>
            </a:r>
            <a:r>
              <a:rPr sz="1100" spc="-50" dirty="0">
                <a:solidFill>
                  <a:srgbClr val="7F7F7F"/>
                </a:solidFill>
                <a:latin typeface="Verdana"/>
                <a:cs typeface="Verdana"/>
              </a:rPr>
              <a:t> </a:t>
            </a:r>
            <a:r>
              <a:rPr sz="1100" dirty="0">
                <a:solidFill>
                  <a:srgbClr val="7F7F7F"/>
                </a:solidFill>
                <a:latin typeface="Verdana"/>
                <a:cs typeface="Verdana"/>
              </a:rPr>
              <a:t>J</a:t>
            </a:r>
            <a:r>
              <a:rPr sz="1100" spc="-65" dirty="0">
                <a:solidFill>
                  <a:srgbClr val="7F7F7F"/>
                </a:solidFill>
                <a:latin typeface="Verdana"/>
                <a:cs typeface="Verdana"/>
              </a:rPr>
              <a:t> </a:t>
            </a:r>
            <a:r>
              <a:rPr sz="1100" spc="-100" dirty="0">
                <a:solidFill>
                  <a:srgbClr val="7F7F7F"/>
                </a:solidFill>
                <a:latin typeface="Verdana"/>
                <a:cs typeface="Verdana"/>
              </a:rPr>
              <a:t>(2024).</a:t>
            </a:r>
            <a:r>
              <a:rPr sz="1100" spc="-55" dirty="0">
                <a:solidFill>
                  <a:srgbClr val="7F7F7F"/>
                </a:solidFill>
                <a:latin typeface="Verdana"/>
                <a:cs typeface="Verdana"/>
              </a:rPr>
              <a:t> </a:t>
            </a:r>
            <a:r>
              <a:rPr sz="1100" spc="-85" dirty="0">
                <a:solidFill>
                  <a:srgbClr val="7F7F7F"/>
                </a:solidFill>
                <a:latin typeface="Verdana"/>
                <a:cs typeface="Verdana"/>
              </a:rPr>
              <a:t>Snort</a:t>
            </a:r>
            <a:r>
              <a:rPr sz="1100" spc="-50" dirty="0">
                <a:solidFill>
                  <a:srgbClr val="7F7F7F"/>
                </a:solidFill>
                <a:latin typeface="Verdana"/>
                <a:cs typeface="Verdana"/>
              </a:rPr>
              <a:t> Analyser.</a:t>
            </a:r>
            <a:r>
              <a:rPr sz="1100" spc="-65" dirty="0">
                <a:solidFill>
                  <a:srgbClr val="7F7F7F"/>
                </a:solidFill>
                <a:latin typeface="Verdana"/>
                <a:cs typeface="Verdana"/>
              </a:rPr>
              <a:t> </a:t>
            </a:r>
            <a:r>
              <a:rPr sz="1100" spc="-25" dirty="0">
                <a:solidFill>
                  <a:srgbClr val="7F7F7F"/>
                </a:solidFill>
                <a:latin typeface="Verdana"/>
                <a:cs typeface="Verdana"/>
              </a:rPr>
              <a:t>Asecuritysite.com. 	</a:t>
            </a:r>
            <a:r>
              <a:rPr sz="1100" spc="-130" dirty="0">
                <a:solidFill>
                  <a:srgbClr val="7F7F7F"/>
                </a:solidFill>
                <a:latin typeface="Verdana"/>
                <a:cs typeface="Verdana"/>
              </a:rPr>
              <a:t>URL:</a:t>
            </a:r>
            <a:r>
              <a:rPr sz="1100" spc="-75" dirty="0">
                <a:solidFill>
                  <a:srgbClr val="7F7F7F"/>
                </a:solidFill>
                <a:latin typeface="Verdana"/>
                <a:cs typeface="Verdana"/>
              </a:rPr>
              <a:t> </a:t>
            </a:r>
            <a:r>
              <a:rPr sz="1100" u="sng" spc="-25" dirty="0">
                <a:solidFill>
                  <a:srgbClr val="87882D"/>
                </a:solidFill>
                <a:uFill>
                  <a:solidFill>
                    <a:srgbClr val="87882D"/>
                  </a:solidFill>
                </a:uFill>
                <a:latin typeface="Verdana"/>
                <a:cs typeface="Verdana"/>
              </a:rPr>
              <a:t>https://asecuritysite.com/forensics/snort</a:t>
            </a:r>
            <a:endParaRPr sz="1100">
              <a:latin typeface="Verdana"/>
              <a:cs typeface="Verdana"/>
            </a:endParaRPr>
          </a:p>
        </p:txBody>
      </p:sp>
      <p:sp>
        <p:nvSpPr>
          <p:cNvPr id="12" name="object 12"/>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prstGeom prst="rect">
            <a:avLst/>
          </a:prstGeom>
        </p:spPr>
        <p:txBody>
          <a:bodyPr vert="horz" wrap="square" lIns="0" tIns="72390" rIns="0" bIns="0" rtlCol="0">
            <a:spAutoFit/>
          </a:bodyPr>
          <a:lstStyle/>
          <a:p>
            <a:pPr marL="12700" marR="5080">
              <a:lnSpc>
                <a:spcPts val="3910"/>
              </a:lnSpc>
              <a:spcBef>
                <a:spcPts val="570"/>
              </a:spcBef>
            </a:pPr>
            <a:r>
              <a:rPr lang="en-US" spc="95" dirty="0" err="1">
                <a:solidFill>
                  <a:srgbClr val="FFBA00"/>
                </a:solidFill>
              </a:rPr>
              <a:t>Risorse</a:t>
            </a:r>
            <a:r>
              <a:rPr lang="en-US" spc="95" dirty="0">
                <a:solidFill>
                  <a:srgbClr val="FFBA00"/>
                </a:solidFill>
              </a:rPr>
              <a:t>:</a:t>
            </a:r>
            <a:r>
              <a:rPr spc="330" dirty="0">
                <a:solidFill>
                  <a:srgbClr val="FFBA00"/>
                </a:solidFill>
              </a:rPr>
              <a:t> </a:t>
            </a:r>
            <a:r>
              <a:rPr lang="it-IT" spc="105" dirty="0"/>
              <a:t>Libri e materiali di riferimento</a:t>
            </a:r>
            <a:endParaRPr spc="120" dirty="0"/>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9" name="object 9"/>
          <p:cNvSpPr txBox="1"/>
          <p:nvPr/>
        </p:nvSpPr>
        <p:spPr>
          <a:xfrm>
            <a:off x="886957" y="1716023"/>
            <a:ext cx="6353175" cy="2326640"/>
          </a:xfrm>
          <a:prstGeom prst="rect">
            <a:avLst/>
          </a:prstGeom>
        </p:spPr>
        <p:txBody>
          <a:bodyPr vert="horz" wrap="square" lIns="0" tIns="9525" rIns="0" bIns="0" rtlCol="0">
            <a:spAutoFit/>
          </a:bodyPr>
          <a:lstStyle/>
          <a:p>
            <a:pPr marL="285750" marR="485775" indent="-273050">
              <a:lnSpc>
                <a:spcPct val="101800"/>
              </a:lnSpc>
              <a:spcBef>
                <a:spcPts val="75"/>
              </a:spcBef>
              <a:buClr>
                <a:srgbClr val="FFBA00"/>
              </a:buClr>
              <a:buAutoNum type="arabicPeriod" startAt="27"/>
              <a:tabLst>
                <a:tab pos="287020" algn="l"/>
              </a:tabLst>
            </a:pPr>
            <a:r>
              <a:rPr sz="1100" spc="-10" dirty="0">
                <a:solidFill>
                  <a:srgbClr val="7F7F7F"/>
                </a:solidFill>
                <a:latin typeface="Verdana"/>
                <a:cs typeface="Verdana"/>
              </a:rPr>
              <a:t>Buchanan,</a:t>
            </a:r>
            <a:r>
              <a:rPr sz="1100" spc="-60" dirty="0">
                <a:solidFill>
                  <a:srgbClr val="7F7F7F"/>
                </a:solidFill>
                <a:latin typeface="Verdana"/>
                <a:cs typeface="Verdana"/>
              </a:rPr>
              <a:t> </a:t>
            </a:r>
            <a:r>
              <a:rPr sz="1100" spc="-55" dirty="0">
                <a:solidFill>
                  <a:srgbClr val="7F7F7F"/>
                </a:solidFill>
                <a:latin typeface="Verdana"/>
                <a:cs typeface="Verdana"/>
              </a:rPr>
              <a:t>William</a:t>
            </a:r>
            <a:r>
              <a:rPr sz="1100" spc="-45" dirty="0">
                <a:solidFill>
                  <a:srgbClr val="7F7F7F"/>
                </a:solidFill>
                <a:latin typeface="Verdana"/>
                <a:cs typeface="Verdana"/>
              </a:rPr>
              <a:t> </a:t>
            </a:r>
            <a:r>
              <a:rPr sz="1100" dirty="0">
                <a:solidFill>
                  <a:srgbClr val="7F7F7F"/>
                </a:solidFill>
                <a:latin typeface="Verdana"/>
                <a:cs typeface="Verdana"/>
              </a:rPr>
              <a:t>J</a:t>
            </a:r>
            <a:r>
              <a:rPr sz="1100" spc="-60" dirty="0">
                <a:solidFill>
                  <a:srgbClr val="7F7F7F"/>
                </a:solidFill>
                <a:latin typeface="Verdana"/>
                <a:cs typeface="Verdana"/>
              </a:rPr>
              <a:t> </a:t>
            </a:r>
            <a:r>
              <a:rPr sz="1100" spc="-105" dirty="0">
                <a:solidFill>
                  <a:srgbClr val="7F7F7F"/>
                </a:solidFill>
                <a:latin typeface="Verdana"/>
                <a:cs typeface="Verdana"/>
              </a:rPr>
              <a:t>(2024).</a:t>
            </a:r>
            <a:r>
              <a:rPr sz="1100" spc="-55" dirty="0">
                <a:solidFill>
                  <a:srgbClr val="7F7F7F"/>
                </a:solidFill>
                <a:latin typeface="Verdana"/>
                <a:cs typeface="Verdana"/>
              </a:rPr>
              <a:t> </a:t>
            </a:r>
            <a:r>
              <a:rPr sz="1100" spc="-85" dirty="0">
                <a:solidFill>
                  <a:srgbClr val="7F7F7F"/>
                </a:solidFill>
                <a:latin typeface="Verdana"/>
                <a:cs typeface="Verdana"/>
              </a:rPr>
              <a:t>Snort</a:t>
            </a:r>
            <a:r>
              <a:rPr sz="1100" spc="-50" dirty="0">
                <a:solidFill>
                  <a:srgbClr val="7F7F7F"/>
                </a:solidFill>
                <a:latin typeface="Verdana"/>
                <a:cs typeface="Verdana"/>
              </a:rPr>
              <a:t> Analyser.</a:t>
            </a:r>
            <a:r>
              <a:rPr sz="1100" spc="-55" dirty="0">
                <a:solidFill>
                  <a:srgbClr val="7F7F7F"/>
                </a:solidFill>
                <a:latin typeface="Verdana"/>
                <a:cs typeface="Verdana"/>
              </a:rPr>
              <a:t> </a:t>
            </a:r>
            <a:r>
              <a:rPr sz="1100" spc="-10" dirty="0">
                <a:solidFill>
                  <a:srgbClr val="7F7F7F"/>
                </a:solidFill>
                <a:latin typeface="Verdana"/>
                <a:cs typeface="Verdana"/>
              </a:rPr>
              <a:t>Asecuritysite.com. 	</a:t>
            </a:r>
            <a:r>
              <a:rPr sz="1100" u="sng" spc="-25" dirty="0">
                <a:solidFill>
                  <a:srgbClr val="87882D"/>
                </a:solidFill>
                <a:uFill>
                  <a:solidFill>
                    <a:srgbClr val="87882D"/>
                  </a:solidFill>
                </a:uFill>
                <a:latin typeface="Verdana"/>
                <a:cs typeface="Verdana"/>
              </a:rPr>
              <a:t>https://asecuritysite.com/forensics/snort</a:t>
            </a:r>
            <a:r>
              <a:rPr sz="1100" spc="-25" dirty="0">
                <a:solidFill>
                  <a:srgbClr val="87882D"/>
                </a:solidFill>
                <a:latin typeface="Verdana"/>
                <a:cs typeface="Verdana"/>
              </a:rPr>
              <a:t> 	</a:t>
            </a:r>
            <a:r>
              <a:rPr sz="1100" u="sng" spc="-45" dirty="0">
                <a:solidFill>
                  <a:srgbClr val="87882D"/>
                </a:solidFill>
                <a:uFill>
                  <a:solidFill>
                    <a:srgbClr val="87882D"/>
                  </a:solidFill>
                </a:uFill>
                <a:latin typeface="Verdana"/>
                <a:cs typeface="Verdana"/>
              </a:rPr>
              <a:t>URL:https://asecuritysite.com/forensics/snort?fname=bit.pcap&amp;rulesname=bit.rules</a:t>
            </a:r>
            <a:endParaRPr sz="1100">
              <a:latin typeface="Verdana"/>
              <a:cs typeface="Verdana"/>
            </a:endParaRPr>
          </a:p>
          <a:p>
            <a:pPr marL="285750" marR="2099945" indent="-273050">
              <a:lnSpc>
                <a:spcPts val="1300"/>
              </a:lnSpc>
              <a:spcBef>
                <a:spcPts val="1260"/>
              </a:spcBef>
              <a:buClr>
                <a:srgbClr val="FFBA00"/>
              </a:buClr>
              <a:buAutoNum type="arabicPeriod" startAt="27"/>
              <a:tabLst>
                <a:tab pos="287020" algn="l"/>
              </a:tabLst>
            </a:pPr>
            <a:r>
              <a:rPr sz="1100" spc="-25" dirty="0">
                <a:solidFill>
                  <a:srgbClr val="7F7F7F"/>
                </a:solidFill>
                <a:latin typeface="Verdana"/>
                <a:cs typeface="Verdana"/>
              </a:rPr>
              <a:t>Seguridad</a:t>
            </a:r>
            <a:r>
              <a:rPr sz="1100" spc="-30" dirty="0">
                <a:solidFill>
                  <a:srgbClr val="7F7F7F"/>
                </a:solidFill>
                <a:latin typeface="Verdana"/>
                <a:cs typeface="Verdana"/>
              </a:rPr>
              <a:t> </a:t>
            </a:r>
            <a:r>
              <a:rPr sz="1100" dirty="0">
                <a:solidFill>
                  <a:srgbClr val="7F7F7F"/>
                </a:solidFill>
                <a:latin typeface="Verdana"/>
                <a:cs typeface="Verdana"/>
              </a:rPr>
              <a:t>en</a:t>
            </a:r>
            <a:r>
              <a:rPr sz="1100" spc="-15" dirty="0">
                <a:solidFill>
                  <a:srgbClr val="7F7F7F"/>
                </a:solidFill>
                <a:latin typeface="Verdana"/>
                <a:cs typeface="Verdana"/>
              </a:rPr>
              <a:t> </a:t>
            </a:r>
            <a:r>
              <a:rPr sz="1100" spc="-75" dirty="0">
                <a:solidFill>
                  <a:srgbClr val="7F7F7F"/>
                </a:solidFill>
                <a:latin typeface="Verdana"/>
                <a:cs typeface="Verdana"/>
              </a:rPr>
              <a:t>Sistemas</a:t>
            </a:r>
            <a:r>
              <a:rPr sz="1100" spc="-25" dirty="0">
                <a:solidFill>
                  <a:srgbClr val="7F7F7F"/>
                </a:solidFill>
                <a:latin typeface="Verdana"/>
                <a:cs typeface="Verdana"/>
              </a:rPr>
              <a:t> </a:t>
            </a:r>
            <a:r>
              <a:rPr sz="1100" spc="-45" dirty="0">
                <a:solidFill>
                  <a:srgbClr val="7F7F7F"/>
                </a:solidFill>
                <a:latin typeface="Verdana"/>
                <a:cs typeface="Verdana"/>
              </a:rPr>
              <a:t>Informáticos</a:t>
            </a:r>
            <a:r>
              <a:rPr sz="1100" spc="-20" dirty="0">
                <a:solidFill>
                  <a:srgbClr val="7F7F7F"/>
                </a:solidFill>
                <a:latin typeface="Verdana"/>
                <a:cs typeface="Verdana"/>
              </a:rPr>
              <a:t> </a:t>
            </a:r>
            <a:r>
              <a:rPr sz="1100" dirty="0">
                <a:solidFill>
                  <a:srgbClr val="7F7F7F"/>
                </a:solidFill>
                <a:latin typeface="Verdana"/>
                <a:cs typeface="Verdana"/>
              </a:rPr>
              <a:t>Detección</a:t>
            </a:r>
            <a:r>
              <a:rPr sz="1100" spc="-20" dirty="0">
                <a:solidFill>
                  <a:srgbClr val="7F7F7F"/>
                </a:solidFill>
                <a:latin typeface="Verdana"/>
                <a:cs typeface="Verdana"/>
              </a:rPr>
              <a:t> </a:t>
            </a:r>
            <a:r>
              <a:rPr sz="1100" spc="55" dirty="0">
                <a:solidFill>
                  <a:srgbClr val="7F7F7F"/>
                </a:solidFill>
                <a:latin typeface="Verdana"/>
                <a:cs typeface="Verdana"/>
              </a:rPr>
              <a:t>de</a:t>
            </a:r>
            <a:r>
              <a:rPr sz="1100" spc="-20" dirty="0">
                <a:solidFill>
                  <a:srgbClr val="7F7F7F"/>
                </a:solidFill>
                <a:latin typeface="Verdana"/>
                <a:cs typeface="Verdana"/>
              </a:rPr>
              <a:t> </a:t>
            </a:r>
            <a:r>
              <a:rPr sz="1100" spc="-45" dirty="0">
                <a:solidFill>
                  <a:srgbClr val="7F7F7F"/>
                </a:solidFill>
                <a:latin typeface="Verdana"/>
                <a:cs typeface="Verdana"/>
              </a:rPr>
              <a:t>intrusión 	</a:t>
            </a:r>
            <a:r>
              <a:rPr sz="1100" spc="-20" dirty="0">
                <a:solidFill>
                  <a:srgbClr val="7F7F7F"/>
                </a:solidFill>
                <a:latin typeface="Verdana"/>
                <a:cs typeface="Verdana"/>
              </a:rPr>
              <a:t>URL:</a:t>
            </a:r>
            <a:endParaRPr sz="1100">
              <a:latin typeface="Verdana"/>
              <a:cs typeface="Verdana"/>
            </a:endParaRPr>
          </a:p>
          <a:p>
            <a:pPr marL="287020">
              <a:lnSpc>
                <a:spcPts val="1240"/>
              </a:lnSpc>
            </a:pPr>
            <a:r>
              <a:rPr sz="1100" u="sng" spc="-45" dirty="0">
                <a:solidFill>
                  <a:srgbClr val="87882D"/>
                </a:solidFill>
                <a:uFill>
                  <a:solidFill>
                    <a:srgbClr val="87882D"/>
                  </a:solidFill>
                </a:uFill>
                <a:latin typeface="Verdana"/>
                <a:cs typeface="Verdana"/>
              </a:rPr>
              <a:t>https://</a:t>
            </a:r>
            <a:r>
              <a:rPr sz="1100" u="sng" spc="-45" dirty="0">
                <a:solidFill>
                  <a:srgbClr val="87882D"/>
                </a:solidFill>
                <a:uFill>
                  <a:solidFill>
                    <a:srgbClr val="87882D"/>
                  </a:solidFill>
                </a:uFill>
                <a:latin typeface="Verdana"/>
                <a:cs typeface="Verdana"/>
                <a:hlinkClick r:id="rId5"/>
              </a:rPr>
              <a:t>www.tlm.unavarra.es/pluginfile.php/11611/mod_resource/content/0/clases/08_SSI</a:t>
            </a:r>
            <a:endParaRPr sz="1100">
              <a:latin typeface="Verdana"/>
              <a:cs typeface="Verdana"/>
            </a:endParaRPr>
          </a:p>
          <a:p>
            <a:pPr marL="287020">
              <a:lnSpc>
                <a:spcPts val="1310"/>
              </a:lnSpc>
            </a:pPr>
            <a:r>
              <a:rPr sz="1100" u="sng" spc="-140" dirty="0">
                <a:solidFill>
                  <a:srgbClr val="87882D"/>
                </a:solidFill>
                <a:uFill>
                  <a:solidFill>
                    <a:srgbClr val="87882D"/>
                  </a:solidFill>
                </a:uFill>
                <a:latin typeface="Verdana"/>
                <a:cs typeface="Verdana"/>
              </a:rPr>
              <a:t>-</a:t>
            </a:r>
            <a:r>
              <a:rPr sz="1100" u="sng" spc="-10" dirty="0">
                <a:solidFill>
                  <a:srgbClr val="87882D"/>
                </a:solidFill>
                <a:uFill>
                  <a:solidFill>
                    <a:srgbClr val="87882D"/>
                  </a:solidFill>
                </a:uFill>
                <a:latin typeface="Verdana"/>
                <a:cs typeface="Verdana"/>
              </a:rPr>
              <a:t>monitorizacion1.pdf</a:t>
            </a:r>
            <a:endParaRPr sz="1100">
              <a:latin typeface="Verdana"/>
              <a:cs typeface="Verdana"/>
            </a:endParaRPr>
          </a:p>
          <a:p>
            <a:pPr marL="285750" marR="1190625" indent="-273050">
              <a:lnSpc>
                <a:spcPct val="100000"/>
              </a:lnSpc>
              <a:spcBef>
                <a:spcPts val="1270"/>
              </a:spcBef>
              <a:buClr>
                <a:srgbClr val="FFBA00"/>
              </a:buClr>
              <a:buAutoNum type="arabicPeriod" startAt="29"/>
              <a:tabLst>
                <a:tab pos="287020" algn="l"/>
              </a:tabLst>
            </a:pPr>
            <a:r>
              <a:rPr sz="1100" spc="-160" dirty="0">
                <a:solidFill>
                  <a:srgbClr val="7F7F7F"/>
                </a:solidFill>
                <a:latin typeface="Verdana"/>
                <a:cs typeface="Verdana"/>
              </a:rPr>
              <a:t>NIST,</a:t>
            </a:r>
            <a:r>
              <a:rPr sz="1100" spc="-50" dirty="0">
                <a:solidFill>
                  <a:srgbClr val="7F7F7F"/>
                </a:solidFill>
                <a:latin typeface="Verdana"/>
                <a:cs typeface="Verdana"/>
              </a:rPr>
              <a:t> </a:t>
            </a:r>
            <a:r>
              <a:rPr sz="1100" spc="-170" dirty="0">
                <a:solidFill>
                  <a:srgbClr val="7F7F7F"/>
                </a:solidFill>
                <a:latin typeface="Verdana"/>
                <a:cs typeface="Verdana"/>
              </a:rPr>
              <a:t>NIST</a:t>
            </a:r>
            <a:r>
              <a:rPr sz="1100" spc="-50" dirty="0">
                <a:solidFill>
                  <a:srgbClr val="7F7F7F"/>
                </a:solidFill>
                <a:latin typeface="Verdana"/>
                <a:cs typeface="Verdana"/>
              </a:rPr>
              <a:t> </a:t>
            </a:r>
            <a:r>
              <a:rPr sz="1100" spc="-110" dirty="0">
                <a:solidFill>
                  <a:srgbClr val="7F7F7F"/>
                </a:solidFill>
                <a:latin typeface="Verdana"/>
                <a:cs typeface="Verdana"/>
              </a:rPr>
              <a:t>800-</a:t>
            </a:r>
            <a:r>
              <a:rPr sz="1100" spc="-114" dirty="0">
                <a:solidFill>
                  <a:srgbClr val="7F7F7F"/>
                </a:solidFill>
                <a:latin typeface="Verdana"/>
                <a:cs typeface="Verdana"/>
              </a:rPr>
              <a:t>61r2,</a:t>
            </a:r>
            <a:r>
              <a:rPr sz="1100" spc="-50" dirty="0">
                <a:solidFill>
                  <a:srgbClr val="7F7F7F"/>
                </a:solidFill>
                <a:latin typeface="Verdana"/>
                <a:cs typeface="Verdana"/>
              </a:rPr>
              <a:t> </a:t>
            </a:r>
            <a:r>
              <a:rPr sz="1100" spc="-10" dirty="0">
                <a:solidFill>
                  <a:srgbClr val="7F7F7F"/>
                </a:solidFill>
                <a:latin typeface="Verdana"/>
                <a:cs typeface="Verdana"/>
              </a:rPr>
              <a:t>Computer</a:t>
            </a:r>
            <a:r>
              <a:rPr sz="1100" spc="-45" dirty="0">
                <a:solidFill>
                  <a:srgbClr val="7F7F7F"/>
                </a:solidFill>
                <a:latin typeface="Verdana"/>
                <a:cs typeface="Verdana"/>
              </a:rPr>
              <a:t> </a:t>
            </a:r>
            <a:r>
              <a:rPr sz="1100" spc="-60" dirty="0">
                <a:solidFill>
                  <a:srgbClr val="7F7F7F"/>
                </a:solidFill>
                <a:latin typeface="Verdana"/>
                <a:cs typeface="Verdana"/>
              </a:rPr>
              <a:t>Security</a:t>
            </a:r>
            <a:r>
              <a:rPr sz="1100" spc="-45" dirty="0">
                <a:solidFill>
                  <a:srgbClr val="7F7F7F"/>
                </a:solidFill>
                <a:latin typeface="Verdana"/>
                <a:cs typeface="Verdana"/>
              </a:rPr>
              <a:t> </a:t>
            </a:r>
            <a:r>
              <a:rPr sz="1100" spc="-30" dirty="0">
                <a:solidFill>
                  <a:srgbClr val="7F7F7F"/>
                </a:solidFill>
                <a:latin typeface="Verdana"/>
                <a:cs typeface="Verdana"/>
              </a:rPr>
              <a:t>Incident</a:t>
            </a:r>
            <a:r>
              <a:rPr sz="1100" spc="-35" dirty="0">
                <a:solidFill>
                  <a:srgbClr val="7F7F7F"/>
                </a:solidFill>
                <a:latin typeface="Verdana"/>
                <a:cs typeface="Verdana"/>
              </a:rPr>
              <a:t> </a:t>
            </a:r>
            <a:r>
              <a:rPr sz="1100" spc="-20" dirty="0">
                <a:solidFill>
                  <a:srgbClr val="7F7F7F"/>
                </a:solidFill>
                <a:latin typeface="Verdana"/>
                <a:cs typeface="Verdana"/>
              </a:rPr>
              <a:t>Handling</a:t>
            </a:r>
            <a:r>
              <a:rPr sz="1100" spc="-45" dirty="0">
                <a:solidFill>
                  <a:srgbClr val="7F7F7F"/>
                </a:solidFill>
                <a:latin typeface="Verdana"/>
                <a:cs typeface="Verdana"/>
              </a:rPr>
              <a:t> </a:t>
            </a:r>
            <a:r>
              <a:rPr sz="1100" dirty="0">
                <a:solidFill>
                  <a:srgbClr val="7F7F7F"/>
                </a:solidFill>
                <a:latin typeface="Verdana"/>
                <a:cs typeface="Verdana"/>
              </a:rPr>
              <a:t>Guide,</a:t>
            </a:r>
            <a:r>
              <a:rPr sz="1100" spc="-50" dirty="0">
                <a:solidFill>
                  <a:srgbClr val="7F7F7F"/>
                </a:solidFill>
                <a:latin typeface="Verdana"/>
                <a:cs typeface="Verdana"/>
              </a:rPr>
              <a:t> </a:t>
            </a:r>
            <a:r>
              <a:rPr sz="1100" spc="-10" dirty="0">
                <a:solidFill>
                  <a:srgbClr val="7F7F7F"/>
                </a:solidFill>
                <a:latin typeface="Verdana"/>
                <a:cs typeface="Verdana"/>
              </a:rPr>
              <a:t>2012, 	</a:t>
            </a:r>
            <a:r>
              <a:rPr sz="1100" u="sng" spc="-50" dirty="0">
                <a:solidFill>
                  <a:srgbClr val="87882D"/>
                </a:solidFill>
                <a:uFill>
                  <a:solidFill>
                    <a:srgbClr val="87882D"/>
                  </a:solidFill>
                </a:uFill>
                <a:latin typeface="Verdana"/>
                <a:cs typeface="Verdana"/>
              </a:rPr>
              <a:t>https://nvlpubs.nist.gov/nistpubs/specialpublications/nist.sp.800-</a:t>
            </a:r>
            <a:r>
              <a:rPr sz="1100" u="sng" spc="-15" dirty="0">
                <a:solidFill>
                  <a:srgbClr val="87882D"/>
                </a:solidFill>
                <a:uFill>
                  <a:solidFill>
                    <a:srgbClr val="87882D"/>
                  </a:solidFill>
                </a:uFill>
                <a:latin typeface="Verdana"/>
                <a:cs typeface="Verdana"/>
              </a:rPr>
              <a:t>61r2.pdf</a:t>
            </a:r>
            <a:endParaRPr sz="1100">
              <a:latin typeface="Verdana"/>
              <a:cs typeface="Verdana"/>
            </a:endParaRPr>
          </a:p>
          <a:p>
            <a:pPr marL="285750" marR="97790" indent="-273050">
              <a:lnSpc>
                <a:spcPts val="1300"/>
              </a:lnSpc>
              <a:spcBef>
                <a:spcPts val="1240"/>
              </a:spcBef>
              <a:buClr>
                <a:srgbClr val="FFBA00"/>
              </a:buClr>
              <a:buAutoNum type="arabicPeriod" startAt="29"/>
              <a:tabLst>
                <a:tab pos="287020" algn="l"/>
              </a:tabLst>
            </a:pPr>
            <a:r>
              <a:rPr sz="1100" spc="-40" dirty="0">
                <a:solidFill>
                  <a:srgbClr val="7F7F7F"/>
                </a:solidFill>
                <a:latin typeface="Verdana"/>
                <a:cs typeface="Verdana"/>
              </a:rPr>
              <a:t>Ali</a:t>
            </a:r>
            <a:r>
              <a:rPr sz="1100" spc="-45" dirty="0">
                <a:solidFill>
                  <a:srgbClr val="7F7F7F"/>
                </a:solidFill>
                <a:latin typeface="Verdana"/>
                <a:cs typeface="Verdana"/>
              </a:rPr>
              <a:t> </a:t>
            </a:r>
            <a:r>
              <a:rPr sz="1100" spc="-25" dirty="0">
                <a:solidFill>
                  <a:srgbClr val="7F7F7F"/>
                </a:solidFill>
                <a:latin typeface="Verdana"/>
                <a:cs typeface="Verdana"/>
              </a:rPr>
              <a:t>A.</a:t>
            </a:r>
            <a:r>
              <a:rPr sz="1100" spc="-55" dirty="0">
                <a:solidFill>
                  <a:srgbClr val="7F7F7F"/>
                </a:solidFill>
                <a:latin typeface="Verdana"/>
                <a:cs typeface="Verdana"/>
              </a:rPr>
              <a:t> </a:t>
            </a:r>
            <a:r>
              <a:rPr sz="1100" spc="-20" dirty="0">
                <a:solidFill>
                  <a:srgbClr val="7F7F7F"/>
                </a:solidFill>
                <a:latin typeface="Verdana"/>
                <a:cs typeface="Verdana"/>
              </a:rPr>
              <a:t>Ghorbani,</a:t>
            </a:r>
            <a:r>
              <a:rPr sz="1100" spc="-55" dirty="0">
                <a:solidFill>
                  <a:srgbClr val="7F7F7F"/>
                </a:solidFill>
                <a:latin typeface="Verdana"/>
                <a:cs typeface="Verdana"/>
              </a:rPr>
              <a:t> </a:t>
            </a:r>
            <a:r>
              <a:rPr sz="1100" spc="-25" dirty="0">
                <a:solidFill>
                  <a:srgbClr val="7F7F7F"/>
                </a:solidFill>
                <a:latin typeface="Verdana"/>
                <a:cs typeface="Verdana"/>
              </a:rPr>
              <a:t>Wei</a:t>
            </a:r>
            <a:r>
              <a:rPr sz="1100" spc="-45" dirty="0">
                <a:solidFill>
                  <a:srgbClr val="7F7F7F"/>
                </a:solidFill>
                <a:latin typeface="Verdana"/>
                <a:cs typeface="Verdana"/>
              </a:rPr>
              <a:t> </a:t>
            </a:r>
            <a:r>
              <a:rPr sz="1100" spc="-90" dirty="0">
                <a:solidFill>
                  <a:srgbClr val="7F7F7F"/>
                </a:solidFill>
                <a:latin typeface="Verdana"/>
                <a:cs typeface="Verdana"/>
              </a:rPr>
              <a:t>Lu,</a:t>
            </a:r>
            <a:r>
              <a:rPr sz="1100" spc="-55" dirty="0">
                <a:solidFill>
                  <a:srgbClr val="7F7F7F"/>
                </a:solidFill>
                <a:latin typeface="Verdana"/>
                <a:cs typeface="Verdana"/>
              </a:rPr>
              <a:t> </a:t>
            </a:r>
            <a:r>
              <a:rPr sz="1100" spc="50" dirty="0">
                <a:solidFill>
                  <a:srgbClr val="7F7F7F"/>
                </a:solidFill>
                <a:latin typeface="Verdana"/>
                <a:cs typeface="Verdana"/>
              </a:rPr>
              <a:t>Mahbod</a:t>
            </a:r>
            <a:r>
              <a:rPr sz="1100" spc="-45" dirty="0">
                <a:solidFill>
                  <a:srgbClr val="7F7F7F"/>
                </a:solidFill>
                <a:latin typeface="Verdana"/>
                <a:cs typeface="Verdana"/>
              </a:rPr>
              <a:t> </a:t>
            </a:r>
            <a:r>
              <a:rPr sz="1100" spc="-25" dirty="0">
                <a:solidFill>
                  <a:srgbClr val="7F7F7F"/>
                </a:solidFill>
                <a:latin typeface="Verdana"/>
                <a:cs typeface="Verdana"/>
              </a:rPr>
              <a:t>Tavallaee,</a:t>
            </a:r>
            <a:r>
              <a:rPr sz="1100" spc="-55" dirty="0">
                <a:solidFill>
                  <a:srgbClr val="7F7F7F"/>
                </a:solidFill>
                <a:latin typeface="Verdana"/>
                <a:cs typeface="Verdana"/>
              </a:rPr>
              <a:t> </a:t>
            </a:r>
            <a:r>
              <a:rPr sz="1100" spc="-40" dirty="0">
                <a:solidFill>
                  <a:srgbClr val="7F7F7F"/>
                </a:solidFill>
                <a:latin typeface="Verdana"/>
                <a:cs typeface="Verdana"/>
              </a:rPr>
              <a:t>Network</a:t>
            </a:r>
            <a:r>
              <a:rPr sz="1100" spc="-50" dirty="0">
                <a:solidFill>
                  <a:srgbClr val="7F7F7F"/>
                </a:solidFill>
                <a:latin typeface="Verdana"/>
                <a:cs typeface="Verdana"/>
              </a:rPr>
              <a:t> </a:t>
            </a:r>
            <a:r>
              <a:rPr sz="1100" spc="-90" dirty="0">
                <a:solidFill>
                  <a:srgbClr val="7F7F7F"/>
                </a:solidFill>
                <a:latin typeface="Verdana"/>
                <a:cs typeface="Verdana"/>
              </a:rPr>
              <a:t>Intrusion</a:t>
            </a:r>
            <a:r>
              <a:rPr sz="1100" spc="-45" dirty="0">
                <a:solidFill>
                  <a:srgbClr val="7F7F7F"/>
                </a:solidFill>
                <a:latin typeface="Verdana"/>
                <a:cs typeface="Verdana"/>
              </a:rPr>
              <a:t> </a:t>
            </a:r>
            <a:r>
              <a:rPr sz="1100" dirty="0">
                <a:solidFill>
                  <a:srgbClr val="7F7F7F"/>
                </a:solidFill>
                <a:latin typeface="Verdana"/>
                <a:cs typeface="Verdana"/>
              </a:rPr>
              <a:t>Detection</a:t>
            </a:r>
            <a:r>
              <a:rPr sz="1100" spc="-40" dirty="0">
                <a:solidFill>
                  <a:srgbClr val="7F7F7F"/>
                </a:solidFill>
                <a:latin typeface="Verdana"/>
                <a:cs typeface="Verdana"/>
              </a:rPr>
              <a:t> </a:t>
            </a:r>
            <a:r>
              <a:rPr sz="1100" dirty="0">
                <a:solidFill>
                  <a:srgbClr val="7F7F7F"/>
                </a:solidFill>
                <a:latin typeface="Verdana"/>
                <a:cs typeface="Verdana"/>
              </a:rPr>
              <a:t>and</a:t>
            </a:r>
            <a:r>
              <a:rPr sz="1100" spc="-55" dirty="0">
                <a:solidFill>
                  <a:srgbClr val="7F7F7F"/>
                </a:solidFill>
                <a:latin typeface="Verdana"/>
                <a:cs typeface="Verdana"/>
              </a:rPr>
              <a:t> </a:t>
            </a:r>
            <a:r>
              <a:rPr sz="1100" spc="-10" dirty="0">
                <a:solidFill>
                  <a:srgbClr val="7F7F7F"/>
                </a:solidFill>
                <a:latin typeface="Verdana"/>
                <a:cs typeface="Verdana"/>
              </a:rPr>
              <a:t>Prevention, 	</a:t>
            </a:r>
            <a:r>
              <a:rPr sz="1100" spc="-70" dirty="0">
                <a:solidFill>
                  <a:srgbClr val="7F7F7F"/>
                </a:solidFill>
                <a:latin typeface="Verdana"/>
                <a:cs typeface="Verdana"/>
              </a:rPr>
              <a:t>Springer,</a:t>
            </a:r>
            <a:r>
              <a:rPr sz="1100" spc="-30" dirty="0">
                <a:solidFill>
                  <a:srgbClr val="7F7F7F"/>
                </a:solidFill>
                <a:latin typeface="Verdana"/>
                <a:cs typeface="Verdana"/>
              </a:rPr>
              <a:t> </a:t>
            </a:r>
            <a:r>
              <a:rPr sz="1100" spc="-145" dirty="0">
                <a:solidFill>
                  <a:srgbClr val="7F7F7F"/>
                </a:solidFill>
                <a:latin typeface="Verdana"/>
                <a:cs typeface="Verdana"/>
              </a:rPr>
              <a:t>ISBN</a:t>
            </a:r>
            <a:r>
              <a:rPr sz="1100" spc="-25" dirty="0">
                <a:solidFill>
                  <a:srgbClr val="7F7F7F"/>
                </a:solidFill>
                <a:latin typeface="Verdana"/>
                <a:cs typeface="Verdana"/>
              </a:rPr>
              <a:t> </a:t>
            </a:r>
            <a:r>
              <a:rPr sz="1100" spc="-110" dirty="0">
                <a:solidFill>
                  <a:srgbClr val="7F7F7F"/>
                </a:solidFill>
                <a:latin typeface="Verdana"/>
                <a:cs typeface="Verdana"/>
              </a:rPr>
              <a:t>978-</a:t>
            </a:r>
            <a:r>
              <a:rPr sz="1100" spc="-125" dirty="0">
                <a:solidFill>
                  <a:srgbClr val="7F7F7F"/>
                </a:solidFill>
                <a:latin typeface="Verdana"/>
                <a:cs typeface="Verdana"/>
              </a:rPr>
              <a:t>0-</a:t>
            </a:r>
            <a:r>
              <a:rPr sz="1100" spc="-110" dirty="0">
                <a:solidFill>
                  <a:srgbClr val="7F7F7F"/>
                </a:solidFill>
                <a:latin typeface="Verdana"/>
                <a:cs typeface="Verdana"/>
              </a:rPr>
              <a:t>387-</a:t>
            </a:r>
            <a:r>
              <a:rPr sz="1100" spc="-105" dirty="0">
                <a:solidFill>
                  <a:srgbClr val="7F7F7F"/>
                </a:solidFill>
                <a:latin typeface="Verdana"/>
                <a:cs typeface="Verdana"/>
              </a:rPr>
              <a:t>88770-</a:t>
            </a:r>
            <a:r>
              <a:rPr sz="1100" spc="-100" dirty="0">
                <a:solidFill>
                  <a:srgbClr val="7F7F7F"/>
                </a:solidFill>
                <a:latin typeface="Verdana"/>
                <a:cs typeface="Verdana"/>
              </a:rPr>
              <a:t>8,</a:t>
            </a:r>
            <a:r>
              <a:rPr sz="1100" spc="-30" dirty="0">
                <a:solidFill>
                  <a:srgbClr val="7F7F7F"/>
                </a:solidFill>
                <a:latin typeface="Verdana"/>
                <a:cs typeface="Verdana"/>
              </a:rPr>
              <a:t> </a:t>
            </a:r>
            <a:r>
              <a:rPr sz="1100" spc="-20" dirty="0">
                <a:solidFill>
                  <a:srgbClr val="7F7F7F"/>
                </a:solidFill>
                <a:latin typeface="Verdana"/>
                <a:cs typeface="Verdana"/>
              </a:rPr>
              <a:t>2010</a:t>
            </a:r>
            <a:endParaRPr sz="1100">
              <a:latin typeface="Verdana"/>
              <a:cs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882216" y="-11112"/>
            <a:ext cx="5306695" cy="6880225"/>
            <a:chOff x="6882216" y="-11112"/>
            <a:chExt cx="5306695" cy="6880225"/>
          </a:xfrm>
        </p:grpSpPr>
        <p:sp>
          <p:nvSpPr>
            <p:cNvPr id="3" name="object 3"/>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4" name="object 4"/>
            <p:cNvSpPr/>
            <p:nvPr/>
          </p:nvSpPr>
          <p:spPr>
            <a:xfrm>
              <a:off x="7377173"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5" name="object 5"/>
            <p:cNvPicPr/>
            <p:nvPr/>
          </p:nvPicPr>
          <p:blipFill>
            <a:blip r:embed="rId2" cstate="print"/>
            <a:stretch>
              <a:fillRect/>
            </a:stretch>
          </p:blipFill>
          <p:spPr>
            <a:xfrm>
              <a:off x="7827263" y="5154167"/>
              <a:ext cx="880872" cy="1703832"/>
            </a:xfrm>
            <a:prstGeom prst="rect">
              <a:avLst/>
            </a:prstGeom>
          </p:spPr>
        </p:pic>
        <p:pic>
          <p:nvPicPr>
            <p:cNvPr id="6" name="object 6"/>
            <p:cNvPicPr/>
            <p:nvPr/>
          </p:nvPicPr>
          <p:blipFill>
            <a:blip r:embed="rId3" cstate="print"/>
            <a:stretch>
              <a:fillRect/>
            </a:stretch>
          </p:blipFill>
          <p:spPr>
            <a:xfrm>
              <a:off x="7549376" y="6167335"/>
              <a:ext cx="3294001" cy="612000"/>
            </a:xfrm>
            <a:prstGeom prst="rect">
              <a:avLst/>
            </a:prstGeom>
          </p:spPr>
        </p:pic>
        <p:pic>
          <p:nvPicPr>
            <p:cNvPr id="7" name="object 7"/>
            <p:cNvPicPr/>
            <p:nvPr/>
          </p:nvPicPr>
          <p:blipFill>
            <a:blip r:embed="rId4" cstate="print"/>
            <a:stretch>
              <a:fillRect/>
            </a:stretch>
          </p:blipFill>
          <p:spPr>
            <a:xfrm>
              <a:off x="7163689" y="0"/>
              <a:ext cx="5024824" cy="6857999"/>
            </a:xfrm>
            <a:prstGeom prst="rect">
              <a:avLst/>
            </a:prstGeom>
          </p:spPr>
        </p:pic>
      </p:grpSp>
      <p:sp>
        <p:nvSpPr>
          <p:cNvPr id="8" name="object 8"/>
          <p:cNvSpPr txBox="1">
            <a:spLocks noGrp="1"/>
          </p:cNvSpPr>
          <p:nvPr>
            <p:ph type="title"/>
          </p:nvPr>
        </p:nvSpPr>
        <p:spPr>
          <a:xfrm>
            <a:off x="800230" y="286003"/>
            <a:ext cx="9258170" cy="1152239"/>
          </a:xfrm>
          <a:prstGeom prst="rect">
            <a:avLst/>
          </a:prstGeom>
        </p:spPr>
        <p:txBody>
          <a:bodyPr vert="horz" wrap="square" lIns="0" tIns="74295" rIns="0" bIns="0" rtlCol="0">
            <a:spAutoFit/>
          </a:bodyPr>
          <a:lstStyle/>
          <a:p>
            <a:pPr marL="12700" marR="64135">
              <a:lnSpc>
                <a:spcPts val="3890"/>
              </a:lnSpc>
              <a:spcBef>
                <a:spcPts val="585"/>
              </a:spcBef>
            </a:pPr>
            <a:r>
              <a:rPr lang="en-US" spc="110" dirty="0" err="1">
                <a:solidFill>
                  <a:srgbClr val="FFBA00"/>
                </a:solidFill>
              </a:rPr>
              <a:t>Registrazione</a:t>
            </a:r>
            <a:r>
              <a:rPr lang="en-US" spc="110" dirty="0">
                <a:solidFill>
                  <a:srgbClr val="FFBA00"/>
                </a:solidFill>
              </a:rPr>
              <a:t>:</a:t>
            </a:r>
            <a:r>
              <a:rPr spc="330" dirty="0">
                <a:solidFill>
                  <a:srgbClr val="FFBA00"/>
                </a:solidFill>
              </a:rPr>
              <a:t> </a:t>
            </a:r>
            <a:r>
              <a:rPr lang="it-IT" spc="320" dirty="0"/>
              <a:t>Come registrarsi e altro
informazioni pratiche</a:t>
            </a:r>
            <a:endParaRPr spc="120" dirty="0"/>
          </a:p>
        </p:txBody>
      </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
        <p:nvSpPr>
          <p:cNvPr id="9" name="object 9"/>
          <p:cNvSpPr txBox="1"/>
          <p:nvPr/>
        </p:nvSpPr>
        <p:spPr>
          <a:xfrm>
            <a:off x="898216" y="2772155"/>
            <a:ext cx="5713095" cy="2150589"/>
          </a:xfrm>
          <a:prstGeom prst="rect">
            <a:avLst/>
          </a:prstGeom>
        </p:spPr>
        <p:txBody>
          <a:bodyPr vert="horz" wrap="square" lIns="0" tIns="41910" rIns="0" bIns="0" rtlCol="0">
            <a:spAutoFit/>
          </a:bodyPr>
          <a:lstStyle/>
          <a:p>
            <a:pPr marL="12700" marR="5080">
              <a:lnSpc>
                <a:spcPct val="90300"/>
              </a:lnSpc>
              <a:spcBef>
                <a:spcPts val="330"/>
              </a:spcBef>
            </a:pPr>
            <a:r>
              <a:rPr lang="it-IT" sz="2000" spc="-114" dirty="0">
                <a:solidFill>
                  <a:srgbClr val="7F7F7F"/>
                </a:solidFill>
                <a:latin typeface="Verdana"/>
                <a:cs typeface="Verdana"/>
              </a:rPr>
              <a:t>Il processo di registrazione specifico può variare a seconda dell'ente di formazione, dell'istituto o delle condizioni di accesso stabilite per ciascun modulo</a:t>
            </a:r>
            <a:endParaRPr lang="en-US" sz="2000" spc="-65" dirty="0">
              <a:solidFill>
                <a:srgbClr val="7F7F7F"/>
              </a:solidFill>
              <a:latin typeface="Verdana"/>
              <a:cs typeface="Verdana"/>
            </a:endParaRPr>
          </a:p>
          <a:p>
            <a:pPr marL="12700" marR="330200">
              <a:lnSpc>
                <a:spcPts val="2090"/>
              </a:lnSpc>
              <a:spcBef>
                <a:spcPts val="1530"/>
              </a:spcBef>
            </a:pPr>
            <a:r>
              <a:rPr lang="it-IT" sz="2000" spc="-65" dirty="0">
                <a:solidFill>
                  <a:srgbClr val="7F7F7F"/>
                </a:solidFill>
                <a:latin typeface="Verdana"/>
                <a:cs typeface="Verdana"/>
              </a:rPr>
              <a:t>Ciononostante, i passaggi generali sono esplicitamente descritti nella piattaforma DCM</a:t>
            </a:r>
            <a:endParaRPr sz="2000" dirty="0">
              <a:latin typeface="Verdana"/>
              <a:cs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4549276" y="-12700"/>
            <a:ext cx="6548755" cy="6883400"/>
            <a:chOff x="4549276" y="-12700"/>
            <a:chExt cx="6548755" cy="6883400"/>
          </a:xfrm>
        </p:grpSpPr>
        <p:pic>
          <p:nvPicPr>
            <p:cNvPr id="3" name="object 3"/>
            <p:cNvPicPr/>
            <p:nvPr/>
          </p:nvPicPr>
          <p:blipFill>
            <a:blip r:embed="rId2" cstate="print"/>
            <a:stretch>
              <a:fillRect/>
            </a:stretch>
          </p:blipFill>
          <p:spPr>
            <a:xfrm>
              <a:off x="5029199" y="0"/>
              <a:ext cx="6068567" cy="6851903"/>
            </a:xfrm>
            <a:prstGeom prst="rect">
              <a:avLst/>
            </a:prstGeom>
          </p:spPr>
        </p:pic>
        <p:sp>
          <p:nvSpPr>
            <p:cNvPr id="4" name="object 4"/>
            <p:cNvSpPr/>
            <p:nvPr/>
          </p:nvSpPr>
          <p:spPr>
            <a:xfrm>
              <a:off x="4561976" y="0"/>
              <a:ext cx="1925320" cy="6858000"/>
            </a:xfrm>
            <a:custGeom>
              <a:avLst/>
              <a:gdLst/>
              <a:ahLst/>
              <a:cxnLst/>
              <a:rect l="l" t="t" r="r" b="b"/>
              <a:pathLst>
                <a:path w="1925320" h="6858000">
                  <a:moveTo>
                    <a:pt x="1924730" y="0"/>
                  </a:moveTo>
                  <a:lnTo>
                    <a:pt x="0" y="6858000"/>
                  </a:lnTo>
                </a:path>
              </a:pathLst>
            </a:custGeom>
            <a:ln w="25400">
              <a:solidFill>
                <a:srgbClr val="D87A1A"/>
              </a:solidFill>
            </a:ln>
          </p:spPr>
          <p:txBody>
            <a:bodyPr wrap="square" lIns="0" tIns="0" rIns="0" bIns="0" rtlCol="0"/>
            <a:lstStyle/>
            <a:p>
              <a:endParaRPr/>
            </a:p>
          </p:txBody>
        </p:sp>
      </p:grpSp>
      <p:sp>
        <p:nvSpPr>
          <p:cNvPr id="5" name="object 5"/>
          <p:cNvSpPr txBox="1">
            <a:spLocks noGrp="1"/>
          </p:cNvSpPr>
          <p:nvPr>
            <p:ph type="title"/>
          </p:nvPr>
        </p:nvSpPr>
        <p:spPr>
          <a:xfrm>
            <a:off x="875061" y="308355"/>
            <a:ext cx="4183379" cy="1603003"/>
          </a:xfrm>
          <a:prstGeom prst="rect">
            <a:avLst/>
          </a:prstGeom>
        </p:spPr>
        <p:txBody>
          <a:bodyPr vert="horz" wrap="square" lIns="0" tIns="63500" rIns="0" bIns="0" rtlCol="0">
            <a:spAutoFit/>
          </a:bodyPr>
          <a:lstStyle/>
          <a:p>
            <a:pPr marL="12700" marR="5080">
              <a:lnSpc>
                <a:spcPts val="3000"/>
              </a:lnSpc>
              <a:spcBef>
                <a:spcPts val="500"/>
              </a:spcBef>
            </a:pPr>
            <a:r>
              <a:rPr lang="en-US" sz="2800" dirty="0" err="1">
                <a:solidFill>
                  <a:srgbClr val="FFBA00"/>
                </a:solidFill>
              </a:rPr>
              <a:t>Connettiti</a:t>
            </a:r>
            <a:r>
              <a:rPr lang="en-US" sz="2800" dirty="0">
                <a:solidFill>
                  <a:srgbClr val="FFBA00"/>
                </a:solidFill>
              </a:rPr>
              <a:t> con </a:t>
            </a:r>
            <a:r>
              <a:rPr lang="en-US" sz="2800" dirty="0" err="1">
                <a:solidFill>
                  <a:srgbClr val="FFBA00"/>
                </a:solidFill>
              </a:rPr>
              <a:t>CyberSecPro</a:t>
            </a:r>
            <a:r>
              <a:rPr lang="en-US" sz="2800" dirty="0">
                <a:solidFill>
                  <a:srgbClr val="FFBA00"/>
                </a:solidFill>
              </a:rPr>
              <a:t>:</a:t>
            </a:r>
            <a:br>
              <a:rPr lang="en-US" sz="2800" spc="-10" dirty="0">
                <a:solidFill>
                  <a:srgbClr val="FFBA00"/>
                </a:solidFill>
              </a:rPr>
            </a:br>
            <a:r>
              <a:rPr lang="it-IT" sz="2800" spc="165" dirty="0"/>
              <a:t>Come iscriversi e altre informazioni pratiche</a:t>
            </a:r>
            <a:endParaRPr sz="2800" dirty="0"/>
          </a:p>
        </p:txBody>
      </p:sp>
      <p:sp>
        <p:nvSpPr>
          <p:cNvPr id="6" name="object 6"/>
          <p:cNvSpPr txBox="1"/>
          <p:nvPr/>
        </p:nvSpPr>
        <p:spPr>
          <a:xfrm>
            <a:off x="875061" y="2234692"/>
            <a:ext cx="4279265" cy="2034539"/>
          </a:xfrm>
          <a:prstGeom prst="rect">
            <a:avLst/>
          </a:prstGeom>
        </p:spPr>
        <p:txBody>
          <a:bodyPr vert="horz" wrap="square" lIns="0" tIns="36830" rIns="0" bIns="0" rtlCol="0">
            <a:spAutoFit/>
          </a:bodyPr>
          <a:lstStyle/>
          <a:p>
            <a:pPr marL="354965" indent="-342265">
              <a:lnSpc>
                <a:spcPct val="100000"/>
              </a:lnSpc>
              <a:spcBef>
                <a:spcPts val="290"/>
              </a:spcBef>
              <a:buClr>
                <a:srgbClr val="FFBA00"/>
              </a:buClr>
              <a:buAutoNum type="arabicPeriod"/>
              <a:tabLst>
                <a:tab pos="354965" algn="l"/>
              </a:tabLst>
            </a:pPr>
            <a:r>
              <a:rPr sz="1600" spc="-10" dirty="0">
                <a:latin typeface="Verdana"/>
                <a:cs typeface="Verdana"/>
              </a:rPr>
              <a:t>Website:</a:t>
            </a:r>
            <a:endParaRPr sz="1600" dirty="0">
              <a:latin typeface="Verdana"/>
              <a:cs typeface="Verdana"/>
            </a:endParaRPr>
          </a:p>
          <a:p>
            <a:pPr marL="304800">
              <a:lnSpc>
                <a:spcPct val="100000"/>
              </a:lnSpc>
              <a:spcBef>
                <a:spcPts val="190"/>
              </a:spcBef>
            </a:pPr>
            <a:r>
              <a:rPr sz="1600" u="sng" spc="-15" dirty="0">
                <a:solidFill>
                  <a:srgbClr val="87882D"/>
                </a:solidFill>
                <a:uFill>
                  <a:solidFill>
                    <a:srgbClr val="87882D"/>
                  </a:solidFill>
                </a:uFill>
                <a:latin typeface="Verdana"/>
                <a:cs typeface="Verdana"/>
              </a:rPr>
              <a:t> </a:t>
            </a:r>
            <a:r>
              <a:rPr sz="1600" u="sng" spc="-25" dirty="0">
                <a:solidFill>
                  <a:srgbClr val="87882D"/>
                </a:solidFill>
                <a:uFill>
                  <a:solidFill>
                    <a:srgbClr val="87882D"/>
                  </a:solidFill>
                </a:uFill>
                <a:latin typeface="Verdana"/>
                <a:cs typeface="Verdana"/>
                <a:hlinkClick r:id="rId3"/>
              </a:rPr>
              <a:t>www.cybersecpro-</a:t>
            </a:r>
            <a:r>
              <a:rPr sz="1600" u="sng" spc="-10" dirty="0">
                <a:solidFill>
                  <a:srgbClr val="87882D"/>
                </a:solidFill>
                <a:uFill>
                  <a:solidFill>
                    <a:srgbClr val="87882D"/>
                  </a:solidFill>
                </a:uFill>
                <a:latin typeface="Verdana"/>
                <a:cs typeface="Verdana"/>
                <a:hlinkClick r:id="rId3"/>
              </a:rPr>
              <a:t>project.eu</a:t>
            </a:r>
            <a:endParaRPr sz="1600" dirty="0">
              <a:latin typeface="Verdana"/>
              <a:cs typeface="Verdana"/>
            </a:endParaRPr>
          </a:p>
          <a:p>
            <a:pPr marL="355600" marR="351790" indent="-342900">
              <a:lnSpc>
                <a:spcPts val="1800"/>
              </a:lnSpc>
              <a:spcBef>
                <a:spcPts val="1530"/>
              </a:spcBef>
              <a:buClr>
                <a:srgbClr val="FFBA00"/>
              </a:buClr>
              <a:buAutoNum type="arabicPeriod" startAt="2"/>
              <a:tabLst>
                <a:tab pos="355600" algn="l"/>
              </a:tabLst>
            </a:pPr>
            <a:r>
              <a:rPr sz="1600" spc="-140" dirty="0">
                <a:latin typeface="Verdana"/>
                <a:cs typeface="Verdana"/>
              </a:rPr>
              <a:t>X</a:t>
            </a:r>
            <a:r>
              <a:rPr sz="1600" spc="-120" dirty="0">
                <a:latin typeface="Verdana"/>
                <a:cs typeface="Verdana"/>
              </a:rPr>
              <a:t> </a:t>
            </a:r>
            <a:r>
              <a:rPr sz="1600" spc="-40" dirty="0">
                <a:latin typeface="Verdana"/>
                <a:cs typeface="Verdana"/>
              </a:rPr>
              <a:t>(Twitter): </a:t>
            </a:r>
            <a:r>
              <a:rPr sz="1600" u="sng" spc="-50" dirty="0">
                <a:solidFill>
                  <a:srgbClr val="87882D"/>
                </a:solidFill>
                <a:uFill>
                  <a:solidFill>
                    <a:srgbClr val="87882D"/>
                  </a:solidFill>
                </a:uFill>
                <a:latin typeface="Verdana"/>
                <a:cs typeface="Verdana"/>
              </a:rPr>
              <a:t>https://twitter.com/CyberSecPro_eu</a:t>
            </a:r>
            <a:endParaRPr sz="1600" dirty="0">
              <a:latin typeface="Verdana"/>
              <a:cs typeface="Verdana"/>
            </a:endParaRPr>
          </a:p>
          <a:p>
            <a:pPr marL="355600" marR="5080" indent="-342900">
              <a:lnSpc>
                <a:spcPts val="1700"/>
              </a:lnSpc>
              <a:spcBef>
                <a:spcPts val="1375"/>
              </a:spcBef>
              <a:buClr>
                <a:srgbClr val="FFBA00"/>
              </a:buClr>
              <a:buAutoNum type="arabicPeriod" startAt="2"/>
              <a:tabLst>
                <a:tab pos="355600" algn="l"/>
              </a:tabLst>
            </a:pPr>
            <a:r>
              <a:rPr sz="1600" spc="-10" dirty="0">
                <a:latin typeface="Verdana"/>
                <a:cs typeface="Verdana"/>
              </a:rPr>
              <a:t>LinkedIn: </a:t>
            </a:r>
            <a:r>
              <a:rPr sz="1600" u="sng" spc="-30" dirty="0">
                <a:solidFill>
                  <a:srgbClr val="87882D"/>
                </a:solidFill>
                <a:uFill>
                  <a:solidFill>
                    <a:srgbClr val="87882D"/>
                  </a:solidFill>
                </a:uFill>
                <a:latin typeface="Verdana"/>
                <a:cs typeface="Verdana"/>
              </a:rPr>
              <a:t>https://</a:t>
            </a:r>
            <a:r>
              <a:rPr sz="1600" u="sng" spc="-30" dirty="0">
                <a:solidFill>
                  <a:srgbClr val="87882D"/>
                </a:solidFill>
                <a:uFill>
                  <a:solidFill>
                    <a:srgbClr val="87882D"/>
                  </a:solidFill>
                </a:uFill>
                <a:latin typeface="Verdana"/>
                <a:cs typeface="Verdana"/>
                <a:hlinkClick r:id="rId4"/>
              </a:rPr>
              <a:t>www.linkedin.com/company/cy</a:t>
            </a:r>
            <a:r>
              <a:rPr sz="1600" spc="-30" dirty="0">
                <a:solidFill>
                  <a:srgbClr val="87882D"/>
                </a:solidFill>
                <a:latin typeface="Verdana"/>
                <a:cs typeface="Verdana"/>
              </a:rPr>
              <a:t> </a:t>
            </a:r>
            <a:r>
              <a:rPr sz="1600" u="sng" spc="-30" dirty="0">
                <a:solidFill>
                  <a:srgbClr val="87882D"/>
                </a:solidFill>
                <a:uFill>
                  <a:solidFill>
                    <a:srgbClr val="87882D"/>
                  </a:solidFill>
                </a:uFill>
                <a:latin typeface="Verdana"/>
                <a:cs typeface="Verdana"/>
              </a:rPr>
              <a:t>bersecpro-</a:t>
            </a:r>
            <a:r>
              <a:rPr sz="1600" u="sng" spc="-10" dirty="0">
                <a:solidFill>
                  <a:srgbClr val="87882D"/>
                </a:solidFill>
                <a:uFill>
                  <a:solidFill>
                    <a:srgbClr val="87882D"/>
                  </a:solidFill>
                </a:uFill>
                <a:latin typeface="Verdana"/>
                <a:cs typeface="Verdana"/>
              </a:rPr>
              <a:t>euproject/</a:t>
            </a:r>
            <a:endParaRPr sz="1600" dirty="0">
              <a:latin typeface="Verdana"/>
              <a:cs typeface="Verdana"/>
            </a:endParaRPr>
          </a:p>
        </p:txBody>
      </p:sp>
      <p:grpSp>
        <p:nvGrpSpPr>
          <p:cNvPr id="7" name="object 7"/>
          <p:cNvGrpSpPr/>
          <p:nvPr/>
        </p:nvGrpSpPr>
        <p:grpSpPr>
          <a:xfrm>
            <a:off x="796321" y="60959"/>
            <a:ext cx="11393170" cy="6797040"/>
            <a:chOff x="796321" y="60959"/>
            <a:chExt cx="11393170" cy="6797040"/>
          </a:xfrm>
        </p:grpSpPr>
        <p:pic>
          <p:nvPicPr>
            <p:cNvPr id="8" name="object 8"/>
            <p:cNvPicPr/>
            <p:nvPr/>
          </p:nvPicPr>
          <p:blipFill>
            <a:blip r:embed="rId5" cstate="print"/>
            <a:stretch>
              <a:fillRect/>
            </a:stretch>
          </p:blipFill>
          <p:spPr>
            <a:xfrm>
              <a:off x="5154168" y="60959"/>
              <a:ext cx="7034784" cy="6797040"/>
            </a:xfrm>
            <a:prstGeom prst="rect">
              <a:avLst/>
            </a:prstGeom>
          </p:spPr>
        </p:pic>
        <p:pic>
          <p:nvPicPr>
            <p:cNvPr id="9" name="object 9"/>
            <p:cNvPicPr/>
            <p:nvPr/>
          </p:nvPicPr>
          <p:blipFill>
            <a:blip r:embed="rId6" cstate="print"/>
            <a:stretch>
              <a:fillRect/>
            </a:stretch>
          </p:blipFill>
          <p:spPr>
            <a:xfrm>
              <a:off x="5347717" y="255581"/>
              <a:ext cx="6557564" cy="6346837"/>
            </a:xfrm>
            <a:prstGeom prst="rect">
              <a:avLst/>
            </a:prstGeom>
          </p:spPr>
        </p:pic>
        <p:pic>
          <p:nvPicPr>
            <p:cNvPr id="10" name="object 10"/>
            <p:cNvPicPr/>
            <p:nvPr/>
          </p:nvPicPr>
          <p:blipFill>
            <a:blip r:embed="rId7" cstate="print"/>
            <a:stretch>
              <a:fillRect/>
            </a:stretch>
          </p:blipFill>
          <p:spPr>
            <a:xfrm>
              <a:off x="796321" y="4458984"/>
              <a:ext cx="4201416" cy="2143434"/>
            </a:xfrm>
            <a:prstGeom prst="rect">
              <a:avLst/>
            </a:prstGeom>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379720" y="0"/>
            <a:ext cx="6809740" cy="6858000"/>
            <a:chOff x="5379720" y="0"/>
            <a:chExt cx="6809740" cy="6858000"/>
          </a:xfrm>
        </p:grpSpPr>
        <p:pic>
          <p:nvPicPr>
            <p:cNvPr id="3" name="object 3"/>
            <p:cNvPicPr/>
            <p:nvPr/>
          </p:nvPicPr>
          <p:blipFill>
            <a:blip r:embed="rId2" cstate="print"/>
            <a:stretch>
              <a:fillRect/>
            </a:stretch>
          </p:blipFill>
          <p:spPr>
            <a:xfrm>
              <a:off x="6138672" y="0"/>
              <a:ext cx="6050280" cy="6857999"/>
            </a:xfrm>
            <a:prstGeom prst="rect">
              <a:avLst/>
            </a:prstGeom>
          </p:spPr>
        </p:pic>
        <p:pic>
          <p:nvPicPr>
            <p:cNvPr id="4" name="object 4"/>
            <p:cNvPicPr/>
            <p:nvPr/>
          </p:nvPicPr>
          <p:blipFill>
            <a:blip r:embed="rId3" cstate="print"/>
            <a:stretch>
              <a:fillRect/>
            </a:stretch>
          </p:blipFill>
          <p:spPr>
            <a:xfrm>
              <a:off x="5379720" y="5059679"/>
              <a:ext cx="932688" cy="1798320"/>
            </a:xfrm>
            <a:prstGeom prst="rect">
              <a:avLst/>
            </a:prstGeom>
          </p:spPr>
        </p:pic>
      </p:grpSp>
      <p:sp>
        <p:nvSpPr>
          <p:cNvPr id="5" name="object 5"/>
          <p:cNvSpPr txBox="1">
            <a:spLocks noGrp="1"/>
          </p:cNvSpPr>
          <p:nvPr>
            <p:ph type="title"/>
          </p:nvPr>
        </p:nvSpPr>
        <p:spPr>
          <a:xfrm>
            <a:off x="7049065" y="2175764"/>
            <a:ext cx="3787775" cy="939800"/>
          </a:xfrm>
          <a:prstGeom prst="rect">
            <a:avLst/>
          </a:prstGeom>
        </p:spPr>
        <p:txBody>
          <a:bodyPr vert="horz" wrap="square" lIns="0" tIns="12700" rIns="0" bIns="0" rtlCol="0">
            <a:spAutoFit/>
          </a:bodyPr>
          <a:lstStyle/>
          <a:p>
            <a:pPr marL="12700">
              <a:lnSpc>
                <a:spcPct val="100000"/>
              </a:lnSpc>
              <a:spcBef>
                <a:spcPts val="100"/>
              </a:spcBef>
            </a:pPr>
            <a:r>
              <a:rPr lang="en-US" sz="6000" spc="200" dirty="0">
                <a:solidFill>
                  <a:srgbClr val="FFBA00"/>
                </a:solidFill>
              </a:rPr>
              <a:t>Grazie</a:t>
            </a:r>
            <a:endParaRPr sz="6000" dirty="0"/>
          </a:p>
        </p:txBody>
      </p:sp>
      <p:sp>
        <p:nvSpPr>
          <p:cNvPr id="6" name="object 6"/>
          <p:cNvSpPr txBox="1"/>
          <p:nvPr/>
        </p:nvSpPr>
        <p:spPr>
          <a:xfrm>
            <a:off x="7067326" y="3565652"/>
            <a:ext cx="4081145" cy="1554143"/>
          </a:xfrm>
          <a:prstGeom prst="rect">
            <a:avLst/>
          </a:prstGeom>
        </p:spPr>
        <p:txBody>
          <a:bodyPr vert="horz" wrap="square" lIns="0" tIns="28575" rIns="0" bIns="0" rtlCol="0">
            <a:spAutoFit/>
          </a:bodyPr>
          <a:lstStyle/>
          <a:p>
            <a:pPr marL="12700" marR="5080">
              <a:lnSpc>
                <a:spcPts val="2090"/>
              </a:lnSpc>
              <a:spcBef>
                <a:spcPts val="225"/>
              </a:spcBef>
            </a:pPr>
            <a:r>
              <a:rPr lang="it-IT" sz="1800" spc="-220" dirty="0">
                <a:solidFill>
                  <a:srgbClr val="FFFFFF"/>
                </a:solidFill>
                <a:latin typeface="Verdana"/>
                <a:cs typeface="Verdana"/>
              </a:rPr>
              <a:t>Se avete domande, non esitate a contattarci:</a:t>
            </a:r>
            <a:endParaRPr sz="1800" dirty="0">
              <a:latin typeface="Verdana"/>
              <a:cs typeface="Verdana"/>
            </a:endParaRPr>
          </a:p>
          <a:p>
            <a:pPr marL="298450" marR="2144395" indent="-285750">
              <a:lnSpc>
                <a:spcPct val="103800"/>
              </a:lnSpc>
              <a:spcBef>
                <a:spcPts val="2015"/>
              </a:spcBef>
              <a:buClr>
                <a:srgbClr val="FFBA00"/>
              </a:buClr>
              <a:buFont typeface="Arial MT"/>
              <a:buChar char="•"/>
              <a:tabLst>
                <a:tab pos="298450" algn="l"/>
              </a:tabLst>
            </a:pPr>
            <a:r>
              <a:rPr sz="1600" spc="-70" dirty="0">
                <a:solidFill>
                  <a:srgbClr val="FFFFFF"/>
                </a:solidFill>
                <a:latin typeface="Verdana"/>
                <a:cs typeface="Verdana"/>
              </a:rPr>
              <a:t>Cristina</a:t>
            </a:r>
            <a:r>
              <a:rPr sz="1600" spc="-65" dirty="0">
                <a:solidFill>
                  <a:srgbClr val="FFFFFF"/>
                </a:solidFill>
                <a:latin typeface="Verdana"/>
                <a:cs typeface="Verdana"/>
              </a:rPr>
              <a:t> </a:t>
            </a:r>
            <a:r>
              <a:rPr sz="1600" spc="-10" dirty="0">
                <a:solidFill>
                  <a:srgbClr val="FFFFFF"/>
                </a:solidFill>
                <a:latin typeface="Verdana"/>
                <a:cs typeface="Verdana"/>
              </a:rPr>
              <a:t>Alcaraz </a:t>
            </a:r>
            <a:r>
              <a:rPr sz="1600" u="sng" spc="-35" dirty="0">
                <a:solidFill>
                  <a:srgbClr val="87882D"/>
                </a:solidFill>
                <a:uFill>
                  <a:solidFill>
                    <a:srgbClr val="87882D"/>
                  </a:solidFill>
                </a:uFill>
                <a:latin typeface="Verdana"/>
                <a:cs typeface="Verdana"/>
                <a:hlinkClick r:id="rId4"/>
              </a:rPr>
              <a:t>alcaraz@uma.es</a:t>
            </a:r>
            <a:endParaRPr sz="1600" dirty="0">
              <a:latin typeface="Verdana"/>
              <a:cs typeface="Verdana"/>
            </a:endParaRPr>
          </a:p>
          <a:p>
            <a:pPr marL="298450" marR="665480" indent="-285750">
              <a:lnSpc>
                <a:spcPts val="1920"/>
              </a:lnSpc>
              <a:spcBef>
                <a:spcPts val="40"/>
              </a:spcBef>
              <a:buClr>
                <a:srgbClr val="FFBA00"/>
              </a:buClr>
              <a:buFont typeface="Arial MT"/>
              <a:buChar char="•"/>
              <a:tabLst>
                <a:tab pos="298450" algn="l"/>
              </a:tabLst>
            </a:pPr>
            <a:r>
              <a:rPr sz="1600" dirty="0">
                <a:solidFill>
                  <a:srgbClr val="FFFFFF"/>
                </a:solidFill>
                <a:latin typeface="Verdana"/>
                <a:cs typeface="Verdana"/>
              </a:rPr>
              <a:t>Abdelkader</a:t>
            </a:r>
            <a:r>
              <a:rPr sz="1600" spc="15" dirty="0">
                <a:solidFill>
                  <a:srgbClr val="FFFFFF"/>
                </a:solidFill>
                <a:latin typeface="Verdana"/>
                <a:cs typeface="Verdana"/>
              </a:rPr>
              <a:t> </a:t>
            </a:r>
            <a:r>
              <a:rPr sz="1600" spc="-10" dirty="0">
                <a:solidFill>
                  <a:srgbClr val="FFFFFF"/>
                </a:solidFill>
                <a:latin typeface="Verdana"/>
                <a:cs typeface="Verdana"/>
              </a:rPr>
              <a:t>Shaaban </a:t>
            </a:r>
            <a:r>
              <a:rPr sz="1600" u="sng" spc="-10" dirty="0">
                <a:solidFill>
                  <a:srgbClr val="87882D"/>
                </a:solidFill>
                <a:uFill>
                  <a:solidFill>
                    <a:srgbClr val="87882D"/>
                  </a:solidFill>
                </a:uFill>
                <a:latin typeface="Verdana"/>
                <a:cs typeface="Verdana"/>
                <a:hlinkClick r:id="rId5"/>
              </a:rPr>
              <a:t>abdelkader.shaaban@ait.ac.at</a:t>
            </a:r>
            <a:endParaRPr sz="1600" dirty="0">
              <a:latin typeface="Verdana"/>
              <a:cs typeface="Verdana"/>
            </a:endParaRPr>
          </a:p>
        </p:txBody>
      </p:sp>
      <p:grpSp>
        <p:nvGrpSpPr>
          <p:cNvPr id="7" name="object 7"/>
          <p:cNvGrpSpPr/>
          <p:nvPr/>
        </p:nvGrpSpPr>
        <p:grpSpPr>
          <a:xfrm>
            <a:off x="0" y="-11112"/>
            <a:ext cx="10843895" cy="6880225"/>
            <a:chOff x="0" y="-11112"/>
            <a:chExt cx="10843895" cy="6880225"/>
          </a:xfrm>
        </p:grpSpPr>
        <p:sp>
          <p:nvSpPr>
            <p:cNvPr id="8" name="object 8"/>
            <p:cNvSpPr/>
            <p:nvPr/>
          </p:nvSpPr>
          <p:spPr>
            <a:xfrm>
              <a:off x="4443585" y="5020"/>
              <a:ext cx="2545080" cy="6837680"/>
            </a:xfrm>
            <a:custGeom>
              <a:avLst/>
              <a:gdLst/>
              <a:ahLst/>
              <a:cxnLst/>
              <a:rect l="l" t="t" r="r" b="b"/>
              <a:pathLst>
                <a:path w="2545079" h="6837680">
                  <a:moveTo>
                    <a:pt x="1321419" y="2283050"/>
                  </a:moveTo>
                  <a:lnTo>
                    <a:pt x="1271586" y="2291185"/>
                  </a:lnTo>
                  <a:lnTo>
                    <a:pt x="1226183" y="2312359"/>
                  </a:lnTo>
                  <a:lnTo>
                    <a:pt x="1187880" y="2345357"/>
                  </a:lnTo>
                  <a:lnTo>
                    <a:pt x="1159347" y="2388967"/>
                  </a:lnTo>
                  <a:lnTo>
                    <a:pt x="1159347" y="2390231"/>
                  </a:lnTo>
                  <a:lnTo>
                    <a:pt x="819255" y="3658619"/>
                  </a:lnTo>
                  <a:lnTo>
                    <a:pt x="0" y="6835910"/>
                  </a:lnTo>
                  <a:lnTo>
                    <a:pt x="6637" y="6836640"/>
                  </a:lnTo>
                  <a:lnTo>
                    <a:pt x="13275" y="6837015"/>
                  </a:lnTo>
                  <a:lnTo>
                    <a:pt x="20860" y="6837173"/>
                  </a:lnTo>
                  <a:lnTo>
                    <a:pt x="26549" y="6837173"/>
                  </a:lnTo>
                  <a:lnTo>
                    <a:pt x="843276" y="3664936"/>
                  </a:lnTo>
                  <a:lnTo>
                    <a:pt x="1183368" y="2397810"/>
                  </a:lnTo>
                  <a:lnTo>
                    <a:pt x="1208017" y="2360385"/>
                  </a:lnTo>
                  <a:lnTo>
                    <a:pt x="1240979" y="2332178"/>
                  </a:lnTo>
                  <a:lnTo>
                    <a:pt x="1279950" y="2314218"/>
                  </a:lnTo>
                  <a:lnTo>
                    <a:pt x="1322622" y="2307538"/>
                  </a:lnTo>
                  <a:lnTo>
                    <a:pt x="1417704" y="2307538"/>
                  </a:lnTo>
                  <a:lnTo>
                    <a:pt x="1373012" y="2289164"/>
                  </a:lnTo>
                  <a:lnTo>
                    <a:pt x="1321419" y="2283050"/>
                  </a:lnTo>
                  <a:close/>
                </a:path>
                <a:path w="2545079" h="6837680">
                  <a:moveTo>
                    <a:pt x="1417704" y="2307538"/>
                  </a:moveTo>
                  <a:lnTo>
                    <a:pt x="1322622" y="2307538"/>
                  </a:lnTo>
                  <a:lnTo>
                    <a:pt x="1366690" y="2313167"/>
                  </a:lnTo>
                  <a:lnTo>
                    <a:pt x="1412487" y="2333998"/>
                  </a:lnTo>
                  <a:lnTo>
                    <a:pt x="1448453" y="2367016"/>
                  </a:lnTo>
                  <a:lnTo>
                    <a:pt x="1472646" y="2408949"/>
                  </a:lnTo>
                  <a:lnTo>
                    <a:pt x="1483125" y="2456521"/>
                  </a:lnTo>
                  <a:lnTo>
                    <a:pt x="1477947" y="2506458"/>
                  </a:lnTo>
                  <a:lnTo>
                    <a:pt x="1220033" y="3457750"/>
                  </a:lnTo>
                  <a:lnTo>
                    <a:pt x="1214086" y="3493143"/>
                  </a:lnTo>
                  <a:lnTo>
                    <a:pt x="1215054" y="3525971"/>
                  </a:lnTo>
                  <a:lnTo>
                    <a:pt x="1215133" y="3528655"/>
                  </a:lnTo>
                  <a:lnTo>
                    <a:pt x="1223055" y="3563456"/>
                  </a:lnTo>
                  <a:lnTo>
                    <a:pt x="1258495" y="3626484"/>
                  </a:lnTo>
                  <a:lnTo>
                    <a:pt x="1314716" y="3669911"/>
                  </a:lnTo>
                  <a:lnTo>
                    <a:pt x="1397612" y="3689046"/>
                  </a:lnTo>
                  <a:lnTo>
                    <a:pt x="1444654" y="3682624"/>
                  </a:lnTo>
                  <a:lnTo>
                    <a:pt x="1487903" y="3664621"/>
                  </a:lnTo>
                  <a:lnTo>
                    <a:pt x="1490651" y="3662531"/>
                  </a:lnTo>
                  <a:lnTo>
                    <a:pt x="1404021" y="3662531"/>
                  </a:lnTo>
                  <a:lnTo>
                    <a:pt x="1354047" y="3657357"/>
                  </a:lnTo>
                  <a:lnTo>
                    <a:pt x="1299051" y="3630195"/>
                  </a:lnTo>
                  <a:lnTo>
                    <a:pt x="1259225" y="3584084"/>
                  </a:lnTo>
                  <a:lnTo>
                    <a:pt x="1239313" y="3525971"/>
                  </a:lnTo>
                  <a:lnTo>
                    <a:pt x="1238602" y="3495255"/>
                  </a:lnTo>
                  <a:lnTo>
                    <a:pt x="1244055" y="3464067"/>
                  </a:lnTo>
                  <a:lnTo>
                    <a:pt x="1501968" y="2512775"/>
                  </a:lnTo>
                  <a:lnTo>
                    <a:pt x="1508395" y="2464189"/>
                  </a:lnTo>
                  <a:lnTo>
                    <a:pt x="1501968" y="2417182"/>
                  </a:lnTo>
                  <a:lnTo>
                    <a:pt x="1483952" y="2373966"/>
                  </a:lnTo>
                  <a:lnTo>
                    <a:pt x="1455611" y="2336750"/>
                  </a:lnTo>
                  <a:lnTo>
                    <a:pt x="1418210" y="2307746"/>
                  </a:lnTo>
                  <a:lnTo>
                    <a:pt x="1417704" y="2307538"/>
                  </a:lnTo>
                  <a:close/>
                </a:path>
                <a:path w="2545079" h="6837680">
                  <a:moveTo>
                    <a:pt x="2545001" y="0"/>
                  </a:moveTo>
                  <a:lnTo>
                    <a:pt x="2518451" y="0"/>
                  </a:lnTo>
                  <a:lnTo>
                    <a:pt x="1939410" y="2100927"/>
                  </a:lnTo>
                  <a:lnTo>
                    <a:pt x="1547482" y="3546182"/>
                  </a:lnTo>
                  <a:lnTo>
                    <a:pt x="1526636" y="3591946"/>
                  </a:lnTo>
                  <a:lnTo>
                    <a:pt x="1493593" y="3627886"/>
                  </a:lnTo>
                  <a:lnTo>
                    <a:pt x="1451629" y="3652061"/>
                  </a:lnTo>
                  <a:lnTo>
                    <a:pt x="1404021" y="3662531"/>
                  </a:lnTo>
                  <a:lnTo>
                    <a:pt x="1490651" y="3662531"/>
                  </a:lnTo>
                  <a:lnTo>
                    <a:pt x="1525146" y="3636302"/>
                  </a:lnTo>
                  <a:lnTo>
                    <a:pt x="1554173" y="3598928"/>
                  </a:lnTo>
                  <a:lnTo>
                    <a:pt x="1572769" y="3553764"/>
                  </a:lnTo>
                  <a:lnTo>
                    <a:pt x="1964695" y="2108507"/>
                  </a:lnTo>
                  <a:lnTo>
                    <a:pt x="2539944" y="16423"/>
                  </a:lnTo>
                  <a:lnTo>
                    <a:pt x="2543737" y="3790"/>
                  </a:lnTo>
                  <a:lnTo>
                    <a:pt x="2545001" y="0"/>
                  </a:lnTo>
                  <a:close/>
                </a:path>
              </a:pathLst>
            </a:custGeom>
            <a:solidFill>
              <a:srgbClr val="FFBA00"/>
            </a:solidFill>
          </p:spPr>
          <p:txBody>
            <a:bodyPr wrap="square" lIns="0" tIns="0" rIns="0" bIns="0" rtlCol="0"/>
            <a:lstStyle/>
            <a:p>
              <a:endParaRPr/>
            </a:p>
          </p:txBody>
        </p:sp>
        <p:pic>
          <p:nvPicPr>
            <p:cNvPr id="9" name="object 9"/>
            <p:cNvPicPr/>
            <p:nvPr/>
          </p:nvPicPr>
          <p:blipFill>
            <a:blip r:embed="rId6" cstate="print"/>
            <a:stretch>
              <a:fillRect/>
            </a:stretch>
          </p:blipFill>
          <p:spPr>
            <a:xfrm>
              <a:off x="7549376" y="6167335"/>
              <a:ext cx="3294001" cy="612000"/>
            </a:xfrm>
            <a:prstGeom prst="rect">
              <a:avLst/>
            </a:prstGeom>
          </p:spPr>
        </p:pic>
        <p:pic>
          <p:nvPicPr>
            <p:cNvPr id="10" name="object 10"/>
            <p:cNvPicPr/>
            <p:nvPr/>
          </p:nvPicPr>
          <p:blipFill>
            <a:blip r:embed="rId7" cstate="print"/>
            <a:stretch>
              <a:fillRect/>
            </a:stretch>
          </p:blipFill>
          <p:spPr>
            <a:xfrm>
              <a:off x="0" y="-11112"/>
              <a:ext cx="6784017" cy="6880225"/>
            </a:xfrm>
            <a:prstGeom prst="rect">
              <a:avLst/>
            </a:prstGeom>
          </p:spPr>
        </p:pic>
      </p:grpSp>
      <p:sp>
        <p:nvSpPr>
          <p:cNvPr id="11" name="object 11"/>
          <p:cNvSpPr txBox="1">
            <a:spLocks noGrp="1"/>
          </p:cNvSpPr>
          <p:nvPr>
            <p:ph type="ftr" sz="quarter" idx="5"/>
          </p:nvPr>
        </p:nvSpPr>
        <p:spPr>
          <a:prstGeom prst="rect">
            <a:avLst/>
          </a:prstGeom>
        </p:spPr>
        <p:txBody>
          <a:bodyPr vert="horz" wrap="square" lIns="0" tIns="13335" rIns="0" bIns="0" rtlCol="0">
            <a:spAutoFit/>
          </a:bodyPr>
          <a:lstStyle/>
          <a:p>
            <a:pPr marL="40005">
              <a:lnSpc>
                <a:spcPct val="100000"/>
              </a:lnSpc>
              <a:spcBef>
                <a:spcPts val="105"/>
              </a:spcBef>
            </a:pPr>
            <a:r>
              <a:rPr spc="-85" dirty="0"/>
              <a:t>CSP004_C_E:</a:t>
            </a:r>
            <a:r>
              <a:rPr spc="-50" dirty="0"/>
              <a:t> </a:t>
            </a:r>
            <a:r>
              <a:rPr spc="-105" dirty="0"/>
              <a:t>CRISTINA</a:t>
            </a:r>
            <a:r>
              <a:rPr spc="-40" dirty="0"/>
              <a:t> ALCARAZ,</a:t>
            </a:r>
            <a:r>
              <a:rPr spc="-50" dirty="0"/>
              <a:t> </a:t>
            </a:r>
            <a:r>
              <a:rPr spc="-100" dirty="0"/>
              <a:t>PRESENTATION</a:t>
            </a:r>
            <a:r>
              <a:rPr spc="-40" dirty="0"/>
              <a:t> </a:t>
            </a:r>
            <a:r>
              <a:rPr spc="-20" dirty="0"/>
              <a:t>OF</a:t>
            </a:r>
            <a:r>
              <a:rPr spc="-35" dirty="0"/>
              <a:t> </a:t>
            </a:r>
            <a:r>
              <a:rPr spc="-140" dirty="0"/>
              <a:t>THE</a:t>
            </a:r>
            <a:r>
              <a:rPr spc="-45" dirty="0"/>
              <a:t> </a:t>
            </a:r>
            <a:r>
              <a:rPr spc="-10" dirty="0"/>
              <a:t>MODULE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93328" y="0"/>
            <a:ext cx="1818639" cy="6858000"/>
          </a:xfrm>
          <a:custGeom>
            <a:avLst/>
            <a:gdLst/>
            <a:ahLst/>
            <a:cxnLst/>
            <a:rect l="l" t="t" r="r" b="b"/>
            <a:pathLst>
              <a:path w="1818640" h="6858000">
                <a:moveTo>
                  <a:pt x="0" y="6858000"/>
                </a:moveTo>
                <a:lnTo>
                  <a:pt x="1818556" y="0"/>
                </a:lnTo>
              </a:path>
            </a:pathLst>
          </a:custGeom>
          <a:ln w="22225">
            <a:solidFill>
              <a:srgbClr val="D87A1A"/>
            </a:solidFill>
          </a:ln>
        </p:spPr>
        <p:txBody>
          <a:bodyPr wrap="square" lIns="0" tIns="0" rIns="0" bIns="0" rtlCol="0"/>
          <a:lstStyle/>
          <a:p>
            <a:endParaRPr/>
          </a:p>
        </p:txBody>
      </p:sp>
      <p:sp>
        <p:nvSpPr>
          <p:cNvPr id="3" name="object 3"/>
          <p:cNvSpPr txBox="1">
            <a:spLocks noGrp="1"/>
          </p:cNvSpPr>
          <p:nvPr>
            <p:ph type="title"/>
          </p:nvPr>
        </p:nvSpPr>
        <p:spPr>
          <a:xfrm>
            <a:off x="875061" y="200659"/>
            <a:ext cx="7735539" cy="1073371"/>
          </a:xfrm>
          <a:prstGeom prst="rect">
            <a:avLst/>
          </a:prstGeom>
        </p:spPr>
        <p:txBody>
          <a:bodyPr vert="horz" wrap="square" lIns="0" tIns="72390" rIns="0" bIns="0" rtlCol="0">
            <a:spAutoFit/>
          </a:bodyPr>
          <a:lstStyle/>
          <a:p>
            <a:pPr marL="12700" marR="5080">
              <a:lnSpc>
                <a:spcPts val="3910"/>
              </a:lnSpc>
              <a:spcBef>
                <a:spcPts val="570"/>
              </a:spcBef>
            </a:pPr>
            <a:r>
              <a:rPr lang="it-IT" spc="114" dirty="0"/>
              <a:t>Protezione delle stazioni di ricarica da minacce specifiche</a:t>
            </a:r>
            <a:endParaRPr spc="75" dirty="0"/>
          </a:p>
        </p:txBody>
      </p:sp>
      <p:sp>
        <p:nvSpPr>
          <p:cNvPr id="4" name="object 4"/>
          <p:cNvSpPr txBox="1"/>
          <p:nvPr/>
        </p:nvSpPr>
        <p:spPr>
          <a:xfrm>
            <a:off x="829744" y="1297543"/>
            <a:ext cx="6015355" cy="5355312"/>
          </a:xfrm>
          <a:prstGeom prst="rect">
            <a:avLst/>
          </a:prstGeom>
        </p:spPr>
        <p:txBody>
          <a:bodyPr vert="horz" wrap="square" lIns="0" tIns="12700" rIns="0" bIns="0" rtlCol="0">
            <a:spAutoFit/>
          </a:bodyPr>
          <a:lstStyle/>
          <a:p>
            <a:pPr marL="63500">
              <a:lnSpc>
                <a:spcPct val="100000"/>
              </a:lnSpc>
              <a:spcBef>
                <a:spcPts val="100"/>
              </a:spcBef>
              <a:tabLst>
                <a:tab pos="1312545" algn="l"/>
              </a:tabLst>
            </a:pPr>
            <a:r>
              <a:rPr sz="4350" spc="-97" baseline="-31609" dirty="0">
                <a:solidFill>
                  <a:srgbClr val="D87A1A"/>
                </a:solidFill>
                <a:latin typeface="Verdana"/>
                <a:cs typeface="Verdana"/>
              </a:rPr>
              <a:t>o1.</a:t>
            </a:r>
            <a:r>
              <a:rPr sz="4350" spc="179" baseline="-31609" dirty="0">
                <a:solidFill>
                  <a:srgbClr val="D87A1A"/>
                </a:solidFill>
                <a:latin typeface="Verdana"/>
                <a:cs typeface="Verdana"/>
              </a:rPr>
              <a:t> </a:t>
            </a:r>
            <a:r>
              <a:rPr lang="it-IT" sz="2850" spc="232" baseline="-52631" dirty="0">
                <a:solidFill>
                  <a:srgbClr val="7F7F7F"/>
                </a:solidFill>
                <a:latin typeface="Verdana"/>
                <a:cs typeface="Verdana"/>
              </a:rPr>
              <a:t>Goal:Chi-Cosa-Perché devi prendere questo training</a:t>
            </a:r>
            <a:endParaRPr sz="1900" dirty="0">
              <a:latin typeface="Verdana"/>
              <a:cs typeface="Verdana"/>
            </a:endParaRPr>
          </a:p>
          <a:p>
            <a:pPr>
              <a:lnSpc>
                <a:spcPct val="100000"/>
              </a:lnSpc>
              <a:spcBef>
                <a:spcPts val="1025"/>
              </a:spcBef>
            </a:pPr>
            <a:endParaRPr sz="1900" dirty="0">
              <a:latin typeface="Verdana"/>
              <a:cs typeface="Verdana"/>
            </a:endParaRPr>
          </a:p>
          <a:p>
            <a:pPr marL="63500">
              <a:lnSpc>
                <a:spcPct val="100000"/>
              </a:lnSpc>
            </a:pPr>
            <a:r>
              <a:rPr sz="4350" baseline="4789" dirty="0">
                <a:solidFill>
                  <a:srgbClr val="D87A1A"/>
                </a:solidFill>
                <a:latin typeface="Verdana"/>
                <a:cs typeface="Verdana"/>
              </a:rPr>
              <a:t>o2.</a:t>
            </a:r>
            <a:r>
              <a:rPr sz="4350" spc="157" baseline="4789" dirty="0">
                <a:solidFill>
                  <a:srgbClr val="D87A1A"/>
                </a:solidFill>
                <a:latin typeface="Verdana"/>
                <a:cs typeface="Verdana"/>
              </a:rPr>
              <a:t> </a:t>
            </a:r>
            <a:r>
              <a:rPr lang="en-US" sz="2000" spc="-105" dirty="0">
                <a:solidFill>
                  <a:srgbClr val="7F7F7F"/>
                </a:solidFill>
                <a:latin typeface="Verdana"/>
                <a:cs typeface="Verdana"/>
              </a:rPr>
              <a:t>Logistica </a:t>
            </a:r>
            <a:r>
              <a:rPr lang="en-US" sz="2000" spc="-105" dirty="0" err="1">
                <a:solidFill>
                  <a:srgbClr val="7F7F7F"/>
                </a:solidFill>
                <a:latin typeface="Verdana"/>
                <a:cs typeface="Verdana"/>
              </a:rPr>
              <a:t>della</a:t>
            </a:r>
            <a:r>
              <a:rPr lang="en-US" sz="2000" spc="-105" dirty="0">
                <a:solidFill>
                  <a:srgbClr val="7F7F7F"/>
                </a:solidFill>
                <a:latin typeface="Verdana"/>
                <a:cs typeface="Verdana"/>
              </a:rPr>
              <a:t> </a:t>
            </a:r>
            <a:r>
              <a:rPr lang="en-US" sz="2000" spc="-105" dirty="0" err="1">
                <a:solidFill>
                  <a:srgbClr val="7F7F7F"/>
                </a:solidFill>
                <a:latin typeface="Verdana"/>
                <a:cs typeface="Verdana"/>
              </a:rPr>
              <a:t>formazione</a:t>
            </a:r>
            <a:r>
              <a:rPr lang="en-US" sz="2000" spc="-105" dirty="0">
                <a:solidFill>
                  <a:srgbClr val="7F7F7F"/>
                </a:solidFill>
                <a:latin typeface="Verdana"/>
                <a:cs typeface="Verdana"/>
              </a:rPr>
              <a:t>: Quando-Dove-Come</a:t>
            </a:r>
            <a:endParaRPr sz="2000" dirty="0">
              <a:latin typeface="Verdana"/>
              <a:cs typeface="Verdana"/>
            </a:endParaRPr>
          </a:p>
          <a:p>
            <a:pPr marL="63500">
              <a:lnSpc>
                <a:spcPct val="100000"/>
              </a:lnSpc>
              <a:spcBef>
                <a:spcPts val="1490"/>
              </a:spcBef>
            </a:pPr>
            <a:r>
              <a:rPr sz="4350" baseline="4789" dirty="0">
                <a:solidFill>
                  <a:srgbClr val="D87A1A"/>
                </a:solidFill>
                <a:latin typeface="Verdana"/>
                <a:cs typeface="Verdana"/>
              </a:rPr>
              <a:t>o3.</a:t>
            </a:r>
            <a:r>
              <a:rPr sz="4350" spc="-22" baseline="4789" dirty="0">
                <a:solidFill>
                  <a:srgbClr val="D87A1A"/>
                </a:solidFill>
                <a:latin typeface="Verdana"/>
                <a:cs typeface="Verdana"/>
              </a:rPr>
              <a:t> </a:t>
            </a:r>
            <a:r>
              <a:rPr lang="en-US" sz="2000" spc="-50" dirty="0" err="1">
                <a:solidFill>
                  <a:srgbClr val="7F7F7F"/>
                </a:solidFill>
                <a:latin typeface="Verdana"/>
                <a:cs typeface="Verdana"/>
              </a:rPr>
              <a:t>Obiettivi</a:t>
            </a:r>
            <a:r>
              <a:rPr lang="en-US" sz="2000" spc="-50" dirty="0">
                <a:solidFill>
                  <a:srgbClr val="7F7F7F"/>
                </a:solidFill>
                <a:latin typeface="Verdana"/>
                <a:cs typeface="Verdana"/>
              </a:rPr>
              <a:t> </a:t>
            </a:r>
            <a:r>
              <a:rPr lang="en-US" sz="2000" spc="-50" dirty="0" err="1">
                <a:solidFill>
                  <a:srgbClr val="7F7F7F"/>
                </a:solidFill>
                <a:latin typeface="Verdana"/>
                <a:cs typeface="Verdana"/>
              </a:rPr>
              <a:t>formativi</a:t>
            </a:r>
            <a:endParaRPr sz="2000" dirty="0">
              <a:latin typeface="Verdana"/>
              <a:cs typeface="Verdana"/>
            </a:endParaRPr>
          </a:p>
          <a:p>
            <a:pPr marL="63500">
              <a:lnSpc>
                <a:spcPct val="100000"/>
              </a:lnSpc>
              <a:spcBef>
                <a:spcPts val="1460"/>
              </a:spcBef>
            </a:pPr>
            <a:r>
              <a:rPr sz="4350" baseline="4789" dirty="0">
                <a:solidFill>
                  <a:srgbClr val="D87A1A"/>
                </a:solidFill>
                <a:latin typeface="Verdana"/>
                <a:cs typeface="Verdana"/>
              </a:rPr>
              <a:t>o4.</a:t>
            </a:r>
            <a:r>
              <a:rPr sz="4350" spc="-60" baseline="4789" dirty="0">
                <a:solidFill>
                  <a:srgbClr val="D87A1A"/>
                </a:solidFill>
                <a:latin typeface="Verdana"/>
                <a:cs typeface="Verdana"/>
              </a:rPr>
              <a:t> </a:t>
            </a:r>
            <a:r>
              <a:rPr lang="en-US" sz="2000" spc="-105" dirty="0" err="1">
                <a:solidFill>
                  <a:srgbClr val="7F7F7F"/>
                </a:solidFill>
                <a:latin typeface="Verdana"/>
                <a:cs typeface="Verdana"/>
              </a:rPr>
              <a:t>Schemi</a:t>
            </a:r>
            <a:r>
              <a:rPr lang="en-US" sz="2000" spc="-105" dirty="0">
                <a:solidFill>
                  <a:srgbClr val="7F7F7F"/>
                </a:solidFill>
                <a:latin typeface="Verdana"/>
                <a:cs typeface="Verdana"/>
              </a:rPr>
              <a:t> di </a:t>
            </a:r>
            <a:r>
              <a:rPr lang="en-US" sz="2000" spc="-105" dirty="0" err="1">
                <a:solidFill>
                  <a:srgbClr val="7F7F7F"/>
                </a:solidFill>
                <a:latin typeface="Verdana"/>
                <a:cs typeface="Verdana"/>
              </a:rPr>
              <a:t>formazione</a:t>
            </a:r>
            <a:endParaRPr sz="2000" dirty="0">
              <a:latin typeface="Verdana"/>
              <a:cs typeface="Verdana"/>
            </a:endParaRPr>
          </a:p>
          <a:p>
            <a:pPr marL="63500">
              <a:lnSpc>
                <a:spcPct val="100000"/>
              </a:lnSpc>
              <a:spcBef>
                <a:spcPts val="1490"/>
              </a:spcBef>
            </a:pPr>
            <a:r>
              <a:rPr sz="4350" baseline="4789" dirty="0">
                <a:solidFill>
                  <a:srgbClr val="D87A1A"/>
                </a:solidFill>
                <a:latin typeface="Verdana"/>
                <a:cs typeface="Verdana"/>
              </a:rPr>
              <a:t>o5.</a:t>
            </a:r>
            <a:r>
              <a:rPr sz="4350" spc="-60" baseline="4789" dirty="0">
                <a:solidFill>
                  <a:srgbClr val="D87A1A"/>
                </a:solidFill>
                <a:latin typeface="Verdana"/>
                <a:cs typeface="Verdana"/>
              </a:rPr>
              <a:t> </a:t>
            </a:r>
            <a:r>
              <a:rPr lang="en-US" sz="2000" spc="-105" dirty="0" err="1">
                <a:solidFill>
                  <a:srgbClr val="7F7F7F"/>
                </a:solidFill>
                <a:latin typeface="Verdana"/>
                <a:cs typeface="Verdana"/>
              </a:rPr>
              <a:t>Dettagli</a:t>
            </a:r>
            <a:r>
              <a:rPr lang="en-US" sz="2000" spc="-105" dirty="0">
                <a:solidFill>
                  <a:srgbClr val="7F7F7F"/>
                </a:solidFill>
                <a:latin typeface="Verdana"/>
                <a:cs typeface="Verdana"/>
              </a:rPr>
              <a:t> </a:t>
            </a:r>
            <a:r>
              <a:rPr lang="en-US" sz="2000" spc="-105" dirty="0" err="1">
                <a:solidFill>
                  <a:srgbClr val="7F7F7F"/>
                </a:solidFill>
                <a:latin typeface="Verdana"/>
                <a:cs typeface="Verdana"/>
              </a:rPr>
              <a:t>degli</a:t>
            </a:r>
            <a:r>
              <a:rPr lang="en-US" sz="2000" spc="-105" dirty="0">
                <a:solidFill>
                  <a:srgbClr val="7F7F7F"/>
                </a:solidFill>
                <a:latin typeface="Verdana"/>
                <a:cs typeface="Verdana"/>
              </a:rPr>
              <a:t> </a:t>
            </a:r>
            <a:r>
              <a:rPr lang="en-US" sz="2000" spc="-105" dirty="0" err="1">
                <a:solidFill>
                  <a:srgbClr val="7F7F7F"/>
                </a:solidFill>
                <a:latin typeface="Verdana"/>
                <a:cs typeface="Verdana"/>
              </a:rPr>
              <a:t>esercizi</a:t>
            </a:r>
            <a:endParaRPr sz="2000" dirty="0">
              <a:latin typeface="Verdana"/>
              <a:cs typeface="Verdana"/>
            </a:endParaRPr>
          </a:p>
          <a:p>
            <a:pPr marL="46990">
              <a:lnSpc>
                <a:spcPct val="100000"/>
              </a:lnSpc>
              <a:spcBef>
                <a:spcPts val="2185"/>
              </a:spcBef>
            </a:pPr>
            <a:r>
              <a:rPr sz="4350" baseline="4789" dirty="0">
                <a:solidFill>
                  <a:srgbClr val="D87A1A"/>
                </a:solidFill>
                <a:latin typeface="Verdana"/>
                <a:cs typeface="Verdana"/>
              </a:rPr>
              <a:t>o6.</a:t>
            </a:r>
            <a:r>
              <a:rPr sz="4350" spc="172" baseline="4789" dirty="0">
                <a:solidFill>
                  <a:srgbClr val="D87A1A"/>
                </a:solidFill>
                <a:latin typeface="Verdana"/>
                <a:cs typeface="Verdana"/>
              </a:rPr>
              <a:t> </a:t>
            </a:r>
            <a:r>
              <a:rPr lang="en-US" sz="2000" dirty="0" err="1">
                <a:solidFill>
                  <a:srgbClr val="7F7F7F"/>
                </a:solidFill>
                <a:latin typeface="Verdana"/>
                <a:cs typeface="Verdana"/>
              </a:rPr>
              <a:t>Informazioni</a:t>
            </a:r>
            <a:r>
              <a:rPr lang="en-US" sz="2000" dirty="0">
                <a:solidFill>
                  <a:srgbClr val="7F7F7F"/>
                </a:solidFill>
                <a:latin typeface="Verdana"/>
                <a:cs typeface="Verdana"/>
              </a:rPr>
              <a:t> </a:t>
            </a:r>
            <a:r>
              <a:rPr lang="en-US" sz="2000" dirty="0" err="1">
                <a:solidFill>
                  <a:srgbClr val="7F7F7F"/>
                </a:solidFill>
                <a:latin typeface="Verdana"/>
                <a:cs typeface="Verdana"/>
              </a:rPr>
              <a:t>pratiche</a:t>
            </a:r>
            <a:r>
              <a:rPr lang="en-US" sz="2000" dirty="0">
                <a:solidFill>
                  <a:srgbClr val="7F7F7F"/>
                </a:solidFill>
                <a:latin typeface="Verdana"/>
                <a:cs typeface="Verdana"/>
              </a:rPr>
              <a:t> e </a:t>
            </a:r>
            <a:r>
              <a:rPr lang="en-US" sz="2000" dirty="0" err="1">
                <a:solidFill>
                  <a:srgbClr val="7F7F7F"/>
                </a:solidFill>
                <a:latin typeface="Verdana"/>
                <a:cs typeface="Verdana"/>
              </a:rPr>
              <a:t>requisiti</a:t>
            </a:r>
            <a:endParaRPr sz="2000" dirty="0">
              <a:latin typeface="Verdana"/>
              <a:cs typeface="Verdana"/>
            </a:endParaRPr>
          </a:p>
          <a:p>
            <a:pPr marL="46990">
              <a:lnSpc>
                <a:spcPct val="100000"/>
              </a:lnSpc>
              <a:spcBef>
                <a:spcPts val="1485"/>
              </a:spcBef>
            </a:pPr>
            <a:r>
              <a:rPr sz="4350" baseline="4789" dirty="0">
                <a:solidFill>
                  <a:srgbClr val="D87A1A"/>
                </a:solidFill>
                <a:latin typeface="Verdana"/>
                <a:cs typeface="Verdana"/>
              </a:rPr>
              <a:t>o7.</a:t>
            </a:r>
            <a:r>
              <a:rPr sz="4350" spc="97" baseline="4789" dirty="0">
                <a:solidFill>
                  <a:srgbClr val="D87A1A"/>
                </a:solidFill>
                <a:latin typeface="Verdana"/>
                <a:cs typeface="Verdana"/>
              </a:rPr>
              <a:t> </a:t>
            </a:r>
            <a:r>
              <a:rPr lang="it-IT" sz="2000" spc="-75" dirty="0">
                <a:solidFill>
                  <a:srgbClr val="7F7F7F"/>
                </a:solidFill>
                <a:latin typeface="Verdana"/>
                <a:cs typeface="Verdana"/>
              </a:rPr>
              <a:t>Informazioni per l'iscrizione e contatti</a:t>
            </a:r>
            <a:endParaRPr sz="2000" dirty="0">
              <a:latin typeface="Verdana"/>
              <a:cs typeface="Verdana"/>
            </a:endParaRPr>
          </a:p>
        </p:txBody>
      </p:sp>
      <p:grpSp>
        <p:nvGrpSpPr>
          <p:cNvPr id="5" name="object 5"/>
          <p:cNvGrpSpPr/>
          <p:nvPr/>
        </p:nvGrpSpPr>
        <p:grpSpPr>
          <a:xfrm>
            <a:off x="7163690" y="0"/>
            <a:ext cx="5025390" cy="6858000"/>
            <a:chOff x="7163690" y="0"/>
            <a:chExt cx="5025390" cy="6858000"/>
          </a:xfrm>
        </p:grpSpPr>
        <p:sp>
          <p:nvSpPr>
            <p:cNvPr id="6" name="object 6"/>
            <p:cNvSpPr/>
            <p:nvPr/>
          </p:nvSpPr>
          <p:spPr>
            <a:xfrm>
              <a:off x="7377174" y="0"/>
              <a:ext cx="2555240" cy="6858000"/>
            </a:xfrm>
            <a:custGeom>
              <a:avLst/>
              <a:gdLst/>
              <a:ahLst/>
              <a:cxnLst/>
              <a:rect l="l" t="t" r="r" b="b"/>
              <a:pathLst>
                <a:path w="2555240" h="6858000">
                  <a:moveTo>
                    <a:pt x="1541856" y="1537132"/>
                  </a:moveTo>
                  <a:lnTo>
                    <a:pt x="1494490" y="1543598"/>
                  </a:lnTo>
                  <a:lnTo>
                    <a:pt x="1450943" y="1561725"/>
                  </a:lnTo>
                  <a:lnTo>
                    <a:pt x="1413442" y="1590241"/>
                  </a:lnTo>
                  <a:lnTo>
                    <a:pt x="1384216" y="1627873"/>
                  </a:lnTo>
                  <a:lnTo>
                    <a:pt x="1365493" y="1673349"/>
                  </a:lnTo>
                  <a:lnTo>
                    <a:pt x="970859" y="3128578"/>
                  </a:lnTo>
                  <a:lnTo>
                    <a:pt x="0" y="6858000"/>
                  </a:lnTo>
                  <a:lnTo>
                    <a:pt x="25956" y="6858000"/>
                  </a:lnTo>
                  <a:lnTo>
                    <a:pt x="996320" y="3136211"/>
                  </a:lnTo>
                  <a:lnTo>
                    <a:pt x="1390952" y="1680980"/>
                  </a:lnTo>
                  <a:lnTo>
                    <a:pt x="1411941" y="1634902"/>
                  </a:lnTo>
                  <a:lnTo>
                    <a:pt x="1445212" y="1598715"/>
                  </a:lnTo>
                  <a:lnTo>
                    <a:pt x="1487466" y="1574373"/>
                  </a:lnTo>
                  <a:lnTo>
                    <a:pt x="1535403" y="1563830"/>
                  </a:lnTo>
                  <a:lnTo>
                    <a:pt x="1637281" y="1563830"/>
                  </a:lnTo>
                  <a:lnTo>
                    <a:pt x="1625324" y="1556399"/>
                  </a:lnTo>
                  <a:lnTo>
                    <a:pt x="1590814" y="1543598"/>
                  </a:lnTo>
                  <a:lnTo>
                    <a:pt x="1541856" y="1537132"/>
                  </a:lnTo>
                  <a:close/>
                </a:path>
                <a:path w="2555240" h="6858000">
                  <a:moveTo>
                    <a:pt x="1637281" y="1563830"/>
                  </a:moveTo>
                  <a:lnTo>
                    <a:pt x="1535403" y="1563830"/>
                  </a:lnTo>
                  <a:lnTo>
                    <a:pt x="1585722" y="1569040"/>
                  </a:lnTo>
                  <a:lnTo>
                    <a:pt x="1614962" y="1580210"/>
                  </a:lnTo>
                  <a:lnTo>
                    <a:pt x="1663416" y="1617338"/>
                  </a:lnTo>
                  <a:lnTo>
                    <a:pt x="1694326" y="1671361"/>
                  </a:lnTo>
                  <a:lnTo>
                    <a:pt x="1701964" y="1732261"/>
                  </a:lnTo>
                  <a:lnTo>
                    <a:pt x="1696474" y="1763665"/>
                  </a:lnTo>
                  <a:lnTo>
                    <a:pt x="1436780" y="2721522"/>
                  </a:lnTo>
                  <a:lnTo>
                    <a:pt x="1430309" y="2770443"/>
                  </a:lnTo>
                  <a:lnTo>
                    <a:pt x="1436780" y="2817773"/>
                  </a:lnTo>
                  <a:lnTo>
                    <a:pt x="1454921" y="2861288"/>
                  </a:lnTo>
                  <a:lnTo>
                    <a:pt x="1483458" y="2898760"/>
                  </a:lnTo>
                  <a:lnTo>
                    <a:pt x="1521118" y="2927964"/>
                  </a:lnTo>
                  <a:lnTo>
                    <a:pt x="1566627" y="2946674"/>
                  </a:lnTo>
                  <a:lnTo>
                    <a:pt x="1618576" y="2952831"/>
                  </a:lnTo>
                  <a:lnTo>
                    <a:pt x="1668753" y="2944640"/>
                  </a:lnTo>
                  <a:lnTo>
                    <a:pt x="1704059" y="2928175"/>
                  </a:lnTo>
                  <a:lnTo>
                    <a:pt x="1617364" y="2928175"/>
                  </a:lnTo>
                  <a:lnTo>
                    <a:pt x="1572991" y="2922507"/>
                  </a:lnTo>
                  <a:lnTo>
                    <a:pt x="1526878" y="2901533"/>
                  </a:lnTo>
                  <a:lnTo>
                    <a:pt x="1490664" y="2868286"/>
                  </a:lnTo>
                  <a:lnTo>
                    <a:pt x="1466303" y="2826064"/>
                  </a:lnTo>
                  <a:lnTo>
                    <a:pt x="1455753" y="2778164"/>
                  </a:lnTo>
                  <a:lnTo>
                    <a:pt x="1460967" y="2727882"/>
                  </a:lnTo>
                  <a:lnTo>
                    <a:pt x="1720661" y="1770024"/>
                  </a:lnTo>
                  <a:lnTo>
                    <a:pt x="1726648" y="1734387"/>
                  </a:lnTo>
                  <a:lnTo>
                    <a:pt x="1725674" y="1701333"/>
                  </a:lnTo>
                  <a:lnTo>
                    <a:pt x="1725594" y="1698631"/>
                  </a:lnTo>
                  <a:lnTo>
                    <a:pt x="1717618" y="1663589"/>
                  </a:lnTo>
                  <a:lnTo>
                    <a:pt x="1702839" y="1630098"/>
                  </a:lnTo>
                  <a:lnTo>
                    <a:pt x="1681934" y="1600125"/>
                  </a:lnTo>
                  <a:lnTo>
                    <a:pt x="1655897" y="1575400"/>
                  </a:lnTo>
                  <a:lnTo>
                    <a:pt x="1637281" y="1563830"/>
                  </a:lnTo>
                  <a:close/>
                </a:path>
                <a:path w="2555240" h="6858000">
                  <a:moveTo>
                    <a:pt x="2555219" y="0"/>
                  </a:moveTo>
                  <a:lnTo>
                    <a:pt x="2528139" y="0"/>
                  </a:lnTo>
                  <a:lnTo>
                    <a:pt x="2100017" y="1561407"/>
                  </a:lnTo>
                  <a:lnTo>
                    <a:pt x="1757578" y="2837279"/>
                  </a:lnTo>
                  <a:lnTo>
                    <a:pt x="1732760" y="2874962"/>
                  </a:lnTo>
                  <a:lnTo>
                    <a:pt x="1699570" y="2903364"/>
                  </a:lnTo>
                  <a:lnTo>
                    <a:pt x="1660330" y="2921448"/>
                  </a:lnTo>
                  <a:lnTo>
                    <a:pt x="1617364" y="2928175"/>
                  </a:lnTo>
                  <a:lnTo>
                    <a:pt x="1704059" y="2928175"/>
                  </a:lnTo>
                  <a:lnTo>
                    <a:pt x="1714469" y="2923320"/>
                  </a:lnTo>
                  <a:lnTo>
                    <a:pt x="1753036" y="2890094"/>
                  </a:lnTo>
                  <a:lnTo>
                    <a:pt x="1781765" y="2846183"/>
                  </a:lnTo>
                  <a:lnTo>
                    <a:pt x="1781765" y="2844910"/>
                  </a:lnTo>
                  <a:lnTo>
                    <a:pt x="2124204" y="1567768"/>
                  </a:lnTo>
                  <a:lnTo>
                    <a:pt x="2555219" y="0"/>
                  </a:lnTo>
                  <a:close/>
                </a:path>
              </a:pathLst>
            </a:custGeom>
            <a:solidFill>
              <a:srgbClr val="FFBA00"/>
            </a:solidFill>
          </p:spPr>
          <p:txBody>
            <a:bodyPr wrap="square" lIns="0" tIns="0" rIns="0" bIns="0" rtlCol="0"/>
            <a:lstStyle/>
            <a:p>
              <a:endParaRPr/>
            </a:p>
          </p:txBody>
        </p:sp>
        <p:pic>
          <p:nvPicPr>
            <p:cNvPr id="7" name="object 7"/>
            <p:cNvPicPr/>
            <p:nvPr/>
          </p:nvPicPr>
          <p:blipFill>
            <a:blip r:embed="rId2" cstate="print"/>
            <a:stretch>
              <a:fillRect/>
            </a:stretch>
          </p:blipFill>
          <p:spPr>
            <a:xfrm>
              <a:off x="7827264" y="5154167"/>
              <a:ext cx="880872" cy="1703832"/>
            </a:xfrm>
            <a:prstGeom prst="rect">
              <a:avLst/>
            </a:prstGeom>
          </p:spPr>
        </p:pic>
        <p:pic>
          <p:nvPicPr>
            <p:cNvPr id="8" name="object 8"/>
            <p:cNvPicPr/>
            <p:nvPr/>
          </p:nvPicPr>
          <p:blipFill>
            <a:blip r:embed="rId3" cstate="print"/>
            <a:stretch>
              <a:fillRect/>
            </a:stretch>
          </p:blipFill>
          <p:spPr>
            <a:xfrm>
              <a:off x="7549376" y="6167335"/>
              <a:ext cx="3294001" cy="612000"/>
            </a:xfrm>
            <a:prstGeom prst="rect">
              <a:avLst/>
            </a:prstGeom>
          </p:spPr>
        </p:pic>
        <p:pic>
          <p:nvPicPr>
            <p:cNvPr id="9" name="object 9"/>
            <p:cNvPicPr/>
            <p:nvPr/>
          </p:nvPicPr>
          <p:blipFill>
            <a:blip r:embed="rId4" cstate="print"/>
            <a:stretch>
              <a:fillRect/>
            </a:stretch>
          </p:blipFill>
          <p:spPr>
            <a:xfrm>
              <a:off x="7163690" y="0"/>
              <a:ext cx="5024824" cy="6857999"/>
            </a:xfrm>
            <a:prstGeom prst="rect">
              <a:avLst/>
            </a:prstGeom>
          </p:spPr>
        </p:pic>
      </p:grpSp>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232647" y="0"/>
            <a:ext cx="2743200" cy="6852284"/>
            <a:chOff x="8232647" y="0"/>
            <a:chExt cx="2743200" cy="6852284"/>
          </a:xfrm>
        </p:grpSpPr>
        <p:pic>
          <p:nvPicPr>
            <p:cNvPr id="3" name="object 3"/>
            <p:cNvPicPr/>
            <p:nvPr/>
          </p:nvPicPr>
          <p:blipFill>
            <a:blip r:embed="rId2" cstate="print"/>
            <a:stretch>
              <a:fillRect/>
            </a:stretch>
          </p:blipFill>
          <p:spPr>
            <a:xfrm>
              <a:off x="8232647" y="0"/>
              <a:ext cx="2743200" cy="6851903"/>
            </a:xfrm>
            <a:prstGeom prst="rect">
              <a:avLst/>
            </a:prstGeom>
          </p:spPr>
        </p:pic>
        <p:pic>
          <p:nvPicPr>
            <p:cNvPr id="4" name="object 4"/>
            <p:cNvPicPr/>
            <p:nvPr/>
          </p:nvPicPr>
          <p:blipFill>
            <a:blip r:embed="rId3" cstate="print"/>
            <a:stretch>
              <a:fillRect/>
            </a:stretch>
          </p:blipFill>
          <p:spPr>
            <a:xfrm>
              <a:off x="9000743" y="4370832"/>
              <a:ext cx="880872" cy="1706880"/>
            </a:xfrm>
            <a:prstGeom prst="rect">
              <a:avLst/>
            </a:prstGeom>
          </p:spPr>
        </p:pic>
      </p:grpSp>
      <p:sp>
        <p:nvSpPr>
          <p:cNvPr id="5" name="object 5"/>
          <p:cNvSpPr txBox="1">
            <a:spLocks noGrp="1"/>
          </p:cNvSpPr>
          <p:nvPr>
            <p:ph type="title"/>
          </p:nvPr>
        </p:nvSpPr>
        <p:spPr>
          <a:xfrm>
            <a:off x="3288029" y="417067"/>
            <a:ext cx="7891044" cy="1075294"/>
          </a:xfrm>
          <a:prstGeom prst="rect">
            <a:avLst/>
          </a:prstGeom>
        </p:spPr>
        <p:txBody>
          <a:bodyPr vert="horz" wrap="square" lIns="0" tIns="74295" rIns="0" bIns="0" rtlCol="0">
            <a:spAutoFit/>
          </a:bodyPr>
          <a:lstStyle/>
          <a:p>
            <a:pPr marL="12700" marR="5080" indent="550545">
              <a:lnSpc>
                <a:spcPts val="3890"/>
              </a:lnSpc>
              <a:spcBef>
                <a:spcPts val="585"/>
              </a:spcBef>
            </a:pPr>
            <a:r>
              <a:rPr spc="50" dirty="0">
                <a:solidFill>
                  <a:srgbClr val="FFBA00"/>
                </a:solidFill>
              </a:rPr>
              <a:t>Goals:</a:t>
            </a:r>
            <a:r>
              <a:rPr spc="65" dirty="0">
                <a:solidFill>
                  <a:srgbClr val="FFBA00"/>
                </a:solidFill>
              </a:rPr>
              <a:t> </a:t>
            </a:r>
            <a:r>
              <a:rPr lang="it-IT" spc="-20" dirty="0">
                <a:solidFill>
                  <a:srgbClr val="FFFFFF"/>
                </a:solidFill>
                <a:latin typeface="Arial MT"/>
                <a:cs typeface="Arial MT"/>
              </a:rPr>
              <a:t>Chi-Cosa-Perché devi seguire questa formazione</a:t>
            </a:r>
            <a:endParaRPr spc="-55" dirty="0">
              <a:solidFill>
                <a:srgbClr val="FFFFFF"/>
              </a:solidFill>
              <a:latin typeface="Arial MT"/>
              <a:cs typeface="Arial MT"/>
            </a:endParaRPr>
          </a:p>
        </p:txBody>
      </p:sp>
      <p:grpSp>
        <p:nvGrpSpPr>
          <p:cNvPr id="6" name="object 6"/>
          <p:cNvGrpSpPr/>
          <p:nvPr/>
        </p:nvGrpSpPr>
        <p:grpSpPr>
          <a:xfrm>
            <a:off x="1302476" y="1878501"/>
            <a:ext cx="2879725" cy="3422650"/>
            <a:chOff x="1302476" y="1878501"/>
            <a:chExt cx="2879725" cy="3422650"/>
          </a:xfrm>
        </p:grpSpPr>
        <p:sp>
          <p:nvSpPr>
            <p:cNvPr id="7" name="object 7"/>
            <p:cNvSpPr/>
            <p:nvPr/>
          </p:nvSpPr>
          <p:spPr>
            <a:xfrm>
              <a:off x="1318351" y="1894376"/>
              <a:ext cx="2847975" cy="3390900"/>
            </a:xfrm>
            <a:custGeom>
              <a:avLst/>
              <a:gdLst/>
              <a:ahLst/>
              <a:cxnLst/>
              <a:rect l="l" t="t" r="r" b="b"/>
              <a:pathLst>
                <a:path w="2847975" h="3390900">
                  <a:moveTo>
                    <a:pt x="2373304" y="0"/>
                  </a:moveTo>
                  <a:lnTo>
                    <a:pt x="474671" y="0"/>
                  </a:lnTo>
                  <a:lnTo>
                    <a:pt x="426139" y="2450"/>
                  </a:lnTo>
                  <a:lnTo>
                    <a:pt x="379008" y="9643"/>
                  </a:lnTo>
                  <a:lnTo>
                    <a:pt x="333518" y="21340"/>
                  </a:lnTo>
                  <a:lnTo>
                    <a:pt x="289908" y="37301"/>
                  </a:lnTo>
                  <a:lnTo>
                    <a:pt x="248414" y="57290"/>
                  </a:lnTo>
                  <a:lnTo>
                    <a:pt x="209278" y="81066"/>
                  </a:lnTo>
                  <a:lnTo>
                    <a:pt x="172736" y="108391"/>
                  </a:lnTo>
                  <a:lnTo>
                    <a:pt x="139028" y="139027"/>
                  </a:lnTo>
                  <a:lnTo>
                    <a:pt x="108391" y="172735"/>
                  </a:lnTo>
                  <a:lnTo>
                    <a:pt x="81066" y="209277"/>
                  </a:lnTo>
                  <a:lnTo>
                    <a:pt x="57290" y="248414"/>
                  </a:lnTo>
                  <a:lnTo>
                    <a:pt x="37302" y="289906"/>
                  </a:lnTo>
                  <a:lnTo>
                    <a:pt x="21340" y="333517"/>
                  </a:lnTo>
                  <a:lnTo>
                    <a:pt x="9643" y="379007"/>
                  </a:lnTo>
                  <a:lnTo>
                    <a:pt x="2450" y="426137"/>
                  </a:lnTo>
                  <a:lnTo>
                    <a:pt x="0" y="474670"/>
                  </a:lnTo>
                  <a:lnTo>
                    <a:pt x="0" y="2916228"/>
                  </a:lnTo>
                  <a:lnTo>
                    <a:pt x="2450" y="2964760"/>
                  </a:lnTo>
                  <a:lnTo>
                    <a:pt x="9643" y="3011891"/>
                  </a:lnTo>
                  <a:lnTo>
                    <a:pt x="21340" y="3057381"/>
                  </a:lnTo>
                  <a:lnTo>
                    <a:pt x="37302" y="3100991"/>
                  </a:lnTo>
                  <a:lnTo>
                    <a:pt x="57290" y="3142484"/>
                  </a:lnTo>
                  <a:lnTo>
                    <a:pt x="81066" y="3181621"/>
                  </a:lnTo>
                  <a:lnTo>
                    <a:pt x="108391" y="3218163"/>
                  </a:lnTo>
                  <a:lnTo>
                    <a:pt x="139028" y="3251871"/>
                  </a:lnTo>
                  <a:lnTo>
                    <a:pt x="172736" y="3282507"/>
                  </a:lnTo>
                  <a:lnTo>
                    <a:pt x="209278" y="3309832"/>
                  </a:lnTo>
                  <a:lnTo>
                    <a:pt x="248414" y="3333608"/>
                  </a:lnTo>
                  <a:lnTo>
                    <a:pt x="289908" y="3353596"/>
                  </a:lnTo>
                  <a:lnTo>
                    <a:pt x="333518" y="3369558"/>
                  </a:lnTo>
                  <a:lnTo>
                    <a:pt x="379008" y="3381255"/>
                  </a:lnTo>
                  <a:lnTo>
                    <a:pt x="426139" y="3388448"/>
                  </a:lnTo>
                  <a:lnTo>
                    <a:pt x="474671"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000000"/>
            </a:solidFill>
          </p:spPr>
          <p:txBody>
            <a:bodyPr wrap="square" lIns="0" tIns="0" rIns="0" bIns="0" rtlCol="0"/>
            <a:lstStyle/>
            <a:p>
              <a:endParaRPr/>
            </a:p>
          </p:txBody>
        </p:sp>
        <p:sp>
          <p:nvSpPr>
            <p:cNvPr id="8" name="object 8"/>
            <p:cNvSpPr/>
            <p:nvPr/>
          </p:nvSpPr>
          <p:spPr>
            <a:xfrm>
              <a:off x="1318351"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9" name="object 9"/>
          <p:cNvSpPr txBox="1"/>
          <p:nvPr/>
        </p:nvSpPr>
        <p:spPr>
          <a:xfrm>
            <a:off x="1655218" y="1948465"/>
            <a:ext cx="2174240" cy="3336811"/>
          </a:xfrm>
          <a:prstGeom prst="rect">
            <a:avLst/>
          </a:prstGeom>
        </p:spPr>
        <p:txBody>
          <a:bodyPr vert="horz" wrap="square" lIns="0" tIns="12700" rIns="0" bIns="0" rtlCol="0">
            <a:spAutoFit/>
          </a:bodyPr>
          <a:lstStyle/>
          <a:p>
            <a:pPr algn="ctr">
              <a:lnSpc>
                <a:spcPct val="100000"/>
              </a:lnSpc>
              <a:spcBef>
                <a:spcPts val="100"/>
              </a:spcBef>
            </a:pPr>
            <a:r>
              <a:rPr lang="en-US" sz="2400" spc="240" dirty="0">
                <a:solidFill>
                  <a:srgbClr val="FFBA00"/>
                </a:solidFill>
                <a:latin typeface="Cambria"/>
                <a:cs typeface="Cambria"/>
              </a:rPr>
              <a:t>CHI</a:t>
            </a:r>
            <a:endParaRPr sz="2400" dirty="0">
              <a:latin typeface="Cambria"/>
              <a:cs typeface="Cambria"/>
            </a:endParaRPr>
          </a:p>
          <a:p>
            <a:pPr marL="12700" marR="5080" indent="-635" algn="ctr">
              <a:lnSpc>
                <a:spcPct val="100000"/>
              </a:lnSpc>
              <a:spcBef>
                <a:spcPts val="1215"/>
              </a:spcBef>
            </a:pPr>
            <a:r>
              <a:rPr lang="it-IT" sz="1400" dirty="0">
                <a:solidFill>
                  <a:srgbClr val="FFFFFF"/>
                </a:solidFill>
                <a:latin typeface="Verdana"/>
                <a:cs typeface="Verdana"/>
              </a:rPr>
              <a:t>Chiunque sia interessato a conoscere la protezione delle reti di controllo dell'energia, come ingegneri e amministratori IT/OT, professionisti dell'energia, studenti, ricercatori ed educatori con una certa conoscenza dei sistemi IT e della sicurezza informatica di base</a:t>
            </a:r>
            <a:endParaRPr sz="1400" dirty="0">
              <a:latin typeface="Verdana"/>
              <a:cs typeface="Verdana"/>
            </a:endParaRPr>
          </a:p>
        </p:txBody>
      </p:sp>
      <p:grpSp>
        <p:nvGrpSpPr>
          <p:cNvPr id="10" name="object 10"/>
          <p:cNvGrpSpPr/>
          <p:nvPr/>
        </p:nvGrpSpPr>
        <p:grpSpPr>
          <a:xfrm>
            <a:off x="4635216" y="1878501"/>
            <a:ext cx="2879725" cy="3422650"/>
            <a:chOff x="4635216" y="1878501"/>
            <a:chExt cx="2879725" cy="3422650"/>
          </a:xfrm>
        </p:grpSpPr>
        <p:sp>
          <p:nvSpPr>
            <p:cNvPr id="11" name="object 11"/>
            <p:cNvSpPr/>
            <p:nvPr/>
          </p:nvSpPr>
          <p:spPr>
            <a:xfrm>
              <a:off x="4651091" y="1894376"/>
              <a:ext cx="2847975" cy="3390900"/>
            </a:xfrm>
            <a:custGeom>
              <a:avLst/>
              <a:gdLst/>
              <a:ahLst/>
              <a:cxnLst/>
              <a:rect l="l" t="t" r="r" b="b"/>
              <a:pathLst>
                <a:path w="2847975" h="3390900">
                  <a:moveTo>
                    <a:pt x="2373304" y="0"/>
                  </a:moveTo>
                  <a:lnTo>
                    <a:pt x="474670" y="0"/>
                  </a:lnTo>
                  <a:lnTo>
                    <a:pt x="426138" y="2450"/>
                  </a:lnTo>
                  <a:lnTo>
                    <a:pt x="379007" y="9643"/>
                  </a:lnTo>
                  <a:lnTo>
                    <a:pt x="333518" y="21340"/>
                  </a:lnTo>
                  <a:lnTo>
                    <a:pt x="289907" y="37301"/>
                  </a:lnTo>
                  <a:lnTo>
                    <a:pt x="248414" y="57290"/>
                  </a:lnTo>
                  <a:lnTo>
                    <a:pt x="209277" y="81066"/>
                  </a:lnTo>
                  <a:lnTo>
                    <a:pt x="172736" y="108391"/>
                  </a:lnTo>
                  <a:lnTo>
                    <a:pt x="139028" y="139027"/>
                  </a:lnTo>
                  <a:lnTo>
                    <a:pt x="108391" y="172735"/>
                  </a:lnTo>
                  <a:lnTo>
                    <a:pt x="81066" y="209277"/>
                  </a:lnTo>
                  <a:lnTo>
                    <a:pt x="57290" y="248414"/>
                  </a:lnTo>
                  <a:lnTo>
                    <a:pt x="37302" y="289906"/>
                  </a:lnTo>
                  <a:lnTo>
                    <a:pt x="21340" y="333517"/>
                  </a:lnTo>
                  <a:lnTo>
                    <a:pt x="9643" y="379007"/>
                  </a:lnTo>
                  <a:lnTo>
                    <a:pt x="2450" y="426137"/>
                  </a:lnTo>
                  <a:lnTo>
                    <a:pt x="0" y="474670"/>
                  </a:lnTo>
                  <a:lnTo>
                    <a:pt x="0" y="2916228"/>
                  </a:lnTo>
                  <a:lnTo>
                    <a:pt x="2450" y="2964760"/>
                  </a:lnTo>
                  <a:lnTo>
                    <a:pt x="9643" y="3011891"/>
                  </a:lnTo>
                  <a:lnTo>
                    <a:pt x="21340" y="3057381"/>
                  </a:lnTo>
                  <a:lnTo>
                    <a:pt x="37302" y="3100991"/>
                  </a:lnTo>
                  <a:lnTo>
                    <a:pt x="57290" y="3142484"/>
                  </a:lnTo>
                  <a:lnTo>
                    <a:pt x="81066" y="3181621"/>
                  </a:lnTo>
                  <a:lnTo>
                    <a:pt x="108391" y="3218163"/>
                  </a:lnTo>
                  <a:lnTo>
                    <a:pt x="139028" y="3251871"/>
                  </a:lnTo>
                  <a:lnTo>
                    <a:pt x="172736" y="3282507"/>
                  </a:lnTo>
                  <a:lnTo>
                    <a:pt x="209277" y="3309832"/>
                  </a:lnTo>
                  <a:lnTo>
                    <a:pt x="248414" y="3333608"/>
                  </a:lnTo>
                  <a:lnTo>
                    <a:pt x="289907" y="3353596"/>
                  </a:lnTo>
                  <a:lnTo>
                    <a:pt x="333518" y="3369558"/>
                  </a:lnTo>
                  <a:lnTo>
                    <a:pt x="379007" y="3381255"/>
                  </a:lnTo>
                  <a:lnTo>
                    <a:pt x="426138"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000000"/>
            </a:solidFill>
          </p:spPr>
          <p:txBody>
            <a:bodyPr wrap="square" lIns="0" tIns="0" rIns="0" bIns="0" rtlCol="0"/>
            <a:lstStyle/>
            <a:p>
              <a:endParaRPr/>
            </a:p>
          </p:txBody>
        </p:sp>
        <p:sp>
          <p:nvSpPr>
            <p:cNvPr id="12" name="object 12"/>
            <p:cNvSpPr/>
            <p:nvPr/>
          </p:nvSpPr>
          <p:spPr>
            <a:xfrm>
              <a:off x="4651091"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13" name="object 13"/>
          <p:cNvSpPr txBox="1"/>
          <p:nvPr/>
        </p:nvSpPr>
        <p:spPr>
          <a:xfrm>
            <a:off x="4951129" y="2270252"/>
            <a:ext cx="2248535" cy="1831975"/>
          </a:xfrm>
          <a:prstGeom prst="rect">
            <a:avLst/>
          </a:prstGeom>
        </p:spPr>
        <p:txBody>
          <a:bodyPr vert="horz" wrap="square" lIns="0" tIns="12700" rIns="0" bIns="0" rtlCol="0">
            <a:spAutoFit/>
          </a:bodyPr>
          <a:lstStyle/>
          <a:p>
            <a:pPr algn="ctr">
              <a:lnSpc>
                <a:spcPct val="100000"/>
              </a:lnSpc>
              <a:spcBef>
                <a:spcPts val="100"/>
              </a:spcBef>
            </a:pPr>
            <a:r>
              <a:rPr lang="en-US" sz="2400" spc="200" dirty="0">
                <a:solidFill>
                  <a:srgbClr val="FFBA00"/>
                </a:solidFill>
                <a:latin typeface="Cambria"/>
                <a:cs typeface="Cambria"/>
              </a:rPr>
              <a:t>COSA</a:t>
            </a:r>
            <a:endParaRPr sz="2400" dirty="0">
              <a:latin typeface="Cambria"/>
              <a:cs typeface="Cambria"/>
            </a:endParaRPr>
          </a:p>
          <a:p>
            <a:pPr marL="12700" marR="5080" algn="ctr">
              <a:lnSpc>
                <a:spcPct val="100000"/>
              </a:lnSpc>
              <a:spcBef>
                <a:spcPts val="1265"/>
              </a:spcBef>
            </a:pPr>
            <a:r>
              <a:rPr lang="it-IT" sz="1400" spc="-80" dirty="0">
                <a:solidFill>
                  <a:srgbClr val="FFFFFF"/>
                </a:solidFill>
                <a:latin typeface="Verdana"/>
                <a:cs typeface="Verdana"/>
              </a:rPr>
              <a:t>Stabilisce le basi (anche se a livello avanzato) per comprendere l'importanza della cybersecurity in un campo specifico del settore energetico</a:t>
            </a:r>
            <a:endParaRPr sz="1400" dirty="0">
              <a:latin typeface="Verdana"/>
              <a:cs typeface="Verdana"/>
            </a:endParaRPr>
          </a:p>
        </p:txBody>
      </p:sp>
      <p:grpSp>
        <p:nvGrpSpPr>
          <p:cNvPr id="14" name="object 14"/>
          <p:cNvGrpSpPr/>
          <p:nvPr/>
        </p:nvGrpSpPr>
        <p:grpSpPr>
          <a:xfrm>
            <a:off x="7979528" y="1878501"/>
            <a:ext cx="2879725" cy="3422650"/>
            <a:chOff x="7979528" y="1878501"/>
            <a:chExt cx="2879725" cy="3422650"/>
          </a:xfrm>
        </p:grpSpPr>
        <p:sp>
          <p:nvSpPr>
            <p:cNvPr id="15" name="object 15"/>
            <p:cNvSpPr/>
            <p:nvPr/>
          </p:nvSpPr>
          <p:spPr>
            <a:xfrm>
              <a:off x="7995403" y="1894376"/>
              <a:ext cx="2847975" cy="3390900"/>
            </a:xfrm>
            <a:custGeom>
              <a:avLst/>
              <a:gdLst/>
              <a:ahLst/>
              <a:cxnLst/>
              <a:rect l="l" t="t" r="r" b="b"/>
              <a:pathLst>
                <a:path w="2847975" h="3390900">
                  <a:moveTo>
                    <a:pt x="2373304" y="0"/>
                  </a:moveTo>
                  <a:lnTo>
                    <a:pt x="474670" y="0"/>
                  </a:lnTo>
                  <a:lnTo>
                    <a:pt x="426137" y="2450"/>
                  </a:lnTo>
                  <a:lnTo>
                    <a:pt x="379007" y="9643"/>
                  </a:lnTo>
                  <a:lnTo>
                    <a:pt x="333517" y="21340"/>
                  </a:lnTo>
                  <a:lnTo>
                    <a:pt x="289906" y="37301"/>
                  </a:lnTo>
                  <a:lnTo>
                    <a:pt x="248414" y="57290"/>
                  </a:lnTo>
                  <a:lnTo>
                    <a:pt x="209277" y="81066"/>
                  </a:lnTo>
                  <a:lnTo>
                    <a:pt x="172735" y="108391"/>
                  </a:lnTo>
                  <a:lnTo>
                    <a:pt x="139027" y="139027"/>
                  </a:lnTo>
                  <a:lnTo>
                    <a:pt x="108391" y="172735"/>
                  </a:lnTo>
                  <a:lnTo>
                    <a:pt x="81066" y="209277"/>
                  </a:lnTo>
                  <a:lnTo>
                    <a:pt x="57290" y="248414"/>
                  </a:lnTo>
                  <a:lnTo>
                    <a:pt x="37301" y="289906"/>
                  </a:lnTo>
                  <a:lnTo>
                    <a:pt x="21340" y="333517"/>
                  </a:lnTo>
                  <a:lnTo>
                    <a:pt x="9643" y="379007"/>
                  </a:lnTo>
                  <a:lnTo>
                    <a:pt x="2450" y="426137"/>
                  </a:lnTo>
                  <a:lnTo>
                    <a:pt x="0" y="474670"/>
                  </a:lnTo>
                  <a:lnTo>
                    <a:pt x="0" y="2916228"/>
                  </a:lnTo>
                  <a:lnTo>
                    <a:pt x="2450" y="2964760"/>
                  </a:lnTo>
                  <a:lnTo>
                    <a:pt x="9643" y="3011891"/>
                  </a:lnTo>
                  <a:lnTo>
                    <a:pt x="21340" y="3057381"/>
                  </a:lnTo>
                  <a:lnTo>
                    <a:pt x="37301" y="3100991"/>
                  </a:lnTo>
                  <a:lnTo>
                    <a:pt x="57290" y="3142484"/>
                  </a:lnTo>
                  <a:lnTo>
                    <a:pt x="81066" y="3181621"/>
                  </a:lnTo>
                  <a:lnTo>
                    <a:pt x="108391" y="3218163"/>
                  </a:lnTo>
                  <a:lnTo>
                    <a:pt x="139027" y="3251871"/>
                  </a:lnTo>
                  <a:lnTo>
                    <a:pt x="172735" y="3282507"/>
                  </a:lnTo>
                  <a:lnTo>
                    <a:pt x="209277" y="3309832"/>
                  </a:lnTo>
                  <a:lnTo>
                    <a:pt x="248414" y="3333608"/>
                  </a:lnTo>
                  <a:lnTo>
                    <a:pt x="289906" y="3353596"/>
                  </a:lnTo>
                  <a:lnTo>
                    <a:pt x="333517" y="3369558"/>
                  </a:lnTo>
                  <a:lnTo>
                    <a:pt x="379007" y="3381255"/>
                  </a:lnTo>
                  <a:lnTo>
                    <a:pt x="426137"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000000"/>
            </a:solidFill>
          </p:spPr>
          <p:txBody>
            <a:bodyPr wrap="square" lIns="0" tIns="0" rIns="0" bIns="0" rtlCol="0"/>
            <a:lstStyle/>
            <a:p>
              <a:endParaRPr/>
            </a:p>
          </p:txBody>
        </p:sp>
        <p:sp>
          <p:nvSpPr>
            <p:cNvPr id="16" name="object 16"/>
            <p:cNvSpPr/>
            <p:nvPr/>
          </p:nvSpPr>
          <p:spPr>
            <a:xfrm>
              <a:off x="7995403" y="1894376"/>
              <a:ext cx="2847975" cy="3390900"/>
            </a:xfrm>
            <a:custGeom>
              <a:avLst/>
              <a:gdLst/>
              <a:ahLst/>
              <a:cxnLst/>
              <a:rect l="l" t="t" r="r" b="b"/>
              <a:pathLst>
                <a:path w="2847975" h="3390900">
                  <a:moveTo>
                    <a:pt x="0" y="474670"/>
                  </a:moveTo>
                  <a:lnTo>
                    <a:pt x="2450" y="426137"/>
                  </a:lnTo>
                  <a:lnTo>
                    <a:pt x="9643" y="379007"/>
                  </a:lnTo>
                  <a:lnTo>
                    <a:pt x="21340" y="333517"/>
                  </a:lnTo>
                  <a:lnTo>
                    <a:pt x="37301" y="289907"/>
                  </a:lnTo>
                  <a:lnTo>
                    <a:pt x="57290" y="248414"/>
                  </a:lnTo>
                  <a:lnTo>
                    <a:pt x="81066" y="209277"/>
                  </a:lnTo>
                  <a:lnTo>
                    <a:pt x="108391" y="172735"/>
                  </a:lnTo>
                  <a:lnTo>
                    <a:pt x="139027" y="139027"/>
                  </a:lnTo>
                  <a:lnTo>
                    <a:pt x="172735" y="108391"/>
                  </a:lnTo>
                  <a:lnTo>
                    <a:pt x="209277" y="81066"/>
                  </a:lnTo>
                  <a:lnTo>
                    <a:pt x="248414" y="57290"/>
                  </a:lnTo>
                  <a:lnTo>
                    <a:pt x="289907" y="37301"/>
                  </a:lnTo>
                  <a:lnTo>
                    <a:pt x="333518" y="21340"/>
                  </a:lnTo>
                  <a:lnTo>
                    <a:pt x="379007" y="9643"/>
                  </a:lnTo>
                  <a:lnTo>
                    <a:pt x="426138" y="2450"/>
                  </a:lnTo>
                  <a:lnTo>
                    <a:pt x="474670" y="0"/>
                  </a:lnTo>
                  <a:lnTo>
                    <a:pt x="2373305" y="0"/>
                  </a:lnTo>
                  <a:lnTo>
                    <a:pt x="2421837" y="2450"/>
                  </a:lnTo>
                  <a:lnTo>
                    <a:pt x="2468967" y="9643"/>
                  </a:lnTo>
                  <a:lnTo>
                    <a:pt x="2514457" y="21340"/>
                  </a:lnTo>
                  <a:lnTo>
                    <a:pt x="2558068" y="37301"/>
                  </a:lnTo>
                  <a:lnTo>
                    <a:pt x="2599560" y="57290"/>
                  </a:lnTo>
                  <a:lnTo>
                    <a:pt x="2638697" y="81066"/>
                  </a:lnTo>
                  <a:lnTo>
                    <a:pt x="2675239" y="108391"/>
                  </a:lnTo>
                  <a:lnTo>
                    <a:pt x="2708947" y="139027"/>
                  </a:lnTo>
                  <a:lnTo>
                    <a:pt x="2739583" y="172735"/>
                  </a:lnTo>
                  <a:lnTo>
                    <a:pt x="2766908" y="209277"/>
                  </a:lnTo>
                  <a:lnTo>
                    <a:pt x="2790684" y="248414"/>
                  </a:lnTo>
                  <a:lnTo>
                    <a:pt x="2810673" y="289907"/>
                  </a:lnTo>
                  <a:lnTo>
                    <a:pt x="2826634" y="333517"/>
                  </a:lnTo>
                  <a:lnTo>
                    <a:pt x="2838331" y="379007"/>
                  </a:lnTo>
                  <a:lnTo>
                    <a:pt x="2845524" y="426137"/>
                  </a:lnTo>
                  <a:lnTo>
                    <a:pt x="2847975" y="474670"/>
                  </a:lnTo>
                  <a:lnTo>
                    <a:pt x="2847975" y="2916229"/>
                  </a:lnTo>
                  <a:lnTo>
                    <a:pt x="2845524" y="2964761"/>
                  </a:lnTo>
                  <a:lnTo>
                    <a:pt x="2838331" y="3011891"/>
                  </a:lnTo>
                  <a:lnTo>
                    <a:pt x="2826634" y="3057381"/>
                  </a:lnTo>
                  <a:lnTo>
                    <a:pt x="2810673" y="3100992"/>
                  </a:lnTo>
                  <a:lnTo>
                    <a:pt x="2790684" y="3142484"/>
                  </a:lnTo>
                  <a:lnTo>
                    <a:pt x="2766908" y="3181621"/>
                  </a:lnTo>
                  <a:lnTo>
                    <a:pt x="2739583" y="3218163"/>
                  </a:lnTo>
                  <a:lnTo>
                    <a:pt x="2708947" y="3251871"/>
                  </a:lnTo>
                  <a:lnTo>
                    <a:pt x="2675239" y="3282507"/>
                  </a:lnTo>
                  <a:lnTo>
                    <a:pt x="2638697" y="3309832"/>
                  </a:lnTo>
                  <a:lnTo>
                    <a:pt x="2599560" y="3333608"/>
                  </a:lnTo>
                  <a:lnTo>
                    <a:pt x="2558068" y="3353597"/>
                  </a:lnTo>
                  <a:lnTo>
                    <a:pt x="2514457" y="3369558"/>
                  </a:lnTo>
                  <a:lnTo>
                    <a:pt x="2468967" y="3381255"/>
                  </a:lnTo>
                  <a:lnTo>
                    <a:pt x="2421837" y="3388448"/>
                  </a:lnTo>
                  <a:lnTo>
                    <a:pt x="2373305" y="3390899"/>
                  </a:lnTo>
                  <a:lnTo>
                    <a:pt x="474670" y="3390899"/>
                  </a:lnTo>
                  <a:lnTo>
                    <a:pt x="426138" y="3388448"/>
                  </a:lnTo>
                  <a:lnTo>
                    <a:pt x="379007" y="3381255"/>
                  </a:lnTo>
                  <a:lnTo>
                    <a:pt x="333518" y="3369558"/>
                  </a:lnTo>
                  <a:lnTo>
                    <a:pt x="289907" y="3353597"/>
                  </a:lnTo>
                  <a:lnTo>
                    <a:pt x="248414" y="3333608"/>
                  </a:lnTo>
                  <a:lnTo>
                    <a:pt x="209277" y="3309832"/>
                  </a:lnTo>
                  <a:lnTo>
                    <a:pt x="172735" y="3282507"/>
                  </a:lnTo>
                  <a:lnTo>
                    <a:pt x="139027" y="3251871"/>
                  </a:lnTo>
                  <a:lnTo>
                    <a:pt x="108391" y="3218163"/>
                  </a:lnTo>
                  <a:lnTo>
                    <a:pt x="81066" y="3181621"/>
                  </a:lnTo>
                  <a:lnTo>
                    <a:pt x="57290" y="3142484"/>
                  </a:lnTo>
                  <a:lnTo>
                    <a:pt x="37301" y="3100992"/>
                  </a:lnTo>
                  <a:lnTo>
                    <a:pt x="21340" y="3057381"/>
                  </a:lnTo>
                  <a:lnTo>
                    <a:pt x="9643" y="3011891"/>
                  </a:lnTo>
                  <a:lnTo>
                    <a:pt x="2450" y="2964761"/>
                  </a:lnTo>
                  <a:lnTo>
                    <a:pt x="0" y="2916229"/>
                  </a:lnTo>
                  <a:lnTo>
                    <a:pt x="0" y="474670"/>
                  </a:lnTo>
                  <a:close/>
                </a:path>
              </a:pathLst>
            </a:custGeom>
            <a:ln w="31750">
              <a:solidFill>
                <a:srgbClr val="FFBA00"/>
              </a:solidFill>
            </a:ln>
          </p:spPr>
          <p:txBody>
            <a:bodyPr wrap="square" lIns="0" tIns="0" rIns="0" bIns="0" rtlCol="0"/>
            <a:lstStyle/>
            <a:p>
              <a:endParaRPr/>
            </a:p>
          </p:txBody>
        </p:sp>
      </p:grpSp>
      <p:sp>
        <p:nvSpPr>
          <p:cNvPr id="17" name="object 17"/>
          <p:cNvSpPr txBox="1"/>
          <p:nvPr/>
        </p:nvSpPr>
        <p:spPr>
          <a:xfrm>
            <a:off x="8292225" y="2090081"/>
            <a:ext cx="2266315" cy="3134191"/>
          </a:xfrm>
          <a:prstGeom prst="rect">
            <a:avLst/>
          </a:prstGeom>
        </p:spPr>
        <p:txBody>
          <a:bodyPr vert="horz" wrap="square" lIns="0" tIns="12700" rIns="0" bIns="0" rtlCol="0">
            <a:spAutoFit/>
          </a:bodyPr>
          <a:lstStyle/>
          <a:p>
            <a:pPr marR="53340" algn="ctr">
              <a:lnSpc>
                <a:spcPct val="100000"/>
              </a:lnSpc>
              <a:spcBef>
                <a:spcPts val="100"/>
              </a:spcBef>
            </a:pPr>
            <a:r>
              <a:rPr lang="en-US" sz="2400" spc="210" dirty="0">
                <a:solidFill>
                  <a:srgbClr val="FFBA00"/>
                </a:solidFill>
                <a:latin typeface="Cambria"/>
                <a:cs typeface="Cambria"/>
              </a:rPr>
              <a:t>PERCHÉ</a:t>
            </a:r>
            <a:endParaRPr sz="2400" dirty="0">
              <a:latin typeface="Cambria"/>
              <a:cs typeface="Cambria"/>
            </a:endParaRPr>
          </a:p>
          <a:p>
            <a:pPr marL="12700" marR="5080" algn="ctr">
              <a:lnSpc>
                <a:spcPct val="99800"/>
              </a:lnSpc>
              <a:spcBef>
                <a:spcPts val="1265"/>
              </a:spcBef>
            </a:pPr>
            <a:r>
              <a:rPr lang="it-IT" sz="1400" spc="-25" dirty="0">
                <a:solidFill>
                  <a:srgbClr val="FFFFFF"/>
                </a:solidFill>
                <a:latin typeface="Verdana"/>
                <a:cs typeface="Verdana"/>
              </a:rPr>
              <a:t>Fornire ai partecipanti le conoscenze e le competenze necessarie per sviluppare una strategia per la protezione dei sistemi critici, delle loro infrastrutture di rete, dei dati e delle risorse essenziali come il controllo e l'alimentazione</a:t>
            </a:r>
            <a:endParaRPr sz="1400" dirty="0">
              <a:latin typeface="Verdana"/>
              <a:cs typeface="Verdana"/>
            </a:endParaRPr>
          </a:p>
        </p:txBody>
      </p:sp>
      <p:pic>
        <p:nvPicPr>
          <p:cNvPr id="18" name="object 18"/>
          <p:cNvPicPr/>
          <p:nvPr/>
        </p:nvPicPr>
        <p:blipFill>
          <a:blip r:embed="rId4" cstate="print"/>
          <a:stretch>
            <a:fillRect/>
          </a:stretch>
        </p:blipFill>
        <p:spPr>
          <a:xfrm>
            <a:off x="7549376" y="6167335"/>
            <a:ext cx="3294001" cy="612000"/>
          </a:xfrm>
          <a:prstGeom prst="rect">
            <a:avLst/>
          </a:prstGeom>
        </p:spPr>
      </p:pic>
      <p:sp>
        <p:nvSpPr>
          <p:cNvPr id="19" name="object 19"/>
          <p:cNvSpPr txBox="1">
            <a:spLocks noGrp="1"/>
          </p:cNvSpPr>
          <p:nvPr>
            <p:ph type="sldNum" sz="quarter" idx="7"/>
          </p:nvPr>
        </p:nvSpPr>
        <p:spPr>
          <a:prstGeom prst="rect">
            <a:avLst/>
          </a:prstGeom>
        </p:spPr>
        <p:txBody>
          <a:bodyPr vert="horz" wrap="square" lIns="0" tIns="13335" rIns="0" bIns="0" rtlCol="0">
            <a:spAutoFit/>
          </a:bodyPr>
          <a:lstStyle/>
          <a:p>
            <a:pPr marL="38100">
              <a:lnSpc>
                <a:spcPct val="100000"/>
              </a:lnSpc>
              <a:spcBef>
                <a:spcPts val="105"/>
              </a:spcBef>
            </a:pPr>
            <a:fld id="{81D60167-4931-47E6-BA6A-407CBD079E47}" type="slidenum">
              <a:rPr spc="-50" dirty="0"/>
              <a:t>4</a:t>
            </a:fld>
            <a:endParaRPr spc="-50" dirty="0"/>
          </a:p>
        </p:txBody>
      </p:sp>
      <p:sp>
        <p:nvSpPr>
          <p:cNvPr id="20" name="object 2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8415">
              <a:lnSpc>
                <a:spcPct val="100000"/>
              </a:lnSpc>
              <a:spcBef>
                <a:spcPts val="105"/>
              </a:spcBef>
            </a:pPr>
            <a:r>
              <a:rPr lang="it-IT" spc="-85" dirty="0"/>
              <a:t>CSP004_C_E: CRISTINA ALCARAZ, PRESENTAZIONE DEL MODULO</a:t>
            </a:r>
            <a:endParaRPr spc="-1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95403" y="0"/>
            <a:ext cx="2980690" cy="6852284"/>
            <a:chOff x="7995403" y="0"/>
            <a:chExt cx="2980690" cy="6852284"/>
          </a:xfrm>
        </p:grpSpPr>
        <p:pic>
          <p:nvPicPr>
            <p:cNvPr id="3" name="object 3"/>
            <p:cNvPicPr/>
            <p:nvPr/>
          </p:nvPicPr>
          <p:blipFill>
            <a:blip r:embed="rId2" cstate="print"/>
            <a:stretch>
              <a:fillRect/>
            </a:stretch>
          </p:blipFill>
          <p:spPr>
            <a:xfrm>
              <a:off x="8232648" y="0"/>
              <a:ext cx="2743200" cy="6851903"/>
            </a:xfrm>
            <a:prstGeom prst="rect">
              <a:avLst/>
            </a:prstGeom>
          </p:spPr>
        </p:pic>
        <p:pic>
          <p:nvPicPr>
            <p:cNvPr id="4" name="object 4"/>
            <p:cNvPicPr/>
            <p:nvPr/>
          </p:nvPicPr>
          <p:blipFill>
            <a:blip r:embed="rId3" cstate="print"/>
            <a:stretch>
              <a:fillRect/>
            </a:stretch>
          </p:blipFill>
          <p:spPr>
            <a:xfrm>
              <a:off x="9000744" y="4370832"/>
              <a:ext cx="880872" cy="1706880"/>
            </a:xfrm>
            <a:prstGeom prst="rect">
              <a:avLst/>
            </a:prstGeom>
          </p:spPr>
        </p:pic>
        <p:sp>
          <p:nvSpPr>
            <p:cNvPr id="5" name="object 5"/>
            <p:cNvSpPr/>
            <p:nvPr/>
          </p:nvSpPr>
          <p:spPr>
            <a:xfrm>
              <a:off x="7995403" y="1894376"/>
              <a:ext cx="2847975" cy="3390900"/>
            </a:xfrm>
            <a:custGeom>
              <a:avLst/>
              <a:gdLst/>
              <a:ahLst/>
              <a:cxnLst/>
              <a:rect l="l" t="t" r="r" b="b"/>
              <a:pathLst>
                <a:path w="2847975" h="3390900">
                  <a:moveTo>
                    <a:pt x="2373304" y="0"/>
                  </a:moveTo>
                  <a:lnTo>
                    <a:pt x="474670" y="0"/>
                  </a:lnTo>
                  <a:lnTo>
                    <a:pt x="426137" y="2450"/>
                  </a:lnTo>
                  <a:lnTo>
                    <a:pt x="379007" y="9643"/>
                  </a:lnTo>
                  <a:lnTo>
                    <a:pt x="333517" y="21340"/>
                  </a:lnTo>
                  <a:lnTo>
                    <a:pt x="289906" y="37301"/>
                  </a:lnTo>
                  <a:lnTo>
                    <a:pt x="248414" y="57290"/>
                  </a:lnTo>
                  <a:lnTo>
                    <a:pt x="209277" y="81066"/>
                  </a:lnTo>
                  <a:lnTo>
                    <a:pt x="172735" y="108391"/>
                  </a:lnTo>
                  <a:lnTo>
                    <a:pt x="139027" y="139027"/>
                  </a:lnTo>
                  <a:lnTo>
                    <a:pt x="108391" y="172735"/>
                  </a:lnTo>
                  <a:lnTo>
                    <a:pt x="81066" y="209277"/>
                  </a:lnTo>
                  <a:lnTo>
                    <a:pt x="57290" y="248414"/>
                  </a:lnTo>
                  <a:lnTo>
                    <a:pt x="37301" y="289906"/>
                  </a:lnTo>
                  <a:lnTo>
                    <a:pt x="21340" y="333517"/>
                  </a:lnTo>
                  <a:lnTo>
                    <a:pt x="9643" y="379007"/>
                  </a:lnTo>
                  <a:lnTo>
                    <a:pt x="2450" y="426137"/>
                  </a:lnTo>
                  <a:lnTo>
                    <a:pt x="0" y="474670"/>
                  </a:lnTo>
                  <a:lnTo>
                    <a:pt x="0" y="2916228"/>
                  </a:lnTo>
                  <a:lnTo>
                    <a:pt x="2450" y="2964760"/>
                  </a:lnTo>
                  <a:lnTo>
                    <a:pt x="9643" y="3011891"/>
                  </a:lnTo>
                  <a:lnTo>
                    <a:pt x="21340" y="3057381"/>
                  </a:lnTo>
                  <a:lnTo>
                    <a:pt x="37301" y="3100991"/>
                  </a:lnTo>
                  <a:lnTo>
                    <a:pt x="57290" y="3142484"/>
                  </a:lnTo>
                  <a:lnTo>
                    <a:pt x="81066" y="3181621"/>
                  </a:lnTo>
                  <a:lnTo>
                    <a:pt x="108391" y="3218163"/>
                  </a:lnTo>
                  <a:lnTo>
                    <a:pt x="139027" y="3251871"/>
                  </a:lnTo>
                  <a:lnTo>
                    <a:pt x="172735" y="3282507"/>
                  </a:lnTo>
                  <a:lnTo>
                    <a:pt x="209277" y="3309832"/>
                  </a:lnTo>
                  <a:lnTo>
                    <a:pt x="248414" y="3333608"/>
                  </a:lnTo>
                  <a:lnTo>
                    <a:pt x="289906" y="3353596"/>
                  </a:lnTo>
                  <a:lnTo>
                    <a:pt x="333517" y="3369558"/>
                  </a:lnTo>
                  <a:lnTo>
                    <a:pt x="379007" y="3381255"/>
                  </a:lnTo>
                  <a:lnTo>
                    <a:pt x="426137" y="3388448"/>
                  </a:lnTo>
                  <a:lnTo>
                    <a:pt x="474670" y="3390898"/>
                  </a:lnTo>
                  <a:lnTo>
                    <a:pt x="2373304" y="3390898"/>
                  </a:lnTo>
                  <a:lnTo>
                    <a:pt x="2421837" y="3388448"/>
                  </a:lnTo>
                  <a:lnTo>
                    <a:pt x="2468967" y="3381255"/>
                  </a:lnTo>
                  <a:lnTo>
                    <a:pt x="2514457" y="3369558"/>
                  </a:lnTo>
                  <a:lnTo>
                    <a:pt x="2558068" y="3353596"/>
                  </a:lnTo>
                  <a:lnTo>
                    <a:pt x="2599560" y="3333608"/>
                  </a:lnTo>
                  <a:lnTo>
                    <a:pt x="2638697" y="3309832"/>
                  </a:lnTo>
                  <a:lnTo>
                    <a:pt x="2675239" y="3282507"/>
                  </a:lnTo>
                  <a:lnTo>
                    <a:pt x="2708947" y="3251871"/>
                  </a:lnTo>
                  <a:lnTo>
                    <a:pt x="2739583" y="3218163"/>
                  </a:lnTo>
                  <a:lnTo>
                    <a:pt x="2766908" y="3181621"/>
                  </a:lnTo>
                  <a:lnTo>
                    <a:pt x="2790684" y="3142484"/>
                  </a:lnTo>
                  <a:lnTo>
                    <a:pt x="2810673" y="3100991"/>
                  </a:lnTo>
                  <a:lnTo>
                    <a:pt x="2826634" y="3057381"/>
                  </a:lnTo>
                  <a:lnTo>
                    <a:pt x="2838331" y="3011891"/>
                  </a:lnTo>
                  <a:lnTo>
                    <a:pt x="2845524" y="2964760"/>
                  </a:lnTo>
                  <a:lnTo>
                    <a:pt x="2847975" y="2916228"/>
                  </a:lnTo>
                  <a:lnTo>
                    <a:pt x="2847975" y="474670"/>
                  </a:lnTo>
                  <a:lnTo>
                    <a:pt x="2845524" y="426137"/>
                  </a:lnTo>
                  <a:lnTo>
                    <a:pt x="2838331" y="379007"/>
                  </a:lnTo>
                  <a:lnTo>
                    <a:pt x="2826634" y="333517"/>
                  </a:lnTo>
                  <a:lnTo>
                    <a:pt x="2810673" y="289906"/>
                  </a:lnTo>
                  <a:lnTo>
                    <a:pt x="2790684" y="248414"/>
                  </a:lnTo>
                  <a:lnTo>
                    <a:pt x="2766908" y="209277"/>
                  </a:lnTo>
                  <a:lnTo>
                    <a:pt x="2739583" y="172735"/>
                  </a:lnTo>
                  <a:lnTo>
                    <a:pt x="2708947" y="139027"/>
                  </a:lnTo>
                  <a:lnTo>
                    <a:pt x="2675239" y="108391"/>
                  </a:lnTo>
                  <a:lnTo>
                    <a:pt x="2638697" y="81066"/>
                  </a:lnTo>
                  <a:lnTo>
                    <a:pt x="2599560" y="57290"/>
                  </a:lnTo>
                  <a:lnTo>
                    <a:pt x="2558068" y="37301"/>
                  </a:lnTo>
                  <a:lnTo>
                    <a:pt x="2514457" y="21340"/>
                  </a:lnTo>
                  <a:lnTo>
                    <a:pt x="2468967" y="9643"/>
                  </a:lnTo>
                  <a:lnTo>
                    <a:pt x="2421837" y="2450"/>
                  </a:lnTo>
                  <a:lnTo>
                    <a:pt x="2373304"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302476" y="1878501"/>
            <a:ext cx="2879725" cy="3786504"/>
            <a:chOff x="1302476" y="1878501"/>
            <a:chExt cx="2879725" cy="3786504"/>
          </a:xfrm>
        </p:grpSpPr>
        <p:sp>
          <p:nvSpPr>
            <p:cNvPr id="7" name="object 7"/>
            <p:cNvSpPr/>
            <p:nvPr/>
          </p:nvSpPr>
          <p:spPr>
            <a:xfrm>
              <a:off x="1318351" y="1894376"/>
              <a:ext cx="2847975" cy="3754754"/>
            </a:xfrm>
            <a:custGeom>
              <a:avLst/>
              <a:gdLst/>
              <a:ahLst/>
              <a:cxnLst/>
              <a:rect l="l" t="t" r="r" b="b"/>
              <a:pathLst>
                <a:path w="2847975" h="3754754">
                  <a:moveTo>
                    <a:pt x="2373302" y="0"/>
                  </a:moveTo>
                  <a:lnTo>
                    <a:pt x="474673" y="0"/>
                  </a:lnTo>
                  <a:lnTo>
                    <a:pt x="426141" y="2450"/>
                  </a:lnTo>
                  <a:lnTo>
                    <a:pt x="379010" y="9643"/>
                  </a:lnTo>
                  <a:lnTo>
                    <a:pt x="333520" y="21340"/>
                  </a:lnTo>
                  <a:lnTo>
                    <a:pt x="289909" y="37302"/>
                  </a:lnTo>
                  <a:lnTo>
                    <a:pt x="248416" y="57290"/>
                  </a:lnTo>
                  <a:lnTo>
                    <a:pt x="209279" y="81066"/>
                  </a:lnTo>
                  <a:lnTo>
                    <a:pt x="172737" y="108392"/>
                  </a:lnTo>
                  <a:lnTo>
                    <a:pt x="139028" y="139028"/>
                  </a:lnTo>
                  <a:lnTo>
                    <a:pt x="108392" y="172736"/>
                  </a:lnTo>
                  <a:lnTo>
                    <a:pt x="81066" y="209278"/>
                  </a:lnTo>
                  <a:lnTo>
                    <a:pt x="57290" y="248415"/>
                  </a:lnTo>
                  <a:lnTo>
                    <a:pt x="37302" y="289908"/>
                  </a:lnTo>
                  <a:lnTo>
                    <a:pt x="21340" y="333519"/>
                  </a:lnTo>
                  <a:lnTo>
                    <a:pt x="9643" y="379009"/>
                  </a:lnTo>
                  <a:lnTo>
                    <a:pt x="2450" y="426140"/>
                  </a:lnTo>
                  <a:lnTo>
                    <a:pt x="0" y="474672"/>
                  </a:lnTo>
                  <a:lnTo>
                    <a:pt x="0" y="3279583"/>
                  </a:lnTo>
                  <a:lnTo>
                    <a:pt x="2450" y="3328115"/>
                  </a:lnTo>
                  <a:lnTo>
                    <a:pt x="9643" y="3375246"/>
                  </a:lnTo>
                  <a:lnTo>
                    <a:pt x="21340" y="3420736"/>
                  </a:lnTo>
                  <a:lnTo>
                    <a:pt x="37302" y="3464347"/>
                  </a:lnTo>
                  <a:lnTo>
                    <a:pt x="57290" y="3505840"/>
                  </a:lnTo>
                  <a:lnTo>
                    <a:pt x="81066" y="3544977"/>
                  </a:lnTo>
                  <a:lnTo>
                    <a:pt x="108392" y="3581519"/>
                  </a:lnTo>
                  <a:lnTo>
                    <a:pt x="139028" y="3615227"/>
                  </a:lnTo>
                  <a:lnTo>
                    <a:pt x="172737" y="3645863"/>
                  </a:lnTo>
                  <a:lnTo>
                    <a:pt x="209279" y="3673189"/>
                  </a:lnTo>
                  <a:lnTo>
                    <a:pt x="248416" y="3696965"/>
                  </a:lnTo>
                  <a:lnTo>
                    <a:pt x="289909" y="3716953"/>
                  </a:lnTo>
                  <a:lnTo>
                    <a:pt x="333520" y="3732915"/>
                  </a:lnTo>
                  <a:lnTo>
                    <a:pt x="379010" y="3744611"/>
                  </a:lnTo>
                  <a:lnTo>
                    <a:pt x="426141" y="3751804"/>
                  </a:lnTo>
                  <a:lnTo>
                    <a:pt x="474673" y="3754255"/>
                  </a:lnTo>
                  <a:lnTo>
                    <a:pt x="2373302" y="3754255"/>
                  </a:lnTo>
                  <a:lnTo>
                    <a:pt x="2421834" y="3751804"/>
                  </a:lnTo>
                  <a:lnTo>
                    <a:pt x="2468965" y="3744611"/>
                  </a:lnTo>
                  <a:lnTo>
                    <a:pt x="2514455" y="3732915"/>
                  </a:lnTo>
                  <a:lnTo>
                    <a:pt x="2558066" y="3716953"/>
                  </a:lnTo>
                  <a:lnTo>
                    <a:pt x="2599559" y="3696965"/>
                  </a:lnTo>
                  <a:lnTo>
                    <a:pt x="2638696" y="3673189"/>
                  </a:lnTo>
                  <a:lnTo>
                    <a:pt x="2675238" y="3645863"/>
                  </a:lnTo>
                  <a:lnTo>
                    <a:pt x="2708946" y="3615227"/>
                  </a:lnTo>
                  <a:lnTo>
                    <a:pt x="2739582" y="3581519"/>
                  </a:lnTo>
                  <a:lnTo>
                    <a:pt x="2766908" y="3544977"/>
                  </a:lnTo>
                  <a:lnTo>
                    <a:pt x="2790684" y="3505840"/>
                  </a:lnTo>
                  <a:lnTo>
                    <a:pt x="2810672" y="3464347"/>
                  </a:lnTo>
                  <a:lnTo>
                    <a:pt x="2826634" y="3420736"/>
                  </a:lnTo>
                  <a:lnTo>
                    <a:pt x="2838331" y="3375246"/>
                  </a:lnTo>
                  <a:lnTo>
                    <a:pt x="2845524" y="3328115"/>
                  </a:lnTo>
                  <a:lnTo>
                    <a:pt x="2847975" y="3279583"/>
                  </a:lnTo>
                  <a:lnTo>
                    <a:pt x="2847975" y="474672"/>
                  </a:lnTo>
                  <a:lnTo>
                    <a:pt x="2845524" y="426140"/>
                  </a:lnTo>
                  <a:lnTo>
                    <a:pt x="2838331" y="379009"/>
                  </a:lnTo>
                  <a:lnTo>
                    <a:pt x="2826634" y="333519"/>
                  </a:lnTo>
                  <a:lnTo>
                    <a:pt x="2810672" y="289908"/>
                  </a:lnTo>
                  <a:lnTo>
                    <a:pt x="2790684" y="248415"/>
                  </a:lnTo>
                  <a:lnTo>
                    <a:pt x="2766908" y="209278"/>
                  </a:lnTo>
                  <a:lnTo>
                    <a:pt x="2739582" y="172736"/>
                  </a:lnTo>
                  <a:lnTo>
                    <a:pt x="2708946" y="139028"/>
                  </a:lnTo>
                  <a:lnTo>
                    <a:pt x="2675238" y="108392"/>
                  </a:lnTo>
                  <a:lnTo>
                    <a:pt x="2638696" y="81066"/>
                  </a:lnTo>
                  <a:lnTo>
                    <a:pt x="2599559" y="57290"/>
                  </a:lnTo>
                  <a:lnTo>
                    <a:pt x="2558066" y="37302"/>
                  </a:lnTo>
                  <a:lnTo>
                    <a:pt x="2514455" y="21340"/>
                  </a:lnTo>
                  <a:lnTo>
                    <a:pt x="2468965" y="9643"/>
                  </a:lnTo>
                  <a:lnTo>
                    <a:pt x="2421834" y="2450"/>
                  </a:lnTo>
                  <a:lnTo>
                    <a:pt x="2373302" y="0"/>
                  </a:lnTo>
                  <a:close/>
                </a:path>
              </a:pathLst>
            </a:custGeom>
            <a:solidFill>
              <a:srgbClr val="FFBA00">
                <a:alpha val="10198"/>
              </a:srgbClr>
            </a:solidFill>
          </p:spPr>
          <p:txBody>
            <a:bodyPr wrap="square" lIns="0" tIns="0" rIns="0" bIns="0" rtlCol="0"/>
            <a:lstStyle/>
            <a:p>
              <a:endParaRPr/>
            </a:p>
          </p:txBody>
        </p:sp>
        <p:sp>
          <p:nvSpPr>
            <p:cNvPr id="8" name="object 8"/>
            <p:cNvSpPr/>
            <p:nvPr/>
          </p:nvSpPr>
          <p:spPr>
            <a:xfrm>
              <a:off x="1318351" y="1894376"/>
              <a:ext cx="2847975" cy="3754754"/>
            </a:xfrm>
            <a:custGeom>
              <a:avLst/>
              <a:gdLst/>
              <a:ahLst/>
              <a:cxnLst/>
              <a:rect l="l" t="t" r="r" b="b"/>
              <a:pathLst>
                <a:path w="2847975" h="3754754">
                  <a:moveTo>
                    <a:pt x="0" y="474672"/>
                  </a:moveTo>
                  <a:lnTo>
                    <a:pt x="2450" y="426140"/>
                  </a:lnTo>
                  <a:lnTo>
                    <a:pt x="9643" y="379009"/>
                  </a:lnTo>
                  <a:lnTo>
                    <a:pt x="21340" y="333519"/>
                  </a:lnTo>
                  <a:lnTo>
                    <a:pt x="37302" y="289908"/>
                  </a:lnTo>
                  <a:lnTo>
                    <a:pt x="57290" y="248415"/>
                  </a:lnTo>
                  <a:lnTo>
                    <a:pt x="81066" y="209278"/>
                  </a:lnTo>
                  <a:lnTo>
                    <a:pt x="108392" y="172736"/>
                  </a:lnTo>
                  <a:lnTo>
                    <a:pt x="139028" y="139028"/>
                  </a:lnTo>
                  <a:lnTo>
                    <a:pt x="172737" y="108392"/>
                  </a:lnTo>
                  <a:lnTo>
                    <a:pt x="209279" y="81066"/>
                  </a:lnTo>
                  <a:lnTo>
                    <a:pt x="248415" y="57290"/>
                  </a:lnTo>
                  <a:lnTo>
                    <a:pt x="289909" y="37302"/>
                  </a:lnTo>
                  <a:lnTo>
                    <a:pt x="333520" y="21340"/>
                  </a:lnTo>
                  <a:lnTo>
                    <a:pt x="379010" y="9643"/>
                  </a:lnTo>
                  <a:lnTo>
                    <a:pt x="426140" y="2450"/>
                  </a:lnTo>
                  <a:lnTo>
                    <a:pt x="474673" y="0"/>
                  </a:lnTo>
                  <a:lnTo>
                    <a:pt x="2373302" y="0"/>
                  </a:lnTo>
                  <a:lnTo>
                    <a:pt x="2421834" y="2450"/>
                  </a:lnTo>
                  <a:lnTo>
                    <a:pt x="2468965" y="9643"/>
                  </a:lnTo>
                  <a:lnTo>
                    <a:pt x="2514455" y="21340"/>
                  </a:lnTo>
                  <a:lnTo>
                    <a:pt x="2558066" y="37302"/>
                  </a:lnTo>
                  <a:lnTo>
                    <a:pt x="2599559" y="57290"/>
                  </a:lnTo>
                  <a:lnTo>
                    <a:pt x="2638696" y="81066"/>
                  </a:lnTo>
                  <a:lnTo>
                    <a:pt x="2675238" y="108392"/>
                  </a:lnTo>
                  <a:lnTo>
                    <a:pt x="2708946" y="139028"/>
                  </a:lnTo>
                  <a:lnTo>
                    <a:pt x="2739582" y="172736"/>
                  </a:lnTo>
                  <a:lnTo>
                    <a:pt x="2766908" y="209278"/>
                  </a:lnTo>
                  <a:lnTo>
                    <a:pt x="2790684" y="248415"/>
                  </a:lnTo>
                  <a:lnTo>
                    <a:pt x="2810672" y="289908"/>
                  </a:lnTo>
                  <a:lnTo>
                    <a:pt x="2826634" y="333519"/>
                  </a:lnTo>
                  <a:lnTo>
                    <a:pt x="2838331" y="379009"/>
                  </a:lnTo>
                  <a:lnTo>
                    <a:pt x="2845524" y="426140"/>
                  </a:lnTo>
                  <a:lnTo>
                    <a:pt x="2847975" y="474672"/>
                  </a:lnTo>
                  <a:lnTo>
                    <a:pt x="2847975" y="3279583"/>
                  </a:lnTo>
                  <a:lnTo>
                    <a:pt x="2845524" y="3328115"/>
                  </a:lnTo>
                  <a:lnTo>
                    <a:pt x="2838331" y="3375246"/>
                  </a:lnTo>
                  <a:lnTo>
                    <a:pt x="2826634" y="3420736"/>
                  </a:lnTo>
                  <a:lnTo>
                    <a:pt x="2810672" y="3464347"/>
                  </a:lnTo>
                  <a:lnTo>
                    <a:pt x="2790684" y="3505840"/>
                  </a:lnTo>
                  <a:lnTo>
                    <a:pt x="2766908" y="3544977"/>
                  </a:lnTo>
                  <a:lnTo>
                    <a:pt x="2739582" y="3581519"/>
                  </a:lnTo>
                  <a:lnTo>
                    <a:pt x="2708946" y="3615227"/>
                  </a:lnTo>
                  <a:lnTo>
                    <a:pt x="2675238" y="3645863"/>
                  </a:lnTo>
                  <a:lnTo>
                    <a:pt x="2638696" y="3673189"/>
                  </a:lnTo>
                  <a:lnTo>
                    <a:pt x="2599559" y="3696965"/>
                  </a:lnTo>
                  <a:lnTo>
                    <a:pt x="2558066" y="3716953"/>
                  </a:lnTo>
                  <a:lnTo>
                    <a:pt x="2514455" y="3732915"/>
                  </a:lnTo>
                  <a:lnTo>
                    <a:pt x="2468965" y="3744612"/>
                  </a:lnTo>
                  <a:lnTo>
                    <a:pt x="2421834" y="3751805"/>
                  </a:lnTo>
                  <a:lnTo>
                    <a:pt x="2373302" y="3754256"/>
                  </a:lnTo>
                  <a:lnTo>
                    <a:pt x="474673" y="3754256"/>
                  </a:lnTo>
                  <a:lnTo>
                    <a:pt x="426140" y="3751805"/>
                  </a:lnTo>
                  <a:lnTo>
                    <a:pt x="379010" y="3744612"/>
                  </a:lnTo>
                  <a:lnTo>
                    <a:pt x="333520" y="3732915"/>
                  </a:lnTo>
                  <a:lnTo>
                    <a:pt x="289909" y="3716953"/>
                  </a:lnTo>
                  <a:lnTo>
                    <a:pt x="248415" y="3696965"/>
                  </a:lnTo>
                  <a:lnTo>
                    <a:pt x="209279" y="3673189"/>
                  </a:lnTo>
                  <a:lnTo>
                    <a:pt x="172737" y="3645863"/>
                  </a:lnTo>
                  <a:lnTo>
                    <a:pt x="139028" y="3615227"/>
                  </a:lnTo>
                  <a:lnTo>
                    <a:pt x="108392" y="3581519"/>
                  </a:lnTo>
                  <a:lnTo>
                    <a:pt x="81066" y="3544977"/>
                  </a:lnTo>
                  <a:lnTo>
                    <a:pt x="57290" y="3505840"/>
                  </a:lnTo>
                  <a:lnTo>
                    <a:pt x="37302" y="3464347"/>
                  </a:lnTo>
                  <a:lnTo>
                    <a:pt x="21340" y="3420736"/>
                  </a:lnTo>
                  <a:lnTo>
                    <a:pt x="9643" y="3375246"/>
                  </a:lnTo>
                  <a:lnTo>
                    <a:pt x="2450" y="3328115"/>
                  </a:lnTo>
                  <a:lnTo>
                    <a:pt x="0" y="3279583"/>
                  </a:lnTo>
                  <a:lnTo>
                    <a:pt x="0" y="474672"/>
                  </a:lnTo>
                  <a:close/>
                </a:path>
              </a:pathLst>
            </a:custGeom>
            <a:ln w="31750">
              <a:solidFill>
                <a:srgbClr val="FFBA00"/>
              </a:solidFill>
            </a:ln>
          </p:spPr>
          <p:txBody>
            <a:bodyPr wrap="square" lIns="0" tIns="0" rIns="0" bIns="0" rtlCol="0"/>
            <a:lstStyle/>
            <a:p>
              <a:endParaRPr/>
            </a:p>
          </p:txBody>
        </p:sp>
      </p:grpSp>
      <p:sp>
        <p:nvSpPr>
          <p:cNvPr id="9" name="object 9"/>
          <p:cNvSpPr txBox="1"/>
          <p:nvPr/>
        </p:nvSpPr>
        <p:spPr>
          <a:xfrm>
            <a:off x="1735070" y="2270252"/>
            <a:ext cx="2014220" cy="1884045"/>
          </a:xfrm>
          <a:prstGeom prst="rect">
            <a:avLst/>
          </a:prstGeom>
        </p:spPr>
        <p:txBody>
          <a:bodyPr vert="horz" wrap="square" lIns="0" tIns="12700" rIns="0" bIns="0" rtlCol="0">
            <a:spAutoFit/>
          </a:bodyPr>
          <a:lstStyle/>
          <a:p>
            <a:pPr algn="ctr">
              <a:lnSpc>
                <a:spcPct val="100000"/>
              </a:lnSpc>
              <a:spcBef>
                <a:spcPts val="100"/>
              </a:spcBef>
            </a:pPr>
            <a:r>
              <a:rPr lang="en-US" sz="2400" spc="204" dirty="0">
                <a:solidFill>
                  <a:srgbClr val="D87A1A"/>
                </a:solidFill>
                <a:latin typeface="Cambria"/>
                <a:cs typeface="Cambria"/>
              </a:rPr>
              <a:t>QUANDO</a:t>
            </a:r>
            <a:endParaRPr sz="2400" dirty="0">
              <a:latin typeface="Cambria"/>
              <a:cs typeface="Cambria"/>
            </a:endParaRPr>
          </a:p>
          <a:p>
            <a:pPr marL="12065" marR="5080" algn="ctr">
              <a:lnSpc>
                <a:spcPct val="100000"/>
              </a:lnSpc>
              <a:spcBef>
                <a:spcPts val="1670"/>
              </a:spcBef>
            </a:pPr>
            <a:r>
              <a:rPr lang="it-IT" sz="1400" spc="-60" dirty="0">
                <a:latin typeface="Verdana"/>
                <a:cs typeface="Verdana"/>
              </a:rPr>
              <a:t>Poiché il modulo viene tenuto più volte, si consiglia di controllare la piattaforma CyberSecPro DCM per informazioni aggiornate</a:t>
            </a:r>
            <a:endParaRPr sz="1400" dirty="0">
              <a:latin typeface="Verdana"/>
              <a:cs typeface="Verdana"/>
            </a:endParaRPr>
          </a:p>
        </p:txBody>
      </p:sp>
      <p:sp>
        <p:nvSpPr>
          <p:cNvPr id="10" name="object 10"/>
          <p:cNvSpPr txBox="1"/>
          <p:nvPr/>
        </p:nvSpPr>
        <p:spPr>
          <a:xfrm>
            <a:off x="1652520" y="4335779"/>
            <a:ext cx="2179320" cy="1097736"/>
          </a:xfrm>
          <a:prstGeom prst="rect">
            <a:avLst/>
          </a:prstGeom>
        </p:spPr>
        <p:txBody>
          <a:bodyPr vert="horz" wrap="square" lIns="0" tIns="12700" rIns="0" bIns="0" rtlCol="0">
            <a:spAutoFit/>
          </a:bodyPr>
          <a:lstStyle/>
          <a:p>
            <a:pPr algn="ctr">
              <a:lnSpc>
                <a:spcPct val="100000"/>
              </a:lnSpc>
              <a:spcBef>
                <a:spcPts val="100"/>
              </a:spcBef>
            </a:pPr>
            <a:r>
              <a:rPr lang="en-US" sz="1400" b="1" spc="-220" dirty="0">
                <a:latin typeface="Verdana"/>
                <a:cs typeface="Verdana"/>
              </a:rPr>
              <a:t>20 ore in </a:t>
            </a:r>
            <a:r>
              <a:rPr lang="en-US" sz="1400" b="1" spc="-220" dirty="0" err="1">
                <a:latin typeface="Verdana"/>
                <a:cs typeface="Verdana"/>
              </a:rPr>
              <a:t>totale</a:t>
            </a:r>
            <a:r>
              <a:rPr lang="en-US" sz="1400" b="1" spc="-220" dirty="0">
                <a:latin typeface="Verdana"/>
                <a:cs typeface="Verdana"/>
              </a:rPr>
              <a:t> </a:t>
            </a:r>
          </a:p>
          <a:p>
            <a:pPr algn="ctr">
              <a:lnSpc>
                <a:spcPct val="100000"/>
              </a:lnSpc>
              <a:spcBef>
                <a:spcPts val="100"/>
              </a:spcBef>
            </a:pPr>
            <a:r>
              <a:rPr sz="1400" spc="-125" dirty="0">
                <a:latin typeface="Verdana"/>
                <a:cs typeface="Verdana"/>
              </a:rPr>
              <a:t>(2</a:t>
            </a:r>
            <a:r>
              <a:rPr sz="1400" spc="-75" dirty="0">
                <a:latin typeface="Verdana"/>
                <a:cs typeface="Verdana"/>
              </a:rPr>
              <a:t> </a:t>
            </a:r>
            <a:r>
              <a:rPr sz="1400" spc="-65" dirty="0">
                <a:latin typeface="Verdana"/>
                <a:cs typeface="Verdana"/>
              </a:rPr>
              <a:t>intensive</a:t>
            </a:r>
            <a:r>
              <a:rPr sz="1400" spc="-70" dirty="0">
                <a:latin typeface="Verdana"/>
                <a:cs typeface="Verdana"/>
              </a:rPr>
              <a:t> </a:t>
            </a:r>
            <a:r>
              <a:rPr sz="1400" spc="-20" dirty="0">
                <a:latin typeface="Verdana"/>
                <a:cs typeface="Verdana"/>
              </a:rPr>
              <a:t>weeks</a:t>
            </a:r>
            <a:endParaRPr sz="1400" dirty="0">
              <a:latin typeface="Verdana"/>
              <a:cs typeface="Verdana"/>
            </a:endParaRPr>
          </a:p>
          <a:p>
            <a:pPr marL="12065" marR="5080" algn="ctr">
              <a:lnSpc>
                <a:spcPts val="1700"/>
              </a:lnSpc>
              <a:spcBef>
                <a:spcPts val="40"/>
              </a:spcBef>
            </a:pPr>
            <a:r>
              <a:rPr sz="1400" spc="-60" dirty="0">
                <a:latin typeface="Verdana"/>
                <a:cs typeface="Verdana"/>
              </a:rPr>
              <a:t>for</a:t>
            </a:r>
            <a:r>
              <a:rPr sz="1400" spc="-95" dirty="0">
                <a:latin typeface="Verdana"/>
                <a:cs typeface="Verdana"/>
              </a:rPr>
              <a:t> </a:t>
            </a:r>
            <a:r>
              <a:rPr sz="1400" dirty="0">
                <a:latin typeface="Verdana"/>
                <a:cs typeface="Verdana"/>
              </a:rPr>
              <a:t>teaching,</a:t>
            </a:r>
            <a:r>
              <a:rPr sz="1400" spc="-100" dirty="0">
                <a:latin typeface="Verdana"/>
                <a:cs typeface="Verdana"/>
              </a:rPr>
              <a:t> </a:t>
            </a:r>
            <a:r>
              <a:rPr sz="1400" spc="-225" dirty="0">
                <a:latin typeface="Verdana"/>
                <a:cs typeface="Verdana"/>
              </a:rPr>
              <a:t>1+</a:t>
            </a:r>
            <a:r>
              <a:rPr sz="1400" spc="-95" dirty="0">
                <a:latin typeface="Verdana"/>
                <a:cs typeface="Verdana"/>
              </a:rPr>
              <a:t> </a:t>
            </a:r>
            <a:r>
              <a:rPr sz="1400" dirty="0">
                <a:latin typeface="Verdana"/>
                <a:cs typeface="Verdana"/>
              </a:rPr>
              <a:t>week</a:t>
            </a:r>
            <a:r>
              <a:rPr sz="1400" spc="-100" dirty="0">
                <a:latin typeface="Verdana"/>
                <a:cs typeface="Verdana"/>
              </a:rPr>
              <a:t> </a:t>
            </a:r>
            <a:r>
              <a:rPr sz="1400" spc="-30" dirty="0">
                <a:latin typeface="Verdana"/>
                <a:cs typeface="Verdana"/>
              </a:rPr>
              <a:t>for </a:t>
            </a:r>
            <a:r>
              <a:rPr sz="1400" dirty="0">
                <a:latin typeface="Verdana"/>
                <a:cs typeface="Verdana"/>
              </a:rPr>
              <a:t>practical</a:t>
            </a:r>
            <a:r>
              <a:rPr sz="1400" spc="5" dirty="0">
                <a:latin typeface="Verdana"/>
                <a:cs typeface="Verdana"/>
              </a:rPr>
              <a:t> </a:t>
            </a:r>
            <a:r>
              <a:rPr sz="1400" spc="-45" dirty="0">
                <a:latin typeface="Verdana"/>
                <a:cs typeface="Verdana"/>
              </a:rPr>
              <a:t>activities</a:t>
            </a:r>
            <a:r>
              <a:rPr sz="1400" spc="5" dirty="0">
                <a:latin typeface="Verdana"/>
                <a:cs typeface="Verdana"/>
              </a:rPr>
              <a:t> </a:t>
            </a:r>
            <a:r>
              <a:rPr sz="1400" spc="-365" dirty="0">
                <a:latin typeface="Verdana"/>
                <a:cs typeface="Verdana"/>
              </a:rPr>
              <a:t>=</a:t>
            </a:r>
            <a:endParaRPr sz="1400" dirty="0">
              <a:latin typeface="Verdana"/>
              <a:cs typeface="Verdana"/>
            </a:endParaRPr>
          </a:p>
          <a:p>
            <a:pPr marL="635" algn="ctr">
              <a:lnSpc>
                <a:spcPts val="1550"/>
              </a:lnSpc>
            </a:pPr>
            <a:r>
              <a:rPr sz="1400" spc="-125" dirty="0">
                <a:latin typeface="Verdana"/>
                <a:cs typeface="Verdana"/>
              </a:rPr>
              <a:t>3</a:t>
            </a:r>
            <a:r>
              <a:rPr sz="1400" spc="-105" dirty="0">
                <a:latin typeface="Verdana"/>
                <a:cs typeface="Verdana"/>
              </a:rPr>
              <a:t> </a:t>
            </a:r>
            <a:r>
              <a:rPr sz="1400" spc="-10" dirty="0">
                <a:latin typeface="Verdana"/>
                <a:cs typeface="Verdana"/>
              </a:rPr>
              <a:t>weeks)</a:t>
            </a:r>
            <a:endParaRPr sz="1400" dirty="0">
              <a:latin typeface="Verdana"/>
              <a:cs typeface="Verdana"/>
            </a:endParaRPr>
          </a:p>
        </p:txBody>
      </p:sp>
      <p:grpSp>
        <p:nvGrpSpPr>
          <p:cNvPr id="11" name="object 11"/>
          <p:cNvGrpSpPr/>
          <p:nvPr/>
        </p:nvGrpSpPr>
        <p:grpSpPr>
          <a:xfrm>
            <a:off x="4625866" y="1878501"/>
            <a:ext cx="2879725" cy="3786504"/>
            <a:chOff x="4625866" y="1878501"/>
            <a:chExt cx="2879725" cy="3786504"/>
          </a:xfrm>
        </p:grpSpPr>
        <p:sp>
          <p:nvSpPr>
            <p:cNvPr id="12" name="object 12"/>
            <p:cNvSpPr/>
            <p:nvPr/>
          </p:nvSpPr>
          <p:spPr>
            <a:xfrm>
              <a:off x="4641741" y="1894376"/>
              <a:ext cx="2847975" cy="3754754"/>
            </a:xfrm>
            <a:custGeom>
              <a:avLst/>
              <a:gdLst/>
              <a:ahLst/>
              <a:cxnLst/>
              <a:rect l="l" t="t" r="r" b="b"/>
              <a:pathLst>
                <a:path w="2847975" h="3754754">
                  <a:moveTo>
                    <a:pt x="2373297" y="0"/>
                  </a:moveTo>
                  <a:lnTo>
                    <a:pt x="474672" y="0"/>
                  </a:lnTo>
                  <a:lnTo>
                    <a:pt x="426140" y="2450"/>
                  </a:lnTo>
                  <a:lnTo>
                    <a:pt x="379009" y="9643"/>
                  </a:lnTo>
                  <a:lnTo>
                    <a:pt x="333519" y="21340"/>
                  </a:lnTo>
                  <a:lnTo>
                    <a:pt x="289908" y="37302"/>
                  </a:lnTo>
                  <a:lnTo>
                    <a:pt x="248415" y="57290"/>
                  </a:lnTo>
                  <a:lnTo>
                    <a:pt x="209278" y="81066"/>
                  </a:lnTo>
                  <a:lnTo>
                    <a:pt x="172736" y="108392"/>
                  </a:lnTo>
                  <a:lnTo>
                    <a:pt x="139028" y="139028"/>
                  </a:lnTo>
                  <a:lnTo>
                    <a:pt x="108392" y="172737"/>
                  </a:lnTo>
                  <a:lnTo>
                    <a:pt x="81066" y="209279"/>
                  </a:lnTo>
                  <a:lnTo>
                    <a:pt x="57290" y="248415"/>
                  </a:lnTo>
                  <a:lnTo>
                    <a:pt x="37302" y="289909"/>
                  </a:lnTo>
                  <a:lnTo>
                    <a:pt x="21340" y="333519"/>
                  </a:lnTo>
                  <a:lnTo>
                    <a:pt x="9643" y="379009"/>
                  </a:lnTo>
                  <a:lnTo>
                    <a:pt x="2450" y="426140"/>
                  </a:lnTo>
                  <a:lnTo>
                    <a:pt x="0" y="474672"/>
                  </a:lnTo>
                  <a:lnTo>
                    <a:pt x="0" y="3279583"/>
                  </a:lnTo>
                  <a:lnTo>
                    <a:pt x="2450" y="3328115"/>
                  </a:lnTo>
                  <a:lnTo>
                    <a:pt x="9643" y="3375246"/>
                  </a:lnTo>
                  <a:lnTo>
                    <a:pt x="21340" y="3420736"/>
                  </a:lnTo>
                  <a:lnTo>
                    <a:pt x="37302" y="3464347"/>
                  </a:lnTo>
                  <a:lnTo>
                    <a:pt x="57290" y="3505840"/>
                  </a:lnTo>
                  <a:lnTo>
                    <a:pt x="81066" y="3544977"/>
                  </a:lnTo>
                  <a:lnTo>
                    <a:pt x="108392" y="3581519"/>
                  </a:lnTo>
                  <a:lnTo>
                    <a:pt x="139028" y="3615227"/>
                  </a:lnTo>
                  <a:lnTo>
                    <a:pt x="172736" y="3645863"/>
                  </a:lnTo>
                  <a:lnTo>
                    <a:pt x="209278" y="3673189"/>
                  </a:lnTo>
                  <a:lnTo>
                    <a:pt x="248415" y="3696965"/>
                  </a:lnTo>
                  <a:lnTo>
                    <a:pt x="289908" y="3716953"/>
                  </a:lnTo>
                  <a:lnTo>
                    <a:pt x="333519" y="3732915"/>
                  </a:lnTo>
                  <a:lnTo>
                    <a:pt x="379009" y="3744611"/>
                  </a:lnTo>
                  <a:lnTo>
                    <a:pt x="426140" y="3751804"/>
                  </a:lnTo>
                  <a:lnTo>
                    <a:pt x="474672" y="3754255"/>
                  </a:lnTo>
                  <a:lnTo>
                    <a:pt x="2373297" y="3754255"/>
                  </a:lnTo>
                  <a:lnTo>
                    <a:pt x="2421829" y="3751804"/>
                  </a:lnTo>
                  <a:lnTo>
                    <a:pt x="2468960" y="3744611"/>
                  </a:lnTo>
                  <a:lnTo>
                    <a:pt x="2514450" y="3732915"/>
                  </a:lnTo>
                  <a:lnTo>
                    <a:pt x="2558061" y="3716953"/>
                  </a:lnTo>
                  <a:lnTo>
                    <a:pt x="2599554" y="3696965"/>
                  </a:lnTo>
                  <a:lnTo>
                    <a:pt x="2638691" y="3673189"/>
                  </a:lnTo>
                  <a:lnTo>
                    <a:pt x="2675233" y="3645863"/>
                  </a:lnTo>
                  <a:lnTo>
                    <a:pt x="2708941" y="3615227"/>
                  </a:lnTo>
                  <a:lnTo>
                    <a:pt x="2739577" y="3581519"/>
                  </a:lnTo>
                  <a:lnTo>
                    <a:pt x="2766903" y="3544977"/>
                  </a:lnTo>
                  <a:lnTo>
                    <a:pt x="2790679" y="3505840"/>
                  </a:lnTo>
                  <a:lnTo>
                    <a:pt x="2810667" y="3464347"/>
                  </a:lnTo>
                  <a:lnTo>
                    <a:pt x="2826629" y="3420736"/>
                  </a:lnTo>
                  <a:lnTo>
                    <a:pt x="2838326" y="3375246"/>
                  </a:lnTo>
                  <a:lnTo>
                    <a:pt x="2845519" y="3328115"/>
                  </a:lnTo>
                  <a:lnTo>
                    <a:pt x="2847969" y="3279583"/>
                  </a:lnTo>
                  <a:lnTo>
                    <a:pt x="2847969" y="474672"/>
                  </a:lnTo>
                  <a:lnTo>
                    <a:pt x="2845519" y="426140"/>
                  </a:lnTo>
                  <a:lnTo>
                    <a:pt x="2838326" y="379009"/>
                  </a:lnTo>
                  <a:lnTo>
                    <a:pt x="2826629" y="333519"/>
                  </a:lnTo>
                  <a:lnTo>
                    <a:pt x="2810667" y="289909"/>
                  </a:lnTo>
                  <a:lnTo>
                    <a:pt x="2790679" y="248415"/>
                  </a:lnTo>
                  <a:lnTo>
                    <a:pt x="2766903" y="209279"/>
                  </a:lnTo>
                  <a:lnTo>
                    <a:pt x="2739577" y="172737"/>
                  </a:lnTo>
                  <a:lnTo>
                    <a:pt x="2708941" y="139028"/>
                  </a:lnTo>
                  <a:lnTo>
                    <a:pt x="2675233" y="108392"/>
                  </a:lnTo>
                  <a:lnTo>
                    <a:pt x="2638691" y="81066"/>
                  </a:lnTo>
                  <a:lnTo>
                    <a:pt x="2599554" y="57290"/>
                  </a:lnTo>
                  <a:lnTo>
                    <a:pt x="2558061" y="37302"/>
                  </a:lnTo>
                  <a:lnTo>
                    <a:pt x="2514450" y="21340"/>
                  </a:lnTo>
                  <a:lnTo>
                    <a:pt x="2468960" y="9643"/>
                  </a:lnTo>
                  <a:lnTo>
                    <a:pt x="2421829" y="2450"/>
                  </a:lnTo>
                  <a:lnTo>
                    <a:pt x="2373297" y="0"/>
                  </a:lnTo>
                  <a:close/>
                </a:path>
              </a:pathLst>
            </a:custGeom>
            <a:solidFill>
              <a:srgbClr val="FFBA00">
                <a:alpha val="10198"/>
              </a:srgbClr>
            </a:solidFill>
          </p:spPr>
          <p:txBody>
            <a:bodyPr wrap="square" lIns="0" tIns="0" rIns="0" bIns="0" rtlCol="0"/>
            <a:lstStyle/>
            <a:p>
              <a:endParaRPr/>
            </a:p>
          </p:txBody>
        </p:sp>
        <p:sp>
          <p:nvSpPr>
            <p:cNvPr id="13" name="object 13"/>
            <p:cNvSpPr/>
            <p:nvPr/>
          </p:nvSpPr>
          <p:spPr>
            <a:xfrm>
              <a:off x="4641741" y="1894376"/>
              <a:ext cx="2847975" cy="3754754"/>
            </a:xfrm>
            <a:custGeom>
              <a:avLst/>
              <a:gdLst/>
              <a:ahLst/>
              <a:cxnLst/>
              <a:rect l="l" t="t" r="r" b="b"/>
              <a:pathLst>
                <a:path w="2847975" h="3754754">
                  <a:moveTo>
                    <a:pt x="0" y="474672"/>
                  </a:moveTo>
                  <a:lnTo>
                    <a:pt x="2450" y="426140"/>
                  </a:lnTo>
                  <a:lnTo>
                    <a:pt x="9643" y="379009"/>
                  </a:lnTo>
                  <a:lnTo>
                    <a:pt x="21340" y="333519"/>
                  </a:lnTo>
                  <a:lnTo>
                    <a:pt x="37302" y="289908"/>
                  </a:lnTo>
                  <a:lnTo>
                    <a:pt x="57290" y="248415"/>
                  </a:lnTo>
                  <a:lnTo>
                    <a:pt x="81066" y="209278"/>
                  </a:lnTo>
                  <a:lnTo>
                    <a:pt x="108392" y="172736"/>
                  </a:lnTo>
                  <a:lnTo>
                    <a:pt x="139028" y="139028"/>
                  </a:lnTo>
                  <a:lnTo>
                    <a:pt x="172736" y="108392"/>
                  </a:lnTo>
                  <a:lnTo>
                    <a:pt x="209278" y="81066"/>
                  </a:lnTo>
                  <a:lnTo>
                    <a:pt x="248415" y="57290"/>
                  </a:lnTo>
                  <a:lnTo>
                    <a:pt x="289908" y="37302"/>
                  </a:lnTo>
                  <a:lnTo>
                    <a:pt x="333519" y="21340"/>
                  </a:lnTo>
                  <a:lnTo>
                    <a:pt x="379009" y="9643"/>
                  </a:lnTo>
                  <a:lnTo>
                    <a:pt x="426140" y="2450"/>
                  </a:lnTo>
                  <a:lnTo>
                    <a:pt x="474672" y="0"/>
                  </a:lnTo>
                  <a:lnTo>
                    <a:pt x="2373298" y="0"/>
                  </a:lnTo>
                  <a:lnTo>
                    <a:pt x="2421830" y="2450"/>
                  </a:lnTo>
                  <a:lnTo>
                    <a:pt x="2468961" y="9643"/>
                  </a:lnTo>
                  <a:lnTo>
                    <a:pt x="2514451" y="21340"/>
                  </a:lnTo>
                  <a:lnTo>
                    <a:pt x="2558062" y="37302"/>
                  </a:lnTo>
                  <a:lnTo>
                    <a:pt x="2599555" y="57290"/>
                  </a:lnTo>
                  <a:lnTo>
                    <a:pt x="2638692" y="81066"/>
                  </a:lnTo>
                  <a:lnTo>
                    <a:pt x="2675234" y="108392"/>
                  </a:lnTo>
                  <a:lnTo>
                    <a:pt x="2708942" y="139028"/>
                  </a:lnTo>
                  <a:lnTo>
                    <a:pt x="2739578" y="172736"/>
                  </a:lnTo>
                  <a:lnTo>
                    <a:pt x="2766904" y="209278"/>
                  </a:lnTo>
                  <a:lnTo>
                    <a:pt x="2790680" y="248415"/>
                  </a:lnTo>
                  <a:lnTo>
                    <a:pt x="2810668" y="289908"/>
                  </a:lnTo>
                  <a:lnTo>
                    <a:pt x="2826630" y="333519"/>
                  </a:lnTo>
                  <a:lnTo>
                    <a:pt x="2838327" y="379009"/>
                  </a:lnTo>
                  <a:lnTo>
                    <a:pt x="2845520" y="426140"/>
                  </a:lnTo>
                  <a:lnTo>
                    <a:pt x="2847971" y="474672"/>
                  </a:lnTo>
                  <a:lnTo>
                    <a:pt x="2847971" y="3279582"/>
                  </a:lnTo>
                  <a:lnTo>
                    <a:pt x="2845520" y="3328114"/>
                  </a:lnTo>
                  <a:lnTo>
                    <a:pt x="2838327" y="3375245"/>
                  </a:lnTo>
                  <a:lnTo>
                    <a:pt x="2826630" y="3420735"/>
                  </a:lnTo>
                  <a:lnTo>
                    <a:pt x="2810668" y="3464346"/>
                  </a:lnTo>
                  <a:lnTo>
                    <a:pt x="2790680" y="3505839"/>
                  </a:lnTo>
                  <a:lnTo>
                    <a:pt x="2766904" y="3544976"/>
                  </a:lnTo>
                  <a:lnTo>
                    <a:pt x="2739578" y="3581518"/>
                  </a:lnTo>
                  <a:lnTo>
                    <a:pt x="2708942" y="3615226"/>
                  </a:lnTo>
                  <a:lnTo>
                    <a:pt x="2675234" y="3645862"/>
                  </a:lnTo>
                  <a:lnTo>
                    <a:pt x="2638692" y="3673188"/>
                  </a:lnTo>
                  <a:lnTo>
                    <a:pt x="2599555" y="3696964"/>
                  </a:lnTo>
                  <a:lnTo>
                    <a:pt x="2558062" y="3716952"/>
                  </a:lnTo>
                  <a:lnTo>
                    <a:pt x="2514451" y="3732914"/>
                  </a:lnTo>
                  <a:lnTo>
                    <a:pt x="2468961" y="3744611"/>
                  </a:lnTo>
                  <a:lnTo>
                    <a:pt x="2421830" y="3751804"/>
                  </a:lnTo>
                  <a:lnTo>
                    <a:pt x="2373298" y="3754255"/>
                  </a:lnTo>
                  <a:lnTo>
                    <a:pt x="474672" y="3754255"/>
                  </a:lnTo>
                  <a:lnTo>
                    <a:pt x="426140" y="3751804"/>
                  </a:lnTo>
                  <a:lnTo>
                    <a:pt x="379009" y="3744611"/>
                  </a:lnTo>
                  <a:lnTo>
                    <a:pt x="333519" y="3732914"/>
                  </a:lnTo>
                  <a:lnTo>
                    <a:pt x="289908" y="3716952"/>
                  </a:lnTo>
                  <a:lnTo>
                    <a:pt x="248415" y="3696964"/>
                  </a:lnTo>
                  <a:lnTo>
                    <a:pt x="209278" y="3673188"/>
                  </a:lnTo>
                  <a:lnTo>
                    <a:pt x="172736" y="3645862"/>
                  </a:lnTo>
                  <a:lnTo>
                    <a:pt x="139028" y="3615226"/>
                  </a:lnTo>
                  <a:lnTo>
                    <a:pt x="108392" y="3581518"/>
                  </a:lnTo>
                  <a:lnTo>
                    <a:pt x="81066" y="3544976"/>
                  </a:lnTo>
                  <a:lnTo>
                    <a:pt x="57290" y="3505839"/>
                  </a:lnTo>
                  <a:lnTo>
                    <a:pt x="37302" y="3464346"/>
                  </a:lnTo>
                  <a:lnTo>
                    <a:pt x="21340" y="3420735"/>
                  </a:lnTo>
                  <a:lnTo>
                    <a:pt x="9643" y="3375245"/>
                  </a:lnTo>
                  <a:lnTo>
                    <a:pt x="2450" y="3328114"/>
                  </a:lnTo>
                  <a:lnTo>
                    <a:pt x="0" y="3279582"/>
                  </a:lnTo>
                  <a:lnTo>
                    <a:pt x="0" y="474672"/>
                  </a:lnTo>
                  <a:close/>
                </a:path>
              </a:pathLst>
            </a:custGeom>
            <a:ln w="31750">
              <a:solidFill>
                <a:srgbClr val="FFBA00"/>
              </a:solidFill>
            </a:ln>
          </p:spPr>
          <p:txBody>
            <a:bodyPr wrap="square" lIns="0" tIns="0" rIns="0" bIns="0" rtlCol="0"/>
            <a:lstStyle/>
            <a:p>
              <a:endParaRPr/>
            </a:p>
          </p:txBody>
        </p:sp>
      </p:grpSp>
      <p:sp>
        <p:nvSpPr>
          <p:cNvPr id="14" name="object 14"/>
          <p:cNvSpPr txBox="1"/>
          <p:nvPr/>
        </p:nvSpPr>
        <p:spPr>
          <a:xfrm>
            <a:off x="5486291" y="2270252"/>
            <a:ext cx="1159510" cy="391160"/>
          </a:xfrm>
          <a:prstGeom prst="rect">
            <a:avLst/>
          </a:prstGeom>
        </p:spPr>
        <p:txBody>
          <a:bodyPr vert="horz" wrap="square" lIns="0" tIns="12700" rIns="0" bIns="0" rtlCol="0">
            <a:spAutoFit/>
          </a:bodyPr>
          <a:lstStyle/>
          <a:p>
            <a:pPr marL="12700">
              <a:lnSpc>
                <a:spcPct val="100000"/>
              </a:lnSpc>
              <a:spcBef>
                <a:spcPts val="100"/>
              </a:spcBef>
            </a:pPr>
            <a:r>
              <a:rPr lang="en-US" sz="2400" spc="140" dirty="0">
                <a:solidFill>
                  <a:srgbClr val="D87A1A"/>
                </a:solidFill>
                <a:latin typeface="Cambria"/>
                <a:cs typeface="Cambria"/>
              </a:rPr>
              <a:t>DOVE</a:t>
            </a:r>
            <a:endParaRPr sz="2400" dirty="0">
              <a:latin typeface="Cambria"/>
              <a:cs typeface="Cambria"/>
            </a:endParaRPr>
          </a:p>
        </p:txBody>
      </p:sp>
      <p:sp>
        <p:nvSpPr>
          <p:cNvPr id="15" name="object 15"/>
          <p:cNvSpPr txBox="1"/>
          <p:nvPr/>
        </p:nvSpPr>
        <p:spPr>
          <a:xfrm>
            <a:off x="5060950" y="3262884"/>
            <a:ext cx="2254250" cy="228268"/>
          </a:xfrm>
          <a:prstGeom prst="rect">
            <a:avLst/>
          </a:prstGeom>
        </p:spPr>
        <p:txBody>
          <a:bodyPr vert="horz" wrap="square" lIns="0" tIns="12700" rIns="0" bIns="0" rtlCol="0">
            <a:spAutoFit/>
          </a:bodyPr>
          <a:lstStyle/>
          <a:p>
            <a:pPr marL="12700">
              <a:lnSpc>
                <a:spcPct val="100000"/>
              </a:lnSpc>
              <a:spcBef>
                <a:spcPts val="100"/>
              </a:spcBef>
            </a:pPr>
            <a:r>
              <a:rPr lang="en-US" sz="1400" b="1" spc="-114" dirty="0">
                <a:latin typeface="Verdana"/>
                <a:cs typeface="Verdana"/>
              </a:rPr>
              <a:t>Online, </a:t>
            </a:r>
            <a:r>
              <a:rPr lang="en-US" sz="1400" b="1" spc="-114" dirty="0" err="1">
                <a:latin typeface="Verdana"/>
                <a:cs typeface="Verdana"/>
              </a:rPr>
              <a:t>fisico</a:t>
            </a:r>
            <a:r>
              <a:rPr lang="en-US" sz="1400" b="1" spc="-114" dirty="0">
                <a:latin typeface="Verdana"/>
                <a:cs typeface="Verdana"/>
              </a:rPr>
              <a:t> o </a:t>
            </a:r>
            <a:r>
              <a:rPr lang="en-US" sz="1400" b="1" spc="-114" dirty="0" err="1">
                <a:latin typeface="Verdana"/>
                <a:cs typeface="Verdana"/>
              </a:rPr>
              <a:t>entrambi</a:t>
            </a:r>
            <a:endParaRPr sz="1400" dirty="0">
              <a:latin typeface="Verdana"/>
              <a:cs typeface="Verdana"/>
            </a:endParaRPr>
          </a:p>
        </p:txBody>
      </p:sp>
      <p:sp>
        <p:nvSpPr>
          <p:cNvPr id="16" name="object 16"/>
          <p:cNvSpPr txBox="1"/>
          <p:nvPr/>
        </p:nvSpPr>
        <p:spPr>
          <a:xfrm>
            <a:off x="5166550" y="3683508"/>
            <a:ext cx="1858645" cy="1081258"/>
          </a:xfrm>
          <a:prstGeom prst="rect">
            <a:avLst/>
          </a:prstGeom>
        </p:spPr>
        <p:txBody>
          <a:bodyPr vert="horz" wrap="square" lIns="0" tIns="10160" rIns="0" bIns="0" rtlCol="0">
            <a:spAutoFit/>
          </a:bodyPr>
          <a:lstStyle/>
          <a:p>
            <a:pPr marL="12700" marR="5080" algn="ctr">
              <a:lnSpc>
                <a:spcPct val="101000"/>
              </a:lnSpc>
              <a:spcBef>
                <a:spcPts val="80"/>
              </a:spcBef>
            </a:pPr>
            <a:r>
              <a:rPr lang="it-IT" sz="1400" spc="-55" dirty="0">
                <a:latin typeface="Verdana"/>
                <a:cs typeface="Verdana"/>
              </a:rPr>
              <a:t>Tutte le informazioni sulla modalità di connessione saranno pubblicate sul sistema DCM</a:t>
            </a:r>
            <a:endParaRPr sz="1400" dirty="0">
              <a:latin typeface="Verdana"/>
              <a:cs typeface="Verdana"/>
            </a:endParaRPr>
          </a:p>
        </p:txBody>
      </p:sp>
      <p:sp>
        <p:nvSpPr>
          <p:cNvPr id="17" name="object 17"/>
          <p:cNvSpPr txBox="1"/>
          <p:nvPr/>
        </p:nvSpPr>
        <p:spPr>
          <a:xfrm>
            <a:off x="8364085" y="3009900"/>
            <a:ext cx="2176780" cy="1951816"/>
          </a:xfrm>
          <a:prstGeom prst="rect">
            <a:avLst/>
          </a:prstGeom>
        </p:spPr>
        <p:txBody>
          <a:bodyPr vert="horz" wrap="square" lIns="0" tIns="12700" rIns="0" bIns="0" rtlCol="0">
            <a:spAutoFit/>
          </a:bodyPr>
          <a:lstStyle/>
          <a:p>
            <a:pPr marL="12700" marR="5080" indent="635" algn="ctr">
              <a:lnSpc>
                <a:spcPct val="99800"/>
              </a:lnSpc>
              <a:spcBef>
                <a:spcPts val="100"/>
              </a:spcBef>
            </a:pPr>
            <a:r>
              <a:rPr lang="it-IT" sz="1400" dirty="0"/>
              <a:t>Un modulo basato su </a:t>
            </a:r>
            <a:r>
              <a:rPr lang="it-IT" sz="1400" b="1" dirty="0"/>
              <a:t>lezioni sincrone</a:t>
            </a:r>
            <a:r>
              <a:rPr lang="it-IT" sz="1400" dirty="0"/>
              <a:t>, durante le quali ogni formatore spiegherà argomenti specifici.</a:t>
            </a:r>
            <a:br>
              <a:rPr lang="it-IT" sz="1400" dirty="0"/>
            </a:br>
            <a:r>
              <a:rPr lang="it-IT" sz="1400" dirty="0"/>
              <a:t>Alla fine del modulo verranno proposte varie attività e sarà effettuato un test di valutazione.</a:t>
            </a:r>
            <a:endParaRPr sz="1400" dirty="0">
              <a:latin typeface="Verdana"/>
              <a:cs typeface="Verdana"/>
            </a:endParaRPr>
          </a:p>
        </p:txBody>
      </p:sp>
      <p:sp>
        <p:nvSpPr>
          <p:cNvPr id="18" name="object 18"/>
          <p:cNvSpPr txBox="1"/>
          <p:nvPr/>
        </p:nvSpPr>
        <p:spPr>
          <a:xfrm>
            <a:off x="11204473" y="6324600"/>
            <a:ext cx="102870" cy="193040"/>
          </a:xfrm>
          <a:prstGeom prst="rect">
            <a:avLst/>
          </a:prstGeom>
        </p:spPr>
        <p:txBody>
          <a:bodyPr vert="horz" wrap="square" lIns="0" tIns="12700" rIns="0" bIns="0" rtlCol="0">
            <a:spAutoFit/>
          </a:bodyPr>
          <a:lstStyle/>
          <a:p>
            <a:pPr marL="12700">
              <a:lnSpc>
                <a:spcPct val="100000"/>
              </a:lnSpc>
              <a:spcBef>
                <a:spcPts val="100"/>
              </a:spcBef>
            </a:pPr>
            <a:r>
              <a:rPr sz="1100" spc="-50" dirty="0">
                <a:latin typeface="Verdana"/>
                <a:cs typeface="Verdana"/>
              </a:rPr>
              <a:t>5</a:t>
            </a:r>
            <a:endParaRPr sz="1100">
              <a:latin typeface="Verdana"/>
              <a:cs typeface="Verdana"/>
            </a:endParaRPr>
          </a:p>
        </p:txBody>
      </p:sp>
      <p:sp>
        <p:nvSpPr>
          <p:cNvPr id="19" name="object 19"/>
          <p:cNvSpPr txBox="1">
            <a:spLocks noGrp="1"/>
          </p:cNvSpPr>
          <p:nvPr>
            <p:ph type="title"/>
          </p:nvPr>
        </p:nvSpPr>
        <p:spPr>
          <a:xfrm>
            <a:off x="990600" y="683097"/>
            <a:ext cx="10595770" cy="566822"/>
          </a:xfrm>
          <a:prstGeom prst="rect">
            <a:avLst/>
          </a:prstGeom>
        </p:spPr>
        <p:txBody>
          <a:bodyPr vert="horz" wrap="square" lIns="0" tIns="12700" rIns="0" bIns="0" rtlCol="0">
            <a:spAutoFit/>
          </a:bodyPr>
          <a:lstStyle/>
          <a:p>
            <a:pPr marL="12700">
              <a:lnSpc>
                <a:spcPct val="100000"/>
              </a:lnSpc>
              <a:spcBef>
                <a:spcPts val="100"/>
              </a:spcBef>
            </a:pPr>
            <a:r>
              <a:rPr lang="en-US" spc="295" dirty="0" err="1">
                <a:solidFill>
                  <a:srgbClr val="FFBA00"/>
                </a:solidFill>
              </a:rPr>
              <a:t>Formazione</a:t>
            </a:r>
            <a:r>
              <a:rPr lang="en-US" spc="295" dirty="0">
                <a:solidFill>
                  <a:srgbClr val="FFBA00"/>
                </a:solidFill>
              </a:rPr>
              <a:t> CSP Logistica</a:t>
            </a:r>
            <a:r>
              <a:rPr spc="135" dirty="0">
                <a:solidFill>
                  <a:srgbClr val="FFBA00"/>
                </a:solidFill>
              </a:rPr>
              <a:t>:</a:t>
            </a:r>
            <a:r>
              <a:rPr spc="315" dirty="0">
                <a:solidFill>
                  <a:srgbClr val="FFBA00"/>
                </a:solidFill>
              </a:rPr>
              <a:t> </a:t>
            </a:r>
            <a:r>
              <a:rPr lang="en-US" spc="180" dirty="0"/>
              <a:t>Quando-Dove-Come</a:t>
            </a:r>
            <a:endParaRPr spc="295" dirty="0"/>
          </a:p>
        </p:txBody>
      </p:sp>
      <p:pic>
        <p:nvPicPr>
          <p:cNvPr id="20" name="object 20"/>
          <p:cNvPicPr/>
          <p:nvPr/>
        </p:nvPicPr>
        <p:blipFill>
          <a:blip r:embed="rId4" cstate="print"/>
          <a:stretch>
            <a:fillRect/>
          </a:stretch>
        </p:blipFill>
        <p:spPr>
          <a:xfrm>
            <a:off x="7549376" y="6167335"/>
            <a:ext cx="3294001" cy="612000"/>
          </a:xfrm>
          <a:prstGeom prst="rect">
            <a:avLst/>
          </a:prstGeom>
        </p:spPr>
      </p:pic>
      <p:sp>
        <p:nvSpPr>
          <p:cNvPr id="24" name="object 24"/>
          <p:cNvSpPr txBox="1"/>
          <p:nvPr/>
        </p:nvSpPr>
        <p:spPr>
          <a:xfrm>
            <a:off x="9007434" y="2270252"/>
            <a:ext cx="1127166" cy="382156"/>
          </a:xfrm>
          <a:prstGeom prst="rect">
            <a:avLst/>
          </a:prstGeom>
        </p:spPr>
        <p:txBody>
          <a:bodyPr vert="horz" wrap="square" lIns="0" tIns="12700" rIns="0" bIns="0" rtlCol="0">
            <a:spAutoFit/>
          </a:bodyPr>
          <a:lstStyle/>
          <a:p>
            <a:pPr marL="12700">
              <a:lnSpc>
                <a:spcPct val="100000"/>
              </a:lnSpc>
              <a:spcBef>
                <a:spcPts val="100"/>
              </a:spcBef>
            </a:pPr>
            <a:r>
              <a:rPr lang="en-US" sz="2400" spc="245" dirty="0">
                <a:solidFill>
                  <a:srgbClr val="D87A1A"/>
                </a:solidFill>
                <a:latin typeface="Cambria"/>
                <a:cs typeface="Cambria"/>
              </a:rPr>
              <a:t>COME</a:t>
            </a:r>
            <a:endParaRPr sz="2400" dirty="0">
              <a:latin typeface="Cambria"/>
              <a:cs typeface="Cambria"/>
            </a:endParaRPr>
          </a:p>
        </p:txBody>
      </p:sp>
      <p:sp>
        <p:nvSpPr>
          <p:cNvPr id="25" name="object 25"/>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grpSp>
        <p:nvGrpSpPr>
          <p:cNvPr id="26" name="object 11">
            <a:extLst>
              <a:ext uri="{FF2B5EF4-FFF2-40B4-BE49-F238E27FC236}">
                <a16:creationId xmlns:a16="http://schemas.microsoft.com/office/drawing/2014/main" id="{616A19E4-EEB2-C094-3469-B7E69C18F4B0}"/>
              </a:ext>
            </a:extLst>
          </p:cNvPr>
          <p:cNvGrpSpPr/>
          <p:nvPr/>
        </p:nvGrpSpPr>
        <p:grpSpPr>
          <a:xfrm>
            <a:off x="7965131" y="1862626"/>
            <a:ext cx="2879725" cy="3786504"/>
            <a:chOff x="4625866" y="1878501"/>
            <a:chExt cx="2879725" cy="3786504"/>
          </a:xfrm>
        </p:grpSpPr>
        <p:sp>
          <p:nvSpPr>
            <p:cNvPr id="27" name="object 12">
              <a:extLst>
                <a:ext uri="{FF2B5EF4-FFF2-40B4-BE49-F238E27FC236}">
                  <a16:creationId xmlns:a16="http://schemas.microsoft.com/office/drawing/2014/main" id="{0AA536DE-0823-EA0D-CBB3-84ED1249DBDB}"/>
                </a:ext>
              </a:extLst>
            </p:cNvPr>
            <p:cNvSpPr/>
            <p:nvPr/>
          </p:nvSpPr>
          <p:spPr>
            <a:xfrm>
              <a:off x="4641741" y="1894376"/>
              <a:ext cx="2847975" cy="3754754"/>
            </a:xfrm>
            <a:custGeom>
              <a:avLst/>
              <a:gdLst/>
              <a:ahLst/>
              <a:cxnLst/>
              <a:rect l="l" t="t" r="r" b="b"/>
              <a:pathLst>
                <a:path w="2847975" h="3754754">
                  <a:moveTo>
                    <a:pt x="2373297" y="0"/>
                  </a:moveTo>
                  <a:lnTo>
                    <a:pt x="474672" y="0"/>
                  </a:lnTo>
                  <a:lnTo>
                    <a:pt x="426140" y="2450"/>
                  </a:lnTo>
                  <a:lnTo>
                    <a:pt x="379009" y="9643"/>
                  </a:lnTo>
                  <a:lnTo>
                    <a:pt x="333519" y="21340"/>
                  </a:lnTo>
                  <a:lnTo>
                    <a:pt x="289908" y="37302"/>
                  </a:lnTo>
                  <a:lnTo>
                    <a:pt x="248415" y="57290"/>
                  </a:lnTo>
                  <a:lnTo>
                    <a:pt x="209278" y="81066"/>
                  </a:lnTo>
                  <a:lnTo>
                    <a:pt x="172736" y="108392"/>
                  </a:lnTo>
                  <a:lnTo>
                    <a:pt x="139028" y="139028"/>
                  </a:lnTo>
                  <a:lnTo>
                    <a:pt x="108392" y="172737"/>
                  </a:lnTo>
                  <a:lnTo>
                    <a:pt x="81066" y="209279"/>
                  </a:lnTo>
                  <a:lnTo>
                    <a:pt x="57290" y="248415"/>
                  </a:lnTo>
                  <a:lnTo>
                    <a:pt x="37302" y="289909"/>
                  </a:lnTo>
                  <a:lnTo>
                    <a:pt x="21340" y="333519"/>
                  </a:lnTo>
                  <a:lnTo>
                    <a:pt x="9643" y="379009"/>
                  </a:lnTo>
                  <a:lnTo>
                    <a:pt x="2450" y="426140"/>
                  </a:lnTo>
                  <a:lnTo>
                    <a:pt x="0" y="474672"/>
                  </a:lnTo>
                  <a:lnTo>
                    <a:pt x="0" y="3279583"/>
                  </a:lnTo>
                  <a:lnTo>
                    <a:pt x="2450" y="3328115"/>
                  </a:lnTo>
                  <a:lnTo>
                    <a:pt x="9643" y="3375246"/>
                  </a:lnTo>
                  <a:lnTo>
                    <a:pt x="21340" y="3420736"/>
                  </a:lnTo>
                  <a:lnTo>
                    <a:pt x="37302" y="3464347"/>
                  </a:lnTo>
                  <a:lnTo>
                    <a:pt x="57290" y="3505840"/>
                  </a:lnTo>
                  <a:lnTo>
                    <a:pt x="81066" y="3544977"/>
                  </a:lnTo>
                  <a:lnTo>
                    <a:pt x="108392" y="3581519"/>
                  </a:lnTo>
                  <a:lnTo>
                    <a:pt x="139028" y="3615227"/>
                  </a:lnTo>
                  <a:lnTo>
                    <a:pt x="172736" y="3645863"/>
                  </a:lnTo>
                  <a:lnTo>
                    <a:pt x="209278" y="3673189"/>
                  </a:lnTo>
                  <a:lnTo>
                    <a:pt x="248415" y="3696965"/>
                  </a:lnTo>
                  <a:lnTo>
                    <a:pt x="289908" y="3716953"/>
                  </a:lnTo>
                  <a:lnTo>
                    <a:pt x="333519" y="3732915"/>
                  </a:lnTo>
                  <a:lnTo>
                    <a:pt x="379009" y="3744611"/>
                  </a:lnTo>
                  <a:lnTo>
                    <a:pt x="426140" y="3751804"/>
                  </a:lnTo>
                  <a:lnTo>
                    <a:pt x="474672" y="3754255"/>
                  </a:lnTo>
                  <a:lnTo>
                    <a:pt x="2373297" y="3754255"/>
                  </a:lnTo>
                  <a:lnTo>
                    <a:pt x="2421829" y="3751804"/>
                  </a:lnTo>
                  <a:lnTo>
                    <a:pt x="2468960" y="3744611"/>
                  </a:lnTo>
                  <a:lnTo>
                    <a:pt x="2514450" y="3732915"/>
                  </a:lnTo>
                  <a:lnTo>
                    <a:pt x="2558061" y="3716953"/>
                  </a:lnTo>
                  <a:lnTo>
                    <a:pt x="2599554" y="3696965"/>
                  </a:lnTo>
                  <a:lnTo>
                    <a:pt x="2638691" y="3673189"/>
                  </a:lnTo>
                  <a:lnTo>
                    <a:pt x="2675233" y="3645863"/>
                  </a:lnTo>
                  <a:lnTo>
                    <a:pt x="2708941" y="3615227"/>
                  </a:lnTo>
                  <a:lnTo>
                    <a:pt x="2739577" y="3581519"/>
                  </a:lnTo>
                  <a:lnTo>
                    <a:pt x="2766903" y="3544977"/>
                  </a:lnTo>
                  <a:lnTo>
                    <a:pt x="2790679" y="3505840"/>
                  </a:lnTo>
                  <a:lnTo>
                    <a:pt x="2810667" y="3464347"/>
                  </a:lnTo>
                  <a:lnTo>
                    <a:pt x="2826629" y="3420736"/>
                  </a:lnTo>
                  <a:lnTo>
                    <a:pt x="2838326" y="3375246"/>
                  </a:lnTo>
                  <a:lnTo>
                    <a:pt x="2845519" y="3328115"/>
                  </a:lnTo>
                  <a:lnTo>
                    <a:pt x="2847969" y="3279583"/>
                  </a:lnTo>
                  <a:lnTo>
                    <a:pt x="2847969" y="474672"/>
                  </a:lnTo>
                  <a:lnTo>
                    <a:pt x="2845519" y="426140"/>
                  </a:lnTo>
                  <a:lnTo>
                    <a:pt x="2838326" y="379009"/>
                  </a:lnTo>
                  <a:lnTo>
                    <a:pt x="2826629" y="333519"/>
                  </a:lnTo>
                  <a:lnTo>
                    <a:pt x="2810667" y="289909"/>
                  </a:lnTo>
                  <a:lnTo>
                    <a:pt x="2790679" y="248415"/>
                  </a:lnTo>
                  <a:lnTo>
                    <a:pt x="2766903" y="209279"/>
                  </a:lnTo>
                  <a:lnTo>
                    <a:pt x="2739577" y="172737"/>
                  </a:lnTo>
                  <a:lnTo>
                    <a:pt x="2708941" y="139028"/>
                  </a:lnTo>
                  <a:lnTo>
                    <a:pt x="2675233" y="108392"/>
                  </a:lnTo>
                  <a:lnTo>
                    <a:pt x="2638691" y="81066"/>
                  </a:lnTo>
                  <a:lnTo>
                    <a:pt x="2599554" y="57290"/>
                  </a:lnTo>
                  <a:lnTo>
                    <a:pt x="2558061" y="37302"/>
                  </a:lnTo>
                  <a:lnTo>
                    <a:pt x="2514450" y="21340"/>
                  </a:lnTo>
                  <a:lnTo>
                    <a:pt x="2468960" y="9643"/>
                  </a:lnTo>
                  <a:lnTo>
                    <a:pt x="2421829" y="2450"/>
                  </a:lnTo>
                  <a:lnTo>
                    <a:pt x="2373297" y="0"/>
                  </a:lnTo>
                  <a:close/>
                </a:path>
              </a:pathLst>
            </a:custGeom>
            <a:solidFill>
              <a:srgbClr val="FFBA00">
                <a:alpha val="10198"/>
              </a:srgbClr>
            </a:solidFill>
          </p:spPr>
          <p:txBody>
            <a:bodyPr wrap="square" lIns="0" tIns="0" rIns="0" bIns="0" rtlCol="0"/>
            <a:lstStyle/>
            <a:p>
              <a:endParaRPr/>
            </a:p>
          </p:txBody>
        </p:sp>
        <p:sp>
          <p:nvSpPr>
            <p:cNvPr id="28" name="object 13">
              <a:extLst>
                <a:ext uri="{FF2B5EF4-FFF2-40B4-BE49-F238E27FC236}">
                  <a16:creationId xmlns:a16="http://schemas.microsoft.com/office/drawing/2014/main" id="{6EC9BDEA-E43E-E244-1165-7C7F49642F94}"/>
                </a:ext>
              </a:extLst>
            </p:cNvPr>
            <p:cNvSpPr/>
            <p:nvPr/>
          </p:nvSpPr>
          <p:spPr>
            <a:xfrm>
              <a:off x="4641741" y="1894376"/>
              <a:ext cx="2847975" cy="3754754"/>
            </a:xfrm>
            <a:custGeom>
              <a:avLst/>
              <a:gdLst/>
              <a:ahLst/>
              <a:cxnLst/>
              <a:rect l="l" t="t" r="r" b="b"/>
              <a:pathLst>
                <a:path w="2847975" h="3754754">
                  <a:moveTo>
                    <a:pt x="0" y="474672"/>
                  </a:moveTo>
                  <a:lnTo>
                    <a:pt x="2450" y="426140"/>
                  </a:lnTo>
                  <a:lnTo>
                    <a:pt x="9643" y="379009"/>
                  </a:lnTo>
                  <a:lnTo>
                    <a:pt x="21340" y="333519"/>
                  </a:lnTo>
                  <a:lnTo>
                    <a:pt x="37302" y="289908"/>
                  </a:lnTo>
                  <a:lnTo>
                    <a:pt x="57290" y="248415"/>
                  </a:lnTo>
                  <a:lnTo>
                    <a:pt x="81066" y="209278"/>
                  </a:lnTo>
                  <a:lnTo>
                    <a:pt x="108392" y="172736"/>
                  </a:lnTo>
                  <a:lnTo>
                    <a:pt x="139028" y="139028"/>
                  </a:lnTo>
                  <a:lnTo>
                    <a:pt x="172736" y="108392"/>
                  </a:lnTo>
                  <a:lnTo>
                    <a:pt x="209278" y="81066"/>
                  </a:lnTo>
                  <a:lnTo>
                    <a:pt x="248415" y="57290"/>
                  </a:lnTo>
                  <a:lnTo>
                    <a:pt x="289908" y="37302"/>
                  </a:lnTo>
                  <a:lnTo>
                    <a:pt x="333519" y="21340"/>
                  </a:lnTo>
                  <a:lnTo>
                    <a:pt x="379009" y="9643"/>
                  </a:lnTo>
                  <a:lnTo>
                    <a:pt x="426140" y="2450"/>
                  </a:lnTo>
                  <a:lnTo>
                    <a:pt x="474672" y="0"/>
                  </a:lnTo>
                  <a:lnTo>
                    <a:pt x="2373298" y="0"/>
                  </a:lnTo>
                  <a:lnTo>
                    <a:pt x="2421830" y="2450"/>
                  </a:lnTo>
                  <a:lnTo>
                    <a:pt x="2468961" y="9643"/>
                  </a:lnTo>
                  <a:lnTo>
                    <a:pt x="2514451" y="21340"/>
                  </a:lnTo>
                  <a:lnTo>
                    <a:pt x="2558062" y="37302"/>
                  </a:lnTo>
                  <a:lnTo>
                    <a:pt x="2599555" y="57290"/>
                  </a:lnTo>
                  <a:lnTo>
                    <a:pt x="2638692" y="81066"/>
                  </a:lnTo>
                  <a:lnTo>
                    <a:pt x="2675234" y="108392"/>
                  </a:lnTo>
                  <a:lnTo>
                    <a:pt x="2708942" y="139028"/>
                  </a:lnTo>
                  <a:lnTo>
                    <a:pt x="2739578" y="172736"/>
                  </a:lnTo>
                  <a:lnTo>
                    <a:pt x="2766904" y="209278"/>
                  </a:lnTo>
                  <a:lnTo>
                    <a:pt x="2790680" y="248415"/>
                  </a:lnTo>
                  <a:lnTo>
                    <a:pt x="2810668" y="289908"/>
                  </a:lnTo>
                  <a:lnTo>
                    <a:pt x="2826630" y="333519"/>
                  </a:lnTo>
                  <a:lnTo>
                    <a:pt x="2838327" y="379009"/>
                  </a:lnTo>
                  <a:lnTo>
                    <a:pt x="2845520" y="426140"/>
                  </a:lnTo>
                  <a:lnTo>
                    <a:pt x="2847971" y="474672"/>
                  </a:lnTo>
                  <a:lnTo>
                    <a:pt x="2847971" y="3279582"/>
                  </a:lnTo>
                  <a:lnTo>
                    <a:pt x="2845520" y="3328114"/>
                  </a:lnTo>
                  <a:lnTo>
                    <a:pt x="2838327" y="3375245"/>
                  </a:lnTo>
                  <a:lnTo>
                    <a:pt x="2826630" y="3420735"/>
                  </a:lnTo>
                  <a:lnTo>
                    <a:pt x="2810668" y="3464346"/>
                  </a:lnTo>
                  <a:lnTo>
                    <a:pt x="2790680" y="3505839"/>
                  </a:lnTo>
                  <a:lnTo>
                    <a:pt x="2766904" y="3544976"/>
                  </a:lnTo>
                  <a:lnTo>
                    <a:pt x="2739578" y="3581518"/>
                  </a:lnTo>
                  <a:lnTo>
                    <a:pt x="2708942" y="3615226"/>
                  </a:lnTo>
                  <a:lnTo>
                    <a:pt x="2675234" y="3645862"/>
                  </a:lnTo>
                  <a:lnTo>
                    <a:pt x="2638692" y="3673188"/>
                  </a:lnTo>
                  <a:lnTo>
                    <a:pt x="2599555" y="3696964"/>
                  </a:lnTo>
                  <a:lnTo>
                    <a:pt x="2558062" y="3716952"/>
                  </a:lnTo>
                  <a:lnTo>
                    <a:pt x="2514451" y="3732914"/>
                  </a:lnTo>
                  <a:lnTo>
                    <a:pt x="2468961" y="3744611"/>
                  </a:lnTo>
                  <a:lnTo>
                    <a:pt x="2421830" y="3751804"/>
                  </a:lnTo>
                  <a:lnTo>
                    <a:pt x="2373298" y="3754255"/>
                  </a:lnTo>
                  <a:lnTo>
                    <a:pt x="474672" y="3754255"/>
                  </a:lnTo>
                  <a:lnTo>
                    <a:pt x="426140" y="3751804"/>
                  </a:lnTo>
                  <a:lnTo>
                    <a:pt x="379009" y="3744611"/>
                  </a:lnTo>
                  <a:lnTo>
                    <a:pt x="333519" y="3732914"/>
                  </a:lnTo>
                  <a:lnTo>
                    <a:pt x="289908" y="3716952"/>
                  </a:lnTo>
                  <a:lnTo>
                    <a:pt x="248415" y="3696964"/>
                  </a:lnTo>
                  <a:lnTo>
                    <a:pt x="209278" y="3673188"/>
                  </a:lnTo>
                  <a:lnTo>
                    <a:pt x="172736" y="3645862"/>
                  </a:lnTo>
                  <a:lnTo>
                    <a:pt x="139028" y="3615226"/>
                  </a:lnTo>
                  <a:lnTo>
                    <a:pt x="108392" y="3581518"/>
                  </a:lnTo>
                  <a:lnTo>
                    <a:pt x="81066" y="3544976"/>
                  </a:lnTo>
                  <a:lnTo>
                    <a:pt x="57290" y="3505839"/>
                  </a:lnTo>
                  <a:lnTo>
                    <a:pt x="37302" y="3464346"/>
                  </a:lnTo>
                  <a:lnTo>
                    <a:pt x="21340" y="3420735"/>
                  </a:lnTo>
                  <a:lnTo>
                    <a:pt x="9643" y="3375245"/>
                  </a:lnTo>
                  <a:lnTo>
                    <a:pt x="2450" y="3328114"/>
                  </a:lnTo>
                  <a:lnTo>
                    <a:pt x="0" y="3279582"/>
                  </a:lnTo>
                  <a:lnTo>
                    <a:pt x="0" y="474672"/>
                  </a:lnTo>
                  <a:close/>
                </a:path>
              </a:pathLst>
            </a:custGeom>
            <a:ln w="31750">
              <a:solidFill>
                <a:srgbClr val="FFBA00"/>
              </a:solidFill>
            </a:ln>
          </p:spPr>
          <p:txBody>
            <a:bodyPr wrap="square" lIns="0" tIns="0" rIns="0" bIns="0" rtlCol="0"/>
            <a:lstStyle/>
            <a:p>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218947"/>
            <a:ext cx="4092575" cy="574040"/>
          </a:xfrm>
          <a:prstGeom prst="rect">
            <a:avLst/>
          </a:prstGeom>
        </p:spPr>
        <p:txBody>
          <a:bodyPr vert="horz" wrap="square" lIns="0" tIns="12700" rIns="0" bIns="0" rtlCol="0">
            <a:spAutoFit/>
          </a:bodyPr>
          <a:lstStyle/>
          <a:p>
            <a:pPr marL="12700">
              <a:lnSpc>
                <a:spcPct val="100000"/>
              </a:lnSpc>
              <a:spcBef>
                <a:spcPts val="100"/>
              </a:spcBef>
            </a:pPr>
            <a:r>
              <a:rPr lang="en-US" spc="210" dirty="0" err="1">
                <a:solidFill>
                  <a:srgbClr val="FFFFFF"/>
                </a:solidFill>
              </a:rPr>
              <a:t>Proposte</a:t>
            </a:r>
            <a:r>
              <a:rPr lang="en-US" spc="210" dirty="0">
                <a:solidFill>
                  <a:srgbClr val="FFFFFF"/>
                </a:solidFill>
              </a:rPr>
              <a:t> di </a:t>
            </a:r>
            <a:r>
              <a:rPr lang="en-US" spc="210" dirty="0" err="1">
                <a:solidFill>
                  <a:srgbClr val="FFFFFF"/>
                </a:solidFill>
              </a:rPr>
              <a:t>valore</a:t>
            </a:r>
            <a:endParaRPr spc="110" dirty="0">
              <a:solidFill>
                <a:srgbClr val="FFFFFF"/>
              </a:solidFill>
            </a:endParaRPr>
          </a:p>
        </p:txBody>
      </p:sp>
      <p:sp>
        <p:nvSpPr>
          <p:cNvPr id="8" name="object 8"/>
          <p:cNvSpPr txBox="1"/>
          <p:nvPr/>
        </p:nvSpPr>
        <p:spPr>
          <a:xfrm>
            <a:off x="6576871" y="1127252"/>
            <a:ext cx="4395929" cy="382156"/>
          </a:xfrm>
          <a:prstGeom prst="rect">
            <a:avLst/>
          </a:prstGeom>
        </p:spPr>
        <p:txBody>
          <a:bodyPr vert="horz" wrap="square" lIns="0" tIns="12700" rIns="0" bIns="0" rtlCol="0">
            <a:spAutoFit/>
          </a:bodyPr>
          <a:lstStyle/>
          <a:p>
            <a:pPr marL="12700">
              <a:lnSpc>
                <a:spcPct val="100000"/>
              </a:lnSpc>
              <a:spcBef>
                <a:spcPts val="100"/>
              </a:spcBef>
            </a:pPr>
            <a:r>
              <a:rPr lang="en-US" sz="2400" spc="-114" dirty="0" err="1">
                <a:solidFill>
                  <a:srgbClr val="FFBA00"/>
                </a:solidFill>
                <a:latin typeface="Verdana"/>
                <a:cs typeface="Verdana"/>
              </a:rPr>
              <a:t>Vantaggi</a:t>
            </a:r>
            <a:r>
              <a:rPr lang="en-US" sz="2400" spc="-114" dirty="0">
                <a:solidFill>
                  <a:srgbClr val="FFBA00"/>
                </a:solidFill>
                <a:latin typeface="Verdana"/>
                <a:cs typeface="Verdana"/>
              </a:rPr>
              <a:t> per </a:t>
            </a:r>
            <a:r>
              <a:rPr lang="en-US" sz="2400" spc="-114" dirty="0" err="1">
                <a:solidFill>
                  <a:srgbClr val="FFBA00"/>
                </a:solidFill>
                <a:latin typeface="Verdana"/>
                <a:cs typeface="Verdana"/>
              </a:rPr>
              <a:t>i</a:t>
            </a:r>
            <a:r>
              <a:rPr lang="en-US" sz="2400" spc="-114" dirty="0">
                <a:solidFill>
                  <a:srgbClr val="FFBA00"/>
                </a:solidFill>
                <a:latin typeface="Verdana"/>
                <a:cs typeface="Verdana"/>
              </a:rPr>
              <a:t> </a:t>
            </a:r>
            <a:r>
              <a:rPr lang="en-US" sz="2400" spc="-114" dirty="0" err="1">
                <a:solidFill>
                  <a:srgbClr val="FFBA00"/>
                </a:solidFill>
                <a:latin typeface="Verdana"/>
                <a:cs typeface="Verdana"/>
              </a:rPr>
              <a:t>partecipanti</a:t>
            </a:r>
            <a:endParaRPr sz="2400" dirty="0">
              <a:latin typeface="Verdana"/>
              <a:cs typeface="Verdana"/>
            </a:endParaRPr>
          </a:p>
        </p:txBody>
      </p:sp>
      <p:sp>
        <p:nvSpPr>
          <p:cNvPr id="9" name="object 9"/>
          <p:cNvSpPr txBox="1"/>
          <p:nvPr/>
        </p:nvSpPr>
        <p:spPr>
          <a:xfrm>
            <a:off x="6570924" y="1771396"/>
            <a:ext cx="5298440" cy="3290644"/>
          </a:xfrm>
          <a:prstGeom prst="rect">
            <a:avLst/>
          </a:prstGeom>
        </p:spPr>
        <p:txBody>
          <a:bodyPr vert="horz" wrap="square" lIns="0" tIns="12700" rIns="0" bIns="0" rtlCol="0">
            <a:spAutoFit/>
          </a:bodyPr>
          <a:lstStyle/>
          <a:p>
            <a:pPr marL="287020" marR="5080" indent="-274320">
              <a:lnSpc>
                <a:spcPct val="100000"/>
              </a:lnSpc>
              <a:spcBef>
                <a:spcPts val="100"/>
              </a:spcBef>
              <a:buClr>
                <a:srgbClr val="FFBA00"/>
              </a:buClr>
              <a:buFont typeface="Courier New"/>
              <a:buChar char="o"/>
              <a:tabLst>
                <a:tab pos="287020" algn="l"/>
              </a:tabLst>
            </a:pPr>
            <a:r>
              <a:rPr lang="it-IT" sz="1600" spc="-60" dirty="0">
                <a:solidFill>
                  <a:srgbClr val="FFFFFF"/>
                </a:solidFill>
                <a:latin typeface="Verdana"/>
                <a:cs typeface="Verdana"/>
              </a:rPr>
              <a:t>Esplorazione di un campo di applicazione specifico, ma molto comune, all'interno del settore energetico
Livello del modulo formativo: Avanzato
Formazione professionale in materia di cybersecurity nel campo delle reti di controllo dell'energia
Sviluppo pratico delle competenze
Radicato nei quadri europei per le competenze in materia di cibersicurezza
Approfondimenti all'avanguardia da esperti accademici del settore
Fornire un supporto adeguato per lo sviluppo delle competenze e l'avanzamento di carriera</a:t>
            </a:r>
            <a:endParaRPr sz="1600" dirty="0">
              <a:latin typeface="Verdana"/>
              <a:cs typeface="Verdana"/>
            </a:endParaRPr>
          </a:p>
        </p:txBody>
      </p:sp>
      <p:pic>
        <p:nvPicPr>
          <p:cNvPr id="10" name="object 10"/>
          <p:cNvPicPr/>
          <p:nvPr/>
        </p:nvPicPr>
        <p:blipFill>
          <a:blip r:embed="rId4" cstate="print"/>
          <a:stretch>
            <a:fillRect/>
          </a:stretch>
        </p:blipFill>
        <p:spPr>
          <a:xfrm>
            <a:off x="7549376" y="6167335"/>
            <a:ext cx="3294001" cy="612000"/>
          </a:xfrm>
          <a:prstGeom prst="rect">
            <a:avLst/>
          </a:prstGeom>
        </p:spPr>
      </p:pic>
      <p:sp>
        <p:nvSpPr>
          <p:cNvPr id="11" name="object 11"/>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218947"/>
            <a:ext cx="1248410" cy="574040"/>
          </a:xfrm>
          <a:prstGeom prst="rect">
            <a:avLst/>
          </a:prstGeom>
        </p:spPr>
        <p:txBody>
          <a:bodyPr vert="horz" wrap="square" lIns="0" tIns="12700" rIns="0" bIns="0" rtlCol="0">
            <a:spAutoFit/>
          </a:bodyPr>
          <a:lstStyle/>
          <a:p>
            <a:pPr marL="12700">
              <a:lnSpc>
                <a:spcPct val="100000"/>
              </a:lnSpc>
              <a:spcBef>
                <a:spcPts val="100"/>
              </a:spcBef>
            </a:pPr>
            <a:r>
              <a:rPr lang="en-US" spc="445" dirty="0">
                <a:solidFill>
                  <a:srgbClr val="FFFFFF"/>
                </a:solidFill>
              </a:rPr>
              <a:t>CHI</a:t>
            </a:r>
            <a:endParaRPr spc="445" dirty="0">
              <a:solidFill>
                <a:srgbClr val="FFFFFF"/>
              </a:solidFill>
            </a:endParaRPr>
          </a:p>
        </p:txBody>
      </p:sp>
      <p:sp>
        <p:nvSpPr>
          <p:cNvPr id="8" name="object 8"/>
          <p:cNvSpPr txBox="1"/>
          <p:nvPr/>
        </p:nvSpPr>
        <p:spPr>
          <a:xfrm>
            <a:off x="6406273" y="1127252"/>
            <a:ext cx="5633328" cy="2875146"/>
          </a:xfrm>
          <a:prstGeom prst="rect">
            <a:avLst/>
          </a:prstGeom>
        </p:spPr>
        <p:txBody>
          <a:bodyPr vert="horz" wrap="square" lIns="0" tIns="12700" rIns="0" bIns="0" rtlCol="0">
            <a:spAutoFit/>
          </a:bodyPr>
          <a:lstStyle/>
          <a:p>
            <a:pPr marL="12700">
              <a:lnSpc>
                <a:spcPct val="100000"/>
              </a:lnSpc>
              <a:spcBef>
                <a:spcPts val="100"/>
              </a:spcBef>
            </a:pPr>
            <a:r>
              <a:rPr lang="it-IT" sz="2400" spc="-90" dirty="0">
                <a:solidFill>
                  <a:srgbClr val="FFBA00"/>
                </a:solidFill>
                <a:latin typeface="Verdana"/>
                <a:cs typeface="Verdana"/>
              </a:rPr>
              <a:t>Profilo dei partecipanti alla formazione</a:t>
            </a:r>
            <a:endParaRPr sz="2400" dirty="0">
              <a:latin typeface="Verdana"/>
              <a:cs typeface="Verdana"/>
            </a:endParaRPr>
          </a:p>
          <a:p>
            <a:pPr marL="285750" indent="-273050">
              <a:lnSpc>
                <a:spcPct val="100000"/>
              </a:lnSpc>
              <a:buClr>
                <a:srgbClr val="FFBA00"/>
              </a:buClr>
              <a:buFont typeface="Courier New"/>
              <a:buChar char="o"/>
              <a:tabLst>
                <a:tab pos="285750" algn="l"/>
              </a:tabLst>
            </a:pPr>
            <a:endParaRPr lang="en-US" sz="1800" spc="-50" dirty="0">
              <a:solidFill>
                <a:srgbClr val="FFFFFF"/>
              </a:solidFill>
              <a:latin typeface="Verdana"/>
              <a:cs typeface="Verdana"/>
            </a:endParaRPr>
          </a:p>
          <a:p>
            <a:pPr marL="285750" indent="-273050">
              <a:lnSpc>
                <a:spcPct val="100000"/>
              </a:lnSpc>
              <a:buClr>
                <a:srgbClr val="FFBA00"/>
              </a:buClr>
              <a:buFont typeface="Courier New"/>
              <a:buChar char="o"/>
              <a:tabLst>
                <a:tab pos="285750" algn="l"/>
              </a:tabLst>
            </a:pPr>
            <a:r>
              <a:rPr lang="it-IT" sz="1800" spc="-50" dirty="0">
                <a:solidFill>
                  <a:srgbClr val="FFFFFF"/>
                </a:solidFill>
                <a:latin typeface="Verdana"/>
                <a:cs typeface="Verdana"/>
              </a:rPr>
              <a:t>Ingegneri di rete
Amministratori IT/OT
Professionisti dell'energia, inclusi operatori, gestori e diretti, fornitori di energia e dipendenti in genere della rete aziendale
Ricercatori, educatori e studenti
Professionisti della sicurezza informatica
Appassionati di sicurezza informatica</a:t>
            </a:r>
            <a:endParaRPr sz="18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218947"/>
            <a:ext cx="1248410" cy="574040"/>
          </a:xfrm>
          <a:prstGeom prst="rect">
            <a:avLst/>
          </a:prstGeom>
        </p:spPr>
        <p:txBody>
          <a:bodyPr vert="horz" wrap="square" lIns="0" tIns="12700" rIns="0" bIns="0" rtlCol="0">
            <a:spAutoFit/>
          </a:bodyPr>
          <a:lstStyle/>
          <a:p>
            <a:pPr marL="12700">
              <a:lnSpc>
                <a:spcPct val="100000"/>
              </a:lnSpc>
              <a:spcBef>
                <a:spcPts val="100"/>
              </a:spcBef>
            </a:pPr>
            <a:r>
              <a:rPr lang="en-US" spc="445" dirty="0">
                <a:solidFill>
                  <a:srgbClr val="FFFFFF"/>
                </a:solidFill>
              </a:rPr>
              <a:t>CHI</a:t>
            </a:r>
            <a:endParaRPr spc="445" dirty="0">
              <a:solidFill>
                <a:srgbClr val="FFFFFF"/>
              </a:solidFill>
            </a:endParaRPr>
          </a:p>
        </p:txBody>
      </p:sp>
      <p:sp>
        <p:nvSpPr>
          <p:cNvPr id="8" name="object 8"/>
          <p:cNvSpPr txBox="1"/>
          <p:nvPr/>
        </p:nvSpPr>
        <p:spPr>
          <a:xfrm>
            <a:off x="6244335" y="1127252"/>
            <a:ext cx="5264545" cy="4587218"/>
          </a:xfrm>
          <a:prstGeom prst="rect">
            <a:avLst/>
          </a:prstGeom>
        </p:spPr>
        <p:txBody>
          <a:bodyPr vert="horz" wrap="square" lIns="0" tIns="12700" rIns="0" bIns="0" rtlCol="0">
            <a:spAutoFit/>
          </a:bodyPr>
          <a:lstStyle/>
          <a:p>
            <a:pPr marL="22860">
              <a:lnSpc>
                <a:spcPct val="100000"/>
              </a:lnSpc>
              <a:spcBef>
                <a:spcPts val="100"/>
              </a:spcBef>
            </a:pPr>
            <a:r>
              <a:rPr lang="en-US" sz="2400" spc="-90" dirty="0" err="1">
                <a:solidFill>
                  <a:srgbClr val="FFBA00"/>
                </a:solidFill>
                <a:latin typeface="Verdana"/>
                <a:cs typeface="Verdana"/>
              </a:rPr>
              <a:t>Profilo</a:t>
            </a:r>
            <a:r>
              <a:rPr lang="en-US" sz="2400" spc="-90" dirty="0">
                <a:solidFill>
                  <a:srgbClr val="FFBA00"/>
                </a:solidFill>
                <a:latin typeface="Verdana"/>
                <a:cs typeface="Verdana"/>
              </a:rPr>
              <a:t> del Trainer</a:t>
            </a:r>
            <a:endParaRPr sz="2400" dirty="0">
              <a:latin typeface="Verdana"/>
              <a:cs typeface="Verdana"/>
            </a:endParaRPr>
          </a:p>
          <a:p>
            <a:pPr>
              <a:lnSpc>
                <a:spcPct val="100000"/>
              </a:lnSpc>
              <a:spcBef>
                <a:spcPts val="1135"/>
              </a:spcBef>
            </a:pPr>
            <a:endParaRPr sz="2400" dirty="0">
              <a:latin typeface="Verdana"/>
              <a:cs typeface="Verdana"/>
            </a:endParaRPr>
          </a:p>
          <a:p>
            <a:pPr marL="285750" indent="-273050">
              <a:lnSpc>
                <a:spcPts val="2245"/>
              </a:lnSpc>
              <a:buFont typeface="Courier New"/>
              <a:buChar char="o"/>
              <a:tabLst>
                <a:tab pos="285750" algn="l"/>
              </a:tabLst>
            </a:pPr>
            <a:r>
              <a:rPr sz="1900" b="1" spc="-190" dirty="0">
                <a:solidFill>
                  <a:srgbClr val="FFBA00"/>
                </a:solidFill>
                <a:latin typeface="Verdana"/>
                <a:cs typeface="Verdana"/>
              </a:rPr>
              <a:t>Cristina</a:t>
            </a:r>
            <a:r>
              <a:rPr sz="1900" b="1" spc="-100" dirty="0">
                <a:solidFill>
                  <a:srgbClr val="FFBA00"/>
                </a:solidFill>
                <a:latin typeface="Verdana"/>
                <a:cs typeface="Verdana"/>
              </a:rPr>
              <a:t> </a:t>
            </a:r>
            <a:r>
              <a:rPr sz="1900" b="1" spc="-10" dirty="0">
                <a:solidFill>
                  <a:srgbClr val="FFBA00"/>
                </a:solidFill>
                <a:latin typeface="Verdana"/>
                <a:cs typeface="Verdana"/>
              </a:rPr>
              <a:t>Alcaraz</a:t>
            </a:r>
            <a:endParaRPr sz="1900" dirty="0">
              <a:latin typeface="Verdana"/>
              <a:cs typeface="Verdana"/>
            </a:endParaRPr>
          </a:p>
          <a:p>
            <a:pPr marL="287020" marR="5080">
              <a:lnSpc>
                <a:spcPts val="2300"/>
              </a:lnSpc>
              <a:spcBef>
                <a:spcPts val="25"/>
              </a:spcBef>
            </a:pPr>
            <a:r>
              <a:rPr lang="it-IT" sz="1900" spc="-20" dirty="0">
                <a:solidFill>
                  <a:srgbClr val="FFFFFF"/>
                </a:solidFill>
                <a:latin typeface="Verdana"/>
                <a:cs typeface="Verdana"/>
              </a:rPr>
              <a:t>Professore Associato presso l'Università di Malaga, PhD. in Informatica con
Esperienza estesa in materia di cibersicurezza e protezione delle infrastrutture critiche
reti elettriche e Smart Grids</a:t>
            </a:r>
            <a:endParaRPr sz="1900" dirty="0">
              <a:latin typeface="Verdana"/>
              <a:cs typeface="Verdana"/>
            </a:endParaRPr>
          </a:p>
          <a:p>
            <a:pPr marL="285750" indent="-273050">
              <a:lnSpc>
                <a:spcPct val="100000"/>
              </a:lnSpc>
              <a:spcBef>
                <a:spcPts val="1730"/>
              </a:spcBef>
              <a:buFont typeface="Courier New"/>
              <a:buChar char="o"/>
              <a:tabLst>
                <a:tab pos="285750" algn="l"/>
              </a:tabLst>
            </a:pPr>
            <a:r>
              <a:rPr sz="1900" b="1" spc="-125" dirty="0">
                <a:solidFill>
                  <a:srgbClr val="FFBA00"/>
                </a:solidFill>
                <a:latin typeface="Verdana"/>
                <a:cs typeface="Verdana"/>
              </a:rPr>
              <a:t>Abdelkader</a:t>
            </a:r>
            <a:r>
              <a:rPr sz="1900" b="1" spc="-105" dirty="0">
                <a:solidFill>
                  <a:srgbClr val="FFBA00"/>
                </a:solidFill>
                <a:latin typeface="Verdana"/>
                <a:cs typeface="Verdana"/>
              </a:rPr>
              <a:t> </a:t>
            </a:r>
            <a:r>
              <a:rPr sz="1900" b="1" spc="-10" dirty="0">
                <a:solidFill>
                  <a:srgbClr val="FFBA00"/>
                </a:solidFill>
                <a:latin typeface="Verdana"/>
                <a:cs typeface="Verdana"/>
              </a:rPr>
              <a:t>Shaaban</a:t>
            </a:r>
            <a:endParaRPr sz="1900" dirty="0">
              <a:latin typeface="Verdana"/>
              <a:cs typeface="Verdana"/>
            </a:endParaRPr>
          </a:p>
          <a:p>
            <a:pPr marL="287020" marR="9525">
              <a:lnSpc>
                <a:spcPct val="100699"/>
              </a:lnSpc>
              <a:spcBef>
                <a:spcPts val="10"/>
              </a:spcBef>
            </a:pPr>
            <a:r>
              <a:rPr lang="it-IT" sz="1900" spc="-100" dirty="0">
                <a:solidFill>
                  <a:srgbClr val="FFFFFF"/>
                </a:solidFill>
                <a:latin typeface="Verdana"/>
                <a:cs typeface="Verdana"/>
              </a:rPr>
              <a:t>Scienziato Centro per la sicurezza e le tecnologie della comunicazione digitale Dottorato di ricerca in Informatica, Istituto austriaco di tecnologia (AIT)</a:t>
            </a:r>
            <a:endParaRPr sz="19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11112"/>
            <a:ext cx="6043295" cy="6880225"/>
            <a:chOff x="0" y="-11112"/>
            <a:chExt cx="6043295" cy="6880225"/>
          </a:xfrm>
        </p:grpSpPr>
        <p:pic>
          <p:nvPicPr>
            <p:cNvPr id="3" name="object 3"/>
            <p:cNvPicPr/>
            <p:nvPr/>
          </p:nvPicPr>
          <p:blipFill>
            <a:blip r:embed="rId2" cstate="print"/>
            <a:stretch>
              <a:fillRect/>
            </a:stretch>
          </p:blipFill>
          <p:spPr>
            <a:xfrm>
              <a:off x="4425696" y="5059679"/>
              <a:ext cx="929639" cy="1798320"/>
            </a:xfrm>
            <a:prstGeom prst="rect">
              <a:avLst/>
            </a:prstGeom>
          </p:spPr>
        </p:pic>
        <p:sp>
          <p:nvSpPr>
            <p:cNvPr id="4" name="object 4"/>
            <p:cNvSpPr/>
            <p:nvPr/>
          </p:nvSpPr>
          <p:spPr>
            <a:xfrm>
              <a:off x="2932646" y="0"/>
              <a:ext cx="1818639" cy="6858000"/>
            </a:xfrm>
            <a:custGeom>
              <a:avLst/>
              <a:gdLst/>
              <a:ahLst/>
              <a:cxnLst/>
              <a:rect l="l" t="t" r="r" b="b"/>
              <a:pathLst>
                <a:path w="1818639" h="6858000">
                  <a:moveTo>
                    <a:pt x="1818556" y="0"/>
                  </a:moveTo>
                  <a:lnTo>
                    <a:pt x="0" y="6858000"/>
                  </a:lnTo>
                </a:path>
              </a:pathLst>
            </a:custGeom>
            <a:ln w="22225">
              <a:solidFill>
                <a:srgbClr val="D87A1A"/>
              </a:solidFill>
            </a:ln>
          </p:spPr>
          <p:txBody>
            <a:bodyPr wrap="square" lIns="0" tIns="0" rIns="0" bIns="0" rtlCol="0"/>
            <a:lstStyle/>
            <a:p>
              <a:endParaRPr/>
            </a:p>
          </p:txBody>
        </p:sp>
        <p:sp>
          <p:nvSpPr>
            <p:cNvPr id="5" name="object 5"/>
            <p:cNvSpPr/>
            <p:nvPr/>
          </p:nvSpPr>
          <p:spPr>
            <a:xfrm>
              <a:off x="3498188" y="17721"/>
              <a:ext cx="2545080" cy="6837680"/>
            </a:xfrm>
            <a:custGeom>
              <a:avLst/>
              <a:gdLst/>
              <a:ahLst/>
              <a:cxnLst/>
              <a:rect l="l" t="t" r="r" b="b"/>
              <a:pathLst>
                <a:path w="2545079" h="6837680">
                  <a:moveTo>
                    <a:pt x="1321418" y="2283048"/>
                  </a:moveTo>
                  <a:lnTo>
                    <a:pt x="1271585" y="2291184"/>
                  </a:lnTo>
                  <a:lnTo>
                    <a:pt x="1226182" y="2312358"/>
                  </a:lnTo>
                  <a:lnTo>
                    <a:pt x="1187879" y="2345356"/>
                  </a:lnTo>
                  <a:lnTo>
                    <a:pt x="1159347" y="2388967"/>
                  </a:lnTo>
                  <a:lnTo>
                    <a:pt x="1159347" y="2390230"/>
                  </a:lnTo>
                  <a:lnTo>
                    <a:pt x="819255" y="3658619"/>
                  </a:lnTo>
                  <a:lnTo>
                    <a:pt x="0" y="6835909"/>
                  </a:lnTo>
                  <a:lnTo>
                    <a:pt x="6637" y="6836639"/>
                  </a:lnTo>
                  <a:lnTo>
                    <a:pt x="13275" y="6837014"/>
                  </a:lnTo>
                  <a:lnTo>
                    <a:pt x="20860" y="6837172"/>
                  </a:lnTo>
                  <a:lnTo>
                    <a:pt x="26549" y="6837172"/>
                  </a:lnTo>
                  <a:lnTo>
                    <a:pt x="843276" y="3664936"/>
                  </a:lnTo>
                  <a:lnTo>
                    <a:pt x="1183368" y="2397810"/>
                  </a:lnTo>
                  <a:lnTo>
                    <a:pt x="1208017" y="2360385"/>
                  </a:lnTo>
                  <a:lnTo>
                    <a:pt x="1240979" y="2332178"/>
                  </a:lnTo>
                  <a:lnTo>
                    <a:pt x="1279949" y="2314218"/>
                  </a:lnTo>
                  <a:lnTo>
                    <a:pt x="1322621" y="2307537"/>
                  </a:lnTo>
                  <a:lnTo>
                    <a:pt x="1417705" y="2307537"/>
                  </a:lnTo>
                  <a:lnTo>
                    <a:pt x="1373010" y="2289163"/>
                  </a:lnTo>
                  <a:lnTo>
                    <a:pt x="1321418" y="2283048"/>
                  </a:lnTo>
                  <a:close/>
                </a:path>
                <a:path w="2545079" h="6837680">
                  <a:moveTo>
                    <a:pt x="1417705" y="2307537"/>
                  </a:moveTo>
                  <a:lnTo>
                    <a:pt x="1322621" y="2307537"/>
                  </a:lnTo>
                  <a:lnTo>
                    <a:pt x="1366688" y="2313167"/>
                  </a:lnTo>
                  <a:lnTo>
                    <a:pt x="1412486" y="2333997"/>
                  </a:lnTo>
                  <a:lnTo>
                    <a:pt x="1448453" y="2367015"/>
                  </a:lnTo>
                  <a:lnTo>
                    <a:pt x="1472646" y="2408948"/>
                  </a:lnTo>
                  <a:lnTo>
                    <a:pt x="1483124" y="2456520"/>
                  </a:lnTo>
                  <a:lnTo>
                    <a:pt x="1477945" y="2506456"/>
                  </a:lnTo>
                  <a:lnTo>
                    <a:pt x="1220031" y="3457748"/>
                  </a:lnTo>
                  <a:lnTo>
                    <a:pt x="1214086" y="3493142"/>
                  </a:lnTo>
                  <a:lnTo>
                    <a:pt x="1223055" y="3563455"/>
                  </a:lnTo>
                  <a:lnTo>
                    <a:pt x="1258494" y="3626483"/>
                  </a:lnTo>
                  <a:lnTo>
                    <a:pt x="1314715" y="3669910"/>
                  </a:lnTo>
                  <a:lnTo>
                    <a:pt x="1397611" y="3689044"/>
                  </a:lnTo>
                  <a:lnTo>
                    <a:pt x="1444653" y="3682622"/>
                  </a:lnTo>
                  <a:lnTo>
                    <a:pt x="1487902" y="3664620"/>
                  </a:lnTo>
                  <a:lnTo>
                    <a:pt x="1490650" y="3662531"/>
                  </a:lnTo>
                  <a:lnTo>
                    <a:pt x="1404021" y="3662531"/>
                  </a:lnTo>
                  <a:lnTo>
                    <a:pt x="1354047" y="3657356"/>
                  </a:lnTo>
                  <a:lnTo>
                    <a:pt x="1299050" y="3630194"/>
                  </a:lnTo>
                  <a:lnTo>
                    <a:pt x="1259225" y="3584083"/>
                  </a:lnTo>
                  <a:lnTo>
                    <a:pt x="1239313" y="3525969"/>
                  </a:lnTo>
                  <a:lnTo>
                    <a:pt x="1238602" y="3495254"/>
                  </a:lnTo>
                  <a:lnTo>
                    <a:pt x="1244053" y="3464065"/>
                  </a:lnTo>
                  <a:lnTo>
                    <a:pt x="1501968" y="2512773"/>
                  </a:lnTo>
                  <a:lnTo>
                    <a:pt x="1508395" y="2464187"/>
                  </a:lnTo>
                  <a:lnTo>
                    <a:pt x="1501968" y="2417181"/>
                  </a:lnTo>
                  <a:lnTo>
                    <a:pt x="1483952" y="2373964"/>
                  </a:lnTo>
                  <a:lnTo>
                    <a:pt x="1455611" y="2336749"/>
                  </a:lnTo>
                  <a:lnTo>
                    <a:pt x="1418209" y="2307745"/>
                  </a:lnTo>
                  <a:lnTo>
                    <a:pt x="1417705" y="2307537"/>
                  </a:lnTo>
                  <a:close/>
                </a:path>
                <a:path w="2545079" h="6837680">
                  <a:moveTo>
                    <a:pt x="2545001" y="0"/>
                  </a:moveTo>
                  <a:lnTo>
                    <a:pt x="2518451" y="0"/>
                  </a:lnTo>
                  <a:lnTo>
                    <a:pt x="1939410" y="2100926"/>
                  </a:lnTo>
                  <a:lnTo>
                    <a:pt x="1547482" y="3546182"/>
                  </a:lnTo>
                  <a:lnTo>
                    <a:pt x="1526636" y="3591946"/>
                  </a:lnTo>
                  <a:lnTo>
                    <a:pt x="1493593" y="3627885"/>
                  </a:lnTo>
                  <a:lnTo>
                    <a:pt x="1451629" y="3652060"/>
                  </a:lnTo>
                  <a:lnTo>
                    <a:pt x="1404021" y="3662531"/>
                  </a:lnTo>
                  <a:lnTo>
                    <a:pt x="1490650" y="3662531"/>
                  </a:lnTo>
                  <a:lnTo>
                    <a:pt x="1525146" y="3636300"/>
                  </a:lnTo>
                  <a:lnTo>
                    <a:pt x="1554172" y="3598927"/>
                  </a:lnTo>
                  <a:lnTo>
                    <a:pt x="1572767" y="3553763"/>
                  </a:lnTo>
                  <a:lnTo>
                    <a:pt x="1964695" y="2108506"/>
                  </a:lnTo>
                  <a:lnTo>
                    <a:pt x="2539944" y="16422"/>
                  </a:lnTo>
                  <a:lnTo>
                    <a:pt x="2543737" y="3789"/>
                  </a:lnTo>
                  <a:lnTo>
                    <a:pt x="2545001" y="0"/>
                  </a:lnTo>
                  <a:close/>
                </a:path>
              </a:pathLst>
            </a:custGeom>
            <a:solidFill>
              <a:srgbClr val="FFBA00"/>
            </a:solidFill>
          </p:spPr>
          <p:txBody>
            <a:bodyPr wrap="square" lIns="0" tIns="0" rIns="0" bIns="0" rtlCol="0"/>
            <a:lstStyle/>
            <a:p>
              <a:endParaRPr/>
            </a:p>
          </p:txBody>
        </p:sp>
        <p:pic>
          <p:nvPicPr>
            <p:cNvPr id="6" name="object 6"/>
            <p:cNvPicPr/>
            <p:nvPr/>
          </p:nvPicPr>
          <p:blipFill>
            <a:blip r:embed="rId3" cstate="print"/>
            <a:stretch>
              <a:fillRect/>
            </a:stretch>
          </p:blipFill>
          <p:spPr>
            <a:xfrm>
              <a:off x="0" y="-2235"/>
              <a:ext cx="5840730" cy="6862275"/>
            </a:xfrm>
            <a:prstGeom prst="rect">
              <a:avLst/>
            </a:prstGeom>
          </p:spPr>
        </p:pic>
      </p:grpSp>
      <p:sp>
        <p:nvSpPr>
          <p:cNvPr id="7" name="object 7"/>
          <p:cNvSpPr txBox="1">
            <a:spLocks noGrp="1"/>
          </p:cNvSpPr>
          <p:nvPr>
            <p:ph type="title"/>
          </p:nvPr>
        </p:nvSpPr>
        <p:spPr>
          <a:xfrm>
            <a:off x="6586704" y="218947"/>
            <a:ext cx="3090696" cy="566822"/>
          </a:xfrm>
          <a:prstGeom prst="rect">
            <a:avLst/>
          </a:prstGeom>
        </p:spPr>
        <p:txBody>
          <a:bodyPr vert="horz" wrap="square" lIns="0" tIns="12700" rIns="0" bIns="0" rtlCol="0">
            <a:spAutoFit/>
          </a:bodyPr>
          <a:lstStyle/>
          <a:p>
            <a:pPr marL="12700">
              <a:lnSpc>
                <a:spcPct val="100000"/>
              </a:lnSpc>
              <a:spcBef>
                <a:spcPts val="100"/>
              </a:spcBef>
            </a:pPr>
            <a:r>
              <a:rPr lang="en-US" spc="420" dirty="0">
                <a:solidFill>
                  <a:srgbClr val="FFFFFF"/>
                </a:solidFill>
              </a:rPr>
              <a:t>COSA</a:t>
            </a:r>
            <a:endParaRPr spc="420" dirty="0">
              <a:solidFill>
                <a:srgbClr val="FFFFFF"/>
              </a:solidFill>
            </a:endParaRPr>
          </a:p>
        </p:txBody>
      </p:sp>
      <p:sp>
        <p:nvSpPr>
          <p:cNvPr id="8" name="object 8"/>
          <p:cNvSpPr txBox="1"/>
          <p:nvPr/>
        </p:nvSpPr>
        <p:spPr>
          <a:xfrm>
            <a:off x="6576869" y="1127252"/>
            <a:ext cx="5005531" cy="3534301"/>
          </a:xfrm>
          <a:prstGeom prst="rect">
            <a:avLst/>
          </a:prstGeom>
        </p:spPr>
        <p:txBody>
          <a:bodyPr vert="horz" wrap="square" lIns="0" tIns="12700" rIns="0" bIns="0" rtlCol="0">
            <a:spAutoFit/>
          </a:bodyPr>
          <a:lstStyle/>
          <a:p>
            <a:pPr marL="12700">
              <a:lnSpc>
                <a:spcPct val="100000"/>
              </a:lnSpc>
              <a:spcBef>
                <a:spcPts val="100"/>
              </a:spcBef>
            </a:pPr>
            <a:r>
              <a:rPr lang="en-US" sz="2400" spc="-135" dirty="0" err="1">
                <a:solidFill>
                  <a:srgbClr val="FFBA00"/>
                </a:solidFill>
                <a:latin typeface="Verdana"/>
                <a:cs typeface="Verdana"/>
              </a:rPr>
              <a:t>Argomenti</a:t>
            </a:r>
            <a:r>
              <a:rPr lang="en-US" sz="2400" spc="-135" dirty="0">
                <a:solidFill>
                  <a:srgbClr val="FFBA00"/>
                </a:solidFill>
                <a:latin typeface="Verdana"/>
                <a:cs typeface="Verdana"/>
              </a:rPr>
              <a:t> di </a:t>
            </a:r>
            <a:r>
              <a:rPr lang="en-US" sz="2400" spc="-135" dirty="0" err="1">
                <a:solidFill>
                  <a:srgbClr val="FFBA00"/>
                </a:solidFill>
                <a:latin typeface="Verdana"/>
                <a:cs typeface="Verdana"/>
              </a:rPr>
              <a:t>formazione</a:t>
            </a:r>
            <a:endParaRPr lang="en-US" sz="2400" spc="-135" dirty="0">
              <a:solidFill>
                <a:srgbClr val="FFBA00"/>
              </a:solidFill>
              <a:latin typeface="Verdana"/>
              <a:cs typeface="Verdana"/>
            </a:endParaRPr>
          </a:p>
          <a:p>
            <a:pPr marL="12700">
              <a:lnSpc>
                <a:spcPct val="100000"/>
              </a:lnSpc>
              <a:spcBef>
                <a:spcPts val="100"/>
              </a:spcBef>
            </a:pPr>
            <a:endParaRPr sz="2400" dirty="0">
              <a:latin typeface="Verdana"/>
              <a:cs typeface="Verdana"/>
            </a:endParaRPr>
          </a:p>
          <a:p>
            <a:pPr marL="287020" marR="584835" indent="-274320">
              <a:lnSpc>
                <a:spcPct val="100000"/>
              </a:lnSpc>
              <a:buClr>
                <a:srgbClr val="FFBA00"/>
              </a:buClr>
              <a:buFont typeface="Courier New"/>
              <a:buChar char="o"/>
              <a:tabLst>
                <a:tab pos="287020" algn="l"/>
              </a:tabLst>
            </a:pPr>
            <a:r>
              <a:rPr lang="it-IT" sz="2000" spc="-60" dirty="0">
                <a:solidFill>
                  <a:srgbClr val="FFFFFF"/>
                </a:solidFill>
                <a:latin typeface="Verdana"/>
                <a:cs typeface="Verdana"/>
              </a:rPr>
              <a:t>Introduzione alla protezione della rete di controllo dell'energia
Punti deboli e attacchi comuni alla sicurezza nelle reti di controllo dell'energia
Protezione essenziale per le reti di controllo dell'energia
Protezione avanzata per le reti di controllo dell'energia</a:t>
            </a:r>
            <a:endParaRPr sz="2000" dirty="0">
              <a:latin typeface="Verdana"/>
              <a:cs typeface="Verdana"/>
            </a:endParaRPr>
          </a:p>
        </p:txBody>
      </p:sp>
      <p:pic>
        <p:nvPicPr>
          <p:cNvPr id="9" name="object 9"/>
          <p:cNvPicPr/>
          <p:nvPr/>
        </p:nvPicPr>
        <p:blipFill>
          <a:blip r:embed="rId4" cstate="print"/>
          <a:stretch>
            <a:fillRect/>
          </a:stretch>
        </p:blipFill>
        <p:spPr>
          <a:xfrm>
            <a:off x="7549376" y="6167335"/>
            <a:ext cx="3294001" cy="612000"/>
          </a:xfrm>
          <a:prstGeom prst="rect">
            <a:avLst/>
          </a:prstGeom>
        </p:spPr>
      </p:pic>
      <p:sp>
        <p:nvSpPr>
          <p:cNvPr id="10" name="object 10"/>
          <p:cNvSpPr txBox="1">
            <a:spLocks noGrp="1"/>
          </p:cNvSpPr>
          <p:nvPr>
            <p:ph type="ftr" sz="quarter" idx="5"/>
          </p:nvPr>
        </p:nvSpPr>
        <p:spPr>
          <a:xfrm>
            <a:off x="78739" y="6506661"/>
            <a:ext cx="4390687" cy="182742"/>
          </a:xfrm>
          <a:prstGeom prst="rect">
            <a:avLst/>
          </a:prstGeom>
        </p:spPr>
        <p:txBody>
          <a:bodyPr vert="horz" wrap="square" lIns="0" tIns="13335" rIns="0" bIns="0" rtlCol="0">
            <a:spAutoFit/>
          </a:bodyPr>
          <a:lstStyle/>
          <a:p>
            <a:pPr marL="12700">
              <a:lnSpc>
                <a:spcPct val="100000"/>
              </a:lnSpc>
              <a:spcBef>
                <a:spcPts val="105"/>
              </a:spcBef>
            </a:pPr>
            <a:r>
              <a:rPr lang="it-IT" spc="-85" dirty="0">
                <a:solidFill>
                  <a:srgbClr val="000000"/>
                </a:solidFill>
              </a:rPr>
              <a:t>CSP004_C_E: CRISTINA ALCARAZ, PRESENTAZIONE DEL MODULO</a:t>
            </a:r>
            <a:endParaRPr spc="-10" dirty="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87882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TotalTime>
  <Words>2748</Words>
  <Application>Microsoft Office PowerPoint</Application>
  <PresentationFormat>Widescreen</PresentationFormat>
  <Paragraphs>226</Paragraphs>
  <Slides>28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Arial MT</vt:lpstr>
      <vt:lpstr>Calibri</vt:lpstr>
      <vt:lpstr>Cambria</vt:lpstr>
      <vt:lpstr>Courier New</vt:lpstr>
      <vt:lpstr>Times New Roman</vt:lpstr>
      <vt:lpstr>Verdana</vt:lpstr>
      <vt:lpstr>Office Theme</vt:lpstr>
      <vt:lpstr>Protezione della rete per i sistemi di controllo dell'energia</vt:lpstr>
      <vt:lpstr>Riconoscimento</vt:lpstr>
      <vt:lpstr>Protezione delle stazioni di ricarica da minacce specifiche</vt:lpstr>
      <vt:lpstr>Goals: Chi-Cosa-Perché devi seguire questa formazione</vt:lpstr>
      <vt:lpstr>Formazione CSP Logistica: Quando-Dove-Come</vt:lpstr>
      <vt:lpstr>Proposte di valore</vt:lpstr>
      <vt:lpstr>CHI</vt:lpstr>
      <vt:lpstr>CHI</vt:lpstr>
      <vt:lpstr>COSA</vt:lpstr>
      <vt:lpstr>PERCHÉ (Conoscenza)</vt:lpstr>
      <vt:lpstr>PERCHÉ-2 (Abilità pratiche)</vt:lpstr>
      <vt:lpstr>Schema di formazione</vt:lpstr>
      <vt:lpstr>Schema di formazione-2</vt:lpstr>
      <vt:lpstr>Argomento-1: Introduzione alla protezione della rete di controllo dell'energia</vt:lpstr>
      <vt:lpstr>Argomento-2: Debolezze e attacchi comuni alla sicurezza
in Reti di Controllo dell'Energia</vt:lpstr>
      <vt:lpstr>Argomento-3: Essenziale
Protezione delle reti di controllo dell'energia</vt:lpstr>
      <vt:lpstr>Argomento-4: Avanzato
Protezione delle reti di controllo dell'energia</vt:lpstr>
      <vt:lpstr>Formazione Esercizi Pratici</vt:lpstr>
      <vt:lpstr>Metodo di valutazione</vt:lpstr>
      <vt:lpstr>Conoscenze di base e prerequisiti</vt:lpstr>
      <vt:lpstr>Strumenti tecnici e altri requisiti</vt:lpstr>
      <vt:lpstr>Risorse: Libri e materiali di riferimento</vt:lpstr>
      <vt:lpstr>Risorse: Libri e materiali di riferimento</vt:lpstr>
      <vt:lpstr>Risorse: Libri e materiali di riferimento</vt:lpstr>
      <vt:lpstr>Risorse: Libri e materiali di riferimento</vt:lpstr>
      <vt:lpstr>Registrazione: Come registrarsi e altro
informazioni pratiche</vt:lpstr>
      <vt:lpstr>Connettiti con CyberSecPro: Come iscriversi e altre informazioni pratiche</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Cosimo Melella</cp:lastModifiedBy>
  <cp:revision>1</cp:revision>
  <dcterms:created xsi:type="dcterms:W3CDTF">2025-03-31T09:05:59Z</dcterms:created>
  <dcterms:modified xsi:type="dcterms:W3CDTF">2025-03-31T15:45:21Z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2024-06-06T00:00:00Z</vt:filetime>
  </property>
  <property fmtid="{D5CDD505-2E9C-101B-9397-08002B2CF9AE}" pid="3" name="LastSaved">
    <vt:filetime>2025-03-31T00:00:00Z</vt:filetime>
  </property>
  <property fmtid="{D5CDD505-2E9C-101B-9397-08002B2CF9AE}" pid="4" name="Producer">
    <vt:lpwstr>macOS Versión 10.15.7 (Compilación 19H2026) Quartz PDFContext</vt:lpwstr>
  </property>
</Properties>
</file>