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33657" y="762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39" h="6857365">
                <a:moveTo>
                  <a:pt x="1818301" y="0"/>
                </a:moveTo>
                <a:lnTo>
                  <a:pt x="0" y="6857238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97579" y="18288"/>
            <a:ext cx="2545080" cy="6837045"/>
          </a:xfrm>
          <a:custGeom>
            <a:avLst/>
            <a:gdLst/>
            <a:ahLst/>
            <a:cxnLst/>
            <a:rect l="l" t="t" r="r" b="b"/>
            <a:pathLst>
              <a:path w="2545079" h="6837045">
                <a:moveTo>
                  <a:pt x="1321410" y="2282932"/>
                </a:moveTo>
                <a:lnTo>
                  <a:pt x="1271598" y="2291057"/>
                </a:lnTo>
                <a:lnTo>
                  <a:pt x="1226217" y="2312209"/>
                </a:lnTo>
                <a:lnTo>
                  <a:pt x="1187926" y="2345175"/>
                </a:lnTo>
                <a:lnTo>
                  <a:pt x="1159383" y="2388742"/>
                </a:lnTo>
                <a:lnTo>
                  <a:pt x="1159383" y="2390012"/>
                </a:lnTo>
                <a:lnTo>
                  <a:pt x="819277" y="3658361"/>
                </a:lnTo>
                <a:lnTo>
                  <a:pt x="0" y="6835400"/>
                </a:lnTo>
                <a:lnTo>
                  <a:pt x="6647" y="6836130"/>
                </a:lnTo>
                <a:lnTo>
                  <a:pt x="13271" y="6836505"/>
                </a:lnTo>
                <a:lnTo>
                  <a:pt x="20841" y="6836663"/>
                </a:lnTo>
                <a:lnTo>
                  <a:pt x="26543" y="6836663"/>
                </a:lnTo>
                <a:lnTo>
                  <a:pt x="843280" y="3664711"/>
                </a:lnTo>
                <a:lnTo>
                  <a:pt x="1183386" y="2397632"/>
                </a:lnTo>
                <a:lnTo>
                  <a:pt x="1208042" y="2360209"/>
                </a:lnTo>
                <a:lnTo>
                  <a:pt x="1241007" y="2331997"/>
                </a:lnTo>
                <a:lnTo>
                  <a:pt x="1279983" y="2314038"/>
                </a:lnTo>
                <a:lnTo>
                  <a:pt x="1322671" y="2307375"/>
                </a:lnTo>
                <a:lnTo>
                  <a:pt x="1417720" y="2307375"/>
                </a:lnTo>
                <a:lnTo>
                  <a:pt x="1372997" y="2289047"/>
                </a:lnTo>
                <a:lnTo>
                  <a:pt x="1321410" y="2282932"/>
                </a:lnTo>
                <a:close/>
              </a:path>
              <a:path w="2545079" h="6837045">
                <a:moveTo>
                  <a:pt x="1417720" y="2307375"/>
                </a:moveTo>
                <a:lnTo>
                  <a:pt x="1322671" y="2307375"/>
                </a:lnTo>
                <a:lnTo>
                  <a:pt x="1366774" y="2313050"/>
                </a:lnTo>
                <a:lnTo>
                  <a:pt x="1412567" y="2333871"/>
                </a:lnTo>
                <a:lnTo>
                  <a:pt x="1448527" y="2366872"/>
                </a:lnTo>
                <a:lnTo>
                  <a:pt x="1472716" y="2408779"/>
                </a:lnTo>
                <a:lnTo>
                  <a:pt x="1483195" y="2456319"/>
                </a:lnTo>
                <a:lnTo>
                  <a:pt x="1478026" y="2506217"/>
                </a:lnTo>
                <a:lnTo>
                  <a:pt x="1220089" y="3457447"/>
                </a:lnTo>
                <a:lnTo>
                  <a:pt x="1214114" y="3492837"/>
                </a:lnTo>
                <a:lnTo>
                  <a:pt x="1215074" y="3525710"/>
                </a:lnTo>
                <a:lnTo>
                  <a:pt x="1215151" y="3528345"/>
                </a:lnTo>
                <a:lnTo>
                  <a:pt x="1223071" y="3563139"/>
                </a:lnTo>
                <a:lnTo>
                  <a:pt x="1258500" y="3626197"/>
                </a:lnTo>
                <a:lnTo>
                  <a:pt x="1314733" y="3669627"/>
                </a:lnTo>
                <a:lnTo>
                  <a:pt x="1397637" y="3688788"/>
                </a:lnTo>
                <a:lnTo>
                  <a:pt x="1444651" y="3682364"/>
                </a:lnTo>
                <a:lnTo>
                  <a:pt x="1487932" y="3664346"/>
                </a:lnTo>
                <a:lnTo>
                  <a:pt x="1490671" y="3662262"/>
                </a:lnTo>
                <a:lnTo>
                  <a:pt x="1404047" y="3662262"/>
                </a:lnTo>
                <a:lnTo>
                  <a:pt x="1354074" y="3657091"/>
                </a:lnTo>
                <a:lnTo>
                  <a:pt x="1299114" y="3629882"/>
                </a:lnTo>
                <a:lnTo>
                  <a:pt x="1259205" y="3583812"/>
                </a:lnTo>
                <a:lnTo>
                  <a:pt x="1239313" y="3525710"/>
                </a:lnTo>
                <a:lnTo>
                  <a:pt x="1238613" y="3494980"/>
                </a:lnTo>
                <a:lnTo>
                  <a:pt x="1244092" y="3463797"/>
                </a:lnTo>
                <a:lnTo>
                  <a:pt x="1502029" y="2512567"/>
                </a:lnTo>
                <a:lnTo>
                  <a:pt x="1508451" y="2463978"/>
                </a:lnTo>
                <a:lnTo>
                  <a:pt x="1502019" y="2416969"/>
                </a:lnTo>
                <a:lnTo>
                  <a:pt x="1483995" y="2373756"/>
                </a:lnTo>
                <a:lnTo>
                  <a:pt x="1455641" y="2336555"/>
                </a:lnTo>
                <a:lnTo>
                  <a:pt x="1418220" y="2307580"/>
                </a:lnTo>
                <a:lnTo>
                  <a:pt x="1417720" y="2307375"/>
                </a:lnTo>
                <a:close/>
              </a:path>
              <a:path w="2545079" h="6837045">
                <a:moveTo>
                  <a:pt x="2545080" y="0"/>
                </a:moveTo>
                <a:lnTo>
                  <a:pt x="2518537" y="0"/>
                </a:lnTo>
                <a:lnTo>
                  <a:pt x="1939417" y="2100706"/>
                </a:lnTo>
                <a:lnTo>
                  <a:pt x="1547495" y="3545966"/>
                </a:lnTo>
                <a:lnTo>
                  <a:pt x="1526659" y="3591698"/>
                </a:lnTo>
                <a:lnTo>
                  <a:pt x="1493620" y="3627620"/>
                </a:lnTo>
                <a:lnTo>
                  <a:pt x="1451656" y="3651790"/>
                </a:lnTo>
                <a:lnTo>
                  <a:pt x="1404047" y="3662262"/>
                </a:lnTo>
                <a:lnTo>
                  <a:pt x="1490671" y="3662262"/>
                </a:lnTo>
                <a:lnTo>
                  <a:pt x="1525166" y="3636014"/>
                </a:lnTo>
                <a:lnTo>
                  <a:pt x="1554181" y="3598630"/>
                </a:lnTo>
                <a:lnTo>
                  <a:pt x="1572768" y="3553459"/>
                </a:lnTo>
                <a:lnTo>
                  <a:pt x="1964817" y="2108326"/>
                </a:lnTo>
                <a:lnTo>
                  <a:pt x="2540000" y="16382"/>
                </a:lnTo>
                <a:lnTo>
                  <a:pt x="2543810" y="3809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5841492" cy="686104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4533" y="761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40" h="6857365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5182" y="659968"/>
            <a:ext cx="7644130" cy="824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7945" y="2442464"/>
            <a:ext cx="99161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02340" y="6321441"/>
            <a:ext cx="244728" cy="19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bdelkader.Shaaban@ait.ac.a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fan.Schauer@ait.ac.a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ns3.com/doc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gns3.com/software/download-v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hyperlink" Target="https://gns3.com/software/download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i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li.org/get-kali/#kali-platform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com/software/raspberry-pi-desktop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software-download/" TargetMode="External"/><Relationship Id="rId5" Type="http://schemas.openxmlformats.org/officeDocument/2006/relationships/hyperlink" Target="https://apmonitor.com/dde/index.php/Main/ModbusTransfer" TargetMode="External"/><Relationship Id="rId4" Type="http://schemas.openxmlformats.org/officeDocument/2006/relationships/hyperlink" Target="https://pypi.org/project/pyModbusTC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0503" y="-12700"/>
            <a:ext cx="6197600" cy="6883400"/>
            <a:chOff x="4550503" y="-12700"/>
            <a:chExt cx="6197600" cy="6883400"/>
          </a:xfrm>
        </p:grpSpPr>
        <p:sp>
          <p:nvSpPr>
            <p:cNvPr id="3" name="object 3"/>
            <p:cNvSpPr/>
            <p:nvPr/>
          </p:nvSpPr>
          <p:spPr>
            <a:xfrm>
              <a:off x="5386449" y="1399"/>
              <a:ext cx="5361305" cy="6839584"/>
            </a:xfrm>
            <a:custGeom>
              <a:avLst/>
              <a:gdLst/>
              <a:ahLst/>
              <a:cxnLst/>
              <a:rect l="l" t="t" r="r" b="b"/>
              <a:pathLst>
                <a:path w="5361305" h="6839584">
                  <a:moveTo>
                    <a:pt x="5361137" y="0"/>
                  </a:moveTo>
                  <a:lnTo>
                    <a:pt x="1922208" y="0"/>
                  </a:lnTo>
                  <a:lnTo>
                    <a:pt x="0" y="6838976"/>
                  </a:lnTo>
                  <a:lnTo>
                    <a:pt x="3438897" y="6838976"/>
                  </a:lnTo>
                  <a:lnTo>
                    <a:pt x="5361137" y="0"/>
                  </a:lnTo>
                  <a:close/>
                </a:path>
              </a:pathLst>
            </a:custGeom>
            <a:solidFill>
              <a:srgbClr val="FFB900">
                <a:alpha val="2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3203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5600" y="721817"/>
            <a:ext cx="4828031" cy="251902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spcBef>
                <a:spcPts val="635"/>
              </a:spcBef>
            </a:pPr>
            <a:r>
              <a:rPr lang="it-IT" sz="4400" spc="70" dirty="0"/>
              <a:t>Protezione della rete per i sistemi di controllo dell'energia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057772" y="3394913"/>
            <a:ext cx="5264531" cy="2421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0"/>
              </a:spcBef>
            </a:pPr>
            <a:r>
              <a:rPr sz="5400" b="1" spc="-360" dirty="0">
                <a:solidFill>
                  <a:srgbClr val="D7791A"/>
                </a:solidFill>
                <a:latin typeface="Tahoma"/>
                <a:cs typeface="Tahoma"/>
              </a:rPr>
              <a:t>CSP004_C_E</a:t>
            </a:r>
            <a:endParaRPr sz="5400" dirty="0">
              <a:latin typeface="Tahoma"/>
              <a:cs typeface="Tahoma"/>
            </a:endParaRPr>
          </a:p>
          <a:p>
            <a:pPr marL="12700">
              <a:lnSpc>
                <a:spcPts val="1825"/>
              </a:lnSpc>
              <a:spcBef>
                <a:spcPts val="5305"/>
              </a:spcBef>
            </a:pPr>
            <a:r>
              <a:rPr lang="en-US" sz="1600" spc="-30" dirty="0">
                <a:latin typeface="Verdana"/>
                <a:cs typeface="Verdana"/>
              </a:rPr>
              <a:t>PRESENTAZIONE DI:</a:t>
            </a:r>
            <a:endParaRPr lang="en-US" sz="1600" dirty="0">
              <a:latin typeface="Verdana"/>
              <a:cs typeface="Verdana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STEFAN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SCHAUER</a:t>
            </a:r>
            <a:endParaRPr lang="en-US" sz="1600" dirty="0">
              <a:latin typeface="Verdana"/>
              <a:cs typeface="Verdana"/>
            </a:endParaRPr>
          </a:p>
          <a:p>
            <a:pPr marL="12700">
              <a:lnSpc>
                <a:spcPts val="1735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ABDELKADER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SHAABAN</a:t>
            </a:r>
            <a:endParaRPr lang="en-US" sz="1600" b="1" spc="-60" dirty="0">
              <a:latin typeface="Tahoma"/>
              <a:cs typeface="Tahoma"/>
            </a:endParaRPr>
          </a:p>
          <a:p>
            <a:pPr marL="12700">
              <a:lnSpc>
                <a:spcPts val="1830"/>
              </a:lnSpc>
            </a:pPr>
            <a:r>
              <a:rPr sz="1600" b="1" spc="-60" dirty="0">
                <a:latin typeface="Tahoma"/>
                <a:cs typeface="Tahoma"/>
              </a:rPr>
              <a:t>AIT</a:t>
            </a:r>
            <a:r>
              <a:rPr sz="1600" b="1" spc="6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AUSTRIAN</a:t>
            </a:r>
            <a:r>
              <a:rPr sz="1600" b="1" spc="85" dirty="0">
                <a:latin typeface="Tahoma"/>
                <a:cs typeface="Tahoma"/>
              </a:rPr>
              <a:t> </a:t>
            </a:r>
            <a:r>
              <a:rPr sz="1600" b="1" spc="-135" dirty="0">
                <a:latin typeface="Tahoma"/>
                <a:cs typeface="Tahoma"/>
              </a:rPr>
              <a:t>INSTITUTE</a:t>
            </a:r>
            <a:r>
              <a:rPr sz="1600" b="1" spc="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OF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TECHNOLOGY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-1523"/>
            <a:ext cx="10843260" cy="6861175"/>
            <a:chOff x="0" y="-1523"/>
            <a:chExt cx="10843260" cy="6861175"/>
          </a:xfrm>
        </p:grpSpPr>
        <p:sp>
          <p:nvSpPr>
            <p:cNvPr id="8" name="object 8"/>
            <p:cNvSpPr/>
            <p:nvPr/>
          </p:nvSpPr>
          <p:spPr>
            <a:xfrm>
              <a:off x="3508247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3"/>
              <a:ext cx="5841492" cy="68610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latin typeface="Verdana"/>
                <a:cs typeface="Verdana"/>
              </a:rPr>
              <a:t>CSP004_C_E: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Abdelkader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Shaaban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Stefan</a:t>
            </a:r>
            <a:r>
              <a:rPr sz="1100" spc="-10" dirty="0"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0400"/>
            <a:ext cx="4851400" cy="3609340"/>
            <a:chOff x="0" y="1310400"/>
            <a:chExt cx="4851400" cy="3609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10400"/>
              <a:ext cx="4851264" cy="36091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" y="1432559"/>
              <a:ext cx="4485132" cy="31485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105548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125" dirty="0"/>
              <a:t>Integrazione di macchine virtuali in GNS3</a:t>
            </a:r>
            <a:endParaRPr spc="28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59123" y="1357883"/>
            <a:ext cx="8533130" cy="5352415"/>
            <a:chOff x="3659123" y="1357883"/>
            <a:chExt cx="8533130" cy="53524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3447" y="1357883"/>
              <a:ext cx="5178552" cy="34778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8520" y="1552955"/>
              <a:ext cx="4689348" cy="29077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9123" y="2991586"/>
              <a:ext cx="5053583" cy="37185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4195" y="3186683"/>
              <a:ext cx="4483608" cy="314858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325323" y="6408401"/>
            <a:ext cx="9199677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r>
              <a:rPr lang="en-US" sz="1800" dirty="0">
                <a:solidFill>
                  <a:srgbClr val="FFB900"/>
                </a:solidFill>
                <a:latin typeface="Arial MT"/>
                <a:cs typeface="Arial MT"/>
              </a:rPr>
              <a:t> </a:t>
            </a: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Fai lo stesso per qualsiasi VM che desideri integrare con GNS3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6404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125" dirty="0"/>
              <a:t>Integrazione di macchine virtuali in GNS3</a:t>
            </a:r>
            <a:endParaRPr spc="280" dirty="0"/>
          </a:p>
        </p:txBody>
      </p:sp>
      <p:sp>
        <p:nvSpPr>
          <p:cNvPr id="3" name="object 3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8424" y="1751058"/>
            <a:ext cx="4993005" cy="3327400"/>
            <a:chOff x="638424" y="1751058"/>
            <a:chExt cx="4993005" cy="3327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424" y="1751058"/>
              <a:ext cx="4992887" cy="3326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052" y="1909572"/>
              <a:ext cx="4495800" cy="283006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184391" y="1427988"/>
            <a:ext cx="5268595" cy="3999229"/>
            <a:chOff x="6184391" y="1427988"/>
            <a:chExt cx="5268595" cy="399922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4391" y="1427988"/>
              <a:ext cx="5268468" cy="3998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9463" y="1623060"/>
              <a:ext cx="4698492" cy="34290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25323" y="6408401"/>
            <a:ext cx="9047277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r>
              <a:rPr lang="en-US" sz="1800" dirty="0">
                <a:solidFill>
                  <a:srgbClr val="FFB900"/>
                </a:solidFill>
                <a:latin typeface="Arial MT"/>
                <a:cs typeface="Arial MT"/>
              </a:rPr>
              <a:t> </a:t>
            </a: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Fai lo stesso per qualsiasi VM che desideri integrare con GNS3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2594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125" dirty="0"/>
              <a:t>Integrazione di macchine virtuali in GNS3</a:t>
            </a:r>
            <a:endParaRPr spc="280" dirty="0"/>
          </a:p>
        </p:txBody>
      </p:sp>
      <p:sp>
        <p:nvSpPr>
          <p:cNvPr id="3" name="object 3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2457" y="1719079"/>
            <a:ext cx="4808855" cy="4057015"/>
            <a:chOff x="1022457" y="1719079"/>
            <a:chExt cx="4808855" cy="40570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457" y="1719079"/>
              <a:ext cx="4808660" cy="4056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100" y="1840991"/>
              <a:ext cx="4347972" cy="359663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467855" y="1426476"/>
            <a:ext cx="5622290" cy="4805680"/>
            <a:chOff x="6467855" y="1426476"/>
            <a:chExt cx="5622290" cy="48056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855" y="1426476"/>
              <a:ext cx="5622035" cy="4805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2927" y="1621535"/>
              <a:ext cx="5052060" cy="423519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25323" y="6408401"/>
            <a:ext cx="9809277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r>
              <a:rPr lang="en-US" sz="1800" dirty="0">
                <a:solidFill>
                  <a:srgbClr val="FFB900"/>
                </a:solidFill>
                <a:latin typeface="Arial MT"/>
                <a:cs typeface="Arial MT"/>
              </a:rPr>
              <a:t> </a:t>
            </a: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Fai lo stesso per qualsiasi VM che desideri integrare con GNS3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0232" y="2999994"/>
            <a:ext cx="561657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200" spc="170" dirty="0">
                <a:solidFill>
                  <a:srgbClr val="FFFFFF"/>
                </a:solidFill>
              </a:rPr>
              <a:t>Modellazione della topologia di rete</a:t>
            </a:r>
            <a:endParaRPr sz="32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7" name="object 7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10670592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13308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3440" y="2709508"/>
            <a:ext cx="5616575" cy="3606165"/>
            <a:chOff x="193440" y="2709508"/>
            <a:chExt cx="5616575" cy="36061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440" y="2709508"/>
              <a:ext cx="5616154" cy="36060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4" y="2868168"/>
              <a:ext cx="5119115" cy="310896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298691" y="3020542"/>
            <a:ext cx="5305425" cy="2984500"/>
            <a:chOff x="6298691" y="3020542"/>
            <a:chExt cx="5305425" cy="29845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8691" y="3020542"/>
              <a:ext cx="5305044" cy="29839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3763" y="3215639"/>
              <a:ext cx="4735068" cy="241401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64041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12546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640" y="2417114"/>
            <a:ext cx="11925935" cy="3949065"/>
            <a:chOff x="51640" y="2417114"/>
            <a:chExt cx="11925935" cy="39490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0" y="2545114"/>
              <a:ext cx="5933282" cy="3765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2703575"/>
              <a:ext cx="5436108" cy="32689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928" y="2417114"/>
              <a:ext cx="6076188" cy="39485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999" y="2612135"/>
              <a:ext cx="5506211" cy="33787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94521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08081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3323" y="2599956"/>
            <a:ext cx="11171555" cy="3709670"/>
            <a:chOff x="193323" y="2599956"/>
            <a:chExt cx="11171555" cy="370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23" y="2636335"/>
              <a:ext cx="5598101" cy="36016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3" y="2795015"/>
              <a:ext cx="5100828" cy="3104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3663" y="2599956"/>
              <a:ext cx="5670803" cy="37094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8736" y="2795015"/>
              <a:ext cx="5100827" cy="31394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10471886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11784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741" y="2507030"/>
            <a:ext cx="11771630" cy="3947160"/>
            <a:chOff x="51741" y="2507030"/>
            <a:chExt cx="11771630" cy="39471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41" y="2543576"/>
              <a:ext cx="5913268" cy="3800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2702052"/>
              <a:ext cx="5416296" cy="3304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8236" y="2507030"/>
              <a:ext cx="6124956" cy="39470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3307" y="2702052"/>
              <a:ext cx="5554979" cy="33771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86901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13308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3882" y="2381973"/>
            <a:ext cx="10983595" cy="3622675"/>
            <a:chOff x="473882" y="2381973"/>
            <a:chExt cx="10983595" cy="36226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882" y="2418380"/>
              <a:ext cx="5401218" cy="34889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59" y="2577084"/>
              <a:ext cx="4904232" cy="2991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927" y="2381973"/>
              <a:ext cx="5556503" cy="3622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2577084"/>
              <a:ext cx="4986528" cy="30525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1022715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13887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3324" y="2278430"/>
            <a:ext cx="11751945" cy="3846829"/>
            <a:chOff x="193324" y="2278430"/>
            <a:chExt cx="11751945" cy="38468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324" y="2314719"/>
              <a:ext cx="5889182" cy="3773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43" y="2473452"/>
              <a:ext cx="5391911" cy="3276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3411" y="2278430"/>
              <a:ext cx="5981699" cy="38465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8484" y="2473452"/>
              <a:ext cx="5411723" cy="32766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4" name="object 4"/>
            <p:cNvSpPr/>
            <p:nvPr/>
          </p:nvSpPr>
          <p:spPr>
            <a:xfrm>
              <a:off x="4497859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26148" y="658825"/>
            <a:ext cx="4469765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lang="it-IT" sz="3200" spc="170" dirty="0">
                <a:solidFill>
                  <a:srgbClr val="FFFFFF"/>
                </a:solidFill>
              </a:rPr>
              <a:t>Protezione della rete per i sistemi di controllo dell'energia</a:t>
            </a:r>
            <a:endParaRPr sz="3200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Verdana"/>
                <a:cs typeface="Verdana"/>
              </a:rPr>
              <a:t>CSP004_C_E: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Shaaban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2296" y="2486405"/>
            <a:ext cx="6982124" cy="3479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endParaRPr lang="it-IT" sz="1600" b="1" spc="-75" dirty="0">
              <a:solidFill>
                <a:srgbClr val="FFB900"/>
              </a:solidFill>
              <a:latin typeface="Tahoma"/>
              <a:cs typeface="Tahoma"/>
            </a:endParaRPr>
          </a:p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endParaRPr lang="it-IT" sz="1600" b="1" spc="-75" dirty="0">
              <a:solidFill>
                <a:srgbClr val="FFB900"/>
              </a:solidFill>
              <a:latin typeface="Tahoma"/>
              <a:cs typeface="Tahoma"/>
            </a:endParaRPr>
          </a:p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endParaRPr lang="it-IT" sz="1600" b="1" spc="-75" dirty="0">
              <a:solidFill>
                <a:srgbClr val="FFB900"/>
              </a:solidFill>
              <a:latin typeface="Tahoma"/>
              <a:cs typeface="Tahoma"/>
            </a:endParaRPr>
          </a:p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r>
              <a:rPr lang="it-IT" sz="1600" b="1" spc="-75" dirty="0">
                <a:solidFill>
                  <a:srgbClr val="FFB900"/>
                </a:solidFill>
                <a:latin typeface="Tahoma"/>
                <a:cs typeface="Tahoma"/>
              </a:rPr>
              <a:t>Queste diapositive delineano gli strumenti offensivi essenziali che verranno utilizzati in questo corso.</a:t>
            </a:r>
          </a:p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it-IT" sz="1800" spc="-110" dirty="0">
                <a:solidFill>
                  <a:srgbClr val="FF0000"/>
                </a:solidFill>
                <a:latin typeface="Verdana"/>
                <a:cs typeface="Verdana"/>
              </a:rPr>
              <a:t>Questi strumenti sono destinati all'uso all'interno di questo corso per dimostrare come diversi strumenti possono essere impiegati per varie attività di attacco informatico e affrontare i punti deboli della sicurezza esistenti per evitare o mitigare i rischi informatici correlati. Pertanto, tutte queste attività pratiche sono destinate esclusivamente a scopi educativi e non ad altre attività dannose o non autorizzate.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86901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13399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8343" y="2360739"/>
            <a:ext cx="11578590" cy="3836035"/>
            <a:chOff x="318343" y="2360739"/>
            <a:chExt cx="11578590" cy="38360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343" y="2397129"/>
              <a:ext cx="5715345" cy="36881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012" y="2555747"/>
              <a:ext cx="5218176" cy="31912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3412" y="2360739"/>
              <a:ext cx="5932932" cy="38357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8483" y="2555747"/>
              <a:ext cx="5362956" cy="32659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79281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0" y="1684401"/>
            <a:ext cx="107907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8458" y="2398725"/>
            <a:ext cx="11575415" cy="3685540"/>
            <a:chOff x="318458" y="2398725"/>
            <a:chExt cx="11575415" cy="36855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58" y="2418355"/>
              <a:ext cx="5733403" cy="36292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012" y="2577084"/>
              <a:ext cx="5236464" cy="3131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8379" y="2398725"/>
              <a:ext cx="5804916" cy="3685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3452" y="2593848"/>
              <a:ext cx="5234940" cy="311505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463" y="179852"/>
            <a:ext cx="2345289" cy="163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33561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556361" y="1684401"/>
            <a:ext cx="9559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A questo punto si dispone di un elenco di tutte le macchine virtuali integrate ed è possibile iniziare a modellare la rete.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36420" y="2055938"/>
            <a:ext cx="7556500" cy="4792980"/>
            <a:chOff x="1836420" y="2055938"/>
            <a:chExt cx="7556500" cy="47929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6420" y="2055938"/>
              <a:ext cx="7555992" cy="47929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1492" y="2250947"/>
              <a:ext cx="6986016" cy="42230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1" y="659968"/>
            <a:ext cx="10760457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5896" y="2325623"/>
            <a:ext cx="6166104" cy="3724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6361" y="1684401"/>
            <a:ext cx="11202670" cy="2544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207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spc="-30" dirty="0">
                <a:solidFill>
                  <a:srgbClr val="0D0D0D"/>
                </a:solidFill>
                <a:latin typeface="Verdana"/>
                <a:cs typeface="Verdana"/>
              </a:rPr>
              <a:t>Prima di iniziare a eseguire qualsiasi attività di penetration testing, è fondamentale scoprire gli indirizzi IP di tutti i dispositivi connessi nella rete.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 dirty="0">
              <a:latin typeface="Verdana"/>
              <a:cs typeface="Verdana"/>
            </a:endParaRPr>
          </a:p>
          <a:p>
            <a:pPr marL="12700" marR="5945505" indent="-12065" algn="just">
              <a:lnSpc>
                <a:spcPct val="100000"/>
              </a:lnSpc>
              <a:buSzPct val="91666"/>
              <a:buFont typeface="Arial MT"/>
              <a:buChar char="•"/>
              <a:tabLst>
                <a:tab pos="91440" algn="l"/>
              </a:tabLst>
            </a:pPr>
            <a:r>
              <a:rPr sz="1800" spc="-10" dirty="0">
                <a:solidFill>
                  <a:srgbClr val="0D0D0D"/>
                </a:solidFill>
                <a:latin typeface="Verdana"/>
                <a:cs typeface="Verdana"/>
              </a:rPr>
              <a:t>	</a:t>
            </a:r>
            <a:r>
              <a:rPr lang="it-IT" sz="1800" spc="-10" dirty="0">
                <a:solidFill>
                  <a:srgbClr val="0D0D0D"/>
                </a:solidFill>
                <a:latin typeface="Verdana"/>
                <a:cs typeface="Verdana"/>
              </a:rPr>
              <a:t>Inoltre, è importante assicurarsi che tutti i dispositivi della rete possano comunicare tra loro.</a:t>
            </a:r>
          </a:p>
          <a:p>
            <a:pPr marL="12700" marR="5945505" indent="-12065" algn="just">
              <a:lnSpc>
                <a:spcPct val="100000"/>
              </a:lnSpc>
              <a:buSzPct val="91666"/>
              <a:buFont typeface="Arial MT"/>
              <a:buChar char="•"/>
              <a:tabLst>
                <a:tab pos="91440" algn="l"/>
              </a:tabLst>
            </a:pPr>
            <a:endParaRPr lang="it-IT" spc="-10" dirty="0">
              <a:solidFill>
                <a:srgbClr val="0D0D0D"/>
              </a:solidFill>
              <a:latin typeface="Verdana"/>
              <a:cs typeface="Verdana"/>
            </a:endParaRPr>
          </a:p>
          <a:p>
            <a:pPr marL="12700" marR="5945505" indent="-12065" algn="just">
              <a:lnSpc>
                <a:spcPct val="100000"/>
              </a:lnSpc>
              <a:buSzPct val="91666"/>
              <a:buFont typeface="Arial MT"/>
              <a:buChar char="•"/>
              <a:tabLst>
                <a:tab pos="91440" algn="l"/>
              </a:tabLst>
            </a:pPr>
            <a:r>
              <a:rPr lang="it-IT" sz="1800" spc="-90" dirty="0">
                <a:solidFill>
                  <a:srgbClr val="0D0D0D"/>
                </a:solidFill>
                <a:latin typeface="Verdana"/>
                <a:cs typeface="Verdana"/>
              </a:rPr>
              <a:t>Pertanto, avvia tutti i dispositivi e verifica i relativi IP.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10635614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3" name="object 3"/>
          <p:cNvSpPr txBox="1"/>
          <p:nvPr/>
        </p:nvSpPr>
        <p:spPr>
          <a:xfrm>
            <a:off x="556361" y="1874011"/>
            <a:ext cx="1063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lang="it-IT" sz="1800" spc="-120" dirty="0">
                <a:solidFill>
                  <a:srgbClr val="0D0D0D"/>
                </a:solidFill>
                <a:latin typeface="Verdana"/>
                <a:cs typeface="Verdana"/>
              </a:rPr>
              <a:t>Utilizzare il comando ifconfig sui dispositivi Linux per saperne di più sulla configurazione di rete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2778251"/>
            <a:ext cx="3406140" cy="24429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14800" y="2758439"/>
            <a:ext cx="7439025" cy="2463165"/>
            <a:chOff x="4114800" y="2758439"/>
            <a:chExt cx="7439025" cy="24631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2778251"/>
              <a:ext cx="3406140" cy="24429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8828" y="2758439"/>
              <a:ext cx="3404616" cy="244449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34133" y="2248280"/>
            <a:ext cx="433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42360" algn="l"/>
              </a:tabLst>
            </a:pPr>
            <a:r>
              <a:rPr sz="1800" spc="-20" dirty="0">
                <a:solidFill>
                  <a:srgbClr val="0D0D0D"/>
                </a:solidFill>
                <a:latin typeface="Verdana"/>
                <a:cs typeface="Verdana"/>
              </a:rPr>
              <a:t>Kali</a:t>
            </a:r>
            <a:r>
              <a:rPr sz="1800" dirty="0">
                <a:solidFill>
                  <a:srgbClr val="0D0D0D"/>
                </a:solidFill>
                <a:latin typeface="Verdana"/>
                <a:cs typeface="Verdana"/>
              </a:rPr>
              <a:t>	</a:t>
            </a:r>
            <a:r>
              <a:rPr sz="1800" spc="-105" dirty="0">
                <a:solidFill>
                  <a:srgbClr val="0D0D0D"/>
                </a:solidFill>
                <a:latin typeface="Verdana"/>
                <a:cs typeface="Verdana"/>
              </a:rPr>
              <a:t>Server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9261475" y="2228545"/>
            <a:ext cx="671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D0D0D"/>
                </a:solidFill>
                <a:latin typeface="Verdana"/>
                <a:cs typeface="Verdana"/>
              </a:rPr>
              <a:t>Client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182" y="5441391"/>
            <a:ext cx="160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Verdana"/>
                <a:cs typeface="Verdana"/>
              </a:rPr>
              <a:t>192.168.122.27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9665" y="5520334"/>
            <a:ext cx="1732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Verdana"/>
                <a:cs typeface="Verdana"/>
              </a:rPr>
              <a:t>192.168.122.109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19133" y="5518200"/>
            <a:ext cx="1732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Verdana"/>
                <a:cs typeface="Verdana"/>
              </a:rPr>
              <a:t>192.168.122.103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>
                <a:latin typeface="Verdana"/>
                <a:cs typeface="Verdana"/>
              </a:rPr>
              <a:t>CSP004_C_E: Abdelkader Shaaban e Stefan Schauer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10227158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4" name="object 4"/>
          <p:cNvSpPr txBox="1"/>
          <p:nvPr/>
        </p:nvSpPr>
        <p:spPr>
          <a:xfrm>
            <a:off x="838200" y="1746884"/>
            <a:ext cx="108832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1440" algn="l"/>
                <a:tab pos="640715" algn="l"/>
                <a:tab pos="1166495" algn="l"/>
                <a:tab pos="2239010" algn="l"/>
              </a:tabLst>
            </a:pPr>
            <a:r>
              <a:rPr lang="it-IT" sz="1800" spc="-25" dirty="0">
                <a:solidFill>
                  <a:srgbClr val="0D0D0D"/>
                </a:solidFill>
                <a:latin typeface="Verdana"/>
                <a:cs typeface="Verdana"/>
              </a:rPr>
              <a:t> Utilizzare il comando ipconfig Configuration (se si utilizza un sistema operativo Windows) per saperne di più sulla rete Windows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6303" y="2677667"/>
            <a:ext cx="4041648" cy="37170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39665" y="5520334"/>
            <a:ext cx="1732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Verdana"/>
                <a:cs typeface="Verdana"/>
              </a:rPr>
              <a:t>192.168.122.109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5102478" y="6437662"/>
            <a:ext cx="16065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0" dirty="0">
                <a:latin typeface="Verdana"/>
                <a:cs typeface="Verdana"/>
              </a:rPr>
              <a:t>192.168.122.21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990404" cy="819249"/>
          </a:xfrm>
          <a:prstGeom prst="rect">
            <a:avLst/>
          </a:prstGeom>
        </p:spPr>
        <p:txBody>
          <a:bodyPr vert="horz" wrap="square" lIns="0" tIns="2626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300" dirty="0"/>
              <a:t>Client GNS3 per la modellazione di reti</a:t>
            </a:r>
            <a:endParaRPr spc="195" dirty="0"/>
          </a:p>
        </p:txBody>
      </p:sp>
      <p:sp>
        <p:nvSpPr>
          <p:cNvPr id="3" name="object 3"/>
          <p:cNvSpPr txBox="1"/>
          <p:nvPr/>
        </p:nvSpPr>
        <p:spPr>
          <a:xfrm>
            <a:off x="528819" y="1725128"/>
            <a:ext cx="1030922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Ora abbiamo gli IP dei dispositivi di rete, assicurati che tutti i dispositivi possano raggiungersi a vicenda.</a:t>
            </a:r>
          </a:p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endParaRPr lang="it-IT" sz="1800" dirty="0">
              <a:solidFill>
                <a:srgbClr val="0D0D0D"/>
              </a:solidFill>
              <a:latin typeface="Verdana"/>
              <a:cs typeface="Verdana"/>
            </a:endParaRPr>
          </a:p>
          <a:p>
            <a:pPr marL="91440" indent="-88900">
              <a:spcBef>
                <a:spcPts val="100"/>
              </a:spcBef>
              <a:buSzPct val="94444"/>
              <a:buFont typeface="Arial MT"/>
              <a:buChar char="•"/>
              <a:tabLst>
                <a:tab pos="91440" algn="l"/>
              </a:tabLst>
            </a:pPr>
            <a:r>
              <a:rPr lang="it-IT" sz="1800" spc="-120" dirty="0">
                <a:solidFill>
                  <a:srgbClr val="0D0D0D"/>
                </a:solidFill>
                <a:latin typeface="Verdana"/>
                <a:cs typeface="Verdana"/>
              </a:rPr>
              <a:t>Utilizzare il </a:t>
            </a:r>
            <a:r>
              <a:rPr lang="it-IT" sz="1800" b="1" spc="-120" dirty="0">
                <a:solidFill>
                  <a:srgbClr val="0D0D0D"/>
                </a:solidFill>
                <a:latin typeface="Verdana"/>
                <a:cs typeface="Verdana"/>
              </a:rPr>
              <a:t>ping &lt;indirizzo IP di destinazione&gt;</a:t>
            </a:r>
            <a:r>
              <a:rPr lang="it-IT" sz="1800" spc="-120" dirty="0">
                <a:solidFill>
                  <a:srgbClr val="0D0D0D"/>
                </a:solidFill>
                <a:latin typeface="Verdana"/>
                <a:cs typeface="Verdana"/>
              </a:rPr>
              <a:t> per verificare la corretta creazione della rete.</a:t>
            </a:r>
            <a:endParaRPr lang="it-IT" spc="-120" dirty="0">
              <a:solidFill>
                <a:srgbClr val="0D0D0D"/>
              </a:solidFill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03847" y="3215639"/>
            <a:ext cx="4282440" cy="3075940"/>
            <a:chOff x="6403847" y="3215639"/>
            <a:chExt cx="4282440" cy="3075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3847" y="3215639"/>
              <a:ext cx="4282440" cy="30754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33565" y="3803141"/>
              <a:ext cx="3342640" cy="769620"/>
            </a:xfrm>
            <a:custGeom>
              <a:avLst/>
              <a:gdLst/>
              <a:ahLst/>
              <a:cxnLst/>
              <a:rect l="l" t="t" r="r" b="b"/>
              <a:pathLst>
                <a:path w="3342640" h="769620">
                  <a:moveTo>
                    <a:pt x="0" y="769619"/>
                  </a:moveTo>
                  <a:lnTo>
                    <a:pt x="3342132" y="769619"/>
                  </a:lnTo>
                  <a:lnTo>
                    <a:pt x="3342132" y="0"/>
                  </a:lnTo>
                  <a:lnTo>
                    <a:pt x="0" y="0"/>
                  </a:lnTo>
                  <a:lnTo>
                    <a:pt x="0" y="7696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41385" y="2841752"/>
            <a:ext cx="100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0D0D0D"/>
                </a:solidFill>
                <a:latin typeface="Verdana"/>
                <a:cs typeface="Verdana"/>
              </a:rPr>
              <a:t>Windows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96530" y="3182111"/>
            <a:ext cx="4296410" cy="3075940"/>
            <a:chOff x="1196530" y="3182111"/>
            <a:chExt cx="4296410" cy="30759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3182111"/>
              <a:ext cx="4282440" cy="30754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0817" y="3803141"/>
              <a:ext cx="3342640" cy="769620"/>
            </a:xfrm>
            <a:custGeom>
              <a:avLst/>
              <a:gdLst/>
              <a:ahLst/>
              <a:cxnLst/>
              <a:rect l="l" t="t" r="r" b="b"/>
              <a:pathLst>
                <a:path w="3342640" h="769620">
                  <a:moveTo>
                    <a:pt x="0" y="769619"/>
                  </a:moveTo>
                  <a:lnTo>
                    <a:pt x="3342131" y="769619"/>
                  </a:lnTo>
                  <a:lnTo>
                    <a:pt x="3342131" y="0"/>
                  </a:lnTo>
                  <a:lnTo>
                    <a:pt x="0" y="0"/>
                  </a:lnTo>
                  <a:lnTo>
                    <a:pt x="0" y="7696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74975" y="2819222"/>
            <a:ext cx="702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0D0D0D"/>
                </a:solidFill>
                <a:latin typeface="Verdana"/>
                <a:cs typeface="Verdana"/>
              </a:rPr>
              <a:t>Server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2425319" y="6421203"/>
            <a:ext cx="1758314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800" spc="-160" dirty="0">
                <a:latin typeface="Verdana"/>
                <a:cs typeface="Verdana"/>
              </a:rPr>
              <a:t>26</a:t>
            </a:fld>
            <a:r>
              <a:rPr sz="1800" spc="-160" dirty="0">
                <a:latin typeface="Verdana"/>
                <a:cs typeface="Verdana"/>
              </a:rPr>
              <a:t>.168.122.109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4478" y="6421203"/>
            <a:ext cx="1606550" cy="306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0" dirty="0">
                <a:latin typeface="Verdana"/>
                <a:cs typeface="Verdana"/>
              </a:rPr>
              <a:t>192.168.122.21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Verdana"/>
                <a:cs typeface="Verdana"/>
              </a:rPr>
              <a:t>CSP004_C_E: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Shaaban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5662168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180" dirty="0" err="1">
                <a:solidFill>
                  <a:srgbClr val="FFFFFF"/>
                </a:solidFill>
                <a:latin typeface="Cambria"/>
                <a:cs typeface="Cambria"/>
              </a:rPr>
              <a:t>Strumenti</a:t>
            </a:r>
            <a:r>
              <a:rPr lang="en-US" sz="3600" spc="180" dirty="0">
                <a:solidFill>
                  <a:srgbClr val="FFFFFF"/>
                </a:solidFill>
                <a:latin typeface="Cambria"/>
                <a:cs typeface="Cambria"/>
              </a:rPr>
              <a:t> offensive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100" dirty="0">
                <a:solidFill>
                  <a:srgbClr val="FFB900"/>
                </a:solidFill>
                <a:latin typeface="Cambria"/>
                <a:cs typeface="Cambria"/>
              </a:rPr>
              <a:t>Wireshark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416433"/>
            <a:ext cx="788781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spc="110" dirty="0"/>
              <a:t>Sniffing di Wireshark e analisi dei pacchetti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4" name="object 4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230" y="1450035"/>
            <a:ext cx="4983480" cy="439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08279" indent="-457834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</a:tabLst>
            </a:pPr>
            <a:r>
              <a:rPr lang="it-IT" sz="1800" b="1" dirty="0">
                <a:latin typeface="Tahoma"/>
                <a:cs typeface="Tahoma"/>
              </a:rPr>
              <a:t>Wireshark </a:t>
            </a:r>
            <a:r>
              <a:rPr lang="it-IT" sz="1800" dirty="0">
                <a:latin typeface="Tahoma"/>
                <a:cs typeface="Tahoma"/>
              </a:rPr>
              <a:t>è un analizzatore di protocolli di rete progettato per aiutare gli amministratori di rete a tenere traccia di ciò che sta accadendo nella loro rete.</a:t>
            </a:r>
            <a:endParaRPr sz="1800" dirty="0">
              <a:latin typeface="Verdana"/>
              <a:cs typeface="Verdana"/>
            </a:endParaRPr>
          </a:p>
          <a:p>
            <a:pPr marL="469900" marR="212090" indent="-457834" algn="just">
              <a:lnSpc>
                <a:spcPct val="100000"/>
              </a:lnSpc>
              <a:spcBef>
                <a:spcPts val="2165"/>
              </a:spcBef>
              <a:buFont typeface="Arial MT"/>
              <a:buChar char="•"/>
              <a:tabLst>
                <a:tab pos="469900" algn="l"/>
              </a:tabLst>
            </a:pPr>
            <a:r>
              <a:rPr lang="it-IT" sz="1800" dirty="0">
                <a:latin typeface="Verdana"/>
                <a:cs typeface="Verdana"/>
              </a:rPr>
              <a:t>Quando si diventa un </a:t>
            </a:r>
            <a:r>
              <a:rPr lang="it-IT" sz="1800" b="1" dirty="0">
                <a:latin typeface="Verdana"/>
                <a:cs typeface="Verdana"/>
              </a:rPr>
              <a:t>MITM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lang="it-IT" sz="1800" spc="40" dirty="0">
                <a:latin typeface="Verdana"/>
                <a:cs typeface="Verdana"/>
              </a:rPr>
              <a:t>lo strumento </a:t>
            </a:r>
            <a:r>
              <a:rPr lang="it-IT" sz="1800" b="1" spc="40" dirty="0">
                <a:latin typeface="Verdana"/>
                <a:cs typeface="Verdana"/>
              </a:rPr>
              <a:t>Wireshark</a:t>
            </a:r>
            <a:r>
              <a:rPr lang="it-IT" sz="1800" spc="40" dirty="0">
                <a:latin typeface="Verdana"/>
                <a:cs typeface="Verdana"/>
              </a:rPr>
              <a:t> può essere utilizzato per </a:t>
            </a:r>
            <a:r>
              <a:rPr lang="it-IT" sz="1800" b="1" spc="40" dirty="0">
                <a:latin typeface="Verdana"/>
                <a:cs typeface="Verdana"/>
              </a:rPr>
              <a:t>sniffare</a:t>
            </a:r>
            <a:r>
              <a:rPr lang="it-IT" sz="1800" spc="40" dirty="0">
                <a:latin typeface="Verdana"/>
                <a:cs typeface="Verdana"/>
              </a:rPr>
              <a:t> e </a:t>
            </a:r>
            <a:r>
              <a:rPr lang="it-IT" sz="1800" b="1" spc="40" dirty="0">
                <a:latin typeface="Verdana"/>
                <a:cs typeface="Verdana"/>
              </a:rPr>
              <a:t>analizzare</a:t>
            </a:r>
            <a:r>
              <a:rPr lang="it-IT" sz="1800" spc="40" dirty="0">
                <a:latin typeface="Verdana"/>
                <a:cs typeface="Verdana"/>
              </a:rPr>
              <a:t> il traffico inviato e ricevuto dai target.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Verdana"/>
              <a:cs typeface="Verdana"/>
            </a:endParaRPr>
          </a:p>
          <a:p>
            <a:pPr marL="187325">
              <a:lnSpc>
                <a:spcPts val="2050"/>
              </a:lnSpc>
            </a:pPr>
            <a:r>
              <a:rPr lang="en-US" sz="1800" b="1" spc="85" dirty="0">
                <a:latin typeface="Tahoma"/>
                <a:cs typeface="Tahoma"/>
              </a:rPr>
              <a:t>Verde</a:t>
            </a:r>
            <a:r>
              <a:rPr sz="1800" b="1" spc="170" dirty="0">
                <a:latin typeface="Tahoma"/>
                <a:cs typeface="Tahoma"/>
              </a:rPr>
              <a:t> </a:t>
            </a:r>
            <a:r>
              <a:rPr sz="1800" spc="-254" dirty="0">
                <a:latin typeface="Verdana"/>
                <a:cs typeface="Verdana"/>
              </a:rPr>
              <a:t>–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TCP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packets</a:t>
            </a:r>
            <a:endParaRPr sz="1800" dirty="0">
              <a:latin typeface="Verdana"/>
              <a:cs typeface="Verdana"/>
            </a:endParaRPr>
          </a:p>
          <a:p>
            <a:pPr marL="187325">
              <a:lnSpc>
                <a:spcPts val="1945"/>
              </a:lnSpc>
            </a:pPr>
            <a:r>
              <a:rPr lang="en-US" sz="1800" b="1" dirty="0">
                <a:latin typeface="Tahoma"/>
                <a:cs typeface="Tahoma"/>
              </a:rPr>
              <a:t>Blu </a:t>
            </a:r>
            <a:r>
              <a:rPr lang="en-US" sz="1800" b="1" dirty="0" err="1">
                <a:latin typeface="Tahoma"/>
                <a:cs typeface="Tahoma"/>
              </a:rPr>
              <a:t>scuro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DNS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packet</a:t>
            </a:r>
            <a:endParaRPr sz="1800" dirty="0">
              <a:latin typeface="Verdana"/>
              <a:cs typeface="Verdana"/>
            </a:endParaRPr>
          </a:p>
          <a:p>
            <a:pPr marL="187325">
              <a:lnSpc>
                <a:spcPts val="2050"/>
              </a:lnSpc>
            </a:pPr>
            <a:r>
              <a:rPr lang="en-US" sz="1800" b="1" spc="65" dirty="0">
                <a:latin typeface="Tahoma"/>
                <a:cs typeface="Tahoma"/>
              </a:rPr>
              <a:t>Nero</a:t>
            </a:r>
            <a:r>
              <a:rPr sz="1800" b="1" spc="220" dirty="0">
                <a:latin typeface="Tahoma"/>
                <a:cs typeface="Tahoma"/>
              </a:rPr>
              <a:t> </a:t>
            </a:r>
            <a:r>
              <a:rPr sz="1800" spc="-254" dirty="0">
                <a:latin typeface="Verdana"/>
                <a:cs typeface="Verdana"/>
              </a:rPr>
              <a:t>–</a:t>
            </a:r>
            <a:r>
              <a:rPr sz="1800" spc="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TCP</a:t>
            </a:r>
            <a:r>
              <a:rPr sz="1800" spc="10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packets</a:t>
            </a:r>
            <a:r>
              <a:rPr sz="1800" spc="15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che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hanno</a:t>
            </a:r>
            <a:r>
              <a:rPr lang="en-US" sz="1800" dirty="0">
                <a:latin typeface="Verdana"/>
                <a:cs typeface="Verdana"/>
              </a:rPr>
              <a:t> un </a:t>
            </a:r>
            <a:r>
              <a:rPr lang="en-US" sz="1800" dirty="0" err="1">
                <a:latin typeface="Verdana"/>
                <a:cs typeface="Verdana"/>
              </a:rPr>
              <a:t>problema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58611" y="1086561"/>
            <a:ext cx="6277610" cy="5154295"/>
            <a:chOff x="5658611" y="1086561"/>
            <a:chExt cx="6277610" cy="51542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8611" y="1086561"/>
              <a:ext cx="6277355" cy="5154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3683" y="1281684"/>
              <a:ext cx="5707379" cy="458419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6881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0265" algn="l"/>
              </a:tabLst>
            </a:pPr>
            <a:r>
              <a:rPr lang="en-US" sz="3200" spc="100" dirty="0"/>
              <a:t>Wireshark – </a:t>
            </a:r>
            <a:r>
              <a:rPr lang="en-US" sz="3200" spc="100" dirty="0" err="1"/>
              <a:t>Esempio</a:t>
            </a:r>
            <a:r>
              <a:rPr lang="en-US" sz="3200" spc="100" dirty="0"/>
              <a:t> client/server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04801" y="2442464"/>
            <a:ext cx="6629399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3017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lang="it-IT" spc="-195" dirty="0"/>
              <a:t>Nell'esempio Server/Client, abbiamo due macchine Linux: il client che invia i dati al server tramite il protocollo </a:t>
            </a:r>
            <a:r>
              <a:rPr lang="it-IT" b="1" spc="-195" dirty="0"/>
              <a:t>ModbusTCP</a:t>
            </a:r>
            <a:r>
              <a:rPr lang="it-IT" spc="-195" dirty="0"/>
              <a:t>.</a:t>
            </a:r>
            <a:endParaRPr lang="en-US" spc="-20" dirty="0"/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720" algn="l"/>
              </a:tabLst>
            </a:pPr>
            <a:r>
              <a:rPr lang="it-IT" spc="-20" dirty="0"/>
              <a:t>Quando l'aggressore è un Man-in-the-Middle, lo strumento Wireshark può essere utilizzato per acquisire tutti i dati trasmessi e potrebbero essere applicate altre azioni, come ad esempio:</a:t>
            </a:r>
            <a:endParaRPr spc="-25" dirty="0"/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920" algn="l"/>
              </a:tabLst>
            </a:pPr>
            <a:r>
              <a:rPr lang="en-US" spc="-95" dirty="0" err="1">
                <a:latin typeface="Verdana"/>
                <a:cs typeface="Verdana"/>
              </a:rPr>
              <a:t>Filtraggio</a:t>
            </a:r>
            <a:r>
              <a:rPr lang="en-US" spc="-95" dirty="0">
                <a:latin typeface="Verdana"/>
                <a:cs typeface="Verdana"/>
              </a:rPr>
              <a:t> </a:t>
            </a:r>
            <a:r>
              <a:rPr lang="en-US" spc="-95" dirty="0" err="1">
                <a:latin typeface="Verdana"/>
                <a:cs typeface="Verdana"/>
              </a:rPr>
              <a:t>dei</a:t>
            </a:r>
            <a:r>
              <a:rPr lang="en-US" spc="-95" dirty="0">
                <a:latin typeface="Verdana"/>
                <a:cs typeface="Verdana"/>
              </a:rPr>
              <a:t> </a:t>
            </a:r>
            <a:r>
              <a:rPr lang="en-US" spc="-95" dirty="0" err="1">
                <a:latin typeface="Verdana"/>
                <a:cs typeface="Verdana"/>
              </a:rPr>
              <a:t>dati</a:t>
            </a:r>
            <a:r>
              <a:rPr lang="en-US" spc="-95" dirty="0">
                <a:latin typeface="Verdana"/>
                <a:cs typeface="Verdana"/>
              </a:rPr>
              <a:t> </a:t>
            </a:r>
            <a:r>
              <a:rPr lang="en-US" spc="-95" dirty="0" err="1">
                <a:latin typeface="Verdana"/>
                <a:cs typeface="Verdana"/>
              </a:rPr>
              <a:t>raccolti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</a:t>
            </a:r>
            <a:r>
              <a:rPr sz="1800" b="1" spc="-10" dirty="0">
                <a:latin typeface="Tahoma"/>
                <a:cs typeface="Tahoma"/>
              </a:rPr>
              <a:t>Modbus</a:t>
            </a:r>
            <a:r>
              <a:rPr sz="1800" spc="-10" dirty="0">
                <a:latin typeface="Verdana"/>
                <a:cs typeface="Verdana"/>
              </a:rPr>
              <a:t>)</a:t>
            </a:r>
            <a:endParaRPr lang="en-US" sz="1800" spc="-9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920" algn="l"/>
              </a:tabLst>
            </a:pPr>
            <a:r>
              <a:rPr lang="en-US" spc="-90" dirty="0" err="1">
                <a:latin typeface="Verdana"/>
                <a:cs typeface="Verdana"/>
              </a:rPr>
              <a:t>Analisi</a:t>
            </a:r>
            <a:r>
              <a:rPr lang="en-US" spc="-90" dirty="0">
                <a:latin typeface="Verdana"/>
                <a:cs typeface="Verdana"/>
              </a:rPr>
              <a:t> del </a:t>
            </a:r>
            <a:r>
              <a:rPr lang="en-US" spc="-90" dirty="0" err="1">
                <a:latin typeface="Verdana"/>
                <a:cs typeface="Verdana"/>
              </a:rPr>
              <a:t>traffico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0232" y="2935300"/>
            <a:ext cx="44429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300" dirty="0" err="1">
                <a:solidFill>
                  <a:srgbClr val="FFFFFF"/>
                </a:solidFill>
              </a:rPr>
              <a:t>Simulatore</a:t>
            </a:r>
            <a:r>
              <a:rPr lang="en-US" spc="300" dirty="0">
                <a:solidFill>
                  <a:srgbClr val="FFFFFF"/>
                </a:solidFill>
              </a:rPr>
              <a:t> GNS3</a:t>
            </a:r>
            <a:endParaRPr spc="120" dirty="0">
              <a:solidFill>
                <a:srgbClr val="FFFFFF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7" name="object 7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Verdana"/>
                <a:cs typeface="Verdana"/>
              </a:rPr>
              <a:t>CSP004_C_E: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Shaaban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6881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0265" algn="l"/>
              </a:tabLst>
            </a:pPr>
            <a:r>
              <a:rPr lang="en-US" sz="3200" spc="100" dirty="0"/>
              <a:t>Wireshark – </a:t>
            </a:r>
            <a:r>
              <a:rPr lang="en-US" sz="3200" spc="100" dirty="0" err="1"/>
              <a:t>Esempio</a:t>
            </a:r>
            <a:r>
              <a:rPr lang="en-US" sz="3200" spc="100" dirty="0"/>
              <a:t> client/server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30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71" y="1616963"/>
            <a:ext cx="3528060" cy="426262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799332" y="1549908"/>
            <a:ext cx="7955280" cy="4264660"/>
            <a:chOff x="3799332" y="1549908"/>
            <a:chExt cx="7955280" cy="42646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8076" y="1549908"/>
              <a:ext cx="3526535" cy="42641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9332" y="2074163"/>
              <a:ext cx="4320540" cy="358749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545828" y="5869330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Server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8419" y="6159804"/>
            <a:ext cx="731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Verdana"/>
                <a:cs typeface="Verdana"/>
              </a:rPr>
              <a:t>Client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8329" y="5954979"/>
            <a:ext cx="445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Kali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3505" y="33318"/>
            <a:ext cx="5347970" cy="6821170"/>
          </a:xfrm>
          <a:custGeom>
            <a:avLst/>
            <a:gdLst/>
            <a:ahLst/>
            <a:cxnLst/>
            <a:rect l="l" t="t" r="r" b="b"/>
            <a:pathLst>
              <a:path w="5347970" h="6821170">
                <a:moveTo>
                  <a:pt x="5347637" y="0"/>
                </a:moveTo>
                <a:lnTo>
                  <a:pt x="1917368" y="0"/>
                </a:lnTo>
                <a:lnTo>
                  <a:pt x="0" y="6820799"/>
                </a:lnTo>
                <a:lnTo>
                  <a:pt x="3430237" y="6820799"/>
                </a:lnTo>
                <a:lnTo>
                  <a:pt x="5347637" y="0"/>
                </a:lnTo>
                <a:close/>
              </a:path>
            </a:pathLst>
          </a:custGeom>
          <a:solidFill>
            <a:srgbClr val="FFB900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53353" y="-10350"/>
            <a:ext cx="2936240" cy="6879590"/>
            <a:chOff x="4053353" y="-10350"/>
            <a:chExt cx="2936240" cy="6879590"/>
          </a:xfrm>
        </p:grpSpPr>
        <p:sp>
          <p:nvSpPr>
            <p:cNvPr id="5" name="object 5"/>
            <p:cNvSpPr/>
            <p:nvPr/>
          </p:nvSpPr>
          <p:spPr>
            <a:xfrm>
              <a:off x="5453407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3984" y="4571"/>
              <a:ext cx="2545080" cy="6838315"/>
            </a:xfrm>
            <a:custGeom>
              <a:avLst/>
              <a:gdLst/>
              <a:ahLst/>
              <a:cxnLst/>
              <a:rect l="l" t="t" r="r" b="b"/>
              <a:pathLst>
                <a:path w="2545079" h="6838315">
                  <a:moveTo>
                    <a:pt x="1321410" y="2283441"/>
                  </a:moveTo>
                  <a:lnTo>
                    <a:pt x="1271598" y="2291573"/>
                  </a:lnTo>
                  <a:lnTo>
                    <a:pt x="1226217" y="2312745"/>
                  </a:lnTo>
                  <a:lnTo>
                    <a:pt x="1187926" y="2345748"/>
                  </a:lnTo>
                  <a:lnTo>
                    <a:pt x="1159382" y="2389378"/>
                  </a:lnTo>
                  <a:lnTo>
                    <a:pt x="1159382" y="2390648"/>
                  </a:lnTo>
                  <a:lnTo>
                    <a:pt x="819276" y="3659124"/>
                  </a:lnTo>
                  <a:lnTo>
                    <a:pt x="0" y="6836924"/>
                  </a:lnTo>
                  <a:lnTo>
                    <a:pt x="6647" y="6837654"/>
                  </a:lnTo>
                  <a:lnTo>
                    <a:pt x="13271" y="6838030"/>
                  </a:lnTo>
                  <a:lnTo>
                    <a:pt x="20841" y="6838187"/>
                  </a:lnTo>
                  <a:lnTo>
                    <a:pt x="26542" y="6838187"/>
                  </a:lnTo>
                  <a:lnTo>
                    <a:pt x="843279" y="3665474"/>
                  </a:lnTo>
                  <a:lnTo>
                    <a:pt x="1183386" y="2398141"/>
                  </a:lnTo>
                  <a:lnTo>
                    <a:pt x="1208042" y="2360717"/>
                  </a:lnTo>
                  <a:lnTo>
                    <a:pt x="1241007" y="2332505"/>
                  </a:lnTo>
                  <a:lnTo>
                    <a:pt x="1279983" y="2314546"/>
                  </a:lnTo>
                  <a:lnTo>
                    <a:pt x="1322671" y="2307883"/>
                  </a:lnTo>
                  <a:lnTo>
                    <a:pt x="1417613" y="2307883"/>
                  </a:lnTo>
                  <a:lnTo>
                    <a:pt x="1372996" y="2289555"/>
                  </a:lnTo>
                  <a:lnTo>
                    <a:pt x="1321410" y="2283441"/>
                  </a:lnTo>
                  <a:close/>
                </a:path>
                <a:path w="2545079" h="6838315">
                  <a:moveTo>
                    <a:pt x="1417613" y="2307883"/>
                  </a:moveTo>
                  <a:lnTo>
                    <a:pt x="1322671" y="2307883"/>
                  </a:lnTo>
                  <a:lnTo>
                    <a:pt x="1366774" y="2313558"/>
                  </a:lnTo>
                  <a:lnTo>
                    <a:pt x="1412567" y="2334380"/>
                  </a:lnTo>
                  <a:lnTo>
                    <a:pt x="1448527" y="2367388"/>
                  </a:lnTo>
                  <a:lnTo>
                    <a:pt x="1472716" y="2409314"/>
                  </a:lnTo>
                  <a:lnTo>
                    <a:pt x="1483195" y="2456892"/>
                  </a:lnTo>
                  <a:lnTo>
                    <a:pt x="1478026" y="2506853"/>
                  </a:lnTo>
                  <a:lnTo>
                    <a:pt x="1220089" y="3458210"/>
                  </a:lnTo>
                  <a:lnTo>
                    <a:pt x="1214114" y="3493672"/>
                  </a:lnTo>
                  <a:lnTo>
                    <a:pt x="1223071" y="3564026"/>
                  </a:lnTo>
                  <a:lnTo>
                    <a:pt x="1258500" y="3627030"/>
                  </a:lnTo>
                  <a:lnTo>
                    <a:pt x="1314733" y="3670444"/>
                  </a:lnTo>
                  <a:lnTo>
                    <a:pt x="1349070" y="3683155"/>
                  </a:lnTo>
                  <a:lnTo>
                    <a:pt x="1349207" y="3683155"/>
                  </a:lnTo>
                  <a:lnTo>
                    <a:pt x="1397637" y="3689559"/>
                  </a:lnTo>
                  <a:lnTo>
                    <a:pt x="1444686" y="3683155"/>
                  </a:lnTo>
                  <a:lnTo>
                    <a:pt x="1487931" y="3665172"/>
                  </a:lnTo>
                  <a:lnTo>
                    <a:pt x="1490757" y="3663024"/>
                  </a:lnTo>
                  <a:lnTo>
                    <a:pt x="1404047" y="3663024"/>
                  </a:lnTo>
                  <a:lnTo>
                    <a:pt x="1354074" y="3657854"/>
                  </a:lnTo>
                  <a:lnTo>
                    <a:pt x="1299114" y="3630739"/>
                  </a:lnTo>
                  <a:lnTo>
                    <a:pt x="1259204" y="3584575"/>
                  </a:lnTo>
                  <a:lnTo>
                    <a:pt x="1239313" y="3526472"/>
                  </a:lnTo>
                  <a:lnTo>
                    <a:pt x="1238613" y="3495742"/>
                  </a:lnTo>
                  <a:lnTo>
                    <a:pt x="1244091" y="3464560"/>
                  </a:lnTo>
                  <a:lnTo>
                    <a:pt x="1502028" y="2513203"/>
                  </a:lnTo>
                  <a:lnTo>
                    <a:pt x="1508451" y="2464569"/>
                  </a:lnTo>
                  <a:lnTo>
                    <a:pt x="1502019" y="2417543"/>
                  </a:lnTo>
                  <a:lnTo>
                    <a:pt x="1483994" y="2374328"/>
                  </a:lnTo>
                  <a:lnTo>
                    <a:pt x="1455641" y="2337124"/>
                  </a:lnTo>
                  <a:lnTo>
                    <a:pt x="1418220" y="2308133"/>
                  </a:lnTo>
                  <a:lnTo>
                    <a:pt x="1417613" y="2307883"/>
                  </a:lnTo>
                  <a:close/>
                </a:path>
                <a:path w="2545079" h="6838315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215"/>
                  </a:lnTo>
                  <a:lnTo>
                    <a:pt x="1547494" y="3546729"/>
                  </a:lnTo>
                  <a:lnTo>
                    <a:pt x="1526659" y="3592460"/>
                  </a:lnTo>
                  <a:lnTo>
                    <a:pt x="1493620" y="3628382"/>
                  </a:lnTo>
                  <a:lnTo>
                    <a:pt x="1451656" y="3652552"/>
                  </a:lnTo>
                  <a:lnTo>
                    <a:pt x="1404047" y="3663024"/>
                  </a:lnTo>
                  <a:lnTo>
                    <a:pt x="1490757" y="3663024"/>
                  </a:lnTo>
                  <a:lnTo>
                    <a:pt x="1525166" y="3636870"/>
                  </a:lnTo>
                  <a:lnTo>
                    <a:pt x="1554181" y="3599509"/>
                  </a:lnTo>
                  <a:lnTo>
                    <a:pt x="1572767" y="3554349"/>
                  </a:lnTo>
                  <a:lnTo>
                    <a:pt x="1964816" y="2108835"/>
                  </a:lnTo>
                  <a:lnTo>
                    <a:pt x="2539999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4465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4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50151" y="2170303"/>
            <a:ext cx="3768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190" dirty="0">
                <a:solidFill>
                  <a:srgbClr val="FFB900"/>
                </a:solidFill>
              </a:rPr>
              <a:t>Grazie</a:t>
            </a:r>
            <a:endParaRPr sz="60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50151" y="3732657"/>
            <a:ext cx="3152140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1600" spc="-20" dirty="0">
                <a:solidFill>
                  <a:srgbClr val="FFFFFF"/>
                </a:solidFill>
                <a:latin typeface="Verdana"/>
                <a:cs typeface="Verdana"/>
              </a:rPr>
              <a:t>Si prega di inviare tutte le domande a: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1600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Shaaban,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abdelkader.Shaaban@ait.ac.at</a:t>
            </a:r>
            <a:r>
              <a:rPr sz="1600" spc="-10" dirty="0">
                <a:solidFill>
                  <a:srgbClr val="86872C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Schauer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Stefan.Schauer@ait.ac.at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5" dirty="0"/>
              <a:t>GNS3</a:t>
            </a:r>
            <a:r>
              <a:rPr spc="315" dirty="0"/>
              <a:t> </a:t>
            </a:r>
            <a:r>
              <a:rPr spc="120" dirty="0"/>
              <a:t>Simulator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-3860" y="6666017"/>
            <a:ext cx="2820035" cy="16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Getting</a:t>
            </a:r>
            <a:r>
              <a:rPr sz="900" u="sng" spc="-7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Started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with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GNS3</a:t>
            </a:r>
            <a:r>
              <a:rPr sz="9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18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|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GNS3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Documentation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05464" y="6322263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361" y="2353817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5533" y="1285476"/>
            <a:ext cx="9376939" cy="103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Clr>
                <a:srgbClr val="FFB900"/>
              </a:buClr>
              <a:buFont typeface="Arial MT"/>
              <a:buChar char="•"/>
              <a:tabLst>
                <a:tab pos="584200" algn="l"/>
              </a:tabLst>
            </a:pPr>
            <a:r>
              <a:rPr lang="it-IT" sz="1600" spc="-105" dirty="0">
                <a:solidFill>
                  <a:srgbClr val="1C1E20"/>
                </a:solidFill>
                <a:latin typeface="Verdana"/>
                <a:cs typeface="Verdana"/>
              </a:rPr>
              <a:t>GNS3, è un software open-source e gratuito.
Consente agli ingegneri di rete di virtualizzare dispositivi hardware reali.
GNS3 è costituito da due componenti software principali: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361" y="4080764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361" y="4502911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361" y="5167629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361" y="2571140"/>
            <a:ext cx="10535285" cy="337784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76935" indent="-5715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876935" algn="l"/>
              </a:tabLst>
            </a:pPr>
            <a:r>
              <a:rPr lang="it-IT" sz="1600" spc="-20" dirty="0">
                <a:solidFill>
                  <a:srgbClr val="1C1E20"/>
                </a:solidFill>
                <a:latin typeface="Verdana"/>
                <a:cs typeface="Verdana"/>
              </a:rPr>
              <a:t>il software </a:t>
            </a:r>
            <a:r>
              <a:rPr lang="it-IT" sz="1600" b="1" spc="-20" dirty="0">
                <a:solidFill>
                  <a:srgbClr val="1C1E20"/>
                </a:solidFill>
                <a:latin typeface="Verdana"/>
                <a:cs typeface="Verdana"/>
              </a:rPr>
              <a:t>GNS3-all-in-one</a:t>
            </a:r>
            <a:r>
              <a:rPr lang="it-IT" sz="1600" spc="-20" dirty="0">
                <a:solidFill>
                  <a:srgbClr val="1C1E20"/>
                </a:solidFill>
                <a:latin typeface="Verdana"/>
                <a:cs typeface="Verdana"/>
              </a:rPr>
              <a:t> (GUI) e
la macchina virtuale (VM) </a:t>
            </a:r>
            <a:r>
              <a:rPr lang="it-IT" sz="1600" b="1" spc="-20" dirty="0">
                <a:solidFill>
                  <a:srgbClr val="1C1E20"/>
                </a:solidFill>
                <a:latin typeface="Verdana"/>
                <a:cs typeface="Verdana"/>
              </a:rPr>
              <a:t>GNS3</a:t>
            </a:r>
            <a:r>
              <a:rPr lang="it-IT" sz="1600" spc="-20" dirty="0">
                <a:solidFill>
                  <a:srgbClr val="1C1E20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584200" indent="-571500">
              <a:lnSpc>
                <a:spcPts val="1914"/>
              </a:lnSpc>
              <a:spcBef>
                <a:spcPts val="1605"/>
              </a:spcBef>
              <a:buClr>
                <a:srgbClr val="FFB900"/>
              </a:buClr>
              <a:buFont typeface="Arial MT"/>
              <a:buChar char="•"/>
              <a:tabLst>
                <a:tab pos="584200" algn="l"/>
              </a:tabLst>
            </a:pPr>
            <a:r>
              <a:rPr sz="1600" spc="-110" dirty="0">
                <a:solidFill>
                  <a:srgbClr val="1C1E20"/>
                </a:solidFill>
                <a:latin typeface="Verdana"/>
                <a:cs typeface="Verdana"/>
              </a:rPr>
              <a:t>The</a:t>
            </a:r>
            <a:r>
              <a:rPr sz="1600" spc="-6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b="1" spc="-60" dirty="0">
                <a:solidFill>
                  <a:srgbClr val="1C1E20"/>
                </a:solidFill>
                <a:latin typeface="Tahoma"/>
                <a:cs typeface="Tahoma"/>
              </a:rPr>
              <a:t>GNS3-</a:t>
            </a:r>
            <a:r>
              <a:rPr sz="1600" b="1" spc="-40" dirty="0">
                <a:solidFill>
                  <a:srgbClr val="1C1E20"/>
                </a:solidFill>
                <a:latin typeface="Tahoma"/>
                <a:cs typeface="Tahoma"/>
              </a:rPr>
              <a:t>all-</a:t>
            </a:r>
            <a:r>
              <a:rPr sz="1600" b="1" spc="-70" dirty="0">
                <a:solidFill>
                  <a:srgbClr val="1C1E20"/>
                </a:solidFill>
                <a:latin typeface="Tahoma"/>
                <a:cs typeface="Tahoma"/>
              </a:rPr>
              <a:t>in-</a:t>
            </a:r>
            <a:r>
              <a:rPr sz="1600" b="1" dirty="0">
                <a:solidFill>
                  <a:srgbClr val="1C1E20"/>
                </a:solidFill>
                <a:latin typeface="Tahoma"/>
                <a:cs typeface="Tahoma"/>
              </a:rPr>
              <a:t>one</a:t>
            </a:r>
            <a:r>
              <a:rPr sz="1600" b="1" spc="85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1C1E20"/>
                </a:solidFill>
                <a:latin typeface="Tahoma"/>
                <a:cs typeface="Tahoma"/>
              </a:rPr>
              <a:t>software</a:t>
            </a:r>
            <a:r>
              <a:rPr sz="1600" b="1" spc="25" dirty="0">
                <a:solidFill>
                  <a:srgbClr val="1C1E20"/>
                </a:solidFill>
                <a:latin typeface="Tahoma"/>
                <a:cs typeface="Tahoma"/>
              </a:rPr>
              <a:t> </a:t>
            </a:r>
            <a:r>
              <a:rPr sz="1600" spc="-140" dirty="0">
                <a:solidFill>
                  <a:srgbClr val="1C1E20"/>
                </a:solidFill>
                <a:latin typeface="Verdana"/>
                <a:cs typeface="Verdana"/>
              </a:rPr>
              <a:t>(</a:t>
            </a:r>
            <a:r>
              <a:rPr sz="1600" b="1" spc="-140" dirty="0">
                <a:solidFill>
                  <a:srgbClr val="1C1E20"/>
                </a:solidFill>
                <a:latin typeface="Tahoma"/>
                <a:cs typeface="Tahoma"/>
              </a:rPr>
              <a:t>GUI</a:t>
            </a:r>
            <a:r>
              <a:rPr sz="1600" spc="-140" dirty="0">
                <a:solidFill>
                  <a:srgbClr val="1C1E20"/>
                </a:solidFill>
                <a:latin typeface="Verdana"/>
                <a:cs typeface="Verdana"/>
              </a:rPr>
              <a:t>)</a:t>
            </a:r>
            <a:r>
              <a:rPr sz="1600" spc="-3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1C1E20"/>
                </a:solidFill>
                <a:latin typeface="Verdana"/>
                <a:cs typeface="Verdana"/>
              </a:rPr>
              <a:t>serves</a:t>
            </a:r>
            <a:r>
              <a:rPr sz="1600" spc="-9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1C1E20"/>
                </a:solidFill>
                <a:latin typeface="Verdana"/>
                <a:cs typeface="Verdana"/>
              </a:rPr>
              <a:t>as</a:t>
            </a:r>
            <a:r>
              <a:rPr sz="1600" spc="-9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1C1E20"/>
                </a:solidFill>
                <a:latin typeface="Verdana"/>
                <a:cs typeface="Verdana"/>
              </a:rPr>
              <a:t>the</a:t>
            </a:r>
            <a:r>
              <a:rPr sz="1600" spc="-8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1C1E20"/>
                </a:solidFill>
                <a:latin typeface="Verdana"/>
                <a:cs typeface="Verdana"/>
              </a:rPr>
              <a:t>client</a:t>
            </a:r>
            <a:r>
              <a:rPr sz="1600" spc="-8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C1E20"/>
                </a:solidFill>
                <a:latin typeface="Verdana"/>
                <a:cs typeface="Verdana"/>
              </a:rPr>
              <a:t>interface,</a:t>
            </a:r>
            <a:r>
              <a:rPr sz="1600" spc="-7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1C1E20"/>
                </a:solidFill>
                <a:latin typeface="Verdana"/>
                <a:cs typeface="Verdana"/>
              </a:rPr>
              <a:t>installed</a:t>
            </a:r>
            <a:r>
              <a:rPr sz="1600" spc="-9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C1E20"/>
                </a:solidFill>
                <a:latin typeface="Verdana"/>
                <a:cs typeface="Verdana"/>
              </a:rPr>
              <a:t>on</a:t>
            </a:r>
            <a:r>
              <a:rPr sz="1600" spc="-7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C1E20"/>
                </a:solidFill>
                <a:latin typeface="Verdana"/>
                <a:cs typeface="Verdana"/>
              </a:rPr>
              <a:t>local</a:t>
            </a:r>
            <a:r>
              <a:rPr sz="1600" spc="-9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1C1E20"/>
                </a:solidFill>
                <a:latin typeface="Verdana"/>
                <a:cs typeface="Verdana"/>
              </a:rPr>
              <a:t>PCs</a:t>
            </a:r>
            <a:r>
              <a:rPr sz="1600" spc="-8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C1E20"/>
                </a:solidFill>
                <a:latin typeface="Verdana"/>
                <a:cs typeface="Verdana"/>
              </a:rPr>
              <a:t>(Windows,</a:t>
            </a:r>
            <a:endParaRPr sz="1600" dirty="0">
              <a:latin typeface="Verdana"/>
              <a:cs typeface="Verdana"/>
            </a:endParaRPr>
          </a:p>
          <a:p>
            <a:pPr marL="584200">
              <a:lnSpc>
                <a:spcPts val="1914"/>
              </a:lnSpc>
            </a:pPr>
            <a:r>
              <a:rPr sz="1600" spc="60" dirty="0">
                <a:solidFill>
                  <a:srgbClr val="1C1E20"/>
                </a:solidFill>
                <a:latin typeface="Verdana"/>
                <a:cs typeface="Verdana"/>
              </a:rPr>
              <a:t>MAC,</a:t>
            </a:r>
            <a:r>
              <a:rPr sz="1600" spc="-13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125" dirty="0">
                <a:solidFill>
                  <a:srgbClr val="1C1E20"/>
                </a:solidFill>
                <a:latin typeface="Verdana"/>
                <a:cs typeface="Verdana"/>
              </a:rPr>
              <a:t>Linux)</a:t>
            </a:r>
            <a:r>
              <a:rPr sz="1600" spc="-120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1C1E20"/>
                </a:solidFill>
                <a:latin typeface="Verdana"/>
                <a:cs typeface="Verdana"/>
              </a:rPr>
              <a:t>for</a:t>
            </a:r>
            <a:r>
              <a:rPr sz="1600" spc="-12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C1E20"/>
                </a:solidFill>
                <a:latin typeface="Verdana"/>
                <a:cs typeface="Verdana"/>
              </a:rPr>
              <a:t>creating</a:t>
            </a:r>
            <a:r>
              <a:rPr sz="1600" spc="-9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1C1E20"/>
                </a:solidFill>
                <a:latin typeface="Verdana"/>
                <a:cs typeface="Verdana"/>
              </a:rPr>
              <a:t>network</a:t>
            </a:r>
            <a:r>
              <a:rPr sz="1600" spc="-75" dirty="0">
                <a:solidFill>
                  <a:srgbClr val="1C1E2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1C1E20"/>
                </a:solidFill>
                <a:latin typeface="Verdana"/>
                <a:cs typeface="Verdana"/>
              </a:rPr>
              <a:t>topologies.</a:t>
            </a:r>
            <a:endParaRPr lang="en-US" sz="1600" spc="-10" dirty="0">
              <a:solidFill>
                <a:srgbClr val="1C1E20"/>
              </a:solidFill>
              <a:latin typeface="Verdana"/>
              <a:cs typeface="Verdana"/>
            </a:endParaRPr>
          </a:p>
          <a:p>
            <a:pPr marL="584200">
              <a:lnSpc>
                <a:spcPts val="1914"/>
              </a:lnSpc>
            </a:pPr>
            <a:endParaRPr sz="1600" dirty="0">
              <a:latin typeface="Verdana"/>
              <a:cs typeface="Verdana"/>
            </a:endParaRPr>
          </a:p>
          <a:p>
            <a:pPr marL="584200">
              <a:lnSpc>
                <a:spcPct val="100000"/>
              </a:lnSpc>
              <a:spcBef>
                <a:spcPts val="1405"/>
              </a:spcBef>
            </a:pPr>
            <a:r>
              <a:rPr lang="it-IT" sz="1600" spc="-105" dirty="0">
                <a:solidFill>
                  <a:srgbClr val="1C1E20"/>
                </a:solidFill>
                <a:latin typeface="Verdana"/>
                <a:cs typeface="Verdana"/>
              </a:rPr>
              <a:t>Il server GNS3 locale viene eseguito sullo stesso PC della GUI, insieme a processi aggiuntivi come Dynamips.
La VM GNS3 (consigliata) può essere eseguita localmente utilizzando un software di virtualizzazione (ad esempio, VMware Workstation, Virtualbox) o in remoto su un server (ad esempio, VMware ESXi, cloud).
GNS3 ci permette di creare una topologia di rete e un ambiente per una piattaforma ideale per simulare le macchine delle vittime e degli aggressori.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76441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240" dirty="0" err="1"/>
              <a:t>Perché</a:t>
            </a:r>
            <a:r>
              <a:rPr lang="en-US" spc="240" dirty="0"/>
              <a:t> GNS3?</a:t>
            </a:r>
            <a:endParaRPr spc="250" dirty="0"/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361" y="1501521"/>
            <a:ext cx="4720590" cy="42594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 marR="6985" indent="-99060" algn="just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"/>
              <a:tabLst>
                <a:tab pos="104139" algn="l"/>
                <a:tab pos="105410" algn="l"/>
              </a:tabLst>
            </a:pPr>
            <a:r>
              <a:rPr sz="1600" dirty="0">
                <a:solidFill>
                  <a:srgbClr val="FFB900"/>
                </a:solidFill>
                <a:latin typeface="Calibri"/>
                <a:cs typeface="Calibri"/>
              </a:rPr>
              <a:t>	</a:t>
            </a:r>
            <a:r>
              <a:rPr lang="en-US" sz="1600" dirty="0">
                <a:solidFill>
                  <a:srgbClr val="FFB900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solidFill>
                  <a:srgbClr val="0D0D0D"/>
                </a:solidFill>
                <a:latin typeface="Calibri"/>
                <a:cs typeface="Calibri"/>
              </a:rPr>
              <a:t>GNS3 facilita la creazione di un ambiente di laboratorio completo integrando più VM (installate singolarmente).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  <a:buClr>
                <a:srgbClr val="FFB900"/>
              </a:buClr>
              <a:buFont typeface="Wingdings"/>
              <a:buChar char=""/>
            </a:pPr>
            <a:endParaRPr sz="1600" dirty="0">
              <a:latin typeface="Calibri"/>
              <a:cs typeface="Calibri"/>
            </a:endParaRPr>
          </a:p>
          <a:p>
            <a:pPr marL="104139" marR="5080" indent="-99060" algn="just">
              <a:lnSpc>
                <a:spcPct val="100000"/>
              </a:lnSpc>
              <a:buSzPct val="93750"/>
              <a:buFont typeface="Wingdings"/>
              <a:buChar char=""/>
              <a:tabLst>
                <a:tab pos="104139" algn="l"/>
                <a:tab pos="105410" algn="l"/>
              </a:tabLst>
            </a:pPr>
            <a:r>
              <a:rPr sz="1600" dirty="0">
                <a:solidFill>
                  <a:srgbClr val="FFB900"/>
                </a:solidFill>
                <a:latin typeface="Calibri"/>
                <a:cs typeface="Calibri"/>
              </a:rPr>
              <a:t>	</a:t>
            </a:r>
            <a:r>
              <a:rPr lang="en-US" sz="1600" dirty="0">
                <a:solidFill>
                  <a:srgbClr val="FFB900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solidFill>
                  <a:srgbClr val="0D0D0D"/>
                </a:solidFill>
                <a:latin typeface="Calibri"/>
                <a:cs typeface="Calibri"/>
              </a:rPr>
              <a:t>Ciò contribuirà a creare un ambiente completamente isolato costituito da più macchine virtuali con macchine vittime e un utente malintenzionato, consentendoti di eseguire le tue attività pratiche all'interno di questo corso in modo più sicuro.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FFB900"/>
              </a:buClr>
              <a:buFont typeface="Wingdings"/>
              <a:buChar char=""/>
            </a:pPr>
            <a:endParaRPr sz="1600" dirty="0">
              <a:latin typeface="Calibri"/>
              <a:cs typeface="Calibri"/>
            </a:endParaRPr>
          </a:p>
          <a:p>
            <a:pPr marL="105410" indent="-100330" algn="just">
              <a:lnSpc>
                <a:spcPct val="100000"/>
              </a:lnSpc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solidFill>
                  <a:srgbClr val="0D0D0D"/>
                </a:solidFill>
                <a:latin typeface="Calibri"/>
                <a:cs typeface="Calibri"/>
              </a:rPr>
              <a:t>Ecco un esempio di come potrebbe essere il laboratorio virtuale progettato su GNS3.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600" dirty="0">
              <a:latin typeface="Calibri"/>
              <a:cs typeface="Calibri"/>
            </a:endParaRPr>
          </a:p>
          <a:p>
            <a:pPr marL="192405" marR="99060" algn="ctr">
              <a:lnSpc>
                <a:spcPct val="100000"/>
              </a:lnSpc>
              <a:spcBef>
                <a:spcPts val="5"/>
              </a:spcBef>
            </a:pPr>
            <a:r>
              <a:rPr lang="it-IT" sz="1600" spc="-20" dirty="0">
                <a:solidFill>
                  <a:srgbClr val="FF0000"/>
                </a:solidFill>
                <a:latin typeface="Calibri"/>
                <a:cs typeface="Calibri"/>
              </a:rPr>
              <a:t>È severamente vietato rivolgersi a qualsiasi obiettivo esterno al di fuori dell'ambiente di laboratorio virtuale proposto e l'utente è l'unico responsabile di eventuali conseguenze.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69991" y="1290891"/>
            <a:ext cx="6922134" cy="4349750"/>
            <a:chOff x="5269991" y="1290891"/>
            <a:chExt cx="6922134" cy="43497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991" y="1290891"/>
              <a:ext cx="6922008" cy="43493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5063" y="1485899"/>
              <a:ext cx="6484620" cy="37795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76441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35" dirty="0" err="1"/>
              <a:t>Installazione</a:t>
            </a:r>
            <a:r>
              <a:rPr lang="en-US" spc="135" dirty="0"/>
              <a:t> di GNS3</a:t>
            </a:r>
            <a:endParaRPr spc="285" dirty="0"/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811" y="615695"/>
            <a:ext cx="12172315" cy="5744210"/>
            <a:chOff x="19811" y="615695"/>
            <a:chExt cx="12172315" cy="57442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2935211"/>
              <a:ext cx="4053839" cy="34229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091" y="3130295"/>
              <a:ext cx="3483864" cy="28529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1" y="2935211"/>
              <a:ext cx="4232148" cy="34229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883" y="3130295"/>
              <a:ext cx="3662172" cy="28529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8695" y="4364736"/>
              <a:ext cx="4250690" cy="222885"/>
            </a:xfrm>
            <a:custGeom>
              <a:avLst/>
              <a:gdLst/>
              <a:ahLst/>
              <a:cxnLst/>
              <a:rect l="l" t="t" r="r" b="b"/>
              <a:pathLst>
                <a:path w="4250690" h="222885">
                  <a:moveTo>
                    <a:pt x="0" y="222503"/>
                  </a:moveTo>
                  <a:lnTo>
                    <a:pt x="1034795" y="222503"/>
                  </a:lnTo>
                  <a:lnTo>
                    <a:pt x="1034795" y="86867"/>
                  </a:lnTo>
                  <a:lnTo>
                    <a:pt x="0" y="86867"/>
                  </a:lnTo>
                  <a:lnTo>
                    <a:pt x="0" y="222503"/>
                  </a:lnTo>
                  <a:close/>
                </a:path>
                <a:path w="4250690" h="222885">
                  <a:moveTo>
                    <a:pt x="3439668" y="134112"/>
                  </a:moveTo>
                  <a:lnTo>
                    <a:pt x="4250435" y="134112"/>
                  </a:lnTo>
                  <a:lnTo>
                    <a:pt x="4250435" y="0"/>
                  </a:lnTo>
                  <a:lnTo>
                    <a:pt x="3439668" y="0"/>
                  </a:lnTo>
                  <a:lnTo>
                    <a:pt x="3439668" y="134112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4068" y="615695"/>
              <a:ext cx="3427476" cy="25130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9140" y="810767"/>
              <a:ext cx="2857500" cy="19431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8807" y="2919945"/>
              <a:ext cx="4203192" cy="34397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3880" y="3115056"/>
              <a:ext cx="3689604" cy="28696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976359" y="3610356"/>
              <a:ext cx="812800" cy="134620"/>
            </a:xfrm>
            <a:custGeom>
              <a:avLst/>
              <a:gdLst/>
              <a:ahLst/>
              <a:cxnLst/>
              <a:rect l="l" t="t" r="r" b="b"/>
              <a:pathLst>
                <a:path w="812800" h="134620">
                  <a:moveTo>
                    <a:pt x="0" y="134112"/>
                  </a:moveTo>
                  <a:lnTo>
                    <a:pt x="812292" y="134112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134112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6360" y="1509141"/>
            <a:ext cx="561583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spcBef>
                <a:spcPts val="100"/>
              </a:spcBef>
              <a:buClr>
                <a:srgbClr val="FFB900"/>
              </a:buClr>
              <a:buFont typeface="Arial MT"/>
              <a:buChar char="•"/>
              <a:tabLst>
                <a:tab pos="584200" algn="l"/>
                <a:tab pos="1948180" algn="l"/>
              </a:tabLst>
            </a:pPr>
            <a:r>
              <a:rPr lang="it-IT" sz="1800" spc="-10" dirty="0">
                <a:solidFill>
                  <a:srgbClr val="0D0D0D"/>
                </a:solidFill>
                <a:latin typeface="Verdana"/>
                <a:cs typeface="Verdana"/>
              </a:rPr>
              <a:t>Scarica GNS3 dal sito ufficiale</a:t>
            </a:r>
            <a:r>
              <a:rPr lang="en-US" sz="1800" spc="-60" dirty="0">
                <a:solidFill>
                  <a:srgbClr val="0D0D0D"/>
                </a:solidFill>
                <a:latin typeface="Verdana"/>
                <a:cs typeface="Verdana"/>
              </a:rPr>
              <a:t>:</a:t>
            </a:r>
            <a:endParaRPr lang="en-US" sz="1800" dirty="0">
              <a:latin typeface="Verdana"/>
              <a:cs typeface="Verdana"/>
            </a:endParaRP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Font typeface="Arial MT"/>
              <a:buChar char="•"/>
              <a:tabLst>
                <a:tab pos="584200" algn="l"/>
                <a:tab pos="1948180" algn="l"/>
              </a:tabLst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21" name="object 21"/>
          <p:cNvSpPr txBox="1"/>
          <p:nvPr/>
        </p:nvSpPr>
        <p:spPr>
          <a:xfrm>
            <a:off x="556361" y="1783460"/>
            <a:ext cx="5924550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100"/>
              </a:spcBef>
            </a:pPr>
            <a:r>
              <a:rPr sz="16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1"/>
              </a:rPr>
              <a:t>Software</a:t>
            </a:r>
            <a:r>
              <a:rPr sz="16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600" u="sng" spc="3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1"/>
              </a:rPr>
              <a:t>|</a:t>
            </a:r>
            <a:r>
              <a:rPr sz="1600" u="sng" spc="-114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1"/>
              </a:rPr>
              <a:t> </a:t>
            </a:r>
            <a:r>
              <a:rPr sz="1600" u="sng" spc="-10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1"/>
              </a:rPr>
              <a:t>GNS3</a:t>
            </a:r>
            <a:r>
              <a:rPr sz="1800" spc="-105" dirty="0">
                <a:solidFill>
                  <a:srgbClr val="0D0D0D"/>
                </a:solidFill>
                <a:latin typeface="Verdana"/>
                <a:cs typeface="Verdana"/>
              </a:rPr>
              <a:t>,</a:t>
            </a:r>
            <a:r>
              <a:rPr sz="1800" spc="-9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lang="en-US" sz="1800" spc="65" dirty="0">
                <a:solidFill>
                  <a:srgbClr val="0D0D0D"/>
                </a:solidFill>
                <a:latin typeface="Verdana"/>
                <a:cs typeface="Verdana"/>
              </a:rPr>
              <a:t>e poi </a:t>
            </a:r>
            <a:r>
              <a:rPr lang="en-US" sz="1800" spc="65" dirty="0" err="1">
                <a:solidFill>
                  <a:srgbClr val="0D0D0D"/>
                </a:solidFill>
                <a:latin typeface="Verdana"/>
                <a:cs typeface="Verdana"/>
              </a:rPr>
              <a:t>installalo</a:t>
            </a:r>
            <a:r>
              <a:rPr sz="1800" spc="-25" dirty="0">
                <a:solidFill>
                  <a:srgbClr val="0D0D0D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584200" marR="5080" indent="-572135">
              <a:lnSpc>
                <a:spcPct val="100000"/>
              </a:lnSpc>
              <a:spcBef>
                <a:spcPts val="1405"/>
              </a:spcBef>
              <a:buClr>
                <a:srgbClr val="FFB900"/>
              </a:buClr>
              <a:buFont typeface="Arial MT"/>
              <a:buChar char="•"/>
              <a:tabLst>
                <a:tab pos="584200" algn="l"/>
              </a:tabLst>
            </a:pPr>
            <a:r>
              <a:rPr lang="it-IT" sz="1800" b="1" spc="-10" dirty="0">
                <a:solidFill>
                  <a:srgbClr val="0D0D0D"/>
                </a:solidFill>
                <a:latin typeface="Tahoma"/>
                <a:cs typeface="Tahoma"/>
              </a:rPr>
              <a:t>Scarica e installa la VM GNS3 in base alla tua VM preferita</a:t>
            </a:r>
            <a:r>
              <a:rPr sz="1800" b="1" spc="-10" dirty="0">
                <a:solidFill>
                  <a:srgbClr val="0D0D0D"/>
                </a:solidFill>
                <a:latin typeface="Tahoma"/>
                <a:cs typeface="Tahoma"/>
              </a:rPr>
              <a:t>:</a:t>
            </a:r>
            <a:r>
              <a:rPr sz="1800" b="1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2"/>
              </a:rPr>
              <a:t>Software</a:t>
            </a:r>
            <a:r>
              <a:rPr sz="1600" u="sng" spc="-9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600" u="sng" spc="3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2"/>
              </a:rPr>
              <a:t>|</a:t>
            </a:r>
            <a:r>
              <a:rPr sz="1600" u="sng" spc="-1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2"/>
              </a:rPr>
              <a:t> </a:t>
            </a:r>
            <a:r>
              <a:rPr sz="16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12"/>
              </a:rPr>
              <a:t>GNS3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76441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85" dirty="0"/>
              <a:t>Kali Linux - </a:t>
            </a:r>
            <a:r>
              <a:rPr lang="en-US" spc="185" dirty="0" err="1"/>
              <a:t>Attaccante</a:t>
            </a:r>
            <a:endParaRPr spc="13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0" name="object 10"/>
          <p:cNvSpPr txBox="1"/>
          <p:nvPr/>
        </p:nvSpPr>
        <p:spPr>
          <a:xfrm>
            <a:off x="78739" y="6673708"/>
            <a:ext cx="3390900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Kali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Linux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|</a:t>
            </a:r>
            <a:r>
              <a:rPr sz="800" u="sng" spc="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Penetration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Testing</a:t>
            </a:r>
            <a:r>
              <a:rPr sz="8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and</a:t>
            </a:r>
            <a:r>
              <a:rPr sz="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Ethical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Hacking</a:t>
            </a:r>
            <a:r>
              <a:rPr sz="800" u="sng" spc="-6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Linux</a:t>
            </a:r>
            <a:r>
              <a:rPr sz="8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Distribution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361" y="1509140"/>
            <a:ext cx="11204575" cy="3187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tabLst>
                <a:tab pos="103505" algn="l"/>
              </a:tabLst>
            </a:pPr>
            <a:endParaRPr sz="1800" dirty="0">
              <a:latin typeface="+mj-lt"/>
              <a:cs typeface="Verdana"/>
            </a:endParaRPr>
          </a:p>
          <a:p>
            <a:pPr>
              <a:lnSpc>
                <a:spcPct val="100000"/>
              </a:lnSpc>
              <a:buClr>
                <a:srgbClr val="FFB900"/>
              </a:buClr>
              <a:buFont typeface="Arial MT"/>
              <a:buChar char="•"/>
            </a:pPr>
            <a:r>
              <a:rPr lang="en-US" sz="1800" dirty="0">
                <a:latin typeface="+mj-lt"/>
                <a:cs typeface="Verdana"/>
              </a:rPr>
              <a:t> </a:t>
            </a:r>
            <a:r>
              <a:rPr lang="it-IT" sz="1800" spc="-225" dirty="0">
                <a:solidFill>
                  <a:srgbClr val="0D0D0D"/>
                </a:solidFill>
                <a:latin typeface="+mj-lt"/>
                <a:cs typeface="Verdana"/>
              </a:rPr>
              <a:t>È  </a:t>
            </a:r>
            <a:r>
              <a:rPr lang="en-US" sz="1800" dirty="0">
                <a:latin typeface="+mj-lt"/>
                <a:cs typeface="Verdana"/>
              </a:rPr>
              <a:t>la </a:t>
            </a:r>
            <a:r>
              <a:rPr lang="en-US" sz="1800" dirty="0" err="1">
                <a:latin typeface="+mj-lt"/>
                <a:cs typeface="Verdana"/>
              </a:rPr>
              <a:t>distribuzione</a:t>
            </a:r>
            <a:r>
              <a:rPr lang="en-US" sz="1800" dirty="0">
                <a:latin typeface="+mj-lt"/>
                <a:cs typeface="Verdana"/>
              </a:rPr>
              <a:t> </a:t>
            </a:r>
            <a:r>
              <a:rPr lang="en-US" sz="1800" dirty="0" err="1">
                <a:latin typeface="+mj-lt"/>
                <a:cs typeface="Verdana"/>
              </a:rPr>
              <a:t>linux</a:t>
            </a:r>
            <a:r>
              <a:rPr lang="en-US" sz="1800" dirty="0">
                <a:latin typeface="+mj-lt"/>
                <a:cs typeface="Verdana"/>
              </a:rPr>
              <a:t> per test di </a:t>
            </a:r>
            <a:r>
              <a:rPr lang="en-US" sz="1800" dirty="0" err="1">
                <a:latin typeface="+mj-lt"/>
                <a:cs typeface="Verdana"/>
              </a:rPr>
              <a:t>penetrazione</a:t>
            </a:r>
            <a:r>
              <a:rPr lang="en-US" sz="1800" dirty="0">
                <a:latin typeface="+mj-lt"/>
                <a:cs typeface="Verdana"/>
              </a:rPr>
              <a:t> </a:t>
            </a:r>
            <a:r>
              <a:rPr lang="en-US" sz="1800" dirty="0" err="1">
                <a:latin typeface="+mj-lt"/>
                <a:cs typeface="Verdana"/>
              </a:rPr>
              <a:t>avanzata</a:t>
            </a:r>
            <a:r>
              <a:rPr lang="en-US" sz="1800" dirty="0">
                <a:latin typeface="+mj-lt"/>
                <a:cs typeface="Verdana"/>
              </a:rPr>
              <a:t> di </a:t>
            </a:r>
            <a:r>
              <a:rPr lang="en-US" sz="1800" dirty="0" err="1">
                <a:latin typeface="+mj-lt"/>
                <a:cs typeface="Verdana"/>
              </a:rPr>
              <a:t>sicurezza</a:t>
            </a:r>
            <a:r>
              <a:rPr lang="en-US" sz="1800" dirty="0">
                <a:latin typeface="+mj-lt"/>
                <a:cs typeface="Verdana"/>
              </a:rPr>
              <a:t> </a:t>
            </a:r>
            <a:endParaRPr sz="1800" dirty="0"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Clr>
                <a:srgbClr val="FFB900"/>
              </a:buClr>
              <a:buFont typeface="Arial MT"/>
              <a:buChar char="•"/>
            </a:pPr>
            <a:endParaRPr sz="1800" dirty="0">
              <a:latin typeface="+mj-lt"/>
              <a:cs typeface="Verdana"/>
            </a:endParaRPr>
          </a:p>
          <a:p>
            <a:pPr marL="104139" marR="5080" indent="-91440" algn="just">
              <a:lnSpc>
                <a:spcPct val="98700"/>
              </a:lnSpc>
              <a:buClr>
                <a:srgbClr val="FFB900"/>
              </a:buClr>
              <a:buSzPct val="94444"/>
              <a:buFont typeface="Arial MT"/>
              <a:buChar char="•"/>
              <a:tabLst>
                <a:tab pos="104139" algn="l"/>
              </a:tabLst>
            </a:pPr>
            <a:r>
              <a:rPr lang="en-US" sz="1800" dirty="0">
                <a:solidFill>
                  <a:srgbClr val="0D0D0D"/>
                </a:solidFill>
                <a:latin typeface="+mj-lt"/>
                <a:cs typeface="Verdana"/>
              </a:rPr>
              <a:t> </a:t>
            </a:r>
            <a:r>
              <a:rPr lang="it-IT" sz="1800" dirty="0">
                <a:solidFill>
                  <a:srgbClr val="0D0D0D"/>
                </a:solidFill>
                <a:latin typeface="+mj-lt"/>
                <a:cs typeface="Verdana"/>
              </a:rPr>
              <a:t>Kali Linux è una distribuzione Linux open-source basata su Debian orientata a varie attività di sicurezza delle informazioni, come i test di penetrazione, la ricerca sulla sicurezza, l'informatica forense e il reverse engineering</a:t>
            </a:r>
            <a:r>
              <a:rPr sz="1600" spc="-10" dirty="0">
                <a:latin typeface="+mj-lt"/>
                <a:cs typeface="Lucida Sans Unicode"/>
              </a:rPr>
              <a:t>.</a:t>
            </a:r>
            <a:endParaRPr sz="1600" dirty="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05"/>
              </a:spcBef>
              <a:buClr>
                <a:srgbClr val="FFB900"/>
              </a:buClr>
              <a:buFont typeface="Arial MT"/>
              <a:buChar char="•"/>
            </a:pPr>
            <a:endParaRPr sz="1800" dirty="0">
              <a:latin typeface="+mj-lt"/>
              <a:cs typeface="Lucida Sans Unicode"/>
            </a:endParaRPr>
          </a:p>
          <a:p>
            <a:pPr marL="103505" indent="-90805">
              <a:lnSpc>
                <a:spcPct val="100000"/>
              </a:lnSpc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sz="1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+mj-lt"/>
                <a:cs typeface="Verdana"/>
                <a:hlinkClick r:id="rId4"/>
              </a:rPr>
              <a:t>Download</a:t>
            </a:r>
            <a:r>
              <a:rPr sz="1800" spc="-90" dirty="0">
                <a:solidFill>
                  <a:srgbClr val="86872C"/>
                </a:solidFill>
                <a:latin typeface="+mj-lt"/>
                <a:cs typeface="Verdana"/>
              </a:rPr>
              <a:t> </a:t>
            </a:r>
            <a:r>
              <a:rPr lang="it-IT" sz="1800" spc="60" dirty="0">
                <a:solidFill>
                  <a:srgbClr val="0D0D0D"/>
                </a:solidFill>
                <a:latin typeface="+mj-lt"/>
                <a:cs typeface="Verdana"/>
              </a:rPr>
              <a:t>e installa Kali Linux come una normale VM sul tuo PC</a:t>
            </a:r>
            <a:r>
              <a:rPr sz="1800" spc="-25" dirty="0">
                <a:solidFill>
                  <a:srgbClr val="0D0D0D"/>
                </a:solidFill>
                <a:latin typeface="+mj-lt"/>
                <a:cs typeface="Verdana"/>
              </a:rPr>
              <a:t>.</a:t>
            </a:r>
            <a:endParaRPr sz="1800" dirty="0">
              <a:latin typeface="+mj-lt"/>
              <a:cs typeface="Verdana"/>
            </a:endParaRPr>
          </a:p>
          <a:p>
            <a:pPr>
              <a:lnSpc>
                <a:spcPct val="100000"/>
              </a:lnSpc>
              <a:buClr>
                <a:srgbClr val="FFB900"/>
              </a:buClr>
              <a:buFont typeface="Arial MT"/>
              <a:buChar char="•"/>
            </a:pPr>
            <a:endParaRPr sz="1800" dirty="0"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FFB900"/>
              </a:buClr>
              <a:buFont typeface="Arial MT"/>
              <a:buChar char="•"/>
            </a:pPr>
            <a:endParaRPr sz="1800" dirty="0">
              <a:latin typeface="+mj-lt"/>
              <a:cs typeface="Verdana"/>
            </a:endParaRPr>
          </a:p>
          <a:p>
            <a:pPr marL="168275" indent="-155575">
              <a:lnSpc>
                <a:spcPct val="100000"/>
              </a:lnSpc>
              <a:buClr>
                <a:srgbClr val="FFB900"/>
              </a:buClr>
              <a:buSzPct val="94444"/>
              <a:buFont typeface="Arial MT"/>
              <a:buChar char="•"/>
              <a:tabLst>
                <a:tab pos="168275" algn="l"/>
              </a:tabLst>
            </a:pPr>
            <a:r>
              <a:rPr sz="1800" spc="-360" dirty="0">
                <a:solidFill>
                  <a:srgbClr val="0D0D0D"/>
                </a:solidFill>
                <a:latin typeface="+mj-lt"/>
                <a:cs typeface="Verdana"/>
              </a:rPr>
              <a:t>I</a:t>
            </a:r>
            <a:r>
              <a:rPr lang="it-IT" sz="1800" spc="-114" dirty="0">
                <a:solidFill>
                  <a:srgbClr val="0D0D0D"/>
                </a:solidFill>
                <a:latin typeface="+mj-lt"/>
                <a:cs typeface="Verdana"/>
              </a:rPr>
              <a:t>discuteremo in seguito come integrarlo con GNS3</a:t>
            </a:r>
            <a:endParaRPr sz="1800" dirty="0">
              <a:latin typeface="+mj-lt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725551"/>
            <a:ext cx="7006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54400" algn="l"/>
              </a:tabLst>
            </a:pPr>
            <a:r>
              <a:rPr sz="3200" spc="165" dirty="0"/>
              <a:t>Client/Server/IT</a:t>
            </a:r>
            <a:r>
              <a:rPr sz="3200" dirty="0"/>
              <a:t>	–</a:t>
            </a:r>
            <a:r>
              <a:rPr sz="3200" spc="305" dirty="0"/>
              <a:t> </a:t>
            </a:r>
            <a:r>
              <a:rPr sz="3200" spc="170" dirty="0"/>
              <a:t>Victim</a:t>
            </a:r>
            <a:r>
              <a:rPr sz="3200" spc="340" dirty="0"/>
              <a:t> </a:t>
            </a:r>
            <a:r>
              <a:rPr sz="3200" spc="140" dirty="0"/>
              <a:t>Machines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4" name="object 4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8" name="object 8"/>
          <p:cNvSpPr txBox="1"/>
          <p:nvPr/>
        </p:nvSpPr>
        <p:spPr>
          <a:xfrm>
            <a:off x="556361" y="1509140"/>
            <a:ext cx="11205210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900"/>
              </a:buClr>
              <a:buSzPct val="94444"/>
              <a:buFont typeface="Arial MT"/>
              <a:buChar char="•"/>
              <a:tabLst>
                <a:tab pos="103505" algn="l"/>
              </a:tabLst>
            </a:pPr>
            <a:r>
              <a:rPr lang="it-IT" sz="1800" spc="-130" dirty="0">
                <a:solidFill>
                  <a:srgbClr val="0D0D0D"/>
                </a:solidFill>
                <a:latin typeface="Verdana"/>
                <a:cs typeface="Verdana"/>
              </a:rPr>
              <a:t>Configura due VM come client e server per trasmettere valori tramite il protocollo Modbus.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80"/>
              </a:spcBef>
              <a:buClr>
                <a:srgbClr val="FFB900"/>
              </a:buClr>
              <a:buFont typeface="Arial MT"/>
              <a:buChar char="•"/>
            </a:pPr>
            <a:endParaRPr sz="1800" dirty="0">
              <a:latin typeface="Verdana"/>
              <a:cs typeface="Verdana"/>
            </a:endParaRPr>
          </a:p>
          <a:p>
            <a:pPr marL="104139" marR="5715" indent="-91440">
              <a:lnSpc>
                <a:spcPct val="100000"/>
              </a:lnSpc>
              <a:buClr>
                <a:srgbClr val="FFB900"/>
              </a:buClr>
              <a:buSzPct val="94444"/>
              <a:buFont typeface="Arial MT"/>
              <a:buChar char="•"/>
              <a:tabLst>
                <a:tab pos="104139" algn="l"/>
              </a:tabLst>
            </a:pPr>
            <a:r>
              <a:rPr lang="it-IT" sz="1800" spc="-55" dirty="0">
                <a:solidFill>
                  <a:srgbClr val="0D0D0D"/>
                </a:solidFill>
                <a:latin typeface="Verdana"/>
                <a:cs typeface="Verdana"/>
              </a:rPr>
              <a:t>Pertanto, installa Raspberry Pi Desktop sul tuo computer. È possibile scaricare l'immagine ISO</a:t>
            </a:r>
            <a:r>
              <a:rPr sz="1800" spc="-2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lang="en-US" sz="1800" spc="-20" dirty="0">
                <a:solidFill>
                  <a:srgbClr val="0D0D0D"/>
                </a:solidFill>
                <a:latin typeface="Verdana"/>
                <a:cs typeface="Verdana"/>
                <a:hlinkClick r:id="rId3"/>
              </a:rPr>
              <a:t>QUI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FFB900"/>
              </a:buClr>
              <a:buFont typeface="Arial MT"/>
              <a:buChar char="•"/>
            </a:pP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85"/>
              </a:spcBef>
              <a:buClr>
                <a:srgbClr val="FFB900"/>
              </a:buClr>
              <a:buFont typeface="Arial MT"/>
              <a:buChar char="•"/>
            </a:pPr>
            <a:endParaRPr sz="1800" dirty="0">
              <a:latin typeface="Verdana"/>
              <a:cs typeface="Verdana"/>
            </a:endParaRPr>
          </a:p>
          <a:p>
            <a:pPr marL="104139" marR="8255" indent="-91440">
              <a:lnSpc>
                <a:spcPct val="100000"/>
              </a:lnSpc>
              <a:buClr>
                <a:srgbClr val="FFB900"/>
              </a:buClr>
              <a:buSzPct val="94444"/>
              <a:buFont typeface="Arial MT"/>
              <a:buChar char="•"/>
              <a:tabLst>
                <a:tab pos="104139" algn="l"/>
              </a:tabLst>
            </a:pPr>
            <a:r>
              <a:rPr lang="en-US" sz="1800" dirty="0" err="1">
                <a:solidFill>
                  <a:srgbClr val="0D0D0D"/>
                </a:solidFill>
                <a:latin typeface="Verdana"/>
                <a:cs typeface="Verdana"/>
              </a:rPr>
              <a:t>Successivamente</a:t>
            </a:r>
            <a:r>
              <a:rPr lang="en-US" sz="1800" dirty="0">
                <a:solidFill>
                  <a:srgbClr val="0D0D0D"/>
                </a:solidFill>
                <a:latin typeface="Verdana"/>
                <a:cs typeface="Verdana"/>
              </a:rPr>
              <a:t>, </a:t>
            </a:r>
            <a:r>
              <a:rPr lang="en-US" sz="1800" dirty="0" err="1">
                <a:solidFill>
                  <a:srgbClr val="0D0D0D"/>
                </a:solidFill>
                <a:latin typeface="Verdana"/>
                <a:cs typeface="Verdana"/>
              </a:rPr>
              <a:t>installa</a:t>
            </a:r>
            <a:r>
              <a:rPr sz="1800" spc="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1800" u="sng" dirty="0" err="1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pyModbusTCP</a:t>
            </a:r>
            <a:r>
              <a:rPr sz="1800" dirty="0">
                <a:solidFill>
                  <a:srgbClr val="86872C"/>
                </a:solidFill>
                <a:latin typeface="Verdana"/>
                <a:cs typeface="Verdana"/>
              </a:rPr>
              <a:t> </a:t>
            </a: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sul tuo desktop Raspberry Pi</a:t>
            </a:r>
            <a:r>
              <a:rPr sz="1800" spc="-30" dirty="0">
                <a:solidFill>
                  <a:srgbClr val="0D0D0D"/>
                </a:solidFill>
                <a:latin typeface="Verdana"/>
                <a:cs typeface="Verdana"/>
              </a:rPr>
              <a:t>.</a:t>
            </a:r>
            <a:r>
              <a:rPr sz="1800" spc="-1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lang="it-IT" sz="1800" spc="95" dirty="0">
                <a:solidFill>
                  <a:srgbClr val="0D0D0D"/>
                </a:solidFill>
                <a:latin typeface="Verdana"/>
                <a:cs typeface="Verdana"/>
              </a:rPr>
              <a:t>Un esempio utile per un server e un client può essere trovato su</a:t>
            </a:r>
            <a:r>
              <a:rPr sz="1800" spc="-95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18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Python</a:t>
            </a:r>
            <a:r>
              <a:rPr sz="1800" u="sng" spc="-10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Modbus</a:t>
            </a:r>
            <a:r>
              <a:rPr sz="1800" u="sng" spc="-10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8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Communication</a:t>
            </a:r>
            <a:r>
              <a:rPr sz="1800" spc="-10" dirty="0">
                <a:solidFill>
                  <a:srgbClr val="0D0D0D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FFB900"/>
              </a:buClr>
              <a:buFont typeface="Arial MT"/>
              <a:buChar char="•"/>
            </a:pP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Clr>
                <a:srgbClr val="FFB900"/>
              </a:buClr>
              <a:buFont typeface="Arial MT"/>
              <a:buChar char="•"/>
            </a:pPr>
            <a:endParaRPr sz="1800" dirty="0">
              <a:latin typeface="Verdana"/>
              <a:cs typeface="Verdana"/>
            </a:endParaRPr>
          </a:p>
          <a:p>
            <a:pPr marL="104139" marR="5080" indent="-91440">
              <a:lnSpc>
                <a:spcPct val="100000"/>
              </a:lnSpc>
              <a:buClr>
                <a:srgbClr val="FFB900"/>
              </a:buClr>
              <a:buSzPct val="94444"/>
              <a:buFont typeface="Arial MT"/>
              <a:buChar char="•"/>
              <a:tabLst>
                <a:tab pos="104139" algn="l"/>
              </a:tabLst>
            </a:pPr>
            <a:r>
              <a:rPr lang="it-IT" sz="1800" spc="-30" dirty="0">
                <a:solidFill>
                  <a:srgbClr val="0D0D0D"/>
                </a:solidFill>
                <a:latin typeface="Verdana"/>
                <a:cs typeface="Verdana"/>
              </a:rPr>
              <a:t>Inoltre, è possibile installare un</a:t>
            </a:r>
            <a:r>
              <a:rPr sz="1800" dirty="0">
                <a:solidFill>
                  <a:srgbClr val="0D0D0D"/>
                </a:solidFill>
                <a:latin typeface="Verdana"/>
                <a:cs typeface="Verdana"/>
              </a:rPr>
              <a:t> </a:t>
            </a:r>
            <a:r>
              <a:rPr sz="1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Windows</a:t>
            </a:r>
            <a:r>
              <a:rPr sz="1800" u="sng" spc="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800" u="sng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6"/>
              </a:rPr>
              <a:t>VM</a:t>
            </a:r>
            <a:r>
              <a:rPr sz="1800" dirty="0">
                <a:solidFill>
                  <a:srgbClr val="0D0D0D"/>
                </a:solidFill>
                <a:latin typeface="Verdana"/>
                <a:cs typeface="Verdana"/>
              </a:rPr>
              <a:t>/ </a:t>
            </a: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o un altro Klai Linux come dispositivo di gestione IT per il monitoraggio della rete.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659968"/>
            <a:ext cx="96404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125" dirty="0"/>
              <a:t>Integrazione di macchine virtuali in GNS3</a:t>
            </a:r>
            <a:endParaRPr spc="280" dirty="0"/>
          </a:p>
        </p:txBody>
      </p:sp>
      <p:sp>
        <p:nvSpPr>
          <p:cNvPr id="3" name="object 3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181100"/>
            <a:ext cx="12192000" cy="5573395"/>
            <a:chOff x="0" y="1181100"/>
            <a:chExt cx="12192000" cy="55733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3291"/>
              <a:ext cx="4887468" cy="3933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" y="1388363"/>
              <a:ext cx="4485132" cy="33484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9396" y="2903254"/>
              <a:ext cx="5053584" cy="38511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4467" y="3098292"/>
              <a:ext cx="4483608" cy="3281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0795" y="1181100"/>
              <a:ext cx="5061204" cy="39334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5868" y="1376171"/>
              <a:ext cx="4619244" cy="336346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325323" y="6408401"/>
            <a:ext cx="8818677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solidFill>
                  <a:srgbClr val="FFB900"/>
                </a:solidFill>
                <a:latin typeface="Arial MT"/>
                <a:cs typeface="Arial MT"/>
              </a:rPr>
              <a:t>•</a:t>
            </a:r>
            <a:r>
              <a:rPr lang="en-US" sz="1800" dirty="0">
                <a:solidFill>
                  <a:srgbClr val="FFB900"/>
                </a:solidFill>
                <a:latin typeface="Arial MT"/>
                <a:cs typeface="Arial MT"/>
              </a:rPr>
              <a:t> </a:t>
            </a:r>
            <a:r>
              <a:rPr lang="it-IT" sz="1800" dirty="0">
                <a:solidFill>
                  <a:srgbClr val="0D0D0D"/>
                </a:solidFill>
                <a:latin typeface="Verdana"/>
                <a:cs typeface="Verdana"/>
              </a:rPr>
              <a:t>Fai lo stesso per qualsiasi VM che desideri integrare con GNS3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1673</Words>
  <Application>Microsoft Office PowerPoint</Application>
  <PresentationFormat>Widescreen</PresentationFormat>
  <Paragraphs>189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MT</vt:lpstr>
      <vt:lpstr>Calibri</vt:lpstr>
      <vt:lpstr>Cambria</vt:lpstr>
      <vt:lpstr>Tahoma</vt:lpstr>
      <vt:lpstr>Verdana</vt:lpstr>
      <vt:lpstr>Wingdings</vt:lpstr>
      <vt:lpstr>Office Theme</vt:lpstr>
      <vt:lpstr>Protezione della rete per i sistemi di controllo dell'energia</vt:lpstr>
      <vt:lpstr>Protezione della rete per i sistemi di controllo dell'energia</vt:lpstr>
      <vt:lpstr>Simulatore GNS3</vt:lpstr>
      <vt:lpstr>GNS3 Simulator</vt:lpstr>
      <vt:lpstr>Perché GNS3?</vt:lpstr>
      <vt:lpstr>Installazione di GNS3</vt:lpstr>
      <vt:lpstr>Kali Linux - Attaccante</vt:lpstr>
      <vt:lpstr>Client/Server/IT – Victim Machines</vt:lpstr>
      <vt:lpstr>Integrazione di macchine virtuali in GNS3</vt:lpstr>
      <vt:lpstr>Integrazione di macchine virtuali in GNS3</vt:lpstr>
      <vt:lpstr>Integrazione di macchine virtuali in GNS3</vt:lpstr>
      <vt:lpstr>Integrazione di macchine virtuali in GNS3</vt:lpstr>
      <vt:lpstr>Modellazione della topologia di rete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Client GNS3 per la modellazione di reti</vt:lpstr>
      <vt:lpstr>PowerPoint Presentation</vt:lpstr>
      <vt:lpstr>Sniffing di Wireshark e analisi dei pacchetti</vt:lpstr>
      <vt:lpstr>Wireshark – Esempio client/server</vt:lpstr>
      <vt:lpstr>Wireshark – Esempio client/server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cp:lastModifiedBy>Cosimo Melella</cp:lastModifiedBy>
  <cp:revision>1</cp:revision>
  <dcterms:created xsi:type="dcterms:W3CDTF">2025-03-31T08:11:32Z</dcterms:created>
  <dcterms:modified xsi:type="dcterms:W3CDTF">2025-04-01T14:39:08Z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