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Book Antiqua"/>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hQ482Ur7K0ylAfUlg3VKyacNc4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ookAntiqua-italic.fntdata"/><Relationship Id="rId10" Type="http://schemas.openxmlformats.org/officeDocument/2006/relationships/slide" Target="slides/slide5.xml"/><Relationship Id="rId32" Type="http://schemas.openxmlformats.org/officeDocument/2006/relationships/font" Target="fonts/BookAntiqua-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BookAntiqua-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1" name="Google Shape;3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50" name="Google Shape;3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60" name="Google Shape;36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88" name="Google Shape;38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470" name="Google Shape;47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p25"/>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25"/>
          <p:cNvSpPr txBox="1"/>
          <p:nvPr>
            <p:ph idx="2"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5" name="Shape 85"/>
        <p:cNvGrpSpPr/>
        <p:nvPr/>
      </p:nvGrpSpPr>
      <p:grpSpPr>
        <a:xfrm>
          <a:off x="0" y="0"/>
          <a:ext cx="0" cy="0"/>
          <a:chOff x="0" y="0"/>
          <a:chExt cx="0" cy="0"/>
        </a:xfrm>
      </p:grpSpPr>
      <p:sp>
        <p:nvSpPr>
          <p:cNvPr id="86" name="Google Shape;86;p34"/>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4"/>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88" name="Google Shape;88;p34"/>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34"/>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4"/>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34"/>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34"/>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4"/>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4" name="Shape 94"/>
        <p:cNvGrpSpPr/>
        <p:nvPr/>
      </p:nvGrpSpPr>
      <p:grpSpPr>
        <a:xfrm>
          <a:off x="0" y="0"/>
          <a:ext cx="0" cy="0"/>
          <a:chOff x="0" y="0"/>
          <a:chExt cx="0" cy="0"/>
        </a:xfrm>
      </p:grpSpPr>
      <p:sp>
        <p:nvSpPr>
          <p:cNvPr id="95" name="Google Shape;95;p3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6" name="Google Shape;96;p3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3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3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3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3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3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3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3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3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08" name="Shape 108"/>
        <p:cNvGrpSpPr/>
        <p:nvPr/>
      </p:nvGrpSpPr>
      <p:grpSpPr>
        <a:xfrm>
          <a:off x="0" y="0"/>
          <a:ext cx="0" cy="0"/>
          <a:chOff x="0" y="0"/>
          <a:chExt cx="0" cy="0"/>
        </a:xfrm>
      </p:grpSpPr>
      <p:sp>
        <p:nvSpPr>
          <p:cNvPr id="109" name="Google Shape;109;p3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0" name="Google Shape;110;p3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3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3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3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3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3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3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3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3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3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3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2" name="Shape 122"/>
        <p:cNvGrpSpPr/>
        <p:nvPr/>
      </p:nvGrpSpPr>
      <p:grpSpPr>
        <a:xfrm>
          <a:off x="0" y="0"/>
          <a:ext cx="0" cy="0"/>
          <a:chOff x="0" y="0"/>
          <a:chExt cx="0" cy="0"/>
        </a:xfrm>
      </p:grpSpPr>
      <p:sp>
        <p:nvSpPr>
          <p:cNvPr id="123" name="Google Shape;123;p3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3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3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3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3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3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3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3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5" name="Shape 135"/>
        <p:cNvGrpSpPr/>
        <p:nvPr/>
      </p:nvGrpSpPr>
      <p:grpSpPr>
        <a:xfrm>
          <a:off x="0" y="0"/>
          <a:ext cx="0" cy="0"/>
          <a:chOff x="0" y="0"/>
          <a:chExt cx="0" cy="0"/>
        </a:xfrm>
      </p:grpSpPr>
      <p:sp>
        <p:nvSpPr>
          <p:cNvPr id="136" name="Google Shape;136;p38"/>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8" name="Google Shape;138;p38"/>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38"/>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38"/>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38"/>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38"/>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38"/>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38"/>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38"/>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38"/>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3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48" name="Shape 148"/>
        <p:cNvGrpSpPr/>
        <p:nvPr/>
      </p:nvGrpSpPr>
      <p:grpSpPr>
        <a:xfrm>
          <a:off x="0" y="0"/>
          <a:ext cx="0" cy="0"/>
          <a:chOff x="0" y="0"/>
          <a:chExt cx="0" cy="0"/>
        </a:xfrm>
      </p:grpSpPr>
      <p:sp>
        <p:nvSpPr>
          <p:cNvPr id="149" name="Google Shape;149;p3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39"/>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39"/>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3" name="Google Shape;153;p39"/>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39"/>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39"/>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39"/>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39"/>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39"/>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39"/>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39"/>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2" name="Shape 162"/>
        <p:cNvGrpSpPr/>
        <p:nvPr/>
      </p:nvGrpSpPr>
      <p:grpSpPr>
        <a:xfrm>
          <a:off x="0" y="0"/>
          <a:ext cx="0" cy="0"/>
          <a:chOff x="0" y="0"/>
          <a:chExt cx="0" cy="0"/>
        </a:xfrm>
      </p:grpSpPr>
      <p:sp>
        <p:nvSpPr>
          <p:cNvPr id="163" name="Google Shape;163;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o"/>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5" name="Google Shape;165;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66" name="Google Shape;166;p40"/>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1"/>
          <p:cNvSpPr txBox="1"/>
          <p:nvPr>
            <p:ph idx="1" type="body"/>
          </p:nvPr>
        </p:nvSpPr>
        <p:spPr>
          <a:xfrm>
            <a:off x="609600" y="1524000"/>
            <a:ext cx="5435600" cy="4114800"/>
          </a:xfrm>
          <a:prstGeom prst="rect">
            <a:avLst/>
          </a:prstGeom>
          <a:noFill/>
          <a:ln>
            <a:noFill/>
          </a:ln>
        </p:spPr>
        <p:txBody>
          <a:bodyPr anchorCtr="0" anchor="t" bIns="45700" lIns="0" spcFirstLastPara="1" rIns="0" wrap="square" tIns="45700">
            <a:normAutofit/>
          </a:bodyPr>
          <a:lstStyle>
            <a:lvl1pPr indent="-406400" lvl="0" marL="457200" algn="l">
              <a:lnSpc>
                <a:spcPct val="100000"/>
              </a:lnSpc>
              <a:spcBef>
                <a:spcPts val="1200"/>
              </a:spcBef>
              <a:spcAft>
                <a:spcPts val="0"/>
              </a:spcAft>
              <a:buSzPts val="2800"/>
              <a:buChar char="o"/>
              <a:defRPr sz="2800"/>
            </a:lvl1pPr>
            <a:lvl2pPr indent="-381000" lvl="1" marL="914400" algn="l">
              <a:lnSpc>
                <a:spcPct val="100000"/>
              </a:lnSpc>
              <a:spcBef>
                <a:spcPts val="2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70" name="Google Shape;170;p41"/>
          <p:cNvSpPr txBox="1"/>
          <p:nvPr>
            <p:ph idx="2" type="body"/>
          </p:nvPr>
        </p:nvSpPr>
        <p:spPr>
          <a:xfrm>
            <a:off x="6248400" y="1524000"/>
            <a:ext cx="5435600" cy="4114800"/>
          </a:xfrm>
          <a:prstGeom prst="rect">
            <a:avLst/>
          </a:prstGeom>
          <a:noFill/>
          <a:ln>
            <a:noFill/>
          </a:ln>
        </p:spPr>
        <p:txBody>
          <a:bodyPr anchorCtr="0" anchor="t" bIns="45700" lIns="0" spcFirstLastPara="1" rIns="0" wrap="square" tIns="45700">
            <a:normAutofit/>
          </a:bodyPr>
          <a:lstStyle>
            <a:lvl1pPr indent="-406400" lvl="0" marL="457200" algn="l">
              <a:lnSpc>
                <a:spcPct val="100000"/>
              </a:lnSpc>
              <a:spcBef>
                <a:spcPts val="1200"/>
              </a:spcBef>
              <a:spcAft>
                <a:spcPts val="0"/>
              </a:spcAft>
              <a:buSzPts val="2800"/>
              <a:buChar char="o"/>
              <a:defRPr sz="2800"/>
            </a:lvl1pPr>
            <a:lvl2pPr indent="-381000" lvl="1" marL="914400" algn="l">
              <a:lnSpc>
                <a:spcPct val="100000"/>
              </a:lnSpc>
              <a:spcBef>
                <a:spcPts val="2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
        <p:nvSpPr>
          <p:cNvPr id="171" name="Google Shape;171;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72" name="Google Shape;172;p4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41"/>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77" name="Google Shape;177;p4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4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8" name="Shape 18"/>
        <p:cNvGrpSpPr/>
        <p:nvPr/>
      </p:nvGrpSpPr>
      <p:grpSpPr>
        <a:xfrm>
          <a:off x="0" y="0"/>
          <a:ext cx="0" cy="0"/>
          <a:chOff x="0" y="0"/>
          <a:chExt cx="0" cy="0"/>
        </a:xfrm>
      </p:grpSpPr>
      <p:sp>
        <p:nvSpPr>
          <p:cNvPr id="19" name="Google Shape;19;p26"/>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 name="Google Shape;21;p2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2" name="Google Shape;22;p2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3" name="Shape 23"/>
        <p:cNvGrpSpPr/>
        <p:nvPr/>
      </p:nvGrpSpPr>
      <p:grpSpPr>
        <a:xfrm>
          <a:off x="0" y="0"/>
          <a:ext cx="0" cy="0"/>
          <a:chOff x="0" y="0"/>
          <a:chExt cx="0" cy="0"/>
        </a:xfrm>
      </p:grpSpPr>
      <p:sp>
        <p:nvSpPr>
          <p:cNvPr id="24" name="Google Shape;24;p27"/>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6" name="Google Shape;26;p27"/>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alibri"/>
              <a:buChar char="◦"/>
              <a:defRPr sz="1200">
                <a:solidFill>
                  <a:schemeClr val="lt1"/>
                </a:solidFill>
              </a:defRPr>
            </a:lvl2pPr>
            <a:lvl3pPr indent="-295275" lvl="2" marL="1371600" algn="l">
              <a:lnSpc>
                <a:spcPct val="100000"/>
              </a:lnSpc>
              <a:spcBef>
                <a:spcPts val="400"/>
              </a:spcBef>
              <a:spcAft>
                <a:spcPts val="0"/>
              </a:spcAft>
              <a:buClr>
                <a:schemeClr val="lt1"/>
              </a:buClr>
              <a:buSzPts val="1050"/>
              <a:buFont typeface="Calibri"/>
              <a:buChar char="◦"/>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27" name="Shape 27"/>
        <p:cNvGrpSpPr/>
        <p:nvPr/>
      </p:nvGrpSpPr>
      <p:grpSpPr>
        <a:xfrm>
          <a:off x="0" y="0"/>
          <a:ext cx="0" cy="0"/>
          <a:chOff x="0" y="0"/>
          <a:chExt cx="0" cy="0"/>
        </a:xfrm>
      </p:grpSpPr>
      <p:sp>
        <p:nvSpPr>
          <p:cNvPr id="28" name="Google Shape;28;p28"/>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1" name="Shape 31"/>
        <p:cNvGrpSpPr/>
        <p:nvPr/>
      </p:nvGrpSpPr>
      <p:grpSpPr>
        <a:xfrm>
          <a:off x="0" y="0"/>
          <a:ext cx="0" cy="0"/>
          <a:chOff x="0" y="0"/>
          <a:chExt cx="0" cy="0"/>
        </a:xfrm>
      </p:grpSpPr>
      <p:sp>
        <p:nvSpPr>
          <p:cNvPr id="32" name="Google Shape;32;p30"/>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34" name="Shape 34"/>
        <p:cNvGrpSpPr/>
        <p:nvPr/>
      </p:nvGrpSpPr>
      <p:grpSpPr>
        <a:xfrm>
          <a:off x="0" y="0"/>
          <a:ext cx="0" cy="0"/>
          <a:chOff x="0" y="0"/>
          <a:chExt cx="0" cy="0"/>
        </a:xfrm>
      </p:grpSpPr>
      <p:sp>
        <p:nvSpPr>
          <p:cNvPr id="35" name="Google Shape;35;p29"/>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Font typeface="Courier New"/>
              <a:buChar char="o"/>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2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8" name="Shape 38"/>
        <p:cNvGrpSpPr/>
        <p:nvPr/>
      </p:nvGrpSpPr>
      <p:grpSpPr>
        <a:xfrm>
          <a:off x="0" y="0"/>
          <a:ext cx="0" cy="0"/>
          <a:chOff x="0" y="0"/>
          <a:chExt cx="0" cy="0"/>
        </a:xfrm>
      </p:grpSpPr>
      <p:sp>
        <p:nvSpPr>
          <p:cNvPr id="39" name="Google Shape;39;p3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0" name="Google Shape;40;p3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3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31"/>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1"/>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1"/>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1"/>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31"/>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31"/>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31"/>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31"/>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1"/>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2" name="Shape 52"/>
        <p:cNvGrpSpPr/>
        <p:nvPr/>
      </p:nvGrpSpPr>
      <p:grpSpPr>
        <a:xfrm>
          <a:off x="0" y="0"/>
          <a:ext cx="0" cy="0"/>
          <a:chOff x="0" y="0"/>
          <a:chExt cx="0" cy="0"/>
        </a:xfrm>
      </p:grpSpPr>
      <p:grpSp>
        <p:nvGrpSpPr>
          <p:cNvPr id="53" name="Google Shape;53;p32"/>
          <p:cNvGrpSpPr/>
          <p:nvPr/>
        </p:nvGrpSpPr>
        <p:grpSpPr>
          <a:xfrm>
            <a:off x="8233290" y="0"/>
            <a:ext cx="2740011" cy="6850028"/>
            <a:chOff x="8233290" y="0"/>
            <a:chExt cx="2740011" cy="6850028"/>
          </a:xfrm>
        </p:grpSpPr>
        <p:pic>
          <p:nvPicPr>
            <p:cNvPr id="54" name="Google Shape;54;p32"/>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5" name="Google Shape;55;p32"/>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6" name="Google Shape;56;p32"/>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7" name="Google Shape;57;p32"/>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2"/>
          <p:cNvSpPr/>
          <p:nvPr>
            <p:ph idx="2" type="pic"/>
          </p:nvPr>
        </p:nvSpPr>
        <p:spPr>
          <a:xfrm>
            <a:off x="2239419" y="2833688"/>
            <a:ext cx="1005840" cy="914400"/>
          </a:xfrm>
          <a:prstGeom prst="rect">
            <a:avLst/>
          </a:prstGeom>
          <a:noFill/>
          <a:ln>
            <a:noFill/>
          </a:ln>
        </p:spPr>
      </p:sp>
      <p:sp>
        <p:nvSpPr>
          <p:cNvPr id="60" name="Google Shape;60;p32"/>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2"/>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32"/>
          <p:cNvSpPr/>
          <p:nvPr>
            <p:ph idx="5" type="pic"/>
          </p:nvPr>
        </p:nvSpPr>
        <p:spPr>
          <a:xfrm>
            <a:off x="5572159" y="2954840"/>
            <a:ext cx="1005840" cy="914400"/>
          </a:xfrm>
          <a:prstGeom prst="rect">
            <a:avLst/>
          </a:prstGeom>
          <a:noFill/>
          <a:ln>
            <a:noFill/>
          </a:ln>
        </p:spPr>
      </p:sp>
      <p:sp>
        <p:nvSpPr>
          <p:cNvPr id="63" name="Google Shape;63;p32"/>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32"/>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32"/>
          <p:cNvSpPr/>
          <p:nvPr>
            <p:ph idx="8" type="pic"/>
          </p:nvPr>
        </p:nvSpPr>
        <p:spPr>
          <a:xfrm>
            <a:off x="8916470" y="2833688"/>
            <a:ext cx="1005840" cy="914400"/>
          </a:xfrm>
          <a:prstGeom prst="rect">
            <a:avLst/>
          </a:prstGeom>
          <a:noFill/>
          <a:ln>
            <a:noFill/>
          </a:ln>
        </p:spPr>
      </p:sp>
      <p:sp>
        <p:nvSpPr>
          <p:cNvPr id="66" name="Google Shape;66;p32"/>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69" name="Shape 69"/>
        <p:cNvGrpSpPr/>
        <p:nvPr/>
      </p:nvGrpSpPr>
      <p:grpSpPr>
        <a:xfrm>
          <a:off x="0" y="0"/>
          <a:ext cx="0" cy="0"/>
          <a:chOff x="0" y="0"/>
          <a:chExt cx="0" cy="0"/>
        </a:xfrm>
      </p:grpSpPr>
      <p:grpSp>
        <p:nvGrpSpPr>
          <p:cNvPr id="70" name="Google Shape;70;p33"/>
          <p:cNvGrpSpPr/>
          <p:nvPr/>
        </p:nvGrpSpPr>
        <p:grpSpPr>
          <a:xfrm>
            <a:off x="8233290" y="0"/>
            <a:ext cx="2740011" cy="6850028"/>
            <a:chOff x="8233290" y="0"/>
            <a:chExt cx="2740011" cy="6850028"/>
          </a:xfrm>
        </p:grpSpPr>
        <p:pic>
          <p:nvPicPr>
            <p:cNvPr id="71" name="Google Shape;71;p33"/>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2" name="Google Shape;72;p33"/>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3" name="Google Shape;73;p33"/>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3"/>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5" name="Google Shape;75;p33"/>
          <p:cNvSpPr/>
          <p:nvPr>
            <p:ph idx="2" type="pic"/>
          </p:nvPr>
        </p:nvSpPr>
        <p:spPr>
          <a:xfrm>
            <a:off x="2239419" y="2833688"/>
            <a:ext cx="1005840" cy="914400"/>
          </a:xfrm>
          <a:prstGeom prst="rect">
            <a:avLst/>
          </a:prstGeom>
          <a:noFill/>
          <a:ln>
            <a:noFill/>
          </a:ln>
        </p:spPr>
      </p:sp>
      <p:sp>
        <p:nvSpPr>
          <p:cNvPr id="76" name="Google Shape;76;p33"/>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3"/>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3"/>
          <p:cNvSpPr/>
          <p:nvPr>
            <p:ph idx="5" type="pic"/>
          </p:nvPr>
        </p:nvSpPr>
        <p:spPr>
          <a:xfrm>
            <a:off x="5572159" y="2954840"/>
            <a:ext cx="1005840" cy="914400"/>
          </a:xfrm>
          <a:prstGeom prst="rect">
            <a:avLst/>
          </a:prstGeom>
          <a:noFill/>
          <a:ln>
            <a:noFill/>
          </a:ln>
        </p:spPr>
      </p:sp>
      <p:sp>
        <p:nvSpPr>
          <p:cNvPr id="79" name="Google Shape;79;p33"/>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33"/>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33"/>
          <p:cNvSpPr/>
          <p:nvPr>
            <p:ph idx="8" type="pic"/>
          </p:nvPr>
        </p:nvSpPr>
        <p:spPr>
          <a:xfrm>
            <a:off x="8916470" y="2833688"/>
            <a:ext cx="1005840" cy="914400"/>
          </a:xfrm>
          <a:prstGeom prst="rect">
            <a:avLst/>
          </a:prstGeom>
          <a:noFill/>
          <a:ln>
            <a:noFill/>
          </a:ln>
        </p:spPr>
      </p:sp>
      <p:sp>
        <p:nvSpPr>
          <p:cNvPr id="82" name="Google Shape;82;p33"/>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ourier New"/>
              <a:buChar char="o"/>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24"/>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24"/>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18.png"/><Relationship Id="rId5" Type="http://schemas.openxmlformats.org/officeDocument/2006/relationships/oleObject" Target="../embeddings/oleObject1.bin"/><Relationship Id="rId6" Type="http://schemas.openxmlformats.org/officeDocument/2006/relationships/image" Target="../media/image21.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type="ctrTitle"/>
          </p:nvPr>
        </p:nvSpPr>
        <p:spPr>
          <a:xfrm>
            <a:off x="6617064" y="659768"/>
            <a:ext cx="4924626" cy="203527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Network Security For Energy</a:t>
            </a:r>
            <a:endParaRPr/>
          </a:p>
        </p:txBody>
      </p:sp>
      <p:sp>
        <p:nvSpPr>
          <p:cNvPr id="185" name="Google Shape;185;p1"/>
          <p:cNvSpPr txBox="1"/>
          <p:nvPr>
            <p:ph idx="1" type="subTitle"/>
          </p:nvPr>
        </p:nvSpPr>
        <p:spPr>
          <a:xfrm>
            <a:off x="6123700" y="5048593"/>
            <a:ext cx="3138287"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86" name="Google Shape;186;p1"/>
          <p:cNvSpPr txBox="1"/>
          <p:nvPr>
            <p:ph idx="2" type="body"/>
          </p:nvPr>
        </p:nvSpPr>
        <p:spPr>
          <a:xfrm>
            <a:off x="6205115" y="3007551"/>
            <a:ext cx="5474519"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a:p>
            <a:pPr indent="0" lvl="0" marL="0" rtl="0" algn="l">
              <a:lnSpc>
                <a:spcPct val="100000"/>
              </a:lnSpc>
              <a:spcBef>
                <a:spcPts val="1400"/>
              </a:spcBef>
              <a:spcAft>
                <a:spcPts val="0"/>
              </a:spcAft>
              <a:buSzPts val="6000"/>
              <a:buNone/>
            </a:pPr>
            <a:r>
              <a:t/>
            </a:r>
            <a:endParaRPr/>
          </a:p>
        </p:txBody>
      </p:sp>
      <p:sp>
        <p:nvSpPr>
          <p:cNvPr id="187" name="Google Shape;187;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88" name="Google Shape;188;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189" name="Google Shape;189;p1"/>
          <p:cNvGrpSpPr/>
          <p:nvPr/>
        </p:nvGrpSpPr>
        <p:grpSpPr>
          <a:xfrm>
            <a:off x="7549377" y="6167336"/>
            <a:ext cx="3294001" cy="612000"/>
            <a:chOff x="5179092" y="5483822"/>
            <a:chExt cx="3294001" cy="612000"/>
          </a:xfrm>
        </p:grpSpPr>
        <p:pic>
          <p:nvPicPr>
            <p:cNvPr id="190" name="Google Shape;190;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91" name="Google Shape;191;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92" name="Google Shape;192;p1"/>
          <p:cNvSpPr txBox="1"/>
          <p:nvPr/>
        </p:nvSpPr>
        <p:spPr>
          <a:xfrm>
            <a:off x="5950782" y="4328982"/>
            <a:ext cx="59831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#6: </a:t>
            </a:r>
            <a:r>
              <a:rPr b="1" i="0" lang="en-US" sz="1800" u="none" cap="none" strike="noStrike">
                <a:solidFill>
                  <a:schemeClr val="dk1"/>
                </a:solidFill>
                <a:latin typeface="Century Gothic"/>
                <a:ea typeface="Century Gothic"/>
                <a:cs typeface="Century Gothic"/>
                <a:sym typeface="Century Gothic"/>
              </a:rPr>
              <a:t>Malware Defense &amp; Intrusion Detection</a:t>
            </a:r>
            <a:endParaRPr b="1" i="1" sz="1800" u="none" cap="none" strike="noStrike">
              <a:solidFill>
                <a:schemeClr val="dk1"/>
              </a:solidFill>
              <a:latin typeface="Century Gothic"/>
              <a:ea typeface="Century Gothic"/>
              <a:cs typeface="Century Gothic"/>
              <a:sym typeface="Century Gothic"/>
            </a:endParaRPr>
          </a:p>
        </p:txBody>
      </p:sp>
      <p:pic>
        <p:nvPicPr>
          <p:cNvPr descr="A red sign with white text&#10;&#10;Description automatically generated" id="193" name="Google Shape;193;p1"/>
          <p:cNvPicPr preferRelativeResize="0"/>
          <p:nvPr/>
        </p:nvPicPr>
        <p:blipFill rotWithShape="1">
          <a:blip r:embed="rId6">
            <a:alphaModFix/>
          </a:blip>
          <a:srcRect b="0" l="0" r="0" t="0"/>
          <a:stretch/>
        </p:blipFill>
        <p:spPr>
          <a:xfrm>
            <a:off x="9467824" y="4916943"/>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ph type="ctrTitle"/>
          </p:nvPr>
        </p:nvSpPr>
        <p:spPr>
          <a:xfrm>
            <a:off x="1001321" y="686158"/>
            <a:ext cx="9234060" cy="11986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Semantic, or Heuristics Based Malware Detection</a:t>
            </a:r>
            <a:endParaRPr/>
          </a:p>
        </p:txBody>
      </p:sp>
      <p:sp>
        <p:nvSpPr>
          <p:cNvPr id="266" name="Google Shape;266;p5"/>
          <p:cNvSpPr txBox="1"/>
          <p:nvPr>
            <p:ph idx="2" type="body"/>
          </p:nvPr>
        </p:nvSpPr>
        <p:spPr>
          <a:xfrm>
            <a:off x="1147303" y="2178576"/>
            <a:ext cx="7023303" cy="3032520"/>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sz="1800"/>
              <a:t>Static approach: Looks for specific code behavior instead of specific strings </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Dynamic approach: Execute the program to identify potentially malicious behavior</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Main limitations</a:t>
            </a:r>
            <a:endParaRPr sz="1800"/>
          </a:p>
          <a:p>
            <a:pPr indent="-274319" lvl="1" marL="384048" rtl="0" algn="l">
              <a:lnSpc>
                <a:spcPct val="100000"/>
              </a:lnSpc>
              <a:spcBef>
                <a:spcPts val="800"/>
              </a:spcBef>
              <a:spcAft>
                <a:spcPts val="0"/>
              </a:spcAft>
              <a:buClr>
                <a:schemeClr val="lt1"/>
              </a:buClr>
              <a:buSzPts val="1400"/>
              <a:buChar char="◦"/>
            </a:pPr>
            <a:r>
              <a:rPr lang="en-US" sz="1800"/>
              <a:t>Performance overhead</a:t>
            </a:r>
            <a:endParaRPr sz="1800"/>
          </a:p>
          <a:p>
            <a:pPr indent="-274319" lvl="1" marL="384048" rtl="0" algn="l">
              <a:lnSpc>
                <a:spcPct val="100000"/>
              </a:lnSpc>
              <a:spcBef>
                <a:spcPts val="600"/>
              </a:spcBef>
              <a:spcAft>
                <a:spcPts val="0"/>
              </a:spcAft>
              <a:buClr>
                <a:schemeClr val="lt1"/>
              </a:buClr>
              <a:buSzPts val="1400"/>
              <a:buChar char="◦"/>
            </a:pPr>
            <a:r>
              <a:rPr lang="en-US" sz="1800"/>
              <a:t>Potential of high false positives</a:t>
            </a:r>
            <a:endParaRPr sz="1800"/>
          </a:p>
          <a:p>
            <a:pPr indent="-185420" lvl="0" marL="274320" rtl="0" algn="l">
              <a:lnSpc>
                <a:spcPct val="100000"/>
              </a:lnSpc>
              <a:spcBef>
                <a:spcPts val="1600"/>
              </a:spcBef>
              <a:spcAft>
                <a:spcPts val="0"/>
              </a:spcAft>
              <a:buSzPts val="1400"/>
              <a:buFont typeface="Courier New"/>
              <a:buNone/>
            </a:pPr>
            <a:r>
              <a:t/>
            </a:r>
            <a:endParaRPr/>
          </a:p>
        </p:txBody>
      </p:sp>
      <p:pic>
        <p:nvPicPr>
          <p:cNvPr id="267" name="Google Shape;267;p5"/>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68" name="Google Shape;268;p5"/>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ph type="ctrTitle"/>
          </p:nvPr>
        </p:nvSpPr>
        <p:spPr>
          <a:xfrm>
            <a:off x="1309123" y="627164"/>
            <a:ext cx="6448529" cy="78868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Application Whitelisting</a:t>
            </a:r>
            <a:endParaRPr/>
          </a:p>
        </p:txBody>
      </p:sp>
      <p:sp>
        <p:nvSpPr>
          <p:cNvPr id="274" name="Google Shape;274;p6"/>
          <p:cNvSpPr txBox="1"/>
          <p:nvPr>
            <p:ph idx="2" type="body"/>
          </p:nvPr>
        </p:nvSpPr>
        <p:spPr>
          <a:xfrm>
            <a:off x="1443773" y="2228153"/>
            <a:ext cx="5920588" cy="277646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1800"/>
              <a:t>Instead of finding malwares and stop then, list all known good/allowed programs and only run them.</a:t>
            </a:r>
            <a:endParaRPr sz="1800"/>
          </a:p>
          <a:p>
            <a:pPr indent="-185420" lvl="0" marL="274320" rtl="0" algn="l">
              <a:lnSpc>
                <a:spcPct val="100000"/>
              </a:lnSpc>
              <a:spcBef>
                <a:spcPts val="1800"/>
              </a:spcBef>
              <a:spcAft>
                <a:spcPts val="0"/>
              </a:spcAft>
              <a:buSzPts val="1400"/>
              <a:buFont typeface="Courier New"/>
              <a:buNone/>
            </a:pPr>
            <a:r>
              <a:t/>
            </a:r>
            <a:endParaRPr sz="1800"/>
          </a:p>
          <a:p>
            <a:pPr indent="-274320" lvl="0" marL="274320" rtl="0" algn="l">
              <a:lnSpc>
                <a:spcPct val="100000"/>
              </a:lnSpc>
              <a:spcBef>
                <a:spcPts val="1800"/>
              </a:spcBef>
              <a:spcAft>
                <a:spcPts val="0"/>
              </a:spcAft>
              <a:buSzPts val="1400"/>
              <a:buFont typeface="Courier New"/>
              <a:buChar char="o"/>
            </a:pPr>
            <a:r>
              <a:rPr lang="en-US" sz="1800"/>
              <a:t>Typically deployed by enterprise, who can afford to maintain a list of allowed programs</a:t>
            </a:r>
            <a:endParaRPr sz="1800"/>
          </a:p>
          <a:p>
            <a:pPr indent="-185420" lvl="0" marL="274320" rtl="0" algn="l">
              <a:lnSpc>
                <a:spcPct val="100000"/>
              </a:lnSpc>
              <a:spcBef>
                <a:spcPts val="1800"/>
              </a:spcBef>
              <a:spcAft>
                <a:spcPts val="0"/>
              </a:spcAft>
              <a:buSzPts val="1400"/>
              <a:buFont typeface="Courier New"/>
              <a:buNone/>
            </a:pPr>
            <a:r>
              <a:t/>
            </a:r>
            <a:endParaRPr/>
          </a:p>
        </p:txBody>
      </p:sp>
      <p:pic>
        <p:nvPicPr>
          <p:cNvPr id="275" name="Google Shape;275;p6"/>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76" name="Google Shape;276;p6"/>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5</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7"/>
          <p:cNvSpPr txBox="1"/>
          <p:nvPr>
            <p:ph type="ctrTitle"/>
          </p:nvPr>
        </p:nvSpPr>
        <p:spPr>
          <a:xfrm>
            <a:off x="807303" y="331439"/>
            <a:ext cx="10165497" cy="11064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CodeShield: Personalized Application Whitelisting</a:t>
            </a:r>
            <a:endParaRPr/>
          </a:p>
        </p:txBody>
      </p:sp>
      <p:sp>
        <p:nvSpPr>
          <p:cNvPr id="283" name="Google Shape;283;p7"/>
          <p:cNvSpPr txBox="1"/>
          <p:nvPr>
            <p:ph idx="2" type="body"/>
          </p:nvPr>
        </p:nvSpPr>
        <p:spPr>
          <a:xfrm>
            <a:off x="922835" y="1501404"/>
            <a:ext cx="9794325" cy="381387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sz="1500"/>
              <a:t>Goal: Practical Application Whitelisting on Windows desktops</a:t>
            </a:r>
            <a:endParaRPr sz="1500"/>
          </a:p>
          <a:p>
            <a:pPr indent="-274319" lvl="1" marL="384048" rtl="0" algn="l">
              <a:lnSpc>
                <a:spcPct val="100000"/>
              </a:lnSpc>
              <a:spcBef>
                <a:spcPts val="800"/>
              </a:spcBef>
              <a:spcAft>
                <a:spcPts val="0"/>
              </a:spcAft>
              <a:buClr>
                <a:schemeClr val="lt1"/>
              </a:buClr>
              <a:buSzPts val="1400"/>
              <a:buChar char="◦"/>
            </a:pPr>
            <a:r>
              <a:rPr lang="en-US" sz="1500"/>
              <a:t>Give the user flexibility </a:t>
            </a:r>
            <a:endParaRPr sz="1500"/>
          </a:p>
          <a:p>
            <a:pPr indent="-274319" lvl="2" marL="566928" rtl="0" algn="l">
              <a:lnSpc>
                <a:spcPct val="100000"/>
              </a:lnSpc>
              <a:spcBef>
                <a:spcPts val="600"/>
              </a:spcBef>
              <a:spcAft>
                <a:spcPts val="0"/>
              </a:spcAft>
              <a:buClr>
                <a:schemeClr val="lt1"/>
              </a:buClr>
              <a:buSzPts val="1400"/>
              <a:buChar char="◦"/>
            </a:pPr>
            <a:r>
              <a:rPr lang="en-US" sz="1500"/>
              <a:t>Allow the user to add software to the whitelist</a:t>
            </a:r>
            <a:endParaRPr sz="1500"/>
          </a:p>
          <a:p>
            <a:pPr indent="-274319" lvl="1" marL="384048" rtl="0" algn="l">
              <a:lnSpc>
                <a:spcPct val="100000"/>
              </a:lnSpc>
              <a:spcBef>
                <a:spcPts val="600"/>
              </a:spcBef>
              <a:spcAft>
                <a:spcPts val="0"/>
              </a:spcAft>
              <a:buClr>
                <a:schemeClr val="lt1"/>
              </a:buClr>
              <a:buSzPts val="1400"/>
              <a:buChar char="◦"/>
            </a:pPr>
            <a:r>
              <a:rPr lang="en-US" sz="1500"/>
              <a:t>Maintain the security advantage of whitelisting</a:t>
            </a:r>
            <a:endParaRPr sz="1500"/>
          </a:p>
          <a:p>
            <a:pPr indent="-274319" lvl="2" marL="566928" rtl="0" algn="l">
              <a:lnSpc>
                <a:spcPct val="100000"/>
              </a:lnSpc>
              <a:spcBef>
                <a:spcPts val="600"/>
              </a:spcBef>
              <a:spcAft>
                <a:spcPts val="0"/>
              </a:spcAft>
              <a:buClr>
                <a:schemeClr val="lt1"/>
              </a:buClr>
              <a:buSzPts val="1400"/>
              <a:buChar char="◦"/>
            </a:pPr>
            <a:r>
              <a:rPr lang="en-US" sz="1500"/>
              <a:t>New software isn’t automatically allowed onto whitelist</a:t>
            </a:r>
            <a:endParaRPr sz="1500"/>
          </a:p>
          <a:p>
            <a:pPr indent="-274319" lvl="2" marL="566928" rtl="0" algn="l">
              <a:lnSpc>
                <a:spcPct val="100000"/>
              </a:lnSpc>
              <a:spcBef>
                <a:spcPts val="600"/>
              </a:spcBef>
              <a:spcAft>
                <a:spcPts val="0"/>
              </a:spcAft>
              <a:buClr>
                <a:schemeClr val="lt1"/>
              </a:buClr>
              <a:buSzPts val="1400"/>
              <a:buChar char="◦"/>
            </a:pPr>
            <a:r>
              <a:rPr lang="en-US" sz="1500"/>
              <a:t>Protect against certain types of Social Engineering attacks</a:t>
            </a:r>
            <a:endParaRPr sz="1500"/>
          </a:p>
          <a:p>
            <a:pPr indent="-274320" lvl="0" marL="274320" rtl="0" algn="l">
              <a:lnSpc>
                <a:spcPct val="100000"/>
              </a:lnSpc>
              <a:spcBef>
                <a:spcPts val="1600"/>
              </a:spcBef>
              <a:spcAft>
                <a:spcPts val="0"/>
              </a:spcAft>
              <a:buSzPts val="1400"/>
              <a:buChar char="o"/>
            </a:pPr>
            <a:r>
              <a:rPr lang="en-US" sz="1500"/>
              <a:t>Not designed to stop all infection</a:t>
            </a:r>
            <a:endParaRPr sz="1500"/>
          </a:p>
          <a:p>
            <a:pPr indent="-274319" lvl="1" marL="384048" rtl="0" algn="l">
              <a:lnSpc>
                <a:spcPct val="100000"/>
              </a:lnSpc>
              <a:spcBef>
                <a:spcPts val="800"/>
              </a:spcBef>
              <a:spcAft>
                <a:spcPts val="0"/>
              </a:spcAft>
              <a:buClr>
                <a:schemeClr val="lt1"/>
              </a:buClr>
              <a:buSzPts val="1400"/>
              <a:buChar char="◦"/>
            </a:pPr>
            <a:r>
              <a:rPr lang="en-US" sz="1500"/>
              <a:t>Make persistence harder</a:t>
            </a:r>
            <a:endParaRPr sz="1500"/>
          </a:p>
          <a:p>
            <a:pPr indent="-274319" lvl="1" marL="384048" rtl="0" algn="l">
              <a:lnSpc>
                <a:spcPct val="100000"/>
              </a:lnSpc>
              <a:spcBef>
                <a:spcPts val="600"/>
              </a:spcBef>
              <a:spcAft>
                <a:spcPts val="0"/>
              </a:spcAft>
              <a:buClr>
                <a:schemeClr val="lt1"/>
              </a:buClr>
              <a:buSzPts val="1400"/>
              <a:buChar char="◦"/>
            </a:pPr>
            <a:r>
              <a:rPr lang="en-US" sz="1500"/>
              <a:t>Prevent most current attacks</a:t>
            </a:r>
            <a:endParaRPr sz="1500"/>
          </a:p>
          <a:p>
            <a:pPr indent="-274320" lvl="0" marL="274320" rtl="0" algn="l">
              <a:lnSpc>
                <a:spcPct val="100000"/>
              </a:lnSpc>
              <a:spcBef>
                <a:spcPts val="1600"/>
              </a:spcBef>
              <a:spcAft>
                <a:spcPts val="0"/>
              </a:spcAft>
              <a:buSzPts val="1400"/>
              <a:buChar char="o"/>
            </a:pPr>
            <a:r>
              <a:rPr lang="en-US" sz="1500"/>
              <a:t>Focus on usability</a:t>
            </a:r>
            <a:endParaRPr sz="1500"/>
          </a:p>
          <a:p>
            <a:pPr indent="-274319" lvl="1" marL="384048" rtl="0" algn="l">
              <a:lnSpc>
                <a:spcPct val="100000"/>
              </a:lnSpc>
              <a:spcBef>
                <a:spcPts val="800"/>
              </a:spcBef>
              <a:spcAft>
                <a:spcPts val="0"/>
              </a:spcAft>
              <a:buClr>
                <a:schemeClr val="lt1"/>
              </a:buClr>
              <a:buSzPts val="1400"/>
              <a:buChar char="◦"/>
            </a:pPr>
            <a:r>
              <a:rPr lang="en-US" sz="1500"/>
              <a:t>A key challenge of many security mechanisms is the ability for a typical user to understand and use it</a:t>
            </a:r>
            <a:endParaRPr sz="1500"/>
          </a:p>
          <a:p>
            <a:pPr indent="-185420" lvl="0" marL="274320" rtl="0" algn="l">
              <a:lnSpc>
                <a:spcPct val="100000"/>
              </a:lnSpc>
              <a:spcBef>
                <a:spcPts val="1600"/>
              </a:spcBef>
              <a:spcAft>
                <a:spcPts val="0"/>
              </a:spcAft>
              <a:buSzPts val="1400"/>
              <a:buFont typeface="Courier New"/>
              <a:buNone/>
            </a:pPr>
            <a:r>
              <a:t/>
            </a:r>
            <a:endParaRPr/>
          </a:p>
        </p:txBody>
      </p:sp>
      <p:sp>
        <p:nvSpPr>
          <p:cNvPr id="284" name="Google Shape;284;p7"/>
          <p:cNvSpPr txBox="1"/>
          <p:nvPr/>
        </p:nvSpPr>
        <p:spPr>
          <a:xfrm>
            <a:off x="922835" y="5315282"/>
            <a:ext cx="1094469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a:buNone/>
            </a:pPr>
            <a:r>
              <a:rPr b="0" i="0" lang="en-US" sz="1400" u="none" cap="none" strike="noStrike">
                <a:solidFill>
                  <a:schemeClr val="lt1"/>
                </a:solidFill>
                <a:latin typeface="Century Gothic"/>
                <a:ea typeface="Century Gothic"/>
                <a:cs typeface="Century Gothic"/>
                <a:sym typeface="Century Gothic"/>
              </a:rPr>
              <a:t>Christopher S. Gates, Ninghui Li, Jing Chen, Robert Proctor: </a:t>
            </a:r>
            <a:r>
              <a:rPr b="1" i="0" lang="en-US" sz="1400" u="none" cap="none" strike="noStrike">
                <a:solidFill>
                  <a:schemeClr val="lt1"/>
                </a:solidFill>
                <a:latin typeface="Century Gothic"/>
                <a:ea typeface="Century Gothic"/>
                <a:cs typeface="Century Gothic"/>
                <a:sym typeface="Century Gothic"/>
              </a:rPr>
              <a:t>CodeShield: towards personalized application whitelisting.</a:t>
            </a:r>
            <a:r>
              <a:rPr b="0" i="0" lang="en-US" sz="1400" u="none" cap="none" strike="noStrike">
                <a:solidFill>
                  <a:schemeClr val="lt1"/>
                </a:solidFill>
                <a:latin typeface="Century Gothic"/>
                <a:ea typeface="Century Gothic"/>
                <a:cs typeface="Century Gothic"/>
                <a:sym typeface="Century Gothic"/>
              </a:rPr>
              <a:t> ACSAC 2012</a:t>
            </a:r>
            <a:endParaRPr b="0" i="0" sz="1400" u="none" cap="none" strike="noStrike">
              <a:solidFill>
                <a:srgbClr val="000000"/>
              </a:solidFill>
              <a:latin typeface="Arial"/>
              <a:ea typeface="Arial"/>
              <a:cs typeface="Arial"/>
              <a:sym typeface="Arial"/>
            </a:endParaRPr>
          </a:p>
        </p:txBody>
      </p:sp>
      <p:pic>
        <p:nvPicPr>
          <p:cNvPr id="285" name="Google Shape;285;p7"/>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286" name="Google Shape;286;p7"/>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6</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8"/>
          <p:cNvSpPr txBox="1"/>
          <p:nvPr>
            <p:ph type="ctrTitle"/>
          </p:nvPr>
        </p:nvSpPr>
        <p:spPr>
          <a:xfrm>
            <a:off x="944384" y="473526"/>
            <a:ext cx="8894556" cy="833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Analysis of Existing Security Interface</a:t>
            </a:r>
            <a:endParaRPr/>
          </a:p>
        </p:txBody>
      </p:sp>
      <p:sp>
        <p:nvSpPr>
          <p:cNvPr id="293" name="Google Shape;293;p8"/>
          <p:cNvSpPr txBox="1"/>
          <p:nvPr>
            <p:ph idx="2" type="body"/>
          </p:nvPr>
        </p:nvSpPr>
        <p:spPr>
          <a:xfrm>
            <a:off x="1307324" y="1693939"/>
            <a:ext cx="9475479" cy="1915805"/>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Char char="o"/>
            </a:pPr>
            <a:r>
              <a:rPr lang="en-US" sz="1600"/>
              <a:t>Users are asked questions they do not know how to answer and presented with info that is difficult to understand</a:t>
            </a:r>
            <a:endParaRPr sz="1600"/>
          </a:p>
          <a:p>
            <a:pPr indent="-274320" lvl="0" marL="274320" rtl="0" algn="l">
              <a:lnSpc>
                <a:spcPct val="100000"/>
              </a:lnSpc>
              <a:spcBef>
                <a:spcPts val="1800"/>
              </a:spcBef>
              <a:spcAft>
                <a:spcPts val="0"/>
              </a:spcAft>
              <a:buSzPts val="1400"/>
              <a:buChar char="o"/>
            </a:pPr>
            <a:r>
              <a:rPr lang="en-US" sz="1600"/>
              <a:t>Users are asked to make a decision too often</a:t>
            </a:r>
            <a:endParaRPr sz="1600"/>
          </a:p>
          <a:p>
            <a:pPr indent="-274320" lvl="0" marL="274320" rtl="0" algn="l">
              <a:lnSpc>
                <a:spcPct val="100000"/>
              </a:lnSpc>
              <a:spcBef>
                <a:spcPts val="1800"/>
              </a:spcBef>
              <a:spcAft>
                <a:spcPts val="0"/>
              </a:spcAft>
              <a:buSzPts val="1400"/>
              <a:buChar char="o"/>
            </a:pPr>
            <a:r>
              <a:rPr lang="en-US" sz="1600"/>
              <a:t>Users are made to passively respond and provided an easy and insecure way out</a:t>
            </a:r>
            <a:endParaRPr sz="1600"/>
          </a:p>
          <a:p>
            <a:pPr indent="-185420" lvl="0" marL="274320" rtl="0" algn="l">
              <a:lnSpc>
                <a:spcPct val="100000"/>
              </a:lnSpc>
              <a:spcBef>
                <a:spcPts val="1800"/>
              </a:spcBef>
              <a:spcAft>
                <a:spcPts val="0"/>
              </a:spcAft>
              <a:buSzPts val="1400"/>
              <a:buNone/>
            </a:pPr>
            <a:r>
              <a:t/>
            </a:r>
            <a:endParaRPr/>
          </a:p>
          <a:p>
            <a:pPr indent="-185420" lvl="0" marL="274320" rtl="0" algn="l">
              <a:lnSpc>
                <a:spcPct val="100000"/>
              </a:lnSpc>
              <a:spcBef>
                <a:spcPts val="1800"/>
              </a:spcBef>
              <a:spcAft>
                <a:spcPts val="0"/>
              </a:spcAft>
              <a:buSzPts val="1400"/>
              <a:buFont typeface="Courier New"/>
              <a:buNone/>
            </a:pPr>
            <a:r>
              <a:t/>
            </a:r>
            <a:endParaRPr/>
          </a:p>
        </p:txBody>
      </p:sp>
      <p:grpSp>
        <p:nvGrpSpPr>
          <p:cNvPr id="294" name="Google Shape;294;p8"/>
          <p:cNvGrpSpPr/>
          <p:nvPr/>
        </p:nvGrpSpPr>
        <p:grpSpPr>
          <a:xfrm>
            <a:off x="2399559" y="3303640"/>
            <a:ext cx="5377758" cy="2546554"/>
            <a:chOff x="1954212" y="3402012"/>
            <a:chExt cx="7445427" cy="3673461"/>
          </a:xfrm>
        </p:grpSpPr>
        <p:pic>
          <p:nvPicPr>
            <p:cNvPr descr="UAC-prompt-openTort.png" id="295" name="Google Shape;295;p8"/>
            <p:cNvPicPr preferRelativeResize="0"/>
            <p:nvPr/>
          </p:nvPicPr>
          <p:blipFill rotWithShape="1">
            <a:blip r:embed="rId3">
              <a:alphaModFix/>
            </a:blip>
            <a:srcRect b="0" l="0" r="0" t="0"/>
            <a:stretch/>
          </p:blipFill>
          <p:spPr>
            <a:xfrm>
              <a:off x="1954212" y="3402014"/>
              <a:ext cx="4795061" cy="3578350"/>
            </a:xfrm>
            <a:prstGeom prst="rect">
              <a:avLst/>
            </a:prstGeom>
            <a:noFill/>
            <a:ln>
              <a:noFill/>
            </a:ln>
          </p:spPr>
        </p:pic>
        <p:pic>
          <p:nvPicPr>
            <p:cNvPr descr="UAC-prompt-chromeInst.png" id="296" name="Google Shape;296;p8"/>
            <p:cNvPicPr preferRelativeResize="0"/>
            <p:nvPr/>
          </p:nvPicPr>
          <p:blipFill rotWithShape="1">
            <a:blip r:embed="rId4">
              <a:alphaModFix/>
            </a:blip>
            <a:srcRect b="0" l="0" r="0" t="0"/>
            <a:stretch/>
          </p:blipFill>
          <p:spPr>
            <a:xfrm>
              <a:off x="2346324" y="3725864"/>
              <a:ext cx="5362141" cy="3018448"/>
            </a:xfrm>
            <a:prstGeom prst="rect">
              <a:avLst/>
            </a:prstGeom>
            <a:noFill/>
            <a:ln>
              <a:noFill/>
            </a:ln>
          </p:spPr>
        </p:pic>
        <p:pic>
          <p:nvPicPr>
            <p:cNvPr descr="UAC-prompt-AirDispInst.png" id="297" name="Google Shape;297;p8"/>
            <p:cNvPicPr preferRelativeResize="0"/>
            <p:nvPr/>
          </p:nvPicPr>
          <p:blipFill rotWithShape="1">
            <a:blip r:embed="rId5">
              <a:alphaModFix/>
            </a:blip>
            <a:srcRect b="0" l="0" r="0" t="0"/>
            <a:stretch/>
          </p:blipFill>
          <p:spPr>
            <a:xfrm>
              <a:off x="2708276" y="4068763"/>
              <a:ext cx="6013566" cy="2725934"/>
            </a:xfrm>
            <a:prstGeom prst="rect">
              <a:avLst/>
            </a:prstGeom>
            <a:noFill/>
            <a:ln>
              <a:noFill/>
            </a:ln>
          </p:spPr>
        </p:pic>
        <p:pic>
          <p:nvPicPr>
            <p:cNvPr descr="UAC-prompt-setupRun.png" id="298" name="Google Shape;298;p8"/>
            <p:cNvPicPr preferRelativeResize="0"/>
            <p:nvPr/>
          </p:nvPicPr>
          <p:blipFill rotWithShape="1">
            <a:blip r:embed="rId6">
              <a:alphaModFix/>
            </a:blip>
            <a:srcRect b="0" l="0" r="0" t="0"/>
            <a:stretch/>
          </p:blipFill>
          <p:spPr>
            <a:xfrm>
              <a:off x="3248026" y="4251326"/>
              <a:ext cx="4891967" cy="2740292"/>
            </a:xfrm>
            <a:prstGeom prst="rect">
              <a:avLst/>
            </a:prstGeom>
            <a:noFill/>
            <a:ln>
              <a:noFill/>
            </a:ln>
          </p:spPr>
        </p:pic>
        <p:pic>
          <p:nvPicPr>
            <p:cNvPr descr="UAC-prompt-socketReq.png" id="299" name="Google Shape;299;p8"/>
            <p:cNvPicPr preferRelativeResize="0"/>
            <p:nvPr/>
          </p:nvPicPr>
          <p:blipFill rotWithShape="1">
            <a:blip r:embed="rId7">
              <a:alphaModFix/>
            </a:blip>
            <a:srcRect b="0" l="0" r="0" t="0"/>
            <a:stretch/>
          </p:blipFill>
          <p:spPr>
            <a:xfrm>
              <a:off x="4225926" y="3402012"/>
              <a:ext cx="5173713" cy="3673461"/>
            </a:xfrm>
            <a:prstGeom prst="rect">
              <a:avLst/>
            </a:prstGeom>
            <a:noFill/>
            <a:ln>
              <a:noFill/>
            </a:ln>
          </p:spPr>
        </p:pic>
      </p:grpSp>
      <p:pic>
        <p:nvPicPr>
          <p:cNvPr id="300" name="Google Shape;300;p8"/>
          <p:cNvPicPr preferRelativeResize="0"/>
          <p:nvPr/>
        </p:nvPicPr>
        <p:blipFill rotWithShape="1">
          <a:blip r:embed="rId8">
            <a:alphaModFix/>
          </a:blip>
          <a:srcRect b="0" l="0" r="0" t="0"/>
          <a:stretch/>
        </p:blipFill>
        <p:spPr>
          <a:xfrm>
            <a:off x="8472239" y="5971125"/>
            <a:ext cx="1530000" cy="612000"/>
          </a:xfrm>
          <a:prstGeom prst="rect">
            <a:avLst/>
          </a:prstGeom>
          <a:noFill/>
          <a:ln>
            <a:noFill/>
          </a:ln>
        </p:spPr>
      </p:pic>
      <p:sp>
        <p:nvSpPr>
          <p:cNvPr id="301" name="Google Shape;301;p8"/>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9"/>
          <p:cNvSpPr txBox="1"/>
          <p:nvPr>
            <p:ph type="ctrTitle"/>
          </p:nvPr>
        </p:nvSpPr>
        <p:spPr>
          <a:xfrm>
            <a:off x="1079980" y="332197"/>
            <a:ext cx="5271291" cy="7051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Design Principles</a:t>
            </a:r>
            <a:endParaRPr/>
          </a:p>
        </p:txBody>
      </p:sp>
      <p:sp>
        <p:nvSpPr>
          <p:cNvPr id="307" name="Google Shape;307;p9"/>
          <p:cNvSpPr txBox="1"/>
          <p:nvPr>
            <p:ph idx="2" type="body"/>
          </p:nvPr>
        </p:nvSpPr>
        <p:spPr>
          <a:xfrm>
            <a:off x="1323821" y="1627936"/>
            <a:ext cx="7879173" cy="3592993"/>
          </a:xfrm>
          <a:prstGeom prst="rect">
            <a:avLst/>
          </a:prstGeom>
          <a:noFill/>
          <a:ln>
            <a:noFill/>
          </a:ln>
        </p:spPr>
        <p:txBody>
          <a:bodyPr anchorCtr="0" anchor="t" bIns="45700" lIns="91425" spcFirstLastPara="1" rIns="0" wrap="square" tIns="0">
            <a:normAutofit fontScale="55000" lnSpcReduction="20000"/>
          </a:bodyPr>
          <a:lstStyle/>
          <a:p>
            <a:pPr indent="-274320" lvl="0" marL="274320" rtl="0" algn="l">
              <a:lnSpc>
                <a:spcPct val="100000"/>
              </a:lnSpc>
              <a:spcBef>
                <a:spcPts val="0"/>
              </a:spcBef>
              <a:spcAft>
                <a:spcPts val="0"/>
              </a:spcAft>
              <a:buSzPct val="100000"/>
              <a:buChar char="o"/>
            </a:pPr>
            <a:r>
              <a:rPr lang="en-US" sz="3500"/>
              <a:t>Reduce – decrease the number of times users are asked to make a decisions</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Simplify – ask questions that a user can understand</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Safe (Fail Safe Defaults) – do not provide an easy and insecure way out. </a:t>
            </a:r>
            <a:endParaRPr/>
          </a:p>
          <a:p>
            <a:pPr indent="-185420" lvl="0" marL="274320" rtl="0" algn="l">
              <a:lnSpc>
                <a:spcPct val="100000"/>
              </a:lnSpc>
              <a:spcBef>
                <a:spcPts val="1800"/>
              </a:spcBef>
              <a:spcAft>
                <a:spcPts val="0"/>
              </a:spcAft>
              <a:buSzPct val="100000"/>
              <a:buNone/>
            </a:pPr>
            <a:r>
              <a:t/>
            </a:r>
            <a:endParaRPr sz="3500"/>
          </a:p>
          <a:p>
            <a:pPr indent="-274320" lvl="0" marL="274320" rtl="0" algn="l">
              <a:lnSpc>
                <a:spcPct val="100000"/>
              </a:lnSpc>
              <a:spcBef>
                <a:spcPts val="1800"/>
              </a:spcBef>
              <a:spcAft>
                <a:spcPts val="0"/>
              </a:spcAft>
              <a:buSzPct val="100000"/>
              <a:buChar char="o"/>
            </a:pPr>
            <a:r>
              <a:rPr lang="en-US" sz="3500"/>
              <a:t>Active – avoid passively respond to security prompts</a:t>
            </a:r>
            <a:endParaRPr/>
          </a:p>
        </p:txBody>
      </p:sp>
      <p:pic>
        <p:nvPicPr>
          <p:cNvPr id="308" name="Google Shape;308;p9"/>
          <p:cNvPicPr preferRelativeResize="0"/>
          <p:nvPr/>
        </p:nvPicPr>
        <p:blipFill rotWithShape="1">
          <a:blip r:embed="rId3">
            <a:alphaModFix/>
          </a:blip>
          <a:srcRect b="0" l="0" r="0" t="0"/>
          <a:stretch/>
        </p:blipFill>
        <p:spPr>
          <a:xfrm>
            <a:off x="8334588" y="5971125"/>
            <a:ext cx="1530000" cy="612000"/>
          </a:xfrm>
          <a:prstGeom prst="rect">
            <a:avLst/>
          </a:prstGeom>
          <a:noFill/>
          <a:ln>
            <a:noFill/>
          </a:ln>
        </p:spPr>
      </p:pic>
      <p:sp>
        <p:nvSpPr>
          <p:cNvPr id="309" name="Google Shape;309;p9"/>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0"/>
          <p:cNvSpPr txBox="1"/>
          <p:nvPr>
            <p:ph type="ctrTitle"/>
          </p:nvPr>
        </p:nvSpPr>
        <p:spPr>
          <a:xfrm>
            <a:off x="796322" y="320040"/>
            <a:ext cx="9301407" cy="10617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Design of Personalized Whitelisting</a:t>
            </a:r>
            <a:endParaRPr/>
          </a:p>
        </p:txBody>
      </p:sp>
      <p:sp>
        <p:nvSpPr>
          <p:cNvPr id="315" name="Google Shape;315;p10"/>
          <p:cNvSpPr txBox="1"/>
          <p:nvPr>
            <p:ph idx="1" type="body"/>
          </p:nvPr>
        </p:nvSpPr>
        <p:spPr>
          <a:xfrm>
            <a:off x="2009974" y="4186234"/>
            <a:ext cx="6819394" cy="1654128"/>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840"/>
              <a:buChar char="o"/>
            </a:pPr>
            <a:r>
              <a:rPr lang="en-US" sz="1800"/>
              <a:t>“Stopping” vs “Warning” approach</a:t>
            </a:r>
            <a:endParaRPr sz="1800"/>
          </a:p>
          <a:p>
            <a:pPr indent="0" lvl="0" marL="0" rtl="0" algn="l">
              <a:lnSpc>
                <a:spcPct val="100000"/>
              </a:lnSpc>
              <a:spcBef>
                <a:spcPts val="900"/>
              </a:spcBef>
              <a:spcAft>
                <a:spcPts val="0"/>
              </a:spcAft>
              <a:buSzPts val="840"/>
              <a:buNone/>
            </a:pPr>
            <a:r>
              <a:t/>
            </a:r>
            <a:endParaRPr sz="1800"/>
          </a:p>
          <a:p>
            <a:pPr indent="-274320" lvl="0" marL="274320" rtl="0" algn="l">
              <a:lnSpc>
                <a:spcPct val="100000"/>
              </a:lnSpc>
              <a:spcBef>
                <a:spcPts val="900"/>
              </a:spcBef>
              <a:spcAft>
                <a:spcPts val="0"/>
              </a:spcAft>
              <a:buSzPts val="840"/>
              <a:buChar char="o"/>
            </a:pPr>
            <a:r>
              <a:rPr lang="en-US" sz="1800"/>
              <a:t>The decision a user needs to make</a:t>
            </a:r>
            <a:endParaRPr sz="1800"/>
          </a:p>
          <a:p>
            <a:pPr indent="-182880" lvl="1" marL="384048" rtl="0" algn="l">
              <a:lnSpc>
                <a:spcPct val="100000"/>
              </a:lnSpc>
              <a:spcBef>
                <a:spcPts val="750"/>
              </a:spcBef>
              <a:spcAft>
                <a:spcPts val="0"/>
              </a:spcAft>
              <a:buClr>
                <a:schemeClr val="dk1"/>
              </a:buClr>
              <a:buSzPts val="980"/>
              <a:buFont typeface="Courier New"/>
              <a:buChar char="o"/>
            </a:pPr>
            <a:r>
              <a:rPr lang="en-US" sz="1800"/>
              <a:t>“Do I want to install new software now”</a:t>
            </a:r>
            <a:endParaRPr sz="1800"/>
          </a:p>
          <a:p>
            <a:pPr indent="-220980" lvl="0" marL="274320" rtl="0" algn="l">
              <a:lnSpc>
                <a:spcPct val="100000"/>
              </a:lnSpc>
              <a:spcBef>
                <a:spcPts val="1100"/>
              </a:spcBef>
              <a:spcAft>
                <a:spcPts val="0"/>
              </a:spcAft>
              <a:buSzPts val="840"/>
              <a:buNone/>
            </a:pPr>
            <a:r>
              <a:t/>
            </a:r>
            <a:endParaRPr/>
          </a:p>
          <a:p>
            <a:pPr indent="-185420" lvl="0" marL="274320" rtl="0" algn="l">
              <a:lnSpc>
                <a:spcPct val="100000"/>
              </a:lnSpc>
              <a:spcBef>
                <a:spcPts val="1400"/>
              </a:spcBef>
              <a:spcAft>
                <a:spcPts val="0"/>
              </a:spcAft>
              <a:buSzPts val="1400"/>
              <a:buNone/>
            </a:pPr>
            <a:r>
              <a:t/>
            </a:r>
            <a:endParaRPr/>
          </a:p>
        </p:txBody>
      </p:sp>
      <p:sp>
        <p:nvSpPr>
          <p:cNvPr id="316" name="Google Shape;316;p10"/>
          <p:cNvSpPr txBox="1"/>
          <p:nvPr>
            <p:ph idx="4294967295" type="body"/>
          </p:nvPr>
        </p:nvSpPr>
        <p:spPr>
          <a:xfrm>
            <a:off x="6593194" y="1873384"/>
            <a:ext cx="3428710" cy="2282026"/>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SzPts val="1400"/>
              <a:buNone/>
            </a:pPr>
            <a:r>
              <a:rPr lang="en-US" sz="1400"/>
              <a:t>Installation Mode</a:t>
            </a:r>
            <a:endParaRPr/>
          </a:p>
          <a:p>
            <a:pPr indent="0" lvl="0" marL="0" rtl="0" algn="l">
              <a:lnSpc>
                <a:spcPct val="100000"/>
              </a:lnSpc>
              <a:spcBef>
                <a:spcPts val="1400"/>
              </a:spcBef>
              <a:spcAft>
                <a:spcPts val="0"/>
              </a:spcAft>
              <a:buSzPts val="1400"/>
              <a:buNone/>
            </a:pPr>
            <a:r>
              <a:rPr lang="en-US" sz="1400"/>
              <a:t>Execute all software</a:t>
            </a:r>
            <a:endParaRPr/>
          </a:p>
          <a:p>
            <a:pPr indent="0" lvl="0" marL="0" rtl="0" algn="l">
              <a:lnSpc>
                <a:spcPct val="100000"/>
              </a:lnSpc>
              <a:spcBef>
                <a:spcPts val="1400"/>
              </a:spcBef>
              <a:spcAft>
                <a:spcPts val="0"/>
              </a:spcAft>
              <a:buSzPts val="1400"/>
              <a:buNone/>
            </a:pPr>
            <a:r>
              <a:rPr lang="en-US" sz="1400"/>
              <a:t>Executed = added to whitelist</a:t>
            </a:r>
            <a:endParaRPr/>
          </a:p>
          <a:p>
            <a:pPr indent="0" lvl="0" marL="0" rtl="0" algn="l">
              <a:lnSpc>
                <a:spcPct val="100000"/>
              </a:lnSpc>
              <a:spcBef>
                <a:spcPts val="1400"/>
              </a:spcBef>
              <a:spcAft>
                <a:spcPts val="0"/>
              </a:spcAft>
              <a:buSzPts val="1400"/>
              <a:buNone/>
            </a:pPr>
            <a:r>
              <a:rPr lang="en-US" sz="1400"/>
              <a:t>Written  = added to whitelist</a:t>
            </a:r>
            <a:endParaRPr/>
          </a:p>
          <a:p>
            <a:pPr indent="0" lvl="0" marL="0" rtl="0" algn="l">
              <a:lnSpc>
                <a:spcPct val="100000"/>
              </a:lnSpc>
              <a:spcBef>
                <a:spcPts val="1400"/>
              </a:spcBef>
              <a:spcAft>
                <a:spcPts val="0"/>
              </a:spcAft>
              <a:buSzPts val="1400"/>
              <a:buNone/>
            </a:pPr>
            <a:r>
              <a:rPr lang="en-US" sz="1400"/>
              <a:t>Try to exit installation mode quickly</a:t>
            </a:r>
            <a:endParaRPr/>
          </a:p>
        </p:txBody>
      </p:sp>
      <p:sp>
        <p:nvSpPr>
          <p:cNvPr id="317" name="Google Shape;317;p10"/>
          <p:cNvSpPr/>
          <p:nvPr/>
        </p:nvSpPr>
        <p:spPr>
          <a:xfrm>
            <a:off x="2488343" y="2269661"/>
            <a:ext cx="3536709" cy="1524000"/>
          </a:xfrm>
          <a:prstGeom prst="frame">
            <a:avLst>
              <a:gd fmla="val 634" name="adj1"/>
            </a:avLst>
          </a:prstGeom>
          <a:gradFill>
            <a:gsLst>
              <a:gs pos="0">
                <a:srgbClr val="FFBC00"/>
              </a:gs>
              <a:gs pos="34000">
                <a:srgbClr val="FFBB00"/>
              </a:gs>
              <a:gs pos="70000">
                <a:srgbClr val="FFC100"/>
              </a:gs>
              <a:gs pos="100000">
                <a:srgbClr val="FFBF00"/>
              </a:gs>
            </a:gsLst>
            <a:path path="circle">
              <a:fillToRect b="50%" l="50%" r="50%" t="50%"/>
            </a:path>
            <a:tileRect/>
          </a:gra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18" name="Google Shape;318;p10"/>
          <p:cNvSpPr/>
          <p:nvPr/>
        </p:nvSpPr>
        <p:spPr>
          <a:xfrm>
            <a:off x="6485195" y="2225339"/>
            <a:ext cx="3536709" cy="1524000"/>
          </a:xfrm>
          <a:prstGeom prst="frame">
            <a:avLst>
              <a:gd fmla="val 634" name="adj1"/>
            </a:avLst>
          </a:prstGeom>
          <a:gradFill>
            <a:gsLst>
              <a:gs pos="0">
                <a:srgbClr val="FFBC00"/>
              </a:gs>
              <a:gs pos="34000">
                <a:srgbClr val="FFBB00"/>
              </a:gs>
              <a:gs pos="70000">
                <a:srgbClr val="FFC100"/>
              </a:gs>
              <a:gs pos="100000">
                <a:srgbClr val="FFBF00"/>
              </a:gs>
            </a:gsLst>
            <a:path path="circle">
              <a:fillToRect b="50%" l="50%" r="50%" t="50%"/>
            </a:path>
            <a:tileRect/>
          </a:gra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19" name="Google Shape;319;p10"/>
          <p:cNvSpPr txBox="1"/>
          <p:nvPr/>
        </p:nvSpPr>
        <p:spPr>
          <a:xfrm>
            <a:off x="2488343" y="1915430"/>
            <a:ext cx="3536709" cy="228758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400"/>
              <a:buFont typeface="Times"/>
              <a:buNone/>
            </a:pPr>
            <a:r>
              <a:rPr b="0" i="0" lang="en-US" sz="1400" u="none" cap="none" strike="noStrike">
                <a:solidFill>
                  <a:schemeClr val="dk1"/>
                </a:solidFill>
                <a:latin typeface="Century Gothic"/>
                <a:ea typeface="Century Gothic"/>
                <a:cs typeface="Century Gothic"/>
                <a:sym typeface="Century Gothic"/>
              </a:rPr>
              <a:t>Normal Mode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400" u="none" cap="none" strike="noStrike">
                <a:solidFill>
                  <a:schemeClr val="dk1"/>
                </a:solidFill>
                <a:latin typeface="Century Gothic"/>
                <a:ea typeface="Century Gothic"/>
                <a:cs typeface="Century Gothic"/>
                <a:sym typeface="Century Gothic"/>
              </a:rPr>
              <a:t>Only execute known software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400" u="none" cap="none" strike="noStrike">
                <a:solidFill>
                  <a:schemeClr val="dk1"/>
                </a:solidFill>
                <a:latin typeface="Century Gothic"/>
                <a:ea typeface="Century Gothic"/>
                <a:cs typeface="Century Gothic"/>
                <a:sym typeface="Century Gothic"/>
              </a:rPr>
              <a:t>Trusted Signatures = add to whitelist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400" u="none" cap="none" strike="noStrike">
                <a:solidFill>
                  <a:schemeClr val="dk1"/>
                </a:solidFill>
                <a:latin typeface="Century Gothic"/>
                <a:ea typeface="Century Gothic"/>
                <a:cs typeface="Century Gothic"/>
                <a:sym typeface="Century Gothic"/>
              </a:rPr>
              <a:t>Trusted Installers = add to whitelist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accent1"/>
              </a:buClr>
              <a:buSzPts val="1400"/>
              <a:buFont typeface="Courier New"/>
              <a:buNone/>
            </a:pPr>
            <a:r>
              <a:rPr b="0" i="0" lang="en-US" sz="1400" u="none" cap="none" strike="noStrike">
                <a:solidFill>
                  <a:schemeClr val="dk1"/>
                </a:solidFill>
                <a:latin typeface="Century Gothic"/>
                <a:ea typeface="Century Gothic"/>
                <a:cs typeface="Century Gothic"/>
                <a:sym typeface="Century Gothic"/>
              </a:rPr>
              <a:t>All else blocked</a:t>
            </a:r>
            <a:endParaRPr b="0" i="0" sz="1400" u="none" cap="none" strike="noStrike">
              <a:solidFill>
                <a:srgbClr val="000000"/>
              </a:solidFill>
              <a:latin typeface="Arial"/>
              <a:ea typeface="Arial"/>
              <a:cs typeface="Arial"/>
              <a:sym typeface="Arial"/>
            </a:endParaRPr>
          </a:p>
        </p:txBody>
      </p:sp>
      <p:pic>
        <p:nvPicPr>
          <p:cNvPr id="320" name="Google Shape;320;p10"/>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21" name="Google Shape;321;p10"/>
          <p:cNvSpPr txBox="1"/>
          <p:nvPr/>
        </p:nvSpPr>
        <p:spPr>
          <a:xfrm>
            <a:off x="10894342" y="5971125"/>
            <a:ext cx="3350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9</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1"/>
          <p:cNvSpPr txBox="1"/>
          <p:nvPr>
            <p:ph type="ctrTitle"/>
          </p:nvPr>
        </p:nvSpPr>
        <p:spPr>
          <a:xfrm>
            <a:off x="942328" y="519008"/>
            <a:ext cx="8113182" cy="7493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Design Principles in Practice</a:t>
            </a:r>
            <a:endParaRPr/>
          </a:p>
        </p:txBody>
      </p:sp>
      <p:sp>
        <p:nvSpPr>
          <p:cNvPr id="327" name="Google Shape;327;p11"/>
          <p:cNvSpPr txBox="1"/>
          <p:nvPr>
            <p:ph idx="2" type="body"/>
          </p:nvPr>
        </p:nvSpPr>
        <p:spPr>
          <a:xfrm>
            <a:off x="1189336" y="1750143"/>
            <a:ext cx="8347954" cy="3795251"/>
          </a:xfrm>
          <a:prstGeom prst="rect">
            <a:avLst/>
          </a:prstGeom>
          <a:noFill/>
          <a:ln>
            <a:noFill/>
          </a:ln>
        </p:spPr>
        <p:txBody>
          <a:bodyPr anchorCtr="0" anchor="t" bIns="45700" lIns="91425" spcFirstLastPara="1" rIns="0" wrap="square" tIns="0">
            <a:normAutofit fontScale="70000" lnSpcReduction="20000"/>
          </a:bodyPr>
          <a:lstStyle/>
          <a:p>
            <a:pPr indent="-274320" lvl="0" marL="274320" rtl="0" algn="l">
              <a:lnSpc>
                <a:spcPct val="100000"/>
              </a:lnSpc>
              <a:spcBef>
                <a:spcPts val="0"/>
              </a:spcBef>
              <a:spcAft>
                <a:spcPts val="0"/>
              </a:spcAft>
              <a:buSzPct val="100000"/>
              <a:buChar char="o"/>
            </a:pPr>
            <a:r>
              <a:rPr lang="en-US" sz="2500"/>
              <a:t>Reduce – there is a single security decision to make for installing any application</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Simplify – this paradigm more closely matches how typical users understand their actions.  “I’m adding something new”</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Safe (Fail Safe Defaults) – Not allowing new code is the easiest action</a:t>
            </a:r>
            <a:endParaRPr/>
          </a:p>
          <a:p>
            <a:pPr indent="-187007" lvl="0" marL="274320" rtl="0" algn="l">
              <a:lnSpc>
                <a:spcPct val="100000"/>
              </a:lnSpc>
              <a:spcBef>
                <a:spcPts val="1800"/>
              </a:spcBef>
              <a:spcAft>
                <a:spcPts val="0"/>
              </a:spcAft>
              <a:buSzPct val="100000"/>
              <a:buNone/>
            </a:pPr>
            <a:r>
              <a:t/>
            </a:r>
            <a:endParaRPr sz="2500"/>
          </a:p>
          <a:p>
            <a:pPr indent="-274320" lvl="0" marL="274320" rtl="0" algn="l">
              <a:lnSpc>
                <a:spcPct val="100000"/>
              </a:lnSpc>
              <a:spcBef>
                <a:spcPts val="1800"/>
              </a:spcBef>
              <a:spcAft>
                <a:spcPts val="0"/>
              </a:spcAft>
              <a:buSzPct val="100000"/>
              <a:buChar char="o"/>
            </a:pPr>
            <a:r>
              <a:rPr lang="en-US" sz="2500"/>
              <a:t>Active – In order to add new software, the user needs to actively participate and initiate the action.</a:t>
            </a:r>
            <a:endParaRPr/>
          </a:p>
          <a:p>
            <a:pPr indent="-225425" lvl="0" marL="274320" rtl="0" algn="l">
              <a:lnSpc>
                <a:spcPct val="100000"/>
              </a:lnSpc>
              <a:spcBef>
                <a:spcPts val="1800"/>
              </a:spcBef>
              <a:spcAft>
                <a:spcPts val="0"/>
              </a:spcAft>
              <a:buSzPct val="100000"/>
              <a:buFont typeface="Courier New"/>
              <a:buNone/>
            </a:pPr>
            <a:r>
              <a:t/>
            </a:r>
            <a:endParaRPr/>
          </a:p>
        </p:txBody>
      </p:sp>
      <p:pic>
        <p:nvPicPr>
          <p:cNvPr id="328" name="Google Shape;328;p11"/>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329" name="Google Shape;329;p11"/>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10</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2"/>
          <p:cNvSpPr txBox="1"/>
          <p:nvPr>
            <p:ph type="ctrTitle"/>
          </p:nvPr>
        </p:nvSpPr>
        <p:spPr>
          <a:xfrm>
            <a:off x="796322" y="320040"/>
            <a:ext cx="9225582" cy="899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Installation Mode vs Normal Mode</a:t>
            </a:r>
            <a:endParaRPr/>
          </a:p>
        </p:txBody>
      </p:sp>
      <p:sp>
        <p:nvSpPr>
          <p:cNvPr id="336" name="Google Shape;336;p12"/>
          <p:cNvSpPr txBox="1"/>
          <p:nvPr>
            <p:ph idx="1" type="body"/>
          </p:nvPr>
        </p:nvSpPr>
        <p:spPr>
          <a:xfrm>
            <a:off x="796321" y="2252076"/>
            <a:ext cx="7695583" cy="2850866"/>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sz="1600"/>
              <a:t>This dual mode can more closely match the mental model of a typical user.</a:t>
            </a:r>
            <a:endParaRPr sz="1600"/>
          </a:p>
          <a:p>
            <a:pPr indent="-182880" lvl="1" marL="384048" rtl="0" algn="l">
              <a:lnSpc>
                <a:spcPct val="100000"/>
              </a:lnSpc>
              <a:spcBef>
                <a:spcPts val="400"/>
              </a:spcBef>
              <a:spcAft>
                <a:spcPts val="0"/>
              </a:spcAft>
              <a:buClr>
                <a:schemeClr val="dk1"/>
              </a:buClr>
              <a:buSzPts val="1400"/>
              <a:buChar char="◦"/>
            </a:pPr>
            <a:r>
              <a:rPr lang="en-US" sz="1600"/>
              <a:t>Users may not understand “Do you want to allow this program to make changes”</a:t>
            </a:r>
            <a:endParaRPr sz="1600"/>
          </a:p>
          <a:p>
            <a:pPr indent="-182880" lvl="1" marL="384048" rtl="0" algn="l">
              <a:lnSpc>
                <a:spcPct val="100000"/>
              </a:lnSpc>
              <a:spcBef>
                <a:spcPts val="600"/>
              </a:spcBef>
              <a:spcAft>
                <a:spcPts val="0"/>
              </a:spcAft>
              <a:buClr>
                <a:schemeClr val="dk1"/>
              </a:buClr>
              <a:buSzPts val="1400"/>
              <a:buChar char="◦"/>
            </a:pPr>
            <a:r>
              <a:rPr lang="en-US" sz="1600"/>
              <a:t>But most can be educated about “Do you want to add something new to your computer right now”</a:t>
            </a:r>
            <a:endParaRPr sz="1600"/>
          </a:p>
          <a:p>
            <a:pPr indent="-93979" lvl="1" marL="384048" rtl="0" algn="l">
              <a:lnSpc>
                <a:spcPct val="100000"/>
              </a:lnSpc>
              <a:spcBef>
                <a:spcPts val="600"/>
              </a:spcBef>
              <a:spcAft>
                <a:spcPts val="0"/>
              </a:spcAft>
              <a:buClr>
                <a:schemeClr val="dk1"/>
              </a:buClr>
              <a:buSzPts val="1400"/>
              <a:buNone/>
            </a:pPr>
            <a:r>
              <a:t/>
            </a:r>
            <a:endParaRPr sz="1600"/>
          </a:p>
          <a:p>
            <a:pPr indent="-274320" lvl="0" marL="274320" rtl="0" algn="l">
              <a:lnSpc>
                <a:spcPct val="100000"/>
              </a:lnSpc>
              <a:spcBef>
                <a:spcPts val="1600"/>
              </a:spcBef>
              <a:spcAft>
                <a:spcPts val="0"/>
              </a:spcAft>
              <a:buSzPts val="1400"/>
              <a:buFont typeface="Courier New"/>
              <a:buChar char="o"/>
            </a:pPr>
            <a:r>
              <a:rPr lang="en-US" sz="1600"/>
              <a:t>Furthermore, users can be educated about when not to enter installation mode.</a:t>
            </a:r>
            <a:endParaRPr sz="1600"/>
          </a:p>
        </p:txBody>
      </p:sp>
      <p:pic>
        <p:nvPicPr>
          <p:cNvPr id="337" name="Google Shape;337;p12"/>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38" name="Google Shape;338;p12"/>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11</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type="ctrTitle"/>
          </p:nvPr>
        </p:nvSpPr>
        <p:spPr>
          <a:xfrm>
            <a:off x="844005" y="549555"/>
            <a:ext cx="9342214" cy="9754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The Burden Benefit of Installation Mode</a:t>
            </a:r>
            <a:endParaRPr/>
          </a:p>
        </p:txBody>
      </p:sp>
      <p:sp>
        <p:nvSpPr>
          <p:cNvPr id="345" name="Google Shape;345;p13"/>
          <p:cNvSpPr txBox="1"/>
          <p:nvPr>
            <p:ph idx="2" type="body"/>
          </p:nvPr>
        </p:nvSpPr>
        <p:spPr>
          <a:xfrm>
            <a:off x="1061884" y="1932769"/>
            <a:ext cx="8426245" cy="388792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Simple switch to installation mode</a:t>
            </a:r>
            <a:endParaRPr/>
          </a:p>
          <a:p>
            <a:pPr indent="-274319" lvl="1" marL="384048" rtl="0" algn="l">
              <a:lnSpc>
                <a:spcPct val="100000"/>
              </a:lnSpc>
              <a:spcBef>
                <a:spcPts val="800"/>
              </a:spcBef>
              <a:spcAft>
                <a:spcPts val="0"/>
              </a:spcAft>
              <a:buClr>
                <a:schemeClr val="lt1"/>
              </a:buClr>
              <a:buSzPts val="1400"/>
              <a:buChar char="◦"/>
            </a:pPr>
            <a:r>
              <a:rPr lang="en-US" sz="1400"/>
              <a:t>Advantage – it’s easy</a:t>
            </a:r>
            <a:endParaRPr/>
          </a:p>
          <a:p>
            <a:pPr indent="-274319" lvl="1" marL="384048" rtl="0" algn="l">
              <a:lnSpc>
                <a:spcPct val="100000"/>
              </a:lnSpc>
              <a:spcBef>
                <a:spcPts val="600"/>
              </a:spcBef>
              <a:spcAft>
                <a:spcPts val="0"/>
              </a:spcAft>
              <a:buClr>
                <a:schemeClr val="lt1"/>
              </a:buClr>
              <a:buSzPts val="1400"/>
              <a:buChar char="◦"/>
            </a:pPr>
            <a:r>
              <a:rPr lang="en-US" sz="1400"/>
              <a:t>Disadvantage – user may enter installation mode often</a:t>
            </a:r>
            <a:endParaRPr/>
          </a:p>
          <a:p>
            <a:pPr indent="-274320" lvl="0" marL="274320" rtl="0" algn="l">
              <a:lnSpc>
                <a:spcPct val="100000"/>
              </a:lnSpc>
              <a:spcBef>
                <a:spcPts val="1600"/>
              </a:spcBef>
              <a:spcAft>
                <a:spcPts val="0"/>
              </a:spcAft>
              <a:buSzPts val="1400"/>
              <a:buChar char="o"/>
            </a:pPr>
            <a:r>
              <a:rPr lang="en-US"/>
              <a:t>High overhead switch to installation mode (ex. reboot)</a:t>
            </a:r>
            <a:endParaRPr/>
          </a:p>
          <a:p>
            <a:pPr indent="-274319" lvl="1" marL="384048" rtl="0" algn="l">
              <a:lnSpc>
                <a:spcPct val="100000"/>
              </a:lnSpc>
              <a:spcBef>
                <a:spcPts val="800"/>
              </a:spcBef>
              <a:spcAft>
                <a:spcPts val="0"/>
              </a:spcAft>
              <a:buClr>
                <a:schemeClr val="lt1"/>
              </a:buClr>
              <a:buSzPts val="1400"/>
              <a:buChar char="◦"/>
            </a:pPr>
            <a:r>
              <a:rPr lang="en-US" sz="1400"/>
              <a:t>Advantage – it makes a user less likely to switch unless needed</a:t>
            </a:r>
            <a:endParaRPr/>
          </a:p>
          <a:p>
            <a:pPr indent="-274319" lvl="1" marL="384048" rtl="0" algn="l">
              <a:lnSpc>
                <a:spcPct val="100000"/>
              </a:lnSpc>
              <a:spcBef>
                <a:spcPts val="600"/>
              </a:spcBef>
              <a:spcAft>
                <a:spcPts val="0"/>
              </a:spcAft>
              <a:buClr>
                <a:schemeClr val="lt1"/>
              </a:buClr>
              <a:buSzPts val="1400"/>
              <a:buChar char="◦"/>
            </a:pPr>
            <a:r>
              <a:rPr lang="en-US" sz="1400"/>
              <a:t>Disadvantage – high overhead may lead to annoyance</a:t>
            </a:r>
            <a:endParaRPr/>
          </a:p>
          <a:p>
            <a:pPr indent="-274320" lvl="0" marL="274320" rtl="0" algn="l">
              <a:lnSpc>
                <a:spcPct val="100000"/>
              </a:lnSpc>
              <a:spcBef>
                <a:spcPts val="1600"/>
              </a:spcBef>
              <a:spcAft>
                <a:spcPts val="0"/>
              </a:spcAft>
              <a:buSzPts val="1400"/>
              <a:buChar char="o"/>
            </a:pPr>
            <a:r>
              <a:rPr lang="en-US"/>
              <a:t>Advantage of reboot </a:t>
            </a:r>
            <a:endParaRPr/>
          </a:p>
          <a:p>
            <a:pPr indent="-274319" lvl="1" marL="384048" rtl="0" algn="l">
              <a:lnSpc>
                <a:spcPct val="100000"/>
              </a:lnSpc>
              <a:spcBef>
                <a:spcPts val="800"/>
              </a:spcBef>
              <a:spcAft>
                <a:spcPts val="0"/>
              </a:spcAft>
              <a:buClr>
                <a:schemeClr val="lt1"/>
              </a:buClr>
              <a:buSzPts val="1400"/>
              <a:buChar char="◦"/>
            </a:pPr>
            <a:r>
              <a:rPr lang="en-US" sz="1400"/>
              <a:t>Clear out memory, malware in memory can’t take advantage of installation mode</a:t>
            </a:r>
            <a:endParaRPr/>
          </a:p>
          <a:p>
            <a:pPr indent="-274319" lvl="1" marL="384048" rtl="0" algn="l">
              <a:lnSpc>
                <a:spcPct val="100000"/>
              </a:lnSpc>
              <a:spcBef>
                <a:spcPts val="600"/>
              </a:spcBef>
              <a:spcAft>
                <a:spcPts val="0"/>
              </a:spcAft>
              <a:buClr>
                <a:schemeClr val="lt1"/>
              </a:buClr>
              <a:buSzPts val="1400"/>
              <a:buChar char="◦"/>
            </a:pPr>
            <a:r>
              <a:rPr lang="en-US" sz="1400"/>
              <a:t>Minimal number of applications active just after reboot</a:t>
            </a:r>
            <a:endParaRPr/>
          </a:p>
          <a:p>
            <a:pPr indent="-185420" lvl="0" marL="274320" rtl="0" algn="l">
              <a:lnSpc>
                <a:spcPct val="100000"/>
              </a:lnSpc>
              <a:spcBef>
                <a:spcPts val="1600"/>
              </a:spcBef>
              <a:spcAft>
                <a:spcPts val="0"/>
              </a:spcAft>
              <a:buSzPts val="1400"/>
              <a:buFont typeface="Courier New"/>
              <a:buNone/>
            </a:pPr>
            <a:r>
              <a:t/>
            </a:r>
            <a:endParaRPr/>
          </a:p>
        </p:txBody>
      </p:sp>
      <p:pic>
        <p:nvPicPr>
          <p:cNvPr id="346" name="Google Shape;346;p13"/>
          <p:cNvPicPr preferRelativeResize="0"/>
          <p:nvPr/>
        </p:nvPicPr>
        <p:blipFill rotWithShape="1">
          <a:blip r:embed="rId3">
            <a:alphaModFix/>
          </a:blip>
          <a:srcRect b="0" l="0" r="0" t="0"/>
          <a:stretch/>
        </p:blipFill>
        <p:spPr>
          <a:xfrm>
            <a:off x="6889246" y="5995471"/>
            <a:ext cx="1530000" cy="612000"/>
          </a:xfrm>
          <a:prstGeom prst="rect">
            <a:avLst/>
          </a:prstGeom>
          <a:noFill/>
          <a:ln>
            <a:noFill/>
          </a:ln>
        </p:spPr>
      </p:pic>
      <p:sp>
        <p:nvSpPr>
          <p:cNvPr id="347" name="Google Shape;347;p13"/>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6"/>
          <p:cNvSpPr txBox="1"/>
          <p:nvPr>
            <p:ph type="ctrTitle"/>
          </p:nvPr>
        </p:nvSpPr>
        <p:spPr>
          <a:xfrm>
            <a:off x="796322" y="320040"/>
            <a:ext cx="6732237" cy="889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Network IDSs</a:t>
            </a:r>
            <a:endParaRPr/>
          </a:p>
        </p:txBody>
      </p:sp>
      <p:sp>
        <p:nvSpPr>
          <p:cNvPr id="354" name="Google Shape;354;p16"/>
          <p:cNvSpPr txBox="1"/>
          <p:nvPr>
            <p:ph idx="1" type="body"/>
          </p:nvPr>
        </p:nvSpPr>
        <p:spPr>
          <a:xfrm>
            <a:off x="1012632" y="1809623"/>
            <a:ext cx="7964220" cy="3548957"/>
          </a:xfrm>
          <a:prstGeom prst="rect">
            <a:avLst/>
          </a:prstGeom>
          <a:noFill/>
          <a:ln>
            <a:noFill/>
          </a:ln>
        </p:spPr>
        <p:txBody>
          <a:bodyPr anchorCtr="0" anchor="t" bIns="45700" lIns="0" spcFirstLastPara="1" rIns="0" wrap="square" tIns="45700">
            <a:normAutofit/>
          </a:bodyPr>
          <a:lstStyle/>
          <a:p>
            <a:pPr indent="-274320" lvl="0" marL="274320" rtl="0" algn="l">
              <a:lnSpc>
                <a:spcPct val="90000"/>
              </a:lnSpc>
              <a:spcBef>
                <a:spcPts val="0"/>
              </a:spcBef>
              <a:spcAft>
                <a:spcPts val="0"/>
              </a:spcAft>
              <a:buSzPts val="1400"/>
              <a:buChar char="o"/>
            </a:pPr>
            <a:r>
              <a:rPr lang="en-US"/>
              <a:t>Deploying sensors at strategic locations</a:t>
            </a:r>
            <a:endParaRPr/>
          </a:p>
          <a:p>
            <a:pPr indent="-182880" lvl="1" marL="384048" rtl="0" algn="l">
              <a:lnSpc>
                <a:spcPct val="90000"/>
              </a:lnSpc>
              <a:spcBef>
                <a:spcPts val="400"/>
              </a:spcBef>
              <a:spcAft>
                <a:spcPts val="0"/>
              </a:spcAft>
              <a:buClr>
                <a:schemeClr val="dk1"/>
              </a:buClr>
              <a:buSzPts val="1400"/>
              <a:buChar char="◦"/>
            </a:pPr>
            <a:r>
              <a:rPr lang="en-US"/>
              <a:t>E.G., Packet sniffing via </a:t>
            </a:r>
            <a:r>
              <a:rPr i="1" lang="en-US"/>
              <a:t>tcpdump</a:t>
            </a:r>
            <a:r>
              <a:rPr lang="en-US"/>
              <a:t> at routers</a:t>
            </a:r>
            <a:endParaRPr/>
          </a:p>
          <a:p>
            <a:pPr indent="-274320" lvl="0" marL="274320" rtl="0" algn="l">
              <a:lnSpc>
                <a:spcPct val="90000"/>
              </a:lnSpc>
              <a:spcBef>
                <a:spcPts val="1600"/>
              </a:spcBef>
              <a:spcAft>
                <a:spcPts val="0"/>
              </a:spcAft>
              <a:buSzPts val="1400"/>
              <a:buChar char="o"/>
            </a:pPr>
            <a:r>
              <a:rPr lang="en-US"/>
              <a:t>Inspecting network traffic </a:t>
            </a:r>
            <a:endParaRPr/>
          </a:p>
          <a:p>
            <a:pPr indent="-182880" lvl="1" marL="384048" rtl="0" algn="l">
              <a:lnSpc>
                <a:spcPct val="90000"/>
              </a:lnSpc>
              <a:spcBef>
                <a:spcPts val="400"/>
              </a:spcBef>
              <a:spcAft>
                <a:spcPts val="0"/>
              </a:spcAft>
              <a:buClr>
                <a:schemeClr val="dk1"/>
              </a:buClr>
              <a:buSzPts val="1400"/>
              <a:buChar char="◦"/>
            </a:pPr>
            <a:r>
              <a:rPr lang="en-US"/>
              <a:t>Watch for violations of protocols and unusual connection patterns</a:t>
            </a:r>
            <a:endParaRPr/>
          </a:p>
          <a:p>
            <a:pPr indent="-274320" lvl="0" marL="274320" rtl="0" algn="l">
              <a:lnSpc>
                <a:spcPct val="90000"/>
              </a:lnSpc>
              <a:spcBef>
                <a:spcPts val="1600"/>
              </a:spcBef>
              <a:spcAft>
                <a:spcPts val="0"/>
              </a:spcAft>
              <a:buSzPts val="1400"/>
              <a:buChar char="o"/>
            </a:pPr>
            <a:r>
              <a:rPr lang="en-US"/>
              <a:t>Monitoring user activities</a:t>
            </a:r>
            <a:endParaRPr/>
          </a:p>
          <a:p>
            <a:pPr indent="-182880" lvl="1" marL="384048" rtl="0" algn="l">
              <a:lnSpc>
                <a:spcPct val="90000"/>
              </a:lnSpc>
              <a:spcBef>
                <a:spcPts val="400"/>
              </a:spcBef>
              <a:spcAft>
                <a:spcPts val="0"/>
              </a:spcAft>
              <a:buClr>
                <a:schemeClr val="dk1"/>
              </a:buClr>
              <a:buSzPts val="1400"/>
              <a:buChar char="◦"/>
            </a:pPr>
            <a:r>
              <a:rPr lang="en-US"/>
              <a:t>E.g., look into the data portions of the packets for malicious code, or known exploits</a:t>
            </a:r>
            <a:endParaRPr/>
          </a:p>
          <a:p>
            <a:pPr indent="-274320" lvl="0" marL="274320" rtl="0" algn="l">
              <a:lnSpc>
                <a:spcPct val="90000"/>
              </a:lnSpc>
              <a:spcBef>
                <a:spcPts val="1600"/>
              </a:spcBef>
              <a:spcAft>
                <a:spcPts val="0"/>
              </a:spcAft>
              <a:buSzPts val="1400"/>
              <a:buChar char="o"/>
            </a:pPr>
            <a:r>
              <a:rPr lang="en-US"/>
              <a:t>Inspection ability limited by encryption</a:t>
            </a:r>
            <a:endParaRPr/>
          </a:p>
          <a:p>
            <a:pPr indent="-182880" lvl="1" marL="384048" rtl="0" algn="l">
              <a:lnSpc>
                <a:spcPct val="90000"/>
              </a:lnSpc>
              <a:spcBef>
                <a:spcPts val="400"/>
              </a:spcBef>
              <a:spcAft>
                <a:spcPts val="0"/>
              </a:spcAft>
              <a:buClr>
                <a:schemeClr val="dk1"/>
              </a:buClr>
              <a:buSzPts val="1400"/>
              <a:buChar char="◦"/>
            </a:pPr>
            <a:r>
              <a:rPr lang="en-US"/>
              <a:t>Data portions and some header information can be encrypted</a:t>
            </a:r>
            <a:endParaRPr/>
          </a:p>
          <a:p>
            <a:pPr indent="-182880" lvl="1" marL="384048" rtl="0" algn="l">
              <a:lnSpc>
                <a:spcPct val="90000"/>
              </a:lnSpc>
              <a:spcBef>
                <a:spcPts val="600"/>
              </a:spcBef>
              <a:spcAft>
                <a:spcPts val="0"/>
              </a:spcAft>
              <a:buClr>
                <a:schemeClr val="dk1"/>
              </a:buClr>
              <a:buSzPts val="1400"/>
              <a:buChar char="◦"/>
            </a:pPr>
            <a:r>
              <a:rPr lang="en-US"/>
              <a:t>The decryption engine may still be there, especially for exploit</a:t>
            </a:r>
            <a:endParaRPr/>
          </a:p>
          <a:p>
            <a:pPr indent="-192087" lvl="0" marL="274320" rtl="0" algn="l">
              <a:lnSpc>
                <a:spcPct val="90000"/>
              </a:lnSpc>
              <a:spcBef>
                <a:spcPts val="1600"/>
              </a:spcBef>
              <a:spcAft>
                <a:spcPts val="0"/>
              </a:spcAft>
              <a:buSzPts val="1400"/>
              <a:buNone/>
            </a:pPr>
            <a:r>
              <a:t/>
            </a:r>
            <a:endParaRPr/>
          </a:p>
        </p:txBody>
      </p:sp>
      <p:pic>
        <p:nvPicPr>
          <p:cNvPr id="355" name="Google Shape;355;p16"/>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56" name="Google Shape;356;p16"/>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ctrTitle"/>
          </p:nvPr>
        </p:nvSpPr>
        <p:spPr>
          <a:xfrm>
            <a:off x="796322" y="320040"/>
            <a:ext cx="10864736" cy="106630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Malware Defense &amp; Intrusion Prevention/Detection: Important or Not For the Energy Sector?</a:t>
            </a:r>
            <a:endParaRPr/>
          </a:p>
        </p:txBody>
      </p:sp>
      <p:sp>
        <p:nvSpPr>
          <p:cNvPr id="199" name="Google Shape;199;p14"/>
          <p:cNvSpPr txBox="1"/>
          <p:nvPr>
            <p:ph idx="1" type="body"/>
          </p:nvPr>
        </p:nvSpPr>
        <p:spPr>
          <a:xfrm>
            <a:off x="796321" y="1770295"/>
            <a:ext cx="10500943" cy="2260931"/>
          </a:xfrm>
          <a:prstGeom prst="rect">
            <a:avLst/>
          </a:prstGeom>
          <a:noFill/>
          <a:ln>
            <a:noFill/>
          </a:ln>
        </p:spPr>
        <p:txBody>
          <a:bodyPr anchorCtr="0" anchor="t" bIns="45700" lIns="0" spcFirstLastPara="1" rIns="0" wrap="square" tIns="45700">
            <a:normAutofit fontScale="92500" lnSpcReduction="20000"/>
          </a:bodyPr>
          <a:lstStyle/>
          <a:p>
            <a:pPr indent="0" lvl="0" marL="139700" rtl="0" algn="l">
              <a:lnSpc>
                <a:spcPct val="100000"/>
              </a:lnSpc>
              <a:spcBef>
                <a:spcPts val="1200"/>
              </a:spcBef>
              <a:spcAft>
                <a:spcPts val="0"/>
              </a:spcAft>
              <a:buSzPct val="108108"/>
              <a:buNone/>
            </a:pPr>
            <a:r>
              <a:rPr lang="en-US"/>
              <a:t>1. Signature-based detection</a:t>
            </a:r>
            <a:endParaRPr/>
          </a:p>
          <a:p>
            <a:pPr indent="-317500" lvl="0" marL="457200" rtl="0" algn="l">
              <a:lnSpc>
                <a:spcPct val="100000"/>
              </a:lnSpc>
              <a:spcBef>
                <a:spcPts val="1200"/>
              </a:spcBef>
              <a:spcAft>
                <a:spcPts val="0"/>
              </a:spcAft>
              <a:buSzPct val="108108"/>
              <a:buFont typeface="Courier New"/>
              <a:buChar char="o"/>
            </a:pPr>
            <a:r>
              <a:rPr lang="en-US"/>
              <a:t>Signature-based detection uses known digital indicators of malware to identify suspicious behavior. Lists of indicators of compromise (IOCs), often maintained in a database, can be used to identify a breach. While IOCs can be effective in identifying malicious activity, they are reactive in nature. As a result, CrowdStrike uses indicators of attack (IOA) to proactively identify in-process cyberattacks.</a:t>
            </a:r>
            <a:endParaRPr/>
          </a:p>
          <a:p>
            <a:pPr indent="0" lvl="0" marL="139700" rtl="0" algn="l">
              <a:lnSpc>
                <a:spcPct val="100000"/>
              </a:lnSpc>
              <a:spcBef>
                <a:spcPts val="1200"/>
              </a:spcBef>
              <a:spcAft>
                <a:spcPts val="0"/>
              </a:spcAft>
              <a:buSzPct val="108108"/>
              <a:buNone/>
            </a:pPr>
            <a:r>
              <a:rPr lang="en-US"/>
              <a:t>2. Dynamic malware analysis</a:t>
            </a:r>
            <a:endParaRPr/>
          </a:p>
          <a:p>
            <a:pPr indent="-317500" lvl="0" marL="457200" rtl="0" algn="l">
              <a:lnSpc>
                <a:spcPct val="100000"/>
              </a:lnSpc>
              <a:spcBef>
                <a:spcPts val="1200"/>
              </a:spcBef>
              <a:spcAft>
                <a:spcPts val="0"/>
              </a:spcAft>
              <a:buSzPct val="108108"/>
              <a:buFont typeface="Courier New"/>
              <a:buChar char="o"/>
            </a:pPr>
            <a:r>
              <a:rPr lang="en-US"/>
              <a:t>Dynamic malware analysis executes suspected malicious code in a safe environment called a sandbox. This closed system enables security professionals to watch and study the malware in action without the risk of letting it infect their system or escape into the enterprise network.</a:t>
            </a:r>
            <a:endParaRPr/>
          </a:p>
          <a:p>
            <a:pPr indent="-228600" lvl="0" marL="457200" rtl="0" algn="l">
              <a:lnSpc>
                <a:spcPct val="100000"/>
              </a:lnSpc>
              <a:spcBef>
                <a:spcPts val="1200"/>
              </a:spcBef>
              <a:spcAft>
                <a:spcPts val="0"/>
              </a:spcAft>
              <a:buSzPct val="108108"/>
              <a:buFont typeface="Courier New"/>
              <a:buNone/>
            </a:pPr>
            <a:r>
              <a:t/>
            </a:r>
            <a:endParaRPr/>
          </a:p>
        </p:txBody>
      </p:sp>
      <p:sp>
        <p:nvSpPr>
          <p:cNvPr descr="Signature based methodology architecture | Download Scientific Diagram" id="200" name="Google Shape;200;p14"/>
          <p:cNvSpPr/>
          <p:nvPr/>
        </p:nvSpPr>
        <p:spPr>
          <a:xfrm>
            <a:off x="8952270" y="1081547"/>
            <a:ext cx="2639961" cy="26399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Signature based methodology architecture | Download Scientific Diagram" id="201" name="Google Shape;201;p1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diagram of a flowchart&#10;&#10;Description automatically generated" id="202" name="Google Shape;202;p14"/>
          <p:cNvPicPr preferRelativeResize="0"/>
          <p:nvPr/>
        </p:nvPicPr>
        <p:blipFill rotWithShape="1">
          <a:blip r:embed="rId3">
            <a:alphaModFix/>
          </a:blip>
          <a:srcRect b="0" l="0" r="0" t="0"/>
          <a:stretch/>
        </p:blipFill>
        <p:spPr>
          <a:xfrm>
            <a:off x="4040443" y="4031226"/>
            <a:ext cx="2770748" cy="2639961"/>
          </a:xfrm>
          <a:prstGeom prst="rect">
            <a:avLst/>
          </a:prstGeom>
          <a:noFill/>
          <a:ln>
            <a:noFill/>
          </a:ln>
        </p:spPr>
      </p:pic>
      <p:pic>
        <p:nvPicPr>
          <p:cNvPr id="203" name="Google Shape;203;p14"/>
          <p:cNvPicPr preferRelativeResize="0"/>
          <p:nvPr/>
        </p:nvPicPr>
        <p:blipFill rotWithShape="1">
          <a:blip r:embed="rId4">
            <a:alphaModFix/>
          </a:blip>
          <a:srcRect b="0" l="0" r="0" t="0"/>
          <a:stretch/>
        </p:blipFill>
        <p:spPr>
          <a:xfrm>
            <a:off x="9238546" y="5861336"/>
            <a:ext cx="1530000" cy="61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7"/>
          <p:cNvSpPr txBox="1"/>
          <p:nvPr>
            <p:ph type="ctrTitle"/>
          </p:nvPr>
        </p:nvSpPr>
        <p:spPr>
          <a:xfrm>
            <a:off x="796322" y="320040"/>
            <a:ext cx="6732237" cy="9047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Architecture of Network IDS</a:t>
            </a:r>
            <a:endParaRPr/>
          </a:p>
        </p:txBody>
      </p:sp>
      <p:grpSp>
        <p:nvGrpSpPr>
          <p:cNvPr id="363" name="Google Shape;363;p17"/>
          <p:cNvGrpSpPr/>
          <p:nvPr/>
        </p:nvGrpSpPr>
        <p:grpSpPr>
          <a:xfrm>
            <a:off x="3365089" y="1676159"/>
            <a:ext cx="4527074" cy="3974279"/>
            <a:chOff x="3505199" y="1447800"/>
            <a:chExt cx="4431937" cy="5020974"/>
          </a:xfrm>
        </p:grpSpPr>
        <p:sp>
          <p:nvSpPr>
            <p:cNvPr id="364" name="Google Shape;364;p17"/>
            <p:cNvSpPr txBox="1"/>
            <p:nvPr/>
          </p:nvSpPr>
          <p:spPr>
            <a:xfrm>
              <a:off x="4430455" y="5367923"/>
              <a:ext cx="2273379"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Packet capture libpcap</a:t>
              </a:r>
              <a:endParaRPr b="0" i="0" sz="1400" u="none" cap="none" strike="noStrike">
                <a:solidFill>
                  <a:schemeClr val="dk1"/>
                </a:solidFill>
                <a:latin typeface="Century Gothic"/>
                <a:ea typeface="Century Gothic"/>
                <a:cs typeface="Century Gothic"/>
                <a:sym typeface="Century Gothic"/>
              </a:endParaRPr>
            </a:p>
          </p:txBody>
        </p:sp>
        <p:sp>
          <p:nvSpPr>
            <p:cNvPr id="365" name="Google Shape;365;p17"/>
            <p:cNvSpPr txBox="1"/>
            <p:nvPr/>
          </p:nvSpPr>
          <p:spPr>
            <a:xfrm>
              <a:off x="4899643" y="4248051"/>
              <a:ext cx="1534394"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TCP reassembly</a:t>
              </a:r>
              <a:endParaRPr b="0" i="0" sz="1400" u="none" cap="none" strike="noStrike">
                <a:solidFill>
                  <a:srgbClr val="000000"/>
                </a:solidFill>
                <a:latin typeface="Arial"/>
                <a:ea typeface="Arial"/>
                <a:cs typeface="Arial"/>
                <a:sym typeface="Arial"/>
              </a:endParaRPr>
            </a:p>
          </p:txBody>
        </p:sp>
        <p:sp>
          <p:nvSpPr>
            <p:cNvPr id="366" name="Google Shape;366;p17"/>
            <p:cNvSpPr txBox="1"/>
            <p:nvPr/>
          </p:nvSpPr>
          <p:spPr>
            <a:xfrm>
              <a:off x="4682017" y="3176030"/>
              <a:ext cx="2090637"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Protocol identification</a:t>
              </a:r>
              <a:endParaRPr b="0" i="0" sz="1400" u="none" cap="none" strike="noStrike">
                <a:solidFill>
                  <a:schemeClr val="dk1"/>
                </a:solidFill>
                <a:latin typeface="Century Gothic"/>
                <a:ea typeface="Century Gothic"/>
                <a:cs typeface="Century Gothic"/>
                <a:sym typeface="Century Gothic"/>
              </a:endParaRPr>
            </a:p>
          </p:txBody>
        </p:sp>
        <p:sp>
          <p:nvSpPr>
            <p:cNvPr id="367" name="Google Shape;367;p17"/>
            <p:cNvSpPr/>
            <p:nvPr/>
          </p:nvSpPr>
          <p:spPr>
            <a:xfrm>
              <a:off x="3505199" y="1447800"/>
              <a:ext cx="4403724" cy="118898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68" name="Google Shape;368;p17"/>
            <p:cNvSpPr/>
            <p:nvPr/>
          </p:nvSpPr>
          <p:spPr>
            <a:xfrm>
              <a:off x="3873500" y="5211763"/>
              <a:ext cx="3707674" cy="68962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69" name="Google Shape;369;p17"/>
            <p:cNvSpPr/>
            <p:nvPr/>
          </p:nvSpPr>
          <p:spPr>
            <a:xfrm>
              <a:off x="3889375" y="4057127"/>
              <a:ext cx="3691798" cy="68962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0" name="Google Shape;370;p17"/>
            <p:cNvSpPr/>
            <p:nvPr/>
          </p:nvSpPr>
          <p:spPr>
            <a:xfrm>
              <a:off x="3873500" y="2896393"/>
              <a:ext cx="3707674" cy="79216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1" name="Google Shape;371;p17"/>
            <p:cNvSpPr/>
            <p:nvPr/>
          </p:nvSpPr>
          <p:spPr>
            <a:xfrm>
              <a:off x="5284570" y="5935374"/>
              <a:ext cx="565150" cy="533400"/>
            </a:xfrm>
            <a:prstGeom prst="upArrow">
              <a:avLst>
                <a:gd fmla="val 50000" name="adj1"/>
                <a:gd fmla="val 25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72" name="Google Shape;372;p17"/>
            <p:cNvSpPr txBox="1"/>
            <p:nvPr/>
          </p:nvSpPr>
          <p:spPr>
            <a:xfrm>
              <a:off x="5787812" y="6160998"/>
              <a:ext cx="1439818"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Packet stream</a:t>
              </a:r>
              <a:endParaRPr b="0" i="0" sz="1400" u="none" cap="none" strike="noStrike">
                <a:solidFill>
                  <a:srgbClr val="000000"/>
                </a:solidFill>
                <a:latin typeface="Arial"/>
                <a:ea typeface="Arial"/>
                <a:cs typeface="Arial"/>
                <a:sym typeface="Arial"/>
              </a:endParaRPr>
            </a:p>
          </p:txBody>
        </p:sp>
        <p:sp>
          <p:nvSpPr>
            <p:cNvPr id="373" name="Google Shape;373;p17"/>
            <p:cNvSpPr txBox="1"/>
            <p:nvPr/>
          </p:nvSpPr>
          <p:spPr>
            <a:xfrm>
              <a:off x="3533411" y="1641793"/>
              <a:ext cx="440372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Signature 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(&amp; protocol parsing when needed)</a:t>
              </a:r>
              <a:endParaRPr b="0" i="0" sz="1400" u="none" cap="none" strike="noStrike">
                <a:solidFill>
                  <a:srgbClr val="000000"/>
                </a:solidFill>
                <a:latin typeface="Arial"/>
                <a:ea typeface="Arial"/>
                <a:cs typeface="Arial"/>
                <a:sym typeface="Arial"/>
              </a:endParaRPr>
            </a:p>
          </p:txBody>
        </p:sp>
      </p:grpSp>
      <p:pic>
        <p:nvPicPr>
          <p:cNvPr id="374" name="Google Shape;374;p17"/>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75" name="Google Shape;375;p17"/>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14</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8"/>
          <p:cNvSpPr txBox="1"/>
          <p:nvPr>
            <p:ph type="ctrTitle"/>
          </p:nvPr>
        </p:nvSpPr>
        <p:spPr>
          <a:xfrm>
            <a:off x="796322" y="320040"/>
            <a:ext cx="6732237" cy="1002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Host-Based IDSs</a:t>
            </a:r>
            <a:endParaRPr/>
          </a:p>
        </p:txBody>
      </p:sp>
      <p:sp>
        <p:nvSpPr>
          <p:cNvPr id="382" name="Google Shape;382;p18"/>
          <p:cNvSpPr txBox="1"/>
          <p:nvPr>
            <p:ph idx="1" type="body"/>
          </p:nvPr>
        </p:nvSpPr>
        <p:spPr>
          <a:xfrm>
            <a:off x="933974" y="1917778"/>
            <a:ext cx="6430388" cy="3283485"/>
          </a:xfrm>
          <a:prstGeom prst="rect">
            <a:avLst/>
          </a:prstGeom>
          <a:noFill/>
          <a:ln>
            <a:noFill/>
          </a:ln>
        </p:spPr>
        <p:txBody>
          <a:bodyPr anchorCtr="0" anchor="t" bIns="45700" lIns="0" spcFirstLastPara="1" rIns="0" wrap="square" tIns="45700">
            <a:normAutofit/>
          </a:bodyPr>
          <a:lstStyle/>
          <a:p>
            <a:pPr indent="-185420" lvl="0" marL="274320" rtl="0" algn="l">
              <a:lnSpc>
                <a:spcPct val="90000"/>
              </a:lnSpc>
              <a:spcBef>
                <a:spcPts val="0"/>
              </a:spcBef>
              <a:spcAft>
                <a:spcPts val="0"/>
              </a:spcAft>
              <a:buSzPts val="1400"/>
              <a:buNone/>
            </a:pPr>
            <a:r>
              <a:t/>
            </a:r>
            <a:endParaRPr sz="1800"/>
          </a:p>
          <a:p>
            <a:pPr indent="-274320" lvl="0" marL="274320" rtl="0" algn="l">
              <a:lnSpc>
                <a:spcPct val="90000"/>
              </a:lnSpc>
              <a:spcBef>
                <a:spcPts val="1400"/>
              </a:spcBef>
              <a:spcAft>
                <a:spcPts val="0"/>
              </a:spcAft>
              <a:buSzPts val="1400"/>
              <a:buChar char="o"/>
            </a:pPr>
            <a:r>
              <a:rPr lang="en-US" sz="1800"/>
              <a:t>Running on a single host</a:t>
            </a:r>
            <a:endParaRPr sz="1800"/>
          </a:p>
          <a:p>
            <a:pPr indent="-274320" lvl="0" marL="274320" rtl="0" algn="l">
              <a:lnSpc>
                <a:spcPct val="90000"/>
              </a:lnSpc>
              <a:spcBef>
                <a:spcPts val="1400"/>
              </a:spcBef>
              <a:spcAft>
                <a:spcPts val="0"/>
              </a:spcAft>
              <a:buSzPts val="1400"/>
              <a:buChar char="o"/>
            </a:pPr>
            <a:r>
              <a:rPr lang="en-US" sz="1800"/>
              <a:t>Monitoring</a:t>
            </a:r>
            <a:endParaRPr sz="1800"/>
          </a:p>
          <a:p>
            <a:pPr indent="-182880" lvl="1" marL="384048" rtl="0" algn="l">
              <a:lnSpc>
                <a:spcPct val="90000"/>
              </a:lnSpc>
              <a:spcBef>
                <a:spcPts val="400"/>
              </a:spcBef>
              <a:spcAft>
                <a:spcPts val="0"/>
              </a:spcAft>
              <a:buClr>
                <a:schemeClr val="dk1"/>
              </a:buClr>
              <a:buSzPts val="1400"/>
              <a:buChar char="◦"/>
            </a:pPr>
            <a:r>
              <a:rPr lang="en-US" sz="1800"/>
              <a:t>Shell commands</a:t>
            </a:r>
            <a:endParaRPr sz="1800"/>
          </a:p>
          <a:p>
            <a:pPr indent="-182880" lvl="1" marL="384048" rtl="0" algn="l">
              <a:lnSpc>
                <a:spcPct val="90000"/>
              </a:lnSpc>
              <a:spcBef>
                <a:spcPts val="600"/>
              </a:spcBef>
              <a:spcAft>
                <a:spcPts val="0"/>
              </a:spcAft>
              <a:buClr>
                <a:schemeClr val="dk1"/>
              </a:buClr>
              <a:buSzPts val="1400"/>
              <a:buChar char="◦"/>
            </a:pPr>
            <a:r>
              <a:rPr lang="en-US" sz="1800"/>
              <a:t>System call sequences </a:t>
            </a:r>
            <a:endParaRPr sz="1800"/>
          </a:p>
          <a:p>
            <a:pPr indent="-182880" lvl="1" marL="384048" rtl="0" algn="l">
              <a:lnSpc>
                <a:spcPct val="90000"/>
              </a:lnSpc>
              <a:spcBef>
                <a:spcPts val="600"/>
              </a:spcBef>
              <a:spcAft>
                <a:spcPts val="0"/>
              </a:spcAft>
              <a:buClr>
                <a:schemeClr val="dk1"/>
              </a:buClr>
              <a:buSzPts val="1400"/>
              <a:buChar char="◦"/>
            </a:pPr>
            <a:r>
              <a:rPr lang="en-US" sz="1800"/>
              <a:t>Etc.</a:t>
            </a:r>
            <a:endParaRPr sz="1800"/>
          </a:p>
          <a:p>
            <a:pPr indent="-185420" lvl="0" marL="274320" rtl="0" algn="l">
              <a:lnSpc>
                <a:spcPct val="90000"/>
              </a:lnSpc>
              <a:spcBef>
                <a:spcPts val="1600"/>
              </a:spcBef>
              <a:spcAft>
                <a:spcPts val="0"/>
              </a:spcAft>
              <a:buSzPts val="1400"/>
              <a:buNone/>
            </a:pPr>
            <a:r>
              <a:t/>
            </a:r>
            <a:endParaRPr/>
          </a:p>
        </p:txBody>
      </p:sp>
      <p:pic>
        <p:nvPicPr>
          <p:cNvPr id="383" name="Google Shape;383;p18"/>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384" name="Google Shape;384;p18"/>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15</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9"/>
          <p:cNvSpPr txBox="1"/>
          <p:nvPr>
            <p:ph type="ctrTitle"/>
          </p:nvPr>
        </p:nvSpPr>
        <p:spPr>
          <a:xfrm>
            <a:off x="750111" y="463373"/>
            <a:ext cx="9888392" cy="7299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Misuse</a:t>
            </a:r>
            <a:r>
              <a:rPr lang="en-US"/>
              <a:t> </a:t>
            </a:r>
            <a:r>
              <a:rPr b="1" lang="en-US"/>
              <a:t>Detection (aka Signature detection)</a:t>
            </a:r>
            <a:endParaRPr/>
          </a:p>
        </p:txBody>
      </p:sp>
      <p:sp>
        <p:nvSpPr>
          <p:cNvPr id="391" name="Google Shape;391;p19"/>
          <p:cNvSpPr txBox="1"/>
          <p:nvPr>
            <p:ph idx="1" type="body"/>
          </p:nvPr>
        </p:nvSpPr>
        <p:spPr>
          <a:xfrm>
            <a:off x="1999989" y="4728929"/>
            <a:ext cx="5797550" cy="411750"/>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1400"/>
              <a:t>Example: </a:t>
            </a:r>
            <a:r>
              <a:rPr b="1" i="1" lang="en-US" sz="1400"/>
              <a:t>if</a:t>
            </a:r>
            <a:r>
              <a:rPr lang="en-US" sz="1400"/>
              <a:t> (src_ip == dst_ip) </a:t>
            </a:r>
            <a:r>
              <a:rPr b="1" i="1" lang="en-US" sz="1400"/>
              <a:t>then</a:t>
            </a:r>
            <a:r>
              <a:rPr lang="en-US" sz="1400"/>
              <a:t> “land attack”</a:t>
            </a:r>
            <a:endParaRPr/>
          </a:p>
        </p:txBody>
      </p:sp>
      <p:grpSp>
        <p:nvGrpSpPr>
          <p:cNvPr id="392" name="Google Shape;392;p19"/>
          <p:cNvGrpSpPr/>
          <p:nvPr/>
        </p:nvGrpSpPr>
        <p:grpSpPr>
          <a:xfrm>
            <a:off x="2331039" y="1620303"/>
            <a:ext cx="5151309" cy="2655628"/>
            <a:chOff x="624" y="912"/>
            <a:chExt cx="4223" cy="2090"/>
          </a:xfrm>
        </p:grpSpPr>
        <p:sp>
          <p:nvSpPr>
            <p:cNvPr id="393" name="Google Shape;393;p19"/>
            <p:cNvSpPr/>
            <p:nvPr/>
          </p:nvSpPr>
          <p:spPr>
            <a:xfrm>
              <a:off x="624" y="1200"/>
              <a:ext cx="960" cy="1104"/>
            </a:xfrm>
            <a:prstGeom prst="can">
              <a:avLst>
                <a:gd fmla="val 28750" name="adj"/>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a:buNone/>
              </a:pPr>
              <a:r>
                <a:t/>
              </a:r>
              <a:endParaRPr b="0" i="0" sz="1400" u="none" cap="none" strike="noStrike">
                <a:solidFill>
                  <a:srgbClr val="00CC00"/>
                </a:solidFill>
                <a:latin typeface="Century Gothic"/>
                <a:ea typeface="Century Gothic"/>
                <a:cs typeface="Century Gothic"/>
                <a:sym typeface="Century Gothic"/>
              </a:endParaRPr>
            </a:p>
          </p:txBody>
        </p:sp>
        <p:sp>
          <p:nvSpPr>
            <p:cNvPr id="394" name="Google Shape;394;p19"/>
            <p:cNvSpPr txBox="1"/>
            <p:nvPr/>
          </p:nvSpPr>
          <p:spPr>
            <a:xfrm>
              <a:off x="720" y="1536"/>
              <a:ext cx="960" cy="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a:buNone/>
              </a:pPr>
              <a:r>
                <a:rPr b="0" i="0" lang="en-US" sz="1400" u="none" cap="none" strike="noStrike">
                  <a:solidFill>
                    <a:schemeClr val="dk1"/>
                  </a:solidFill>
                  <a:latin typeface="Century Gothic"/>
                  <a:ea typeface="Century Gothic"/>
                  <a:cs typeface="Century Gothic"/>
                  <a:sym typeface="Century Gothic"/>
                </a:rPr>
                <a:t>Intrusion Patterns</a:t>
              </a:r>
              <a:endParaRPr b="0" i="0" sz="1400" u="none" cap="none" strike="noStrike">
                <a:solidFill>
                  <a:srgbClr val="000000"/>
                </a:solidFill>
                <a:latin typeface="Arial"/>
                <a:ea typeface="Arial"/>
                <a:cs typeface="Arial"/>
                <a:sym typeface="Arial"/>
              </a:endParaRPr>
            </a:p>
          </p:txBody>
        </p:sp>
        <p:cxnSp>
          <p:nvCxnSpPr>
            <p:cNvPr id="395" name="Google Shape;395;p19"/>
            <p:cNvCxnSpPr/>
            <p:nvPr/>
          </p:nvCxnSpPr>
          <p:spPr>
            <a:xfrm flipH="1">
              <a:off x="2969" y="2470"/>
              <a:ext cx="524" cy="401"/>
            </a:xfrm>
            <a:prstGeom prst="straightConnector1">
              <a:avLst/>
            </a:prstGeom>
            <a:noFill/>
            <a:ln cap="flat" cmpd="sng" w="11175">
              <a:solidFill>
                <a:schemeClr val="dk1"/>
              </a:solidFill>
              <a:prstDash val="solid"/>
              <a:round/>
              <a:headEnd len="sm" w="sm" type="none"/>
              <a:tailEnd len="sm" w="sm" type="none"/>
            </a:ln>
          </p:spPr>
        </p:cxnSp>
        <p:cxnSp>
          <p:nvCxnSpPr>
            <p:cNvPr id="396" name="Google Shape;396;p19"/>
            <p:cNvCxnSpPr/>
            <p:nvPr/>
          </p:nvCxnSpPr>
          <p:spPr>
            <a:xfrm flipH="1">
              <a:off x="3446" y="2562"/>
              <a:ext cx="125" cy="294"/>
            </a:xfrm>
            <a:prstGeom prst="straightConnector1">
              <a:avLst/>
            </a:prstGeom>
            <a:noFill/>
            <a:ln cap="flat" cmpd="sng" w="11175">
              <a:solidFill>
                <a:schemeClr val="dk1"/>
              </a:solidFill>
              <a:prstDash val="solid"/>
              <a:round/>
              <a:headEnd len="sm" w="sm" type="none"/>
              <a:tailEnd len="sm" w="sm" type="none"/>
            </a:ln>
          </p:spPr>
        </p:cxnSp>
        <p:sp>
          <p:nvSpPr>
            <p:cNvPr id="397" name="Google Shape;397;p19"/>
            <p:cNvSpPr/>
            <p:nvPr/>
          </p:nvSpPr>
          <p:spPr>
            <a:xfrm>
              <a:off x="2918" y="2808"/>
              <a:ext cx="529" cy="194"/>
            </a:xfrm>
            <a:prstGeom prst="ellipse">
              <a:avLst/>
            </a:pr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398" name="Google Shape;398;p19"/>
            <p:cNvSpPr/>
            <p:nvPr/>
          </p:nvSpPr>
          <p:spPr>
            <a:xfrm>
              <a:off x="3493" y="2464"/>
              <a:ext cx="81" cy="100"/>
            </a:xfrm>
            <a:custGeom>
              <a:rect b="b" l="l" r="r" t="t"/>
              <a:pathLst>
                <a:path extrusionOk="0" h="198" w="162">
                  <a:moveTo>
                    <a:pt x="1" y="7"/>
                  </a:moveTo>
                  <a:lnTo>
                    <a:pt x="0" y="16"/>
                  </a:lnTo>
                  <a:lnTo>
                    <a:pt x="1" y="30"/>
                  </a:lnTo>
                  <a:lnTo>
                    <a:pt x="12" y="62"/>
                  </a:lnTo>
                  <a:lnTo>
                    <a:pt x="33" y="102"/>
                  </a:lnTo>
                  <a:lnTo>
                    <a:pt x="60" y="136"/>
                  </a:lnTo>
                  <a:lnTo>
                    <a:pt x="92" y="168"/>
                  </a:lnTo>
                  <a:lnTo>
                    <a:pt x="120" y="187"/>
                  </a:lnTo>
                  <a:lnTo>
                    <a:pt x="145" y="198"/>
                  </a:lnTo>
                  <a:lnTo>
                    <a:pt x="152" y="198"/>
                  </a:lnTo>
                  <a:lnTo>
                    <a:pt x="158" y="192"/>
                  </a:lnTo>
                  <a:lnTo>
                    <a:pt x="162" y="184"/>
                  </a:lnTo>
                  <a:lnTo>
                    <a:pt x="161" y="171"/>
                  </a:lnTo>
                  <a:lnTo>
                    <a:pt x="147" y="137"/>
                  </a:lnTo>
                  <a:lnTo>
                    <a:pt x="99" y="63"/>
                  </a:lnTo>
                  <a:lnTo>
                    <a:pt x="40" y="12"/>
                  </a:lnTo>
                  <a:lnTo>
                    <a:pt x="15" y="0"/>
                  </a:lnTo>
                  <a:lnTo>
                    <a:pt x="7" y="3"/>
                  </a:lnTo>
                  <a:lnTo>
                    <a:pt x="1" y="7"/>
                  </a:lnTo>
                  <a:close/>
                </a:path>
              </a:pathLst>
            </a:custGeom>
            <a:solidFill>
              <a:srgbClr val="FFFFC2"/>
            </a:solidFill>
            <a:ln cap="flat" cmpd="sng" w="11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399" name="Google Shape;399;p19"/>
            <p:cNvSpPr/>
            <p:nvPr/>
          </p:nvSpPr>
          <p:spPr>
            <a:xfrm>
              <a:off x="3504" y="2467"/>
              <a:ext cx="66" cy="85"/>
            </a:xfrm>
            <a:custGeom>
              <a:rect b="b" l="l" r="r" t="t"/>
              <a:pathLst>
                <a:path extrusionOk="0" h="169" w="134">
                  <a:moveTo>
                    <a:pt x="0" y="6"/>
                  </a:moveTo>
                  <a:lnTo>
                    <a:pt x="9" y="52"/>
                  </a:lnTo>
                  <a:lnTo>
                    <a:pt x="50" y="116"/>
                  </a:lnTo>
                  <a:lnTo>
                    <a:pt x="100" y="160"/>
                  </a:lnTo>
                  <a:lnTo>
                    <a:pt x="119" y="169"/>
                  </a:lnTo>
                  <a:lnTo>
                    <a:pt x="132" y="164"/>
                  </a:lnTo>
                  <a:lnTo>
                    <a:pt x="134" y="146"/>
                  </a:lnTo>
                  <a:lnTo>
                    <a:pt x="124" y="118"/>
                  </a:lnTo>
                  <a:lnTo>
                    <a:pt x="83" y="53"/>
                  </a:lnTo>
                  <a:lnTo>
                    <a:pt x="32" y="9"/>
                  </a:lnTo>
                  <a:lnTo>
                    <a:pt x="12" y="0"/>
                  </a:lnTo>
                  <a:lnTo>
                    <a:pt x="0" y="6"/>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0" name="Google Shape;400;p19"/>
            <p:cNvSpPr/>
            <p:nvPr/>
          </p:nvSpPr>
          <p:spPr>
            <a:xfrm>
              <a:off x="3509" y="2472"/>
              <a:ext cx="38" cy="49"/>
            </a:xfrm>
            <a:custGeom>
              <a:rect b="b" l="l" r="r" t="t"/>
              <a:pathLst>
                <a:path extrusionOk="0" h="98" w="75">
                  <a:moveTo>
                    <a:pt x="0" y="0"/>
                  </a:moveTo>
                  <a:lnTo>
                    <a:pt x="22" y="65"/>
                  </a:lnTo>
                  <a:lnTo>
                    <a:pt x="51" y="92"/>
                  </a:lnTo>
                  <a:lnTo>
                    <a:pt x="75" y="98"/>
                  </a:lnTo>
                  <a:lnTo>
                    <a:pt x="54" y="34"/>
                  </a:lnTo>
                  <a:lnTo>
                    <a:pt x="23" y="6"/>
                  </a:lnTo>
                  <a:lnTo>
                    <a:pt x="0" y="0"/>
                  </a:lnTo>
                  <a:close/>
                </a:path>
              </a:pathLst>
            </a:custGeom>
            <a:solidFill>
              <a:srgbClr val="E1E1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1" name="Google Shape;401;p19"/>
            <p:cNvSpPr/>
            <p:nvPr/>
          </p:nvSpPr>
          <p:spPr>
            <a:xfrm>
              <a:off x="3545" y="2522"/>
              <a:ext cx="21" cy="24"/>
            </a:xfrm>
            <a:custGeom>
              <a:rect b="b" l="l" r="r" t="t"/>
              <a:pathLst>
                <a:path extrusionOk="0" h="48" w="42">
                  <a:moveTo>
                    <a:pt x="0" y="26"/>
                  </a:moveTo>
                  <a:lnTo>
                    <a:pt x="19" y="43"/>
                  </a:lnTo>
                  <a:lnTo>
                    <a:pt x="39" y="48"/>
                  </a:lnTo>
                  <a:lnTo>
                    <a:pt x="42" y="41"/>
                  </a:lnTo>
                  <a:lnTo>
                    <a:pt x="32" y="25"/>
                  </a:lnTo>
                  <a:lnTo>
                    <a:pt x="25" y="8"/>
                  </a:lnTo>
                  <a:lnTo>
                    <a:pt x="14" y="0"/>
                  </a:lnTo>
                  <a:lnTo>
                    <a:pt x="12" y="21"/>
                  </a:lnTo>
                  <a:lnTo>
                    <a:pt x="16" y="34"/>
                  </a:lnTo>
                  <a:lnTo>
                    <a:pt x="25" y="31"/>
                  </a:lnTo>
                  <a:lnTo>
                    <a:pt x="28" y="31"/>
                  </a:lnTo>
                  <a:lnTo>
                    <a:pt x="41" y="41"/>
                  </a:lnTo>
                  <a:lnTo>
                    <a:pt x="37" y="45"/>
                  </a:lnTo>
                  <a:lnTo>
                    <a:pt x="30" y="45"/>
                  </a:lnTo>
                  <a:lnTo>
                    <a:pt x="19" y="41"/>
                  </a:lnTo>
                  <a:lnTo>
                    <a:pt x="0" y="26"/>
                  </a:lnTo>
                  <a:close/>
                </a:path>
              </a:pathLst>
            </a:custGeom>
            <a:solidFill>
              <a:srgbClr val="FFFFFF"/>
            </a:solid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2" name="Google Shape;402;p19"/>
            <p:cNvSpPr/>
            <p:nvPr/>
          </p:nvSpPr>
          <p:spPr>
            <a:xfrm>
              <a:off x="3533" y="2497"/>
              <a:ext cx="11" cy="15"/>
            </a:xfrm>
            <a:custGeom>
              <a:rect b="b" l="l" r="r" t="t"/>
              <a:pathLst>
                <a:path extrusionOk="0" h="29" w="21">
                  <a:moveTo>
                    <a:pt x="0" y="0"/>
                  </a:moveTo>
                  <a:lnTo>
                    <a:pt x="3" y="21"/>
                  </a:lnTo>
                  <a:lnTo>
                    <a:pt x="21" y="29"/>
                  </a:lnTo>
                  <a:lnTo>
                    <a:pt x="18" y="7"/>
                  </a:lnTo>
                  <a:lnTo>
                    <a:pt x="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3" name="Google Shape;403;p19"/>
            <p:cNvSpPr/>
            <p:nvPr/>
          </p:nvSpPr>
          <p:spPr>
            <a:xfrm>
              <a:off x="3509" y="2473"/>
              <a:ext cx="29" cy="56"/>
            </a:xfrm>
            <a:custGeom>
              <a:rect b="b" l="l" r="r" t="t"/>
              <a:pathLst>
                <a:path extrusionOk="0" h="112" w="59">
                  <a:moveTo>
                    <a:pt x="1" y="0"/>
                  </a:moveTo>
                  <a:lnTo>
                    <a:pt x="0" y="21"/>
                  </a:lnTo>
                  <a:lnTo>
                    <a:pt x="12" y="51"/>
                  </a:lnTo>
                  <a:lnTo>
                    <a:pt x="59" y="112"/>
                  </a:lnTo>
                </a:path>
              </a:pathLst>
            </a:custGeom>
            <a:no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4" name="Google Shape;404;p19"/>
            <p:cNvSpPr/>
            <p:nvPr/>
          </p:nvSpPr>
          <p:spPr>
            <a:xfrm>
              <a:off x="3493" y="2445"/>
              <a:ext cx="99" cy="118"/>
            </a:xfrm>
            <a:custGeom>
              <a:rect b="b" l="l" r="r" t="t"/>
              <a:pathLst>
                <a:path extrusionOk="0" h="235" w="197">
                  <a:moveTo>
                    <a:pt x="156" y="235"/>
                  </a:moveTo>
                  <a:lnTo>
                    <a:pt x="109" y="129"/>
                  </a:lnTo>
                  <a:lnTo>
                    <a:pt x="54" y="66"/>
                  </a:lnTo>
                  <a:lnTo>
                    <a:pt x="26" y="51"/>
                  </a:lnTo>
                  <a:lnTo>
                    <a:pt x="0" y="50"/>
                  </a:lnTo>
                  <a:lnTo>
                    <a:pt x="0" y="46"/>
                  </a:lnTo>
                  <a:lnTo>
                    <a:pt x="43" y="0"/>
                  </a:lnTo>
                  <a:lnTo>
                    <a:pt x="93" y="30"/>
                  </a:lnTo>
                  <a:lnTo>
                    <a:pt x="138" y="74"/>
                  </a:lnTo>
                  <a:lnTo>
                    <a:pt x="173" y="125"/>
                  </a:lnTo>
                  <a:lnTo>
                    <a:pt x="197" y="187"/>
                  </a:lnTo>
                  <a:lnTo>
                    <a:pt x="156" y="235"/>
                  </a:lnTo>
                  <a:close/>
                </a:path>
              </a:pathLst>
            </a:custGeom>
            <a:solidFill>
              <a:srgbClr val="E10000"/>
            </a:solidFill>
            <a:ln cap="flat" cmpd="sng" w="11100">
              <a:solidFill>
                <a:srgbClr val="E1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5" name="Google Shape;405;p19"/>
            <p:cNvSpPr/>
            <p:nvPr/>
          </p:nvSpPr>
          <p:spPr>
            <a:xfrm>
              <a:off x="3515" y="2213"/>
              <a:ext cx="294" cy="328"/>
            </a:xfrm>
            <a:custGeom>
              <a:rect b="b" l="l" r="r" t="t"/>
              <a:pathLst>
                <a:path extrusionOk="0" h="656" w="588">
                  <a:moveTo>
                    <a:pt x="152" y="656"/>
                  </a:moveTo>
                  <a:lnTo>
                    <a:pt x="193" y="581"/>
                  </a:lnTo>
                  <a:lnTo>
                    <a:pt x="199" y="550"/>
                  </a:lnTo>
                  <a:lnTo>
                    <a:pt x="198" y="520"/>
                  </a:lnTo>
                  <a:lnTo>
                    <a:pt x="518" y="171"/>
                  </a:lnTo>
                  <a:lnTo>
                    <a:pt x="536" y="168"/>
                  </a:lnTo>
                  <a:lnTo>
                    <a:pt x="558" y="142"/>
                  </a:lnTo>
                  <a:lnTo>
                    <a:pt x="564" y="121"/>
                  </a:lnTo>
                  <a:lnTo>
                    <a:pt x="587" y="93"/>
                  </a:lnTo>
                  <a:lnTo>
                    <a:pt x="588" y="84"/>
                  </a:lnTo>
                  <a:lnTo>
                    <a:pt x="582" y="68"/>
                  </a:lnTo>
                  <a:lnTo>
                    <a:pt x="556" y="33"/>
                  </a:lnTo>
                  <a:lnTo>
                    <a:pt x="506" y="0"/>
                  </a:lnTo>
                  <a:lnTo>
                    <a:pt x="475" y="32"/>
                  </a:lnTo>
                  <a:lnTo>
                    <a:pt x="463" y="36"/>
                  </a:lnTo>
                  <a:lnTo>
                    <a:pt x="436" y="64"/>
                  </a:lnTo>
                  <a:lnTo>
                    <a:pt x="434" y="81"/>
                  </a:lnTo>
                  <a:lnTo>
                    <a:pt x="118" y="421"/>
                  </a:lnTo>
                  <a:lnTo>
                    <a:pt x="85" y="420"/>
                  </a:lnTo>
                  <a:lnTo>
                    <a:pt x="54" y="428"/>
                  </a:lnTo>
                  <a:lnTo>
                    <a:pt x="0" y="465"/>
                  </a:lnTo>
                  <a:lnTo>
                    <a:pt x="50" y="496"/>
                  </a:lnTo>
                  <a:lnTo>
                    <a:pt x="94" y="540"/>
                  </a:lnTo>
                  <a:lnTo>
                    <a:pt x="152" y="654"/>
                  </a:lnTo>
                  <a:lnTo>
                    <a:pt x="152" y="656"/>
                  </a:lnTo>
                  <a:close/>
                </a:path>
              </a:pathLst>
            </a:custGeom>
            <a:solidFill>
              <a:srgbClr val="A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6" name="Google Shape;406;p19"/>
            <p:cNvSpPr/>
            <p:nvPr/>
          </p:nvSpPr>
          <p:spPr>
            <a:xfrm>
              <a:off x="3581" y="2254"/>
              <a:ext cx="187" cy="200"/>
            </a:xfrm>
            <a:custGeom>
              <a:rect b="b" l="l" r="r" t="t"/>
              <a:pathLst>
                <a:path extrusionOk="0" h="400" w="374">
                  <a:moveTo>
                    <a:pt x="342" y="42"/>
                  </a:moveTo>
                  <a:lnTo>
                    <a:pt x="325" y="29"/>
                  </a:lnTo>
                  <a:lnTo>
                    <a:pt x="19" y="358"/>
                  </a:lnTo>
                  <a:lnTo>
                    <a:pt x="0" y="345"/>
                  </a:lnTo>
                  <a:lnTo>
                    <a:pt x="321" y="0"/>
                  </a:lnTo>
                  <a:lnTo>
                    <a:pt x="352" y="16"/>
                  </a:lnTo>
                  <a:lnTo>
                    <a:pt x="374" y="49"/>
                  </a:lnTo>
                  <a:lnTo>
                    <a:pt x="51" y="400"/>
                  </a:lnTo>
                  <a:lnTo>
                    <a:pt x="42" y="386"/>
                  </a:lnTo>
                  <a:lnTo>
                    <a:pt x="108" y="315"/>
                  </a:lnTo>
                  <a:lnTo>
                    <a:pt x="116" y="303"/>
                  </a:lnTo>
                  <a:lnTo>
                    <a:pt x="117" y="287"/>
                  </a:lnTo>
                  <a:lnTo>
                    <a:pt x="342" y="4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7" name="Google Shape;407;p19"/>
            <p:cNvSpPr/>
            <p:nvPr/>
          </p:nvSpPr>
          <p:spPr>
            <a:xfrm>
              <a:off x="3584" y="2466"/>
              <a:ext cx="21" cy="53"/>
            </a:xfrm>
            <a:custGeom>
              <a:rect b="b" l="l" r="r" t="t"/>
              <a:pathLst>
                <a:path extrusionOk="0" h="106" w="43">
                  <a:moveTo>
                    <a:pt x="0" y="79"/>
                  </a:moveTo>
                  <a:lnTo>
                    <a:pt x="25" y="56"/>
                  </a:lnTo>
                  <a:lnTo>
                    <a:pt x="37" y="30"/>
                  </a:lnTo>
                  <a:lnTo>
                    <a:pt x="39" y="9"/>
                  </a:lnTo>
                  <a:lnTo>
                    <a:pt x="39" y="0"/>
                  </a:lnTo>
                  <a:lnTo>
                    <a:pt x="42" y="24"/>
                  </a:lnTo>
                  <a:lnTo>
                    <a:pt x="43" y="49"/>
                  </a:lnTo>
                  <a:lnTo>
                    <a:pt x="13" y="106"/>
                  </a:lnTo>
                  <a:lnTo>
                    <a:pt x="8" y="94"/>
                  </a:lnTo>
                  <a:lnTo>
                    <a:pt x="0" y="79"/>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8" name="Google Shape;408;p19"/>
            <p:cNvSpPr/>
            <p:nvPr/>
          </p:nvSpPr>
          <p:spPr>
            <a:xfrm>
              <a:off x="3616" y="2371"/>
              <a:ext cx="17" cy="25"/>
            </a:xfrm>
            <a:custGeom>
              <a:rect b="b" l="l" r="r" t="t"/>
              <a:pathLst>
                <a:path extrusionOk="0" h="51" w="32">
                  <a:moveTo>
                    <a:pt x="30" y="51"/>
                  </a:moveTo>
                  <a:lnTo>
                    <a:pt x="0" y="15"/>
                  </a:lnTo>
                  <a:lnTo>
                    <a:pt x="1" y="0"/>
                  </a:lnTo>
                  <a:lnTo>
                    <a:pt x="32" y="33"/>
                  </a:lnTo>
                  <a:lnTo>
                    <a:pt x="30" y="51"/>
                  </a:lnTo>
                  <a:close/>
                </a:path>
              </a:pathLst>
            </a:custGeom>
            <a:solidFill>
              <a:srgbClr val="C2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09" name="Google Shape;409;p19"/>
            <p:cNvSpPr/>
            <p:nvPr/>
          </p:nvSpPr>
          <p:spPr>
            <a:xfrm>
              <a:off x="3617" y="2334"/>
              <a:ext cx="48" cy="53"/>
            </a:xfrm>
            <a:custGeom>
              <a:rect b="b" l="l" r="r" t="t"/>
              <a:pathLst>
                <a:path extrusionOk="0" h="105" w="96">
                  <a:moveTo>
                    <a:pt x="0" y="72"/>
                  </a:moveTo>
                  <a:lnTo>
                    <a:pt x="64" y="0"/>
                  </a:lnTo>
                  <a:lnTo>
                    <a:pt x="96" y="35"/>
                  </a:lnTo>
                  <a:lnTo>
                    <a:pt x="31" y="105"/>
                  </a:lnTo>
                  <a:lnTo>
                    <a:pt x="0" y="72"/>
                  </a:lnTo>
                  <a:close/>
                </a:path>
              </a:pathLst>
            </a:custGeom>
            <a:solidFill>
              <a:srgbClr val="FF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0" name="Google Shape;410;p19"/>
            <p:cNvSpPr/>
            <p:nvPr/>
          </p:nvSpPr>
          <p:spPr>
            <a:xfrm>
              <a:off x="3631" y="2352"/>
              <a:ext cx="39" cy="44"/>
            </a:xfrm>
            <a:custGeom>
              <a:rect b="b" l="l" r="r" t="t"/>
              <a:pathLst>
                <a:path extrusionOk="0" h="88" w="78">
                  <a:moveTo>
                    <a:pt x="0" y="88"/>
                  </a:moveTo>
                  <a:lnTo>
                    <a:pt x="2" y="70"/>
                  </a:lnTo>
                  <a:lnTo>
                    <a:pt x="67" y="0"/>
                  </a:lnTo>
                  <a:lnTo>
                    <a:pt x="78" y="4"/>
                  </a:lnTo>
                  <a:lnTo>
                    <a:pt x="0" y="88"/>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1" name="Google Shape;411;p19"/>
            <p:cNvSpPr/>
            <p:nvPr/>
          </p:nvSpPr>
          <p:spPr>
            <a:xfrm>
              <a:off x="3649" y="2334"/>
              <a:ext cx="21" cy="20"/>
            </a:xfrm>
            <a:custGeom>
              <a:rect b="b" l="l" r="r" t="t"/>
              <a:pathLst>
                <a:path extrusionOk="0" h="39" w="43">
                  <a:moveTo>
                    <a:pt x="0" y="0"/>
                  </a:moveTo>
                  <a:lnTo>
                    <a:pt x="7" y="5"/>
                  </a:lnTo>
                  <a:lnTo>
                    <a:pt x="43" y="39"/>
                  </a:lnTo>
                  <a:lnTo>
                    <a:pt x="32" y="35"/>
                  </a:lnTo>
                  <a:lnTo>
                    <a:pt x="0" y="0"/>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2" name="Google Shape;412;p19"/>
            <p:cNvSpPr/>
            <p:nvPr/>
          </p:nvSpPr>
          <p:spPr>
            <a:xfrm>
              <a:off x="3617" y="2289"/>
              <a:ext cx="159" cy="174"/>
            </a:xfrm>
            <a:custGeom>
              <a:rect b="b" l="l" r="r" t="t"/>
              <a:pathLst>
                <a:path extrusionOk="0" h="346" w="318">
                  <a:moveTo>
                    <a:pt x="0" y="340"/>
                  </a:moveTo>
                  <a:lnTo>
                    <a:pt x="5" y="346"/>
                  </a:lnTo>
                  <a:lnTo>
                    <a:pt x="318" y="3"/>
                  </a:lnTo>
                  <a:lnTo>
                    <a:pt x="316" y="0"/>
                  </a:lnTo>
                  <a:lnTo>
                    <a:pt x="0" y="340"/>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3" name="Google Shape;413;p19"/>
            <p:cNvSpPr/>
            <p:nvPr/>
          </p:nvSpPr>
          <p:spPr>
            <a:xfrm>
              <a:off x="3512" y="2447"/>
              <a:ext cx="78" cy="111"/>
            </a:xfrm>
            <a:custGeom>
              <a:rect b="b" l="l" r="r" t="t"/>
              <a:pathLst>
                <a:path extrusionOk="0" h="222" w="156">
                  <a:moveTo>
                    <a:pt x="125" y="215"/>
                  </a:moveTo>
                  <a:lnTo>
                    <a:pt x="150" y="187"/>
                  </a:lnTo>
                  <a:lnTo>
                    <a:pt x="127" y="132"/>
                  </a:lnTo>
                  <a:lnTo>
                    <a:pt x="83" y="68"/>
                  </a:lnTo>
                  <a:lnTo>
                    <a:pt x="47" y="33"/>
                  </a:lnTo>
                  <a:lnTo>
                    <a:pt x="0" y="4"/>
                  </a:lnTo>
                  <a:lnTo>
                    <a:pt x="6" y="0"/>
                  </a:lnTo>
                  <a:lnTo>
                    <a:pt x="92" y="67"/>
                  </a:lnTo>
                  <a:lnTo>
                    <a:pt x="130" y="124"/>
                  </a:lnTo>
                  <a:lnTo>
                    <a:pt x="156" y="185"/>
                  </a:lnTo>
                  <a:lnTo>
                    <a:pt x="125" y="222"/>
                  </a:lnTo>
                  <a:lnTo>
                    <a:pt x="125" y="215"/>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4" name="Google Shape;414;p19"/>
            <p:cNvSpPr/>
            <p:nvPr/>
          </p:nvSpPr>
          <p:spPr>
            <a:xfrm>
              <a:off x="3116" y="2595"/>
              <a:ext cx="313" cy="62"/>
            </a:xfrm>
            <a:custGeom>
              <a:rect b="b" l="l" r="r" t="t"/>
              <a:pathLst>
                <a:path extrusionOk="0" h="123" w="628">
                  <a:moveTo>
                    <a:pt x="0" y="45"/>
                  </a:moveTo>
                  <a:lnTo>
                    <a:pt x="143" y="0"/>
                  </a:lnTo>
                  <a:lnTo>
                    <a:pt x="628" y="47"/>
                  </a:lnTo>
                  <a:lnTo>
                    <a:pt x="547" y="123"/>
                  </a:lnTo>
                  <a:lnTo>
                    <a:pt x="0" y="45"/>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5" name="Google Shape;415;p19"/>
            <p:cNvSpPr/>
            <p:nvPr/>
          </p:nvSpPr>
          <p:spPr>
            <a:xfrm>
              <a:off x="3388" y="2744"/>
              <a:ext cx="178" cy="219"/>
            </a:xfrm>
            <a:custGeom>
              <a:rect b="b" l="l" r="r" t="t"/>
              <a:pathLst>
                <a:path extrusionOk="0" h="436" w="357">
                  <a:moveTo>
                    <a:pt x="0" y="296"/>
                  </a:moveTo>
                  <a:lnTo>
                    <a:pt x="0" y="436"/>
                  </a:lnTo>
                  <a:lnTo>
                    <a:pt x="357" y="141"/>
                  </a:lnTo>
                  <a:lnTo>
                    <a:pt x="357" y="0"/>
                  </a:lnTo>
                  <a:lnTo>
                    <a:pt x="164" y="59"/>
                  </a:lnTo>
                  <a:lnTo>
                    <a:pt x="0" y="296"/>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6" name="Google Shape;416;p19"/>
            <p:cNvSpPr/>
            <p:nvPr/>
          </p:nvSpPr>
          <p:spPr>
            <a:xfrm>
              <a:off x="2997" y="2850"/>
              <a:ext cx="391" cy="113"/>
            </a:xfrm>
            <a:custGeom>
              <a:rect b="b" l="l" r="r" t="t"/>
              <a:pathLst>
                <a:path extrusionOk="0" h="225" w="781">
                  <a:moveTo>
                    <a:pt x="0" y="8"/>
                  </a:moveTo>
                  <a:lnTo>
                    <a:pt x="0" y="143"/>
                  </a:lnTo>
                  <a:lnTo>
                    <a:pt x="781" y="225"/>
                  </a:lnTo>
                  <a:lnTo>
                    <a:pt x="781" y="71"/>
                  </a:lnTo>
                  <a:lnTo>
                    <a:pt x="71" y="0"/>
                  </a:lnTo>
                  <a:lnTo>
                    <a:pt x="0" y="8"/>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7" name="Google Shape;417;p19"/>
            <p:cNvSpPr/>
            <p:nvPr/>
          </p:nvSpPr>
          <p:spPr>
            <a:xfrm>
              <a:off x="2997" y="2705"/>
              <a:ext cx="569" cy="188"/>
            </a:xfrm>
            <a:custGeom>
              <a:rect b="b" l="l" r="r" t="t"/>
              <a:pathLst>
                <a:path extrusionOk="0" h="375" w="1138">
                  <a:moveTo>
                    <a:pt x="0" y="297"/>
                  </a:moveTo>
                  <a:lnTo>
                    <a:pt x="356" y="0"/>
                  </a:lnTo>
                  <a:lnTo>
                    <a:pt x="1138" y="78"/>
                  </a:lnTo>
                  <a:lnTo>
                    <a:pt x="781" y="375"/>
                  </a:lnTo>
                  <a:lnTo>
                    <a:pt x="0" y="297"/>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8" name="Google Shape;418;p19"/>
            <p:cNvSpPr/>
            <p:nvPr/>
          </p:nvSpPr>
          <p:spPr>
            <a:xfrm>
              <a:off x="3079" y="2638"/>
              <a:ext cx="287" cy="216"/>
            </a:xfrm>
            <a:custGeom>
              <a:rect b="b" l="l" r="r" t="t"/>
              <a:pathLst>
                <a:path extrusionOk="0" h="431" w="572">
                  <a:moveTo>
                    <a:pt x="0" y="0"/>
                  </a:moveTo>
                  <a:lnTo>
                    <a:pt x="0" y="373"/>
                  </a:lnTo>
                  <a:lnTo>
                    <a:pt x="572" y="431"/>
                  </a:lnTo>
                  <a:lnTo>
                    <a:pt x="572" y="59"/>
                  </a:lnTo>
                  <a:lnTo>
                    <a:pt x="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19" name="Google Shape;419;p19"/>
            <p:cNvSpPr/>
            <p:nvPr/>
          </p:nvSpPr>
          <p:spPr>
            <a:xfrm>
              <a:off x="3079" y="2614"/>
              <a:ext cx="319" cy="54"/>
            </a:xfrm>
            <a:custGeom>
              <a:rect b="b" l="l" r="r" t="t"/>
              <a:pathLst>
                <a:path extrusionOk="0" h="108" w="637">
                  <a:moveTo>
                    <a:pt x="0" y="49"/>
                  </a:moveTo>
                  <a:lnTo>
                    <a:pt x="56" y="0"/>
                  </a:lnTo>
                  <a:lnTo>
                    <a:pt x="637" y="61"/>
                  </a:lnTo>
                  <a:lnTo>
                    <a:pt x="572" y="108"/>
                  </a:lnTo>
                  <a:lnTo>
                    <a:pt x="0" y="49"/>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0" name="Google Shape;420;p19"/>
            <p:cNvSpPr/>
            <p:nvPr/>
          </p:nvSpPr>
          <p:spPr>
            <a:xfrm>
              <a:off x="3385" y="2617"/>
              <a:ext cx="44" cy="208"/>
            </a:xfrm>
            <a:custGeom>
              <a:rect b="b" l="l" r="r" t="t"/>
              <a:pathLst>
                <a:path extrusionOk="0" h="416" w="90">
                  <a:moveTo>
                    <a:pt x="90" y="0"/>
                  </a:moveTo>
                  <a:lnTo>
                    <a:pt x="90" y="274"/>
                  </a:lnTo>
                  <a:lnTo>
                    <a:pt x="6" y="416"/>
                  </a:lnTo>
                  <a:lnTo>
                    <a:pt x="0" y="80"/>
                  </a:lnTo>
                  <a:lnTo>
                    <a:pt x="9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1" name="Google Shape;421;p19"/>
            <p:cNvSpPr/>
            <p:nvPr/>
          </p:nvSpPr>
          <p:spPr>
            <a:xfrm>
              <a:off x="3366" y="2623"/>
              <a:ext cx="41" cy="230"/>
            </a:xfrm>
            <a:custGeom>
              <a:rect b="b" l="l" r="r" t="t"/>
              <a:pathLst>
                <a:path extrusionOk="0" h="460" w="83">
                  <a:moveTo>
                    <a:pt x="83" y="0"/>
                  </a:moveTo>
                  <a:lnTo>
                    <a:pt x="65" y="404"/>
                  </a:lnTo>
                  <a:lnTo>
                    <a:pt x="0" y="460"/>
                  </a:lnTo>
                  <a:lnTo>
                    <a:pt x="0" y="90"/>
                  </a:lnTo>
                  <a:lnTo>
                    <a:pt x="83"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2" name="Google Shape;422;p19"/>
            <p:cNvSpPr/>
            <p:nvPr/>
          </p:nvSpPr>
          <p:spPr>
            <a:xfrm>
              <a:off x="3120" y="2590"/>
              <a:ext cx="306" cy="62"/>
            </a:xfrm>
            <a:custGeom>
              <a:rect b="b" l="l" r="r" t="t"/>
              <a:pathLst>
                <a:path extrusionOk="0" h="124" w="613">
                  <a:moveTo>
                    <a:pt x="0" y="40"/>
                  </a:moveTo>
                  <a:lnTo>
                    <a:pt x="123" y="0"/>
                  </a:lnTo>
                  <a:lnTo>
                    <a:pt x="613" y="50"/>
                  </a:lnTo>
                  <a:lnTo>
                    <a:pt x="525" y="124"/>
                  </a:lnTo>
                  <a:lnTo>
                    <a:pt x="0" y="40"/>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3" name="Google Shape;423;p19"/>
            <p:cNvSpPr/>
            <p:nvPr/>
          </p:nvSpPr>
          <p:spPr>
            <a:xfrm>
              <a:off x="3381" y="2741"/>
              <a:ext cx="180" cy="217"/>
            </a:xfrm>
            <a:custGeom>
              <a:rect b="b" l="l" r="r" t="t"/>
              <a:pathLst>
                <a:path extrusionOk="0" h="435" w="359">
                  <a:moveTo>
                    <a:pt x="0" y="294"/>
                  </a:moveTo>
                  <a:lnTo>
                    <a:pt x="0" y="435"/>
                  </a:lnTo>
                  <a:lnTo>
                    <a:pt x="359" y="138"/>
                  </a:lnTo>
                  <a:lnTo>
                    <a:pt x="359" y="0"/>
                  </a:lnTo>
                  <a:lnTo>
                    <a:pt x="164" y="56"/>
                  </a:lnTo>
                  <a:lnTo>
                    <a:pt x="0" y="294"/>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4" name="Google Shape;424;p19"/>
            <p:cNvSpPr/>
            <p:nvPr/>
          </p:nvSpPr>
          <p:spPr>
            <a:xfrm>
              <a:off x="2990" y="2845"/>
              <a:ext cx="391" cy="113"/>
            </a:xfrm>
            <a:custGeom>
              <a:rect b="b" l="l" r="r" t="t"/>
              <a:pathLst>
                <a:path extrusionOk="0" h="226" w="783">
                  <a:moveTo>
                    <a:pt x="0" y="9"/>
                  </a:moveTo>
                  <a:lnTo>
                    <a:pt x="0" y="144"/>
                  </a:lnTo>
                  <a:lnTo>
                    <a:pt x="783" y="226"/>
                  </a:lnTo>
                  <a:lnTo>
                    <a:pt x="783" y="72"/>
                  </a:lnTo>
                  <a:lnTo>
                    <a:pt x="73" y="0"/>
                  </a:lnTo>
                  <a:lnTo>
                    <a:pt x="0" y="9"/>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5" name="Google Shape;425;p19"/>
            <p:cNvSpPr/>
            <p:nvPr/>
          </p:nvSpPr>
          <p:spPr>
            <a:xfrm>
              <a:off x="2990" y="2702"/>
              <a:ext cx="571" cy="187"/>
            </a:xfrm>
            <a:custGeom>
              <a:rect b="b" l="l" r="r" t="t"/>
              <a:pathLst>
                <a:path extrusionOk="0" h="374" w="1142">
                  <a:moveTo>
                    <a:pt x="0" y="297"/>
                  </a:moveTo>
                  <a:lnTo>
                    <a:pt x="358" y="0"/>
                  </a:lnTo>
                  <a:lnTo>
                    <a:pt x="1142" y="77"/>
                  </a:lnTo>
                  <a:lnTo>
                    <a:pt x="783" y="374"/>
                  </a:lnTo>
                  <a:lnTo>
                    <a:pt x="0" y="297"/>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6" name="Google Shape;426;p19"/>
            <p:cNvSpPr/>
            <p:nvPr/>
          </p:nvSpPr>
          <p:spPr>
            <a:xfrm>
              <a:off x="3123" y="2744"/>
              <a:ext cx="262" cy="102"/>
            </a:xfrm>
            <a:prstGeom prst="ellipse">
              <a:avLst/>
            </a:pr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427" name="Google Shape;427;p19"/>
            <p:cNvCxnSpPr/>
            <p:nvPr/>
          </p:nvCxnSpPr>
          <p:spPr>
            <a:xfrm flipH="1" rot="10800000">
              <a:off x="3074" y="2609"/>
              <a:ext cx="30" cy="24"/>
            </a:xfrm>
            <a:prstGeom prst="straightConnector1">
              <a:avLst/>
            </a:prstGeom>
            <a:noFill/>
            <a:ln cap="flat" cmpd="sng" w="11100">
              <a:solidFill>
                <a:srgbClr val="000000"/>
              </a:solidFill>
              <a:prstDash val="solid"/>
              <a:round/>
              <a:headEnd len="sm" w="sm" type="none"/>
              <a:tailEnd len="sm" w="sm" type="none"/>
            </a:ln>
          </p:spPr>
        </p:cxnSp>
        <p:sp>
          <p:nvSpPr>
            <p:cNvPr id="428" name="Google Shape;428;p19"/>
            <p:cNvSpPr/>
            <p:nvPr/>
          </p:nvSpPr>
          <p:spPr>
            <a:xfrm>
              <a:off x="3074" y="2633"/>
              <a:ext cx="286" cy="217"/>
            </a:xfrm>
            <a:custGeom>
              <a:rect b="b" l="l" r="r" t="t"/>
              <a:pathLst>
                <a:path extrusionOk="0" h="434" w="571">
                  <a:moveTo>
                    <a:pt x="0" y="0"/>
                  </a:moveTo>
                  <a:lnTo>
                    <a:pt x="0" y="376"/>
                  </a:lnTo>
                  <a:lnTo>
                    <a:pt x="571" y="434"/>
                  </a:lnTo>
                  <a:lnTo>
                    <a:pt x="571" y="60"/>
                  </a:lnTo>
                  <a:lnTo>
                    <a:pt x="0" y="0"/>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29" name="Google Shape;429;p19"/>
            <p:cNvSpPr/>
            <p:nvPr/>
          </p:nvSpPr>
          <p:spPr>
            <a:xfrm>
              <a:off x="3074" y="2609"/>
              <a:ext cx="318" cy="54"/>
            </a:xfrm>
            <a:custGeom>
              <a:rect b="b" l="l" r="r" t="t"/>
              <a:pathLst>
                <a:path extrusionOk="0" h="108" w="636">
                  <a:moveTo>
                    <a:pt x="0" y="48"/>
                  </a:moveTo>
                  <a:lnTo>
                    <a:pt x="58" y="0"/>
                  </a:lnTo>
                  <a:lnTo>
                    <a:pt x="636" y="62"/>
                  </a:lnTo>
                  <a:lnTo>
                    <a:pt x="571" y="108"/>
                  </a:lnTo>
                  <a:lnTo>
                    <a:pt x="0" y="48"/>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0" name="Google Shape;430;p19"/>
            <p:cNvSpPr/>
            <p:nvPr/>
          </p:nvSpPr>
          <p:spPr>
            <a:xfrm>
              <a:off x="3379" y="2613"/>
              <a:ext cx="45" cy="208"/>
            </a:xfrm>
            <a:custGeom>
              <a:rect b="b" l="l" r="r" t="t"/>
              <a:pathLst>
                <a:path extrusionOk="0" h="417" w="90">
                  <a:moveTo>
                    <a:pt x="90" y="0"/>
                  </a:moveTo>
                  <a:lnTo>
                    <a:pt x="90" y="274"/>
                  </a:lnTo>
                  <a:lnTo>
                    <a:pt x="5" y="417"/>
                  </a:lnTo>
                  <a:lnTo>
                    <a:pt x="0" y="79"/>
                  </a:lnTo>
                  <a:lnTo>
                    <a:pt x="90"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1" name="Google Shape;431;p19"/>
            <p:cNvSpPr/>
            <p:nvPr/>
          </p:nvSpPr>
          <p:spPr>
            <a:xfrm>
              <a:off x="3360" y="2640"/>
              <a:ext cx="34" cy="209"/>
            </a:xfrm>
            <a:custGeom>
              <a:rect b="b" l="l" r="r" t="t"/>
              <a:pathLst>
                <a:path extrusionOk="0" h="417" w="68">
                  <a:moveTo>
                    <a:pt x="68" y="0"/>
                  </a:moveTo>
                  <a:lnTo>
                    <a:pt x="65" y="362"/>
                  </a:lnTo>
                  <a:lnTo>
                    <a:pt x="0" y="417"/>
                  </a:lnTo>
                  <a:lnTo>
                    <a:pt x="3" y="46"/>
                  </a:lnTo>
                  <a:lnTo>
                    <a:pt x="68"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2" name="Google Shape;432;p19"/>
            <p:cNvSpPr/>
            <p:nvPr/>
          </p:nvSpPr>
          <p:spPr>
            <a:xfrm>
              <a:off x="3103" y="2663"/>
              <a:ext cx="226" cy="154"/>
            </a:xfrm>
            <a:custGeom>
              <a:rect b="b" l="l" r="r" t="t"/>
              <a:pathLst>
                <a:path extrusionOk="0" h="307" w="452">
                  <a:moveTo>
                    <a:pt x="0" y="0"/>
                  </a:moveTo>
                  <a:lnTo>
                    <a:pt x="452" y="43"/>
                  </a:lnTo>
                  <a:lnTo>
                    <a:pt x="452" y="307"/>
                  </a:lnTo>
                  <a:lnTo>
                    <a:pt x="0" y="266"/>
                  </a:lnTo>
                  <a:lnTo>
                    <a:pt x="0" y="0"/>
                  </a:lnTo>
                  <a:close/>
                </a:path>
              </a:pathLst>
            </a:custGeom>
            <a:solidFill>
              <a:srgbClr val="80808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3" name="Google Shape;433;p19"/>
            <p:cNvSpPr/>
            <p:nvPr/>
          </p:nvSpPr>
          <p:spPr>
            <a:xfrm>
              <a:off x="3110" y="2664"/>
              <a:ext cx="219" cy="148"/>
            </a:xfrm>
            <a:custGeom>
              <a:rect b="b" l="l" r="r" t="t"/>
              <a:pathLst>
                <a:path extrusionOk="0" h="297" w="438">
                  <a:moveTo>
                    <a:pt x="0" y="0"/>
                  </a:moveTo>
                  <a:lnTo>
                    <a:pt x="438" y="41"/>
                  </a:lnTo>
                  <a:lnTo>
                    <a:pt x="438" y="297"/>
                  </a:lnTo>
                  <a:lnTo>
                    <a:pt x="0" y="257"/>
                  </a:lnTo>
                  <a:lnTo>
                    <a:pt x="0" y="0"/>
                  </a:lnTo>
                  <a:close/>
                </a:path>
              </a:pathLst>
            </a:custGeom>
            <a:solidFill>
              <a:srgbClr val="FFFFF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4" name="Google Shape;434;p19"/>
            <p:cNvSpPr/>
            <p:nvPr/>
          </p:nvSpPr>
          <p:spPr>
            <a:xfrm>
              <a:off x="3392" y="2614"/>
              <a:ext cx="32" cy="190"/>
            </a:xfrm>
            <a:custGeom>
              <a:rect b="b" l="l" r="r" t="t"/>
              <a:pathLst>
                <a:path extrusionOk="0" h="379" w="63">
                  <a:moveTo>
                    <a:pt x="0" y="379"/>
                  </a:moveTo>
                  <a:lnTo>
                    <a:pt x="0" y="52"/>
                  </a:lnTo>
                  <a:lnTo>
                    <a:pt x="63" y="0"/>
                  </a:lnTo>
                  <a:lnTo>
                    <a:pt x="59" y="274"/>
                  </a:lnTo>
                  <a:lnTo>
                    <a:pt x="0" y="379"/>
                  </a:lnTo>
                  <a:close/>
                </a:path>
              </a:pathLst>
            </a:custGeom>
            <a:solidFill>
              <a:srgbClr val="80808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5" name="Google Shape;435;p19"/>
            <p:cNvSpPr/>
            <p:nvPr/>
          </p:nvSpPr>
          <p:spPr>
            <a:xfrm>
              <a:off x="3124" y="2592"/>
              <a:ext cx="300" cy="48"/>
            </a:xfrm>
            <a:custGeom>
              <a:rect b="b" l="l" r="r" t="t"/>
              <a:pathLst>
                <a:path extrusionOk="0" h="96" w="600">
                  <a:moveTo>
                    <a:pt x="0" y="36"/>
                  </a:moveTo>
                  <a:lnTo>
                    <a:pt x="537" y="96"/>
                  </a:lnTo>
                  <a:lnTo>
                    <a:pt x="600" y="46"/>
                  </a:lnTo>
                  <a:lnTo>
                    <a:pt x="103" y="0"/>
                  </a:lnTo>
                  <a:lnTo>
                    <a:pt x="0" y="36"/>
                  </a:lnTo>
                  <a:close/>
                </a:path>
              </a:pathLst>
            </a:custGeom>
            <a:solidFill>
              <a:srgbClr val="E1E1E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6" name="Google Shape;436;p19"/>
            <p:cNvSpPr/>
            <p:nvPr/>
          </p:nvSpPr>
          <p:spPr>
            <a:xfrm>
              <a:off x="3194" y="2894"/>
              <a:ext cx="95" cy="12"/>
            </a:xfrm>
            <a:custGeom>
              <a:rect b="b" l="l" r="r" t="t"/>
              <a:pathLst>
                <a:path extrusionOk="0" h="23" w="189">
                  <a:moveTo>
                    <a:pt x="187" y="19"/>
                  </a:moveTo>
                  <a:lnTo>
                    <a:pt x="0" y="0"/>
                  </a:lnTo>
                  <a:lnTo>
                    <a:pt x="0" y="5"/>
                  </a:lnTo>
                  <a:lnTo>
                    <a:pt x="189" y="23"/>
                  </a:lnTo>
                  <a:lnTo>
                    <a:pt x="187" y="19"/>
                  </a:lnTo>
                  <a:close/>
                </a:path>
              </a:pathLst>
            </a:custGeom>
            <a:solidFill>
              <a:srgbClr val="5F5F5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37" name="Google Shape;437;p19"/>
            <p:cNvSpPr/>
            <p:nvPr/>
          </p:nvSpPr>
          <p:spPr>
            <a:xfrm>
              <a:off x="3209" y="2086"/>
              <a:ext cx="144" cy="528"/>
            </a:xfrm>
            <a:prstGeom prst="upArrow">
              <a:avLst>
                <a:gd fmla="val 50000" name="adj1"/>
                <a:gd fmla="val 9166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38" name="Google Shape;438;p19"/>
            <p:cNvSpPr txBox="1"/>
            <p:nvPr/>
          </p:nvSpPr>
          <p:spPr>
            <a:xfrm>
              <a:off x="2297" y="2278"/>
              <a:ext cx="864"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activities</a:t>
              </a:r>
              <a:endParaRPr b="0" i="0" sz="1400" u="none" cap="none" strike="noStrike">
                <a:solidFill>
                  <a:srgbClr val="000000"/>
                </a:solidFill>
                <a:latin typeface="Arial"/>
                <a:ea typeface="Arial"/>
                <a:cs typeface="Arial"/>
                <a:sym typeface="Arial"/>
              </a:endParaRPr>
            </a:p>
          </p:txBody>
        </p:sp>
        <p:sp>
          <p:nvSpPr>
            <p:cNvPr id="439" name="Google Shape;439;p19"/>
            <p:cNvSpPr/>
            <p:nvPr/>
          </p:nvSpPr>
          <p:spPr>
            <a:xfrm>
              <a:off x="2784" y="1200"/>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0" name="Google Shape;440;p19"/>
            <p:cNvSpPr/>
            <p:nvPr/>
          </p:nvSpPr>
          <p:spPr>
            <a:xfrm>
              <a:off x="3072" y="1536"/>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1" name="Google Shape;441;p19"/>
            <p:cNvSpPr/>
            <p:nvPr/>
          </p:nvSpPr>
          <p:spPr>
            <a:xfrm>
              <a:off x="2592" y="1584"/>
              <a:ext cx="144" cy="14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2" name="Google Shape;442;p19"/>
            <p:cNvSpPr/>
            <p:nvPr/>
          </p:nvSpPr>
          <p:spPr>
            <a:xfrm>
              <a:off x="3312" y="1824"/>
              <a:ext cx="144" cy="14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43" name="Google Shape;443;p19"/>
            <p:cNvSpPr/>
            <p:nvPr/>
          </p:nvSpPr>
          <p:spPr>
            <a:xfrm>
              <a:off x="2832" y="1872"/>
              <a:ext cx="144" cy="14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444" name="Google Shape;444;p19"/>
            <p:cNvCxnSpPr/>
            <p:nvPr/>
          </p:nvCxnSpPr>
          <p:spPr>
            <a:xfrm flipH="1">
              <a:off x="2688" y="1344"/>
              <a:ext cx="144" cy="240"/>
            </a:xfrm>
            <a:prstGeom prst="straightConnector1">
              <a:avLst/>
            </a:prstGeom>
            <a:noFill/>
            <a:ln cap="flat" cmpd="sng" w="9525">
              <a:solidFill>
                <a:schemeClr val="dk1"/>
              </a:solidFill>
              <a:prstDash val="solid"/>
              <a:round/>
              <a:headEnd len="sm" w="sm" type="none"/>
              <a:tailEnd len="med" w="med" type="triangle"/>
            </a:ln>
          </p:spPr>
        </p:cxnSp>
        <p:cxnSp>
          <p:nvCxnSpPr>
            <p:cNvPr id="445" name="Google Shape;445;p19"/>
            <p:cNvCxnSpPr/>
            <p:nvPr/>
          </p:nvCxnSpPr>
          <p:spPr>
            <a:xfrm>
              <a:off x="2928" y="1344"/>
              <a:ext cx="192" cy="192"/>
            </a:xfrm>
            <a:prstGeom prst="straightConnector1">
              <a:avLst/>
            </a:prstGeom>
            <a:noFill/>
            <a:ln cap="flat" cmpd="sng" w="9525">
              <a:solidFill>
                <a:schemeClr val="accent1"/>
              </a:solidFill>
              <a:prstDash val="solid"/>
              <a:round/>
              <a:headEnd len="sm" w="sm" type="none"/>
              <a:tailEnd len="med" w="med" type="triangle"/>
            </a:ln>
          </p:spPr>
        </p:cxnSp>
        <p:cxnSp>
          <p:nvCxnSpPr>
            <p:cNvPr id="446" name="Google Shape;446;p19"/>
            <p:cNvCxnSpPr/>
            <p:nvPr/>
          </p:nvCxnSpPr>
          <p:spPr>
            <a:xfrm flipH="1">
              <a:off x="2928" y="1680"/>
              <a:ext cx="144" cy="192"/>
            </a:xfrm>
            <a:prstGeom prst="straightConnector1">
              <a:avLst/>
            </a:prstGeom>
            <a:noFill/>
            <a:ln cap="flat" cmpd="sng" w="9525">
              <a:solidFill>
                <a:schemeClr val="dk1"/>
              </a:solidFill>
              <a:prstDash val="solid"/>
              <a:round/>
              <a:headEnd len="sm" w="sm" type="none"/>
              <a:tailEnd len="med" w="med" type="triangle"/>
            </a:ln>
          </p:spPr>
        </p:cxnSp>
        <p:cxnSp>
          <p:nvCxnSpPr>
            <p:cNvPr id="447" name="Google Shape;447;p19"/>
            <p:cNvCxnSpPr/>
            <p:nvPr/>
          </p:nvCxnSpPr>
          <p:spPr>
            <a:xfrm>
              <a:off x="3216" y="1680"/>
              <a:ext cx="144" cy="144"/>
            </a:xfrm>
            <a:prstGeom prst="straightConnector1">
              <a:avLst/>
            </a:prstGeom>
            <a:noFill/>
            <a:ln cap="flat" cmpd="sng" w="9525">
              <a:solidFill>
                <a:schemeClr val="accent1"/>
              </a:solidFill>
              <a:prstDash val="solid"/>
              <a:round/>
              <a:headEnd len="sm" w="sm" type="none"/>
              <a:tailEnd len="med" w="med" type="triangle"/>
            </a:ln>
          </p:spPr>
        </p:cxnSp>
        <p:sp>
          <p:nvSpPr>
            <p:cNvPr id="448" name="Google Shape;448;p19"/>
            <p:cNvSpPr txBox="1"/>
            <p:nvPr/>
          </p:nvSpPr>
          <p:spPr>
            <a:xfrm>
              <a:off x="3072" y="912"/>
              <a:ext cx="960" cy="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a:buNone/>
              </a:pPr>
              <a:r>
                <a:rPr b="0" i="0" lang="en-US" sz="1400" u="none" cap="none" strike="noStrike">
                  <a:solidFill>
                    <a:schemeClr val="dk1"/>
                  </a:solidFill>
                  <a:latin typeface="Century Gothic"/>
                  <a:ea typeface="Century Gothic"/>
                  <a:cs typeface="Century Gothic"/>
                  <a:sym typeface="Century Gothic"/>
                </a:rPr>
                <a:t>pattern matching</a:t>
              </a:r>
              <a:endParaRPr b="0" i="0" sz="1400" u="none" cap="none" strike="noStrike">
                <a:solidFill>
                  <a:srgbClr val="000000"/>
                </a:solidFill>
                <a:latin typeface="Arial"/>
                <a:ea typeface="Arial"/>
                <a:cs typeface="Arial"/>
                <a:sym typeface="Arial"/>
              </a:endParaRPr>
            </a:p>
          </p:txBody>
        </p:sp>
        <p:sp>
          <p:nvSpPr>
            <p:cNvPr id="449" name="Google Shape;449;p19"/>
            <p:cNvSpPr/>
            <p:nvPr/>
          </p:nvSpPr>
          <p:spPr>
            <a:xfrm>
              <a:off x="1632" y="1680"/>
              <a:ext cx="768" cy="96"/>
            </a:xfrm>
            <a:prstGeom prst="rightArrow">
              <a:avLst>
                <a:gd fmla="val 50000" name="adj1"/>
                <a:gd fmla="val 20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pSp>
          <p:nvGrpSpPr>
            <p:cNvPr id="450" name="Google Shape;450;p19"/>
            <p:cNvGrpSpPr/>
            <p:nvPr/>
          </p:nvGrpSpPr>
          <p:grpSpPr>
            <a:xfrm>
              <a:off x="4271" y="1680"/>
              <a:ext cx="576" cy="528"/>
              <a:chOff x="3942" y="2453"/>
              <a:chExt cx="771" cy="621"/>
            </a:xfrm>
          </p:grpSpPr>
          <p:sp>
            <p:nvSpPr>
              <p:cNvPr id="451" name="Google Shape;451;p19"/>
              <p:cNvSpPr/>
              <p:nvPr/>
            </p:nvSpPr>
            <p:spPr>
              <a:xfrm>
                <a:off x="3942" y="2453"/>
                <a:ext cx="771" cy="621"/>
              </a:xfrm>
              <a:custGeom>
                <a:rect b="b" l="l" r="r" t="t"/>
                <a:pathLst>
                  <a:path extrusionOk="0" h="1864" w="1544">
                    <a:moveTo>
                      <a:pt x="0" y="532"/>
                    </a:moveTo>
                    <a:lnTo>
                      <a:pt x="471" y="0"/>
                    </a:lnTo>
                    <a:lnTo>
                      <a:pt x="1072" y="0"/>
                    </a:lnTo>
                    <a:lnTo>
                      <a:pt x="1544" y="532"/>
                    </a:lnTo>
                    <a:lnTo>
                      <a:pt x="1544" y="1299"/>
                    </a:lnTo>
                    <a:lnTo>
                      <a:pt x="1072" y="1864"/>
                    </a:lnTo>
                    <a:lnTo>
                      <a:pt x="471" y="1864"/>
                    </a:lnTo>
                    <a:lnTo>
                      <a:pt x="0" y="1299"/>
                    </a:lnTo>
                    <a:lnTo>
                      <a:pt x="0" y="53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2" name="Google Shape;452;p19"/>
              <p:cNvSpPr/>
              <p:nvPr/>
            </p:nvSpPr>
            <p:spPr>
              <a:xfrm>
                <a:off x="3994" y="2495"/>
                <a:ext cx="667" cy="537"/>
              </a:xfrm>
              <a:custGeom>
                <a:rect b="b" l="l" r="r" t="t"/>
                <a:pathLst>
                  <a:path extrusionOk="0" h="1610" w="1335">
                    <a:moveTo>
                      <a:pt x="0" y="459"/>
                    </a:moveTo>
                    <a:lnTo>
                      <a:pt x="408" y="0"/>
                    </a:lnTo>
                    <a:lnTo>
                      <a:pt x="928" y="0"/>
                    </a:lnTo>
                    <a:lnTo>
                      <a:pt x="1335" y="459"/>
                    </a:lnTo>
                    <a:lnTo>
                      <a:pt x="1335" y="1121"/>
                    </a:lnTo>
                    <a:lnTo>
                      <a:pt x="928" y="1610"/>
                    </a:lnTo>
                    <a:lnTo>
                      <a:pt x="408" y="1610"/>
                    </a:lnTo>
                    <a:lnTo>
                      <a:pt x="0" y="1121"/>
                    </a:lnTo>
                    <a:lnTo>
                      <a:pt x="0" y="459"/>
                    </a:lnTo>
                  </a:path>
                </a:pathLst>
              </a:custGeom>
              <a:noFill/>
              <a:ln cap="flat" cmpd="sng" w="777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3" name="Google Shape;453;p19"/>
              <p:cNvSpPr/>
              <p:nvPr/>
            </p:nvSpPr>
            <p:spPr>
              <a:xfrm>
                <a:off x="3994" y="2495"/>
                <a:ext cx="667" cy="537"/>
              </a:xfrm>
              <a:custGeom>
                <a:rect b="b" l="l" r="r" t="t"/>
                <a:pathLst>
                  <a:path extrusionOk="0" h="1610" w="1335">
                    <a:moveTo>
                      <a:pt x="0" y="459"/>
                    </a:moveTo>
                    <a:lnTo>
                      <a:pt x="406" y="0"/>
                    </a:lnTo>
                    <a:lnTo>
                      <a:pt x="927" y="0"/>
                    </a:lnTo>
                    <a:lnTo>
                      <a:pt x="1335" y="459"/>
                    </a:lnTo>
                    <a:lnTo>
                      <a:pt x="1335" y="1121"/>
                    </a:lnTo>
                    <a:lnTo>
                      <a:pt x="927" y="1610"/>
                    </a:lnTo>
                    <a:lnTo>
                      <a:pt x="406" y="1610"/>
                    </a:lnTo>
                    <a:lnTo>
                      <a:pt x="0" y="1121"/>
                    </a:lnTo>
                    <a:lnTo>
                      <a:pt x="0" y="459"/>
                    </a:lnTo>
                  </a:path>
                </a:pathLst>
              </a:custGeom>
              <a:noFill/>
              <a:ln cap="flat" cmpd="sng" w="460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grpSp>
        <p:grpSp>
          <p:nvGrpSpPr>
            <p:cNvPr id="454" name="Google Shape;454;p19"/>
            <p:cNvGrpSpPr/>
            <p:nvPr/>
          </p:nvGrpSpPr>
          <p:grpSpPr>
            <a:xfrm>
              <a:off x="4368" y="1824"/>
              <a:ext cx="383" cy="248"/>
              <a:chOff x="4033" y="2627"/>
              <a:chExt cx="589" cy="261"/>
            </a:xfrm>
          </p:grpSpPr>
          <p:sp>
            <p:nvSpPr>
              <p:cNvPr id="455" name="Google Shape;455;p19"/>
              <p:cNvSpPr/>
              <p:nvPr/>
            </p:nvSpPr>
            <p:spPr>
              <a:xfrm>
                <a:off x="4490" y="2627"/>
                <a:ext cx="132" cy="261"/>
              </a:xfrm>
              <a:custGeom>
                <a:rect b="b" l="l" r="r" t="t"/>
                <a:pathLst>
                  <a:path extrusionOk="0" h="782" w="263">
                    <a:moveTo>
                      <a:pt x="0" y="0"/>
                    </a:moveTo>
                    <a:lnTo>
                      <a:pt x="185" y="0"/>
                    </a:lnTo>
                    <a:lnTo>
                      <a:pt x="263" y="124"/>
                    </a:lnTo>
                    <a:lnTo>
                      <a:pt x="263" y="411"/>
                    </a:lnTo>
                    <a:lnTo>
                      <a:pt x="185" y="535"/>
                    </a:lnTo>
                    <a:lnTo>
                      <a:pt x="108" y="535"/>
                    </a:lnTo>
                    <a:lnTo>
                      <a:pt x="108" y="782"/>
                    </a:lnTo>
                    <a:lnTo>
                      <a:pt x="0" y="782"/>
                    </a:lnTo>
                    <a:lnTo>
                      <a:pt x="0"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6" name="Google Shape;456;p19"/>
              <p:cNvSpPr/>
              <p:nvPr/>
            </p:nvSpPr>
            <p:spPr>
              <a:xfrm>
                <a:off x="4325" y="2627"/>
                <a:ext cx="141" cy="261"/>
              </a:xfrm>
              <a:custGeom>
                <a:rect b="b" l="l" r="r" t="t"/>
                <a:pathLst>
                  <a:path extrusionOk="0" h="782" w="283">
                    <a:moveTo>
                      <a:pt x="79" y="0"/>
                    </a:moveTo>
                    <a:lnTo>
                      <a:pt x="205" y="0"/>
                    </a:lnTo>
                    <a:lnTo>
                      <a:pt x="283" y="124"/>
                    </a:lnTo>
                    <a:lnTo>
                      <a:pt x="283" y="658"/>
                    </a:lnTo>
                    <a:lnTo>
                      <a:pt x="205" y="782"/>
                    </a:lnTo>
                    <a:lnTo>
                      <a:pt x="79" y="782"/>
                    </a:lnTo>
                    <a:lnTo>
                      <a:pt x="0" y="671"/>
                    </a:lnTo>
                    <a:lnTo>
                      <a:pt x="0" y="124"/>
                    </a:lnTo>
                    <a:lnTo>
                      <a:pt x="79"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7" name="Google Shape;457;p19"/>
              <p:cNvSpPr/>
              <p:nvPr/>
            </p:nvSpPr>
            <p:spPr>
              <a:xfrm>
                <a:off x="4033" y="2627"/>
                <a:ext cx="131" cy="261"/>
              </a:xfrm>
              <a:custGeom>
                <a:rect b="b" l="l" r="r" t="t"/>
                <a:pathLst>
                  <a:path extrusionOk="0" h="782" w="264">
                    <a:moveTo>
                      <a:pt x="68" y="0"/>
                    </a:moveTo>
                    <a:lnTo>
                      <a:pt x="185" y="0"/>
                    </a:lnTo>
                    <a:lnTo>
                      <a:pt x="264" y="124"/>
                    </a:lnTo>
                    <a:lnTo>
                      <a:pt x="264" y="262"/>
                    </a:lnTo>
                    <a:lnTo>
                      <a:pt x="166" y="262"/>
                    </a:lnTo>
                    <a:lnTo>
                      <a:pt x="166" y="161"/>
                    </a:lnTo>
                    <a:lnTo>
                      <a:pt x="97" y="161"/>
                    </a:lnTo>
                    <a:lnTo>
                      <a:pt x="97" y="336"/>
                    </a:lnTo>
                    <a:lnTo>
                      <a:pt x="185" y="336"/>
                    </a:lnTo>
                    <a:lnTo>
                      <a:pt x="264" y="436"/>
                    </a:lnTo>
                    <a:lnTo>
                      <a:pt x="264" y="671"/>
                    </a:lnTo>
                    <a:lnTo>
                      <a:pt x="195" y="782"/>
                    </a:lnTo>
                    <a:lnTo>
                      <a:pt x="68" y="782"/>
                    </a:lnTo>
                    <a:lnTo>
                      <a:pt x="0" y="671"/>
                    </a:lnTo>
                    <a:lnTo>
                      <a:pt x="0" y="535"/>
                    </a:lnTo>
                    <a:lnTo>
                      <a:pt x="97" y="535"/>
                    </a:lnTo>
                    <a:lnTo>
                      <a:pt x="97" y="633"/>
                    </a:lnTo>
                    <a:lnTo>
                      <a:pt x="166" y="633"/>
                    </a:lnTo>
                    <a:lnTo>
                      <a:pt x="166" y="459"/>
                    </a:lnTo>
                    <a:lnTo>
                      <a:pt x="78" y="459"/>
                    </a:lnTo>
                    <a:lnTo>
                      <a:pt x="0" y="361"/>
                    </a:lnTo>
                    <a:lnTo>
                      <a:pt x="0" y="124"/>
                    </a:lnTo>
                    <a:lnTo>
                      <a:pt x="68"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8" name="Google Shape;458;p19"/>
              <p:cNvSpPr/>
              <p:nvPr/>
            </p:nvSpPr>
            <p:spPr>
              <a:xfrm>
                <a:off x="4189" y="2627"/>
                <a:ext cx="121" cy="261"/>
              </a:xfrm>
              <a:custGeom>
                <a:rect b="b" l="l" r="r" t="t"/>
                <a:pathLst>
                  <a:path extrusionOk="0" h="782" w="242">
                    <a:moveTo>
                      <a:pt x="0" y="0"/>
                    </a:moveTo>
                    <a:lnTo>
                      <a:pt x="242" y="0"/>
                    </a:lnTo>
                    <a:lnTo>
                      <a:pt x="242" y="161"/>
                    </a:lnTo>
                    <a:lnTo>
                      <a:pt x="175" y="161"/>
                    </a:lnTo>
                    <a:lnTo>
                      <a:pt x="175" y="782"/>
                    </a:lnTo>
                    <a:lnTo>
                      <a:pt x="68" y="782"/>
                    </a:lnTo>
                    <a:lnTo>
                      <a:pt x="68" y="161"/>
                    </a:lnTo>
                    <a:lnTo>
                      <a:pt x="0" y="161"/>
                    </a:lnTo>
                    <a:lnTo>
                      <a:pt x="0" y="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59" name="Google Shape;459;p19"/>
              <p:cNvSpPr/>
              <p:nvPr/>
            </p:nvSpPr>
            <p:spPr>
              <a:xfrm>
                <a:off x="4380" y="2683"/>
                <a:ext cx="31" cy="150"/>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60" name="Google Shape;460;p19"/>
              <p:cNvSpPr/>
              <p:nvPr/>
            </p:nvSpPr>
            <p:spPr>
              <a:xfrm>
                <a:off x="4546" y="2683"/>
                <a:ext cx="26" cy="67"/>
              </a:xfrm>
              <a:prstGeom prst="rect">
                <a:avLst/>
              </a:prstGeom>
              <a:solidFill>
                <a:srgbClr val="FF0000"/>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pSp>
        <p:sp>
          <p:nvSpPr>
            <p:cNvPr id="461" name="Google Shape;461;p19"/>
            <p:cNvSpPr/>
            <p:nvPr/>
          </p:nvSpPr>
          <p:spPr>
            <a:xfrm>
              <a:off x="3504" y="1872"/>
              <a:ext cx="720" cy="96"/>
            </a:xfrm>
            <a:prstGeom prst="rightArrow">
              <a:avLst>
                <a:gd fmla="val 50000" name="adj1"/>
                <a:gd fmla="val 1875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62" name="Google Shape;462;p19"/>
            <p:cNvSpPr txBox="1"/>
            <p:nvPr/>
          </p:nvSpPr>
          <p:spPr>
            <a:xfrm>
              <a:off x="3456" y="1584"/>
              <a:ext cx="912" cy="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intrusion</a:t>
              </a:r>
              <a:endParaRPr b="0" i="0" sz="1400" u="none" cap="none" strike="noStrike">
                <a:solidFill>
                  <a:srgbClr val="000000"/>
                </a:solidFill>
                <a:latin typeface="Arial"/>
                <a:ea typeface="Arial"/>
                <a:cs typeface="Arial"/>
                <a:sym typeface="Arial"/>
              </a:endParaRPr>
            </a:p>
          </p:txBody>
        </p:sp>
      </p:grpSp>
      <p:sp>
        <p:nvSpPr>
          <p:cNvPr id="463" name="Google Shape;463;p19"/>
          <p:cNvSpPr txBox="1"/>
          <p:nvPr/>
        </p:nvSpPr>
        <p:spPr>
          <a:xfrm>
            <a:off x="3003848" y="5815039"/>
            <a:ext cx="244810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Times"/>
              <a:buNone/>
            </a:pPr>
            <a:r>
              <a:rPr b="0" i="0" lang="en-US" sz="1400" u="none" cap="none" strike="noStrike">
                <a:solidFill>
                  <a:schemeClr val="dk2"/>
                </a:solidFill>
                <a:latin typeface="Century Gothic"/>
                <a:ea typeface="Century Gothic"/>
                <a:cs typeface="Century Gothic"/>
                <a:sym typeface="Century Gothic"/>
              </a:rPr>
              <a:t>Can’t detect new attacks</a:t>
            </a:r>
            <a:endParaRPr b="0" i="0" sz="1400" u="none" cap="none" strike="noStrike">
              <a:solidFill>
                <a:srgbClr val="000000"/>
              </a:solidFill>
              <a:latin typeface="Arial"/>
              <a:ea typeface="Arial"/>
              <a:cs typeface="Arial"/>
              <a:sym typeface="Arial"/>
            </a:endParaRPr>
          </a:p>
        </p:txBody>
      </p:sp>
      <p:sp>
        <p:nvSpPr>
          <p:cNvPr id="464" name="Google Shape;464;p19"/>
          <p:cNvSpPr txBox="1"/>
          <p:nvPr/>
        </p:nvSpPr>
        <p:spPr>
          <a:xfrm>
            <a:off x="2207782" y="5180146"/>
            <a:ext cx="451461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*This causes some TCP implementation to keep sending ack packet to itself.</a:t>
            </a:r>
            <a:endParaRPr b="0" i="0" sz="1400" u="none" cap="none" strike="noStrike">
              <a:solidFill>
                <a:srgbClr val="000000"/>
              </a:solidFill>
              <a:latin typeface="Arial"/>
              <a:ea typeface="Arial"/>
              <a:cs typeface="Arial"/>
              <a:sym typeface="Arial"/>
            </a:endParaRPr>
          </a:p>
        </p:txBody>
      </p:sp>
      <p:pic>
        <p:nvPicPr>
          <p:cNvPr id="465" name="Google Shape;465;p19"/>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466" name="Google Shape;466;p19"/>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16</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0"/>
          <p:cNvSpPr txBox="1"/>
          <p:nvPr>
            <p:ph type="ctrTitle"/>
          </p:nvPr>
        </p:nvSpPr>
        <p:spPr>
          <a:xfrm>
            <a:off x="796322" y="320040"/>
            <a:ext cx="6732237" cy="7901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Anomaly Detection</a:t>
            </a:r>
            <a:endParaRPr/>
          </a:p>
        </p:txBody>
      </p:sp>
      <p:sp>
        <p:nvSpPr>
          <p:cNvPr id="473" name="Google Shape;473;p20"/>
          <p:cNvSpPr txBox="1"/>
          <p:nvPr>
            <p:ph idx="1" type="body"/>
          </p:nvPr>
        </p:nvSpPr>
        <p:spPr>
          <a:xfrm>
            <a:off x="1183303" y="4948055"/>
            <a:ext cx="5797550" cy="1225244"/>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Clr>
                <a:schemeClr val="dk2"/>
              </a:buClr>
              <a:buSzPts val="1400"/>
              <a:buFont typeface="Century Gothic"/>
              <a:buNone/>
            </a:pPr>
            <a:r>
              <a:rPr lang="en-US">
                <a:solidFill>
                  <a:schemeClr val="dk2"/>
                </a:solidFill>
              </a:rPr>
              <a:t>Problem: Relatively high false positive rate </a:t>
            </a:r>
            <a:endParaRPr/>
          </a:p>
          <a:p>
            <a:pPr indent="-274320" lvl="0" marL="274320" rtl="0" algn="l">
              <a:lnSpc>
                <a:spcPct val="100000"/>
              </a:lnSpc>
              <a:spcBef>
                <a:spcPts val="200"/>
              </a:spcBef>
              <a:spcAft>
                <a:spcPts val="0"/>
              </a:spcAft>
              <a:buClr>
                <a:schemeClr val="dk2"/>
              </a:buClr>
              <a:buSzPts val="1400"/>
              <a:buChar char="o"/>
            </a:pPr>
            <a:r>
              <a:rPr lang="en-US">
                <a:solidFill>
                  <a:schemeClr val="dk2"/>
                </a:solidFill>
              </a:rPr>
              <a:t> Anomalies can just be new normal activities.</a:t>
            </a:r>
            <a:endParaRPr/>
          </a:p>
          <a:p>
            <a:pPr indent="-274320" lvl="0" marL="274320" rtl="0" algn="l">
              <a:lnSpc>
                <a:spcPct val="100000"/>
              </a:lnSpc>
              <a:spcBef>
                <a:spcPts val="200"/>
              </a:spcBef>
              <a:spcAft>
                <a:spcPts val="0"/>
              </a:spcAft>
              <a:buClr>
                <a:schemeClr val="dk2"/>
              </a:buClr>
              <a:buSzPts val="1400"/>
              <a:buChar char="o"/>
            </a:pPr>
            <a:r>
              <a:rPr lang="en-US">
                <a:solidFill>
                  <a:schemeClr val="dk2"/>
                </a:solidFill>
              </a:rPr>
              <a:t> Anomalies caused by other element faults</a:t>
            </a:r>
            <a:endParaRPr/>
          </a:p>
          <a:p>
            <a:pPr indent="-182880" lvl="1" marL="384048" rtl="0" algn="l">
              <a:lnSpc>
                <a:spcPct val="100000"/>
              </a:lnSpc>
              <a:spcBef>
                <a:spcPts val="200"/>
              </a:spcBef>
              <a:spcAft>
                <a:spcPts val="0"/>
              </a:spcAft>
              <a:buClr>
                <a:schemeClr val="dk2"/>
              </a:buClr>
              <a:buSzPts val="1400"/>
              <a:buFont typeface="Courier New"/>
              <a:buChar char="o"/>
            </a:pPr>
            <a:r>
              <a:rPr lang="en-US">
                <a:solidFill>
                  <a:schemeClr val="dk2"/>
                </a:solidFill>
              </a:rPr>
              <a:t> E.g., router failure or misconfiguration, P2P misconfiguration</a:t>
            </a:r>
            <a:endParaRPr/>
          </a:p>
          <a:p>
            <a:pPr indent="-185420" lvl="0" marL="274320" rtl="0" algn="l">
              <a:lnSpc>
                <a:spcPct val="100000"/>
              </a:lnSpc>
              <a:spcBef>
                <a:spcPts val="1600"/>
              </a:spcBef>
              <a:spcAft>
                <a:spcPts val="0"/>
              </a:spcAft>
              <a:buSzPts val="1400"/>
              <a:buFont typeface="Courier New"/>
              <a:buNone/>
            </a:pPr>
            <a:r>
              <a:t/>
            </a:r>
            <a:endParaRPr/>
          </a:p>
        </p:txBody>
      </p:sp>
      <p:grpSp>
        <p:nvGrpSpPr>
          <p:cNvPr id="474" name="Google Shape;474;p20"/>
          <p:cNvGrpSpPr/>
          <p:nvPr/>
        </p:nvGrpSpPr>
        <p:grpSpPr>
          <a:xfrm>
            <a:off x="955192" y="1201534"/>
            <a:ext cx="6253771" cy="4008438"/>
            <a:chOff x="3662363" y="865982"/>
            <a:chExt cx="6253771" cy="4008438"/>
          </a:xfrm>
        </p:grpSpPr>
        <p:cxnSp>
          <p:nvCxnSpPr>
            <p:cNvPr id="475" name="Google Shape;475;p20"/>
            <p:cNvCxnSpPr/>
            <p:nvPr/>
          </p:nvCxnSpPr>
          <p:spPr>
            <a:xfrm flipH="1">
              <a:off x="3724275" y="1522414"/>
              <a:ext cx="642938" cy="636587"/>
            </a:xfrm>
            <a:prstGeom prst="straightConnector1">
              <a:avLst/>
            </a:prstGeom>
            <a:noFill/>
            <a:ln cap="flat" cmpd="sng" w="11175">
              <a:solidFill>
                <a:schemeClr val="dk1"/>
              </a:solidFill>
              <a:prstDash val="solid"/>
              <a:round/>
              <a:headEnd len="sm" w="sm" type="none"/>
              <a:tailEnd len="sm" w="sm" type="none"/>
            </a:ln>
          </p:spPr>
        </p:cxnSp>
        <p:cxnSp>
          <p:nvCxnSpPr>
            <p:cNvPr id="476" name="Google Shape;476;p20"/>
            <p:cNvCxnSpPr/>
            <p:nvPr/>
          </p:nvCxnSpPr>
          <p:spPr>
            <a:xfrm flipH="1">
              <a:off x="4310063" y="1668464"/>
              <a:ext cx="152400" cy="466725"/>
            </a:xfrm>
            <a:prstGeom prst="straightConnector1">
              <a:avLst/>
            </a:prstGeom>
            <a:noFill/>
            <a:ln cap="flat" cmpd="sng" w="11175">
              <a:solidFill>
                <a:schemeClr val="dk1"/>
              </a:solidFill>
              <a:prstDash val="solid"/>
              <a:round/>
              <a:headEnd len="sm" w="sm" type="none"/>
              <a:tailEnd len="sm" w="sm" type="none"/>
            </a:ln>
          </p:spPr>
        </p:cxnSp>
        <p:sp>
          <p:nvSpPr>
            <p:cNvPr id="477" name="Google Shape;477;p20"/>
            <p:cNvSpPr/>
            <p:nvPr/>
          </p:nvSpPr>
          <p:spPr>
            <a:xfrm>
              <a:off x="3662363" y="2058989"/>
              <a:ext cx="647700" cy="307975"/>
            </a:xfrm>
            <a:prstGeom prst="ellipse">
              <a:avLst/>
            </a:prstGeom>
            <a:solidFill>
              <a:srgbClr val="FFFF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478" name="Google Shape;478;p20"/>
            <p:cNvSpPr/>
            <p:nvPr/>
          </p:nvSpPr>
          <p:spPr>
            <a:xfrm>
              <a:off x="4367214" y="1512888"/>
              <a:ext cx="98425" cy="158750"/>
            </a:xfrm>
            <a:custGeom>
              <a:rect b="b" l="l" r="r" t="t"/>
              <a:pathLst>
                <a:path extrusionOk="0" h="198" w="162">
                  <a:moveTo>
                    <a:pt x="1" y="7"/>
                  </a:moveTo>
                  <a:lnTo>
                    <a:pt x="0" y="16"/>
                  </a:lnTo>
                  <a:lnTo>
                    <a:pt x="1" y="30"/>
                  </a:lnTo>
                  <a:lnTo>
                    <a:pt x="12" y="62"/>
                  </a:lnTo>
                  <a:lnTo>
                    <a:pt x="33" y="102"/>
                  </a:lnTo>
                  <a:lnTo>
                    <a:pt x="60" y="136"/>
                  </a:lnTo>
                  <a:lnTo>
                    <a:pt x="92" y="168"/>
                  </a:lnTo>
                  <a:lnTo>
                    <a:pt x="120" y="187"/>
                  </a:lnTo>
                  <a:lnTo>
                    <a:pt x="145" y="198"/>
                  </a:lnTo>
                  <a:lnTo>
                    <a:pt x="152" y="198"/>
                  </a:lnTo>
                  <a:lnTo>
                    <a:pt x="158" y="192"/>
                  </a:lnTo>
                  <a:lnTo>
                    <a:pt x="162" y="184"/>
                  </a:lnTo>
                  <a:lnTo>
                    <a:pt x="161" y="171"/>
                  </a:lnTo>
                  <a:lnTo>
                    <a:pt x="147" y="137"/>
                  </a:lnTo>
                  <a:lnTo>
                    <a:pt x="99" y="63"/>
                  </a:lnTo>
                  <a:lnTo>
                    <a:pt x="40" y="12"/>
                  </a:lnTo>
                  <a:lnTo>
                    <a:pt x="15" y="0"/>
                  </a:lnTo>
                  <a:lnTo>
                    <a:pt x="7" y="3"/>
                  </a:lnTo>
                  <a:lnTo>
                    <a:pt x="1" y="7"/>
                  </a:lnTo>
                  <a:close/>
                </a:path>
              </a:pathLst>
            </a:custGeom>
            <a:solidFill>
              <a:srgbClr val="FFFFC2"/>
            </a:solidFill>
            <a:ln cap="flat" cmpd="sng" w="11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79" name="Google Shape;479;p20"/>
            <p:cNvSpPr/>
            <p:nvPr/>
          </p:nvSpPr>
          <p:spPr>
            <a:xfrm>
              <a:off x="4379913" y="1517650"/>
              <a:ext cx="80962" cy="134938"/>
            </a:xfrm>
            <a:custGeom>
              <a:rect b="b" l="l" r="r" t="t"/>
              <a:pathLst>
                <a:path extrusionOk="0" h="169" w="134">
                  <a:moveTo>
                    <a:pt x="0" y="6"/>
                  </a:moveTo>
                  <a:lnTo>
                    <a:pt x="9" y="52"/>
                  </a:lnTo>
                  <a:lnTo>
                    <a:pt x="50" y="116"/>
                  </a:lnTo>
                  <a:lnTo>
                    <a:pt x="100" y="160"/>
                  </a:lnTo>
                  <a:lnTo>
                    <a:pt x="119" y="169"/>
                  </a:lnTo>
                  <a:lnTo>
                    <a:pt x="132" y="164"/>
                  </a:lnTo>
                  <a:lnTo>
                    <a:pt x="134" y="146"/>
                  </a:lnTo>
                  <a:lnTo>
                    <a:pt x="124" y="118"/>
                  </a:lnTo>
                  <a:lnTo>
                    <a:pt x="83" y="53"/>
                  </a:lnTo>
                  <a:lnTo>
                    <a:pt x="32" y="9"/>
                  </a:lnTo>
                  <a:lnTo>
                    <a:pt x="12" y="0"/>
                  </a:lnTo>
                  <a:lnTo>
                    <a:pt x="0" y="6"/>
                  </a:lnTo>
                  <a:close/>
                </a:path>
              </a:pathLst>
            </a:custGeom>
            <a:solidFill>
              <a:srgbClr val="EFEFE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0" name="Google Shape;480;p20"/>
            <p:cNvSpPr/>
            <p:nvPr/>
          </p:nvSpPr>
          <p:spPr>
            <a:xfrm>
              <a:off x="4386264" y="1525589"/>
              <a:ext cx="47625" cy="77787"/>
            </a:xfrm>
            <a:custGeom>
              <a:rect b="b" l="l" r="r" t="t"/>
              <a:pathLst>
                <a:path extrusionOk="0" h="98" w="75">
                  <a:moveTo>
                    <a:pt x="0" y="0"/>
                  </a:moveTo>
                  <a:lnTo>
                    <a:pt x="22" y="65"/>
                  </a:lnTo>
                  <a:lnTo>
                    <a:pt x="51" y="92"/>
                  </a:lnTo>
                  <a:lnTo>
                    <a:pt x="75" y="98"/>
                  </a:lnTo>
                  <a:lnTo>
                    <a:pt x="54" y="34"/>
                  </a:lnTo>
                  <a:lnTo>
                    <a:pt x="23" y="6"/>
                  </a:lnTo>
                  <a:lnTo>
                    <a:pt x="0" y="0"/>
                  </a:lnTo>
                  <a:close/>
                </a:path>
              </a:pathLst>
            </a:custGeom>
            <a:solidFill>
              <a:srgbClr val="E1E1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1" name="Google Shape;481;p20"/>
            <p:cNvSpPr/>
            <p:nvPr/>
          </p:nvSpPr>
          <p:spPr>
            <a:xfrm>
              <a:off x="4430713" y="1604963"/>
              <a:ext cx="25400" cy="38100"/>
            </a:xfrm>
            <a:custGeom>
              <a:rect b="b" l="l" r="r" t="t"/>
              <a:pathLst>
                <a:path extrusionOk="0" h="48" w="42">
                  <a:moveTo>
                    <a:pt x="0" y="26"/>
                  </a:moveTo>
                  <a:lnTo>
                    <a:pt x="19" y="43"/>
                  </a:lnTo>
                  <a:lnTo>
                    <a:pt x="39" y="48"/>
                  </a:lnTo>
                  <a:lnTo>
                    <a:pt x="42" y="41"/>
                  </a:lnTo>
                  <a:lnTo>
                    <a:pt x="32" y="25"/>
                  </a:lnTo>
                  <a:lnTo>
                    <a:pt x="25" y="8"/>
                  </a:lnTo>
                  <a:lnTo>
                    <a:pt x="14" y="0"/>
                  </a:lnTo>
                  <a:lnTo>
                    <a:pt x="12" y="21"/>
                  </a:lnTo>
                  <a:lnTo>
                    <a:pt x="16" y="34"/>
                  </a:lnTo>
                  <a:lnTo>
                    <a:pt x="25" y="31"/>
                  </a:lnTo>
                  <a:lnTo>
                    <a:pt x="28" y="31"/>
                  </a:lnTo>
                  <a:lnTo>
                    <a:pt x="41" y="41"/>
                  </a:lnTo>
                  <a:lnTo>
                    <a:pt x="37" y="45"/>
                  </a:lnTo>
                  <a:lnTo>
                    <a:pt x="30" y="45"/>
                  </a:lnTo>
                  <a:lnTo>
                    <a:pt x="19" y="41"/>
                  </a:lnTo>
                  <a:lnTo>
                    <a:pt x="0" y="26"/>
                  </a:lnTo>
                  <a:close/>
                </a:path>
              </a:pathLst>
            </a:custGeom>
            <a:solidFill>
              <a:srgbClr val="FFFFFF"/>
            </a:solid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2" name="Google Shape;482;p20"/>
            <p:cNvSpPr/>
            <p:nvPr/>
          </p:nvSpPr>
          <p:spPr>
            <a:xfrm>
              <a:off x="4416425" y="1565276"/>
              <a:ext cx="12700" cy="23813"/>
            </a:xfrm>
            <a:custGeom>
              <a:rect b="b" l="l" r="r" t="t"/>
              <a:pathLst>
                <a:path extrusionOk="0" h="29" w="21">
                  <a:moveTo>
                    <a:pt x="0" y="0"/>
                  </a:moveTo>
                  <a:lnTo>
                    <a:pt x="3" y="21"/>
                  </a:lnTo>
                  <a:lnTo>
                    <a:pt x="21" y="29"/>
                  </a:lnTo>
                  <a:lnTo>
                    <a:pt x="18" y="7"/>
                  </a:lnTo>
                  <a:lnTo>
                    <a:pt x="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3" name="Google Shape;483;p20"/>
            <p:cNvSpPr/>
            <p:nvPr/>
          </p:nvSpPr>
          <p:spPr>
            <a:xfrm>
              <a:off x="4386263" y="1527175"/>
              <a:ext cx="36512" cy="88900"/>
            </a:xfrm>
            <a:custGeom>
              <a:rect b="b" l="l" r="r" t="t"/>
              <a:pathLst>
                <a:path extrusionOk="0" h="112" w="59">
                  <a:moveTo>
                    <a:pt x="1" y="0"/>
                  </a:moveTo>
                  <a:lnTo>
                    <a:pt x="0" y="21"/>
                  </a:lnTo>
                  <a:lnTo>
                    <a:pt x="12" y="51"/>
                  </a:lnTo>
                  <a:lnTo>
                    <a:pt x="59" y="112"/>
                  </a:lnTo>
                </a:path>
              </a:pathLst>
            </a:custGeom>
            <a:noFill/>
            <a:ln cap="flat" cmpd="sng" w="1110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4" name="Google Shape;484;p20"/>
            <p:cNvSpPr/>
            <p:nvPr/>
          </p:nvSpPr>
          <p:spPr>
            <a:xfrm>
              <a:off x="4367213" y="1482726"/>
              <a:ext cx="120650" cy="187325"/>
            </a:xfrm>
            <a:custGeom>
              <a:rect b="b" l="l" r="r" t="t"/>
              <a:pathLst>
                <a:path extrusionOk="0" h="235" w="197">
                  <a:moveTo>
                    <a:pt x="156" y="235"/>
                  </a:moveTo>
                  <a:lnTo>
                    <a:pt x="109" y="129"/>
                  </a:lnTo>
                  <a:lnTo>
                    <a:pt x="54" y="66"/>
                  </a:lnTo>
                  <a:lnTo>
                    <a:pt x="26" y="51"/>
                  </a:lnTo>
                  <a:lnTo>
                    <a:pt x="0" y="50"/>
                  </a:lnTo>
                  <a:lnTo>
                    <a:pt x="0" y="46"/>
                  </a:lnTo>
                  <a:lnTo>
                    <a:pt x="43" y="0"/>
                  </a:lnTo>
                  <a:lnTo>
                    <a:pt x="93" y="30"/>
                  </a:lnTo>
                  <a:lnTo>
                    <a:pt x="138" y="74"/>
                  </a:lnTo>
                  <a:lnTo>
                    <a:pt x="173" y="125"/>
                  </a:lnTo>
                  <a:lnTo>
                    <a:pt x="197" y="187"/>
                  </a:lnTo>
                  <a:lnTo>
                    <a:pt x="156" y="235"/>
                  </a:lnTo>
                  <a:close/>
                </a:path>
              </a:pathLst>
            </a:custGeom>
            <a:solidFill>
              <a:srgbClr val="E10000"/>
            </a:solidFill>
            <a:ln cap="flat" cmpd="sng" w="11100">
              <a:solidFill>
                <a:srgbClr val="E1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5" name="Google Shape;485;p20"/>
            <p:cNvSpPr/>
            <p:nvPr/>
          </p:nvSpPr>
          <p:spPr>
            <a:xfrm>
              <a:off x="4394201" y="1114425"/>
              <a:ext cx="360363" cy="520700"/>
            </a:xfrm>
            <a:custGeom>
              <a:rect b="b" l="l" r="r" t="t"/>
              <a:pathLst>
                <a:path extrusionOk="0" h="656" w="588">
                  <a:moveTo>
                    <a:pt x="152" y="656"/>
                  </a:moveTo>
                  <a:lnTo>
                    <a:pt x="193" y="581"/>
                  </a:lnTo>
                  <a:lnTo>
                    <a:pt x="199" y="550"/>
                  </a:lnTo>
                  <a:lnTo>
                    <a:pt x="198" y="520"/>
                  </a:lnTo>
                  <a:lnTo>
                    <a:pt x="518" y="171"/>
                  </a:lnTo>
                  <a:lnTo>
                    <a:pt x="536" y="168"/>
                  </a:lnTo>
                  <a:lnTo>
                    <a:pt x="558" y="142"/>
                  </a:lnTo>
                  <a:lnTo>
                    <a:pt x="564" y="121"/>
                  </a:lnTo>
                  <a:lnTo>
                    <a:pt x="587" y="93"/>
                  </a:lnTo>
                  <a:lnTo>
                    <a:pt x="588" y="84"/>
                  </a:lnTo>
                  <a:lnTo>
                    <a:pt x="582" y="68"/>
                  </a:lnTo>
                  <a:lnTo>
                    <a:pt x="556" y="33"/>
                  </a:lnTo>
                  <a:lnTo>
                    <a:pt x="506" y="0"/>
                  </a:lnTo>
                  <a:lnTo>
                    <a:pt x="475" y="32"/>
                  </a:lnTo>
                  <a:lnTo>
                    <a:pt x="463" y="36"/>
                  </a:lnTo>
                  <a:lnTo>
                    <a:pt x="436" y="64"/>
                  </a:lnTo>
                  <a:lnTo>
                    <a:pt x="434" y="81"/>
                  </a:lnTo>
                  <a:lnTo>
                    <a:pt x="118" y="421"/>
                  </a:lnTo>
                  <a:lnTo>
                    <a:pt x="85" y="420"/>
                  </a:lnTo>
                  <a:lnTo>
                    <a:pt x="54" y="428"/>
                  </a:lnTo>
                  <a:lnTo>
                    <a:pt x="0" y="465"/>
                  </a:lnTo>
                  <a:lnTo>
                    <a:pt x="50" y="496"/>
                  </a:lnTo>
                  <a:lnTo>
                    <a:pt x="94" y="540"/>
                  </a:lnTo>
                  <a:lnTo>
                    <a:pt x="152" y="654"/>
                  </a:lnTo>
                  <a:lnTo>
                    <a:pt x="152" y="656"/>
                  </a:lnTo>
                  <a:close/>
                </a:path>
              </a:pathLst>
            </a:custGeom>
            <a:solidFill>
              <a:srgbClr val="A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6" name="Google Shape;486;p20"/>
            <p:cNvSpPr/>
            <p:nvPr/>
          </p:nvSpPr>
          <p:spPr>
            <a:xfrm>
              <a:off x="4475163" y="1179513"/>
              <a:ext cx="228600" cy="317500"/>
            </a:xfrm>
            <a:custGeom>
              <a:rect b="b" l="l" r="r" t="t"/>
              <a:pathLst>
                <a:path extrusionOk="0" h="400" w="374">
                  <a:moveTo>
                    <a:pt x="342" y="42"/>
                  </a:moveTo>
                  <a:lnTo>
                    <a:pt x="325" y="29"/>
                  </a:lnTo>
                  <a:lnTo>
                    <a:pt x="19" y="358"/>
                  </a:lnTo>
                  <a:lnTo>
                    <a:pt x="0" y="345"/>
                  </a:lnTo>
                  <a:lnTo>
                    <a:pt x="321" y="0"/>
                  </a:lnTo>
                  <a:lnTo>
                    <a:pt x="352" y="16"/>
                  </a:lnTo>
                  <a:lnTo>
                    <a:pt x="374" y="49"/>
                  </a:lnTo>
                  <a:lnTo>
                    <a:pt x="51" y="400"/>
                  </a:lnTo>
                  <a:lnTo>
                    <a:pt x="42" y="386"/>
                  </a:lnTo>
                  <a:lnTo>
                    <a:pt x="108" y="315"/>
                  </a:lnTo>
                  <a:lnTo>
                    <a:pt x="116" y="303"/>
                  </a:lnTo>
                  <a:lnTo>
                    <a:pt x="117" y="287"/>
                  </a:lnTo>
                  <a:lnTo>
                    <a:pt x="342" y="4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7" name="Google Shape;487;p20"/>
            <p:cNvSpPr/>
            <p:nvPr/>
          </p:nvSpPr>
          <p:spPr>
            <a:xfrm>
              <a:off x="4478338" y="1516064"/>
              <a:ext cx="25400" cy="84137"/>
            </a:xfrm>
            <a:custGeom>
              <a:rect b="b" l="l" r="r" t="t"/>
              <a:pathLst>
                <a:path extrusionOk="0" h="106" w="43">
                  <a:moveTo>
                    <a:pt x="0" y="79"/>
                  </a:moveTo>
                  <a:lnTo>
                    <a:pt x="25" y="56"/>
                  </a:lnTo>
                  <a:lnTo>
                    <a:pt x="37" y="30"/>
                  </a:lnTo>
                  <a:lnTo>
                    <a:pt x="39" y="9"/>
                  </a:lnTo>
                  <a:lnTo>
                    <a:pt x="39" y="0"/>
                  </a:lnTo>
                  <a:lnTo>
                    <a:pt x="42" y="24"/>
                  </a:lnTo>
                  <a:lnTo>
                    <a:pt x="43" y="49"/>
                  </a:lnTo>
                  <a:lnTo>
                    <a:pt x="13" y="106"/>
                  </a:lnTo>
                  <a:lnTo>
                    <a:pt x="8" y="94"/>
                  </a:lnTo>
                  <a:lnTo>
                    <a:pt x="0" y="79"/>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8" name="Google Shape;488;p20"/>
            <p:cNvSpPr/>
            <p:nvPr/>
          </p:nvSpPr>
          <p:spPr>
            <a:xfrm>
              <a:off x="4518025" y="1365250"/>
              <a:ext cx="20638" cy="39688"/>
            </a:xfrm>
            <a:custGeom>
              <a:rect b="b" l="l" r="r" t="t"/>
              <a:pathLst>
                <a:path extrusionOk="0" h="51" w="32">
                  <a:moveTo>
                    <a:pt x="30" y="51"/>
                  </a:moveTo>
                  <a:lnTo>
                    <a:pt x="0" y="15"/>
                  </a:lnTo>
                  <a:lnTo>
                    <a:pt x="1" y="0"/>
                  </a:lnTo>
                  <a:lnTo>
                    <a:pt x="32" y="33"/>
                  </a:lnTo>
                  <a:lnTo>
                    <a:pt x="30" y="51"/>
                  </a:lnTo>
                  <a:close/>
                </a:path>
              </a:pathLst>
            </a:custGeom>
            <a:solidFill>
              <a:srgbClr val="C2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89" name="Google Shape;489;p20"/>
            <p:cNvSpPr/>
            <p:nvPr/>
          </p:nvSpPr>
          <p:spPr>
            <a:xfrm>
              <a:off x="4519614" y="1306514"/>
              <a:ext cx="58737" cy="84137"/>
            </a:xfrm>
            <a:custGeom>
              <a:rect b="b" l="l" r="r" t="t"/>
              <a:pathLst>
                <a:path extrusionOk="0" h="105" w="96">
                  <a:moveTo>
                    <a:pt x="0" y="72"/>
                  </a:moveTo>
                  <a:lnTo>
                    <a:pt x="64" y="0"/>
                  </a:lnTo>
                  <a:lnTo>
                    <a:pt x="96" y="35"/>
                  </a:lnTo>
                  <a:lnTo>
                    <a:pt x="31" y="105"/>
                  </a:lnTo>
                  <a:lnTo>
                    <a:pt x="0" y="72"/>
                  </a:lnTo>
                  <a:close/>
                </a:path>
              </a:pathLst>
            </a:custGeom>
            <a:solidFill>
              <a:srgbClr val="FF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0" name="Google Shape;490;p20"/>
            <p:cNvSpPr/>
            <p:nvPr/>
          </p:nvSpPr>
          <p:spPr>
            <a:xfrm>
              <a:off x="4535489" y="1335088"/>
              <a:ext cx="47625" cy="69850"/>
            </a:xfrm>
            <a:custGeom>
              <a:rect b="b" l="l" r="r" t="t"/>
              <a:pathLst>
                <a:path extrusionOk="0" h="88" w="78">
                  <a:moveTo>
                    <a:pt x="0" y="88"/>
                  </a:moveTo>
                  <a:lnTo>
                    <a:pt x="2" y="70"/>
                  </a:lnTo>
                  <a:lnTo>
                    <a:pt x="67" y="0"/>
                  </a:lnTo>
                  <a:lnTo>
                    <a:pt x="78" y="4"/>
                  </a:lnTo>
                  <a:lnTo>
                    <a:pt x="0" y="88"/>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1" name="Google Shape;491;p20"/>
            <p:cNvSpPr/>
            <p:nvPr/>
          </p:nvSpPr>
          <p:spPr>
            <a:xfrm>
              <a:off x="4557713" y="1306513"/>
              <a:ext cx="25400" cy="31750"/>
            </a:xfrm>
            <a:custGeom>
              <a:rect b="b" l="l" r="r" t="t"/>
              <a:pathLst>
                <a:path extrusionOk="0" h="39" w="43">
                  <a:moveTo>
                    <a:pt x="0" y="0"/>
                  </a:moveTo>
                  <a:lnTo>
                    <a:pt x="7" y="5"/>
                  </a:lnTo>
                  <a:lnTo>
                    <a:pt x="43" y="39"/>
                  </a:lnTo>
                  <a:lnTo>
                    <a:pt x="32" y="35"/>
                  </a:lnTo>
                  <a:lnTo>
                    <a:pt x="0" y="0"/>
                  </a:lnTo>
                  <a:close/>
                </a:path>
              </a:pathLst>
            </a:custGeom>
            <a:solidFill>
              <a:srgbClr val="8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2" name="Google Shape;492;p20"/>
            <p:cNvSpPr/>
            <p:nvPr/>
          </p:nvSpPr>
          <p:spPr>
            <a:xfrm>
              <a:off x="4519614" y="1235076"/>
              <a:ext cx="193675" cy="276225"/>
            </a:xfrm>
            <a:custGeom>
              <a:rect b="b" l="l" r="r" t="t"/>
              <a:pathLst>
                <a:path extrusionOk="0" h="346" w="318">
                  <a:moveTo>
                    <a:pt x="0" y="340"/>
                  </a:moveTo>
                  <a:lnTo>
                    <a:pt x="5" y="346"/>
                  </a:lnTo>
                  <a:lnTo>
                    <a:pt x="318" y="3"/>
                  </a:lnTo>
                  <a:lnTo>
                    <a:pt x="316" y="0"/>
                  </a:lnTo>
                  <a:lnTo>
                    <a:pt x="0" y="340"/>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3" name="Google Shape;493;p20"/>
            <p:cNvSpPr/>
            <p:nvPr/>
          </p:nvSpPr>
          <p:spPr>
            <a:xfrm>
              <a:off x="4391025" y="1485901"/>
              <a:ext cx="95250" cy="176213"/>
            </a:xfrm>
            <a:custGeom>
              <a:rect b="b" l="l" r="r" t="t"/>
              <a:pathLst>
                <a:path extrusionOk="0" h="222" w="156">
                  <a:moveTo>
                    <a:pt x="125" y="215"/>
                  </a:moveTo>
                  <a:lnTo>
                    <a:pt x="150" y="187"/>
                  </a:lnTo>
                  <a:lnTo>
                    <a:pt x="127" y="132"/>
                  </a:lnTo>
                  <a:lnTo>
                    <a:pt x="83" y="68"/>
                  </a:lnTo>
                  <a:lnTo>
                    <a:pt x="47" y="33"/>
                  </a:lnTo>
                  <a:lnTo>
                    <a:pt x="0" y="4"/>
                  </a:lnTo>
                  <a:lnTo>
                    <a:pt x="6" y="0"/>
                  </a:lnTo>
                  <a:lnTo>
                    <a:pt x="92" y="67"/>
                  </a:lnTo>
                  <a:lnTo>
                    <a:pt x="130" y="124"/>
                  </a:lnTo>
                  <a:lnTo>
                    <a:pt x="156" y="185"/>
                  </a:lnTo>
                  <a:lnTo>
                    <a:pt x="125" y="222"/>
                  </a:lnTo>
                  <a:lnTo>
                    <a:pt x="125" y="215"/>
                  </a:lnTo>
                  <a:close/>
                </a:path>
              </a:pathLst>
            </a:custGeom>
            <a:solidFill>
              <a:srgbClr val="FF4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4" name="Google Shape;494;p20"/>
            <p:cNvSpPr/>
            <p:nvPr/>
          </p:nvSpPr>
          <p:spPr>
            <a:xfrm>
              <a:off x="3905250" y="1720851"/>
              <a:ext cx="382588" cy="98425"/>
            </a:xfrm>
            <a:custGeom>
              <a:rect b="b" l="l" r="r" t="t"/>
              <a:pathLst>
                <a:path extrusionOk="0" h="123" w="628">
                  <a:moveTo>
                    <a:pt x="0" y="45"/>
                  </a:moveTo>
                  <a:lnTo>
                    <a:pt x="143" y="0"/>
                  </a:lnTo>
                  <a:lnTo>
                    <a:pt x="628" y="47"/>
                  </a:lnTo>
                  <a:lnTo>
                    <a:pt x="547" y="123"/>
                  </a:lnTo>
                  <a:lnTo>
                    <a:pt x="0" y="45"/>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5" name="Google Shape;495;p20"/>
            <p:cNvSpPr/>
            <p:nvPr/>
          </p:nvSpPr>
          <p:spPr>
            <a:xfrm>
              <a:off x="4238625" y="1957388"/>
              <a:ext cx="217488" cy="347662"/>
            </a:xfrm>
            <a:custGeom>
              <a:rect b="b" l="l" r="r" t="t"/>
              <a:pathLst>
                <a:path extrusionOk="0" h="436" w="357">
                  <a:moveTo>
                    <a:pt x="0" y="296"/>
                  </a:moveTo>
                  <a:lnTo>
                    <a:pt x="0" y="436"/>
                  </a:lnTo>
                  <a:lnTo>
                    <a:pt x="357" y="141"/>
                  </a:lnTo>
                  <a:lnTo>
                    <a:pt x="357" y="0"/>
                  </a:lnTo>
                  <a:lnTo>
                    <a:pt x="164" y="59"/>
                  </a:lnTo>
                  <a:lnTo>
                    <a:pt x="0" y="296"/>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6" name="Google Shape;496;p20"/>
            <p:cNvSpPr/>
            <p:nvPr/>
          </p:nvSpPr>
          <p:spPr>
            <a:xfrm>
              <a:off x="3759201" y="2125664"/>
              <a:ext cx="479425" cy="179387"/>
            </a:xfrm>
            <a:custGeom>
              <a:rect b="b" l="l" r="r" t="t"/>
              <a:pathLst>
                <a:path extrusionOk="0" h="225" w="781">
                  <a:moveTo>
                    <a:pt x="0" y="8"/>
                  </a:moveTo>
                  <a:lnTo>
                    <a:pt x="0" y="143"/>
                  </a:lnTo>
                  <a:lnTo>
                    <a:pt x="781" y="225"/>
                  </a:lnTo>
                  <a:lnTo>
                    <a:pt x="781" y="71"/>
                  </a:lnTo>
                  <a:lnTo>
                    <a:pt x="71" y="0"/>
                  </a:lnTo>
                  <a:lnTo>
                    <a:pt x="0" y="8"/>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7" name="Google Shape;497;p20"/>
            <p:cNvSpPr/>
            <p:nvPr/>
          </p:nvSpPr>
          <p:spPr>
            <a:xfrm>
              <a:off x="3759201" y="1895475"/>
              <a:ext cx="696913" cy="298450"/>
            </a:xfrm>
            <a:custGeom>
              <a:rect b="b" l="l" r="r" t="t"/>
              <a:pathLst>
                <a:path extrusionOk="0" h="375" w="1138">
                  <a:moveTo>
                    <a:pt x="0" y="297"/>
                  </a:moveTo>
                  <a:lnTo>
                    <a:pt x="356" y="0"/>
                  </a:lnTo>
                  <a:lnTo>
                    <a:pt x="1138" y="78"/>
                  </a:lnTo>
                  <a:lnTo>
                    <a:pt x="781" y="375"/>
                  </a:lnTo>
                  <a:lnTo>
                    <a:pt x="0" y="297"/>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8" name="Google Shape;498;p20"/>
            <p:cNvSpPr/>
            <p:nvPr/>
          </p:nvSpPr>
          <p:spPr>
            <a:xfrm>
              <a:off x="3859214" y="1789113"/>
              <a:ext cx="352425" cy="342900"/>
            </a:xfrm>
            <a:custGeom>
              <a:rect b="b" l="l" r="r" t="t"/>
              <a:pathLst>
                <a:path extrusionOk="0" h="431" w="572">
                  <a:moveTo>
                    <a:pt x="0" y="0"/>
                  </a:moveTo>
                  <a:lnTo>
                    <a:pt x="0" y="373"/>
                  </a:lnTo>
                  <a:lnTo>
                    <a:pt x="572" y="431"/>
                  </a:lnTo>
                  <a:lnTo>
                    <a:pt x="572" y="59"/>
                  </a:lnTo>
                  <a:lnTo>
                    <a:pt x="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499" name="Google Shape;499;p20"/>
            <p:cNvSpPr/>
            <p:nvPr/>
          </p:nvSpPr>
          <p:spPr>
            <a:xfrm>
              <a:off x="3859213" y="1751014"/>
              <a:ext cx="392112" cy="85725"/>
            </a:xfrm>
            <a:custGeom>
              <a:rect b="b" l="l" r="r" t="t"/>
              <a:pathLst>
                <a:path extrusionOk="0" h="108" w="637">
                  <a:moveTo>
                    <a:pt x="0" y="49"/>
                  </a:moveTo>
                  <a:lnTo>
                    <a:pt x="56" y="0"/>
                  </a:lnTo>
                  <a:lnTo>
                    <a:pt x="637" y="61"/>
                  </a:lnTo>
                  <a:lnTo>
                    <a:pt x="572" y="108"/>
                  </a:lnTo>
                  <a:lnTo>
                    <a:pt x="0" y="49"/>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0" name="Google Shape;500;p20"/>
            <p:cNvSpPr/>
            <p:nvPr/>
          </p:nvSpPr>
          <p:spPr>
            <a:xfrm>
              <a:off x="4233864" y="1755775"/>
              <a:ext cx="53975" cy="330200"/>
            </a:xfrm>
            <a:custGeom>
              <a:rect b="b" l="l" r="r" t="t"/>
              <a:pathLst>
                <a:path extrusionOk="0" h="416" w="90">
                  <a:moveTo>
                    <a:pt x="90" y="0"/>
                  </a:moveTo>
                  <a:lnTo>
                    <a:pt x="90" y="274"/>
                  </a:lnTo>
                  <a:lnTo>
                    <a:pt x="6" y="416"/>
                  </a:lnTo>
                  <a:lnTo>
                    <a:pt x="0" y="80"/>
                  </a:lnTo>
                  <a:lnTo>
                    <a:pt x="90"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1" name="Google Shape;501;p20"/>
            <p:cNvSpPr/>
            <p:nvPr/>
          </p:nvSpPr>
          <p:spPr>
            <a:xfrm>
              <a:off x="4211638" y="1765301"/>
              <a:ext cx="49212" cy="365125"/>
            </a:xfrm>
            <a:custGeom>
              <a:rect b="b" l="l" r="r" t="t"/>
              <a:pathLst>
                <a:path extrusionOk="0" h="460" w="83">
                  <a:moveTo>
                    <a:pt x="83" y="0"/>
                  </a:moveTo>
                  <a:lnTo>
                    <a:pt x="65" y="404"/>
                  </a:lnTo>
                  <a:lnTo>
                    <a:pt x="0" y="460"/>
                  </a:lnTo>
                  <a:lnTo>
                    <a:pt x="0" y="90"/>
                  </a:lnTo>
                  <a:lnTo>
                    <a:pt x="83" y="0"/>
                  </a:lnTo>
                  <a:close/>
                </a:path>
              </a:pathLst>
            </a:custGeom>
            <a:solidFill>
              <a:srgbClr val="00000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2" name="Google Shape;502;p20"/>
            <p:cNvSpPr/>
            <p:nvPr/>
          </p:nvSpPr>
          <p:spPr>
            <a:xfrm>
              <a:off x="3910013" y="1712914"/>
              <a:ext cx="374650" cy="98425"/>
            </a:xfrm>
            <a:custGeom>
              <a:rect b="b" l="l" r="r" t="t"/>
              <a:pathLst>
                <a:path extrusionOk="0" h="124" w="613">
                  <a:moveTo>
                    <a:pt x="0" y="40"/>
                  </a:moveTo>
                  <a:lnTo>
                    <a:pt x="123" y="0"/>
                  </a:lnTo>
                  <a:lnTo>
                    <a:pt x="613" y="50"/>
                  </a:lnTo>
                  <a:lnTo>
                    <a:pt x="525" y="124"/>
                  </a:lnTo>
                  <a:lnTo>
                    <a:pt x="0" y="40"/>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3" name="Google Shape;503;p20"/>
            <p:cNvSpPr/>
            <p:nvPr/>
          </p:nvSpPr>
          <p:spPr>
            <a:xfrm>
              <a:off x="4229101" y="1952625"/>
              <a:ext cx="220663" cy="344488"/>
            </a:xfrm>
            <a:custGeom>
              <a:rect b="b" l="l" r="r" t="t"/>
              <a:pathLst>
                <a:path extrusionOk="0" h="435" w="359">
                  <a:moveTo>
                    <a:pt x="0" y="294"/>
                  </a:moveTo>
                  <a:lnTo>
                    <a:pt x="0" y="435"/>
                  </a:lnTo>
                  <a:lnTo>
                    <a:pt x="359" y="138"/>
                  </a:lnTo>
                  <a:lnTo>
                    <a:pt x="359" y="0"/>
                  </a:lnTo>
                  <a:lnTo>
                    <a:pt x="164" y="56"/>
                  </a:lnTo>
                  <a:lnTo>
                    <a:pt x="0" y="294"/>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4" name="Google Shape;504;p20"/>
            <p:cNvSpPr/>
            <p:nvPr/>
          </p:nvSpPr>
          <p:spPr>
            <a:xfrm>
              <a:off x="3751264" y="2117725"/>
              <a:ext cx="477837" cy="179388"/>
            </a:xfrm>
            <a:custGeom>
              <a:rect b="b" l="l" r="r" t="t"/>
              <a:pathLst>
                <a:path extrusionOk="0" h="226" w="783">
                  <a:moveTo>
                    <a:pt x="0" y="9"/>
                  </a:moveTo>
                  <a:lnTo>
                    <a:pt x="0" y="144"/>
                  </a:lnTo>
                  <a:lnTo>
                    <a:pt x="783" y="226"/>
                  </a:lnTo>
                  <a:lnTo>
                    <a:pt x="783" y="72"/>
                  </a:lnTo>
                  <a:lnTo>
                    <a:pt x="73" y="0"/>
                  </a:lnTo>
                  <a:lnTo>
                    <a:pt x="0" y="9"/>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5" name="Google Shape;505;p20"/>
            <p:cNvSpPr/>
            <p:nvPr/>
          </p:nvSpPr>
          <p:spPr>
            <a:xfrm>
              <a:off x="3751263" y="1890713"/>
              <a:ext cx="698500" cy="296862"/>
            </a:xfrm>
            <a:custGeom>
              <a:rect b="b" l="l" r="r" t="t"/>
              <a:pathLst>
                <a:path extrusionOk="0" h="374" w="1142">
                  <a:moveTo>
                    <a:pt x="0" y="297"/>
                  </a:moveTo>
                  <a:lnTo>
                    <a:pt x="358" y="0"/>
                  </a:lnTo>
                  <a:lnTo>
                    <a:pt x="1142" y="77"/>
                  </a:lnTo>
                  <a:lnTo>
                    <a:pt x="783" y="374"/>
                  </a:lnTo>
                  <a:lnTo>
                    <a:pt x="0" y="297"/>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6" name="Google Shape;506;p20"/>
            <p:cNvSpPr/>
            <p:nvPr/>
          </p:nvSpPr>
          <p:spPr>
            <a:xfrm>
              <a:off x="3913189" y="1957389"/>
              <a:ext cx="320675" cy="161925"/>
            </a:xfrm>
            <a:prstGeom prst="ellipse">
              <a:avLst/>
            </a:pr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cxnSp>
          <p:nvCxnSpPr>
            <p:cNvPr id="507" name="Google Shape;507;p20"/>
            <p:cNvCxnSpPr/>
            <p:nvPr/>
          </p:nvCxnSpPr>
          <p:spPr>
            <a:xfrm flipH="1" rot="10800000">
              <a:off x="3852863" y="1743075"/>
              <a:ext cx="38100" cy="38100"/>
            </a:xfrm>
            <a:prstGeom prst="straightConnector1">
              <a:avLst/>
            </a:prstGeom>
            <a:noFill/>
            <a:ln cap="flat" cmpd="sng" w="11100">
              <a:solidFill>
                <a:srgbClr val="000000"/>
              </a:solidFill>
              <a:prstDash val="solid"/>
              <a:round/>
              <a:headEnd len="sm" w="sm" type="none"/>
              <a:tailEnd len="sm" w="sm" type="none"/>
            </a:ln>
          </p:spPr>
        </p:cxnSp>
        <p:sp>
          <p:nvSpPr>
            <p:cNvPr id="508" name="Google Shape;508;p20"/>
            <p:cNvSpPr/>
            <p:nvPr/>
          </p:nvSpPr>
          <p:spPr>
            <a:xfrm>
              <a:off x="3852864" y="1781175"/>
              <a:ext cx="350837" cy="344488"/>
            </a:xfrm>
            <a:custGeom>
              <a:rect b="b" l="l" r="r" t="t"/>
              <a:pathLst>
                <a:path extrusionOk="0" h="434" w="571">
                  <a:moveTo>
                    <a:pt x="0" y="0"/>
                  </a:moveTo>
                  <a:lnTo>
                    <a:pt x="0" y="376"/>
                  </a:lnTo>
                  <a:lnTo>
                    <a:pt x="571" y="434"/>
                  </a:lnTo>
                  <a:lnTo>
                    <a:pt x="571" y="60"/>
                  </a:lnTo>
                  <a:lnTo>
                    <a:pt x="0" y="0"/>
                  </a:lnTo>
                  <a:close/>
                </a:path>
              </a:pathLst>
            </a:custGeom>
            <a:solidFill>
              <a:srgbClr val="D2D2D2"/>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09" name="Google Shape;509;p20"/>
            <p:cNvSpPr/>
            <p:nvPr/>
          </p:nvSpPr>
          <p:spPr>
            <a:xfrm>
              <a:off x="3852864" y="1743076"/>
              <a:ext cx="390525" cy="85725"/>
            </a:xfrm>
            <a:custGeom>
              <a:rect b="b" l="l" r="r" t="t"/>
              <a:pathLst>
                <a:path extrusionOk="0" h="108" w="636">
                  <a:moveTo>
                    <a:pt x="0" y="48"/>
                  </a:moveTo>
                  <a:lnTo>
                    <a:pt x="58" y="0"/>
                  </a:lnTo>
                  <a:lnTo>
                    <a:pt x="636" y="62"/>
                  </a:lnTo>
                  <a:lnTo>
                    <a:pt x="571" y="108"/>
                  </a:lnTo>
                  <a:lnTo>
                    <a:pt x="0" y="48"/>
                  </a:lnTo>
                  <a:close/>
                </a:path>
              </a:pathLst>
            </a:custGeom>
            <a:solidFill>
              <a:srgbClr val="EFEFE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0" name="Google Shape;510;p20"/>
            <p:cNvSpPr/>
            <p:nvPr/>
          </p:nvSpPr>
          <p:spPr>
            <a:xfrm>
              <a:off x="4227513" y="1749425"/>
              <a:ext cx="55562" cy="330200"/>
            </a:xfrm>
            <a:custGeom>
              <a:rect b="b" l="l" r="r" t="t"/>
              <a:pathLst>
                <a:path extrusionOk="0" h="417" w="90">
                  <a:moveTo>
                    <a:pt x="90" y="0"/>
                  </a:moveTo>
                  <a:lnTo>
                    <a:pt x="90" y="274"/>
                  </a:lnTo>
                  <a:lnTo>
                    <a:pt x="5" y="417"/>
                  </a:lnTo>
                  <a:lnTo>
                    <a:pt x="0" y="79"/>
                  </a:lnTo>
                  <a:lnTo>
                    <a:pt x="90"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1" name="Google Shape;511;p20"/>
            <p:cNvSpPr/>
            <p:nvPr/>
          </p:nvSpPr>
          <p:spPr>
            <a:xfrm>
              <a:off x="4203701" y="1792289"/>
              <a:ext cx="41275" cy="331787"/>
            </a:xfrm>
            <a:custGeom>
              <a:rect b="b" l="l" r="r" t="t"/>
              <a:pathLst>
                <a:path extrusionOk="0" h="417" w="68">
                  <a:moveTo>
                    <a:pt x="68" y="0"/>
                  </a:moveTo>
                  <a:lnTo>
                    <a:pt x="65" y="362"/>
                  </a:lnTo>
                  <a:lnTo>
                    <a:pt x="0" y="417"/>
                  </a:lnTo>
                  <a:lnTo>
                    <a:pt x="3" y="46"/>
                  </a:lnTo>
                  <a:lnTo>
                    <a:pt x="68" y="0"/>
                  </a:lnTo>
                  <a:close/>
                </a:path>
              </a:pathLst>
            </a:custGeom>
            <a:solidFill>
              <a:srgbClr val="8F8F8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2" name="Google Shape;512;p20"/>
            <p:cNvSpPr/>
            <p:nvPr/>
          </p:nvSpPr>
          <p:spPr>
            <a:xfrm>
              <a:off x="3889376" y="1828801"/>
              <a:ext cx="276225" cy="244475"/>
            </a:xfrm>
            <a:custGeom>
              <a:rect b="b" l="l" r="r" t="t"/>
              <a:pathLst>
                <a:path extrusionOk="0" h="307" w="452">
                  <a:moveTo>
                    <a:pt x="0" y="0"/>
                  </a:moveTo>
                  <a:lnTo>
                    <a:pt x="452" y="43"/>
                  </a:lnTo>
                  <a:lnTo>
                    <a:pt x="452" y="307"/>
                  </a:lnTo>
                  <a:lnTo>
                    <a:pt x="0" y="266"/>
                  </a:lnTo>
                  <a:lnTo>
                    <a:pt x="0" y="0"/>
                  </a:lnTo>
                  <a:close/>
                </a:path>
              </a:pathLst>
            </a:custGeom>
            <a:solidFill>
              <a:srgbClr val="808080"/>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3" name="Google Shape;513;p20"/>
            <p:cNvSpPr/>
            <p:nvPr/>
          </p:nvSpPr>
          <p:spPr>
            <a:xfrm>
              <a:off x="3897314" y="1830388"/>
              <a:ext cx="268287" cy="234950"/>
            </a:xfrm>
            <a:custGeom>
              <a:rect b="b" l="l" r="r" t="t"/>
              <a:pathLst>
                <a:path extrusionOk="0" h="297" w="438">
                  <a:moveTo>
                    <a:pt x="0" y="0"/>
                  </a:moveTo>
                  <a:lnTo>
                    <a:pt x="438" y="41"/>
                  </a:lnTo>
                  <a:lnTo>
                    <a:pt x="438" y="297"/>
                  </a:lnTo>
                  <a:lnTo>
                    <a:pt x="0" y="257"/>
                  </a:lnTo>
                  <a:lnTo>
                    <a:pt x="0" y="0"/>
                  </a:lnTo>
                  <a:close/>
                </a:path>
              </a:pathLst>
            </a:custGeom>
            <a:solidFill>
              <a:srgbClr val="FFFFFF"/>
            </a:solidFill>
            <a:ln cap="flat" cmpd="sng" w="11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4" name="Google Shape;514;p20"/>
            <p:cNvSpPr/>
            <p:nvPr/>
          </p:nvSpPr>
          <p:spPr>
            <a:xfrm>
              <a:off x="4243389" y="1751014"/>
              <a:ext cx="39687" cy="301625"/>
            </a:xfrm>
            <a:custGeom>
              <a:rect b="b" l="l" r="r" t="t"/>
              <a:pathLst>
                <a:path extrusionOk="0" h="379" w="63">
                  <a:moveTo>
                    <a:pt x="0" y="379"/>
                  </a:moveTo>
                  <a:lnTo>
                    <a:pt x="0" y="52"/>
                  </a:lnTo>
                  <a:lnTo>
                    <a:pt x="63" y="0"/>
                  </a:lnTo>
                  <a:lnTo>
                    <a:pt x="59" y="274"/>
                  </a:lnTo>
                  <a:lnTo>
                    <a:pt x="0" y="379"/>
                  </a:lnTo>
                  <a:close/>
                </a:path>
              </a:pathLst>
            </a:custGeom>
            <a:solidFill>
              <a:srgbClr val="80808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5" name="Google Shape;515;p20"/>
            <p:cNvSpPr/>
            <p:nvPr/>
          </p:nvSpPr>
          <p:spPr>
            <a:xfrm>
              <a:off x="3914775" y="1716088"/>
              <a:ext cx="368300" cy="76200"/>
            </a:xfrm>
            <a:custGeom>
              <a:rect b="b" l="l" r="r" t="t"/>
              <a:pathLst>
                <a:path extrusionOk="0" h="96" w="600">
                  <a:moveTo>
                    <a:pt x="0" y="36"/>
                  </a:moveTo>
                  <a:lnTo>
                    <a:pt x="537" y="96"/>
                  </a:lnTo>
                  <a:lnTo>
                    <a:pt x="600" y="46"/>
                  </a:lnTo>
                  <a:lnTo>
                    <a:pt x="103" y="0"/>
                  </a:lnTo>
                  <a:lnTo>
                    <a:pt x="0" y="36"/>
                  </a:lnTo>
                  <a:close/>
                </a:path>
              </a:pathLst>
            </a:custGeom>
            <a:solidFill>
              <a:srgbClr val="E1E1E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6" name="Google Shape;516;p20"/>
            <p:cNvSpPr/>
            <p:nvPr/>
          </p:nvSpPr>
          <p:spPr>
            <a:xfrm>
              <a:off x="4000500" y="2195513"/>
              <a:ext cx="115888" cy="19050"/>
            </a:xfrm>
            <a:custGeom>
              <a:rect b="b" l="l" r="r" t="t"/>
              <a:pathLst>
                <a:path extrusionOk="0" h="23" w="189">
                  <a:moveTo>
                    <a:pt x="187" y="19"/>
                  </a:moveTo>
                  <a:lnTo>
                    <a:pt x="0" y="0"/>
                  </a:lnTo>
                  <a:lnTo>
                    <a:pt x="0" y="5"/>
                  </a:lnTo>
                  <a:lnTo>
                    <a:pt x="189" y="23"/>
                  </a:lnTo>
                  <a:lnTo>
                    <a:pt x="187" y="19"/>
                  </a:lnTo>
                  <a:close/>
                </a:path>
              </a:pathLst>
            </a:custGeom>
            <a:solidFill>
              <a:srgbClr val="5F5F5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517" name="Google Shape;517;p20"/>
            <p:cNvSpPr txBox="1"/>
            <p:nvPr/>
          </p:nvSpPr>
          <p:spPr>
            <a:xfrm>
              <a:off x="4406579" y="2240331"/>
              <a:ext cx="13874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activity measures</a:t>
              </a:r>
              <a:endParaRPr b="0" i="0" sz="1400" u="none" cap="none" strike="noStrike">
                <a:solidFill>
                  <a:srgbClr val="000000"/>
                </a:solidFill>
                <a:latin typeface="Arial"/>
                <a:ea typeface="Arial"/>
                <a:cs typeface="Arial"/>
                <a:sym typeface="Arial"/>
              </a:endParaRPr>
            </a:p>
          </p:txBody>
        </p:sp>
        <p:graphicFrame>
          <p:nvGraphicFramePr>
            <p:cNvPr id="518" name="Google Shape;518;p20"/>
            <p:cNvGraphicFramePr/>
            <p:nvPr/>
          </p:nvGraphicFramePr>
          <p:xfrm>
            <a:off x="5106667" y="865982"/>
            <a:ext cx="4667250" cy="4008438"/>
          </p:xfrm>
          <a:graphic>
            <a:graphicData uri="http://schemas.openxmlformats.org/presentationml/2006/ole">
              <mc:AlternateContent>
                <mc:Choice Requires="v">
                  <p:oleObj r:id="rId4" imgH="4008438" imgW="4667250" progId="MSGraph.Chart.8" spid="_x0000_s1">
                    <p:embed/>
                  </p:oleObj>
                </mc:Choice>
                <mc:Fallback>
                  <p:oleObj r:id="rId5" imgH="4008438" imgW="4667250" progId="MSGraph.Chart.8">
                    <p:embed/>
                    <p:pic>
                      <p:nvPicPr>
                        <p:cNvPr id="518" name="Google Shape;518;p20"/>
                        <p:cNvPicPr preferRelativeResize="0"/>
                        <p:nvPr/>
                      </p:nvPicPr>
                      <p:blipFill rotWithShape="1">
                        <a:blip r:embed="rId6">
                          <a:alphaModFix/>
                        </a:blip>
                        <a:srcRect b="0" l="0" r="0" t="0"/>
                        <a:stretch/>
                      </p:blipFill>
                      <p:spPr>
                        <a:xfrm>
                          <a:off x="5106667" y="865982"/>
                          <a:ext cx="4667250" cy="4008438"/>
                        </a:xfrm>
                        <a:prstGeom prst="rect">
                          <a:avLst/>
                        </a:prstGeom>
                        <a:noFill/>
                        <a:ln>
                          <a:noFill/>
                        </a:ln>
                      </p:spPr>
                    </p:pic>
                  </p:oleObj>
                </mc:Fallback>
              </mc:AlternateContent>
            </a:graphicData>
          </a:graphic>
        </p:graphicFrame>
        <p:sp>
          <p:nvSpPr>
            <p:cNvPr id="519" name="Google Shape;519;p20"/>
            <p:cNvSpPr/>
            <p:nvPr/>
          </p:nvSpPr>
          <p:spPr>
            <a:xfrm>
              <a:off x="4500564" y="2085975"/>
              <a:ext cx="882650" cy="152400"/>
            </a:xfrm>
            <a:prstGeom prst="rightArrow">
              <a:avLst>
                <a:gd fmla="val 50000" name="adj1"/>
                <a:gd fmla="val 14479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sp>
          <p:nvSpPr>
            <p:cNvPr id="520" name="Google Shape;520;p20"/>
            <p:cNvSpPr txBox="1"/>
            <p:nvPr/>
          </p:nvSpPr>
          <p:spPr>
            <a:xfrm>
              <a:off x="7746345" y="1338591"/>
              <a:ext cx="142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a:buNone/>
              </a:pPr>
              <a:r>
                <a:rPr b="0" i="0" lang="en-US" sz="1400" u="none" cap="none" strike="noStrike">
                  <a:solidFill>
                    <a:srgbClr val="FF0000"/>
                  </a:solidFill>
                  <a:latin typeface="Century Gothic"/>
                  <a:ea typeface="Century Gothic"/>
                  <a:cs typeface="Century Gothic"/>
                  <a:sym typeface="Century Gothic"/>
                </a:rPr>
                <a:t>probable intrusion</a:t>
              </a:r>
              <a:endParaRPr b="0" i="0" sz="1400" u="none" cap="none" strike="noStrike">
                <a:solidFill>
                  <a:srgbClr val="000000"/>
                </a:solidFill>
                <a:latin typeface="Arial"/>
                <a:ea typeface="Arial"/>
                <a:cs typeface="Arial"/>
                <a:sym typeface="Arial"/>
              </a:endParaRPr>
            </a:p>
          </p:txBody>
        </p:sp>
        <p:sp>
          <p:nvSpPr>
            <p:cNvPr id="521" name="Google Shape;521;p20"/>
            <p:cNvSpPr/>
            <p:nvPr/>
          </p:nvSpPr>
          <p:spPr>
            <a:xfrm>
              <a:off x="7812087" y="1836739"/>
              <a:ext cx="882650" cy="152400"/>
            </a:xfrm>
            <a:prstGeom prst="rightArrow">
              <a:avLst>
                <a:gd fmla="val 50000" name="adj1"/>
                <a:gd fmla="val 144792"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a:buNone/>
              </a:pPr>
              <a:r>
                <a:t/>
              </a:r>
              <a:endParaRPr b="0" i="0" sz="1400" u="none" cap="none" strike="noStrike">
                <a:solidFill>
                  <a:schemeClr val="dk1"/>
                </a:solidFill>
                <a:latin typeface="Century Gothic"/>
                <a:ea typeface="Century Gothic"/>
                <a:cs typeface="Century Gothic"/>
                <a:sym typeface="Century Gothic"/>
              </a:endParaRPr>
            </a:p>
          </p:txBody>
        </p:sp>
        <p:graphicFrame>
          <p:nvGraphicFramePr>
            <p:cNvPr id="522" name="Google Shape;522;p20"/>
            <p:cNvGraphicFramePr/>
            <p:nvPr/>
          </p:nvGraphicFramePr>
          <p:xfrm>
            <a:off x="9287484" y="1760972"/>
            <a:ext cx="628650" cy="1119187"/>
          </p:xfrm>
          <a:graphic>
            <a:graphicData uri="http://schemas.openxmlformats.org/presentationml/2006/ole">
              <mc:AlternateContent>
                <mc:Choice Requires="v">
                  <p:oleObj r:id="rId7" imgH="1119187" imgW="628650" progId="MS_ClipArt_Gallery.5" spid="_x0000_s2">
                    <p:embed/>
                  </p:oleObj>
                </mc:Choice>
                <mc:Fallback>
                  <p:oleObj r:id="rId8" imgH="1119187" imgW="628650" progId="MS_ClipArt_Gallery.5">
                    <p:embed/>
                    <p:pic>
                      <p:nvPicPr>
                        <p:cNvPr id="522" name="Google Shape;522;p20"/>
                        <p:cNvPicPr preferRelativeResize="0"/>
                        <p:nvPr/>
                      </p:nvPicPr>
                      <p:blipFill rotWithShape="1">
                        <a:blip r:embed="rId9">
                          <a:alphaModFix/>
                        </a:blip>
                        <a:srcRect b="0" l="0" r="0" t="0"/>
                        <a:stretch/>
                      </p:blipFill>
                      <p:spPr>
                        <a:xfrm>
                          <a:off x="9287484" y="1760972"/>
                          <a:ext cx="628650" cy="1119187"/>
                        </a:xfrm>
                        <a:prstGeom prst="rect">
                          <a:avLst/>
                        </a:prstGeom>
                        <a:noFill/>
                        <a:ln>
                          <a:noFill/>
                        </a:ln>
                      </p:spPr>
                    </p:pic>
                  </p:oleObj>
                </mc:Fallback>
              </mc:AlternateContent>
            </a:graphicData>
          </a:graphic>
        </p:graphicFrame>
      </p:grpSp>
      <p:pic>
        <p:nvPicPr>
          <p:cNvPr id="523" name="Google Shape;523;p20"/>
          <p:cNvPicPr preferRelativeResize="0"/>
          <p:nvPr/>
        </p:nvPicPr>
        <p:blipFill rotWithShape="1">
          <a:blip r:embed="rId10">
            <a:alphaModFix/>
          </a:blip>
          <a:srcRect b="0" l="0" r="0" t="0"/>
          <a:stretch/>
        </p:blipFill>
        <p:spPr>
          <a:xfrm>
            <a:off x="8491904" y="5972902"/>
            <a:ext cx="1530000" cy="612000"/>
          </a:xfrm>
          <a:prstGeom prst="rect">
            <a:avLst/>
          </a:prstGeom>
          <a:noFill/>
          <a:ln>
            <a:noFill/>
          </a:ln>
        </p:spPr>
      </p:pic>
      <p:pic>
        <p:nvPicPr>
          <p:cNvPr id="524" name="Google Shape;524;p20"/>
          <p:cNvPicPr preferRelativeResize="0"/>
          <p:nvPr/>
        </p:nvPicPr>
        <p:blipFill rotWithShape="1">
          <a:blip r:embed="rId6">
            <a:alphaModFix/>
          </a:blip>
          <a:srcRect b="0" l="0" r="0" t="0"/>
          <a:stretch/>
        </p:blipFill>
        <p:spPr>
          <a:xfrm>
            <a:off x="7061815" y="1279166"/>
            <a:ext cx="4660900" cy="4000500"/>
          </a:xfrm>
          <a:prstGeom prst="rect">
            <a:avLst/>
          </a:prstGeom>
          <a:noFill/>
          <a:ln>
            <a:noFill/>
          </a:ln>
        </p:spPr>
      </p:pic>
      <p:pic>
        <p:nvPicPr>
          <p:cNvPr id="525" name="Google Shape;525;p20"/>
          <p:cNvPicPr preferRelativeResize="0"/>
          <p:nvPr/>
        </p:nvPicPr>
        <p:blipFill rotWithShape="1">
          <a:blip r:embed="rId9">
            <a:alphaModFix/>
          </a:blip>
          <a:srcRect b="0" l="0" r="0" t="0"/>
          <a:stretch/>
        </p:blipFill>
        <p:spPr>
          <a:xfrm>
            <a:off x="9785359" y="1368860"/>
            <a:ext cx="622300" cy="1117600"/>
          </a:xfrm>
          <a:prstGeom prst="rect">
            <a:avLst/>
          </a:prstGeom>
          <a:noFill/>
          <a:ln>
            <a:noFill/>
          </a:ln>
        </p:spPr>
      </p:pic>
      <p:sp>
        <p:nvSpPr>
          <p:cNvPr id="526" name="Google Shape;526;p20"/>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1"/>
          <p:cNvSpPr txBox="1"/>
          <p:nvPr>
            <p:ph type="ctrTitle"/>
          </p:nvPr>
        </p:nvSpPr>
        <p:spPr>
          <a:xfrm>
            <a:off x="796322" y="320040"/>
            <a:ext cx="6732237" cy="9778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b="1" lang="en-US"/>
              <a:t>Problems with Current IDSs</a:t>
            </a:r>
            <a:endParaRPr/>
          </a:p>
        </p:txBody>
      </p:sp>
      <p:sp>
        <p:nvSpPr>
          <p:cNvPr id="532" name="Google Shape;532;p21"/>
          <p:cNvSpPr txBox="1"/>
          <p:nvPr>
            <p:ph idx="1" type="body"/>
          </p:nvPr>
        </p:nvSpPr>
        <p:spPr>
          <a:xfrm>
            <a:off x="717663" y="1805695"/>
            <a:ext cx="9763524" cy="3385738"/>
          </a:xfrm>
          <a:prstGeom prst="rect">
            <a:avLst/>
          </a:prstGeom>
          <a:noFill/>
          <a:ln>
            <a:noFill/>
          </a:ln>
        </p:spPr>
        <p:txBody>
          <a:bodyPr anchorCtr="0" anchor="t" bIns="0" lIns="91425" spcFirstLastPara="1" rIns="0" wrap="square" tIns="45700">
            <a:noAutofit/>
          </a:bodyPr>
          <a:lstStyle/>
          <a:p>
            <a:pPr indent="-285750" lvl="0" marL="285750" rtl="0" algn="l">
              <a:lnSpc>
                <a:spcPct val="100000"/>
              </a:lnSpc>
              <a:spcBef>
                <a:spcPts val="0"/>
              </a:spcBef>
              <a:spcAft>
                <a:spcPts val="0"/>
              </a:spcAft>
              <a:buSzPts val="1400"/>
              <a:buFont typeface="Courier New"/>
              <a:buChar char="o"/>
            </a:pPr>
            <a:r>
              <a:rPr lang="en-US" sz="1800"/>
              <a:t>Inaccuracy for exploit based signatures</a:t>
            </a:r>
            <a:endParaRPr sz="1800"/>
          </a:p>
          <a:p>
            <a:pPr indent="-285750" lvl="0" marL="285750" rtl="0" algn="l">
              <a:lnSpc>
                <a:spcPct val="100000"/>
              </a:lnSpc>
              <a:spcBef>
                <a:spcPts val="2400"/>
              </a:spcBef>
              <a:spcAft>
                <a:spcPts val="0"/>
              </a:spcAft>
              <a:buSzPts val="1400"/>
              <a:buFont typeface="Courier New"/>
              <a:buChar char="o"/>
            </a:pPr>
            <a:r>
              <a:rPr lang="en-US" sz="1800"/>
              <a:t>Cannot recognize unknown anomalies/intrusions</a:t>
            </a:r>
            <a:endParaRPr sz="1800"/>
          </a:p>
          <a:p>
            <a:pPr indent="-285750" lvl="0" marL="285750" rtl="0" algn="l">
              <a:lnSpc>
                <a:spcPct val="100000"/>
              </a:lnSpc>
              <a:spcBef>
                <a:spcPts val="2400"/>
              </a:spcBef>
              <a:spcAft>
                <a:spcPts val="0"/>
              </a:spcAft>
              <a:buSzPts val="1400"/>
              <a:buFont typeface="Courier New"/>
              <a:buChar char="o"/>
            </a:pPr>
            <a:r>
              <a:rPr lang="en-US" sz="1800"/>
              <a:t>Cannot provide quality info for forensics or situational-aware analysis</a:t>
            </a:r>
            <a:endParaRPr sz="1800"/>
          </a:p>
          <a:p>
            <a:pPr indent="-285750" lvl="1" marL="486918" rtl="0" algn="l">
              <a:lnSpc>
                <a:spcPct val="100000"/>
              </a:lnSpc>
              <a:spcBef>
                <a:spcPts val="2000"/>
              </a:spcBef>
              <a:spcAft>
                <a:spcPts val="0"/>
              </a:spcAft>
              <a:buClr>
                <a:schemeClr val="dk1"/>
              </a:buClr>
              <a:buSzPts val="1400"/>
              <a:buFont typeface="Courier New"/>
              <a:buChar char="o"/>
            </a:pPr>
            <a:r>
              <a:rPr lang="en-US"/>
              <a:t>Hard to differentiate malicious events with unintentional anomalies</a:t>
            </a:r>
            <a:endParaRPr/>
          </a:p>
          <a:p>
            <a:pPr indent="-285750" lvl="2" marL="669798" rtl="0" algn="l">
              <a:lnSpc>
                <a:spcPct val="100000"/>
              </a:lnSpc>
              <a:spcBef>
                <a:spcPts val="600"/>
              </a:spcBef>
              <a:spcAft>
                <a:spcPts val="0"/>
              </a:spcAft>
              <a:buClr>
                <a:schemeClr val="dk1"/>
              </a:buClr>
              <a:buSzPts val="1400"/>
              <a:buFont typeface="Courier New"/>
              <a:buChar char="o"/>
            </a:pPr>
            <a:r>
              <a:rPr lang="en-US" sz="1800"/>
              <a:t>Anomalies can be caused by network element faults, e.g., router misconfiguration, link failures, etc., or application (such as P2P) misconfiguration</a:t>
            </a:r>
            <a:endParaRPr sz="1800"/>
          </a:p>
          <a:p>
            <a:pPr indent="-285750" lvl="2" marL="669798" rtl="0" algn="l">
              <a:lnSpc>
                <a:spcPct val="100000"/>
              </a:lnSpc>
              <a:spcBef>
                <a:spcPts val="600"/>
              </a:spcBef>
              <a:spcAft>
                <a:spcPts val="0"/>
              </a:spcAft>
              <a:buClr>
                <a:schemeClr val="dk1"/>
              </a:buClr>
              <a:buSzPts val="1400"/>
              <a:buFont typeface="Courier New"/>
              <a:buChar char="o"/>
            </a:pPr>
            <a:r>
              <a:rPr lang="en-US" sz="1800"/>
              <a:t>Cannot tell the situational-aware info: attack scope/target/strategy, attacker (botnet) size, etc.</a:t>
            </a:r>
            <a:endParaRPr sz="1800"/>
          </a:p>
        </p:txBody>
      </p:sp>
      <p:pic>
        <p:nvPicPr>
          <p:cNvPr id="533" name="Google Shape;533;p21"/>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534" name="Google Shape;534;p21"/>
          <p:cNvSpPr txBox="1"/>
          <p:nvPr/>
        </p:nvSpPr>
        <p:spPr>
          <a:xfrm>
            <a:off x="10905092"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18</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3"/>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540" name="Google Shape;540;p23"/>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541" name="Google Shape;541;p23"/>
          <p:cNvGrpSpPr/>
          <p:nvPr/>
        </p:nvGrpSpPr>
        <p:grpSpPr>
          <a:xfrm>
            <a:off x="4059704" y="0"/>
            <a:ext cx="2928883" cy="6871447"/>
            <a:chOff x="4059704" y="0"/>
            <a:chExt cx="2928883" cy="6871447"/>
          </a:xfrm>
        </p:grpSpPr>
        <p:sp>
          <p:nvSpPr>
            <p:cNvPr id="542" name="Google Shape;542;p23"/>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543" name="Google Shape;543;p23"/>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grpSp>
        <p:nvGrpSpPr>
          <p:cNvPr id="544" name="Google Shape;544;p23"/>
          <p:cNvGrpSpPr/>
          <p:nvPr/>
        </p:nvGrpSpPr>
        <p:grpSpPr>
          <a:xfrm>
            <a:off x="7549377" y="6167336"/>
            <a:ext cx="3294001" cy="612000"/>
            <a:chOff x="5179092" y="5483822"/>
            <a:chExt cx="3294001" cy="612000"/>
          </a:xfrm>
        </p:grpSpPr>
        <p:pic>
          <p:nvPicPr>
            <p:cNvPr id="545" name="Google Shape;545;p23"/>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546" name="Google Shape;546;p23"/>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type="ctrTitle"/>
          </p:nvPr>
        </p:nvSpPr>
        <p:spPr>
          <a:xfrm>
            <a:off x="796322" y="320040"/>
            <a:ext cx="10805743" cy="110563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Malware Defense &amp; Intrusion Prevention/Detection: Important or Not For the Energy Sector?</a:t>
            </a:r>
            <a:endParaRPr/>
          </a:p>
        </p:txBody>
      </p:sp>
      <p:sp>
        <p:nvSpPr>
          <p:cNvPr id="209" name="Google Shape;209;p15"/>
          <p:cNvSpPr txBox="1"/>
          <p:nvPr>
            <p:ph idx="1" type="body"/>
          </p:nvPr>
        </p:nvSpPr>
        <p:spPr>
          <a:xfrm>
            <a:off x="796322" y="1886951"/>
            <a:ext cx="10717252" cy="2614892"/>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a:t>2. Static file analysis</a:t>
            </a:r>
            <a:endParaRPr/>
          </a:p>
          <a:p>
            <a:pPr indent="-317500" lvl="0" marL="457200" rtl="0" algn="l">
              <a:lnSpc>
                <a:spcPct val="100000"/>
              </a:lnSpc>
              <a:spcBef>
                <a:spcPts val="1200"/>
              </a:spcBef>
              <a:spcAft>
                <a:spcPts val="0"/>
              </a:spcAft>
              <a:buSzPts val="1400"/>
              <a:buFont typeface="Courier New"/>
              <a:buChar char="o"/>
            </a:pPr>
            <a:r>
              <a:rPr lang="en-US"/>
              <a:t>Examining a file’s code, without running it, to identify signs of malicious intent. File names, hashes, strings such as IP addresses, and file header data can all be evaluated to determine whether a file is malicious. While static file analysis is a good starting point, proficient security teams use additional techniques to detect advanced malware that can go unidentified during static analysis.</a:t>
            </a:r>
            <a:endParaRPr/>
          </a:p>
          <a:p>
            <a:pPr indent="-228600" lvl="0" marL="457200" rtl="0" algn="l">
              <a:lnSpc>
                <a:spcPct val="100000"/>
              </a:lnSpc>
              <a:spcBef>
                <a:spcPts val="1200"/>
              </a:spcBef>
              <a:spcAft>
                <a:spcPts val="0"/>
              </a:spcAft>
              <a:buSzPts val="1400"/>
              <a:buFont typeface="Courier New"/>
              <a:buNone/>
            </a:pPr>
            <a:r>
              <a:t/>
            </a:r>
            <a:endParaRPr/>
          </a:p>
        </p:txBody>
      </p:sp>
      <p:pic>
        <p:nvPicPr>
          <p:cNvPr descr="A diagram of a static analysis&#10;&#10;Description automatically generated" id="210" name="Google Shape;210;p15"/>
          <p:cNvPicPr preferRelativeResize="0"/>
          <p:nvPr/>
        </p:nvPicPr>
        <p:blipFill rotWithShape="1">
          <a:blip r:embed="rId3">
            <a:alphaModFix/>
          </a:blip>
          <a:srcRect b="0" l="0" r="0" t="0"/>
          <a:stretch/>
        </p:blipFill>
        <p:spPr>
          <a:xfrm>
            <a:off x="1066724" y="3659441"/>
            <a:ext cx="5353741" cy="2305674"/>
          </a:xfrm>
          <a:prstGeom prst="rect">
            <a:avLst/>
          </a:prstGeom>
          <a:noFill/>
          <a:ln>
            <a:noFill/>
          </a:ln>
        </p:spPr>
      </p:pic>
      <p:pic>
        <p:nvPicPr>
          <p:cNvPr descr="A screenshot of a computer&#10;&#10;Description automatically generated" id="211" name="Google Shape;211;p15"/>
          <p:cNvPicPr preferRelativeResize="0"/>
          <p:nvPr/>
        </p:nvPicPr>
        <p:blipFill rotWithShape="1">
          <a:blip r:embed="rId4">
            <a:alphaModFix/>
          </a:blip>
          <a:srcRect b="0" l="0" r="0" t="0"/>
          <a:stretch/>
        </p:blipFill>
        <p:spPr>
          <a:xfrm>
            <a:off x="6587979" y="3659441"/>
            <a:ext cx="4726461" cy="2174172"/>
          </a:xfrm>
          <a:prstGeom prst="rect">
            <a:avLst/>
          </a:prstGeom>
          <a:noFill/>
          <a:ln>
            <a:noFill/>
          </a:ln>
        </p:spPr>
      </p:pic>
      <p:pic>
        <p:nvPicPr>
          <p:cNvPr id="212" name="Google Shape;212;p15"/>
          <p:cNvPicPr preferRelativeResize="0"/>
          <p:nvPr/>
        </p:nvPicPr>
        <p:blipFill rotWithShape="1">
          <a:blip r:embed="rId5">
            <a:alphaModFix/>
          </a:blip>
          <a:srcRect b="0" l="0" r="0" t="0"/>
          <a:stretch/>
        </p:blipFill>
        <p:spPr>
          <a:xfrm>
            <a:off x="9445024" y="5984774"/>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ctrTitle"/>
          </p:nvPr>
        </p:nvSpPr>
        <p:spPr>
          <a:xfrm>
            <a:off x="620453" y="233660"/>
            <a:ext cx="10148093" cy="103238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Malware Defense &amp; Intrusion Prevention/Detection: Important or Not For the Energy Sector? (cont’d)</a:t>
            </a:r>
            <a:endParaRPr/>
          </a:p>
        </p:txBody>
      </p:sp>
      <p:sp>
        <p:nvSpPr>
          <p:cNvPr id="218" name="Google Shape;218;p22"/>
          <p:cNvSpPr txBox="1"/>
          <p:nvPr>
            <p:ph idx="1" type="body"/>
          </p:nvPr>
        </p:nvSpPr>
        <p:spPr>
          <a:xfrm>
            <a:off x="620453" y="1266048"/>
            <a:ext cx="9972224" cy="2961824"/>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a:t>4. Dynamic monitoring of mass file operations</a:t>
            </a:r>
            <a:endParaRPr/>
          </a:p>
          <a:p>
            <a:pPr indent="-317500" lvl="0" marL="457200" rtl="0" algn="l">
              <a:lnSpc>
                <a:spcPct val="100000"/>
              </a:lnSpc>
              <a:spcBef>
                <a:spcPts val="1200"/>
              </a:spcBef>
              <a:spcAft>
                <a:spcPts val="0"/>
              </a:spcAft>
              <a:buSzPts val="1400"/>
              <a:buFont typeface="Courier New"/>
              <a:buChar char="o"/>
            </a:pPr>
            <a:r>
              <a:rPr lang="en-US"/>
              <a:t>Observing mass file operations such as rename or delete commands to identify signs of tampering or corruption. Dynamic monitoring often uses a file integrity monitoring tool to track and analyze the integrity of file systems through both reactive forensic auditing and proactive rules-based monitoring.</a:t>
            </a:r>
            <a:endParaRPr/>
          </a:p>
          <a:p>
            <a:pPr indent="0" lvl="0" marL="139700" rtl="0" algn="l">
              <a:lnSpc>
                <a:spcPct val="100000"/>
              </a:lnSpc>
              <a:spcBef>
                <a:spcPts val="1200"/>
              </a:spcBef>
              <a:spcAft>
                <a:spcPts val="0"/>
              </a:spcAft>
              <a:buSzPts val="1400"/>
              <a:buNone/>
            </a:pPr>
            <a:r>
              <a:rPr lang="en-US"/>
              <a:t>5. File extensions blocklist/blocklisting</a:t>
            </a:r>
            <a:endParaRPr/>
          </a:p>
          <a:p>
            <a:pPr indent="-317500" lvl="0" marL="457200" rtl="0" algn="l">
              <a:lnSpc>
                <a:spcPct val="100000"/>
              </a:lnSpc>
              <a:spcBef>
                <a:spcPts val="1200"/>
              </a:spcBef>
              <a:spcAft>
                <a:spcPts val="0"/>
              </a:spcAft>
              <a:buSzPts val="1400"/>
              <a:buFont typeface="Courier New"/>
              <a:buChar char="o"/>
            </a:pPr>
            <a:r>
              <a:rPr lang="en-US"/>
              <a:t>File extensions are letters occurring after a period in a file name, indicating the format of the file. This classification can be used by criminals to package malware for delivery. As a result, a common security method is to list known malicious file extension types in a “blocklist” to prevent unsuspecting users from downloading or using the dangerous file.</a:t>
            </a:r>
            <a:endParaRPr/>
          </a:p>
          <a:p>
            <a:pPr indent="-228600" lvl="0" marL="457200" rtl="0" algn="l">
              <a:lnSpc>
                <a:spcPct val="100000"/>
              </a:lnSpc>
              <a:spcBef>
                <a:spcPts val="1200"/>
              </a:spcBef>
              <a:spcAft>
                <a:spcPts val="0"/>
              </a:spcAft>
              <a:buSzPts val="1400"/>
              <a:buFont typeface="Courier New"/>
              <a:buNone/>
            </a:pPr>
            <a:r>
              <a:t/>
            </a:r>
            <a:endParaRPr/>
          </a:p>
          <a:p>
            <a:pPr indent="-228600" lvl="0" marL="457200" rtl="0" algn="l">
              <a:lnSpc>
                <a:spcPct val="100000"/>
              </a:lnSpc>
              <a:spcBef>
                <a:spcPts val="1200"/>
              </a:spcBef>
              <a:spcAft>
                <a:spcPts val="0"/>
              </a:spcAft>
              <a:buSzPts val="1400"/>
              <a:buFont typeface="Courier New"/>
              <a:buNone/>
            </a:pPr>
            <a:r>
              <a:t/>
            </a:r>
            <a:endParaRPr/>
          </a:p>
          <a:p>
            <a:pPr indent="-228600" lvl="0" marL="457200" rtl="0" algn="l">
              <a:lnSpc>
                <a:spcPct val="100000"/>
              </a:lnSpc>
              <a:spcBef>
                <a:spcPts val="1200"/>
              </a:spcBef>
              <a:spcAft>
                <a:spcPts val="0"/>
              </a:spcAft>
              <a:buSzPts val="1400"/>
              <a:buFont typeface="Courier New"/>
              <a:buNone/>
            </a:pPr>
            <a:r>
              <a:t/>
            </a:r>
            <a:endParaRPr/>
          </a:p>
        </p:txBody>
      </p:sp>
      <p:pic>
        <p:nvPicPr>
          <p:cNvPr id="219" name="Google Shape;219;p22"/>
          <p:cNvPicPr preferRelativeResize="0"/>
          <p:nvPr/>
        </p:nvPicPr>
        <p:blipFill rotWithShape="1">
          <a:blip r:embed="rId3">
            <a:alphaModFix/>
          </a:blip>
          <a:srcRect b="0" l="0" r="0" t="0"/>
          <a:stretch/>
        </p:blipFill>
        <p:spPr>
          <a:xfrm>
            <a:off x="9238546" y="5861336"/>
            <a:ext cx="1530000" cy="612000"/>
          </a:xfrm>
          <a:prstGeom prst="rect">
            <a:avLst/>
          </a:prstGeom>
          <a:noFill/>
          <a:ln>
            <a:noFill/>
          </a:ln>
        </p:spPr>
      </p:pic>
      <p:pic>
        <p:nvPicPr>
          <p:cNvPr descr="asp.net - What file extensions are blocked by default in IIS - Stack  Overflow" id="220" name="Google Shape;220;p22"/>
          <p:cNvPicPr preferRelativeResize="0"/>
          <p:nvPr/>
        </p:nvPicPr>
        <p:blipFill rotWithShape="1">
          <a:blip r:embed="rId4">
            <a:alphaModFix/>
          </a:blip>
          <a:srcRect b="0" l="0" r="0" t="0"/>
          <a:stretch/>
        </p:blipFill>
        <p:spPr>
          <a:xfrm>
            <a:off x="5378246" y="3674730"/>
            <a:ext cx="3028336" cy="30928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type="ctrTitle"/>
          </p:nvPr>
        </p:nvSpPr>
        <p:spPr>
          <a:xfrm>
            <a:off x="796322" y="320040"/>
            <a:ext cx="10382954" cy="10171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Malware Defense &amp; Intrusion Prevention/Detection: Important or Not For the Energy Sector? (cont’d)</a:t>
            </a:r>
            <a:endParaRPr/>
          </a:p>
        </p:txBody>
      </p:sp>
      <p:sp>
        <p:nvSpPr>
          <p:cNvPr id="226" name="Google Shape;226;p43"/>
          <p:cNvSpPr txBox="1"/>
          <p:nvPr>
            <p:ph idx="1" type="body"/>
          </p:nvPr>
        </p:nvSpPr>
        <p:spPr>
          <a:xfrm>
            <a:off x="796320" y="1605360"/>
            <a:ext cx="10382955" cy="4352988"/>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sz="2300"/>
              <a:t>7. Malware honeypot/honeypot files</a:t>
            </a:r>
            <a:endParaRPr/>
          </a:p>
          <a:p>
            <a:pPr indent="-317500" lvl="0" marL="457200" rtl="0" algn="l">
              <a:lnSpc>
                <a:spcPct val="100000"/>
              </a:lnSpc>
              <a:spcBef>
                <a:spcPts val="1200"/>
              </a:spcBef>
              <a:spcAft>
                <a:spcPts val="0"/>
              </a:spcAft>
              <a:buSzPts val="1400"/>
              <a:buFont typeface="Courier New"/>
              <a:buChar char="o"/>
            </a:pPr>
            <a:r>
              <a:rPr lang="en-US" sz="2300"/>
              <a:t>A malware honeypot mimics a software application or an application programming interface (API) to draw out malware attacks in a controlled, non-threatening environment. Similarly, a honeypot file is a decoy file to draw and detect attackers.</a:t>
            </a:r>
            <a:endParaRPr/>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sz="2300"/>
          </a:p>
          <a:p>
            <a:pPr indent="-228600" lvl="0" marL="457200" rtl="0" algn="l">
              <a:lnSpc>
                <a:spcPct val="100000"/>
              </a:lnSpc>
              <a:spcBef>
                <a:spcPts val="1200"/>
              </a:spcBef>
              <a:spcAft>
                <a:spcPts val="0"/>
              </a:spcAft>
              <a:buSzPts val="1400"/>
              <a:buFont typeface="Courier New"/>
              <a:buNone/>
            </a:pPr>
            <a:r>
              <a:t/>
            </a:r>
            <a:endParaRPr/>
          </a:p>
        </p:txBody>
      </p:sp>
      <p:pic>
        <p:nvPicPr>
          <p:cNvPr id="227" name="Google Shape;227;p43"/>
          <p:cNvPicPr preferRelativeResize="0"/>
          <p:nvPr/>
        </p:nvPicPr>
        <p:blipFill rotWithShape="1">
          <a:blip r:embed="rId3">
            <a:alphaModFix/>
          </a:blip>
          <a:srcRect b="0" l="0" r="0" t="0"/>
          <a:stretch/>
        </p:blipFill>
        <p:spPr>
          <a:xfrm>
            <a:off x="9238546" y="5861336"/>
            <a:ext cx="1530000" cy="612000"/>
          </a:xfrm>
          <a:prstGeom prst="rect">
            <a:avLst/>
          </a:prstGeom>
          <a:noFill/>
          <a:ln>
            <a:noFill/>
          </a:ln>
        </p:spPr>
      </p:pic>
      <p:pic>
        <p:nvPicPr>
          <p:cNvPr descr="Honeypot (computing) - Wikipedia" id="228" name="Google Shape;228;p43"/>
          <p:cNvPicPr preferRelativeResize="0"/>
          <p:nvPr/>
        </p:nvPicPr>
        <p:blipFill rotWithShape="1">
          <a:blip r:embed="rId4">
            <a:alphaModFix/>
          </a:blip>
          <a:srcRect b="0" l="0" r="0" t="0"/>
          <a:stretch/>
        </p:blipFill>
        <p:spPr>
          <a:xfrm>
            <a:off x="4090218" y="3857061"/>
            <a:ext cx="3450536" cy="2680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4"/>
          <p:cNvSpPr txBox="1"/>
          <p:nvPr>
            <p:ph type="ctrTitle"/>
          </p:nvPr>
        </p:nvSpPr>
        <p:spPr>
          <a:xfrm>
            <a:off x="796322" y="320040"/>
            <a:ext cx="10776246" cy="12531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Malware Defense &amp; Intrusion Prevention/Detection: Important or Not For the Energy Sector? (cont’d)</a:t>
            </a:r>
            <a:endParaRPr/>
          </a:p>
        </p:txBody>
      </p:sp>
      <p:sp>
        <p:nvSpPr>
          <p:cNvPr id="234" name="Google Shape;234;p44"/>
          <p:cNvSpPr txBox="1"/>
          <p:nvPr>
            <p:ph idx="1" type="body"/>
          </p:nvPr>
        </p:nvSpPr>
        <p:spPr>
          <a:xfrm>
            <a:off x="570272" y="1838632"/>
            <a:ext cx="10500852" cy="3175820"/>
          </a:xfrm>
          <a:prstGeom prst="rect">
            <a:avLst/>
          </a:prstGeom>
          <a:noFill/>
          <a:ln>
            <a:noFill/>
          </a:ln>
        </p:spPr>
        <p:txBody>
          <a:bodyPr anchorCtr="0" anchor="t" bIns="45700" lIns="0" spcFirstLastPara="1" rIns="0" wrap="square" tIns="45700">
            <a:normAutofit/>
          </a:bodyPr>
          <a:lstStyle/>
          <a:p>
            <a:pPr indent="0" lvl="0" marL="139700" rtl="0" algn="l">
              <a:lnSpc>
                <a:spcPct val="100000"/>
              </a:lnSpc>
              <a:spcBef>
                <a:spcPts val="1200"/>
              </a:spcBef>
              <a:spcAft>
                <a:spcPts val="0"/>
              </a:spcAft>
              <a:buSzPts val="1400"/>
              <a:buNone/>
            </a:pPr>
            <a:r>
              <a:rPr lang="en-US"/>
              <a:t>8. Application allowlist/allowlisting</a:t>
            </a:r>
            <a:endParaRPr/>
          </a:p>
          <a:p>
            <a:pPr indent="-317500" lvl="0" marL="457200" rtl="0" algn="l">
              <a:lnSpc>
                <a:spcPct val="100000"/>
              </a:lnSpc>
              <a:spcBef>
                <a:spcPts val="1200"/>
              </a:spcBef>
              <a:spcAft>
                <a:spcPts val="0"/>
              </a:spcAft>
              <a:buSzPts val="1400"/>
              <a:buFont typeface="Courier New"/>
              <a:buChar char="o"/>
            </a:pPr>
            <a:r>
              <a:rPr lang="en-US"/>
              <a:t>The opposite of a blocklist/blocklisting, where an organization authorizes a system to use applications on an approved list. Allowlisting can be very effective in preventing nefarious applications through rigid parameters. However, it can be difficult to manage and reduce an organization’s operational speed and flexibility.</a:t>
            </a:r>
            <a:endParaRPr sz="1400"/>
          </a:p>
          <a:p>
            <a:pPr indent="0" lvl="0" marL="139700" rtl="0" algn="l">
              <a:lnSpc>
                <a:spcPct val="100000"/>
              </a:lnSpc>
              <a:spcBef>
                <a:spcPts val="1200"/>
              </a:spcBef>
              <a:spcAft>
                <a:spcPts val="0"/>
              </a:spcAft>
              <a:buSzPts val="1400"/>
              <a:buNone/>
            </a:pPr>
            <a:r>
              <a:t/>
            </a:r>
            <a:endParaRPr sz="1400"/>
          </a:p>
          <a:p>
            <a:pPr indent="0" lvl="0" marL="139700" rtl="0" algn="l">
              <a:lnSpc>
                <a:spcPct val="100000"/>
              </a:lnSpc>
              <a:spcBef>
                <a:spcPts val="1200"/>
              </a:spcBef>
              <a:spcAft>
                <a:spcPts val="0"/>
              </a:spcAft>
              <a:buSzPts val="1400"/>
              <a:buNone/>
            </a:pPr>
            <a:r>
              <a:rPr lang="en-US" sz="1400"/>
              <a:t>9. File entropy/measuring changes of a files’ data</a:t>
            </a:r>
            <a:endParaRPr/>
          </a:p>
          <a:p>
            <a:pPr indent="-317500" lvl="0" marL="457200" rtl="0" algn="l">
              <a:lnSpc>
                <a:spcPct val="100000"/>
              </a:lnSpc>
              <a:spcBef>
                <a:spcPts val="1200"/>
              </a:spcBef>
              <a:spcAft>
                <a:spcPts val="0"/>
              </a:spcAft>
              <a:buSzPts val="1400"/>
              <a:buFont typeface="Courier New"/>
              <a:buChar char="o"/>
            </a:pPr>
            <a:r>
              <a:rPr lang="en-US" sz="1400"/>
              <a:t>As threat intelligence and cybersecurity evolves, adversaries increasingly create dynamic malware executables to avoid detection. This results in modified files that have high entropy levels. As a result, a file’s data change measured through entropy can identify potential malware.</a:t>
            </a:r>
            <a:endParaRPr/>
          </a:p>
          <a:p>
            <a:pPr indent="-228600" lvl="0" marL="457200" rtl="0" algn="l">
              <a:lnSpc>
                <a:spcPct val="100000"/>
              </a:lnSpc>
              <a:spcBef>
                <a:spcPts val="1200"/>
              </a:spcBef>
              <a:spcAft>
                <a:spcPts val="0"/>
              </a:spcAft>
              <a:buSzPts val="1400"/>
              <a:buFont typeface="Courier New"/>
              <a:buNone/>
            </a:pPr>
            <a:r>
              <a:t/>
            </a:r>
            <a:endParaRPr sz="1400"/>
          </a:p>
          <a:p>
            <a:pPr indent="0" lvl="0" marL="139700" rtl="0" algn="l">
              <a:lnSpc>
                <a:spcPct val="100000"/>
              </a:lnSpc>
              <a:spcBef>
                <a:spcPts val="1200"/>
              </a:spcBef>
              <a:spcAft>
                <a:spcPts val="0"/>
              </a:spcAft>
              <a:buSzPts val="1400"/>
              <a:buNone/>
            </a:pPr>
            <a:r>
              <a:t/>
            </a:r>
            <a:endParaRPr/>
          </a:p>
        </p:txBody>
      </p:sp>
      <p:pic>
        <p:nvPicPr>
          <p:cNvPr id="235" name="Google Shape;235;p44"/>
          <p:cNvPicPr preferRelativeResize="0"/>
          <p:nvPr/>
        </p:nvPicPr>
        <p:blipFill rotWithShape="1">
          <a:blip r:embed="rId3">
            <a:alphaModFix/>
          </a:blip>
          <a:srcRect b="0" l="0" r="0" t="0"/>
          <a:stretch/>
        </p:blipFill>
        <p:spPr>
          <a:xfrm>
            <a:off x="9425968" y="5911968"/>
            <a:ext cx="1530000" cy="61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Anti-Virus Software</a:t>
            </a:r>
            <a:endParaRPr/>
          </a:p>
        </p:txBody>
      </p:sp>
      <p:sp>
        <p:nvSpPr>
          <p:cNvPr id="241" name="Google Shape;241;p2"/>
          <p:cNvSpPr txBox="1"/>
          <p:nvPr>
            <p:ph idx="1" type="body"/>
          </p:nvPr>
        </p:nvSpPr>
        <p:spPr>
          <a:xfrm>
            <a:off x="796322" y="2252075"/>
            <a:ext cx="5797550" cy="3352311"/>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a:t>Goal: Find malware programs on a system, in transmission, etc.</a:t>
            </a:r>
            <a:endParaRPr/>
          </a:p>
          <a:p>
            <a:pPr indent="-274320" lvl="0" marL="274320" rtl="0" algn="l">
              <a:lnSpc>
                <a:spcPct val="100000"/>
              </a:lnSpc>
              <a:spcBef>
                <a:spcPts val="1400"/>
              </a:spcBef>
              <a:spcAft>
                <a:spcPts val="0"/>
              </a:spcAft>
              <a:buSzPts val="1400"/>
              <a:buFont typeface="Courier New"/>
              <a:buChar char="o"/>
            </a:pPr>
            <a:r>
              <a:rPr lang="en-US"/>
              <a:t>Main deployed approach: Signature-based detection</a:t>
            </a:r>
            <a:endParaRPr/>
          </a:p>
          <a:p>
            <a:pPr indent="-182880" lvl="1" marL="384048" rtl="0" algn="l">
              <a:lnSpc>
                <a:spcPct val="100000"/>
              </a:lnSpc>
              <a:spcBef>
                <a:spcPts val="400"/>
              </a:spcBef>
              <a:spcAft>
                <a:spcPts val="0"/>
              </a:spcAft>
              <a:buClr>
                <a:schemeClr val="dk1"/>
              </a:buClr>
              <a:buSzPts val="1400"/>
              <a:buChar char="◦"/>
            </a:pPr>
            <a:r>
              <a:rPr lang="en-US"/>
              <a:t>Uses pattern matching</a:t>
            </a:r>
            <a:endParaRPr/>
          </a:p>
          <a:p>
            <a:pPr indent="-182880" lvl="1" marL="384048" rtl="0" algn="l">
              <a:lnSpc>
                <a:spcPct val="100000"/>
              </a:lnSpc>
              <a:spcBef>
                <a:spcPts val="600"/>
              </a:spcBef>
              <a:spcAft>
                <a:spcPts val="0"/>
              </a:spcAft>
              <a:buClr>
                <a:schemeClr val="dk1"/>
              </a:buClr>
              <a:buSzPts val="1400"/>
              <a:buChar char="◦"/>
            </a:pPr>
            <a:r>
              <a:rPr lang="en-US"/>
              <a:t>Searches for known patterns of data belonging to malwares in executable programs or other types of files</a:t>
            </a:r>
            <a:endParaRPr/>
          </a:p>
          <a:p>
            <a:pPr indent="-182880" lvl="1" marL="384048" rtl="0" algn="l">
              <a:lnSpc>
                <a:spcPct val="100000"/>
              </a:lnSpc>
              <a:spcBef>
                <a:spcPts val="600"/>
              </a:spcBef>
              <a:spcAft>
                <a:spcPts val="0"/>
              </a:spcAft>
              <a:buClr>
                <a:schemeClr val="dk1"/>
              </a:buClr>
              <a:buSzPts val="1400"/>
              <a:buChar char="◦"/>
            </a:pPr>
            <a:r>
              <a:rPr lang="en-US"/>
              <a:t>Maintains and updates a blacklist of signatures </a:t>
            </a:r>
            <a:endParaRPr/>
          </a:p>
          <a:p>
            <a:pPr indent="-274320" lvl="0" marL="274320" rtl="0" algn="l">
              <a:lnSpc>
                <a:spcPct val="100000"/>
              </a:lnSpc>
              <a:spcBef>
                <a:spcPts val="1600"/>
              </a:spcBef>
              <a:spcAft>
                <a:spcPts val="0"/>
              </a:spcAft>
              <a:buSzPts val="1400"/>
              <a:buFont typeface="Courier New"/>
              <a:buChar char="o"/>
            </a:pPr>
            <a:r>
              <a:rPr lang="en-US"/>
              <a:t>Problems</a:t>
            </a:r>
            <a:endParaRPr/>
          </a:p>
          <a:p>
            <a:pPr indent="-182880" lvl="1" marL="384048" rtl="0" algn="l">
              <a:lnSpc>
                <a:spcPct val="100000"/>
              </a:lnSpc>
              <a:spcBef>
                <a:spcPts val="400"/>
              </a:spcBef>
              <a:spcAft>
                <a:spcPts val="0"/>
              </a:spcAft>
              <a:buClr>
                <a:schemeClr val="dk1"/>
              </a:buClr>
              <a:buSzPts val="1400"/>
              <a:buChar char="◦"/>
            </a:pPr>
            <a:r>
              <a:rPr lang="en-US"/>
              <a:t>Cannot detect new malwares, variants of malwares, etc.</a:t>
            </a:r>
            <a:endParaRPr/>
          </a:p>
          <a:p>
            <a:pPr indent="-182880" lvl="1" marL="384048" rtl="0" algn="l">
              <a:lnSpc>
                <a:spcPct val="100000"/>
              </a:lnSpc>
              <a:spcBef>
                <a:spcPts val="600"/>
              </a:spcBef>
              <a:spcAft>
                <a:spcPts val="0"/>
              </a:spcAft>
              <a:buClr>
                <a:schemeClr val="dk1"/>
              </a:buClr>
              <a:buSzPts val="1400"/>
              <a:buChar char="◦"/>
            </a:pPr>
            <a:r>
              <a:rPr lang="en-US"/>
              <a:t>Hard to keep up with new malware</a:t>
            </a:r>
            <a:endParaRPr/>
          </a:p>
          <a:p>
            <a:pPr indent="-182880" lvl="2" marL="566928" rtl="0" algn="l">
              <a:lnSpc>
                <a:spcPct val="100000"/>
              </a:lnSpc>
              <a:spcBef>
                <a:spcPts val="600"/>
              </a:spcBef>
              <a:spcAft>
                <a:spcPts val="0"/>
              </a:spcAft>
              <a:buClr>
                <a:schemeClr val="dk1"/>
              </a:buClr>
              <a:buSzPts val="1400"/>
              <a:buChar char="◦"/>
            </a:pPr>
            <a:r>
              <a:rPr lang="en-US"/>
              <a:t>More malwares are created each day than benign programs</a:t>
            </a:r>
            <a:endParaRPr/>
          </a:p>
        </p:txBody>
      </p:sp>
      <p:pic>
        <p:nvPicPr>
          <p:cNvPr id="242" name="Google Shape;242;p2"/>
          <p:cNvPicPr preferRelativeResize="0"/>
          <p:nvPr/>
        </p:nvPicPr>
        <p:blipFill rotWithShape="1">
          <a:blip r:embed="rId3">
            <a:alphaModFix/>
          </a:blip>
          <a:srcRect b="0" l="0" r="0" t="0"/>
          <a:stretch/>
        </p:blipFill>
        <p:spPr>
          <a:xfrm>
            <a:off x="8491904" y="5972902"/>
            <a:ext cx="1530000" cy="612000"/>
          </a:xfrm>
          <a:prstGeom prst="rect">
            <a:avLst/>
          </a:prstGeom>
          <a:noFill/>
          <a:ln>
            <a:noFill/>
          </a:ln>
        </p:spPr>
      </p:pic>
      <p:sp>
        <p:nvSpPr>
          <p:cNvPr id="243" name="Google Shape;243;p2"/>
          <p:cNvSpPr txBox="1"/>
          <p:nvPr/>
        </p:nvSpPr>
        <p:spPr>
          <a:xfrm>
            <a:off x="10648335" y="5971125"/>
            <a:ext cx="4424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
          <p:cNvSpPr txBox="1"/>
          <p:nvPr>
            <p:ph type="ctrTitle"/>
          </p:nvPr>
        </p:nvSpPr>
        <p:spPr>
          <a:xfrm>
            <a:off x="844014" y="587831"/>
            <a:ext cx="6114057" cy="986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Polymorphic Malware</a:t>
            </a:r>
            <a:endParaRPr/>
          </a:p>
        </p:txBody>
      </p:sp>
      <p:sp>
        <p:nvSpPr>
          <p:cNvPr id="250" name="Google Shape;250;p3"/>
          <p:cNvSpPr txBox="1"/>
          <p:nvPr>
            <p:ph idx="2" type="body"/>
          </p:nvPr>
        </p:nvSpPr>
        <p:spPr>
          <a:xfrm>
            <a:off x="1070147" y="2119218"/>
            <a:ext cx="9755169" cy="2836240"/>
          </a:xfrm>
          <a:prstGeom prst="rect">
            <a:avLst/>
          </a:prstGeom>
          <a:noFill/>
          <a:ln>
            <a:noFill/>
          </a:ln>
        </p:spPr>
        <p:txBody>
          <a:bodyPr anchorCtr="0" anchor="t" bIns="45700" lIns="91425" spcFirstLastPara="1" rIns="0" wrap="square" tIns="0">
            <a:normAutofit/>
          </a:bodyPr>
          <a:lstStyle/>
          <a:p>
            <a:pPr indent="-274319" lvl="1" marL="384048" rtl="0" algn="l">
              <a:lnSpc>
                <a:spcPct val="100000"/>
              </a:lnSpc>
              <a:spcBef>
                <a:spcPts val="0"/>
              </a:spcBef>
              <a:spcAft>
                <a:spcPts val="0"/>
              </a:spcAft>
              <a:buClr>
                <a:schemeClr val="accent1"/>
              </a:buClr>
              <a:buSzPts val="1400"/>
              <a:buChar char="◦"/>
            </a:pPr>
            <a:r>
              <a:rPr lang="en-US" sz="1800"/>
              <a:t>Uses a polymorphic engine (a mutation engine or mutating engine) to generate multiple copies of the same malware that look different</a:t>
            </a:r>
            <a:endParaRPr sz="1800"/>
          </a:p>
          <a:p>
            <a:pPr indent="-342900" lvl="2" marL="742950" rtl="0" algn="l">
              <a:lnSpc>
                <a:spcPct val="100000"/>
              </a:lnSpc>
              <a:spcBef>
                <a:spcPts val="600"/>
              </a:spcBef>
              <a:spcAft>
                <a:spcPts val="0"/>
              </a:spcAft>
              <a:buClr>
                <a:schemeClr val="lt1"/>
              </a:buClr>
              <a:buSzPts val="1400"/>
              <a:buChar char="◦"/>
            </a:pPr>
            <a:r>
              <a:rPr lang="en-US" sz="1800"/>
              <a:t>E.g., serve a different version to each computer subject to a drive-by download attack</a:t>
            </a:r>
            <a:endParaRPr sz="1800"/>
          </a:p>
          <a:p>
            <a:pPr indent="-185420" lvl="1" marL="384048" rtl="0" algn="l">
              <a:lnSpc>
                <a:spcPct val="100000"/>
              </a:lnSpc>
              <a:spcBef>
                <a:spcPts val="600"/>
              </a:spcBef>
              <a:spcAft>
                <a:spcPts val="0"/>
              </a:spcAft>
              <a:buClr>
                <a:schemeClr val="accent1"/>
              </a:buClr>
              <a:buSzPts val="1400"/>
              <a:buNone/>
            </a:pPr>
            <a:r>
              <a:t/>
            </a:r>
            <a:endParaRPr sz="1800"/>
          </a:p>
          <a:p>
            <a:pPr indent="-274319" lvl="1" marL="384048" rtl="0" algn="l">
              <a:lnSpc>
                <a:spcPct val="100000"/>
              </a:lnSpc>
              <a:spcBef>
                <a:spcPts val="600"/>
              </a:spcBef>
              <a:spcAft>
                <a:spcPts val="0"/>
              </a:spcAft>
              <a:buClr>
                <a:schemeClr val="accent1"/>
              </a:buClr>
              <a:buSzPts val="1400"/>
              <a:buChar char="◦"/>
            </a:pPr>
            <a:r>
              <a:rPr lang="en-US" sz="1800"/>
              <a:t>Typically encrypts the majority of the code, each time with a different key is used</a:t>
            </a:r>
            <a:endParaRPr sz="1800"/>
          </a:p>
          <a:p>
            <a:pPr indent="-274319" lvl="1" marL="384048" rtl="0" algn="l">
              <a:lnSpc>
                <a:spcPct val="100000"/>
              </a:lnSpc>
              <a:spcBef>
                <a:spcPts val="600"/>
              </a:spcBef>
              <a:spcAft>
                <a:spcPts val="0"/>
              </a:spcAft>
              <a:buClr>
                <a:schemeClr val="accent1"/>
              </a:buClr>
              <a:buSzPts val="1400"/>
              <a:buChar char="◦"/>
            </a:pPr>
            <a:r>
              <a:rPr lang="en-US" sz="1800"/>
              <a:t>Weakness: decryption code often remains the same, and may be detected and/or used as signatures</a:t>
            </a:r>
            <a:endParaRPr sz="1800"/>
          </a:p>
          <a:p>
            <a:pPr indent="-185420" lvl="0" marL="274320" rtl="0" algn="l">
              <a:lnSpc>
                <a:spcPct val="100000"/>
              </a:lnSpc>
              <a:spcBef>
                <a:spcPts val="16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251" name="Google Shape;251;p3"/>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52" name="Google Shape;252;p3"/>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
          <p:cNvSpPr txBox="1"/>
          <p:nvPr>
            <p:ph type="ctrTitle"/>
          </p:nvPr>
        </p:nvSpPr>
        <p:spPr>
          <a:xfrm>
            <a:off x="845575" y="715654"/>
            <a:ext cx="10556844" cy="7788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Metamorphic Malware</a:t>
            </a:r>
            <a:endParaRPr/>
          </a:p>
        </p:txBody>
      </p:sp>
      <p:sp>
        <p:nvSpPr>
          <p:cNvPr id="258" name="Google Shape;258;p4"/>
          <p:cNvSpPr txBox="1"/>
          <p:nvPr>
            <p:ph idx="2" type="body"/>
          </p:nvPr>
        </p:nvSpPr>
        <p:spPr>
          <a:xfrm>
            <a:off x="845575" y="2032135"/>
            <a:ext cx="8042786" cy="311013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1800"/>
              <a:t>A malware automatically changes itself each time it propagates</a:t>
            </a:r>
            <a:endParaRPr sz="1800"/>
          </a:p>
          <a:p>
            <a:pPr indent="-274320" lvl="0" marL="274320" rtl="0" algn="l">
              <a:lnSpc>
                <a:spcPct val="100000"/>
              </a:lnSpc>
              <a:spcBef>
                <a:spcPts val="1800"/>
              </a:spcBef>
              <a:spcAft>
                <a:spcPts val="0"/>
              </a:spcAft>
              <a:buSzPts val="1400"/>
              <a:buFont typeface="Courier New"/>
              <a:buChar char="o"/>
            </a:pPr>
            <a:r>
              <a:rPr lang="en-US" sz="1800"/>
              <a:t>Each new version has different code, though the same functionality</a:t>
            </a:r>
            <a:endParaRPr sz="1800"/>
          </a:p>
          <a:p>
            <a:pPr indent="-274320" lvl="0" marL="274320" rtl="0" algn="l">
              <a:lnSpc>
                <a:spcPct val="100000"/>
              </a:lnSpc>
              <a:spcBef>
                <a:spcPts val="1800"/>
              </a:spcBef>
              <a:spcAft>
                <a:spcPts val="0"/>
              </a:spcAft>
              <a:buSzPts val="1400"/>
              <a:buFont typeface="Courier New"/>
              <a:buChar char="o"/>
            </a:pPr>
            <a:r>
              <a:rPr lang="en-US" sz="1800"/>
              <a:t>Uses techniques that include</a:t>
            </a:r>
            <a:endParaRPr sz="1800"/>
          </a:p>
          <a:p>
            <a:pPr indent="-274319" lvl="1" marL="384048" rtl="0" algn="l">
              <a:lnSpc>
                <a:spcPct val="100000"/>
              </a:lnSpc>
              <a:spcBef>
                <a:spcPts val="800"/>
              </a:spcBef>
              <a:spcAft>
                <a:spcPts val="0"/>
              </a:spcAft>
              <a:buClr>
                <a:schemeClr val="lt1"/>
              </a:buClr>
              <a:buSzPts val="1400"/>
              <a:buChar char="◦"/>
            </a:pPr>
            <a:r>
              <a:rPr lang="en-US" sz="1800"/>
              <a:t>Adding varying lengths of NOP instructions, permuting use of registers, add useless instructions, use functional equivalent instructions, reorder functions, reorder data structures, etc.</a:t>
            </a:r>
            <a:endParaRPr sz="1800"/>
          </a:p>
          <a:p>
            <a:pPr indent="-185420" lvl="0" marL="274320" rtl="0" algn="l">
              <a:lnSpc>
                <a:spcPct val="100000"/>
              </a:lnSpc>
              <a:spcBef>
                <a:spcPts val="1600"/>
              </a:spcBef>
              <a:spcAft>
                <a:spcPts val="0"/>
              </a:spcAft>
              <a:buSzPts val="1400"/>
              <a:buFont typeface="Courier New"/>
              <a:buNone/>
            </a:pPr>
            <a:r>
              <a:t/>
            </a:r>
            <a:endParaRPr/>
          </a:p>
        </p:txBody>
      </p:sp>
      <p:pic>
        <p:nvPicPr>
          <p:cNvPr id="259" name="Google Shape;259;p4"/>
          <p:cNvPicPr preferRelativeResize="0"/>
          <p:nvPr/>
        </p:nvPicPr>
        <p:blipFill rotWithShape="1">
          <a:blip r:embed="rId3">
            <a:alphaModFix/>
          </a:blip>
          <a:srcRect b="0" l="0" r="0" t="0"/>
          <a:stretch/>
        </p:blipFill>
        <p:spPr>
          <a:xfrm>
            <a:off x="6958072" y="5836346"/>
            <a:ext cx="1530000" cy="612000"/>
          </a:xfrm>
          <a:prstGeom prst="rect">
            <a:avLst/>
          </a:prstGeom>
          <a:noFill/>
          <a:ln>
            <a:noFill/>
          </a:ln>
        </p:spPr>
      </p:pic>
      <p:sp>
        <p:nvSpPr>
          <p:cNvPr id="260" name="Google Shape;260;p4"/>
          <p:cNvSpPr txBox="1"/>
          <p:nvPr/>
        </p:nvSpPr>
        <p:spPr>
          <a:xfrm>
            <a:off x="10816601" y="5971125"/>
            <a:ext cx="4904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3</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