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9" r:id="rId63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6068695" cy="68519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61840" y="0"/>
            <a:ext cx="1924685" cy="6858000"/>
          </a:xfrm>
          <a:custGeom>
            <a:avLst/>
            <a:gdLst/>
            <a:ahLst/>
            <a:cxnLst/>
            <a:rect l="l" t="t" r="r" b="b"/>
            <a:pathLst>
              <a:path w="1924685" h="6858000">
                <a:moveTo>
                  <a:pt x="1924685" y="0"/>
                </a:moveTo>
                <a:lnTo>
                  <a:pt x="0" y="6858000"/>
                </a:lnTo>
              </a:path>
            </a:pathLst>
          </a:custGeom>
          <a:ln w="25400">
            <a:solidFill>
              <a:srgbClr val="D8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07740" y="0"/>
            <a:ext cx="2549525" cy="6847840"/>
          </a:xfrm>
          <a:custGeom>
            <a:avLst/>
            <a:gdLst/>
            <a:ahLst/>
            <a:cxnLst/>
            <a:rect l="l" t="t" r="r" b="b"/>
            <a:pathLst>
              <a:path w="2549525" h="6847840">
                <a:moveTo>
                  <a:pt x="1325562" y="2279015"/>
                </a:moveTo>
                <a:lnTo>
                  <a:pt x="1275714" y="2287270"/>
                </a:lnTo>
                <a:lnTo>
                  <a:pt x="1229995" y="2308542"/>
                </a:lnTo>
                <a:lnTo>
                  <a:pt x="1191577" y="2341562"/>
                </a:lnTo>
                <a:lnTo>
                  <a:pt x="1163002" y="2385377"/>
                </a:lnTo>
                <a:lnTo>
                  <a:pt x="1163002" y="2386647"/>
                </a:lnTo>
                <a:lnTo>
                  <a:pt x="822007" y="3659187"/>
                </a:lnTo>
                <a:lnTo>
                  <a:pt x="0" y="6846570"/>
                </a:lnTo>
                <a:lnTo>
                  <a:pt x="6667" y="6847205"/>
                </a:lnTo>
                <a:lnTo>
                  <a:pt x="20002" y="6847522"/>
                </a:lnTo>
                <a:lnTo>
                  <a:pt x="26670" y="6847522"/>
                </a:lnTo>
                <a:lnTo>
                  <a:pt x="845905" y="3665220"/>
                </a:lnTo>
                <a:lnTo>
                  <a:pt x="1187132" y="2394267"/>
                </a:lnTo>
                <a:lnTo>
                  <a:pt x="1211897" y="2356802"/>
                </a:lnTo>
                <a:lnTo>
                  <a:pt x="1244917" y="2328545"/>
                </a:lnTo>
                <a:lnTo>
                  <a:pt x="1283970" y="2310447"/>
                </a:lnTo>
                <a:lnTo>
                  <a:pt x="1326832" y="2303779"/>
                </a:lnTo>
                <a:lnTo>
                  <a:pt x="1422717" y="2303779"/>
                </a:lnTo>
                <a:lnTo>
                  <a:pt x="1377314" y="2285365"/>
                </a:lnTo>
                <a:lnTo>
                  <a:pt x="1325562" y="2279015"/>
                </a:lnTo>
                <a:close/>
              </a:path>
              <a:path w="2549525" h="6847840">
                <a:moveTo>
                  <a:pt x="1422717" y="2303779"/>
                </a:moveTo>
                <a:lnTo>
                  <a:pt x="1326832" y="2303779"/>
                </a:lnTo>
                <a:lnTo>
                  <a:pt x="1370964" y="2309495"/>
                </a:lnTo>
                <a:lnTo>
                  <a:pt x="1417002" y="2330132"/>
                </a:lnTo>
                <a:lnTo>
                  <a:pt x="1453197" y="2363470"/>
                </a:lnTo>
                <a:lnTo>
                  <a:pt x="1477327" y="2405379"/>
                </a:lnTo>
                <a:lnTo>
                  <a:pt x="1487805" y="2453004"/>
                </a:lnTo>
                <a:lnTo>
                  <a:pt x="1482725" y="2503170"/>
                </a:lnTo>
                <a:lnTo>
                  <a:pt x="1223962" y="3457575"/>
                </a:lnTo>
                <a:lnTo>
                  <a:pt x="1217930" y="3493135"/>
                </a:lnTo>
                <a:lnTo>
                  <a:pt x="1226820" y="3563620"/>
                </a:lnTo>
                <a:lnTo>
                  <a:pt x="1262380" y="3626802"/>
                </a:lnTo>
                <a:lnTo>
                  <a:pt x="1318895" y="3670300"/>
                </a:lnTo>
                <a:lnTo>
                  <a:pt x="1402080" y="3689667"/>
                </a:lnTo>
                <a:lnTo>
                  <a:pt x="1449387" y="3683000"/>
                </a:lnTo>
                <a:lnTo>
                  <a:pt x="1492567" y="3665220"/>
                </a:lnTo>
                <a:lnTo>
                  <a:pt x="1495481" y="3662997"/>
                </a:lnTo>
                <a:lnTo>
                  <a:pt x="1408430" y="3662997"/>
                </a:lnTo>
                <a:lnTo>
                  <a:pt x="1358264" y="3657917"/>
                </a:lnTo>
                <a:lnTo>
                  <a:pt x="1303020" y="3630612"/>
                </a:lnTo>
                <a:lnTo>
                  <a:pt x="1263332" y="3584257"/>
                </a:lnTo>
                <a:lnTo>
                  <a:pt x="1243330" y="3525837"/>
                </a:lnTo>
                <a:lnTo>
                  <a:pt x="1242377" y="3495040"/>
                </a:lnTo>
                <a:lnTo>
                  <a:pt x="1248092" y="3463925"/>
                </a:lnTo>
                <a:lnTo>
                  <a:pt x="1506855" y="2509520"/>
                </a:lnTo>
                <a:lnTo>
                  <a:pt x="1513205" y="2460942"/>
                </a:lnTo>
                <a:lnTo>
                  <a:pt x="1506855" y="2413635"/>
                </a:lnTo>
                <a:lnTo>
                  <a:pt x="1488757" y="2370454"/>
                </a:lnTo>
                <a:lnTo>
                  <a:pt x="1460182" y="2332990"/>
                </a:lnTo>
                <a:lnTo>
                  <a:pt x="1422717" y="2303779"/>
                </a:lnTo>
                <a:close/>
              </a:path>
              <a:path w="2549525" h="6847840">
                <a:moveTo>
                  <a:pt x="2549525" y="0"/>
                </a:moveTo>
                <a:lnTo>
                  <a:pt x="2523490" y="0"/>
                </a:lnTo>
                <a:lnTo>
                  <a:pt x="1945639" y="2096452"/>
                </a:lnTo>
                <a:lnTo>
                  <a:pt x="1552257" y="3546157"/>
                </a:lnTo>
                <a:lnTo>
                  <a:pt x="1531620" y="3592195"/>
                </a:lnTo>
                <a:lnTo>
                  <a:pt x="1498282" y="3628072"/>
                </a:lnTo>
                <a:lnTo>
                  <a:pt x="1456372" y="3652520"/>
                </a:lnTo>
                <a:lnTo>
                  <a:pt x="1408430" y="3662997"/>
                </a:lnTo>
                <a:lnTo>
                  <a:pt x="1495481" y="3662997"/>
                </a:lnTo>
                <a:lnTo>
                  <a:pt x="1530032" y="3636645"/>
                </a:lnTo>
                <a:lnTo>
                  <a:pt x="1559242" y="3599179"/>
                </a:lnTo>
                <a:lnTo>
                  <a:pt x="1577657" y="3553777"/>
                </a:lnTo>
                <a:lnTo>
                  <a:pt x="1971039" y="2104072"/>
                </a:lnTo>
                <a:lnTo>
                  <a:pt x="2547937" y="5397"/>
                </a:lnTo>
                <a:lnTo>
                  <a:pt x="2549525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515" y="6167437"/>
            <a:ext cx="3294062" cy="61214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40730" cy="6858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525" y="6151879"/>
            <a:ext cx="2647950" cy="642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8100" y="757554"/>
            <a:ext cx="957579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030" y="761365"/>
            <a:ext cx="367601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885" y="1409206"/>
            <a:ext cx="5545455" cy="173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1387" y="6348095"/>
            <a:ext cx="165734" cy="10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15"/>
              </a:lnSpc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linkedin.com/company/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bersecpro-project.e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caraz@uma.e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9.jp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5.jp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jpg"/><Relationship Id="rId7" Type="http://schemas.openxmlformats.org/officeDocument/2006/relationships/image" Target="../media/image7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jpg"/><Relationship Id="rId5" Type="http://schemas.openxmlformats.org/officeDocument/2006/relationships/image" Target="../media/image68.jp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hyperlink" Target="http://testmynids.org/uid/index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linkedin.com/company/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bersecpro-project.e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tefan.Schauer@ait.ac.at" TargetMode="External"/><Relationship Id="rId5" Type="http://schemas.openxmlformats.org/officeDocument/2006/relationships/hyperlink" Target="mailto:abdelkader.Shaaban@ait.ac.at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902325" marR="5080">
              <a:lnSpc>
                <a:spcPts val="3150"/>
              </a:lnSpc>
              <a:spcBef>
                <a:spcPts val="330"/>
              </a:spcBef>
            </a:pPr>
            <a:r>
              <a:rPr spc="135" dirty="0"/>
              <a:t>Προστασία</a:t>
            </a:r>
            <a:r>
              <a:rPr spc="80" dirty="0"/>
              <a:t> </a:t>
            </a:r>
            <a:r>
              <a:rPr spc="114" dirty="0"/>
              <a:t>δικτύου</a:t>
            </a:r>
            <a:r>
              <a:rPr spc="75" dirty="0"/>
              <a:t> </a:t>
            </a:r>
            <a:r>
              <a:rPr spc="114" dirty="0"/>
              <a:t>για </a:t>
            </a:r>
            <a:r>
              <a:rPr spc="-605" dirty="0"/>
              <a:t> </a:t>
            </a:r>
            <a:r>
              <a:rPr spc="125" dirty="0"/>
              <a:t>συστήματα </a:t>
            </a:r>
            <a:r>
              <a:rPr spc="90" dirty="0"/>
              <a:t>ελέγχου </a:t>
            </a:r>
            <a:r>
              <a:rPr spc="95" dirty="0"/>
              <a:t> </a:t>
            </a:r>
            <a:r>
              <a:rPr spc="80" dirty="0"/>
              <a:t>ενέργειας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7725" y="2191384"/>
            <a:ext cx="249618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240" dirty="0">
                <a:solidFill>
                  <a:srgbClr val="D8791A"/>
                </a:solidFill>
                <a:latin typeface="Calibri"/>
                <a:cs typeface="Calibri"/>
              </a:rPr>
              <a:t>CSP004_C_E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8369" y="3062015"/>
            <a:ext cx="1969135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130" dirty="0">
                <a:latin typeface="Calibri"/>
                <a:cs typeface="Calibri"/>
              </a:rPr>
              <a:t>ΠΑΡΟΥΣ</a:t>
            </a:r>
            <a:r>
              <a:rPr lang="en-US" sz="1000" spc="130" dirty="0">
                <a:latin typeface="Calibri"/>
                <a:cs typeface="Calibri"/>
              </a:rPr>
              <a:t>I</a:t>
            </a:r>
            <a:r>
              <a:rPr sz="1000" spc="130" dirty="0">
                <a:latin typeface="Calibri"/>
                <a:cs typeface="Calibri"/>
              </a:rPr>
              <a:t>ΑΣΗ</a:t>
            </a:r>
            <a:r>
              <a:rPr sz="1000" spc="105" dirty="0">
                <a:latin typeface="Calibri"/>
                <a:cs typeface="Calibri"/>
              </a:rPr>
              <a:t>:</a:t>
            </a:r>
            <a:endParaRPr sz="1000" dirty="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665"/>
              </a:spcBef>
              <a:buClr>
                <a:srgbClr val="FFBA00"/>
              </a:buClr>
              <a:buSzPct val="164705"/>
              <a:buFont typeface="Arial"/>
              <a:buChar char="•"/>
              <a:tabLst>
                <a:tab pos="183515" algn="l"/>
              </a:tabLst>
            </a:pPr>
            <a:r>
              <a:rPr sz="850" b="1" spc="130" dirty="0">
                <a:latin typeface="Calibri"/>
                <a:cs typeface="Calibri"/>
              </a:rPr>
              <a:t>CRISTINA</a:t>
            </a:r>
            <a:r>
              <a:rPr sz="850" b="1" spc="145" dirty="0">
                <a:latin typeface="Calibri"/>
                <a:cs typeface="Calibri"/>
              </a:rPr>
              <a:t> </a:t>
            </a:r>
            <a:r>
              <a:rPr sz="850" b="1" spc="125" dirty="0">
                <a:latin typeface="Calibri"/>
                <a:cs typeface="Calibri"/>
              </a:rPr>
              <a:t>ALCARAZ,</a:t>
            </a:r>
            <a:endParaRPr sz="850" dirty="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680"/>
              </a:spcBef>
            </a:pPr>
            <a:r>
              <a:rPr sz="850" spc="145" dirty="0">
                <a:latin typeface="Calibri"/>
                <a:cs typeface="Calibri"/>
              </a:rPr>
              <a:t>ΠΑΝΕΠΙΣΤ</a:t>
            </a:r>
            <a:r>
              <a:rPr lang="en-US" sz="850" spc="145" dirty="0">
                <a:latin typeface="Calibri"/>
                <a:cs typeface="Calibri"/>
              </a:rPr>
              <a:t>H</a:t>
            </a:r>
            <a:r>
              <a:rPr sz="850" spc="145" dirty="0">
                <a:latin typeface="Calibri"/>
                <a:cs typeface="Calibri"/>
              </a:rPr>
              <a:t>ΜΙΟ</a:t>
            </a:r>
            <a:r>
              <a:rPr sz="850" spc="180" dirty="0">
                <a:latin typeface="Calibri"/>
                <a:cs typeface="Calibri"/>
              </a:rPr>
              <a:t> </a:t>
            </a:r>
            <a:r>
              <a:rPr sz="850" spc="95" dirty="0">
                <a:latin typeface="Calibri"/>
                <a:cs typeface="Calibri"/>
              </a:rPr>
              <a:t>ΤΗΣ</a:t>
            </a:r>
            <a:r>
              <a:rPr sz="850" spc="100" dirty="0">
                <a:latin typeface="Calibri"/>
                <a:cs typeface="Calibri"/>
              </a:rPr>
              <a:t> </a:t>
            </a:r>
            <a:r>
              <a:rPr sz="850" spc="140" dirty="0">
                <a:latin typeface="Calibri"/>
                <a:cs typeface="Calibri"/>
              </a:rPr>
              <a:t>Μ</a:t>
            </a:r>
            <a:r>
              <a:rPr lang="en-US" sz="850" spc="140" dirty="0">
                <a:latin typeface="Calibri"/>
                <a:cs typeface="Calibri"/>
              </a:rPr>
              <a:t>A</a:t>
            </a:r>
            <a:r>
              <a:rPr sz="850" spc="140" dirty="0">
                <a:latin typeface="Calibri"/>
                <a:cs typeface="Calibri"/>
              </a:rPr>
              <a:t>ΛΑΓΑ,</a:t>
            </a:r>
            <a:endParaRPr sz="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86219" y="329565"/>
            <a:ext cx="8191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00" dirty="0">
                <a:solidFill>
                  <a:srgbClr val="FFFFFF"/>
                </a:solidFill>
              </a:rPr>
              <a:t>Γ</a:t>
            </a:r>
            <a:r>
              <a:rPr sz="2250" spc="70" dirty="0">
                <a:solidFill>
                  <a:srgbClr val="FFFFFF"/>
                </a:solidFill>
              </a:rPr>
              <a:t>Ι</a:t>
            </a:r>
            <a:r>
              <a:rPr sz="2250" spc="114" dirty="0">
                <a:solidFill>
                  <a:srgbClr val="FFFFFF"/>
                </a:solidFill>
              </a:rPr>
              <a:t>Α</a:t>
            </a:r>
            <a:r>
              <a:rPr sz="2250" spc="105" dirty="0">
                <a:solidFill>
                  <a:srgbClr val="FFFFFF"/>
                </a:solidFill>
              </a:rPr>
              <a:t>Τ</a:t>
            </a:r>
            <a:r>
              <a:rPr sz="2250" spc="35" dirty="0">
                <a:solidFill>
                  <a:srgbClr val="FFFFFF"/>
                </a:solidFill>
              </a:rPr>
              <a:t>Ι</a:t>
            </a:r>
            <a:endParaRPr sz="2250"/>
          </a:p>
        </p:txBody>
      </p:sp>
      <p:sp>
        <p:nvSpPr>
          <p:cNvPr id="9" name="object 9"/>
          <p:cNvSpPr txBox="1"/>
          <p:nvPr/>
        </p:nvSpPr>
        <p:spPr>
          <a:xfrm>
            <a:off x="6586219" y="840740"/>
            <a:ext cx="116459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5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250" spc="210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250" spc="18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250" spc="229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2250" spc="200" dirty="0">
                <a:solidFill>
                  <a:srgbClr val="FFFFFF"/>
                </a:solidFill>
                <a:latin typeface="Times New Roman"/>
                <a:cs typeface="Times New Roman"/>
              </a:rPr>
              <a:t>ση</a:t>
            </a:r>
            <a:r>
              <a:rPr sz="2250" spc="7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6219" y="1598612"/>
            <a:ext cx="5098415" cy="230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0" dirty="0">
                <a:solidFill>
                  <a:srgbClr val="FFBA00"/>
                </a:solidFill>
                <a:latin typeface="Calibri"/>
                <a:cs typeface="Calibri"/>
              </a:rPr>
              <a:t>Μαθησιακά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FFBA00"/>
                </a:solidFill>
                <a:latin typeface="Calibri"/>
                <a:cs typeface="Calibri"/>
              </a:rPr>
              <a:t>αποτελέσματα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287020" marR="5080" indent="-274320">
              <a:lnSpc>
                <a:spcPct val="84300"/>
              </a:lnSpc>
              <a:spcBef>
                <a:spcPts val="980"/>
              </a:spcBef>
              <a:buClr>
                <a:srgbClr val="FFBA00"/>
              </a:buClr>
              <a:buSzPct val="165217"/>
              <a:buFont typeface="Courier New"/>
              <a:buChar char="o"/>
              <a:tabLst>
                <a:tab pos="287020" algn="l"/>
              </a:tabLst>
            </a:pP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Γνώση</a:t>
            </a:r>
            <a:r>
              <a:rPr sz="11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Ευπαθειών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απειλών</a:t>
            </a:r>
            <a:r>
              <a:rPr sz="11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συγκεκριμένα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συστήματα </a:t>
            </a:r>
            <a:r>
              <a:rPr sz="1150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πρωτόκολλα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δικτύου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BA00"/>
              </a:buClr>
              <a:buFont typeface="Courier New"/>
              <a:buChar char="o"/>
            </a:pPr>
            <a:endParaRPr sz="950">
              <a:latin typeface="Calibri"/>
              <a:cs typeface="Calibri"/>
            </a:endParaRPr>
          </a:p>
          <a:p>
            <a:pPr marL="287020" marR="739775" indent="-274320">
              <a:lnSpc>
                <a:spcPct val="89900"/>
              </a:lnSpc>
              <a:buClr>
                <a:srgbClr val="FFBA00"/>
              </a:buClr>
              <a:buSzPct val="165217"/>
              <a:buFont typeface="Courier New"/>
              <a:buChar char="o"/>
              <a:tabLst>
                <a:tab pos="287020" algn="l"/>
              </a:tabLst>
            </a:pP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Γνώση</a:t>
            </a:r>
            <a:r>
              <a:rPr sz="11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πλέον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σχετικών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πρωτοκόλλων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μηχανισμών </a:t>
            </a:r>
            <a:r>
              <a:rPr sz="1150" b="1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1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0" dirty="0">
                <a:solidFill>
                  <a:srgbClr val="FFFFFF"/>
                </a:solidFill>
                <a:latin typeface="Calibri"/>
                <a:cs typeface="Calibri"/>
              </a:rPr>
              <a:t>κρίσιμων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0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BA00"/>
              </a:buClr>
              <a:buFont typeface="Courier New"/>
              <a:buChar char="o"/>
            </a:pPr>
            <a:endParaRPr sz="900">
              <a:latin typeface="Calibri"/>
              <a:cs typeface="Calibri"/>
            </a:endParaRPr>
          </a:p>
          <a:p>
            <a:pPr marL="287020" marR="273685" indent="-274320" algn="just">
              <a:lnSpc>
                <a:spcPct val="93300"/>
              </a:lnSpc>
              <a:buClr>
                <a:srgbClr val="FFBA00"/>
              </a:buClr>
              <a:buSzPct val="165217"/>
              <a:buFont typeface="Courier New"/>
              <a:buChar char="o"/>
              <a:tabLst>
                <a:tab pos="287020" algn="l"/>
              </a:tabLst>
            </a:pP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Γνώση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150" b="1" spc="80" dirty="0">
                <a:solidFill>
                  <a:srgbClr val="FFFFFF"/>
                </a:solidFill>
                <a:latin typeface="Calibri"/>
                <a:cs typeface="Calibri"/>
              </a:rPr>
              <a:t>σχετικών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μηχανισμών ασφάλειας </a:t>
            </a:r>
            <a:r>
              <a:rPr sz="1150" b="1" spc="75" dirty="0">
                <a:solidFill>
                  <a:srgbClr val="FFFFFF"/>
                </a:solidFill>
                <a:latin typeface="Calibri"/>
                <a:cs typeface="Calibri"/>
              </a:rPr>
              <a:t>για την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προστασία </a:t>
            </a:r>
            <a:r>
              <a:rPr sz="115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0" dirty="0">
                <a:solidFill>
                  <a:srgbClr val="FFFFFF"/>
                </a:solidFill>
                <a:latin typeface="Calibri"/>
                <a:cs typeface="Calibri"/>
              </a:rPr>
              <a:t>κρίσιμων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ακραίων</a:t>
            </a:r>
            <a:r>
              <a:rPr sz="11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85" dirty="0">
                <a:solidFill>
                  <a:srgbClr val="FFFFFF"/>
                </a:solidFill>
                <a:latin typeface="Calibri"/>
                <a:cs typeface="Calibri"/>
              </a:rPr>
              <a:t>σημείων</a:t>
            </a:r>
            <a:r>
              <a:rPr sz="11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μιας</a:t>
            </a:r>
            <a:r>
              <a:rPr sz="11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επικοινωνίας,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λαμβάνοντας </a:t>
            </a:r>
            <a:r>
              <a:rPr sz="1150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υπόψη,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παράδειγμα,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τείχη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(ηλεκτρονικής)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προστασίας.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" y="516762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824729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86219" y="329565"/>
            <a:ext cx="9969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95" dirty="0">
                <a:solidFill>
                  <a:srgbClr val="FFFFFF"/>
                </a:solidFill>
              </a:rPr>
              <a:t>WHY-</a:t>
            </a:r>
            <a:r>
              <a:rPr sz="2250" dirty="0">
                <a:solidFill>
                  <a:srgbClr val="FFFFFF"/>
                </a:solidFill>
              </a:rPr>
              <a:t>2</a:t>
            </a:r>
            <a:endParaRPr sz="2250"/>
          </a:p>
        </p:txBody>
      </p:sp>
      <p:sp>
        <p:nvSpPr>
          <p:cNvPr id="9" name="object 9"/>
          <p:cNvSpPr txBox="1"/>
          <p:nvPr/>
        </p:nvSpPr>
        <p:spPr>
          <a:xfrm>
            <a:off x="6586219" y="840740"/>
            <a:ext cx="306324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30" dirty="0">
                <a:solidFill>
                  <a:srgbClr val="FFFFFF"/>
                </a:solidFill>
                <a:latin typeface="Times New Roman"/>
                <a:cs typeface="Times New Roman"/>
              </a:rPr>
              <a:t>(Πρακτικές</a:t>
            </a:r>
            <a:r>
              <a:rPr sz="22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105" dirty="0">
                <a:solidFill>
                  <a:srgbClr val="FFFFFF"/>
                </a:solidFill>
                <a:latin typeface="Times New Roman"/>
                <a:cs typeface="Times New Roman"/>
              </a:rPr>
              <a:t>δεξιότητες)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6219" y="1598612"/>
            <a:ext cx="5033010" cy="239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0" dirty="0">
                <a:solidFill>
                  <a:srgbClr val="FFBA00"/>
                </a:solidFill>
                <a:latin typeface="Calibri"/>
                <a:cs typeface="Calibri"/>
              </a:rPr>
              <a:t>Μαθησιακά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FFBA00"/>
                </a:solidFill>
                <a:latin typeface="Calibri"/>
                <a:cs typeface="Calibri"/>
              </a:rPr>
              <a:t>αποτελέσματα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libri"/>
              <a:cs typeface="Calibri"/>
            </a:endParaRPr>
          </a:p>
          <a:p>
            <a:pPr marL="287020" marR="5080" indent="-274320">
              <a:lnSpc>
                <a:spcPct val="894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b="1" spc="95" dirty="0">
                <a:solidFill>
                  <a:srgbClr val="FFFFFF"/>
                </a:solidFill>
                <a:latin typeface="Calibri"/>
                <a:cs typeface="Calibri"/>
              </a:rPr>
              <a:t>Ανάλυση</a:t>
            </a:r>
            <a:r>
              <a:rPr sz="1250" b="1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ενεργειακών</a:t>
            </a:r>
            <a:r>
              <a:rPr sz="125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σεναρίων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b="1" spc="85" dirty="0">
                <a:solidFill>
                  <a:srgbClr val="FFFFFF"/>
                </a:solidFill>
                <a:latin typeface="Calibri"/>
                <a:cs typeface="Calibri"/>
              </a:rPr>
              <a:t>εντοπισμός</a:t>
            </a:r>
            <a:r>
              <a:rPr sz="1250" b="1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σφαλμάτων </a:t>
            </a:r>
            <a:r>
              <a:rPr sz="125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διαρθρώσεων,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Ευπάθειας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Κινδύνων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BA00"/>
              </a:buClr>
              <a:buFont typeface="Courier New"/>
              <a:buChar char="o"/>
            </a:pPr>
            <a:endParaRPr sz="950">
              <a:latin typeface="Calibri"/>
              <a:cs typeface="Calibri"/>
            </a:endParaRPr>
          </a:p>
          <a:p>
            <a:pPr marL="287020" marR="1248410" indent="-274320">
              <a:lnSpc>
                <a:spcPct val="885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b="1" spc="95" dirty="0">
                <a:solidFill>
                  <a:srgbClr val="FFFFFF"/>
                </a:solidFill>
                <a:latin typeface="Calibri"/>
                <a:cs typeface="Calibri"/>
              </a:rPr>
              <a:t>Διαρθρώνουμε</a:t>
            </a:r>
            <a:r>
              <a:rPr sz="12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2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σύμφωνα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FFFFFF"/>
                </a:solidFill>
                <a:latin typeface="Calibri"/>
                <a:cs typeface="Calibri"/>
              </a:rPr>
              <a:t>τις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βασικές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αρχές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endParaRPr sz="1250">
              <a:latin typeface="Calibri"/>
              <a:cs typeface="Calibri"/>
            </a:endParaRPr>
          </a:p>
          <a:p>
            <a:pPr marL="287020" marR="227965" indent="-274320">
              <a:lnSpc>
                <a:spcPct val="93700"/>
              </a:lnSpc>
              <a:spcBef>
                <a:spcPts val="1065"/>
              </a:spcBef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b="1" spc="90" dirty="0">
                <a:solidFill>
                  <a:srgbClr val="FFFFFF"/>
                </a:solidFill>
                <a:latin typeface="Calibri"/>
                <a:cs typeface="Calibri"/>
              </a:rPr>
              <a:t>Προσδιορισμός</a:t>
            </a:r>
            <a:r>
              <a:rPr sz="12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b="1" spc="8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2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b="1" spc="90" dirty="0">
                <a:solidFill>
                  <a:srgbClr val="FFFFFF"/>
                </a:solidFill>
                <a:latin typeface="Calibri"/>
                <a:cs typeface="Calibri"/>
              </a:rPr>
              <a:t>υλοποίηση</a:t>
            </a:r>
            <a:r>
              <a:rPr sz="12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μηχανισμών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βελτιώνουν την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ασφάλεια </a:t>
            </a: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δικτύων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κρίσιμων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ακραίων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σημείων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" y="542797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085397"/>
            <a:ext cx="3294062" cy="6121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58000"/>
            <a:chOff x="0" y="0"/>
            <a:chExt cx="604329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8215" y="17779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78294" y="351790"/>
            <a:ext cx="3303904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FFFF"/>
                </a:solidFill>
              </a:rPr>
              <a:t>Περίγραμμα</a:t>
            </a:r>
            <a:r>
              <a:rPr sz="2250" spc="150" dirty="0">
                <a:solidFill>
                  <a:srgbClr val="FFFFFF"/>
                </a:solidFill>
              </a:rPr>
              <a:t> </a:t>
            </a:r>
            <a:r>
              <a:rPr sz="2250" spc="175" dirty="0">
                <a:solidFill>
                  <a:srgbClr val="FFFFFF"/>
                </a:solidFill>
              </a:rPr>
              <a:t>κατάρτισης</a:t>
            </a:r>
            <a:endParaRPr sz="2250"/>
          </a:p>
        </p:txBody>
      </p:sp>
      <p:sp>
        <p:nvSpPr>
          <p:cNvPr id="8" name="object 8"/>
          <p:cNvSpPr txBox="1"/>
          <p:nvPr/>
        </p:nvSpPr>
        <p:spPr>
          <a:xfrm>
            <a:off x="6678294" y="972502"/>
            <a:ext cx="4458970" cy="290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Εκπαιδευτές,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συνεδρίες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FFBA00"/>
                </a:solidFill>
                <a:latin typeface="Calibri"/>
                <a:cs typeface="Calibri"/>
              </a:rPr>
              <a:t>και</a:t>
            </a:r>
            <a:r>
              <a:rPr sz="1500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FFBA00"/>
                </a:solidFill>
                <a:latin typeface="Calibri"/>
                <a:cs typeface="Calibri"/>
              </a:rPr>
              <a:t>εκτιμώμενες</a:t>
            </a:r>
            <a:r>
              <a:rPr sz="1500" spc="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FFBA00"/>
                </a:solidFill>
                <a:latin typeface="Calibri"/>
                <a:cs typeface="Calibri"/>
              </a:rPr>
              <a:t>ώρες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libri"/>
              <a:cs typeface="Calibri"/>
            </a:endParaRPr>
          </a:p>
          <a:p>
            <a:pPr marL="55244" marR="554990">
              <a:lnSpc>
                <a:spcPct val="100000"/>
              </a:lnSpc>
            </a:pP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Θέμα-1: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Εισαγωγή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στην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προστασία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δικτύων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ελέγχου </a:t>
            </a:r>
            <a:r>
              <a:rPr sz="1250" b="1" spc="-26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0" dirty="0">
                <a:solidFill>
                  <a:srgbClr val="FFBA00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341630" indent="-286385">
              <a:lnSpc>
                <a:spcPct val="100000"/>
              </a:lnSpc>
              <a:buClr>
                <a:srgbClr val="FFBA00"/>
              </a:buClr>
              <a:buSzPct val="163636"/>
              <a:buFont typeface="Arial"/>
              <a:buChar char="•"/>
              <a:tabLst>
                <a:tab pos="340995" algn="l"/>
                <a:tab pos="341630" algn="l"/>
              </a:tabLst>
            </a:pP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Alcaraz</a:t>
            </a:r>
            <a:endParaRPr sz="1100">
              <a:latin typeface="Calibri"/>
              <a:cs typeface="Calibri"/>
            </a:endParaRPr>
          </a:p>
          <a:p>
            <a:pPr marL="341630" indent="-286385">
              <a:lnSpc>
                <a:spcPct val="100000"/>
              </a:lnSpc>
              <a:spcBef>
                <a:spcPts val="1180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340995" algn="l"/>
                <a:tab pos="34163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συνεδρία,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77470" marR="5080">
              <a:lnSpc>
                <a:spcPct val="100000"/>
              </a:lnSpc>
              <a:spcBef>
                <a:spcPts val="1240"/>
              </a:spcBef>
            </a:pPr>
            <a:r>
              <a:rPr sz="1250" b="1" spc="85" dirty="0">
                <a:solidFill>
                  <a:srgbClr val="FFBA00"/>
                </a:solidFill>
                <a:latin typeface="Calibri"/>
                <a:cs typeface="Calibri"/>
              </a:rPr>
              <a:t>Θέμα-2: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5" dirty="0">
                <a:solidFill>
                  <a:srgbClr val="FFBA00"/>
                </a:solidFill>
                <a:latin typeface="Calibri"/>
                <a:cs typeface="Calibri"/>
              </a:rPr>
              <a:t>Συνήθεις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90" dirty="0">
                <a:solidFill>
                  <a:srgbClr val="FFBA00"/>
                </a:solidFill>
                <a:latin typeface="Calibri"/>
                <a:cs typeface="Calibri"/>
              </a:rPr>
              <a:t>αδυναμίες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0" dirty="0">
                <a:solidFill>
                  <a:srgbClr val="FFBA00"/>
                </a:solidFill>
                <a:latin typeface="Calibri"/>
                <a:cs typeface="Calibri"/>
              </a:rPr>
              <a:t>και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0" dirty="0">
                <a:solidFill>
                  <a:srgbClr val="FFBA00"/>
                </a:solidFill>
                <a:latin typeface="Calibri"/>
                <a:cs typeface="Calibri"/>
              </a:rPr>
              <a:t>επιθέσεις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95" dirty="0">
                <a:solidFill>
                  <a:srgbClr val="FFBA00"/>
                </a:solidFill>
                <a:latin typeface="Calibri"/>
                <a:cs typeface="Calibri"/>
              </a:rPr>
              <a:t>ασφάλειας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90" dirty="0">
                <a:solidFill>
                  <a:srgbClr val="FFBA00"/>
                </a:solidFill>
                <a:latin typeface="Calibri"/>
                <a:cs typeface="Calibri"/>
              </a:rPr>
              <a:t>σε </a:t>
            </a:r>
            <a:r>
              <a:rPr sz="1250" b="1" spc="-26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5" dirty="0">
                <a:solidFill>
                  <a:srgbClr val="FFBA00"/>
                </a:solidFill>
                <a:latin typeface="Calibri"/>
                <a:cs typeface="Calibri"/>
              </a:rPr>
              <a:t>δίκτυα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5" dirty="0">
                <a:solidFill>
                  <a:srgbClr val="FFBA00"/>
                </a:solidFill>
                <a:latin typeface="Calibri"/>
                <a:cs typeface="Calibri"/>
              </a:rPr>
              <a:t>ελέγχου</a:t>
            </a:r>
            <a:r>
              <a:rPr sz="1250" b="1" spc="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80" dirty="0">
                <a:solidFill>
                  <a:srgbClr val="FFBA00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Calibri"/>
              <a:cs typeface="Calibri"/>
            </a:endParaRPr>
          </a:p>
          <a:p>
            <a:pPr marL="363220" indent="-285750">
              <a:lnSpc>
                <a:spcPct val="100000"/>
              </a:lnSpc>
              <a:buClr>
                <a:srgbClr val="FFBA00"/>
              </a:buClr>
              <a:buSzPct val="163636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endParaRPr sz="1100">
              <a:latin typeface="Calibri"/>
              <a:cs typeface="Calibri"/>
            </a:endParaRPr>
          </a:p>
          <a:p>
            <a:pPr marL="363220" indent="-285750">
              <a:lnSpc>
                <a:spcPct val="100000"/>
              </a:lnSpc>
              <a:spcBef>
                <a:spcPts val="1150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συνεδρίες,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5" y="4998402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649470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58000"/>
            <a:chOff x="0" y="0"/>
            <a:chExt cx="604329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8215" y="17779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78294" y="351790"/>
            <a:ext cx="363791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95" dirty="0">
                <a:solidFill>
                  <a:srgbClr val="FFFFFF"/>
                </a:solidFill>
              </a:rPr>
              <a:t>Περίγραμμα</a:t>
            </a:r>
            <a:r>
              <a:rPr sz="2250" spc="175" dirty="0">
                <a:solidFill>
                  <a:srgbClr val="FFFFFF"/>
                </a:solidFill>
              </a:rPr>
              <a:t> </a:t>
            </a:r>
            <a:r>
              <a:rPr sz="2250" spc="185" dirty="0">
                <a:solidFill>
                  <a:srgbClr val="FFFFFF"/>
                </a:solidFill>
              </a:rPr>
              <a:t>κατάρτισης-2</a:t>
            </a:r>
            <a:endParaRPr sz="2250"/>
          </a:p>
        </p:txBody>
      </p:sp>
      <p:sp>
        <p:nvSpPr>
          <p:cNvPr id="8" name="object 8"/>
          <p:cNvSpPr txBox="1"/>
          <p:nvPr/>
        </p:nvSpPr>
        <p:spPr>
          <a:xfrm>
            <a:off x="6678294" y="972502"/>
            <a:ext cx="4483735" cy="277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Εκπαιδευτές,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συνεδρίες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FFBA00"/>
                </a:solidFill>
                <a:latin typeface="Calibri"/>
                <a:cs typeface="Calibri"/>
              </a:rPr>
              <a:t>και</a:t>
            </a:r>
            <a:r>
              <a:rPr sz="1500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FFBA00"/>
                </a:solidFill>
                <a:latin typeface="Calibri"/>
                <a:cs typeface="Calibri"/>
              </a:rPr>
              <a:t>εκτιμώμενες</a:t>
            </a:r>
            <a:r>
              <a:rPr sz="1500" spc="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FFBA00"/>
                </a:solidFill>
                <a:latin typeface="Calibri"/>
                <a:cs typeface="Calibri"/>
              </a:rPr>
              <a:t>ώρες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</a:pP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Θέμα-3:</a:t>
            </a:r>
            <a:r>
              <a:rPr sz="1250" b="1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Ουσιώδης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προστασία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για</a:t>
            </a:r>
            <a:r>
              <a:rPr sz="1250" b="1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δίκτυα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ελέγχου</a:t>
            </a:r>
            <a:r>
              <a:rPr sz="1250" b="1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0" dirty="0">
                <a:solidFill>
                  <a:srgbClr val="FFBA00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341630" indent="-286385">
              <a:lnSpc>
                <a:spcPct val="100000"/>
              </a:lnSpc>
              <a:buClr>
                <a:srgbClr val="FFBA00"/>
              </a:buClr>
              <a:buSzPct val="163636"/>
              <a:buFont typeface="Arial"/>
              <a:buChar char="•"/>
              <a:tabLst>
                <a:tab pos="340995" algn="l"/>
                <a:tab pos="341630" algn="l"/>
              </a:tabLst>
            </a:pP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Abdelkader,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Alcaraz</a:t>
            </a:r>
            <a:endParaRPr sz="1100">
              <a:latin typeface="Calibri"/>
              <a:cs typeface="Calibri"/>
            </a:endParaRPr>
          </a:p>
          <a:p>
            <a:pPr marL="341630" indent="-286385">
              <a:lnSpc>
                <a:spcPct val="100000"/>
              </a:lnSpc>
              <a:spcBef>
                <a:spcPts val="1180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340995" algn="l"/>
                <a:tab pos="34163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συνεδρίες,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55244" marR="678815">
              <a:lnSpc>
                <a:spcPct val="100000"/>
              </a:lnSpc>
              <a:spcBef>
                <a:spcPts val="1050"/>
              </a:spcBef>
            </a:pP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Θέμα-4: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Προηγμένη</a:t>
            </a:r>
            <a:r>
              <a:rPr sz="1250" b="1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60" dirty="0">
                <a:solidFill>
                  <a:srgbClr val="FFBA00"/>
                </a:solidFill>
                <a:latin typeface="Calibri"/>
                <a:cs typeface="Calibri"/>
              </a:rPr>
              <a:t>προστασία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για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δίκτυα</a:t>
            </a:r>
            <a:r>
              <a:rPr sz="1250" b="1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5" dirty="0">
                <a:solidFill>
                  <a:srgbClr val="FFBA00"/>
                </a:solidFill>
                <a:latin typeface="Calibri"/>
                <a:cs typeface="Calibri"/>
              </a:rPr>
              <a:t>ελέγχου </a:t>
            </a:r>
            <a:r>
              <a:rPr sz="1250" b="1" spc="-26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250" b="1" spc="50" dirty="0">
                <a:solidFill>
                  <a:srgbClr val="FFBA00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363220" indent="-285750">
              <a:lnSpc>
                <a:spcPct val="100000"/>
              </a:lnSpc>
              <a:spcBef>
                <a:spcPts val="865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Abdelkader,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Alcaraz</a:t>
            </a:r>
            <a:endParaRPr sz="1100">
              <a:latin typeface="Calibri"/>
              <a:cs typeface="Calibri"/>
            </a:endParaRPr>
          </a:p>
          <a:p>
            <a:pPr marL="363220" indent="-285750">
              <a:lnSpc>
                <a:spcPct val="100000"/>
              </a:lnSpc>
              <a:spcBef>
                <a:spcPts val="1160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συνεδρίες,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5" y="5112384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763770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4169" y="799465"/>
            <a:ext cx="4345940" cy="6038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380"/>
              </a:spcBef>
            </a:pPr>
            <a:r>
              <a:rPr spc="175" dirty="0">
                <a:solidFill>
                  <a:srgbClr val="FFFFFF"/>
                </a:solidFill>
              </a:rPr>
              <a:t>Θέμα-1: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175" dirty="0">
                <a:solidFill>
                  <a:srgbClr val="FFFFFF"/>
                </a:solidFill>
              </a:rPr>
              <a:t>Εισαγωγή</a:t>
            </a:r>
            <a:r>
              <a:rPr spc="204" dirty="0">
                <a:solidFill>
                  <a:srgbClr val="FFFFFF"/>
                </a:solidFill>
              </a:rPr>
              <a:t> </a:t>
            </a:r>
            <a:r>
              <a:rPr spc="160" dirty="0">
                <a:solidFill>
                  <a:srgbClr val="FFFFFF"/>
                </a:solidFill>
              </a:rPr>
              <a:t>στην</a:t>
            </a:r>
            <a:r>
              <a:rPr spc="21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προστασία </a:t>
            </a:r>
            <a:r>
              <a:rPr spc="-484" dirty="0">
                <a:solidFill>
                  <a:srgbClr val="FFFFFF"/>
                </a:solidFill>
              </a:rPr>
              <a:t> </a:t>
            </a:r>
            <a:r>
              <a:rPr spc="160" dirty="0">
                <a:solidFill>
                  <a:srgbClr val="FFFFFF"/>
                </a:solidFill>
              </a:rPr>
              <a:t>δικτύων</a:t>
            </a:r>
            <a:r>
              <a:rPr spc="210" dirty="0">
                <a:solidFill>
                  <a:srgbClr val="FFFFFF"/>
                </a:solidFill>
              </a:rPr>
              <a:t> </a:t>
            </a:r>
            <a:r>
              <a:rPr spc="160" dirty="0">
                <a:solidFill>
                  <a:srgbClr val="FFFFFF"/>
                </a:solidFill>
              </a:rPr>
              <a:t>ελέγχου</a:t>
            </a:r>
            <a:r>
              <a:rPr spc="204" dirty="0">
                <a:solidFill>
                  <a:srgbClr val="FFFFFF"/>
                </a:solidFill>
              </a:rPr>
              <a:t> </a:t>
            </a:r>
            <a:r>
              <a:rPr spc="145" dirty="0">
                <a:solidFill>
                  <a:srgbClr val="FFFFFF"/>
                </a:solidFill>
              </a:rPr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84009" y="1733232"/>
            <a:ext cx="4503420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FFBA00"/>
                </a:solidFill>
                <a:latin typeface="Calibri"/>
                <a:cs typeface="Calibri"/>
              </a:rPr>
              <a:t>Θα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FFBA00"/>
                </a:solidFill>
                <a:latin typeface="Calibri"/>
                <a:cs typeface="Calibri"/>
              </a:rPr>
              <a:t>καλύψουμε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αυτές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FFBA00"/>
                </a:solidFill>
                <a:latin typeface="Calibri"/>
                <a:cs typeface="Calibri"/>
              </a:rPr>
              <a:t>τις</a:t>
            </a:r>
            <a:r>
              <a:rPr sz="1500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FFBA00"/>
                </a:solidFill>
                <a:latin typeface="Calibri"/>
                <a:cs typeface="Calibri"/>
              </a:rPr>
              <a:t>δεξιότητες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Εισαγωγή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πλαίσιο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εφαρμογής</a:t>
            </a:r>
            <a:endParaRPr sz="1100">
              <a:latin typeface="Calibri"/>
              <a:cs typeface="Calibri"/>
            </a:endParaRPr>
          </a:p>
          <a:p>
            <a:pPr marL="287020" marR="5080" indent="-274320">
              <a:lnSpc>
                <a:spcPct val="88900"/>
              </a:lnSpc>
              <a:spcBef>
                <a:spcPts val="30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Κύριες προκλήσεις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ασφάλειας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στα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δίκτυα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εξουσίας/δυνάμεων,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ιδίως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όταν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νέες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ΤΠ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συγκλίνουν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ΟΤ</a:t>
            </a:r>
            <a:endParaRPr sz="11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Ταξινόμηση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απειλών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1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12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Μελέτες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περιπτώσεων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ανάλυση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45" y="472312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373879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045" y="6515100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93534" y="362584"/>
            <a:ext cx="4949825" cy="8826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385"/>
              </a:spcBef>
            </a:pPr>
            <a:r>
              <a:rPr spc="175" dirty="0">
                <a:solidFill>
                  <a:srgbClr val="FFFFFF"/>
                </a:solidFill>
              </a:rPr>
              <a:t>Θέμα-2: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Κοινές</a:t>
            </a:r>
            <a:r>
              <a:rPr spc="20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αδυναμίες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spc="145" dirty="0">
                <a:solidFill>
                  <a:srgbClr val="FFFFFF"/>
                </a:solidFill>
              </a:rPr>
              <a:t>και</a:t>
            </a:r>
            <a:r>
              <a:rPr spc="220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επιθέσεις </a:t>
            </a:r>
            <a:r>
              <a:rPr spc="-484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ασφάλειας</a:t>
            </a:r>
          </a:p>
          <a:p>
            <a:pPr marL="12700">
              <a:lnSpc>
                <a:spcPts val="2180"/>
              </a:lnSpc>
            </a:pPr>
            <a:r>
              <a:rPr spc="12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ενεργειακού</a:t>
            </a:r>
            <a:r>
              <a:rPr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84009" y="1584007"/>
            <a:ext cx="4984115" cy="236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FFBA00"/>
                </a:solidFill>
                <a:latin typeface="Calibri"/>
                <a:cs typeface="Calibri"/>
              </a:rPr>
              <a:t>Θα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FFBA00"/>
                </a:solidFill>
                <a:latin typeface="Calibri"/>
                <a:cs typeface="Calibri"/>
              </a:rPr>
              <a:t>καλύψουμε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αυτές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FFBA00"/>
                </a:solidFill>
                <a:latin typeface="Calibri"/>
                <a:cs typeface="Calibri"/>
              </a:rPr>
              <a:t>τις</a:t>
            </a:r>
            <a:r>
              <a:rPr sz="1500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FFBA00"/>
                </a:solidFill>
                <a:latin typeface="Calibri"/>
                <a:cs typeface="Calibri"/>
              </a:rPr>
              <a:t>δεξιότητες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marL="287020" marR="814705" indent="-274320">
              <a:lnSpc>
                <a:spcPct val="86300"/>
              </a:lnSpc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Κύριες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αδυναμίες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πρωτοκόλλων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endParaRPr sz="1100">
              <a:latin typeface="Calibri"/>
              <a:cs typeface="Calibri"/>
            </a:endParaRPr>
          </a:p>
          <a:p>
            <a:pPr marL="287020" marR="378460" indent="-274320">
              <a:lnSpc>
                <a:spcPct val="90600"/>
              </a:lnSpc>
              <a:spcBef>
                <a:spcPts val="52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Αδυναμίες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πρωτοκόλλων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TCP/IP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κατανόηση των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κινδύνων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ασφαλείας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οφείλονται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σε θέματα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κληρονομικότητας</a:t>
            </a:r>
            <a:endParaRPr sz="1100">
              <a:latin typeface="Calibri"/>
              <a:cs typeface="Calibri"/>
            </a:endParaRPr>
          </a:p>
          <a:p>
            <a:pPr marL="287020" marR="5080" indent="-274320">
              <a:lnSpc>
                <a:spcPct val="86300"/>
              </a:lnSpc>
              <a:spcBef>
                <a:spcPts val="59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Επιθετικά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εργαλεία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κατά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καλής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απόδοσης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πόρων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endParaRPr sz="1100">
              <a:latin typeface="Calibri"/>
              <a:cs typeface="Calibri"/>
            </a:endParaRPr>
          </a:p>
          <a:p>
            <a:pPr marL="287020" marR="757555" indent="-274320">
              <a:lnSpc>
                <a:spcPct val="86300"/>
              </a:lnSpc>
              <a:spcBef>
                <a:spcPts val="56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Πρακτικές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ασκήσεις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κατανόηση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αδυναμιών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αναφέρονται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προηγούμενο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σημείο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268787"/>
            <a:ext cx="3294062" cy="6121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4169" y="897254"/>
            <a:ext cx="3842385" cy="9639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130" dirty="0">
                <a:solidFill>
                  <a:srgbClr val="FFFFFF"/>
                </a:solidFill>
              </a:rPr>
              <a:t>Θέμα-3: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120" dirty="0">
                <a:solidFill>
                  <a:srgbClr val="FFFFFF"/>
                </a:solidFill>
              </a:rPr>
              <a:t>ουσιώδες</a:t>
            </a:r>
          </a:p>
          <a:p>
            <a:pPr marL="12700" marR="5080">
              <a:lnSpc>
                <a:spcPts val="2320"/>
              </a:lnSpc>
              <a:spcBef>
                <a:spcPts val="280"/>
              </a:spcBef>
            </a:pPr>
            <a:r>
              <a:rPr spc="175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84009" y="2126297"/>
            <a:ext cx="4706620" cy="195833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500" spc="90" dirty="0">
                <a:solidFill>
                  <a:srgbClr val="FFBA00"/>
                </a:solidFill>
                <a:latin typeface="Calibri"/>
                <a:cs typeface="Calibri"/>
              </a:rPr>
              <a:t>Θα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FFBA00"/>
                </a:solidFill>
                <a:latin typeface="Calibri"/>
                <a:cs typeface="Calibri"/>
              </a:rPr>
              <a:t>καλύψουμε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αυτές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FFBA00"/>
                </a:solidFill>
                <a:latin typeface="Calibri"/>
                <a:cs typeface="Calibri"/>
              </a:rPr>
              <a:t>τις</a:t>
            </a:r>
            <a:r>
              <a:rPr sz="1500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FFBA00"/>
                </a:solidFill>
                <a:latin typeface="Calibri"/>
                <a:cs typeface="Calibri"/>
              </a:rPr>
              <a:t>δεξιότητες</a:t>
            </a:r>
            <a:endParaRPr sz="1500">
              <a:latin typeface="Calibri"/>
              <a:cs typeface="Calibri"/>
            </a:endParaRPr>
          </a:p>
          <a:p>
            <a:pPr marL="287020" marR="461009" indent="-274320">
              <a:lnSpc>
                <a:spcPct val="94900"/>
              </a:lnSpc>
              <a:spcBef>
                <a:spcPts val="86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κύρια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πρωτόκολλα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TCP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(Transmission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Protocol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πρωτόκολλο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επικοινωνίας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δικτύου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χρησιμοποιείται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στο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διαδίκτυο) για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την ενίσχυση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λειτουργικά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κανάλια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επικοινωνίας</a:t>
            </a:r>
            <a:endParaRPr sz="1100">
              <a:latin typeface="Calibri"/>
              <a:cs typeface="Calibri"/>
            </a:endParaRPr>
          </a:p>
          <a:p>
            <a:pPr marL="287020" marR="5080" indent="-274320">
              <a:lnSpc>
                <a:spcPct val="88900"/>
              </a:lnSpc>
              <a:spcBef>
                <a:spcPts val="509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Μέτρα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ακραία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σημεία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προκειμένου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αποτραπούν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πιθανές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εισβολές</a:t>
            </a:r>
            <a:endParaRPr sz="11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384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Πρακτικές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ασκήσεις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45" y="575055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401309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4169" y="897254"/>
            <a:ext cx="3842385" cy="9639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204"/>
              </a:spcBef>
            </a:pPr>
            <a:r>
              <a:rPr spc="130" dirty="0">
                <a:solidFill>
                  <a:srgbClr val="FFFFFF"/>
                </a:solidFill>
              </a:rPr>
              <a:t>Θέμα-4: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spc="95" dirty="0">
                <a:solidFill>
                  <a:srgbClr val="FFFFFF"/>
                </a:solidFill>
              </a:rPr>
              <a:t>Για</a:t>
            </a:r>
            <a:r>
              <a:rPr spc="165" dirty="0">
                <a:solidFill>
                  <a:srgbClr val="FFFFFF"/>
                </a:solidFill>
              </a:rPr>
              <a:t> </a:t>
            </a:r>
            <a:r>
              <a:rPr spc="114" dirty="0">
                <a:solidFill>
                  <a:srgbClr val="FFFFFF"/>
                </a:solidFill>
              </a:rPr>
              <a:t>προχωρημένους 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spc="175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6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15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84009" y="1998397"/>
            <a:ext cx="5072380" cy="189366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00" spc="90" dirty="0">
                <a:solidFill>
                  <a:srgbClr val="FFBA00"/>
                </a:solidFill>
                <a:latin typeface="Calibri"/>
                <a:cs typeface="Calibri"/>
              </a:rPr>
              <a:t>Θα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FFBA00"/>
                </a:solidFill>
                <a:latin typeface="Calibri"/>
                <a:cs typeface="Calibri"/>
              </a:rPr>
              <a:t>καλύψουμε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αυτές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FFBA00"/>
                </a:solidFill>
                <a:latin typeface="Calibri"/>
                <a:cs typeface="Calibri"/>
              </a:rPr>
              <a:t>τις</a:t>
            </a:r>
            <a:r>
              <a:rPr sz="1500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FFBA00"/>
                </a:solidFill>
                <a:latin typeface="Calibri"/>
                <a:cs typeface="Calibri"/>
              </a:rPr>
              <a:t>δεξιότητες</a:t>
            </a:r>
            <a:endParaRPr sz="1500" dirty="0">
              <a:latin typeface="Calibri"/>
              <a:cs typeface="Calibri"/>
            </a:endParaRPr>
          </a:p>
          <a:p>
            <a:pPr marL="287020" marR="184785" indent="-274320">
              <a:lnSpc>
                <a:spcPct val="92600"/>
              </a:lnSpc>
              <a:spcBef>
                <a:spcPts val="70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Μηχανισμοί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ανίχνευσης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εισβολών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τον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μεταγενέστερο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προσδιορισμό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κανόνων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ανίχνευσης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επίπεδο δικτύου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όπου η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επικοινωνία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βασίζεται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βιομηχανικά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πρωτόκολλα</a:t>
            </a:r>
            <a:endParaRPr sz="1100" dirty="0">
              <a:latin typeface="Calibri"/>
              <a:cs typeface="Calibri"/>
            </a:endParaRPr>
          </a:p>
          <a:p>
            <a:pPr marL="287020" marR="5080" indent="-274320">
              <a:lnSpc>
                <a:spcPct val="94900"/>
              </a:lnSpc>
              <a:spcBef>
                <a:spcPts val="50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410845" algn="l"/>
                <a:tab pos="411480" algn="l"/>
              </a:tabLst>
            </a:pPr>
            <a:r>
              <a:rPr dirty="0"/>
              <a:t>	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Προηγμένοι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μηχανισμοί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παρακολούθησης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ελέγχουν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διαχείριση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ασφάλειας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στα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δίκτυα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ενεργειακού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ελέγχου,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καθώς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τα αρχεία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καταγραφής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διαχειρίζονται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ακραία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σημεία,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όπως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συσκευές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9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OT.</a:t>
            </a:r>
            <a:endParaRPr sz="1100" dirty="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40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Πρακτικές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ασκήσεις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45" y="4839334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490402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05484"/>
            <a:ext cx="44138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5" dirty="0"/>
              <a:t>Πρακτικές</a:t>
            </a:r>
            <a:r>
              <a:rPr sz="2250" spc="210" dirty="0"/>
              <a:t> </a:t>
            </a:r>
            <a:r>
              <a:rPr sz="2250" spc="165" dirty="0"/>
              <a:t>ασκήσεις</a:t>
            </a:r>
            <a:r>
              <a:rPr sz="2250" spc="195" dirty="0"/>
              <a:t> </a:t>
            </a:r>
            <a:r>
              <a:rPr sz="2250" spc="175" dirty="0"/>
              <a:t>κατάρτισης</a:t>
            </a:r>
            <a:endParaRPr sz="2250"/>
          </a:p>
        </p:txBody>
      </p:sp>
      <p:sp>
        <p:nvSpPr>
          <p:cNvPr id="10" name="object 10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194" y="1457642"/>
            <a:ext cx="6142355" cy="23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Διάφοροι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τύποι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πρακτικών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ασκήσεων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θα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προσφέρονται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καθ</a:t>
            </a:r>
            <a:r>
              <a:rPr sz="1500" spc="-5" dirty="0">
                <a:latin typeface="Arial"/>
                <a:cs typeface="Arial"/>
              </a:rPr>
              <a:t>'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Calibri"/>
                <a:cs typeface="Calibri"/>
              </a:rPr>
              <a:t>όλη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τη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διάρκεια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της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ενότητας</a:t>
            </a:r>
            <a:r>
              <a:rPr sz="1500" spc="-5" dirty="0"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354965" marR="871219" indent="-342900">
              <a:lnSpc>
                <a:spcPts val="1600"/>
              </a:lnSpc>
              <a:buSzPct val="1629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50" b="1" spc="-5" dirty="0">
                <a:latin typeface="Arial"/>
                <a:cs typeface="Arial"/>
              </a:rPr>
              <a:t>Προαιρετικές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πρακτικές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εργασίες,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δεν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αξιολογούνται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από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τους </a:t>
            </a:r>
            <a:r>
              <a:rPr sz="1350" spc="-36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εκπαιδευτές</a:t>
            </a:r>
            <a:endParaRPr sz="1350">
              <a:latin typeface="Arial"/>
              <a:cs typeface="Arial"/>
            </a:endParaRPr>
          </a:p>
          <a:p>
            <a:pPr marL="354965" marR="91440" indent="-342900">
              <a:lnSpc>
                <a:spcPts val="1610"/>
              </a:lnSpc>
              <a:spcBef>
                <a:spcPts val="975"/>
              </a:spcBef>
              <a:buSzPct val="16296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50" b="1" spc="-5" dirty="0">
                <a:latin typeface="Arial"/>
                <a:cs typeface="Arial"/>
              </a:rPr>
              <a:t>Τελική πρακτική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εργασία,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η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οποία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θα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αξιολογηθεί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ανάλογα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με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τον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αριθμό </a:t>
            </a:r>
            <a:r>
              <a:rPr sz="1350" spc="-36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των δραστηριοτήτων, την ποιότητα της ανάπτυξης λογισμικού </a:t>
            </a:r>
            <a:r>
              <a:rPr sz="1350" dirty="0">
                <a:latin typeface="Arial"/>
                <a:cs typeface="Arial"/>
              </a:rPr>
              <a:t>ή </a:t>
            </a:r>
            <a:r>
              <a:rPr sz="1350" spc="-5" dirty="0">
                <a:latin typeface="Arial"/>
                <a:cs typeface="Arial"/>
              </a:rPr>
              <a:t>της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τεχνικής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που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εφαρμόζουν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οι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εκπαιδευόμενοι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και την ποιότητα των 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5" dirty="0">
                <a:latin typeface="Arial"/>
                <a:cs typeface="Arial"/>
              </a:rPr>
              <a:t>αναφορών.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66940" y="3795712"/>
              <a:ext cx="458470" cy="767080"/>
            </a:xfrm>
            <a:custGeom>
              <a:avLst/>
              <a:gdLst/>
              <a:ahLst/>
              <a:cxnLst/>
              <a:rect l="l" t="t" r="r" b="b"/>
              <a:pathLst>
                <a:path w="458470" h="767079">
                  <a:moveTo>
                    <a:pt x="228917" y="0"/>
                  </a:moveTo>
                  <a:lnTo>
                    <a:pt x="228917" y="191769"/>
                  </a:lnTo>
                  <a:lnTo>
                    <a:pt x="0" y="191769"/>
                  </a:lnTo>
                  <a:lnTo>
                    <a:pt x="0" y="575310"/>
                  </a:lnTo>
                  <a:lnTo>
                    <a:pt x="228917" y="575310"/>
                  </a:lnTo>
                  <a:lnTo>
                    <a:pt x="228917" y="766762"/>
                  </a:lnTo>
                  <a:lnTo>
                    <a:pt x="458152" y="383539"/>
                  </a:lnTo>
                  <a:lnTo>
                    <a:pt x="228917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705484"/>
            <a:ext cx="305117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/>
              <a:t>Μέθοδος</a:t>
            </a:r>
            <a:r>
              <a:rPr sz="2250" spc="140" dirty="0"/>
              <a:t> </a:t>
            </a:r>
            <a:r>
              <a:rPr sz="2250" spc="180" dirty="0"/>
              <a:t>αξιολόγησης</a:t>
            </a:r>
            <a:endParaRPr sz="2250"/>
          </a:p>
        </p:txBody>
      </p:sp>
      <p:sp>
        <p:nvSpPr>
          <p:cNvPr id="14" name="object 14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194" y="1470342"/>
            <a:ext cx="452818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latin typeface="Calibri"/>
                <a:cs typeface="Calibri"/>
              </a:rPr>
              <a:t>Περιγράψτε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τα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στοιχεία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αξιολόγησης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και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τη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διαδικασία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αξιολόγησης</a:t>
            </a:r>
            <a:endParaRPr sz="125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825105" y="3292792"/>
          <a:ext cx="4064000" cy="1005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87960" marR="94615" indent="144780">
                        <a:lnSpc>
                          <a:spcPts val="1290"/>
                        </a:lnSpc>
                        <a:spcBef>
                          <a:spcPts val="475"/>
                        </a:spcBef>
                      </a:pPr>
                      <a:r>
                        <a:rPr sz="11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Εκχωρούμενες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εργασίες </a:t>
                      </a:r>
                      <a:r>
                        <a:rPr sz="1100" b="1" spc="-2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(Βαθμολογία: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0.0-7.0)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433070" indent="702310">
                        <a:lnSpc>
                          <a:spcPts val="1290"/>
                        </a:lnSpc>
                        <a:spcBef>
                          <a:spcPts val="475"/>
                        </a:spcBef>
                      </a:pPr>
                      <a:r>
                        <a:rPr sz="11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Δοκιμή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(Βαθμολογία: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60" dirty="0">
                          <a:latin typeface="Calibri"/>
                          <a:cs typeface="Calibri"/>
                        </a:rPr>
                        <a:t>70%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10,0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60" dirty="0">
                          <a:latin typeface="Calibri"/>
                          <a:cs typeface="Calibri"/>
                        </a:rPr>
                        <a:t>30%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10,0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877300" y="4387532"/>
            <a:ext cx="3309620" cy="3549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175"/>
              </a:spcBef>
            </a:pP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Ελάχιστη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βαθμολογία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επιτυχή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FFFFFF"/>
                </a:solidFill>
                <a:latin typeface="Calibri"/>
                <a:cs typeface="Calibri"/>
              </a:rPr>
              <a:t>περάτωση </a:t>
            </a:r>
            <a:r>
              <a:rPr sz="11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ενότητας: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Calibri"/>
                <a:cs typeface="Calibri"/>
              </a:rPr>
              <a:t>&gt;=</a:t>
            </a: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Calibri"/>
                <a:cs typeface="Calibri"/>
              </a:rPr>
              <a:t>5.0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07975" y="2200592"/>
          <a:ext cx="6896734" cy="3630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Στοιχείο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αξιολόγησης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Πώς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Σημειώσεις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7790" marR="499745">
                        <a:lnSpc>
                          <a:spcPct val="120300"/>
                        </a:lnSpc>
                        <a:spcBef>
                          <a:spcPts val="555"/>
                        </a:spcBef>
                      </a:pPr>
                      <a:r>
                        <a:rPr sz="850" spc="60" dirty="0">
                          <a:latin typeface="Calibri"/>
                          <a:cs typeface="Calibri"/>
                        </a:rPr>
                        <a:t>Μελέτες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περιπτώσεων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μέρος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του </a:t>
                      </a:r>
                      <a:r>
                        <a:rPr sz="85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επιλογές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εργασίες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45" dirty="0">
                          <a:latin typeface="Calibri"/>
                          <a:cs typeface="Calibri"/>
                        </a:rPr>
                        <a:t>δοκιμές)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850" spc="50" dirty="0">
                          <a:latin typeface="Calibri"/>
                          <a:cs typeface="Calibri"/>
                        </a:rPr>
                        <a:t>(Προαιρετικά)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ατομικό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97155" marR="111125">
                        <a:lnSpc>
                          <a:spcPct val="101699"/>
                        </a:lnSpc>
                        <a:spcBef>
                          <a:spcPts val="190"/>
                        </a:spcBef>
                      </a:pPr>
                      <a:r>
                        <a:rPr sz="850" spc="60" dirty="0">
                          <a:latin typeface="Calibri"/>
                          <a:cs typeface="Calibri"/>
                        </a:rPr>
                        <a:t>καθήκοντα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για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να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προβληματιστείτε </a:t>
                      </a:r>
                      <a:r>
                        <a:rPr sz="85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στο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αντίστοιχο</a:t>
                      </a:r>
                      <a:r>
                        <a:rPr sz="8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θέμα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850" spc="80" dirty="0">
                          <a:latin typeface="Calibri"/>
                          <a:cs typeface="Calibri"/>
                        </a:rPr>
                        <a:t>Απλές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70" dirty="0">
                          <a:latin typeface="Calibri"/>
                          <a:cs typeface="Calibri"/>
                        </a:rPr>
                        <a:t>ενέργειες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8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70" dirty="0">
                          <a:latin typeface="Calibri"/>
                          <a:cs typeface="Calibri"/>
                        </a:rPr>
                        <a:t>βάση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97155" marR="1625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50" spc="75" dirty="0">
                          <a:latin typeface="Calibri"/>
                          <a:cs typeface="Calibri"/>
                        </a:rPr>
                        <a:t>κυρίαρχη</a:t>
                      </a:r>
                      <a:r>
                        <a:rPr sz="8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95" dirty="0">
                          <a:latin typeface="Calibri"/>
                          <a:cs typeface="Calibri"/>
                        </a:rPr>
                        <a:t>ανάωση</a:t>
                      </a:r>
                      <a:r>
                        <a:rPr sz="8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75" dirty="0">
                          <a:latin typeface="Calibri"/>
                          <a:cs typeface="Calibri"/>
                        </a:rPr>
                        <a:t>επιστημονικών</a:t>
                      </a:r>
                      <a:r>
                        <a:rPr sz="8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80" dirty="0">
                          <a:latin typeface="Calibri"/>
                          <a:cs typeface="Calibri"/>
                        </a:rPr>
                        <a:t>άρθρων, </a:t>
                      </a:r>
                      <a:r>
                        <a:rPr sz="85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80" dirty="0">
                          <a:latin typeface="Calibri"/>
                          <a:cs typeface="Calibri"/>
                        </a:rPr>
                        <a:t>ειδήσεων</a:t>
                      </a:r>
                      <a:r>
                        <a:rPr sz="8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κ.λπ.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7790" marR="120014">
                        <a:lnSpc>
                          <a:spcPts val="1000"/>
                        </a:lnSpc>
                        <a:spcBef>
                          <a:spcPts val="445"/>
                        </a:spcBef>
                      </a:pPr>
                      <a:r>
                        <a:rPr sz="850" spc="55" dirty="0">
                          <a:latin typeface="Calibri"/>
                          <a:cs typeface="Calibri"/>
                        </a:rPr>
                        <a:t>Τελικό έργο/εκχωρούμενες εργασίες στο </a:t>
                      </a:r>
                      <a:r>
                        <a:rPr sz="8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πλαίσιο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8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αναφορών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"ποιότητας".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850" spc="50" dirty="0">
                          <a:latin typeface="Calibri"/>
                          <a:cs typeface="Calibri"/>
                        </a:rPr>
                        <a:t>(ΑΠΑΡΑΙΤΗΤΟ)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28295">
                        <a:lnSpc>
                          <a:spcPts val="1000"/>
                        </a:lnSpc>
                        <a:spcBef>
                          <a:spcPts val="445"/>
                        </a:spcBef>
                      </a:pPr>
                      <a:r>
                        <a:rPr sz="850" spc="50" dirty="0">
                          <a:latin typeface="Calibri"/>
                          <a:cs typeface="Calibri"/>
                        </a:rPr>
                        <a:t>Ατομικό/ομαδικό</a:t>
                      </a:r>
                      <a:r>
                        <a:rPr sz="8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σχέδιο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που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θα </a:t>
                      </a:r>
                      <a:r>
                        <a:rPr sz="8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υποβληθεί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αργότερα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26695">
                        <a:lnSpc>
                          <a:spcPts val="1000"/>
                        </a:lnSpc>
                        <a:spcBef>
                          <a:spcPts val="445"/>
                        </a:spcBef>
                      </a:pPr>
                      <a:r>
                        <a:rPr sz="850" spc="55" dirty="0">
                          <a:latin typeface="Calibri"/>
                          <a:cs typeface="Calibri"/>
                        </a:rPr>
                        <a:t>Πρακτικές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δράσεις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χρήση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πολλαπλών </a:t>
                      </a:r>
                      <a:r>
                        <a:rPr sz="8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τύπων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εργαλείων και εξειδικευμένων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 προσομοιωτών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850" spc="35" dirty="0">
                          <a:latin typeface="Calibri"/>
                          <a:cs typeface="Calibri"/>
                        </a:rPr>
                        <a:t>Τελική</a:t>
                      </a:r>
                      <a:r>
                        <a:rPr sz="8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δοκιμή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850" spc="50" dirty="0">
                          <a:latin typeface="Calibri"/>
                          <a:cs typeface="Calibri"/>
                        </a:rPr>
                        <a:t>(ΑΠΑΡΑΙΤΗΤΟ)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87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50" spc="60" dirty="0">
                          <a:latin typeface="Calibri"/>
                          <a:cs typeface="Calibri"/>
                        </a:rPr>
                        <a:t>Δοκιμή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αξιολόγησης,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οποία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μπορεί </a:t>
                      </a:r>
                      <a:r>
                        <a:rPr sz="8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να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ολοκληρώνεται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με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μελέτες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περιπτώσεων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όπου </a:t>
                      </a:r>
                      <a:r>
                        <a:rPr sz="850" spc="45" dirty="0">
                          <a:latin typeface="Calibri"/>
                          <a:cs typeface="Calibri"/>
                        </a:rPr>
                        <a:t>οι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εκπαιδευόμενοι πρέπει </a:t>
                      </a:r>
                      <a:r>
                        <a:rPr sz="850" spc="65" dirty="0">
                          <a:latin typeface="Calibri"/>
                          <a:cs typeface="Calibri"/>
                        </a:rPr>
                        <a:t>να </a:t>
                      </a:r>
                      <a:r>
                        <a:rPr sz="8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αποδείξουν</a:t>
                      </a:r>
                      <a:r>
                        <a:rPr sz="8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πρακτικές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γνώσεις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98120">
                        <a:lnSpc>
                          <a:spcPts val="969"/>
                        </a:lnSpc>
                        <a:spcBef>
                          <a:spcPts val="489"/>
                        </a:spcBef>
                      </a:pPr>
                      <a:r>
                        <a:rPr sz="850" spc="60" dirty="0">
                          <a:latin typeface="Calibri"/>
                          <a:cs typeface="Calibri"/>
                        </a:rPr>
                        <a:t>Παρουσία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60" dirty="0">
                          <a:latin typeface="Calibri"/>
                          <a:cs typeface="Calibri"/>
                        </a:rPr>
                        <a:t>εκπαιδευτών</a:t>
                      </a:r>
                      <a:r>
                        <a:rPr sz="8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(περίπου</a:t>
                      </a:r>
                      <a:r>
                        <a:rPr sz="8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40-60 </a:t>
                      </a:r>
                      <a:r>
                        <a:rPr sz="8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λεπτά)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827" y="6151562"/>
              <a:ext cx="2649537" cy="6432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1765" y="911542"/>
            <a:ext cx="2511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5" dirty="0">
                <a:latin typeface="Calibri"/>
                <a:cs typeface="Calibri"/>
              </a:rPr>
              <a:t>Γνωστοποίηση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1765" y="2013902"/>
            <a:ext cx="5328285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355600" algn="l"/>
              </a:tabLst>
            </a:pPr>
            <a:r>
              <a:rPr sz="1000" i="1" spc="65" dirty="0">
                <a:latin typeface="Calibri"/>
                <a:cs typeface="Calibri"/>
              </a:rPr>
              <a:t>Συγχρηματοδοτείται </a:t>
            </a:r>
            <a:r>
              <a:rPr sz="1000" i="1" spc="75" dirty="0">
                <a:latin typeface="Calibri"/>
                <a:cs typeface="Calibri"/>
              </a:rPr>
              <a:t>από </a:t>
            </a:r>
            <a:r>
              <a:rPr sz="1000" i="1" spc="65" dirty="0">
                <a:latin typeface="Calibri"/>
                <a:cs typeface="Calibri"/>
              </a:rPr>
              <a:t>την </a:t>
            </a:r>
            <a:r>
              <a:rPr sz="1000" i="1" spc="70" dirty="0">
                <a:latin typeface="Calibri"/>
                <a:cs typeface="Calibri"/>
              </a:rPr>
              <a:t>Ευρωπαϊκή Ένωση. Ωστόσο, </a:t>
            </a:r>
            <a:r>
              <a:rPr sz="1000" i="1" spc="55" dirty="0">
                <a:latin typeface="Calibri"/>
                <a:cs typeface="Calibri"/>
              </a:rPr>
              <a:t>οι </a:t>
            </a:r>
            <a:r>
              <a:rPr sz="1000" i="1" spc="70" dirty="0">
                <a:latin typeface="Calibri"/>
                <a:cs typeface="Calibri"/>
              </a:rPr>
              <a:t>απόψεις </a:t>
            </a:r>
            <a:r>
              <a:rPr sz="1000" i="1" spc="60" dirty="0">
                <a:latin typeface="Calibri"/>
                <a:cs typeface="Calibri"/>
              </a:rPr>
              <a:t>και </a:t>
            </a:r>
            <a:r>
              <a:rPr sz="1000" i="1" spc="55" dirty="0">
                <a:latin typeface="Calibri"/>
                <a:cs typeface="Calibri"/>
              </a:rPr>
              <a:t>οι </a:t>
            </a:r>
            <a:r>
              <a:rPr sz="1000" i="1" spc="70" dirty="0">
                <a:latin typeface="Calibri"/>
                <a:cs typeface="Calibri"/>
              </a:rPr>
              <a:t>γνώμες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που </a:t>
            </a:r>
            <a:r>
              <a:rPr sz="1000" i="1" spc="65" dirty="0">
                <a:latin typeface="Calibri"/>
                <a:cs typeface="Calibri"/>
              </a:rPr>
              <a:t>εκφράζονται </a:t>
            </a:r>
            <a:r>
              <a:rPr sz="1000" i="1" spc="55" dirty="0">
                <a:latin typeface="Calibri"/>
                <a:cs typeface="Calibri"/>
              </a:rPr>
              <a:t>είναι </a:t>
            </a:r>
            <a:r>
              <a:rPr sz="1000" i="1" spc="65" dirty="0">
                <a:latin typeface="Calibri"/>
                <a:cs typeface="Calibri"/>
              </a:rPr>
              <a:t>αποκλειστικά </a:t>
            </a:r>
            <a:r>
              <a:rPr sz="1000" i="1" spc="70" dirty="0">
                <a:latin typeface="Calibri"/>
                <a:cs typeface="Calibri"/>
              </a:rPr>
              <a:t>του/των </a:t>
            </a:r>
            <a:r>
              <a:rPr sz="1000" i="1" spc="75" dirty="0">
                <a:latin typeface="Calibri"/>
                <a:cs typeface="Calibri"/>
              </a:rPr>
              <a:t>συγγραφέα/ων </a:t>
            </a:r>
            <a:r>
              <a:rPr sz="1000" i="1" spc="60" dirty="0">
                <a:latin typeface="Calibri"/>
                <a:cs typeface="Calibri"/>
              </a:rPr>
              <a:t>και </a:t>
            </a:r>
            <a:r>
              <a:rPr sz="1000" i="1" spc="70" dirty="0">
                <a:latin typeface="Calibri"/>
                <a:cs typeface="Calibri"/>
              </a:rPr>
              <a:t>δεν αντανακλούν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55" dirty="0">
                <a:latin typeface="Calibri"/>
                <a:cs typeface="Calibri"/>
              </a:rPr>
              <a:t>κατ'</a:t>
            </a:r>
            <a:r>
              <a:rPr sz="1000" i="1" spc="30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ανάγκη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Calibri"/>
                <a:cs typeface="Calibri"/>
              </a:rPr>
              <a:t>τις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απόψεις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και</a:t>
            </a:r>
            <a:r>
              <a:rPr sz="1000" i="1" spc="40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Calibri"/>
                <a:cs typeface="Calibri"/>
              </a:rPr>
              <a:t>τις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γνώμες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της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Ευρωπαϊκής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Ένωσης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ή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της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HADEA.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Ούτε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η </a:t>
            </a:r>
            <a:r>
              <a:rPr sz="1000" i="1" spc="70" dirty="0">
                <a:latin typeface="Calibri"/>
                <a:cs typeface="Calibri"/>
              </a:rPr>
              <a:t>Ευρωπαϊκή </a:t>
            </a:r>
            <a:r>
              <a:rPr sz="1000" i="1" spc="75" dirty="0">
                <a:latin typeface="Calibri"/>
                <a:cs typeface="Calibri"/>
              </a:rPr>
              <a:t>Ένωση </a:t>
            </a:r>
            <a:r>
              <a:rPr sz="1000" i="1" spc="70" dirty="0">
                <a:latin typeface="Calibri"/>
                <a:cs typeface="Calibri"/>
              </a:rPr>
              <a:t>ούτε </a:t>
            </a:r>
            <a:r>
              <a:rPr sz="1000" i="1" spc="75" dirty="0">
                <a:latin typeface="Calibri"/>
                <a:cs typeface="Calibri"/>
              </a:rPr>
              <a:t>η </a:t>
            </a:r>
            <a:r>
              <a:rPr sz="1000" i="1" spc="70" dirty="0">
                <a:latin typeface="Calibri"/>
                <a:cs typeface="Calibri"/>
              </a:rPr>
              <a:t>χορηγούσα αρχή </a:t>
            </a:r>
            <a:r>
              <a:rPr sz="1000" i="1" spc="75" dirty="0">
                <a:latin typeface="Calibri"/>
                <a:cs typeface="Calibri"/>
              </a:rPr>
              <a:t>μπορούν να θεωρηθούν </a:t>
            </a:r>
            <a:r>
              <a:rPr sz="1000" i="1" spc="70" dirty="0">
                <a:latin typeface="Calibri"/>
                <a:cs typeface="Calibri"/>
              </a:rPr>
              <a:t>υπεύθυνοι </a:t>
            </a:r>
            <a:r>
              <a:rPr sz="1000" i="1" spc="75" dirty="0">
                <a:latin typeface="Calibri"/>
                <a:cs typeface="Calibri"/>
              </a:rPr>
              <a:t> </a:t>
            </a:r>
            <a:r>
              <a:rPr sz="1000" i="1" spc="45" dirty="0">
                <a:latin typeface="Calibri"/>
                <a:cs typeface="Calibri"/>
              </a:rPr>
              <a:t>γι'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αυτές.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16000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000" i="1" spc="75" dirty="0">
                <a:latin typeface="Calibri"/>
                <a:cs typeface="Calibri"/>
              </a:rPr>
              <a:t>Συμφωνία</a:t>
            </a:r>
            <a:r>
              <a:rPr sz="1000" i="1" spc="20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έργου</a:t>
            </a:r>
            <a:r>
              <a:rPr sz="1000" i="1" spc="20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αριθ.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101083594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50419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/>
              <a:t>Ιστορική</a:t>
            </a:r>
            <a:r>
              <a:rPr sz="2250" spc="220" dirty="0"/>
              <a:t> </a:t>
            </a:r>
            <a:r>
              <a:rPr sz="2250" spc="180" dirty="0"/>
              <a:t>γνώση</a:t>
            </a:r>
            <a:r>
              <a:rPr sz="2250" spc="220" dirty="0"/>
              <a:t> </a:t>
            </a:r>
            <a:r>
              <a:rPr sz="2250" spc="135" dirty="0"/>
              <a:t>και</a:t>
            </a:r>
            <a:r>
              <a:rPr sz="2250" spc="190" dirty="0"/>
              <a:t> </a:t>
            </a:r>
            <a:r>
              <a:rPr sz="2250" spc="180" dirty="0"/>
              <a:t>προαπαιτούμενα</a:t>
            </a:r>
            <a:endParaRPr sz="2250"/>
          </a:p>
        </p:txBody>
      </p:sp>
      <p:sp>
        <p:nvSpPr>
          <p:cNvPr id="13" name="object 13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110" y="1203642"/>
            <a:ext cx="252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20" dirty="0">
                <a:solidFill>
                  <a:srgbClr val="D8791A"/>
                </a:solidFill>
                <a:latin typeface="Calibri"/>
                <a:cs typeface="Calibri"/>
              </a:rPr>
              <a:t>Γνώσεις</a:t>
            </a:r>
            <a:r>
              <a:rPr sz="1800" spc="170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800" spc="245" dirty="0">
                <a:solidFill>
                  <a:srgbClr val="D8791A"/>
                </a:solidFill>
                <a:latin typeface="Calibri"/>
                <a:cs typeface="Calibri"/>
              </a:rPr>
              <a:t>υποβάθρου: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1577075"/>
            <a:ext cx="6213475" cy="130238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75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85" dirty="0">
                <a:solidFill>
                  <a:srgbClr val="7E7E7E"/>
                </a:solidFill>
                <a:latin typeface="Calibri"/>
                <a:cs typeface="Calibri"/>
              </a:rPr>
              <a:t>Γνώση</a:t>
            </a:r>
            <a:r>
              <a:rPr sz="11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των</a:t>
            </a:r>
            <a:r>
              <a:rPr sz="11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βασικών</a:t>
            </a:r>
            <a:r>
              <a:rPr sz="11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αρχών</a:t>
            </a:r>
            <a:r>
              <a:rPr sz="11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της</a:t>
            </a:r>
            <a:r>
              <a:rPr sz="11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κυβερνοασφάλειας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FFBA00"/>
              </a:buClr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110" dirty="0">
                <a:solidFill>
                  <a:srgbClr val="7E7E7E"/>
                </a:solidFill>
                <a:latin typeface="Calibri"/>
                <a:cs typeface="Calibri"/>
              </a:rPr>
              <a:t>Γνώση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7E7E7E"/>
                </a:solidFill>
                <a:latin typeface="Calibri"/>
                <a:cs typeface="Calibri"/>
              </a:rPr>
              <a:t>βασικών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7E7E7E"/>
                </a:solidFill>
                <a:latin typeface="Calibri"/>
                <a:cs typeface="Calibri"/>
              </a:rPr>
              <a:t>εννοιών</a:t>
            </a:r>
            <a:r>
              <a:rPr sz="11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7E7E7E"/>
                </a:solidFill>
                <a:latin typeface="Calibri"/>
                <a:cs typeface="Calibri"/>
              </a:rPr>
              <a:t>υπολογιστών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BA00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8450" marR="5080" indent="-285750">
              <a:lnSpc>
                <a:spcPts val="1290"/>
              </a:lnSpc>
              <a:spcBef>
                <a:spcPts val="5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Εξοικείωση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με τα παραδοσιακά </a:t>
            </a: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λειτουργικά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συστήματα 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Linux </a:t>
            </a: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(λειτουργικό </a:t>
            </a:r>
            <a:r>
              <a:rPr sz="1100" spc="55" dirty="0">
                <a:solidFill>
                  <a:srgbClr val="7E7E7E"/>
                </a:solidFill>
                <a:latin typeface="Calibri"/>
                <a:cs typeface="Calibri"/>
              </a:rPr>
              <a:t>σύστημα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ανοιχτού </a:t>
            </a:r>
            <a:r>
              <a:rPr sz="1100" spc="-2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κώδικα</a:t>
            </a:r>
            <a:r>
              <a:rPr sz="11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βασισμένο</a:t>
            </a:r>
            <a:r>
              <a:rPr sz="11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7E7E7E"/>
                </a:solidFill>
                <a:latin typeface="Calibri"/>
                <a:cs typeface="Calibri"/>
              </a:rPr>
              <a:t>στο</a:t>
            </a:r>
            <a:r>
              <a:rPr sz="11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Unix)</a:t>
            </a:r>
            <a:r>
              <a:rPr sz="11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1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7E7E7E"/>
                </a:solidFill>
                <a:latin typeface="Calibri"/>
                <a:cs typeface="Calibri"/>
              </a:rPr>
              <a:t>Windows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110" y="313690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D8791A"/>
                </a:solidFill>
                <a:latin typeface="Calibri"/>
                <a:cs typeface="Calibri"/>
              </a:rPr>
              <a:t>Προαπαιτούμενα: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160" y="3613203"/>
            <a:ext cx="5604510" cy="87756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75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Βασικές</a:t>
            </a:r>
            <a:r>
              <a:rPr sz="11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γνώσεις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των</a:t>
            </a:r>
            <a:r>
              <a:rPr sz="11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ουσιωδών</a:t>
            </a:r>
            <a:r>
              <a:rPr sz="11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7E7E7E"/>
                </a:solidFill>
                <a:latin typeface="Calibri"/>
                <a:cs typeface="Calibri"/>
              </a:rPr>
              <a:t>στοιχείων</a:t>
            </a:r>
            <a:r>
              <a:rPr sz="11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πληροφορικής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κυβερνοασφάλειας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298450" marR="306705" indent="-285750">
              <a:lnSpc>
                <a:spcPct val="100000"/>
              </a:lnSpc>
              <a:buClr>
                <a:srgbClr val="FFBA00"/>
              </a:buClr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Εμπειρία</a:t>
            </a:r>
            <a:r>
              <a:rPr sz="11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με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λειτουργικά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συστήματα,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διαρθρώσεις</a:t>
            </a:r>
            <a:r>
              <a:rPr sz="11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δικτύων</a:t>
            </a:r>
            <a:r>
              <a:rPr sz="11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1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7E7E7E"/>
                </a:solidFill>
                <a:latin typeface="Calibri"/>
                <a:cs typeface="Calibri"/>
              </a:rPr>
              <a:t>πρωτόκολλα </a:t>
            </a:r>
            <a:r>
              <a:rPr sz="1100" spc="-22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7E7E7E"/>
                </a:solidFill>
                <a:latin typeface="Calibri"/>
                <a:cs typeface="Calibri"/>
              </a:rPr>
              <a:t>δικτύωσης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533971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/>
              <a:t>Τεχνικά</a:t>
            </a:r>
            <a:r>
              <a:rPr sz="2250" spc="220" dirty="0"/>
              <a:t> </a:t>
            </a:r>
            <a:r>
              <a:rPr sz="2250" spc="160" dirty="0"/>
              <a:t>εργαλεία</a:t>
            </a:r>
            <a:r>
              <a:rPr sz="2250" spc="204" dirty="0"/>
              <a:t> </a:t>
            </a:r>
            <a:r>
              <a:rPr sz="2250" spc="135" dirty="0"/>
              <a:t>και</a:t>
            </a:r>
            <a:r>
              <a:rPr sz="2250" spc="190" dirty="0"/>
              <a:t> </a:t>
            </a:r>
            <a:r>
              <a:rPr sz="2250" spc="160" dirty="0"/>
              <a:t>άλλες</a:t>
            </a:r>
            <a:r>
              <a:rPr sz="2250" spc="200" dirty="0"/>
              <a:t> </a:t>
            </a:r>
            <a:r>
              <a:rPr sz="2250" spc="165" dirty="0"/>
              <a:t>απαιτήσεις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024255" y="858837"/>
            <a:ext cx="967422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53035">
              <a:lnSpc>
                <a:spcPct val="101699"/>
              </a:lnSpc>
              <a:spcBef>
                <a:spcPts val="60"/>
              </a:spcBef>
            </a:pPr>
            <a:r>
              <a:rPr sz="1800" spc="175" dirty="0">
                <a:solidFill>
                  <a:srgbClr val="D8791A"/>
                </a:solidFill>
                <a:latin typeface="Calibri"/>
                <a:cs typeface="Calibri"/>
              </a:rPr>
              <a:t>Τεχνικά </a:t>
            </a:r>
            <a:r>
              <a:rPr sz="1800" spc="185" dirty="0">
                <a:solidFill>
                  <a:srgbClr val="D8791A"/>
                </a:solidFill>
                <a:latin typeface="Calibri"/>
                <a:cs typeface="Calibri"/>
              </a:rPr>
              <a:t>εργαλεία </a:t>
            </a:r>
            <a:r>
              <a:rPr sz="1800" spc="190" dirty="0">
                <a:solidFill>
                  <a:srgbClr val="D8791A"/>
                </a:solidFill>
                <a:latin typeface="Calibri"/>
                <a:cs typeface="Calibri"/>
              </a:rPr>
              <a:t>XML </a:t>
            </a:r>
            <a:r>
              <a:rPr sz="1800" spc="150" dirty="0">
                <a:solidFill>
                  <a:srgbClr val="D8791A"/>
                </a:solidFill>
                <a:latin typeface="Calibri"/>
                <a:cs typeface="Calibri"/>
              </a:rPr>
              <a:t>(Extensible </a:t>
            </a:r>
            <a:r>
              <a:rPr sz="1800" spc="180" dirty="0">
                <a:solidFill>
                  <a:srgbClr val="D8791A"/>
                </a:solidFill>
                <a:latin typeface="Calibri"/>
                <a:cs typeface="Calibri"/>
              </a:rPr>
              <a:t>Markup </a:t>
            </a:r>
            <a:r>
              <a:rPr sz="1800" spc="165" dirty="0">
                <a:solidFill>
                  <a:srgbClr val="D8791A"/>
                </a:solidFill>
                <a:latin typeface="Calibri"/>
                <a:cs typeface="Calibri"/>
              </a:rPr>
              <a:t>Language </a:t>
            </a:r>
            <a:r>
              <a:rPr sz="1800" spc="80" dirty="0">
                <a:solidFill>
                  <a:srgbClr val="D8791A"/>
                </a:solidFill>
                <a:latin typeface="Calibri"/>
                <a:cs typeface="Calibri"/>
              </a:rPr>
              <a:t>- </a:t>
            </a:r>
            <a:r>
              <a:rPr sz="1800" spc="175" dirty="0">
                <a:solidFill>
                  <a:srgbClr val="D8791A"/>
                </a:solidFill>
                <a:latin typeface="Calibri"/>
                <a:cs typeface="Calibri"/>
              </a:rPr>
              <a:t>δομημένη </a:t>
            </a:r>
            <a:r>
              <a:rPr sz="1800" spc="185" dirty="0">
                <a:solidFill>
                  <a:srgbClr val="D8791A"/>
                </a:solidFill>
                <a:latin typeface="Calibri"/>
                <a:cs typeface="Calibri"/>
              </a:rPr>
              <a:t>μορφή </a:t>
            </a:r>
            <a:r>
              <a:rPr sz="1800" spc="170" dirty="0">
                <a:solidFill>
                  <a:srgbClr val="D8791A"/>
                </a:solidFill>
                <a:latin typeface="Calibri"/>
                <a:cs typeface="Calibri"/>
              </a:rPr>
              <a:t>ανταλλαγής </a:t>
            </a:r>
            <a:r>
              <a:rPr sz="1800" spc="-395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800" spc="170" dirty="0">
                <a:solidFill>
                  <a:srgbClr val="D8791A"/>
                </a:solidFill>
                <a:latin typeface="Calibri"/>
                <a:cs typeface="Calibri"/>
              </a:rPr>
              <a:t>δεδομένωνn)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255" y="1546542"/>
            <a:ext cx="5572125" cy="182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Υπολογιστής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με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7E7E7E"/>
                </a:solidFill>
                <a:latin typeface="Calibri"/>
                <a:cs typeface="Calibri"/>
              </a:rPr>
              <a:t>πρόσβαση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στο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Ίντερνετ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για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σύνδεση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5" dirty="0">
                <a:solidFill>
                  <a:srgbClr val="7E7E7E"/>
                </a:solidFill>
                <a:latin typeface="Calibri"/>
                <a:cs typeface="Calibri"/>
              </a:rPr>
              <a:t>Πρόσβαση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στην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πλατφόρμα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7E7E7E"/>
                </a:solidFill>
                <a:latin typeface="Calibri"/>
                <a:cs typeface="Calibri"/>
              </a:rPr>
              <a:t>DCM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BA00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Λογισμικό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7E7E7E"/>
                </a:solidFill>
                <a:latin typeface="Calibri"/>
                <a:cs typeface="Calibri"/>
              </a:rPr>
              <a:t>γραφείου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για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αναφορές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BA00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Τεχνικά εργαλεία: τουλάχιστον </a:t>
            </a:r>
            <a:r>
              <a:rPr sz="1000" spc="75" dirty="0">
                <a:solidFill>
                  <a:srgbClr val="7E7E7E"/>
                </a:solidFill>
                <a:latin typeface="Calibri"/>
                <a:cs typeface="Calibri"/>
              </a:rPr>
              <a:t>ο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προσομοιωτής GNS3, ένα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Hypervisor (λογισμικό </a:t>
            </a:r>
            <a:r>
              <a:rPr sz="1000" spc="75" dirty="0">
                <a:solidFill>
                  <a:srgbClr val="7E7E7E"/>
                </a:solidFill>
                <a:latin typeface="Calibri"/>
                <a:cs typeface="Calibri"/>
              </a:rPr>
              <a:t>που </a:t>
            </a:r>
            <a:r>
              <a:rPr sz="1000" spc="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7E7E7E"/>
                </a:solidFill>
                <a:latin typeface="Calibri"/>
                <a:cs typeface="Calibri"/>
              </a:rPr>
              <a:t>διαχειρίζεται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εικονικές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μηχανές) (Virtualbox/VMware)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και </a:t>
            </a:r>
            <a:r>
              <a:rPr sz="1000" spc="75" dirty="0">
                <a:solidFill>
                  <a:srgbClr val="7E7E7E"/>
                </a:solidFill>
                <a:latin typeface="Calibri"/>
                <a:cs typeface="Calibri"/>
              </a:rPr>
              <a:t>δύο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εικονικές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μηχανές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Linux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 (κατά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προτίμηση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7E7E7E"/>
                </a:solidFill>
                <a:latin typeface="Calibri"/>
                <a:cs typeface="Calibri"/>
              </a:rPr>
              <a:t>Kali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Linux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7E7E7E"/>
                </a:solidFill>
                <a:latin typeface="Calibri"/>
                <a:cs typeface="Calibri"/>
              </a:rPr>
              <a:t>ή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7E7E7E"/>
                </a:solidFill>
                <a:latin typeface="Calibri"/>
                <a:cs typeface="Calibri"/>
              </a:rPr>
              <a:t>Parrot)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τα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υπόλοιπα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εργαλεία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7E7E7E"/>
                </a:solidFill>
                <a:latin typeface="Calibri"/>
                <a:cs typeface="Calibri"/>
              </a:rPr>
              <a:t>θα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εγκατασταθούν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7E7E7E"/>
                </a:solidFill>
                <a:latin typeface="Calibri"/>
                <a:cs typeface="Calibri"/>
              </a:rPr>
              <a:t>κατά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τη </a:t>
            </a:r>
            <a:r>
              <a:rPr sz="1000" spc="-2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διάρκεια</a:t>
            </a:r>
            <a:r>
              <a:rPr sz="10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7E7E7E"/>
                </a:solidFill>
                <a:latin typeface="Calibri"/>
                <a:cs typeface="Calibri"/>
              </a:rPr>
              <a:t>της</a:t>
            </a:r>
            <a:r>
              <a:rPr sz="10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7E7E7E"/>
                </a:solidFill>
                <a:latin typeface="Calibri"/>
                <a:cs typeface="Calibri"/>
              </a:rPr>
              <a:t>ενότητας.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255" y="3432809"/>
            <a:ext cx="203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0" dirty="0">
                <a:solidFill>
                  <a:srgbClr val="D8791A"/>
                </a:solidFill>
                <a:latin typeface="Calibri"/>
                <a:cs typeface="Calibri"/>
              </a:rPr>
              <a:t>Άλλες</a:t>
            </a:r>
            <a:r>
              <a:rPr sz="1800" spc="120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800" spc="180" dirty="0">
                <a:solidFill>
                  <a:srgbClr val="D8791A"/>
                </a:solidFill>
                <a:latin typeface="Calibri"/>
                <a:cs typeface="Calibri"/>
              </a:rPr>
              <a:t>απαιτήσεις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910" y="3908742"/>
            <a:ext cx="46462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6000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000" b="1" spc="50" dirty="0">
                <a:solidFill>
                  <a:srgbClr val="7E7E7E"/>
                </a:solidFill>
                <a:latin typeface="Calibri"/>
                <a:cs typeface="Calibri"/>
              </a:rPr>
              <a:t>Προθυμία</a:t>
            </a:r>
            <a:r>
              <a:rPr sz="10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για</a:t>
            </a:r>
            <a:r>
              <a:rPr sz="10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7E7E7E"/>
                </a:solidFill>
                <a:latin typeface="Calibri"/>
                <a:cs typeface="Calibri"/>
              </a:rPr>
              <a:t>μάθηση</a:t>
            </a:r>
            <a:r>
              <a:rPr sz="1000" b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7E7E7E"/>
                </a:solidFill>
                <a:latin typeface="Calibri"/>
                <a:cs typeface="Calibri"/>
              </a:rPr>
              <a:t>πειραματισμό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BA00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000" b="1" spc="50" dirty="0">
                <a:solidFill>
                  <a:srgbClr val="7E7E7E"/>
                </a:solidFill>
                <a:latin typeface="Calibri"/>
                <a:cs typeface="Calibri"/>
              </a:rPr>
              <a:t>Ενημέρωση</a:t>
            </a:r>
            <a:r>
              <a:rPr sz="1000" b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για</a:t>
            </a:r>
            <a:r>
              <a:rPr sz="1000" b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7E7E7E"/>
                </a:solidFill>
                <a:latin typeface="Calibri"/>
                <a:cs typeface="Calibri"/>
              </a:rPr>
              <a:t>τις</a:t>
            </a:r>
            <a:r>
              <a:rPr sz="1000" b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πρακτικές</a:t>
            </a:r>
            <a:r>
              <a:rPr sz="1000" b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7E7E7E"/>
                </a:solidFill>
                <a:latin typeface="Calibri"/>
                <a:cs typeface="Calibri"/>
              </a:rPr>
              <a:t>ασφάλειας</a:t>
            </a:r>
            <a:r>
              <a:rPr sz="1000" b="1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7E7E7E"/>
                </a:solidFill>
                <a:latin typeface="Calibri"/>
                <a:cs typeface="Calibri"/>
              </a:rPr>
              <a:t>του</a:t>
            </a:r>
            <a:r>
              <a:rPr sz="1000" b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Ίντερνετ</a:t>
            </a:r>
            <a:r>
              <a:rPr sz="1000" b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00" b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7E7E7E"/>
                </a:solidFill>
                <a:latin typeface="Calibri"/>
                <a:cs typeface="Calibri"/>
              </a:rPr>
              <a:t>την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προσοχή</a:t>
            </a:r>
            <a:r>
              <a:rPr sz="1000" b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E7E7E"/>
                </a:solidFill>
                <a:latin typeface="Calibri"/>
                <a:cs typeface="Calibri"/>
              </a:rPr>
              <a:t>της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000" b="1" spc="70" dirty="0">
                <a:solidFill>
                  <a:srgbClr val="7E7E7E"/>
                </a:solidFill>
                <a:latin typeface="Calibri"/>
                <a:cs typeface="Calibri"/>
              </a:rPr>
              <a:t>Ενεργή</a:t>
            </a:r>
            <a:r>
              <a:rPr sz="1000" b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7E7E7E"/>
                </a:solidFill>
                <a:latin typeface="Calibri"/>
                <a:cs typeface="Calibri"/>
              </a:rPr>
              <a:t>συμμετοχή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8" name="object 8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7999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7999"/>
                  </a:lnTo>
                  <a:lnTo>
                    <a:pt x="26034" y="6857999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475361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BA00"/>
                </a:solidFill>
              </a:rPr>
              <a:t>Πόροι:</a:t>
            </a:r>
            <a:r>
              <a:rPr sz="2250" spc="215" dirty="0">
                <a:solidFill>
                  <a:srgbClr val="FFBA00"/>
                </a:solidFill>
              </a:rPr>
              <a:t> </a:t>
            </a:r>
            <a:r>
              <a:rPr sz="2250" spc="160" dirty="0"/>
              <a:t>Βιβλία</a:t>
            </a:r>
            <a:r>
              <a:rPr sz="2250" spc="195" dirty="0"/>
              <a:t> </a:t>
            </a:r>
            <a:r>
              <a:rPr sz="2250" spc="135" dirty="0"/>
              <a:t>και</a:t>
            </a:r>
            <a:r>
              <a:rPr sz="2250" spc="185" dirty="0"/>
              <a:t> </a:t>
            </a:r>
            <a:r>
              <a:rPr sz="2250" spc="165" dirty="0"/>
              <a:t>υλικό</a:t>
            </a:r>
            <a:r>
              <a:rPr sz="2250" spc="215" dirty="0"/>
              <a:t> </a:t>
            </a:r>
            <a:r>
              <a:rPr sz="2250" spc="180" dirty="0"/>
              <a:t>αναφοράς</a:t>
            </a:r>
            <a:endParaRPr sz="2250"/>
          </a:p>
        </p:txBody>
      </p:sp>
      <p:sp>
        <p:nvSpPr>
          <p:cNvPr id="10" name="object 10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977" y="819207"/>
            <a:ext cx="9406891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1.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QACafe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CloudShark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https://www.qacafe.com/analysis-tools/cloudshark/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ENISA, CIRAS,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https://ciras.enisa.europa.eu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3.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C. Alcaraz, J. Lopez, A Security Analysis for Wireless Sensor Mesh Networks in Highly Critical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Systems, IEEE Transactions on Systems, Man, and Cybernetics, Part C: Applications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Reviews, vol. 40, no. 4, pp. 419-428, 2010, ISSN: 1094-6977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4.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Netresec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”Captures files from 4SICS Geek Lounge”,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Gothic"/>
              </a:rPr>
              <a:t>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https://www.netresec.com/?page=PCAP4SICS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5.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CS3Sthtlm, 2014-2020,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https://cs3sthlm.se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6.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ENISA, “Minimum Security Measures for Operators of Essentials Services”,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https://www.enisa.europa.eu/topics/cybersecurity-policy/nis-directivenew/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minimum-security-measures-for-operators-of-essentials-services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7.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K. Yasar, M. E. Shacklett, A. Novotny, “TCP/IP”,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https://www.techtarget.com/searchnetworking/definition/TCP-IP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8.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“Cybersecurity Framework (CSF) 2.0 Reference Tool”,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https://csrc.nist.gov/Projects/Cybersecurity-Framework/Filters#/csf/filters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BB00"/>
                </a:solidFill>
                <a:latin typeface="CenturyGothic"/>
              </a:rPr>
              <a:t>9. </a:t>
            </a:r>
            <a:r>
              <a:rPr lang="de-DE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NIST SP 800-113, 2008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https://csrc.nist.gov/pubs/sp/800/113/final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475361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BA00"/>
                </a:solidFill>
              </a:rPr>
              <a:t>Πόροι:</a:t>
            </a:r>
            <a:r>
              <a:rPr sz="2250" spc="215" dirty="0">
                <a:solidFill>
                  <a:srgbClr val="FFBA00"/>
                </a:solidFill>
              </a:rPr>
              <a:t> </a:t>
            </a:r>
            <a:r>
              <a:rPr sz="2250" spc="160" dirty="0"/>
              <a:t>Βιβλία</a:t>
            </a:r>
            <a:r>
              <a:rPr sz="2250" spc="195" dirty="0"/>
              <a:t> </a:t>
            </a:r>
            <a:r>
              <a:rPr sz="2250" spc="135" dirty="0"/>
              <a:t>και</a:t>
            </a:r>
            <a:r>
              <a:rPr sz="2250" spc="185" dirty="0"/>
              <a:t> </a:t>
            </a:r>
            <a:r>
              <a:rPr sz="2250" spc="165" dirty="0"/>
              <a:t>υλικό</a:t>
            </a:r>
            <a:r>
              <a:rPr sz="2250" spc="215" dirty="0"/>
              <a:t> </a:t>
            </a:r>
            <a:r>
              <a:rPr sz="2250" spc="180" dirty="0"/>
              <a:t>αναφοράς</a:t>
            </a:r>
            <a:endParaRPr sz="2250"/>
          </a:p>
        </p:txBody>
      </p:sp>
      <p:sp>
        <p:nvSpPr>
          <p:cNvPr id="10" name="object 10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730" y="1129982"/>
            <a:ext cx="1057973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10.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IETF, IP Security Protocol (IPSec), 2003-2004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https://datatracker.ietf.org/wg/ipsec/about/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11.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IETF, IP Security (IPSec) and Internet Key Exchange (IKE) Document Roadmap,2011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https://datatracker.ietf.org/doc/html/rfc6071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12.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Wireshark,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https://www.wireshark.org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13.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IETF, “Internet Security Association and Key Management Protocol (ISAKMP)”, RFC 2408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https://datatracker.ietf.org/doc/html/rfc2408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14.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Source: William Stallings, Cryptography and Network Security: Principles and Practice, Fifth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Edition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15.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What is IPsec? | How IPsec VPNs work | Cloudflare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https://www.cloudflare.com/en-gb/learning/network-layer/what-is-ipsec/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16.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K. Brown, How to install and use telnet on Kali Linux,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Linuxconfig.cong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2021.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https://linuxconfig.org/how-to-install-and-use-telnet-on-kali-linux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17.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PhoenixNAP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How to Install FTP Server on Ubuntu with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vsftpd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2024.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https://phoenixnap.com/kb/install-ftp-server-on-ubuntu-vsftpd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18.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K. Scarfone and P. Hoffman, “Guidelines on Firewalls and Firewall Policy”, NIST SP 800-41-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rev1, NIST, Sept. 2009</a:t>
            </a:r>
            <a:endParaRPr sz="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475361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BA00"/>
                </a:solidFill>
              </a:rPr>
              <a:t>Πόροι:</a:t>
            </a:r>
            <a:r>
              <a:rPr sz="2250" spc="215" dirty="0">
                <a:solidFill>
                  <a:srgbClr val="FFBA00"/>
                </a:solidFill>
              </a:rPr>
              <a:t> </a:t>
            </a:r>
            <a:r>
              <a:rPr sz="2250" spc="160" dirty="0"/>
              <a:t>Βιβλία</a:t>
            </a:r>
            <a:r>
              <a:rPr sz="2250" spc="195" dirty="0"/>
              <a:t> </a:t>
            </a:r>
            <a:r>
              <a:rPr sz="2250" spc="135" dirty="0"/>
              <a:t>και</a:t>
            </a:r>
            <a:r>
              <a:rPr sz="2250" spc="185" dirty="0"/>
              <a:t> </a:t>
            </a:r>
            <a:r>
              <a:rPr sz="2250" spc="165" dirty="0"/>
              <a:t>υλικό</a:t>
            </a:r>
            <a:r>
              <a:rPr sz="2250" spc="215" dirty="0"/>
              <a:t> </a:t>
            </a:r>
            <a:r>
              <a:rPr sz="2250" spc="180" dirty="0"/>
              <a:t>αναφοράς</a:t>
            </a:r>
            <a:endParaRPr sz="2250"/>
          </a:p>
        </p:txBody>
      </p:sp>
      <p:sp>
        <p:nvSpPr>
          <p:cNvPr id="9" name="object 9"/>
          <p:cNvSpPr txBox="1"/>
          <p:nvPr/>
        </p:nvSpPr>
        <p:spPr>
          <a:xfrm>
            <a:off x="803909" y="1048702"/>
            <a:ext cx="8111491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19.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Archlinux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nftables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https://wiki.archlinux.org/title/nftables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20.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“Guidelines for Smart Grid Cybersecurity”, NIST IR 7628 Rev. 1, 2024.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https://csrc.nist.gov/pubs/ir/7628/r1/final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21.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“Intrusion detection”, Computer Security Resource Centre, 2024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https://csrc.nist.gov/glossary/term/intrusion_detection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22.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“Guide Industrial Control Systems (ICS) Security”, 2023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https://nvlpubs.nist.gov/nistpubs/SpecialPublications/NIST.SP.800-82r2.pdf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23.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IETF, Internet Security Glossary, 2007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https://datatracker.ietf.org/doc/html/rfc4949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24.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ENISA, “Appropriate security measures for smart grids.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Guidelines to assess the sophistication of security measures implementation”, 2012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https://www.enisa.europa.eu/publications/appropriate-security-measures-for-smartgrids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25.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C. Davis, “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Snorpy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”, 2024.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http://snorpy.cyb3rs3c.net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26.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Buchanan, William J (2024). Snort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Analyser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. Asecuritysite.com.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 </a:t>
            </a:r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https://asecuritysite.com/forensics/snort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6327" y="3752215"/>
            <a:ext cx="304800" cy="12700"/>
          </a:xfrm>
          <a:custGeom>
            <a:avLst/>
            <a:gdLst/>
            <a:ahLst/>
            <a:cxnLst/>
            <a:rect l="l" t="t" r="r" b="b"/>
            <a:pathLst>
              <a:path w="304800" h="12700">
                <a:moveTo>
                  <a:pt x="304800" y="0"/>
                </a:moveTo>
                <a:lnTo>
                  <a:pt x="0" y="0"/>
                </a:lnTo>
                <a:lnTo>
                  <a:pt x="0" y="12700"/>
                </a:lnTo>
                <a:lnTo>
                  <a:pt x="304800" y="12700"/>
                </a:lnTo>
                <a:lnTo>
                  <a:pt x="304800" y="0"/>
                </a:lnTo>
                <a:close/>
              </a:path>
            </a:pathLst>
          </a:custGeom>
          <a:solidFill>
            <a:srgbClr val="878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3827" y="4001452"/>
            <a:ext cx="1778000" cy="12700"/>
          </a:xfrm>
          <a:custGeom>
            <a:avLst/>
            <a:gdLst/>
            <a:ahLst/>
            <a:cxnLst/>
            <a:rect l="l" t="t" r="r" b="b"/>
            <a:pathLst>
              <a:path w="1778000" h="12700">
                <a:moveTo>
                  <a:pt x="1778000" y="0"/>
                </a:moveTo>
                <a:lnTo>
                  <a:pt x="0" y="0"/>
                </a:lnTo>
                <a:lnTo>
                  <a:pt x="0" y="12700"/>
                </a:lnTo>
                <a:lnTo>
                  <a:pt x="1778000" y="12700"/>
                </a:lnTo>
                <a:lnTo>
                  <a:pt x="1778000" y="0"/>
                </a:lnTo>
                <a:close/>
              </a:path>
            </a:pathLst>
          </a:custGeom>
          <a:solidFill>
            <a:srgbClr val="878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475361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BA00"/>
                </a:solidFill>
              </a:rPr>
              <a:t>Πόροι:</a:t>
            </a:r>
            <a:r>
              <a:rPr sz="2250" spc="215" dirty="0">
                <a:solidFill>
                  <a:srgbClr val="FFBA00"/>
                </a:solidFill>
              </a:rPr>
              <a:t> </a:t>
            </a:r>
            <a:r>
              <a:rPr sz="2250" spc="160" dirty="0"/>
              <a:t>Βιβλία</a:t>
            </a:r>
            <a:r>
              <a:rPr sz="2250" spc="195" dirty="0"/>
              <a:t> </a:t>
            </a:r>
            <a:r>
              <a:rPr sz="2250" spc="135" dirty="0"/>
              <a:t>και</a:t>
            </a:r>
            <a:r>
              <a:rPr sz="2250" spc="185" dirty="0"/>
              <a:t> </a:t>
            </a:r>
            <a:r>
              <a:rPr sz="2250" spc="165" dirty="0"/>
              <a:t>υλικό</a:t>
            </a:r>
            <a:r>
              <a:rPr sz="2250" spc="215" dirty="0"/>
              <a:t> </a:t>
            </a:r>
            <a:r>
              <a:rPr sz="2250" spc="180" dirty="0"/>
              <a:t>αναφοράς</a:t>
            </a:r>
            <a:endParaRPr sz="2250"/>
          </a:p>
        </p:txBody>
      </p:sp>
      <p:sp>
        <p:nvSpPr>
          <p:cNvPr id="9" name="object 9"/>
          <p:cNvSpPr/>
          <p:nvPr/>
        </p:nvSpPr>
        <p:spPr>
          <a:xfrm>
            <a:off x="3761740" y="1198244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5192" y="0"/>
                </a:lnTo>
              </a:path>
            </a:pathLst>
          </a:custGeom>
          <a:ln w="508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3480" y="1920239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ln w="508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460" y="1086484"/>
            <a:ext cx="635254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27.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Buchanan, William J (2024). Snort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Analyser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. Asecuritysite.com.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https://asecuritysite.com/forensics/snort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URL:https://asecuritysite.com/forensics/snort?fname=bit.pcap&amp;rulesname=bit.rules</a:t>
            </a:r>
          </a:p>
          <a:p>
            <a:pPr algn="l"/>
            <a:r>
              <a:rPr lang="es-ES" sz="1800" b="0" i="0" u="none" strike="noStrike" baseline="0" dirty="0">
                <a:solidFill>
                  <a:srgbClr val="FFBB00"/>
                </a:solidFill>
                <a:latin typeface="CenturyGothic"/>
              </a:rPr>
              <a:t>28. </a:t>
            </a:r>
            <a:r>
              <a:rPr lang="es-ES" sz="1800" b="0" i="0" u="none" strike="noStrike" baseline="0" dirty="0">
                <a:solidFill>
                  <a:srgbClr val="7F7F7F"/>
                </a:solidFill>
                <a:latin typeface="CenturyGothic"/>
              </a:rPr>
              <a:t>Seguridad en Sistemas Informáticos Detección de intrusión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URL: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https://www.tlm.unavarra.es/pluginfile.php/11611/mod_resource/content/0/clases/08_SSI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-monitorizacion1.pdf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29.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NIST, NIST 800-61r2, Computer Security Incident Handling Guide, 2012,</a:t>
            </a:r>
          </a:p>
          <a:p>
            <a:pPr algn="l"/>
            <a:r>
              <a:rPr lang="en-US" sz="1800" b="0" i="0" u="none" strike="noStrike" baseline="0" dirty="0">
                <a:solidFill>
                  <a:srgbClr val="88892D"/>
                </a:solidFill>
                <a:latin typeface="CenturyGothic"/>
              </a:rPr>
              <a:t>https://nvlpubs.nist.gov/nistpubs/specialpublications/nist.sp.800-61r2.pdf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BB00"/>
                </a:solidFill>
                <a:latin typeface="CenturyGothic"/>
              </a:rPr>
              <a:t>30. 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Ali A. Ghorbani, Wei Lu, Mahbod </a:t>
            </a:r>
            <a:r>
              <a:rPr lang="en-US" sz="1800" b="0" i="0" u="none" strike="noStrike" baseline="0" dirty="0" err="1">
                <a:solidFill>
                  <a:srgbClr val="7F7F7F"/>
                </a:solidFill>
                <a:latin typeface="CenturyGothic"/>
              </a:rPr>
              <a:t>Tavallaee</a:t>
            </a:r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, Network Intrusion Detection and Prevention,</a:t>
            </a:r>
          </a:p>
          <a:p>
            <a:pPr algn="l"/>
            <a:r>
              <a:rPr lang="en-US" sz="1800" b="0" i="0" u="none" strike="noStrike" baseline="0" dirty="0">
                <a:solidFill>
                  <a:srgbClr val="7F7F7F"/>
                </a:solidFill>
                <a:latin typeface="CenturyGothic"/>
              </a:rPr>
              <a:t>Springer, ISBN 978-0-387-88770-8, 2010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100" y="188912"/>
            <a:ext cx="5256530" cy="94551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250" spc="185" dirty="0">
                <a:solidFill>
                  <a:srgbClr val="FFBA00"/>
                </a:solidFill>
                <a:latin typeface="Times New Roman"/>
                <a:cs typeface="Times New Roman"/>
              </a:rPr>
              <a:t>Εγγραφή:</a:t>
            </a:r>
            <a:r>
              <a:rPr sz="2250" spc="229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2250" spc="175" dirty="0">
                <a:latin typeface="Times New Roman"/>
                <a:cs typeface="Times New Roman"/>
              </a:rPr>
              <a:t>Πώς</a:t>
            </a:r>
            <a:r>
              <a:rPr sz="2250" spc="180" dirty="0">
                <a:latin typeface="Times New Roman"/>
                <a:cs typeface="Times New Roman"/>
              </a:rPr>
              <a:t> </a:t>
            </a:r>
            <a:r>
              <a:rPr sz="2250" spc="105" dirty="0">
                <a:latin typeface="Times New Roman"/>
                <a:cs typeface="Times New Roman"/>
              </a:rPr>
              <a:t>να</a:t>
            </a:r>
            <a:r>
              <a:rPr sz="2250" spc="50" dirty="0">
                <a:latin typeface="Times New Roman"/>
                <a:cs typeface="Times New Roman"/>
              </a:rPr>
              <a:t> </a:t>
            </a:r>
            <a:r>
              <a:rPr sz="2250" spc="170" dirty="0">
                <a:latin typeface="Times New Roman"/>
                <a:cs typeface="Times New Roman"/>
              </a:rPr>
              <a:t>εγγραφείτε</a:t>
            </a:r>
            <a:r>
              <a:rPr sz="2250" spc="220" dirty="0">
                <a:latin typeface="Times New Roman"/>
                <a:cs typeface="Times New Roman"/>
              </a:rPr>
              <a:t> </a:t>
            </a:r>
            <a:r>
              <a:rPr sz="2250" spc="135" dirty="0">
                <a:latin typeface="Times New Roman"/>
                <a:cs typeface="Times New Roman"/>
              </a:rPr>
              <a:t>και</a:t>
            </a:r>
            <a:r>
              <a:rPr sz="2250" spc="185" dirty="0">
                <a:latin typeface="Times New Roman"/>
                <a:cs typeface="Times New Roman"/>
              </a:rPr>
              <a:t> </a:t>
            </a:r>
            <a:r>
              <a:rPr sz="2250" spc="165" dirty="0">
                <a:latin typeface="Times New Roman"/>
                <a:cs typeface="Times New Roman"/>
              </a:rPr>
              <a:t>άλλα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250" spc="175" dirty="0">
                <a:latin typeface="Calibri"/>
                <a:cs typeface="Calibri"/>
              </a:rPr>
              <a:t>πρακτικές</a:t>
            </a:r>
            <a:r>
              <a:rPr sz="2250" spc="235" dirty="0">
                <a:latin typeface="Calibri"/>
                <a:cs typeface="Calibri"/>
              </a:rPr>
              <a:t> </a:t>
            </a:r>
            <a:r>
              <a:rPr sz="2250" spc="175" dirty="0">
                <a:latin typeface="Calibri"/>
                <a:cs typeface="Calibri"/>
              </a:rPr>
              <a:t>πληροφορίες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889" y="2105977"/>
            <a:ext cx="5805170" cy="10858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91440" indent="133350">
              <a:lnSpc>
                <a:spcPts val="1350"/>
              </a:lnSpc>
              <a:spcBef>
                <a:spcPts val="270"/>
              </a:spcBef>
            </a:pPr>
            <a:r>
              <a:rPr sz="1250" spc="114" dirty="0">
                <a:solidFill>
                  <a:srgbClr val="7E7E7E"/>
                </a:solidFill>
                <a:latin typeface="Calibri"/>
                <a:cs typeface="Calibri"/>
              </a:rPr>
              <a:t>Η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συγκεκριμένη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διαδικασία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εγγραφής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μπορεί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να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διαφέρει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ανάλογα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με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τον </a:t>
            </a:r>
            <a:r>
              <a:rPr sz="1250" spc="-2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πάροχο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κατάρτισης,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το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θεσμικό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όργανο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7E7E7E"/>
                </a:solidFill>
                <a:latin typeface="Calibri"/>
                <a:cs typeface="Calibri"/>
              </a:rPr>
              <a:t>ή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τους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όρους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πρόσβασης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7E7E7E"/>
                </a:solidFill>
                <a:latin typeface="Calibri"/>
                <a:cs typeface="Calibri"/>
              </a:rPr>
              <a:t>που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έχουν </a:t>
            </a:r>
            <a:r>
              <a:rPr sz="1250" spc="-2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καθοριστεί </a:t>
            </a:r>
            <a:r>
              <a:rPr sz="1250" spc="75" dirty="0">
                <a:solidFill>
                  <a:srgbClr val="7E7E7E"/>
                </a:solidFill>
                <a:latin typeface="Calibri"/>
                <a:cs typeface="Calibri"/>
              </a:rPr>
              <a:t>για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κάθε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ενότητα </a:t>
            </a:r>
            <a:r>
              <a:rPr sz="1250" spc="105" dirty="0">
                <a:solidFill>
                  <a:srgbClr val="7E7E7E"/>
                </a:solidFill>
                <a:latin typeface="Calibri"/>
                <a:cs typeface="Calibri"/>
              </a:rPr>
              <a:t>XML </a:t>
            </a:r>
            <a:r>
              <a:rPr sz="1250" spc="65" dirty="0">
                <a:solidFill>
                  <a:srgbClr val="7E7E7E"/>
                </a:solidFill>
                <a:latin typeface="Calibri"/>
                <a:cs typeface="Calibri"/>
              </a:rPr>
              <a:t>(Extensible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Markup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Language 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-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δομημένη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μορφή</a:t>
            </a:r>
            <a:r>
              <a:rPr sz="125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ανταλλαγής</a:t>
            </a:r>
            <a:r>
              <a:rPr sz="125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δεδομένωνn)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50" spc="100" dirty="0">
                <a:solidFill>
                  <a:srgbClr val="7E7E7E"/>
                </a:solidFill>
                <a:latin typeface="Calibri"/>
                <a:cs typeface="Calibri"/>
              </a:rPr>
              <a:t>Παρόλα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αυτά,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τα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γενικά</a:t>
            </a:r>
            <a:r>
              <a:rPr sz="125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βήματα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περιγράφονται</a:t>
            </a:r>
            <a:r>
              <a:rPr sz="125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ρητά</a:t>
            </a:r>
            <a:r>
              <a:rPr sz="125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στην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b="1" spc="100" dirty="0">
                <a:solidFill>
                  <a:srgbClr val="7E7E7E"/>
                </a:solidFill>
                <a:latin typeface="Calibri"/>
                <a:cs typeface="Calibri"/>
              </a:rPr>
              <a:t>πλατφόρμα</a:t>
            </a:r>
            <a:r>
              <a:rPr sz="1250" b="1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05" dirty="0">
                <a:solidFill>
                  <a:srgbClr val="7E7E7E"/>
                </a:solidFill>
                <a:latin typeface="Calibri"/>
                <a:cs typeface="Calibri"/>
              </a:rPr>
              <a:t>DCM.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5" name="object 5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739" y="6549390"/>
            <a:ext cx="24358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290" y="0"/>
            <a:ext cx="11392535" cy="6883400"/>
            <a:chOff x="796290" y="0"/>
            <a:chExt cx="1139253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3977" y="60960"/>
              <a:ext cx="7034847" cy="6797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652" y="255587"/>
              <a:ext cx="6557644" cy="6346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" y="4458970"/>
              <a:ext cx="4201477" cy="21434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329565"/>
            <a:ext cx="4618355" cy="5441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265"/>
              </a:spcBef>
            </a:pP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Συνδεθείτε</a:t>
            </a:r>
            <a:r>
              <a:rPr sz="1750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με</a:t>
            </a:r>
            <a:r>
              <a:rPr sz="1750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το</a:t>
            </a:r>
            <a:r>
              <a:rPr sz="1750" spc="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</a:rPr>
              <a:t>CyberSecPro: </a:t>
            </a:r>
            <a:r>
              <a:rPr sz="1750" dirty="0">
                <a:solidFill>
                  <a:srgbClr val="FFBA00"/>
                </a:solidFill>
                <a:latin typeface="Calibri"/>
                <a:cs typeface="Calibri"/>
              </a:rPr>
              <a:t>Πώς</a:t>
            </a:r>
            <a:r>
              <a:rPr sz="1750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85" dirty="0">
                <a:latin typeface="Calibri"/>
                <a:cs typeface="Calibri"/>
              </a:rPr>
              <a:t>να 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spc="80" dirty="0">
                <a:latin typeface="Calibri"/>
                <a:cs typeface="Calibri"/>
              </a:rPr>
              <a:t>εγγραφείτε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70" dirty="0">
                <a:latin typeface="Calibri"/>
                <a:cs typeface="Calibri"/>
              </a:rPr>
              <a:t>και</a:t>
            </a:r>
            <a:r>
              <a:rPr sz="1750" spc="80" dirty="0">
                <a:latin typeface="Calibri"/>
                <a:cs typeface="Calibri"/>
              </a:rPr>
              <a:t> άλλες </a:t>
            </a:r>
            <a:r>
              <a:rPr sz="1750" spc="75" dirty="0">
                <a:latin typeface="Calibri"/>
                <a:cs typeface="Calibri"/>
              </a:rPr>
              <a:t>πρακτικές </a:t>
            </a:r>
            <a:r>
              <a:rPr sz="1750" spc="80" dirty="0">
                <a:latin typeface="Calibri"/>
                <a:cs typeface="Calibri"/>
              </a:rPr>
              <a:t>πληροφορίες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622107"/>
            <a:ext cx="404812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60000"/>
              <a:buAutoNum type="arabicPeriod"/>
              <a:tabLst>
                <a:tab pos="354330" algn="l"/>
                <a:tab pos="354965" algn="l"/>
              </a:tabLst>
            </a:pPr>
            <a:r>
              <a:rPr sz="1000" spc="30" dirty="0">
                <a:latin typeface="Calibri"/>
                <a:cs typeface="Calibri"/>
              </a:rPr>
              <a:t>Ιστοσελίδα:</a:t>
            </a:r>
            <a:endParaRPr sz="100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60"/>
              </a:spcBef>
            </a:pP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www.cybersecpro-proje</a:t>
            </a: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ct.eu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BA00"/>
              </a:buClr>
              <a:buSzPct val="160000"/>
              <a:buAutoNum type="arabicPeriod" startAt="2"/>
              <a:tabLst>
                <a:tab pos="354965" algn="l"/>
                <a:tab pos="355600" algn="l"/>
              </a:tabLst>
            </a:pPr>
            <a:r>
              <a:rPr sz="1000" spc="75" dirty="0">
                <a:latin typeface="Calibri"/>
                <a:cs typeface="Calibri"/>
              </a:rPr>
              <a:t>X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(Twitter):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https://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twitter.com/CyberSecPro_eu</a:t>
            </a:r>
            <a:endParaRPr sz="1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25"/>
              </a:spcBef>
              <a:buClr>
                <a:srgbClr val="FFBA00"/>
              </a:buClr>
              <a:buSzPct val="160000"/>
              <a:buAutoNum type="arabicPeriod" startAt="2"/>
              <a:tabLst>
                <a:tab pos="354965" algn="l"/>
                <a:tab pos="355600" algn="l"/>
              </a:tabLst>
            </a:pPr>
            <a:r>
              <a:rPr sz="1000" spc="50" dirty="0">
                <a:latin typeface="Calibri"/>
                <a:cs typeface="Calibri"/>
              </a:rPr>
              <a:t>LinkedIn:</a:t>
            </a:r>
            <a:r>
              <a:rPr sz="1000" spc="4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www.linkedin.com/compan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y/cybersecpro-euproject/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545" y="0"/>
              <a:ext cx="605028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5059679"/>
              <a:ext cx="932814" cy="17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43729" y="50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5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15072" y="3525837"/>
                  </a:lnTo>
                  <a:lnTo>
                    <a:pt x="1215072" y="352869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5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79" y="0"/>
                  </a:moveTo>
                  <a:lnTo>
                    <a:pt x="2518410" y="0"/>
                  </a:lnTo>
                  <a:lnTo>
                    <a:pt x="1939290" y="2100897"/>
                  </a:lnTo>
                  <a:lnTo>
                    <a:pt x="1547495" y="3546157"/>
                  </a:lnTo>
                  <a:lnTo>
                    <a:pt x="1526540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90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784022" cy="68580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48500" y="2194559"/>
            <a:ext cx="3281679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229" dirty="0">
                <a:solidFill>
                  <a:srgbClr val="FFBA00"/>
                </a:solidFill>
              </a:rPr>
              <a:t>Σας</a:t>
            </a:r>
            <a:r>
              <a:rPr sz="3750" spc="170" dirty="0">
                <a:solidFill>
                  <a:srgbClr val="FFBA00"/>
                </a:solidFill>
              </a:rPr>
              <a:t> </a:t>
            </a:r>
            <a:r>
              <a:rPr sz="3750" spc="240" dirty="0">
                <a:solidFill>
                  <a:srgbClr val="FFBA00"/>
                </a:solidFill>
              </a:rPr>
              <a:t>ευχαριστώ</a:t>
            </a:r>
            <a:endParaRPr sz="3750"/>
          </a:p>
        </p:txBody>
      </p:sp>
      <p:sp>
        <p:nvSpPr>
          <p:cNvPr id="10" name="object 10"/>
          <p:cNvSpPr txBox="1"/>
          <p:nvPr/>
        </p:nvSpPr>
        <p:spPr>
          <a:xfrm>
            <a:off x="7066915" y="3245802"/>
            <a:ext cx="3496945" cy="14719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175"/>
              </a:spcBef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Εάν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έχετε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οποιεσδήποτε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ερωτήσεις,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μη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διστάσετε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επικοινωνήσετε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μαζί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μας: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298450" marR="2188210" indent="-285750">
              <a:lnSpc>
                <a:spcPct val="103299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Cristina 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Alcaraz </a:t>
            </a:r>
            <a:r>
              <a:rPr sz="1000" spc="8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00" u="sng" spc="8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0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l</a:t>
            </a: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c</a:t>
            </a:r>
            <a:r>
              <a:rPr sz="100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00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100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000" u="sng" spc="6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z</a:t>
            </a:r>
            <a:r>
              <a:rPr sz="1000" u="sng" spc="17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1000" u="sng" spc="9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1000" u="sng" spc="15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m</a:t>
            </a:r>
            <a:r>
              <a:rPr sz="100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000" u="sng" spc="4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.</a:t>
            </a:r>
            <a:r>
              <a:rPr sz="1000" u="sng" spc="8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e</a:t>
            </a: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298450" marR="1257300" indent="-285750">
              <a:lnSpc>
                <a:spcPts val="1920"/>
              </a:lnSpc>
              <a:buClr>
                <a:srgbClr val="FFBA00"/>
              </a:buClr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Abdelkader </a:t>
            </a:r>
            <a:r>
              <a:rPr sz="1000" spc="110" dirty="0">
                <a:solidFill>
                  <a:srgbClr val="FFFFFF"/>
                </a:solidFill>
                <a:latin typeface="Calibri"/>
                <a:cs typeface="Calibri"/>
              </a:rPr>
              <a:t>Shaaban </a:t>
            </a:r>
            <a:r>
              <a:rPr sz="1000" spc="114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00" u="sng" spc="9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abdelkader.shaaban@ai</a:t>
            </a:r>
            <a:r>
              <a:rPr sz="1000" u="sng" spc="9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t.ac.at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45" y="585977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25" y="6151879"/>
              <a:ext cx="2647950" cy="6429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98359" y="996315"/>
            <a:ext cx="4019550" cy="13550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429"/>
              </a:lnSpc>
              <a:spcBef>
                <a:spcPts val="355"/>
              </a:spcBef>
            </a:pPr>
            <a:r>
              <a:rPr sz="3000" spc="145" dirty="0">
                <a:latin typeface="Calibri"/>
                <a:cs typeface="Calibri"/>
              </a:rPr>
              <a:t>Προστασία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125" dirty="0">
                <a:latin typeface="Calibri"/>
                <a:cs typeface="Calibri"/>
              </a:rPr>
              <a:t>δικτύου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spc="125" dirty="0">
                <a:latin typeface="Calibri"/>
                <a:cs typeface="Calibri"/>
              </a:rPr>
              <a:t>για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140" dirty="0">
                <a:latin typeface="Calibri"/>
                <a:cs typeface="Calibri"/>
              </a:rPr>
              <a:t>συστήματα </a:t>
            </a:r>
            <a:r>
              <a:rPr sz="3000" spc="110" dirty="0">
                <a:latin typeface="Calibri"/>
                <a:cs typeface="Calibri"/>
              </a:rPr>
              <a:t>ελέγχου 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105" dirty="0">
                <a:latin typeface="Calibri"/>
                <a:cs typeface="Calibri"/>
              </a:rPr>
              <a:t>ενέργειας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7725" y="2549525"/>
            <a:ext cx="249618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240" dirty="0">
                <a:solidFill>
                  <a:srgbClr val="D8791A"/>
                </a:solidFill>
                <a:latin typeface="Calibri"/>
                <a:cs typeface="Calibri"/>
              </a:rPr>
              <a:t>CSP004_C_E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7725" y="3368040"/>
            <a:ext cx="3175000" cy="9207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spc="130" dirty="0">
                <a:latin typeface="Calibri"/>
                <a:cs typeface="Calibri"/>
              </a:rPr>
              <a:t>ΠΑΡΟΥΣ</a:t>
            </a:r>
            <a:r>
              <a:rPr lang="en-US" sz="1000" spc="130" dirty="0">
                <a:latin typeface="Calibri"/>
                <a:cs typeface="Calibri"/>
              </a:rPr>
              <a:t>I</a:t>
            </a:r>
            <a:r>
              <a:rPr sz="1000" spc="130" dirty="0">
                <a:latin typeface="Calibri"/>
                <a:cs typeface="Calibri"/>
              </a:rPr>
              <a:t>ΑΣΗ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ΑΠ</a:t>
            </a:r>
            <a:r>
              <a:rPr lang="en-US" sz="1000" spc="105" dirty="0">
                <a:latin typeface="Calibri"/>
                <a:cs typeface="Calibri"/>
              </a:rPr>
              <a:t>O</a:t>
            </a:r>
            <a:r>
              <a:rPr sz="1000" spc="105" dirty="0">
                <a:latin typeface="Calibri"/>
                <a:cs typeface="Calibri"/>
              </a:rPr>
              <a:t>: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spc="110" dirty="0">
                <a:latin typeface="Calibri"/>
                <a:cs typeface="Calibri"/>
              </a:rPr>
              <a:t>DR.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spc="140" dirty="0">
                <a:latin typeface="Calibri"/>
                <a:cs typeface="Calibri"/>
              </a:rPr>
              <a:t>STEFAN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sz="1000" spc="140" dirty="0">
                <a:latin typeface="Calibri"/>
                <a:cs typeface="Calibri"/>
              </a:rPr>
              <a:t>SCHAUER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110" dirty="0">
                <a:latin typeface="Calibri"/>
                <a:cs typeface="Calibri"/>
              </a:rPr>
              <a:t>DR.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155" dirty="0">
                <a:latin typeface="Calibri"/>
                <a:cs typeface="Calibri"/>
              </a:rPr>
              <a:t>ABDELKADER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145" dirty="0">
                <a:latin typeface="Calibri"/>
                <a:cs typeface="Calibri"/>
              </a:rPr>
              <a:t>SHAABAN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3060" algn="l"/>
                <a:tab pos="1189355" algn="l"/>
              </a:tabLst>
            </a:pPr>
            <a:r>
              <a:rPr sz="1000" b="1" spc="40" dirty="0">
                <a:latin typeface="Calibri"/>
                <a:cs typeface="Calibri"/>
              </a:rPr>
              <a:t>AIT	</a:t>
            </a:r>
            <a:r>
              <a:rPr sz="1000" b="1" spc="70" dirty="0">
                <a:latin typeface="Calibri"/>
                <a:cs typeface="Calibri"/>
              </a:rPr>
              <a:t>ΑΥΣΤΡΙΑΚΌ	</a:t>
            </a:r>
            <a:r>
              <a:rPr sz="1000" b="1" spc="55" dirty="0">
                <a:latin typeface="Calibri"/>
                <a:cs typeface="Calibri"/>
              </a:rPr>
              <a:t>ΘΕΣΜΙΚΟ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spc="55" dirty="0">
                <a:latin typeface="Calibri"/>
                <a:cs typeface="Calibri"/>
              </a:rPr>
              <a:t>ΟΡΓΑΝΟ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ΤΕΧΝΟΛΟΓΊΕΣ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219709"/>
            <a:ext cx="5365750" cy="6807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80"/>
              </a:spcBef>
            </a:pPr>
            <a:r>
              <a:rPr sz="2250" spc="185" dirty="0"/>
              <a:t>Προστασία</a:t>
            </a:r>
            <a:r>
              <a:rPr sz="2250" spc="204" dirty="0"/>
              <a:t> </a:t>
            </a:r>
            <a:r>
              <a:rPr sz="2250" spc="165" dirty="0"/>
              <a:t>των</a:t>
            </a:r>
            <a:r>
              <a:rPr sz="2250" spc="210" dirty="0"/>
              <a:t> </a:t>
            </a:r>
            <a:r>
              <a:rPr sz="2250" spc="185" dirty="0"/>
              <a:t>σταθμών</a:t>
            </a:r>
            <a:r>
              <a:rPr sz="2250" spc="215" dirty="0"/>
              <a:t> </a:t>
            </a:r>
            <a:r>
              <a:rPr sz="2250" spc="175" dirty="0"/>
              <a:t>φόρτισης</a:t>
            </a:r>
            <a:r>
              <a:rPr sz="2250" spc="210" dirty="0"/>
              <a:t> </a:t>
            </a:r>
            <a:r>
              <a:rPr sz="2250" spc="165" dirty="0"/>
              <a:t>από </a:t>
            </a:r>
            <a:r>
              <a:rPr sz="2250" spc="-550" dirty="0"/>
              <a:t> </a:t>
            </a:r>
            <a:r>
              <a:rPr sz="2250" spc="175" dirty="0"/>
              <a:t>συγκεκριμένες</a:t>
            </a:r>
            <a:r>
              <a:rPr sz="2250" spc="220" dirty="0"/>
              <a:t> </a:t>
            </a:r>
            <a:r>
              <a:rPr sz="2250" spc="160" dirty="0"/>
              <a:t>απειλές</a:t>
            </a:r>
            <a:endParaRPr sz="2250"/>
          </a:p>
        </p:txBody>
      </p:sp>
      <p:sp>
        <p:nvSpPr>
          <p:cNvPr id="9" name="object 9"/>
          <p:cNvSpPr txBox="1"/>
          <p:nvPr/>
        </p:nvSpPr>
        <p:spPr>
          <a:xfrm>
            <a:off x="814069" y="1381663"/>
            <a:ext cx="9777731" cy="343876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28675">
              <a:lnSpc>
                <a:spcPct val="100000"/>
              </a:lnSpc>
              <a:spcBef>
                <a:spcPts val="175"/>
              </a:spcBef>
            </a:pPr>
            <a:endParaRPr lang="en-US" sz="1150" spc="65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14935">
              <a:lnSpc>
                <a:spcPts val="1905"/>
              </a:lnSpc>
              <a:spcBef>
                <a:spcPts val="125"/>
              </a:spcBef>
            </a:pPr>
            <a:r>
              <a:rPr lang="en-US" sz="1800" spc="130" dirty="0">
                <a:solidFill>
                  <a:srgbClr val="D8791A"/>
                </a:solidFill>
                <a:latin typeface="Calibri"/>
                <a:cs typeface="Calibri"/>
              </a:rPr>
              <a:t>o1. </a:t>
            </a:r>
            <a:r>
              <a:rPr lang="el-GR" sz="1250" spc="45" dirty="0">
                <a:solidFill>
                  <a:srgbClr val="7E7E7E"/>
                </a:solidFill>
                <a:latin typeface="Calibri"/>
                <a:cs typeface="Calibri"/>
              </a:rPr>
              <a:t>Στόχοι: Ποιος-Τι-Γιατί πρέπει να παρακολουθήσετε αυτή την εκπαίδευση</a:t>
            </a:r>
          </a:p>
          <a:p>
            <a:pPr marL="114935">
              <a:lnSpc>
                <a:spcPts val="1905"/>
              </a:lnSpc>
              <a:spcBef>
                <a:spcPts val="125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114300">
              <a:lnSpc>
                <a:spcPts val="1905"/>
              </a:lnSpc>
            </a:pPr>
            <a:r>
              <a:rPr sz="2700" spc="225" baseline="7716" dirty="0">
                <a:solidFill>
                  <a:srgbClr val="D8791A"/>
                </a:solidFill>
                <a:latin typeface="Calibri"/>
                <a:cs typeface="Calibri"/>
              </a:rPr>
              <a:t>o2.</a:t>
            </a:r>
            <a:r>
              <a:rPr sz="2700" spc="254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7E7E7E"/>
                </a:solidFill>
                <a:latin typeface="Calibri"/>
                <a:cs typeface="Calibri"/>
              </a:rPr>
              <a:t>Διοικητική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υποστήριξη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κατάρτισης: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7E7E7E"/>
                </a:solidFill>
                <a:latin typeface="Calibri"/>
                <a:cs typeface="Calibri"/>
              </a:rPr>
              <a:t>Πότε-Πού-Πώς</a:t>
            </a:r>
            <a:endParaRPr sz="1250" dirty="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560"/>
              </a:spcBef>
            </a:pPr>
            <a:r>
              <a:rPr sz="2700" spc="277" baseline="7716" dirty="0">
                <a:solidFill>
                  <a:srgbClr val="D8791A"/>
                </a:solidFill>
                <a:latin typeface="Calibri"/>
                <a:cs typeface="Calibri"/>
              </a:rPr>
              <a:t>o3.</a:t>
            </a:r>
            <a:r>
              <a:rPr sz="2700" spc="270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130" dirty="0">
                <a:solidFill>
                  <a:srgbClr val="7E7E7E"/>
                </a:solidFill>
                <a:latin typeface="Calibri"/>
                <a:cs typeface="Calibri"/>
              </a:rPr>
              <a:t>Μαθησιακά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14" dirty="0">
                <a:solidFill>
                  <a:srgbClr val="7E7E7E"/>
                </a:solidFill>
                <a:latin typeface="Calibri"/>
                <a:cs typeface="Calibri"/>
              </a:rPr>
              <a:t>αποτελέσματα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25" dirty="0">
                <a:solidFill>
                  <a:srgbClr val="7E7E7E"/>
                </a:solidFill>
                <a:latin typeface="Calibri"/>
                <a:cs typeface="Calibri"/>
              </a:rPr>
              <a:t>μάθησης</a:t>
            </a:r>
            <a:endParaRPr sz="1250" dirty="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535"/>
              </a:spcBef>
            </a:pPr>
            <a:r>
              <a:rPr sz="2700" spc="165" baseline="7716" dirty="0">
                <a:solidFill>
                  <a:srgbClr val="D8791A"/>
                </a:solidFill>
                <a:latin typeface="Calibri"/>
                <a:cs typeface="Calibri"/>
              </a:rPr>
              <a:t>o4.</a:t>
            </a:r>
            <a:r>
              <a:rPr sz="2700" spc="217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Περιγράμματα</a:t>
            </a:r>
            <a:r>
              <a:rPr sz="12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κατάρτισης</a:t>
            </a:r>
            <a:endParaRPr sz="1250" dirty="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560"/>
              </a:spcBef>
            </a:pPr>
            <a:r>
              <a:rPr sz="2700" spc="225" baseline="7716" dirty="0">
                <a:solidFill>
                  <a:srgbClr val="D8791A"/>
                </a:solidFill>
                <a:latin typeface="Calibri"/>
                <a:cs typeface="Calibri"/>
              </a:rPr>
              <a:t>o5.</a:t>
            </a:r>
            <a:r>
              <a:rPr sz="2700" spc="202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7E7E7E"/>
                </a:solidFill>
                <a:latin typeface="Calibri"/>
                <a:cs typeface="Calibri"/>
              </a:rPr>
              <a:t>Λεπτομέρειες</a:t>
            </a:r>
            <a:r>
              <a:rPr sz="12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ασκήσεων</a:t>
            </a:r>
            <a:endParaRPr sz="1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</a:pPr>
            <a:r>
              <a:rPr sz="2700" spc="225" baseline="7716" dirty="0">
                <a:solidFill>
                  <a:srgbClr val="D8791A"/>
                </a:solidFill>
                <a:latin typeface="Calibri"/>
                <a:cs typeface="Calibri"/>
              </a:rPr>
              <a:t>o6.</a:t>
            </a:r>
            <a:r>
              <a:rPr sz="2700" spc="270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110" dirty="0">
                <a:solidFill>
                  <a:srgbClr val="7E7E7E"/>
                </a:solidFill>
                <a:latin typeface="Calibri"/>
                <a:cs typeface="Calibri"/>
              </a:rPr>
              <a:t>XML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70" dirty="0">
                <a:solidFill>
                  <a:srgbClr val="7E7E7E"/>
                </a:solidFill>
                <a:latin typeface="Calibri"/>
                <a:cs typeface="Calibri"/>
              </a:rPr>
              <a:t>(Extensible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Markup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Language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7E7E7E"/>
                </a:solidFill>
                <a:latin typeface="Calibri"/>
                <a:cs typeface="Calibri"/>
              </a:rPr>
              <a:t>δομημένη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7E7E7E"/>
                </a:solidFill>
                <a:latin typeface="Calibri"/>
                <a:cs typeface="Calibri"/>
              </a:rPr>
              <a:t>μορφή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ανταλλαγής</a:t>
            </a:r>
            <a:r>
              <a:rPr sz="125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δεδομένωνn)</a:t>
            </a:r>
            <a:r>
              <a:rPr sz="1250" spc="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Πρακτικές</a:t>
            </a:r>
            <a:r>
              <a:rPr sz="125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πληροφορίες</a:t>
            </a:r>
            <a:r>
              <a:rPr sz="125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7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25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70" dirty="0">
                <a:solidFill>
                  <a:srgbClr val="7E7E7E"/>
                </a:solidFill>
                <a:latin typeface="Calibri"/>
                <a:cs typeface="Calibri"/>
              </a:rPr>
              <a:t>απαιτήσεις</a:t>
            </a:r>
            <a:endParaRPr sz="1250" dirty="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1560"/>
              </a:spcBef>
            </a:pPr>
            <a:r>
              <a:rPr sz="2700" spc="225" baseline="7716" dirty="0">
                <a:solidFill>
                  <a:srgbClr val="D8791A"/>
                </a:solidFill>
                <a:latin typeface="Calibri"/>
                <a:cs typeface="Calibri"/>
              </a:rPr>
              <a:t>o7.</a:t>
            </a:r>
            <a:r>
              <a:rPr sz="2700" spc="232" baseline="7716" dirty="0">
                <a:solidFill>
                  <a:srgbClr val="D8791A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Πληροφορίες</a:t>
            </a:r>
            <a:r>
              <a:rPr sz="125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7E7E7E"/>
                </a:solidFill>
                <a:latin typeface="Calibri"/>
                <a:cs typeface="Calibri"/>
              </a:rPr>
              <a:t>εγγραφής</a:t>
            </a:r>
            <a:r>
              <a:rPr sz="125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25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7E7E7E"/>
                </a:solidFill>
                <a:latin typeface="Calibri"/>
                <a:cs typeface="Calibri"/>
              </a:rPr>
              <a:t>επαφές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881879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827" y="6151562"/>
              <a:ext cx="2649537" cy="6432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1765" y="911542"/>
            <a:ext cx="2511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5" dirty="0">
                <a:latin typeface="Calibri"/>
                <a:cs typeface="Calibri"/>
              </a:rPr>
              <a:t>Γνωστοποίηση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1765" y="2013902"/>
            <a:ext cx="5328285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355600" algn="l"/>
              </a:tabLst>
            </a:pPr>
            <a:r>
              <a:rPr sz="1000" i="1" spc="65" dirty="0">
                <a:latin typeface="Calibri"/>
                <a:cs typeface="Calibri"/>
              </a:rPr>
              <a:t>Συγχρηματοδοτείται </a:t>
            </a:r>
            <a:r>
              <a:rPr sz="1000" i="1" spc="75" dirty="0">
                <a:latin typeface="Calibri"/>
                <a:cs typeface="Calibri"/>
              </a:rPr>
              <a:t>από </a:t>
            </a:r>
            <a:r>
              <a:rPr sz="1000" i="1" spc="65" dirty="0">
                <a:latin typeface="Calibri"/>
                <a:cs typeface="Calibri"/>
              </a:rPr>
              <a:t>την </a:t>
            </a:r>
            <a:r>
              <a:rPr sz="1000" i="1" spc="70" dirty="0">
                <a:latin typeface="Calibri"/>
                <a:cs typeface="Calibri"/>
              </a:rPr>
              <a:t>Ευρωπαϊκή Ένωση. Ωστόσο, </a:t>
            </a:r>
            <a:r>
              <a:rPr sz="1000" i="1" spc="55" dirty="0">
                <a:latin typeface="Calibri"/>
                <a:cs typeface="Calibri"/>
              </a:rPr>
              <a:t>οι </a:t>
            </a:r>
            <a:r>
              <a:rPr sz="1000" i="1" spc="70" dirty="0">
                <a:latin typeface="Calibri"/>
                <a:cs typeface="Calibri"/>
              </a:rPr>
              <a:t>απόψεις </a:t>
            </a:r>
            <a:r>
              <a:rPr sz="1000" i="1" spc="60" dirty="0">
                <a:latin typeface="Calibri"/>
                <a:cs typeface="Calibri"/>
              </a:rPr>
              <a:t>και </a:t>
            </a:r>
            <a:r>
              <a:rPr sz="1000" i="1" spc="55" dirty="0">
                <a:latin typeface="Calibri"/>
                <a:cs typeface="Calibri"/>
              </a:rPr>
              <a:t>οι </a:t>
            </a:r>
            <a:r>
              <a:rPr sz="1000" i="1" spc="70" dirty="0">
                <a:latin typeface="Calibri"/>
                <a:cs typeface="Calibri"/>
              </a:rPr>
              <a:t>γνώμες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που </a:t>
            </a:r>
            <a:r>
              <a:rPr sz="1000" i="1" spc="65" dirty="0">
                <a:latin typeface="Calibri"/>
                <a:cs typeface="Calibri"/>
              </a:rPr>
              <a:t>εκφράζονται </a:t>
            </a:r>
            <a:r>
              <a:rPr sz="1000" i="1" spc="55" dirty="0">
                <a:latin typeface="Calibri"/>
                <a:cs typeface="Calibri"/>
              </a:rPr>
              <a:t>είναι </a:t>
            </a:r>
            <a:r>
              <a:rPr sz="1000" i="1" spc="65" dirty="0">
                <a:latin typeface="Calibri"/>
                <a:cs typeface="Calibri"/>
              </a:rPr>
              <a:t>αποκλειστικά </a:t>
            </a:r>
            <a:r>
              <a:rPr sz="1000" i="1" spc="70" dirty="0">
                <a:latin typeface="Calibri"/>
                <a:cs typeface="Calibri"/>
              </a:rPr>
              <a:t>του/των </a:t>
            </a:r>
            <a:r>
              <a:rPr sz="1000" i="1" spc="75" dirty="0">
                <a:latin typeface="Calibri"/>
                <a:cs typeface="Calibri"/>
              </a:rPr>
              <a:t>συγγραφέα/ων </a:t>
            </a:r>
            <a:r>
              <a:rPr sz="1000" i="1" spc="60" dirty="0">
                <a:latin typeface="Calibri"/>
                <a:cs typeface="Calibri"/>
              </a:rPr>
              <a:t>και </a:t>
            </a:r>
            <a:r>
              <a:rPr sz="1000" i="1" spc="70" dirty="0">
                <a:latin typeface="Calibri"/>
                <a:cs typeface="Calibri"/>
              </a:rPr>
              <a:t>δεν αντανακλούν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55" dirty="0">
                <a:latin typeface="Calibri"/>
                <a:cs typeface="Calibri"/>
              </a:rPr>
              <a:t>κατ'</a:t>
            </a:r>
            <a:r>
              <a:rPr sz="1000" i="1" spc="30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ανάγκη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Calibri"/>
                <a:cs typeface="Calibri"/>
              </a:rPr>
              <a:t>τις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απόψεις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και</a:t>
            </a:r>
            <a:r>
              <a:rPr sz="1000" i="1" spc="40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Calibri"/>
                <a:cs typeface="Calibri"/>
              </a:rPr>
              <a:t>τις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γνώμες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της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Ευρωπαϊκής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Ένωσης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ή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της</a:t>
            </a:r>
            <a:r>
              <a:rPr sz="1000" i="1" spc="3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HADEA.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Ούτε </a:t>
            </a:r>
            <a:r>
              <a:rPr sz="1000" i="1" spc="-215" dirty="0">
                <a:latin typeface="Calibri"/>
                <a:cs typeface="Calibri"/>
              </a:rPr>
              <a:t> </a:t>
            </a:r>
            <a:r>
              <a:rPr sz="1000" i="1" spc="75" dirty="0">
                <a:latin typeface="Calibri"/>
                <a:cs typeface="Calibri"/>
              </a:rPr>
              <a:t>η </a:t>
            </a:r>
            <a:r>
              <a:rPr sz="1000" i="1" spc="70" dirty="0">
                <a:latin typeface="Calibri"/>
                <a:cs typeface="Calibri"/>
              </a:rPr>
              <a:t>Ευρωπαϊκή </a:t>
            </a:r>
            <a:r>
              <a:rPr sz="1000" i="1" spc="75" dirty="0">
                <a:latin typeface="Calibri"/>
                <a:cs typeface="Calibri"/>
              </a:rPr>
              <a:t>Ένωση </a:t>
            </a:r>
            <a:r>
              <a:rPr sz="1000" i="1" spc="70" dirty="0">
                <a:latin typeface="Calibri"/>
                <a:cs typeface="Calibri"/>
              </a:rPr>
              <a:t>ούτε </a:t>
            </a:r>
            <a:r>
              <a:rPr sz="1000" i="1" spc="75" dirty="0">
                <a:latin typeface="Calibri"/>
                <a:cs typeface="Calibri"/>
              </a:rPr>
              <a:t>η </a:t>
            </a:r>
            <a:r>
              <a:rPr sz="1000" i="1" spc="70" dirty="0">
                <a:latin typeface="Calibri"/>
                <a:cs typeface="Calibri"/>
              </a:rPr>
              <a:t>χορηγούσα αρχή </a:t>
            </a:r>
            <a:r>
              <a:rPr sz="1000" i="1" spc="75" dirty="0">
                <a:latin typeface="Calibri"/>
                <a:cs typeface="Calibri"/>
              </a:rPr>
              <a:t>μπορούν να θεωρηθούν </a:t>
            </a:r>
            <a:r>
              <a:rPr sz="1000" i="1" spc="70" dirty="0">
                <a:latin typeface="Calibri"/>
                <a:cs typeface="Calibri"/>
              </a:rPr>
              <a:t>υπεύθυνοι </a:t>
            </a:r>
            <a:r>
              <a:rPr sz="1000" i="1" spc="75" dirty="0">
                <a:latin typeface="Calibri"/>
                <a:cs typeface="Calibri"/>
              </a:rPr>
              <a:t> </a:t>
            </a:r>
            <a:r>
              <a:rPr sz="1000" i="1" spc="45" dirty="0">
                <a:latin typeface="Calibri"/>
                <a:cs typeface="Calibri"/>
              </a:rPr>
              <a:t>γι'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αυτές.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16000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000" i="1" spc="75" dirty="0">
                <a:latin typeface="Calibri"/>
                <a:cs typeface="Calibri"/>
              </a:rPr>
              <a:t>Συμφωνία</a:t>
            </a:r>
            <a:r>
              <a:rPr sz="1000" i="1" spc="20" dirty="0">
                <a:latin typeface="Calibri"/>
                <a:cs typeface="Calibri"/>
              </a:rPr>
              <a:t> </a:t>
            </a:r>
            <a:r>
              <a:rPr sz="1000" i="1" spc="70" dirty="0">
                <a:latin typeface="Calibri"/>
                <a:cs typeface="Calibri"/>
              </a:rPr>
              <a:t>έργου</a:t>
            </a:r>
            <a:r>
              <a:rPr sz="1000" i="1" spc="20" dirty="0">
                <a:latin typeface="Calibri"/>
                <a:cs typeface="Calibri"/>
              </a:rPr>
              <a:t> </a:t>
            </a:r>
            <a:r>
              <a:rPr sz="1000" i="1" spc="60" dirty="0">
                <a:latin typeface="Calibri"/>
                <a:cs typeface="Calibri"/>
              </a:rPr>
              <a:t>αριθ.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65" dirty="0">
                <a:latin typeface="Calibri"/>
                <a:cs typeface="Calibri"/>
              </a:rPr>
              <a:t>101083594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91909" y="609917"/>
            <a:ext cx="4749165" cy="601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99589" marR="5080" indent="-1786889">
              <a:lnSpc>
                <a:spcPts val="2140"/>
              </a:lnSpc>
              <a:spcBef>
                <a:spcPts val="385"/>
              </a:spcBef>
            </a:pPr>
            <a:r>
              <a:rPr spc="175" dirty="0">
                <a:solidFill>
                  <a:srgbClr val="FFFFFF"/>
                </a:solidFill>
              </a:rPr>
              <a:t>Προστασία</a:t>
            </a:r>
            <a:r>
              <a:rPr spc="215" dirty="0">
                <a:solidFill>
                  <a:srgbClr val="FFFFFF"/>
                </a:solidFill>
              </a:rPr>
              <a:t> </a:t>
            </a:r>
            <a:r>
              <a:rPr spc="160" dirty="0">
                <a:solidFill>
                  <a:srgbClr val="FFFFFF"/>
                </a:solidFill>
              </a:rPr>
              <a:t>δικτύου</a:t>
            </a:r>
            <a:r>
              <a:rPr spc="210" dirty="0">
                <a:solidFill>
                  <a:srgbClr val="FFFFFF"/>
                </a:solidFill>
              </a:rPr>
              <a:t> </a:t>
            </a:r>
            <a:r>
              <a:rPr spc="145" dirty="0">
                <a:solidFill>
                  <a:srgbClr val="FFFFFF"/>
                </a:solidFill>
              </a:rPr>
              <a:t>για</a:t>
            </a:r>
            <a:r>
              <a:rPr spc="235" dirty="0">
                <a:solidFill>
                  <a:srgbClr val="FFFFFF"/>
                </a:solidFill>
              </a:rPr>
              <a:t> </a:t>
            </a:r>
            <a:r>
              <a:rPr spc="145" dirty="0">
                <a:solidFill>
                  <a:srgbClr val="FFFFFF"/>
                </a:solidFill>
              </a:rPr>
              <a:t>τον</a:t>
            </a:r>
            <a:r>
              <a:rPr spc="210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έλεγχο</a:t>
            </a:r>
            <a:r>
              <a:rPr spc="200" dirty="0">
                <a:solidFill>
                  <a:srgbClr val="FFFFFF"/>
                </a:solidFill>
              </a:rPr>
              <a:t> </a:t>
            </a:r>
            <a:r>
              <a:rPr spc="135" dirty="0">
                <a:solidFill>
                  <a:srgbClr val="FFFFFF"/>
                </a:solidFill>
              </a:rPr>
              <a:t>της </a:t>
            </a:r>
            <a:r>
              <a:rPr spc="-484" dirty="0">
                <a:solidFill>
                  <a:srgbClr val="FFFFFF"/>
                </a:solidFill>
              </a:rPr>
              <a:t> </a:t>
            </a:r>
            <a:r>
              <a:rPr spc="145" dirty="0">
                <a:solidFill>
                  <a:srgbClr val="FFFFFF"/>
                </a:solidFill>
              </a:rPr>
              <a:t>ενέργειας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74659" y="1292225"/>
            <a:ext cx="1366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0015" y="2096770"/>
            <a:ext cx="437832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6505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Αυτές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FFBA00"/>
                </a:solidFill>
                <a:latin typeface="Calibri"/>
                <a:cs typeface="Calibri"/>
              </a:rPr>
              <a:t>οι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διαφάνειες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περιγράφουν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τα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ουσιώδη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FFBA00"/>
                </a:solidFill>
                <a:latin typeface="Calibri"/>
                <a:cs typeface="Calibri"/>
              </a:rPr>
              <a:t>επιθετικά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εργαλεία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που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θα </a:t>
            </a:r>
            <a:r>
              <a:rPr sz="1000" b="1" spc="-2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χρησιμοποιηθούν</a:t>
            </a:r>
            <a:r>
              <a:rPr sz="1000" b="1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σε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αυτό</a:t>
            </a:r>
            <a:r>
              <a:rPr sz="1000" b="1" spc="1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FFBA00"/>
                </a:solidFill>
                <a:latin typeface="Calibri"/>
                <a:cs typeface="Calibri"/>
              </a:rPr>
              <a:t>το</a:t>
            </a:r>
            <a:r>
              <a:rPr sz="1000" b="1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000" b="1" spc="50" dirty="0">
                <a:solidFill>
                  <a:srgbClr val="FFBA00"/>
                </a:solidFill>
                <a:latin typeface="Calibri"/>
                <a:cs typeface="Calibri"/>
              </a:rPr>
              <a:t>μάθημα.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6457" y="2788284"/>
            <a:ext cx="5647055" cy="136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  <a:tabLst>
                <a:tab pos="1116965" algn="l"/>
              </a:tabLst>
            </a:pP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Τα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εργαλεία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αυτά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προορίζονται για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χρήση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στο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πλαίσιο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αυτού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του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μαθήματος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για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να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καταδείξουν </a:t>
            </a:r>
            <a:r>
              <a:rPr sz="1100" spc="90" dirty="0">
                <a:solidFill>
                  <a:srgbClr val="FF0000"/>
                </a:solidFill>
                <a:latin typeface="Calibri"/>
                <a:cs typeface="Calibri"/>
              </a:rPr>
              <a:t>πώς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μπορούν να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χρησιμοποιηθούν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διάφορα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εργαλεία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για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διάφορες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δραστηριότητες κυβερνοεπιθέσεων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να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διευθυνσιοδοτηθούν </a:t>
            </a:r>
            <a:r>
              <a:rPr sz="1100" spc="60" dirty="0">
                <a:solidFill>
                  <a:srgbClr val="FF0000"/>
                </a:solidFill>
                <a:latin typeface="Calibri"/>
                <a:cs typeface="Calibri"/>
              </a:rPr>
              <a:t>οι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υπάρχουσες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αδυναμίες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ασφάλειας</a:t>
            </a:r>
            <a:r>
              <a:rPr sz="11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για</a:t>
            </a:r>
            <a:r>
              <a:rPr sz="11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αποφυγή</a:t>
            </a:r>
            <a:r>
              <a:rPr sz="11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τον</a:t>
            </a:r>
            <a:r>
              <a:rPr sz="11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μετριασμό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των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σχετικών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κινδύνων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στον </a:t>
            </a:r>
            <a:r>
              <a:rPr sz="1100" spc="-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κυβερνοχώρο.	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Ως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εκ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τούτου,</a:t>
            </a:r>
            <a:r>
              <a:rPr sz="11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όλες</a:t>
            </a:r>
            <a:r>
              <a:rPr sz="11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αυτές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0000"/>
                </a:solidFill>
                <a:latin typeface="Calibri"/>
                <a:cs typeface="Calibri"/>
              </a:rPr>
              <a:t>οι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πρακτικές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δραστηριότητες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προορίζονται </a:t>
            </a:r>
            <a:r>
              <a:rPr sz="1100" spc="-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αποκλειστικά και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μόνο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για εκπαιδευτικούς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σκοπούς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1100" spc="95" dirty="0">
                <a:solidFill>
                  <a:srgbClr val="FF0000"/>
                </a:solidFill>
                <a:latin typeface="Calibri"/>
                <a:cs typeface="Calibri"/>
              </a:rPr>
              <a:t>XML </a:t>
            </a:r>
            <a:r>
              <a:rPr sz="1100" spc="65" dirty="0">
                <a:solidFill>
                  <a:srgbClr val="FF0000"/>
                </a:solidFill>
                <a:latin typeface="Calibri"/>
                <a:cs typeface="Calibri"/>
              </a:rPr>
              <a:t>(Extensible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Markup </a:t>
            </a:r>
            <a:r>
              <a:rPr sz="11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Language </a:t>
            </a:r>
            <a:r>
              <a:rPr sz="1100" spc="5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δομημένη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μορφή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ανταλλαγής δεδομένωνn) </a:t>
            </a:r>
            <a:r>
              <a:rPr sz="1100" spc="65" dirty="0">
                <a:solidFill>
                  <a:srgbClr val="FF0000"/>
                </a:solidFill>
                <a:latin typeface="Calibri"/>
                <a:cs typeface="Calibri"/>
              </a:rPr>
              <a:t>όχι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για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οποιαδήποτε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άλλη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0000"/>
                </a:solidFill>
                <a:latin typeface="Calibri"/>
                <a:cs typeface="Calibri"/>
              </a:rPr>
              <a:t>κακόβουλη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0000"/>
                </a:solidFill>
                <a:latin typeface="Calibri"/>
                <a:cs typeface="Calibri"/>
              </a:rPr>
              <a:t>ανεξουσιοδοτημένη</a:t>
            </a:r>
            <a:r>
              <a:rPr sz="11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0000"/>
                </a:solidFill>
                <a:latin typeface="Calibri"/>
                <a:cs typeface="Calibri"/>
              </a:rPr>
              <a:t>δραστηριότητα.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010150"/>
            <a:ext cx="3241992" cy="6022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19470" y="2940050"/>
            <a:ext cx="367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>
                <a:solidFill>
                  <a:srgbClr val="FFFFFF"/>
                </a:solidFill>
              </a:rPr>
              <a:t>Ανίχνευση</a:t>
            </a:r>
            <a:r>
              <a:rPr spc="155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κυβερνοεπιθέσεων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921692"/>
            <a:ext cx="3241992" cy="6022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9965" y="0"/>
            <a:ext cx="6122035" cy="6858000"/>
            <a:chOff x="6069965" y="0"/>
            <a:chExt cx="61220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1270" y="4759"/>
              <a:ext cx="584073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9965" y="2560002"/>
              <a:ext cx="5945504" cy="342931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367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Ανίχνευση</a:t>
            </a:r>
            <a:r>
              <a:rPr spc="155" dirty="0"/>
              <a:t> </a:t>
            </a:r>
            <a:r>
              <a:rPr spc="165" dirty="0"/>
              <a:t>κυβερνοεπιθέσεων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740" y="1304607"/>
            <a:ext cx="10638155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 indent="-285115">
              <a:lnSpc>
                <a:spcPct val="100000"/>
              </a:lnSpc>
              <a:spcBef>
                <a:spcPts val="100"/>
              </a:spcBef>
              <a:buSzPct val="163636"/>
              <a:buFont typeface="Arial"/>
              <a:buChar char="•"/>
              <a:tabLst>
                <a:tab pos="712470" algn="l"/>
                <a:tab pos="713105" algn="l"/>
              </a:tabLst>
            </a:pPr>
            <a:r>
              <a:rPr sz="1100" spc="100" dirty="0">
                <a:latin typeface="Calibri"/>
                <a:cs typeface="Calibri"/>
              </a:rPr>
              <a:t>Ανίχνευση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επιθέσεων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ARP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Poisoning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στο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δίκτυο</a:t>
            </a:r>
            <a:endParaRPr sz="1100">
              <a:latin typeface="Calibri"/>
              <a:cs typeface="Calibri"/>
            </a:endParaRPr>
          </a:p>
          <a:p>
            <a:pPr marL="713740" marR="5080" indent="-285750">
              <a:lnSpc>
                <a:spcPct val="100000"/>
              </a:lnSpc>
              <a:spcBef>
                <a:spcPts val="760"/>
              </a:spcBef>
              <a:buSzPct val="163636"/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1100" spc="114" dirty="0">
                <a:latin typeface="Calibri"/>
                <a:cs typeface="Calibri"/>
              </a:rPr>
              <a:t>Θεωρούμε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ότι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το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μηχάνημα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Windows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εκτελεί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πράξεις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ως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μηχάνημα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διαχείρισης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δικτύου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στο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δίκτυο.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Εάν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συμβαίνουν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ύποπτες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δραστηριότητες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στο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δίκτυο,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διαχειριστής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του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δικτύου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θα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πρέπει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να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τις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εντοπίσει.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Πώς;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100" spc="100" dirty="0">
                <a:latin typeface="Calibri"/>
                <a:cs typeface="Calibri"/>
              </a:rPr>
              <a:t>Στη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μηχανή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Arp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-a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919" y="2917190"/>
            <a:ext cx="796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latin typeface="Calibri"/>
                <a:cs typeface="Calibri"/>
              </a:rPr>
              <a:t>Πριν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από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το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0435" y="4525009"/>
            <a:ext cx="5568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14" dirty="0">
                <a:latin typeface="Calibri"/>
                <a:cs typeface="Calibri"/>
              </a:rPr>
              <a:t>Μ</a:t>
            </a:r>
            <a:r>
              <a:rPr sz="1100" spc="50" dirty="0">
                <a:latin typeface="Calibri"/>
                <a:cs typeface="Calibri"/>
              </a:rPr>
              <a:t>ε</a:t>
            </a:r>
            <a:r>
              <a:rPr sz="1100" spc="35" dirty="0">
                <a:latin typeface="Calibri"/>
                <a:cs typeface="Calibri"/>
              </a:rPr>
              <a:t>τ</a:t>
            </a:r>
            <a:r>
              <a:rPr sz="1100" spc="90" dirty="0">
                <a:latin typeface="Calibri"/>
                <a:cs typeface="Calibri"/>
              </a:rPr>
              <a:t>ά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35" dirty="0">
                <a:latin typeface="Calibri"/>
                <a:cs typeface="Calibri"/>
              </a:rPr>
              <a:t>τ</a:t>
            </a:r>
            <a:r>
              <a:rPr sz="1100" spc="85" dirty="0">
                <a:latin typeface="Calibri"/>
                <a:cs typeface="Calibri"/>
              </a:rPr>
              <a:t>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43627" y="5086350"/>
            <a:ext cx="7175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30" dirty="0">
                <a:latin typeface="Calibri"/>
                <a:cs typeface="Calibri"/>
              </a:rPr>
              <a:t>5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38300" y="2280285"/>
            <a:ext cx="3803015" cy="3351529"/>
            <a:chOff x="1638300" y="2280285"/>
            <a:chExt cx="3803015" cy="335152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6584" y="2280285"/>
              <a:ext cx="3554412" cy="33515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52587" y="2550160"/>
              <a:ext cx="3570604" cy="2845435"/>
            </a:xfrm>
            <a:custGeom>
              <a:avLst/>
              <a:gdLst/>
              <a:ahLst/>
              <a:cxnLst/>
              <a:rect l="l" t="t" r="r" b="b"/>
              <a:pathLst>
                <a:path w="3570604" h="2845435">
                  <a:moveTo>
                    <a:pt x="0" y="0"/>
                  </a:moveTo>
                  <a:lnTo>
                    <a:pt x="3570287" y="0"/>
                  </a:lnTo>
                  <a:lnTo>
                    <a:pt x="3570287" y="1245234"/>
                  </a:lnTo>
                  <a:lnTo>
                    <a:pt x="0" y="1245234"/>
                  </a:lnTo>
                  <a:lnTo>
                    <a:pt x="0" y="0"/>
                  </a:lnTo>
                </a:path>
                <a:path w="3570604" h="2845435">
                  <a:moveTo>
                    <a:pt x="0" y="1515109"/>
                  </a:moveTo>
                  <a:lnTo>
                    <a:pt x="3570287" y="1515109"/>
                  </a:lnTo>
                  <a:lnTo>
                    <a:pt x="3570287" y="2845435"/>
                  </a:lnTo>
                  <a:lnTo>
                    <a:pt x="0" y="2845435"/>
                  </a:lnTo>
                  <a:lnTo>
                    <a:pt x="0" y="1515109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5020" y="0"/>
            <a:ext cx="8854440" cy="6880225"/>
            <a:chOff x="3335020" y="0"/>
            <a:chExt cx="8854440" cy="6880225"/>
          </a:xfrm>
        </p:grpSpPr>
        <p:sp>
          <p:nvSpPr>
            <p:cNvPr id="3" name="object 3"/>
            <p:cNvSpPr/>
            <p:nvPr/>
          </p:nvSpPr>
          <p:spPr>
            <a:xfrm>
              <a:off x="6893560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5020" y="3160077"/>
              <a:ext cx="3617595" cy="35801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887" y="2987039"/>
              <a:ext cx="5215255" cy="3407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7879" y="3180714"/>
              <a:ext cx="4891405" cy="28216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Ανίχνευση</a:t>
            </a:r>
            <a:r>
              <a:rPr spc="155" dirty="0"/>
              <a:t> </a:t>
            </a:r>
            <a:r>
              <a:rPr spc="165" dirty="0"/>
              <a:t>κυβερνοεπιθέσεων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3865" y="1089113"/>
            <a:ext cx="7164705" cy="12592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Επιθέσεις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δηλητηρίασης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ARP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marL="456565" indent="-286385">
              <a:lnSpc>
                <a:spcPct val="100000"/>
              </a:lnSpc>
              <a:buSzPct val="163636"/>
              <a:buFont typeface="Arial"/>
              <a:buChar char="•"/>
              <a:tabLst>
                <a:tab pos="455930" algn="l"/>
                <a:tab pos="456565" algn="l"/>
              </a:tabLst>
            </a:pPr>
            <a:r>
              <a:rPr sz="1100" spc="100" dirty="0">
                <a:latin typeface="Calibri"/>
                <a:cs typeface="Calibri"/>
              </a:rPr>
              <a:t>Η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εντολή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"arp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-a"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θα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πρέπει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εκτελείται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χειροκίνητα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κάθε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φορά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για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τέτοιων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ύποπτων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δραστηριοτήτων.</a:t>
            </a:r>
            <a:endParaRPr sz="1100">
              <a:latin typeface="Calibri"/>
              <a:cs typeface="Calibri"/>
            </a:endParaRPr>
          </a:p>
          <a:p>
            <a:pPr marL="456565" indent="-286385">
              <a:lnSpc>
                <a:spcPct val="100000"/>
              </a:lnSpc>
              <a:spcBef>
                <a:spcPts val="680"/>
              </a:spcBef>
              <a:buSzPct val="163636"/>
              <a:buFont typeface="Arial"/>
              <a:buChar char="•"/>
              <a:tabLst>
                <a:tab pos="455930" algn="l"/>
                <a:tab pos="456565" algn="l"/>
              </a:tabLst>
            </a:pPr>
            <a:r>
              <a:rPr sz="1100" spc="110" dirty="0">
                <a:latin typeface="Calibri"/>
                <a:cs typeface="Calibri"/>
              </a:rPr>
              <a:t>Το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εργαλείο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xarp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μπορεί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να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ανιχνεύσει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αυτόματα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οποιεσδήποτε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τέτοιες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δραστηριότητες.</a:t>
            </a:r>
            <a:endParaRPr sz="1100">
              <a:latin typeface="Calibri"/>
              <a:cs typeface="Calibri"/>
            </a:endParaRPr>
          </a:p>
          <a:p>
            <a:pPr marL="4326255">
              <a:lnSpc>
                <a:spcPct val="100000"/>
              </a:lnSpc>
              <a:spcBef>
                <a:spcPts val="1630"/>
              </a:spcBef>
            </a:pPr>
            <a:r>
              <a:rPr sz="1100" spc="75" dirty="0">
                <a:latin typeface="Calibri"/>
                <a:cs typeface="Calibri"/>
              </a:rPr>
              <a:t>Μετά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το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5560" y="4911090"/>
            <a:ext cx="796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latin typeface="Calibri"/>
                <a:cs typeface="Calibri"/>
              </a:rPr>
              <a:t>Πριν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από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το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79" y="2610485"/>
            <a:ext cx="3073399" cy="230790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243627" y="5814695"/>
            <a:ext cx="7175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5"/>
              </a:lnSpc>
            </a:pPr>
            <a:r>
              <a:rPr sz="650" spc="30" dirty="0">
                <a:latin typeface="Calibri"/>
                <a:cs typeface="Calibri"/>
              </a:rPr>
              <a:t>6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1104" y="0"/>
            <a:ext cx="8430895" cy="6858000"/>
            <a:chOff x="3761104" y="0"/>
            <a:chExt cx="84308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1269" y="4759"/>
              <a:ext cx="584073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009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1104" y="3188335"/>
              <a:ext cx="4358639" cy="34959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4779" y="3382645"/>
              <a:ext cx="3771582" cy="29082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43627" y="5993765"/>
            <a:ext cx="7175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0"/>
              </a:lnSpc>
            </a:pPr>
            <a:r>
              <a:rPr sz="650" spc="30" dirty="0">
                <a:latin typeface="Calibri"/>
                <a:cs typeface="Calibri"/>
              </a:rPr>
              <a:t>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367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Ανίχνευση</a:t>
            </a:r>
            <a:r>
              <a:rPr spc="155" dirty="0"/>
              <a:t> </a:t>
            </a:r>
            <a:r>
              <a:rPr spc="165" dirty="0"/>
              <a:t>κυβερνοεπιθέσεων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794" y="1175384"/>
            <a:ext cx="923163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Ανίχνευση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ύποπτων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δραστηριοτήτων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δίκτυο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με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χρήση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του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 Wireshark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370205" indent="-286385">
              <a:lnSpc>
                <a:spcPct val="100000"/>
              </a:lnSpc>
              <a:buSzPct val="163636"/>
              <a:buFont typeface="Arial"/>
              <a:buChar char="•"/>
              <a:tabLst>
                <a:tab pos="369570" algn="l"/>
                <a:tab pos="370205" algn="l"/>
              </a:tabLst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Εκτελέστε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wireshark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στη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συσκευή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windows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και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αφήστε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εργαλείο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να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ανιχνεύσει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πακέτα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δεδομένων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αιτήματος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ARP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μέσω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του</a:t>
            </a:r>
            <a:r>
              <a:rPr sz="1100" spc="2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δικτύου.</a:t>
            </a:r>
            <a:endParaRPr sz="1100">
              <a:latin typeface="Calibri"/>
              <a:cs typeface="Calibri"/>
            </a:endParaRPr>
          </a:p>
          <a:p>
            <a:pPr marL="370205" indent="-286385">
              <a:lnSpc>
                <a:spcPct val="100000"/>
              </a:lnSpc>
              <a:spcBef>
                <a:spcPts val="745"/>
              </a:spcBef>
              <a:buSzPct val="163636"/>
              <a:buFont typeface="Arial"/>
              <a:buChar char="•"/>
              <a:tabLst>
                <a:tab pos="369570" algn="l"/>
                <a:tab pos="370205" algn="l"/>
              </a:tabLst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Για να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 κάνετε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αυτό, κάντε τα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εξής:</a:t>
            </a:r>
            <a:endParaRPr sz="1100">
              <a:latin typeface="Calibri"/>
              <a:cs typeface="Calibri"/>
            </a:endParaRPr>
          </a:p>
          <a:p>
            <a:pPr marL="827405" lvl="1" indent="-285750">
              <a:lnSpc>
                <a:spcPct val="100000"/>
              </a:lnSpc>
              <a:spcBef>
                <a:spcPts val="1190"/>
              </a:spcBef>
              <a:buSzPct val="163636"/>
              <a:buFont typeface="Arial"/>
              <a:buChar char="•"/>
              <a:tabLst>
                <a:tab pos="826769" algn="l"/>
                <a:tab pos="827405" algn="l"/>
              </a:tabLst>
            </a:pPr>
            <a:r>
              <a:rPr sz="1100" spc="-5" dirty="0">
                <a:solidFill>
                  <a:srgbClr val="2D2F31"/>
                </a:solidFill>
                <a:latin typeface="Noto Sans Symbols2"/>
                <a:cs typeface="Noto Sans Symbols2"/>
              </a:rPr>
              <a:t>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Επιλέξτε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προτιμήσεις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από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Edit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και,</a:t>
            </a:r>
            <a:r>
              <a:rPr sz="1100" spc="2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στη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συνέχεια,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επιλέξτε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</a:t>
            </a:r>
            <a:r>
              <a:rPr sz="1100" spc="1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πρωτόκολλο</a:t>
            </a:r>
            <a:r>
              <a:rPr sz="1100" spc="2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XML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(Extensible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Markup-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δομημένη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μορφή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ανταλλαγής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δεδομένωνn)</a:t>
            </a:r>
            <a:endParaRPr sz="1100">
              <a:latin typeface="Calibri"/>
              <a:cs typeface="Calibri"/>
            </a:endParaRPr>
          </a:p>
          <a:p>
            <a:pPr marL="827405" lvl="1" indent="-285750">
              <a:lnSpc>
                <a:spcPct val="100000"/>
              </a:lnSpc>
              <a:spcBef>
                <a:spcPts val="695"/>
              </a:spcBef>
              <a:buSzPct val="163636"/>
              <a:buFont typeface="Arial"/>
              <a:buChar char="•"/>
              <a:tabLst>
                <a:tab pos="826769" algn="l"/>
                <a:tab pos="827405" algn="l"/>
              </a:tabLst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Διατηρήστε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επιλεγμένο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το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"Detect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request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storms".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Στη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συνέχεια,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πατήστε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ok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367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Ανίχνευση</a:t>
            </a:r>
            <a:r>
              <a:rPr spc="155" dirty="0"/>
              <a:t> </a:t>
            </a:r>
            <a:r>
              <a:rPr spc="165" dirty="0"/>
              <a:t>κυβερνοεπιθέσεων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8794" y="1158310"/>
            <a:ext cx="9043670" cy="139255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Ανίχνευση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ύποπτων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δραστηριοτήτων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δίκτυο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με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χρήση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του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 Wireshark</a:t>
            </a:r>
            <a:endParaRPr sz="11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spcBef>
                <a:spcPts val="920"/>
              </a:spcBef>
              <a:buSzPct val="163636"/>
              <a:buFont typeface="Arial"/>
              <a:buChar char="•"/>
              <a:tabLst>
                <a:tab pos="384175" algn="l"/>
                <a:tab pos="384810" algn="l"/>
              </a:tabLst>
            </a:pPr>
            <a:r>
              <a:rPr sz="1100" spc="70" dirty="0">
                <a:latin typeface="Calibri"/>
                <a:cs typeface="Calibri"/>
              </a:rPr>
              <a:t>Εκτελέστε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εργαλείο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Wireshark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χρησιμοποιώντας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την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κατάλληλη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σύνδεση.</a:t>
            </a:r>
            <a:endParaRPr sz="1100">
              <a:latin typeface="Calibri"/>
              <a:cs typeface="Calibri"/>
            </a:endParaRPr>
          </a:p>
          <a:p>
            <a:pPr marL="384810" marR="5080" indent="-285750">
              <a:lnSpc>
                <a:spcPct val="101699"/>
              </a:lnSpc>
              <a:spcBef>
                <a:spcPts val="775"/>
              </a:spcBef>
              <a:buSzPct val="163636"/>
              <a:buFont typeface="Arial"/>
              <a:buChar char="•"/>
              <a:tabLst>
                <a:tab pos="384175" algn="l"/>
                <a:tab pos="384810" algn="l"/>
              </a:tabLst>
            </a:pPr>
            <a:r>
              <a:rPr sz="1100" spc="90" dirty="0">
                <a:latin typeface="Calibri"/>
                <a:cs typeface="Calibri"/>
              </a:rPr>
              <a:t>Για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να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δοκιμάσουμε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την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επίθεση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ARP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poising,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θα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να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ανακαλύπτουμε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τις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συνδεδεμένες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συσκευές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δίκτυο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χρησιμοποιώντας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την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εντολή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Netdiscover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(εργαλείο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δικτυακής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σάρωσης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για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εύρεση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συσκευών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σε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LAN)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στο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Kali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Linux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  <a:spcBef>
                <a:spcPts val="944"/>
              </a:spcBef>
            </a:pPr>
            <a:r>
              <a:rPr sz="1100" spc="20" dirty="0">
                <a:latin typeface="Calibri"/>
                <a:cs typeface="Calibri"/>
              </a:rPr>
              <a:t>Netdiscover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(για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εύρεση)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9115" y="3893820"/>
            <a:ext cx="38741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0" dirty="0">
                <a:latin typeface="Calibri"/>
                <a:cs typeface="Calibri"/>
              </a:rPr>
              <a:t>Το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Wireshark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αρχίζει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να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ανιχνεύει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αιτήσεις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ARP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στο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δίκτυο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5569" y="2833430"/>
            <a:ext cx="4572000" cy="3660775"/>
            <a:chOff x="902335" y="3197225"/>
            <a:chExt cx="4572000" cy="36607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335" y="3197225"/>
              <a:ext cx="4572000" cy="36607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645" y="3391217"/>
              <a:ext cx="3986847" cy="30819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179175" y="6348095"/>
            <a:ext cx="12255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z="650" spc="30" dirty="0">
                <a:latin typeface="Calibri"/>
                <a:cs typeface="Calibri"/>
              </a:rPr>
              <a:t>8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8822" y="0"/>
            <a:ext cx="6228080" cy="6880225"/>
            <a:chOff x="5818822" y="0"/>
            <a:chExt cx="622808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8822" y="2337117"/>
              <a:ext cx="2919412" cy="2725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4157" y="1484630"/>
              <a:ext cx="2912427" cy="27381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367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Ανίχνευση</a:t>
            </a:r>
            <a:r>
              <a:rPr spc="155" dirty="0"/>
              <a:t> </a:t>
            </a:r>
            <a:r>
              <a:rPr spc="165" dirty="0"/>
              <a:t>κυβερνοεπιθέσεων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794" y="1160444"/>
            <a:ext cx="5461000" cy="6515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Ανίχνευση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ύποπτων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δραστηριοτήτων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στο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δίκτυο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με</a:t>
            </a:r>
            <a:r>
              <a:rPr sz="1100" spc="5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τη</a:t>
            </a:r>
            <a:r>
              <a:rPr sz="110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D2F31"/>
                </a:solidFill>
                <a:latin typeface="Calibri"/>
                <a:cs typeface="Calibri"/>
              </a:rPr>
              <a:t>χρήση</a:t>
            </a:r>
            <a:r>
              <a:rPr sz="1100" spc="10" dirty="0">
                <a:solidFill>
                  <a:srgbClr val="2D2F3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D2F31"/>
                </a:solidFill>
                <a:latin typeface="Calibri"/>
                <a:cs typeface="Calibri"/>
              </a:rPr>
              <a:t>του</a:t>
            </a:r>
            <a:r>
              <a:rPr sz="1100" spc="-15" dirty="0">
                <a:solidFill>
                  <a:srgbClr val="2D2F31"/>
                </a:solidFill>
                <a:latin typeface="Calibri"/>
                <a:cs typeface="Calibri"/>
              </a:rPr>
              <a:t> Wireshark</a:t>
            </a:r>
            <a:endParaRPr sz="1100">
              <a:latin typeface="Calibri"/>
              <a:cs typeface="Calibri"/>
            </a:endParaRPr>
          </a:p>
          <a:p>
            <a:pPr marL="384810" marR="5080" indent="-285750">
              <a:lnSpc>
                <a:spcPts val="1280"/>
              </a:lnSpc>
              <a:spcBef>
                <a:spcPts val="969"/>
              </a:spcBef>
              <a:buSzPct val="163636"/>
              <a:buFont typeface="Arial"/>
              <a:buChar char="•"/>
              <a:tabLst>
                <a:tab pos="384175" algn="l"/>
                <a:tab pos="384810" algn="l"/>
              </a:tabLst>
            </a:pPr>
            <a:r>
              <a:rPr sz="1100" spc="95" dirty="0">
                <a:latin typeface="Calibri"/>
                <a:cs typeface="Calibri"/>
              </a:rPr>
              <a:t>Ετελέστε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την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επίθεση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arb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spoofing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χρησιμοποιώντας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οποιοδήποτε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20" dirty="0">
                <a:latin typeface="Calibri"/>
                <a:cs typeface="Calibri"/>
              </a:rPr>
              <a:t>από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τα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προαναφερθέντα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bettercap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ή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arpspoof)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719" y="2224087"/>
            <a:ext cx="1882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95" dirty="0">
                <a:latin typeface="Calibri"/>
                <a:cs typeface="Calibri"/>
              </a:rPr>
              <a:t>Bettercap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-caplet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spoof.cap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3375" y="4546600"/>
            <a:ext cx="5461635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49165" algn="l"/>
              </a:tabLst>
            </a:pPr>
            <a:r>
              <a:rPr sz="1100" spc="50" dirty="0">
                <a:latin typeface="Calibri"/>
                <a:cs typeface="Calibri"/>
              </a:rPr>
              <a:t>Το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Wireshark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αρχίζει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να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ανιχνεύει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αίτημα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ARP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poising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μέσω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του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δικτύου.	Για </a:t>
            </a:r>
            <a:r>
              <a:rPr sz="1100" spc="50" dirty="0">
                <a:latin typeface="Calibri"/>
                <a:cs typeface="Calibri"/>
              </a:rPr>
              <a:t> περισσότερη ανάλυση, </a:t>
            </a:r>
            <a:r>
              <a:rPr sz="1100" spc="45" dirty="0">
                <a:latin typeface="Calibri"/>
                <a:cs typeface="Calibri"/>
              </a:rPr>
              <a:t>επιλέξτε Expert </a:t>
            </a:r>
            <a:r>
              <a:rPr sz="1100" spc="65" dirty="0">
                <a:latin typeface="Calibri"/>
                <a:cs typeface="Calibri"/>
              </a:rPr>
              <a:t>XML </a:t>
            </a:r>
            <a:r>
              <a:rPr sz="1100" spc="40" dirty="0">
                <a:latin typeface="Calibri"/>
                <a:cs typeface="Calibri"/>
              </a:rPr>
              <a:t>(Extensible </a:t>
            </a:r>
            <a:r>
              <a:rPr sz="1100" spc="55" dirty="0">
                <a:latin typeface="Calibri"/>
                <a:cs typeface="Calibri"/>
              </a:rPr>
              <a:t>Markup </a:t>
            </a:r>
            <a:r>
              <a:rPr sz="1100" spc="50" dirty="0">
                <a:latin typeface="Calibri"/>
                <a:cs typeface="Calibri"/>
              </a:rPr>
              <a:t>Language </a:t>
            </a:r>
            <a:r>
              <a:rPr sz="1100" spc="30" dirty="0">
                <a:latin typeface="Calibri"/>
                <a:cs typeface="Calibri"/>
              </a:rPr>
              <a:t>- </a:t>
            </a:r>
            <a:r>
              <a:rPr sz="1100" spc="50" dirty="0">
                <a:latin typeface="Calibri"/>
                <a:cs typeface="Calibri"/>
              </a:rPr>
              <a:t>δομημένη </a:t>
            </a:r>
            <a:r>
              <a:rPr sz="1100" spc="55" dirty="0">
                <a:latin typeface="Calibri"/>
                <a:cs typeface="Calibri"/>
              </a:rPr>
              <a:t> μορφή </a:t>
            </a:r>
            <a:r>
              <a:rPr sz="1100" spc="50" dirty="0">
                <a:latin typeface="Calibri"/>
                <a:cs typeface="Calibri"/>
              </a:rPr>
              <a:t>ανταλλαγής δεδομένωνn) DeepL </a:t>
            </a:r>
            <a:r>
              <a:rPr sz="1100" spc="45" dirty="0">
                <a:latin typeface="Calibri"/>
                <a:cs typeface="Calibri"/>
              </a:rPr>
              <a:t>(λογισμικό μηχανικής </a:t>
            </a:r>
            <a:r>
              <a:rPr sz="1100" spc="55" dirty="0">
                <a:latin typeface="Calibri"/>
                <a:cs typeface="Calibri"/>
              </a:rPr>
              <a:t>μετάφρασης </a:t>
            </a:r>
            <a:r>
              <a:rPr sz="1100" spc="50" dirty="0">
                <a:latin typeface="Calibri"/>
                <a:cs typeface="Calibri"/>
              </a:rPr>
              <a:t>βασισμένο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σtην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ΤΝ)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από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το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μενού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Analyze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9785" y="3044825"/>
            <a:ext cx="4575175" cy="3669665"/>
            <a:chOff x="819785" y="3044825"/>
            <a:chExt cx="4575175" cy="366966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785" y="3044825"/>
              <a:ext cx="4575175" cy="36696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5365" y="3239770"/>
              <a:ext cx="3986847" cy="30819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179175" y="6348095"/>
            <a:ext cx="12255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z="650" spc="30" dirty="0">
                <a:latin typeface="Calibri"/>
                <a:cs typeface="Calibri"/>
              </a:rPr>
              <a:t>9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2744" y="2511107"/>
            <a:ext cx="4603115" cy="601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56845" marR="5080" indent="-144145">
              <a:lnSpc>
                <a:spcPts val="2140"/>
              </a:lnSpc>
              <a:spcBef>
                <a:spcPts val="385"/>
              </a:spcBef>
            </a:pPr>
            <a:r>
              <a:rPr spc="185" dirty="0">
                <a:solidFill>
                  <a:srgbClr val="FFFFFF"/>
                </a:solidFill>
              </a:rPr>
              <a:t>Πρόληψη</a:t>
            </a:r>
            <a:r>
              <a:rPr spc="204" dirty="0">
                <a:solidFill>
                  <a:srgbClr val="FFFFFF"/>
                </a:solidFill>
              </a:rPr>
              <a:t> </a:t>
            </a:r>
            <a:r>
              <a:rPr spc="120" dirty="0">
                <a:solidFill>
                  <a:srgbClr val="FFFFFF"/>
                </a:solidFill>
              </a:rPr>
              <a:t>της</a:t>
            </a:r>
            <a:r>
              <a:rPr spc="130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επίθεσης</a:t>
            </a:r>
            <a:r>
              <a:rPr spc="190" dirty="0">
                <a:solidFill>
                  <a:srgbClr val="FFFFFF"/>
                </a:solidFill>
              </a:rPr>
              <a:t> </a:t>
            </a:r>
            <a:r>
              <a:rPr spc="175" dirty="0">
                <a:solidFill>
                  <a:srgbClr val="FFFFFF"/>
                </a:solidFill>
              </a:rPr>
              <a:t>δηλητηρίασης </a:t>
            </a:r>
            <a:r>
              <a:rPr spc="-484" dirty="0">
                <a:solidFill>
                  <a:srgbClr val="FFFFFF"/>
                </a:solidFill>
              </a:rPr>
              <a:t> </a:t>
            </a:r>
            <a:r>
              <a:rPr spc="170" dirty="0">
                <a:solidFill>
                  <a:srgbClr val="FFFFFF"/>
                </a:solidFill>
              </a:rPr>
              <a:t>ARP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770879"/>
            <a:ext cx="3241992" cy="6022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1550" y="0"/>
            <a:ext cx="7331709" cy="6880225"/>
            <a:chOff x="3511550" y="0"/>
            <a:chExt cx="733170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009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1550" y="1465580"/>
              <a:ext cx="5195887" cy="38750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11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45795"/>
            <a:ext cx="5240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Πρόληψη</a:t>
            </a:r>
            <a:r>
              <a:rPr spc="215" dirty="0"/>
              <a:t> </a:t>
            </a:r>
            <a:r>
              <a:rPr spc="120" dirty="0"/>
              <a:t>της</a:t>
            </a:r>
            <a:r>
              <a:rPr spc="135" dirty="0"/>
              <a:t> </a:t>
            </a:r>
            <a:r>
              <a:rPr spc="145" dirty="0"/>
              <a:t>επίθεσης</a:t>
            </a:r>
            <a:r>
              <a:rPr spc="195" dirty="0"/>
              <a:t> </a:t>
            </a:r>
            <a:r>
              <a:rPr spc="175" dirty="0"/>
              <a:t>δηλητηρίασης</a:t>
            </a:r>
            <a:r>
              <a:rPr spc="185" dirty="0"/>
              <a:t> </a:t>
            </a:r>
            <a:r>
              <a:rPr spc="170" dirty="0"/>
              <a:t>ARP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3436" y="5464492"/>
            <a:ext cx="80029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0" dirty="0">
                <a:latin typeface="Calibri"/>
                <a:cs typeface="Calibri"/>
              </a:rPr>
              <a:t>Το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175" dirty="0">
                <a:latin typeface="Calibri"/>
                <a:cs typeface="Calibri"/>
              </a:rPr>
              <a:t>"Δυναμικό"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170" dirty="0">
                <a:latin typeface="Calibri"/>
                <a:cs typeface="Calibri"/>
              </a:rPr>
              <a:t>μπορεί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150" dirty="0">
                <a:latin typeface="Calibri"/>
                <a:cs typeface="Calibri"/>
              </a:rPr>
              <a:t>να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135" dirty="0">
                <a:latin typeface="Calibri"/>
                <a:cs typeface="Calibri"/>
              </a:rPr>
              <a:t>αλλάξει</a:t>
            </a:r>
            <a:r>
              <a:rPr sz="1100" spc="145" dirty="0">
                <a:latin typeface="Calibri"/>
                <a:cs typeface="Calibri"/>
              </a:rPr>
              <a:t> σε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spc="150" dirty="0">
                <a:latin typeface="Calibri"/>
                <a:cs typeface="Calibri"/>
              </a:rPr>
              <a:t>"Στατικόαλλά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165" dirty="0">
                <a:latin typeface="Calibri"/>
                <a:cs typeface="Calibri"/>
              </a:rPr>
              <a:t>όταν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155" dirty="0">
                <a:latin typeface="Calibri"/>
                <a:cs typeface="Calibri"/>
              </a:rPr>
              <a:t>μια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160" dirty="0">
                <a:latin typeface="Calibri"/>
                <a:cs typeface="Calibri"/>
              </a:rPr>
              <a:t>νέα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145" dirty="0">
                <a:latin typeface="Calibri"/>
                <a:cs typeface="Calibri"/>
              </a:rPr>
              <a:t>στο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spc="145" dirty="0">
                <a:latin typeface="Calibri"/>
                <a:cs typeface="Calibri"/>
              </a:rPr>
              <a:t>δίκτυονα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175" dirty="0">
                <a:latin typeface="Calibri"/>
                <a:cs typeface="Calibri"/>
              </a:rPr>
              <a:t>διαρθρωθεί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160" dirty="0">
                <a:latin typeface="Calibri"/>
                <a:cs typeface="Calibri"/>
              </a:rPr>
              <a:t>χειροκίνητα.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67429" y="-209232"/>
            <a:ext cx="3426460" cy="6852284"/>
            <a:chOff x="7549515" y="0"/>
            <a:chExt cx="3426460" cy="68522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775" y="0"/>
              <a:ext cx="2743200" cy="6851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0807" y="4370704"/>
              <a:ext cx="880745" cy="17068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95602" y="1894522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2373312" y="0"/>
                  </a:moveTo>
                  <a:lnTo>
                    <a:pt x="474662" y="0"/>
                  </a:lnTo>
                  <a:lnTo>
                    <a:pt x="426084" y="2539"/>
                  </a:lnTo>
                  <a:lnTo>
                    <a:pt x="379094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19" y="108267"/>
                  </a:lnTo>
                  <a:lnTo>
                    <a:pt x="139064" y="139064"/>
                  </a:lnTo>
                  <a:lnTo>
                    <a:pt x="108267" y="172719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4"/>
                  </a:lnTo>
                  <a:lnTo>
                    <a:pt x="2539" y="426085"/>
                  </a:lnTo>
                  <a:lnTo>
                    <a:pt x="0" y="474662"/>
                  </a:lnTo>
                  <a:lnTo>
                    <a:pt x="0" y="2916237"/>
                  </a:lnTo>
                  <a:lnTo>
                    <a:pt x="2539" y="2964815"/>
                  </a:lnTo>
                  <a:lnTo>
                    <a:pt x="9525" y="3011804"/>
                  </a:lnTo>
                  <a:lnTo>
                    <a:pt x="21272" y="3057525"/>
                  </a:lnTo>
                  <a:lnTo>
                    <a:pt x="37147" y="3101022"/>
                  </a:lnTo>
                  <a:lnTo>
                    <a:pt x="57150" y="3142615"/>
                  </a:lnTo>
                  <a:lnTo>
                    <a:pt x="80962" y="3181667"/>
                  </a:lnTo>
                  <a:lnTo>
                    <a:pt x="108267" y="3218179"/>
                  </a:lnTo>
                  <a:lnTo>
                    <a:pt x="139064" y="3251834"/>
                  </a:lnTo>
                  <a:lnTo>
                    <a:pt x="172719" y="3282632"/>
                  </a:lnTo>
                  <a:lnTo>
                    <a:pt x="209232" y="3309937"/>
                  </a:lnTo>
                  <a:lnTo>
                    <a:pt x="248284" y="3333750"/>
                  </a:lnTo>
                  <a:lnTo>
                    <a:pt x="289877" y="3353752"/>
                  </a:lnTo>
                  <a:lnTo>
                    <a:pt x="333375" y="3369627"/>
                  </a:lnTo>
                  <a:lnTo>
                    <a:pt x="379094" y="3381375"/>
                  </a:lnTo>
                  <a:lnTo>
                    <a:pt x="426084" y="3388359"/>
                  </a:lnTo>
                  <a:lnTo>
                    <a:pt x="474662" y="3390900"/>
                  </a:lnTo>
                  <a:lnTo>
                    <a:pt x="2373312" y="3390900"/>
                  </a:lnTo>
                  <a:lnTo>
                    <a:pt x="2421889" y="3388359"/>
                  </a:lnTo>
                  <a:lnTo>
                    <a:pt x="2468879" y="3381375"/>
                  </a:lnTo>
                  <a:lnTo>
                    <a:pt x="2514600" y="3369627"/>
                  </a:lnTo>
                  <a:lnTo>
                    <a:pt x="2558097" y="3353752"/>
                  </a:lnTo>
                  <a:lnTo>
                    <a:pt x="2599689" y="3333750"/>
                  </a:lnTo>
                  <a:lnTo>
                    <a:pt x="2638742" y="3309937"/>
                  </a:lnTo>
                  <a:lnTo>
                    <a:pt x="2675254" y="3282632"/>
                  </a:lnTo>
                  <a:lnTo>
                    <a:pt x="2708909" y="3251834"/>
                  </a:lnTo>
                  <a:lnTo>
                    <a:pt x="2739707" y="3218179"/>
                  </a:lnTo>
                  <a:lnTo>
                    <a:pt x="2767012" y="3181667"/>
                  </a:lnTo>
                  <a:lnTo>
                    <a:pt x="2790825" y="3142615"/>
                  </a:lnTo>
                  <a:lnTo>
                    <a:pt x="2810827" y="3101022"/>
                  </a:lnTo>
                  <a:lnTo>
                    <a:pt x="2826702" y="3057525"/>
                  </a:lnTo>
                  <a:lnTo>
                    <a:pt x="2838450" y="3011804"/>
                  </a:lnTo>
                  <a:lnTo>
                    <a:pt x="2845434" y="2964815"/>
                  </a:lnTo>
                  <a:lnTo>
                    <a:pt x="2847975" y="2916237"/>
                  </a:lnTo>
                  <a:lnTo>
                    <a:pt x="2847975" y="474662"/>
                  </a:lnTo>
                  <a:lnTo>
                    <a:pt x="2845434" y="426085"/>
                  </a:lnTo>
                  <a:lnTo>
                    <a:pt x="2838450" y="379094"/>
                  </a:lnTo>
                  <a:lnTo>
                    <a:pt x="2826702" y="333375"/>
                  </a:lnTo>
                  <a:lnTo>
                    <a:pt x="2810827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19"/>
                  </a:lnTo>
                  <a:lnTo>
                    <a:pt x="2708909" y="139064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89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89" y="2539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5602" y="1894522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0" y="474662"/>
                  </a:moveTo>
                  <a:lnTo>
                    <a:pt x="2539" y="426085"/>
                  </a:lnTo>
                  <a:lnTo>
                    <a:pt x="9525" y="379094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19"/>
                  </a:lnTo>
                  <a:lnTo>
                    <a:pt x="139064" y="139064"/>
                  </a:lnTo>
                  <a:lnTo>
                    <a:pt x="172719" y="108267"/>
                  </a:lnTo>
                  <a:lnTo>
                    <a:pt x="209232" y="80962"/>
                  </a:lnTo>
                  <a:lnTo>
                    <a:pt x="248284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4" y="9525"/>
                  </a:lnTo>
                  <a:lnTo>
                    <a:pt x="426084" y="2539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89" y="2539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89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09" y="139064"/>
                  </a:lnTo>
                  <a:lnTo>
                    <a:pt x="2739707" y="172719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827" y="289877"/>
                  </a:lnTo>
                  <a:lnTo>
                    <a:pt x="2826702" y="333375"/>
                  </a:lnTo>
                  <a:lnTo>
                    <a:pt x="2838450" y="379094"/>
                  </a:lnTo>
                  <a:lnTo>
                    <a:pt x="2845434" y="426085"/>
                  </a:lnTo>
                  <a:lnTo>
                    <a:pt x="2847975" y="474662"/>
                  </a:lnTo>
                  <a:lnTo>
                    <a:pt x="2847975" y="2916237"/>
                  </a:lnTo>
                  <a:lnTo>
                    <a:pt x="2845434" y="2964815"/>
                  </a:lnTo>
                  <a:lnTo>
                    <a:pt x="2838450" y="3011804"/>
                  </a:lnTo>
                  <a:lnTo>
                    <a:pt x="2826702" y="3057525"/>
                  </a:lnTo>
                  <a:lnTo>
                    <a:pt x="2810827" y="3101022"/>
                  </a:lnTo>
                  <a:lnTo>
                    <a:pt x="2790825" y="3142615"/>
                  </a:lnTo>
                  <a:lnTo>
                    <a:pt x="2767012" y="3181667"/>
                  </a:lnTo>
                  <a:lnTo>
                    <a:pt x="2739707" y="3218179"/>
                  </a:lnTo>
                  <a:lnTo>
                    <a:pt x="2708909" y="3251834"/>
                  </a:lnTo>
                  <a:lnTo>
                    <a:pt x="2675254" y="3282632"/>
                  </a:lnTo>
                  <a:lnTo>
                    <a:pt x="2638742" y="3309937"/>
                  </a:lnTo>
                  <a:lnTo>
                    <a:pt x="2599689" y="3333750"/>
                  </a:lnTo>
                  <a:lnTo>
                    <a:pt x="2558097" y="3353752"/>
                  </a:lnTo>
                  <a:lnTo>
                    <a:pt x="2514600" y="3369627"/>
                  </a:lnTo>
                  <a:lnTo>
                    <a:pt x="2468879" y="3381375"/>
                  </a:lnTo>
                  <a:lnTo>
                    <a:pt x="2421889" y="3388359"/>
                  </a:lnTo>
                  <a:lnTo>
                    <a:pt x="2373312" y="3390900"/>
                  </a:lnTo>
                  <a:lnTo>
                    <a:pt x="474662" y="3390900"/>
                  </a:lnTo>
                  <a:lnTo>
                    <a:pt x="426084" y="3388359"/>
                  </a:lnTo>
                  <a:lnTo>
                    <a:pt x="379094" y="3381375"/>
                  </a:lnTo>
                  <a:lnTo>
                    <a:pt x="333375" y="3369627"/>
                  </a:lnTo>
                  <a:lnTo>
                    <a:pt x="289877" y="3353752"/>
                  </a:lnTo>
                  <a:lnTo>
                    <a:pt x="248284" y="3333750"/>
                  </a:lnTo>
                  <a:lnTo>
                    <a:pt x="209232" y="3309937"/>
                  </a:lnTo>
                  <a:lnTo>
                    <a:pt x="172719" y="3282632"/>
                  </a:lnTo>
                  <a:lnTo>
                    <a:pt x="139064" y="3251834"/>
                  </a:lnTo>
                  <a:lnTo>
                    <a:pt x="108267" y="3218179"/>
                  </a:lnTo>
                  <a:lnTo>
                    <a:pt x="80962" y="3181667"/>
                  </a:lnTo>
                  <a:lnTo>
                    <a:pt x="57150" y="3142615"/>
                  </a:lnTo>
                  <a:lnTo>
                    <a:pt x="37147" y="3101022"/>
                  </a:lnTo>
                  <a:lnTo>
                    <a:pt x="21272" y="3057525"/>
                  </a:lnTo>
                  <a:lnTo>
                    <a:pt x="9525" y="3011804"/>
                  </a:lnTo>
                  <a:lnTo>
                    <a:pt x="2539" y="2964815"/>
                  </a:lnTo>
                  <a:lnTo>
                    <a:pt x="0" y="291623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87395" y="435927"/>
            <a:ext cx="4553585" cy="6769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550545">
              <a:lnSpc>
                <a:spcPts val="2430"/>
              </a:lnSpc>
              <a:spcBef>
                <a:spcPts val="405"/>
              </a:spcBef>
            </a:pPr>
            <a:r>
              <a:rPr sz="2250" spc="-5" dirty="0">
                <a:solidFill>
                  <a:srgbClr val="FFBA00"/>
                </a:solidFill>
              </a:rPr>
              <a:t>Στόχοι:</a:t>
            </a:r>
            <a:r>
              <a:rPr sz="2250" spc="-10" dirty="0">
                <a:solidFill>
                  <a:srgbClr val="FFBA00"/>
                </a:solidFill>
              </a:rPr>
              <a:t> </a:t>
            </a:r>
            <a:r>
              <a:rPr sz="2250" spc="-5" dirty="0">
                <a:solidFill>
                  <a:srgbClr val="FFFFFF"/>
                </a:solidFill>
              </a:rPr>
              <a:t>Ποιος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50" spc="-5" dirty="0">
                <a:solidFill>
                  <a:srgbClr val="FFFFFF"/>
                </a:solidFill>
              </a:rPr>
              <a:t>Τι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250" spc="-5" dirty="0">
                <a:solidFill>
                  <a:srgbClr val="FFFFFF"/>
                </a:solidFill>
              </a:rPr>
              <a:t>Γιατί</a:t>
            </a:r>
            <a:r>
              <a:rPr sz="2250" spc="55" dirty="0">
                <a:solidFill>
                  <a:srgbClr val="FFFFFF"/>
                </a:solidFill>
              </a:rPr>
              <a:t> </a:t>
            </a:r>
            <a:r>
              <a:rPr sz="2250" spc="-20" dirty="0">
                <a:solidFill>
                  <a:srgbClr val="FFFFFF"/>
                </a:solidFill>
              </a:rPr>
              <a:t>πρέπει</a:t>
            </a:r>
            <a:r>
              <a:rPr sz="2250" spc="10" dirty="0">
                <a:solidFill>
                  <a:srgbClr val="FFFFFF"/>
                </a:solidFill>
              </a:rPr>
              <a:t> </a:t>
            </a:r>
            <a:r>
              <a:rPr sz="2250" spc="-15" dirty="0">
                <a:solidFill>
                  <a:srgbClr val="FFFFFF"/>
                </a:solidFill>
              </a:rPr>
              <a:t>να </a:t>
            </a:r>
            <a:r>
              <a:rPr sz="2250" spc="-10" dirty="0">
                <a:solidFill>
                  <a:srgbClr val="FFFFFF"/>
                </a:solidFill>
              </a:rPr>
              <a:t> </a:t>
            </a:r>
            <a:r>
              <a:rPr sz="2250" spc="-25" dirty="0">
                <a:solidFill>
                  <a:srgbClr val="FFFFFF"/>
                </a:solidFill>
              </a:rPr>
              <a:t>παρακολουθήσετε</a:t>
            </a:r>
            <a:r>
              <a:rPr sz="2250" spc="25" dirty="0">
                <a:solidFill>
                  <a:srgbClr val="FFFFFF"/>
                </a:solidFill>
              </a:rPr>
              <a:t> </a:t>
            </a:r>
            <a:r>
              <a:rPr sz="2250" spc="-20" dirty="0">
                <a:solidFill>
                  <a:srgbClr val="FFFFFF"/>
                </a:solidFill>
              </a:rPr>
              <a:t>αυτή</a:t>
            </a:r>
            <a:r>
              <a:rPr sz="2250" spc="30" dirty="0">
                <a:solidFill>
                  <a:srgbClr val="FFFFFF"/>
                </a:solidFill>
              </a:rPr>
              <a:t> </a:t>
            </a:r>
            <a:r>
              <a:rPr sz="2250" spc="-15" dirty="0">
                <a:solidFill>
                  <a:srgbClr val="FFFFFF"/>
                </a:solidFill>
              </a:rPr>
              <a:t>την</a:t>
            </a:r>
            <a:r>
              <a:rPr sz="2250" spc="25" dirty="0">
                <a:solidFill>
                  <a:srgbClr val="FFFFFF"/>
                </a:solidFill>
              </a:rPr>
              <a:t> </a:t>
            </a:r>
            <a:r>
              <a:rPr sz="2250" spc="-25" dirty="0">
                <a:solidFill>
                  <a:srgbClr val="FFFFFF"/>
                </a:solidFill>
              </a:rPr>
              <a:t>εκπαίδευση</a:t>
            </a:r>
            <a:endParaRPr sz="2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6390" y="1908175"/>
            <a:ext cx="409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BA00"/>
                </a:solidFill>
                <a:latin typeface="Calibri"/>
                <a:cs typeface="Calibri"/>
              </a:rPr>
              <a:t>Γ</a:t>
            </a:r>
            <a:r>
              <a:rPr sz="1500" spc="-10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500" spc="15" dirty="0">
                <a:solidFill>
                  <a:srgbClr val="FFBA00"/>
                </a:solidFill>
                <a:latin typeface="Calibri"/>
                <a:cs typeface="Calibri"/>
              </a:rPr>
              <a:t>Α</a:t>
            </a:r>
            <a:r>
              <a:rPr sz="1500" spc="5" dirty="0">
                <a:solidFill>
                  <a:srgbClr val="FFBA00"/>
                </a:solidFill>
                <a:latin typeface="Calibri"/>
                <a:cs typeface="Calibri"/>
              </a:rPr>
              <a:t>Τ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9294" y="2310129"/>
            <a:ext cx="2242185" cy="928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Εξοπλίζει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συμμετοχή με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τις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απαραίτητες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γνώσεις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δεξιότητες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 την ανάπτυξη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λογισμικού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 προστασία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κρίσιμων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συστημάτων,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 των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δικτυακών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υποδομών </a:t>
            </a:r>
            <a:r>
              <a:rPr sz="850" spc="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δεδομένων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των ουσιωδών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πόρων,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όπως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8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έλεγχος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8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εξουσίες/δυνάμεις.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43627" y="4824095"/>
            <a:ext cx="7175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5" y="4937442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02385" y="1505585"/>
            <a:ext cx="2879725" cy="3422650"/>
            <a:chOff x="1302385" y="1505585"/>
            <a:chExt cx="2879725" cy="3422650"/>
          </a:xfrm>
        </p:grpSpPr>
        <p:sp>
          <p:nvSpPr>
            <p:cNvPr id="15" name="object 15"/>
            <p:cNvSpPr/>
            <p:nvPr/>
          </p:nvSpPr>
          <p:spPr>
            <a:xfrm>
              <a:off x="1318260" y="1521460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2373312" y="0"/>
                  </a:moveTo>
                  <a:lnTo>
                    <a:pt x="474662" y="0"/>
                  </a:lnTo>
                  <a:lnTo>
                    <a:pt x="426084" y="2539"/>
                  </a:lnTo>
                  <a:lnTo>
                    <a:pt x="379095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20" y="108267"/>
                  </a:lnTo>
                  <a:lnTo>
                    <a:pt x="139065" y="139064"/>
                  </a:lnTo>
                  <a:lnTo>
                    <a:pt x="108267" y="172719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4"/>
                  </a:lnTo>
                  <a:lnTo>
                    <a:pt x="2540" y="426085"/>
                  </a:lnTo>
                  <a:lnTo>
                    <a:pt x="0" y="474662"/>
                  </a:lnTo>
                  <a:lnTo>
                    <a:pt x="0" y="2916237"/>
                  </a:lnTo>
                  <a:lnTo>
                    <a:pt x="2540" y="2964815"/>
                  </a:lnTo>
                  <a:lnTo>
                    <a:pt x="9525" y="3011804"/>
                  </a:lnTo>
                  <a:lnTo>
                    <a:pt x="21272" y="3057525"/>
                  </a:lnTo>
                  <a:lnTo>
                    <a:pt x="37147" y="3101022"/>
                  </a:lnTo>
                  <a:lnTo>
                    <a:pt x="57150" y="3142615"/>
                  </a:lnTo>
                  <a:lnTo>
                    <a:pt x="80962" y="3181667"/>
                  </a:lnTo>
                  <a:lnTo>
                    <a:pt x="108267" y="3218179"/>
                  </a:lnTo>
                  <a:lnTo>
                    <a:pt x="139065" y="3251834"/>
                  </a:lnTo>
                  <a:lnTo>
                    <a:pt x="172720" y="3282632"/>
                  </a:lnTo>
                  <a:lnTo>
                    <a:pt x="209232" y="3309937"/>
                  </a:lnTo>
                  <a:lnTo>
                    <a:pt x="248284" y="3333750"/>
                  </a:lnTo>
                  <a:lnTo>
                    <a:pt x="289877" y="3353752"/>
                  </a:lnTo>
                  <a:lnTo>
                    <a:pt x="333375" y="3369627"/>
                  </a:lnTo>
                  <a:lnTo>
                    <a:pt x="379095" y="3381375"/>
                  </a:lnTo>
                  <a:lnTo>
                    <a:pt x="426084" y="3388359"/>
                  </a:lnTo>
                  <a:lnTo>
                    <a:pt x="474662" y="3390900"/>
                  </a:lnTo>
                  <a:lnTo>
                    <a:pt x="2373312" y="3390900"/>
                  </a:lnTo>
                  <a:lnTo>
                    <a:pt x="2421890" y="3388359"/>
                  </a:lnTo>
                  <a:lnTo>
                    <a:pt x="2468879" y="3381375"/>
                  </a:lnTo>
                  <a:lnTo>
                    <a:pt x="2514600" y="3369627"/>
                  </a:lnTo>
                  <a:lnTo>
                    <a:pt x="2558097" y="3353752"/>
                  </a:lnTo>
                  <a:lnTo>
                    <a:pt x="2599690" y="3333750"/>
                  </a:lnTo>
                  <a:lnTo>
                    <a:pt x="2638742" y="3309937"/>
                  </a:lnTo>
                  <a:lnTo>
                    <a:pt x="2675254" y="3282632"/>
                  </a:lnTo>
                  <a:lnTo>
                    <a:pt x="2708910" y="3251834"/>
                  </a:lnTo>
                  <a:lnTo>
                    <a:pt x="2739707" y="3218179"/>
                  </a:lnTo>
                  <a:lnTo>
                    <a:pt x="2767012" y="3181667"/>
                  </a:lnTo>
                  <a:lnTo>
                    <a:pt x="2790825" y="3142615"/>
                  </a:lnTo>
                  <a:lnTo>
                    <a:pt x="2810827" y="3101022"/>
                  </a:lnTo>
                  <a:lnTo>
                    <a:pt x="2826702" y="3057525"/>
                  </a:lnTo>
                  <a:lnTo>
                    <a:pt x="2838450" y="3011804"/>
                  </a:lnTo>
                  <a:lnTo>
                    <a:pt x="2845435" y="2964815"/>
                  </a:lnTo>
                  <a:lnTo>
                    <a:pt x="2847975" y="2916237"/>
                  </a:lnTo>
                  <a:lnTo>
                    <a:pt x="2847975" y="474662"/>
                  </a:lnTo>
                  <a:lnTo>
                    <a:pt x="2845435" y="426085"/>
                  </a:lnTo>
                  <a:lnTo>
                    <a:pt x="2838450" y="379094"/>
                  </a:lnTo>
                  <a:lnTo>
                    <a:pt x="2826702" y="333375"/>
                  </a:lnTo>
                  <a:lnTo>
                    <a:pt x="2810827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19"/>
                  </a:lnTo>
                  <a:lnTo>
                    <a:pt x="2708910" y="139064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90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90" y="2539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8260" y="1521460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0" y="474662"/>
                  </a:moveTo>
                  <a:lnTo>
                    <a:pt x="2540" y="426085"/>
                  </a:lnTo>
                  <a:lnTo>
                    <a:pt x="9525" y="379094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19"/>
                  </a:lnTo>
                  <a:lnTo>
                    <a:pt x="139065" y="139064"/>
                  </a:lnTo>
                  <a:lnTo>
                    <a:pt x="172720" y="108267"/>
                  </a:lnTo>
                  <a:lnTo>
                    <a:pt x="209232" y="80962"/>
                  </a:lnTo>
                  <a:lnTo>
                    <a:pt x="248284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5" y="9525"/>
                  </a:lnTo>
                  <a:lnTo>
                    <a:pt x="426084" y="2539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90" y="2539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90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10" y="139064"/>
                  </a:lnTo>
                  <a:lnTo>
                    <a:pt x="2739707" y="172719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827" y="289877"/>
                  </a:lnTo>
                  <a:lnTo>
                    <a:pt x="2826702" y="333375"/>
                  </a:lnTo>
                  <a:lnTo>
                    <a:pt x="2838450" y="379094"/>
                  </a:lnTo>
                  <a:lnTo>
                    <a:pt x="2845435" y="426085"/>
                  </a:lnTo>
                  <a:lnTo>
                    <a:pt x="2847975" y="474662"/>
                  </a:lnTo>
                  <a:lnTo>
                    <a:pt x="2847975" y="2916237"/>
                  </a:lnTo>
                  <a:lnTo>
                    <a:pt x="2845435" y="2964815"/>
                  </a:lnTo>
                  <a:lnTo>
                    <a:pt x="2838450" y="3011804"/>
                  </a:lnTo>
                  <a:lnTo>
                    <a:pt x="2826702" y="3057525"/>
                  </a:lnTo>
                  <a:lnTo>
                    <a:pt x="2810827" y="3101022"/>
                  </a:lnTo>
                  <a:lnTo>
                    <a:pt x="2790825" y="3142615"/>
                  </a:lnTo>
                  <a:lnTo>
                    <a:pt x="2767012" y="3181667"/>
                  </a:lnTo>
                  <a:lnTo>
                    <a:pt x="2739707" y="3218179"/>
                  </a:lnTo>
                  <a:lnTo>
                    <a:pt x="2708910" y="3251834"/>
                  </a:lnTo>
                  <a:lnTo>
                    <a:pt x="2675254" y="3282632"/>
                  </a:lnTo>
                  <a:lnTo>
                    <a:pt x="2638742" y="3309937"/>
                  </a:lnTo>
                  <a:lnTo>
                    <a:pt x="2599690" y="3333750"/>
                  </a:lnTo>
                  <a:lnTo>
                    <a:pt x="2558097" y="3353752"/>
                  </a:lnTo>
                  <a:lnTo>
                    <a:pt x="2514600" y="3369627"/>
                  </a:lnTo>
                  <a:lnTo>
                    <a:pt x="2468879" y="3381375"/>
                  </a:lnTo>
                  <a:lnTo>
                    <a:pt x="2421890" y="3388359"/>
                  </a:lnTo>
                  <a:lnTo>
                    <a:pt x="2373312" y="3390900"/>
                  </a:lnTo>
                  <a:lnTo>
                    <a:pt x="474662" y="3390900"/>
                  </a:lnTo>
                  <a:lnTo>
                    <a:pt x="426084" y="3388359"/>
                  </a:lnTo>
                  <a:lnTo>
                    <a:pt x="379095" y="3381375"/>
                  </a:lnTo>
                  <a:lnTo>
                    <a:pt x="333375" y="3369627"/>
                  </a:lnTo>
                  <a:lnTo>
                    <a:pt x="289877" y="3353752"/>
                  </a:lnTo>
                  <a:lnTo>
                    <a:pt x="248284" y="3333750"/>
                  </a:lnTo>
                  <a:lnTo>
                    <a:pt x="209232" y="3309937"/>
                  </a:lnTo>
                  <a:lnTo>
                    <a:pt x="172720" y="3282632"/>
                  </a:lnTo>
                  <a:lnTo>
                    <a:pt x="139065" y="3251834"/>
                  </a:lnTo>
                  <a:lnTo>
                    <a:pt x="108267" y="3218179"/>
                  </a:lnTo>
                  <a:lnTo>
                    <a:pt x="80962" y="3181667"/>
                  </a:lnTo>
                  <a:lnTo>
                    <a:pt x="57150" y="3142615"/>
                  </a:lnTo>
                  <a:lnTo>
                    <a:pt x="37147" y="3101022"/>
                  </a:lnTo>
                  <a:lnTo>
                    <a:pt x="21272" y="3057525"/>
                  </a:lnTo>
                  <a:lnTo>
                    <a:pt x="9525" y="3011804"/>
                  </a:lnTo>
                  <a:lnTo>
                    <a:pt x="2540" y="2964815"/>
                  </a:lnTo>
                  <a:lnTo>
                    <a:pt x="0" y="291623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69414" y="1905000"/>
            <a:ext cx="2146935" cy="144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el-GR" sz="1500" spc="100" dirty="0">
                <a:solidFill>
                  <a:srgbClr val="FFBA00"/>
                </a:solidFill>
                <a:latin typeface="Times New Roman"/>
                <a:cs typeface="Times New Roman"/>
              </a:rPr>
              <a:t>ΠΟΙΟΣ</a:t>
            </a:r>
            <a:endParaRPr sz="15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235"/>
              </a:spcBef>
            </a:pP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Όσοι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ενδιαφέρονται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να μάθουν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 προστασία των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δικτύων ελέγχου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ενέργειας,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όπως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μηχανικοί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διαχειριστές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, επαγγελματίες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του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τομέα</a:t>
            </a:r>
            <a:r>
              <a:rPr sz="8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8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ενέργειας,</a:t>
            </a:r>
            <a:r>
              <a:rPr sz="8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φοιτητές,</a:t>
            </a:r>
            <a:r>
              <a:rPr sz="8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ερευνητές </a:t>
            </a:r>
            <a:r>
              <a:rPr sz="85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850" spc="50" dirty="0">
                <a:solidFill>
                  <a:srgbClr val="FFFFFF"/>
                </a:solidFill>
                <a:latin typeface="Calibri"/>
                <a:cs typeface="Calibri"/>
              </a:rPr>
              <a:t>εκπαιδευτικοί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κάποιες γνώσεις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 συστημάτων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ΤΠ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850" spc="60" dirty="0">
                <a:solidFill>
                  <a:srgbClr val="FFFFFF"/>
                </a:solidFill>
                <a:latin typeface="Calibri"/>
                <a:cs typeface="Calibri"/>
              </a:rPr>
              <a:t>βασικών 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αρχών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Calibri"/>
                <a:cs typeface="Calibri"/>
              </a:rPr>
              <a:t>κυβερνοασφάλειας.</a:t>
            </a:r>
            <a:endParaRPr sz="85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5182" y="1505585"/>
            <a:ext cx="2879725" cy="3422650"/>
            <a:chOff x="4635182" y="1505585"/>
            <a:chExt cx="2879725" cy="3422650"/>
          </a:xfrm>
        </p:grpSpPr>
        <p:sp>
          <p:nvSpPr>
            <p:cNvPr id="19" name="object 19"/>
            <p:cNvSpPr/>
            <p:nvPr/>
          </p:nvSpPr>
          <p:spPr>
            <a:xfrm>
              <a:off x="4651057" y="1521460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2373312" y="0"/>
                  </a:moveTo>
                  <a:lnTo>
                    <a:pt x="474662" y="0"/>
                  </a:lnTo>
                  <a:lnTo>
                    <a:pt x="426084" y="2539"/>
                  </a:lnTo>
                  <a:lnTo>
                    <a:pt x="379094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19" y="108267"/>
                  </a:lnTo>
                  <a:lnTo>
                    <a:pt x="139064" y="139064"/>
                  </a:lnTo>
                  <a:lnTo>
                    <a:pt x="108267" y="172719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4"/>
                  </a:lnTo>
                  <a:lnTo>
                    <a:pt x="2539" y="426085"/>
                  </a:lnTo>
                  <a:lnTo>
                    <a:pt x="0" y="474662"/>
                  </a:lnTo>
                  <a:lnTo>
                    <a:pt x="0" y="2916237"/>
                  </a:lnTo>
                  <a:lnTo>
                    <a:pt x="2539" y="2964815"/>
                  </a:lnTo>
                  <a:lnTo>
                    <a:pt x="9525" y="3011804"/>
                  </a:lnTo>
                  <a:lnTo>
                    <a:pt x="21272" y="3057525"/>
                  </a:lnTo>
                  <a:lnTo>
                    <a:pt x="37147" y="3101022"/>
                  </a:lnTo>
                  <a:lnTo>
                    <a:pt x="57150" y="3142615"/>
                  </a:lnTo>
                  <a:lnTo>
                    <a:pt x="80962" y="3181667"/>
                  </a:lnTo>
                  <a:lnTo>
                    <a:pt x="108267" y="3218179"/>
                  </a:lnTo>
                  <a:lnTo>
                    <a:pt x="139064" y="3251834"/>
                  </a:lnTo>
                  <a:lnTo>
                    <a:pt x="172719" y="3282632"/>
                  </a:lnTo>
                  <a:lnTo>
                    <a:pt x="209232" y="3309937"/>
                  </a:lnTo>
                  <a:lnTo>
                    <a:pt x="248284" y="3333750"/>
                  </a:lnTo>
                  <a:lnTo>
                    <a:pt x="289877" y="3353752"/>
                  </a:lnTo>
                  <a:lnTo>
                    <a:pt x="333375" y="3369627"/>
                  </a:lnTo>
                  <a:lnTo>
                    <a:pt x="379094" y="3381375"/>
                  </a:lnTo>
                  <a:lnTo>
                    <a:pt x="426084" y="3388359"/>
                  </a:lnTo>
                  <a:lnTo>
                    <a:pt x="474662" y="3390900"/>
                  </a:lnTo>
                  <a:lnTo>
                    <a:pt x="2373312" y="3390900"/>
                  </a:lnTo>
                  <a:lnTo>
                    <a:pt x="2421889" y="3388359"/>
                  </a:lnTo>
                  <a:lnTo>
                    <a:pt x="2468879" y="3381375"/>
                  </a:lnTo>
                  <a:lnTo>
                    <a:pt x="2514600" y="3369627"/>
                  </a:lnTo>
                  <a:lnTo>
                    <a:pt x="2558097" y="3353752"/>
                  </a:lnTo>
                  <a:lnTo>
                    <a:pt x="2599689" y="3333750"/>
                  </a:lnTo>
                  <a:lnTo>
                    <a:pt x="2638742" y="3309937"/>
                  </a:lnTo>
                  <a:lnTo>
                    <a:pt x="2675254" y="3282632"/>
                  </a:lnTo>
                  <a:lnTo>
                    <a:pt x="2708909" y="3251834"/>
                  </a:lnTo>
                  <a:lnTo>
                    <a:pt x="2739707" y="3218179"/>
                  </a:lnTo>
                  <a:lnTo>
                    <a:pt x="2767012" y="3181667"/>
                  </a:lnTo>
                  <a:lnTo>
                    <a:pt x="2790825" y="3142615"/>
                  </a:lnTo>
                  <a:lnTo>
                    <a:pt x="2810827" y="3101022"/>
                  </a:lnTo>
                  <a:lnTo>
                    <a:pt x="2826702" y="3057525"/>
                  </a:lnTo>
                  <a:lnTo>
                    <a:pt x="2838450" y="3011804"/>
                  </a:lnTo>
                  <a:lnTo>
                    <a:pt x="2845434" y="2964815"/>
                  </a:lnTo>
                  <a:lnTo>
                    <a:pt x="2847975" y="2916237"/>
                  </a:lnTo>
                  <a:lnTo>
                    <a:pt x="2847975" y="474662"/>
                  </a:lnTo>
                  <a:lnTo>
                    <a:pt x="2845434" y="426085"/>
                  </a:lnTo>
                  <a:lnTo>
                    <a:pt x="2838450" y="379094"/>
                  </a:lnTo>
                  <a:lnTo>
                    <a:pt x="2826702" y="333375"/>
                  </a:lnTo>
                  <a:lnTo>
                    <a:pt x="2810827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19"/>
                  </a:lnTo>
                  <a:lnTo>
                    <a:pt x="2708909" y="139064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89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89" y="2539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057" y="1521460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0" y="474662"/>
                  </a:moveTo>
                  <a:lnTo>
                    <a:pt x="2539" y="426085"/>
                  </a:lnTo>
                  <a:lnTo>
                    <a:pt x="9525" y="379094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19"/>
                  </a:lnTo>
                  <a:lnTo>
                    <a:pt x="139064" y="139064"/>
                  </a:lnTo>
                  <a:lnTo>
                    <a:pt x="172719" y="108267"/>
                  </a:lnTo>
                  <a:lnTo>
                    <a:pt x="209232" y="80962"/>
                  </a:lnTo>
                  <a:lnTo>
                    <a:pt x="248284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4" y="9525"/>
                  </a:lnTo>
                  <a:lnTo>
                    <a:pt x="426084" y="2539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89" y="2539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89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09" y="139064"/>
                  </a:lnTo>
                  <a:lnTo>
                    <a:pt x="2739707" y="172719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827" y="289877"/>
                  </a:lnTo>
                  <a:lnTo>
                    <a:pt x="2826702" y="333375"/>
                  </a:lnTo>
                  <a:lnTo>
                    <a:pt x="2838450" y="379094"/>
                  </a:lnTo>
                  <a:lnTo>
                    <a:pt x="2845434" y="426085"/>
                  </a:lnTo>
                  <a:lnTo>
                    <a:pt x="2847975" y="474662"/>
                  </a:lnTo>
                  <a:lnTo>
                    <a:pt x="2847975" y="2916237"/>
                  </a:lnTo>
                  <a:lnTo>
                    <a:pt x="2845434" y="2964815"/>
                  </a:lnTo>
                  <a:lnTo>
                    <a:pt x="2838450" y="3011804"/>
                  </a:lnTo>
                  <a:lnTo>
                    <a:pt x="2826702" y="3057525"/>
                  </a:lnTo>
                  <a:lnTo>
                    <a:pt x="2810827" y="3101022"/>
                  </a:lnTo>
                  <a:lnTo>
                    <a:pt x="2790825" y="3142615"/>
                  </a:lnTo>
                  <a:lnTo>
                    <a:pt x="2767012" y="3181667"/>
                  </a:lnTo>
                  <a:lnTo>
                    <a:pt x="2739707" y="3218179"/>
                  </a:lnTo>
                  <a:lnTo>
                    <a:pt x="2708909" y="3251834"/>
                  </a:lnTo>
                  <a:lnTo>
                    <a:pt x="2675254" y="3282632"/>
                  </a:lnTo>
                  <a:lnTo>
                    <a:pt x="2638742" y="3309937"/>
                  </a:lnTo>
                  <a:lnTo>
                    <a:pt x="2599689" y="3333750"/>
                  </a:lnTo>
                  <a:lnTo>
                    <a:pt x="2558097" y="3353752"/>
                  </a:lnTo>
                  <a:lnTo>
                    <a:pt x="2514600" y="3369627"/>
                  </a:lnTo>
                  <a:lnTo>
                    <a:pt x="2468879" y="3381375"/>
                  </a:lnTo>
                  <a:lnTo>
                    <a:pt x="2421889" y="3388359"/>
                  </a:lnTo>
                  <a:lnTo>
                    <a:pt x="2373312" y="3390900"/>
                  </a:lnTo>
                  <a:lnTo>
                    <a:pt x="474662" y="3390900"/>
                  </a:lnTo>
                  <a:lnTo>
                    <a:pt x="426084" y="3388359"/>
                  </a:lnTo>
                  <a:lnTo>
                    <a:pt x="379094" y="3381375"/>
                  </a:lnTo>
                  <a:lnTo>
                    <a:pt x="333375" y="3369627"/>
                  </a:lnTo>
                  <a:lnTo>
                    <a:pt x="289877" y="3353752"/>
                  </a:lnTo>
                  <a:lnTo>
                    <a:pt x="248284" y="3333750"/>
                  </a:lnTo>
                  <a:lnTo>
                    <a:pt x="209232" y="3309937"/>
                  </a:lnTo>
                  <a:lnTo>
                    <a:pt x="172719" y="3282632"/>
                  </a:lnTo>
                  <a:lnTo>
                    <a:pt x="139064" y="3251834"/>
                  </a:lnTo>
                  <a:lnTo>
                    <a:pt x="108267" y="3218179"/>
                  </a:lnTo>
                  <a:lnTo>
                    <a:pt x="80962" y="3181667"/>
                  </a:lnTo>
                  <a:lnTo>
                    <a:pt x="57150" y="3142615"/>
                  </a:lnTo>
                  <a:lnTo>
                    <a:pt x="37147" y="3101022"/>
                  </a:lnTo>
                  <a:lnTo>
                    <a:pt x="21272" y="3057525"/>
                  </a:lnTo>
                  <a:lnTo>
                    <a:pt x="9525" y="3011804"/>
                  </a:lnTo>
                  <a:lnTo>
                    <a:pt x="2539" y="2964815"/>
                  </a:lnTo>
                  <a:lnTo>
                    <a:pt x="0" y="291623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91225" y="1908492"/>
            <a:ext cx="170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FFBA00"/>
                </a:solidFill>
                <a:latin typeface="Calibri"/>
                <a:cs typeface="Calibri"/>
              </a:rPr>
              <a:t>Τ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25059" y="2309812"/>
            <a:ext cx="230060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Θέτει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βάση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(αν και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σε προχωρημένο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επίπεδο) για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κατανόηση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σχετικότητας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κυβερνοασφάλειας </a:t>
            </a:r>
            <a:r>
              <a:rPr sz="850" spc="85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8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έναν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συγκεκριμένο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τομέα</a:t>
            </a:r>
            <a:r>
              <a:rPr sz="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  <a:r>
              <a:rPr sz="8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5" dirty="0">
                <a:solidFill>
                  <a:srgbClr val="FFFFFF"/>
                </a:solidFill>
                <a:latin typeface="Calibri"/>
                <a:cs typeface="Calibri"/>
              </a:rPr>
              <a:t>ενεργειακού </a:t>
            </a:r>
            <a:r>
              <a:rPr sz="85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70" dirty="0">
                <a:solidFill>
                  <a:srgbClr val="FFFFFF"/>
                </a:solidFill>
                <a:latin typeface="Calibri"/>
                <a:cs typeface="Calibri"/>
              </a:rPr>
              <a:t>τομέα.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12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2536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Πρόληψη </a:t>
            </a:r>
            <a:r>
              <a:rPr spc="125" dirty="0"/>
              <a:t>του</a:t>
            </a:r>
            <a:r>
              <a:rPr spc="110" dirty="0"/>
              <a:t> </a:t>
            </a:r>
            <a:r>
              <a:rPr spc="170" dirty="0"/>
              <a:t>MITM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5030" y="1591945"/>
            <a:ext cx="9916795" cy="263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SzPct val="16363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100" spc="135" dirty="0">
                <a:latin typeface="Calibri"/>
                <a:cs typeface="Calibri"/>
              </a:rPr>
              <a:t>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ανίχνευση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δεν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θεωρείται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δράση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πρόληψης.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75" dirty="0">
                <a:latin typeface="Calibri"/>
                <a:cs typeface="Calibri"/>
              </a:rPr>
              <a:t>Οι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προσεγγίσεις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ανίχνευσης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που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συζητήθηκαν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προηγουμένως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χρησιμοποιήθηκαν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μόνο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για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την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ανίχνευση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επιθέσεων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ARP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spoofing.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98450" marR="5080" indent="-285750">
              <a:lnSpc>
                <a:spcPts val="1290"/>
              </a:lnSpc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45" dirty="0">
                <a:latin typeface="Calibri"/>
                <a:cs typeface="Calibri"/>
              </a:rPr>
              <a:t>Για </a:t>
            </a:r>
            <a:r>
              <a:rPr sz="1100" spc="50" dirty="0">
                <a:latin typeface="Calibri"/>
                <a:cs typeface="Calibri"/>
              </a:rPr>
              <a:t>να διασφαλίσετε </a:t>
            </a:r>
            <a:r>
              <a:rPr sz="1100" spc="45" dirty="0">
                <a:latin typeface="Calibri"/>
                <a:cs typeface="Calibri"/>
              </a:rPr>
              <a:t>την </a:t>
            </a:r>
            <a:r>
              <a:rPr sz="1100" spc="50" dirty="0">
                <a:latin typeface="Calibri"/>
                <a:cs typeface="Calibri"/>
              </a:rPr>
              <a:t>ασφάλεια του </a:t>
            </a:r>
            <a:r>
              <a:rPr sz="1100" spc="45" dirty="0">
                <a:latin typeface="Calibri"/>
                <a:cs typeface="Calibri"/>
              </a:rPr>
              <a:t>δικτύου, </a:t>
            </a:r>
            <a:r>
              <a:rPr sz="1100" spc="50" dirty="0">
                <a:latin typeface="Calibri"/>
                <a:cs typeface="Calibri"/>
              </a:rPr>
              <a:t>κρυπτογραφείτε </a:t>
            </a:r>
            <a:r>
              <a:rPr sz="1100" spc="45" dirty="0">
                <a:latin typeface="Calibri"/>
                <a:cs typeface="Calibri"/>
              </a:rPr>
              <a:t>την κίνηση </a:t>
            </a:r>
            <a:r>
              <a:rPr sz="1100" spc="50" dirty="0">
                <a:latin typeface="Calibri"/>
                <a:cs typeface="Calibri"/>
              </a:rPr>
              <a:t>(πρόσθετα φυλλομετρητώνΟι </a:t>
            </a:r>
            <a:r>
              <a:rPr sz="1100" spc="45" dirty="0">
                <a:latin typeface="Calibri"/>
                <a:cs typeface="Calibri"/>
              </a:rPr>
              <a:t>πιο </a:t>
            </a:r>
            <a:r>
              <a:rPr sz="1100" spc="50" dirty="0">
                <a:latin typeface="Calibri"/>
                <a:cs typeface="Calibri"/>
              </a:rPr>
              <a:t>πρόσφατες </a:t>
            </a:r>
            <a:r>
              <a:rPr sz="1100" spc="45" dirty="0">
                <a:latin typeface="Calibri"/>
                <a:cs typeface="Calibri"/>
              </a:rPr>
              <a:t>εκδόσεις </a:t>
            </a:r>
            <a:r>
              <a:rPr sz="1100" spc="55" dirty="0">
                <a:latin typeface="Calibri"/>
                <a:cs typeface="Calibri"/>
              </a:rPr>
              <a:t>των </a:t>
            </a:r>
            <a:r>
              <a:rPr sz="1100" spc="50" dirty="0">
                <a:latin typeface="Calibri"/>
                <a:cs typeface="Calibri"/>
              </a:rPr>
              <a:t>φυλλομετρητών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(browsers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30" dirty="0">
                <a:latin typeface="Calibri"/>
                <a:cs typeface="Calibri"/>
              </a:rPr>
              <a:t>-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προγράμματα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περιήγησης)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υποστηρίζουν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υπηρεσίες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που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προειδοποιούν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κατά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την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επίσκεψη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σε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ιστοσελίδες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HTTP.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298450" marR="189230" indent="-285750">
              <a:lnSpc>
                <a:spcPct val="101699"/>
              </a:lnSpc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80" dirty="0">
                <a:latin typeface="Calibri"/>
                <a:cs typeface="Calibri"/>
              </a:rPr>
              <a:t>Ορισμένα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πρόσθετα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μπορούν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να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ανακατευθύνουν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από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HTTP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HTTPS,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αλλά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οι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χάκερς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μπορούν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ακόμα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να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λάβουν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πληροφορίες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σχετικά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την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ανασφαλή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επικοινωνία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σας.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SzPct val="16363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100" spc="50" dirty="0">
                <a:latin typeface="Calibri"/>
                <a:cs typeface="Calibri"/>
              </a:rPr>
              <a:t>Το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VPN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(Virtual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Private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Network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30" dirty="0">
                <a:latin typeface="Calibri"/>
                <a:cs typeface="Calibri"/>
              </a:rPr>
              <a:t>-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ασφαλής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απομακρυσμένη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πρόσβαση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σε</a:t>
            </a:r>
            <a:r>
              <a:rPr sz="1100" spc="35" dirty="0">
                <a:latin typeface="Calibri"/>
                <a:cs typeface="Calibri"/>
              </a:rPr>
              <a:t> δίκτυα)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είναι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καλύτερη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λύση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για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την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αποτροπή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επιθέσεων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MITM.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3540" y="2873057"/>
            <a:ext cx="4156075" cy="10255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75"/>
              </a:spcBef>
            </a:pPr>
            <a:r>
              <a:rPr sz="2250" spc="120" dirty="0">
                <a:solidFill>
                  <a:srgbClr val="FFFFFF"/>
                </a:solidFill>
              </a:rPr>
              <a:t>VPN</a:t>
            </a:r>
            <a:r>
              <a:rPr sz="2250" spc="180" dirty="0">
                <a:solidFill>
                  <a:srgbClr val="FFFFFF"/>
                </a:solidFill>
              </a:rPr>
              <a:t> </a:t>
            </a:r>
            <a:r>
              <a:rPr sz="2250" spc="105" dirty="0">
                <a:solidFill>
                  <a:srgbClr val="FFFFFF"/>
                </a:solidFill>
              </a:rPr>
              <a:t>(Virtual</a:t>
            </a:r>
            <a:r>
              <a:rPr sz="2250" spc="175" dirty="0">
                <a:solidFill>
                  <a:srgbClr val="FFFFFF"/>
                </a:solidFill>
              </a:rPr>
              <a:t> </a:t>
            </a:r>
            <a:r>
              <a:rPr sz="2250" spc="105" dirty="0">
                <a:solidFill>
                  <a:srgbClr val="FFFFFF"/>
                </a:solidFill>
              </a:rPr>
              <a:t>Private</a:t>
            </a:r>
            <a:r>
              <a:rPr sz="2250" spc="180" dirty="0">
                <a:solidFill>
                  <a:srgbClr val="FFFFFF"/>
                </a:solidFill>
              </a:rPr>
              <a:t> </a:t>
            </a:r>
            <a:r>
              <a:rPr sz="2250" spc="114" dirty="0">
                <a:solidFill>
                  <a:srgbClr val="FFFFFF"/>
                </a:solidFill>
              </a:rPr>
              <a:t>Network</a:t>
            </a:r>
            <a:r>
              <a:rPr sz="2250" spc="175" dirty="0">
                <a:solidFill>
                  <a:srgbClr val="FFFFFF"/>
                </a:solidFill>
              </a:rPr>
              <a:t> </a:t>
            </a:r>
            <a:r>
              <a:rPr sz="2250" spc="35" dirty="0">
                <a:solidFill>
                  <a:srgbClr val="FFFFFF"/>
                </a:solidFill>
              </a:rPr>
              <a:t>- </a:t>
            </a:r>
            <a:r>
              <a:rPr sz="2250" spc="-545" dirty="0">
                <a:solidFill>
                  <a:srgbClr val="FFFFFF"/>
                </a:solidFill>
              </a:rPr>
              <a:t> </a:t>
            </a:r>
            <a:r>
              <a:rPr sz="2250" spc="120" dirty="0">
                <a:solidFill>
                  <a:srgbClr val="FFFFFF"/>
                </a:solidFill>
              </a:rPr>
              <a:t>ασφαλής</a:t>
            </a:r>
            <a:r>
              <a:rPr sz="2250" spc="170" dirty="0">
                <a:solidFill>
                  <a:srgbClr val="FFFFFF"/>
                </a:solidFill>
              </a:rPr>
              <a:t> </a:t>
            </a:r>
            <a:r>
              <a:rPr sz="2250" spc="120" dirty="0">
                <a:solidFill>
                  <a:srgbClr val="FFFFFF"/>
                </a:solidFill>
              </a:rPr>
              <a:t>απομακρυσμένη </a:t>
            </a:r>
            <a:r>
              <a:rPr sz="2250" spc="125" dirty="0">
                <a:solidFill>
                  <a:srgbClr val="FFFFFF"/>
                </a:solidFill>
              </a:rPr>
              <a:t> </a:t>
            </a:r>
            <a:r>
              <a:rPr sz="2250" spc="120" dirty="0">
                <a:solidFill>
                  <a:srgbClr val="FFFFFF"/>
                </a:solidFill>
              </a:rPr>
              <a:t>πρόσβαση</a:t>
            </a:r>
            <a:r>
              <a:rPr sz="2250" spc="170" dirty="0">
                <a:solidFill>
                  <a:srgbClr val="FFFFFF"/>
                </a:solidFill>
              </a:rPr>
              <a:t> </a:t>
            </a:r>
            <a:r>
              <a:rPr sz="2250" spc="90" dirty="0">
                <a:solidFill>
                  <a:srgbClr val="FFFFFF"/>
                </a:solidFill>
              </a:rPr>
              <a:t>σε</a:t>
            </a:r>
            <a:r>
              <a:rPr sz="2250" spc="170" dirty="0">
                <a:solidFill>
                  <a:srgbClr val="FFFFFF"/>
                </a:solidFill>
              </a:rPr>
              <a:t> </a:t>
            </a:r>
            <a:r>
              <a:rPr sz="2250" spc="110" dirty="0">
                <a:solidFill>
                  <a:srgbClr val="FFFFFF"/>
                </a:solidFill>
              </a:rPr>
              <a:t>δίκτυα)</a:t>
            </a:r>
            <a:endParaRPr sz="225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4034790" cy="6880225"/>
            <a:chOff x="6882130" y="0"/>
            <a:chExt cx="403479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775" y="3508692"/>
              <a:ext cx="3445827" cy="25971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513828"/>
            <a:ext cx="9551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VPN</a:t>
            </a:r>
            <a:r>
              <a:rPr spc="180" dirty="0"/>
              <a:t> </a:t>
            </a:r>
            <a:r>
              <a:rPr spc="120" dirty="0"/>
              <a:t>(Virtual</a:t>
            </a:r>
            <a:r>
              <a:rPr spc="145" dirty="0"/>
              <a:t> </a:t>
            </a:r>
            <a:r>
              <a:rPr spc="120" dirty="0"/>
              <a:t>Private</a:t>
            </a:r>
            <a:r>
              <a:rPr spc="145" dirty="0"/>
              <a:t> </a:t>
            </a:r>
            <a:r>
              <a:rPr spc="140" dirty="0"/>
              <a:t>Network</a:t>
            </a:r>
            <a:r>
              <a:rPr spc="150" dirty="0"/>
              <a:t> </a:t>
            </a:r>
            <a:r>
              <a:rPr spc="65" dirty="0"/>
              <a:t>-</a:t>
            </a:r>
            <a:r>
              <a:rPr spc="180" dirty="0"/>
              <a:t> </a:t>
            </a:r>
            <a:r>
              <a:rPr spc="175" dirty="0"/>
              <a:t>ασφαλής</a:t>
            </a:r>
            <a:r>
              <a:rPr spc="229" dirty="0"/>
              <a:t> </a:t>
            </a:r>
            <a:r>
              <a:rPr spc="140" dirty="0"/>
              <a:t>απομακρυσμένη</a:t>
            </a:r>
            <a:r>
              <a:rPr spc="145" dirty="0"/>
              <a:t> πρόσβαση </a:t>
            </a:r>
            <a:r>
              <a:rPr spc="120" dirty="0"/>
              <a:t>σε</a:t>
            </a:r>
            <a:r>
              <a:rPr spc="150" dirty="0"/>
              <a:t> </a:t>
            </a:r>
            <a:r>
              <a:rPr spc="125" dirty="0"/>
              <a:t>δίκτυα)</a:t>
            </a:r>
            <a:r>
              <a:rPr lang="en-US" spc="125" dirty="0"/>
              <a:t> </a:t>
            </a:r>
            <a:r>
              <a:rPr lang="el-GR" spc="125" dirty="0"/>
              <a:t>για αντιμετώπιση του </a:t>
            </a:r>
            <a:r>
              <a:rPr lang="en-US" b="1" spc="125" dirty="0"/>
              <a:t>MITM</a:t>
            </a:r>
            <a:endParaRPr b="1" spc="125" dirty="0"/>
          </a:p>
        </p:txBody>
      </p:sp>
      <p:sp>
        <p:nvSpPr>
          <p:cNvPr id="10" name="object 10"/>
          <p:cNvSpPr txBox="1"/>
          <p:nvPr/>
        </p:nvSpPr>
        <p:spPr>
          <a:xfrm>
            <a:off x="1441450" y="1691322"/>
            <a:ext cx="5057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latin typeface="Calibri"/>
                <a:cs typeface="Calibri"/>
              </a:rPr>
              <a:t>Χρησιμοποιώ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το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Avira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(αντιϊικό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λογισμικό)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VPN,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τη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δωρεάν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έκδοση,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για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δοκιμές.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1450" y="1965007"/>
            <a:ext cx="48082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5" dirty="0">
                <a:latin typeface="Calibri"/>
                <a:cs typeface="Calibri"/>
              </a:rPr>
              <a:t>Υπάρχει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διαθέσιμη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δωρεάν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έκδοση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με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ροή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δεδομένων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περίπου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500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MB.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1450" y="2237422"/>
            <a:ext cx="6127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0" dirty="0">
                <a:latin typeface="Calibri"/>
                <a:cs typeface="Calibri"/>
              </a:rPr>
              <a:t>Το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αρχείο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εγκατάστασης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λογισμικού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είναι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εγκατεστημένο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στον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υπολογιστή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μου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με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Windows.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5"/>
              </a:spcBef>
              <a:buSzPct val="163636"/>
              <a:buFont typeface="Arial"/>
              <a:buChar char="•"/>
              <a:tabLst>
                <a:tab pos="468630" algn="l"/>
                <a:tab pos="469265" algn="l"/>
              </a:tabLst>
            </a:pPr>
            <a:r>
              <a:rPr spc="75" dirty="0"/>
              <a:t>Χρησιμοποιήστε</a:t>
            </a:r>
            <a:r>
              <a:rPr spc="30" dirty="0"/>
              <a:t> </a:t>
            </a:r>
            <a:r>
              <a:rPr spc="75" dirty="0"/>
              <a:t>οποιοδήποτε</a:t>
            </a:r>
            <a:r>
              <a:rPr spc="35" dirty="0"/>
              <a:t> </a:t>
            </a:r>
            <a:r>
              <a:rPr spc="80" dirty="0"/>
              <a:t>προτιμώμενο</a:t>
            </a:r>
            <a:r>
              <a:rPr spc="35" dirty="0"/>
              <a:t> </a:t>
            </a:r>
            <a:r>
              <a:rPr spc="75" dirty="0"/>
              <a:t>εργαλείο</a:t>
            </a:r>
            <a:r>
              <a:rPr spc="40" dirty="0"/>
              <a:t> </a:t>
            </a:r>
            <a:r>
              <a:rPr spc="90" dirty="0"/>
              <a:t>VPN</a:t>
            </a:r>
            <a:r>
              <a:rPr spc="40" dirty="0"/>
              <a:t> </a:t>
            </a:r>
            <a:r>
              <a:rPr spc="70" dirty="0"/>
              <a:t>για</a:t>
            </a:r>
            <a:r>
              <a:rPr spc="40" dirty="0"/>
              <a:t> </a:t>
            </a:r>
            <a:r>
              <a:rPr spc="60" dirty="0"/>
              <a:t>τη</a:t>
            </a:r>
            <a:r>
              <a:rPr spc="-5" dirty="0"/>
              <a:t> </a:t>
            </a:r>
            <a:r>
              <a:rPr spc="55" dirty="0"/>
              <a:t>δοκιμή</a:t>
            </a:r>
            <a:r>
              <a:rPr spc="20" dirty="0"/>
              <a:t> </a:t>
            </a:r>
            <a:r>
              <a:rPr spc="70" dirty="0"/>
              <a:t>σας.</a:t>
            </a:r>
          </a:p>
          <a:p>
            <a:pPr marL="12700">
              <a:lnSpc>
                <a:spcPts val="2160"/>
              </a:lnSpc>
              <a:spcBef>
                <a:spcPts val="125"/>
              </a:spcBef>
            </a:pPr>
            <a:r>
              <a:rPr sz="1800" spc="-9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spc="-9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spc="-9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00" spc="-9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spc="-9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1450" y="2507615"/>
            <a:ext cx="8804910" cy="8020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100" spc="75" dirty="0">
                <a:latin typeface="Calibri"/>
                <a:cs typeface="Calibri"/>
              </a:rPr>
              <a:t>Πριν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ενεργοποιήσετε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το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VPN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(Virtual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Private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Network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-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ασφαλής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απομακρυσμένη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πρόσβαση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δίκτυα),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επισκεφθείτε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την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ιστοσελίδα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testasp.vulnweb.com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και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εισαγάγετε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διαπιστευτήρια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σύνδεσής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σας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(όνομα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χρήστη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και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κωδικό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πρόσβασης).</a:t>
            </a:r>
            <a:endParaRPr sz="1100">
              <a:latin typeface="Calibri"/>
              <a:cs typeface="Calibri"/>
            </a:endParaRPr>
          </a:p>
          <a:p>
            <a:pPr marL="12700" marR="1821180" indent="-635">
              <a:lnSpc>
                <a:spcPct val="111900"/>
              </a:lnSpc>
              <a:spcBef>
                <a:spcPts val="500"/>
              </a:spcBef>
            </a:pPr>
            <a:r>
              <a:rPr sz="1100" spc="75" dirty="0">
                <a:latin typeface="Calibri"/>
                <a:cs typeface="Calibri"/>
              </a:rPr>
              <a:t>Ταυτόχρονα,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Bettercap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για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τη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συλλογή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όλων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των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πληροφοριών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που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επισκέπτονται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την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ιστοσελίδα,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των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διαπιστευτήρια.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0402" y="3709352"/>
            <a:ext cx="2740342" cy="304419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14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56772" y="0"/>
            <a:ext cx="7182484" cy="6880225"/>
            <a:chOff x="4656772" y="0"/>
            <a:chExt cx="7182484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009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6772" y="2966085"/>
              <a:ext cx="3241040" cy="3020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7379" y="2212022"/>
              <a:ext cx="3591877" cy="27203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458152"/>
            <a:ext cx="9551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175" dirty="0"/>
              <a:t>VPN</a:t>
            </a:r>
            <a:r>
              <a:rPr lang="el-GR" spc="180" dirty="0"/>
              <a:t> </a:t>
            </a:r>
            <a:r>
              <a:rPr lang="el-GR" spc="120" dirty="0"/>
              <a:t>(</a:t>
            </a:r>
            <a:r>
              <a:rPr lang="el-GR" spc="120" dirty="0" err="1"/>
              <a:t>Virtual</a:t>
            </a:r>
            <a:r>
              <a:rPr lang="el-GR" spc="145" dirty="0"/>
              <a:t> </a:t>
            </a:r>
            <a:r>
              <a:rPr lang="el-GR" spc="120" dirty="0" err="1"/>
              <a:t>Private</a:t>
            </a:r>
            <a:r>
              <a:rPr lang="el-GR" spc="145" dirty="0"/>
              <a:t> </a:t>
            </a:r>
            <a:r>
              <a:rPr lang="el-GR" spc="140" dirty="0" err="1"/>
              <a:t>Network</a:t>
            </a:r>
            <a:r>
              <a:rPr lang="el-GR" spc="150" dirty="0"/>
              <a:t> </a:t>
            </a:r>
            <a:r>
              <a:rPr lang="el-GR" spc="65" dirty="0"/>
              <a:t>-</a:t>
            </a:r>
            <a:r>
              <a:rPr lang="el-GR" spc="180" dirty="0"/>
              <a:t> </a:t>
            </a:r>
            <a:r>
              <a:rPr lang="el-GR" spc="175" dirty="0"/>
              <a:t>ασφαλής</a:t>
            </a:r>
            <a:r>
              <a:rPr lang="el-GR" spc="229" dirty="0"/>
              <a:t> </a:t>
            </a:r>
            <a:r>
              <a:rPr lang="el-GR" spc="140" dirty="0"/>
              <a:t>απομακρυσμένη</a:t>
            </a:r>
            <a:r>
              <a:rPr lang="el-GR" spc="145" dirty="0"/>
              <a:t> πρόσβαση </a:t>
            </a:r>
            <a:r>
              <a:rPr lang="el-GR" spc="120" dirty="0"/>
              <a:t>σε</a:t>
            </a:r>
            <a:r>
              <a:rPr lang="el-GR" spc="150" dirty="0"/>
              <a:t> </a:t>
            </a:r>
            <a:r>
              <a:rPr lang="el-GR" spc="125" dirty="0"/>
              <a:t>δίκτυα) για αντιμετώπιση του </a:t>
            </a:r>
            <a:r>
              <a:rPr lang="el-GR" b="1" spc="125" dirty="0"/>
              <a:t>MITM</a:t>
            </a:r>
            <a:endParaRPr spc="125" dirty="0"/>
          </a:p>
        </p:txBody>
      </p:sp>
      <p:sp>
        <p:nvSpPr>
          <p:cNvPr id="11" name="object 11"/>
          <p:cNvSpPr txBox="1"/>
          <p:nvPr/>
        </p:nvSpPr>
        <p:spPr>
          <a:xfrm>
            <a:off x="984885" y="1415415"/>
            <a:ext cx="9836150" cy="6273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69900" marR="5080" indent="-457200">
              <a:lnSpc>
                <a:spcPts val="1280"/>
              </a:lnSpc>
              <a:spcBef>
                <a:spcPts val="175"/>
              </a:spcBef>
              <a:buSzPct val="163636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100" spc="100" dirty="0">
                <a:latin typeface="Calibri"/>
                <a:cs typeface="Calibri"/>
              </a:rPr>
              <a:t>Ενεργοποιήστε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το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25" dirty="0">
                <a:latin typeface="Calibri"/>
                <a:cs typeface="Calibri"/>
              </a:rPr>
              <a:t>VPN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ασφαλής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απομακρυσμένη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πρόσβαση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σε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δίκτυα)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windows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mchine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σας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μηχάνημα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θύματος)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και,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στη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συνέχεια,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επαναφορτώστε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την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ίδια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εισαγάγετε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διαπιστευτήρια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πρόσβασής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σας.</a:t>
            </a:r>
            <a:endParaRPr sz="11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40"/>
              </a:spcBef>
              <a:buSzPct val="163636"/>
              <a:buFont typeface="Arial"/>
              <a:buChar char="•"/>
              <a:tabLst>
                <a:tab pos="468630" algn="l"/>
                <a:tab pos="469265" algn="l"/>
              </a:tabLst>
            </a:pPr>
            <a:r>
              <a:rPr sz="1100" spc="100" dirty="0">
                <a:latin typeface="Calibri"/>
                <a:cs typeface="Calibri"/>
              </a:rPr>
              <a:t>Opserve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η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διαφορά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679" y="2204085"/>
            <a:ext cx="4019232" cy="266541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15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0275" y="2873057"/>
            <a:ext cx="158940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30" dirty="0">
                <a:solidFill>
                  <a:srgbClr val="FFFFFF"/>
                </a:solidFill>
              </a:rPr>
              <a:t>S</a:t>
            </a:r>
            <a:r>
              <a:rPr sz="2250" spc="145" dirty="0">
                <a:solidFill>
                  <a:srgbClr val="FFFFFF"/>
                </a:solidFill>
              </a:rPr>
              <a:t>UR</a:t>
            </a:r>
            <a:r>
              <a:rPr sz="2250" spc="100" dirty="0">
                <a:solidFill>
                  <a:srgbClr val="FFFFFF"/>
                </a:solidFill>
              </a:rPr>
              <a:t>I</a:t>
            </a:r>
            <a:r>
              <a:rPr sz="2250" spc="145" dirty="0">
                <a:solidFill>
                  <a:srgbClr val="FFFFFF"/>
                </a:solidFill>
              </a:rPr>
              <a:t>CA</a:t>
            </a:r>
            <a:r>
              <a:rPr sz="2250" spc="135" dirty="0">
                <a:solidFill>
                  <a:srgbClr val="FFFFFF"/>
                </a:solidFill>
              </a:rPr>
              <a:t>T</a:t>
            </a:r>
            <a:r>
              <a:rPr sz="2250" spc="80" dirty="0">
                <a:solidFill>
                  <a:srgbClr val="FFFFFF"/>
                </a:solidFill>
              </a:rPr>
              <a:t>A</a:t>
            </a:r>
            <a:endParaRPr sz="225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900737"/>
            <a:ext cx="3241992" cy="60229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1427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SURICATA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5030" y="1420614"/>
            <a:ext cx="10528300" cy="27717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SzPct val="16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50" spc="95" dirty="0">
                <a:latin typeface="Calibri"/>
                <a:cs typeface="Calibri"/>
              </a:rPr>
              <a:t>Το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75" dirty="0">
                <a:latin typeface="Calibri"/>
                <a:cs typeface="Calibri"/>
              </a:rPr>
              <a:t>Suricata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70" dirty="0">
                <a:latin typeface="Calibri"/>
                <a:cs typeface="Calibri"/>
              </a:rPr>
              <a:t>είναι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ένα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95" dirty="0">
                <a:latin typeface="Calibri"/>
                <a:cs typeface="Calibri"/>
              </a:rPr>
              <a:t>σύστημα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ανίχνευσης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εισβολών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και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ένα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σύστημα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spc="95" dirty="0">
                <a:latin typeface="Calibri"/>
                <a:cs typeface="Calibri"/>
              </a:rPr>
              <a:t>πρόληψης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εισβολών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που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βασίζεται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σε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ανοίγματα.</a:t>
            </a:r>
            <a:endParaRPr sz="12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5"/>
              </a:spcBef>
              <a:buSzPct val="16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50" spc="125" dirty="0">
                <a:latin typeface="Calibri"/>
                <a:cs typeface="Calibri"/>
              </a:rPr>
              <a:t>Το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Suricata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αναλύει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όλη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την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κίνηση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στη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διασύνδεση,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αναζητώντας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05" dirty="0">
                <a:latin typeface="Calibri"/>
                <a:cs typeface="Calibri"/>
              </a:rPr>
              <a:t>επιθέσεις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05" dirty="0">
                <a:latin typeface="Calibri"/>
                <a:cs typeface="Calibri"/>
              </a:rPr>
              <a:t>και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05" dirty="0">
                <a:latin typeface="Calibri"/>
                <a:cs typeface="Calibri"/>
              </a:rPr>
              <a:t>ανωμαλίες.</a:t>
            </a:r>
            <a:endParaRPr sz="1250" dirty="0">
              <a:latin typeface="Calibri"/>
              <a:cs typeface="Calibri"/>
            </a:endParaRPr>
          </a:p>
          <a:p>
            <a:pPr marL="355600" marR="939800" indent="-342900">
              <a:lnSpc>
                <a:spcPct val="150800"/>
              </a:lnSpc>
              <a:spcBef>
                <a:spcPts val="705"/>
              </a:spcBef>
              <a:buSzPct val="16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50" spc="125" dirty="0">
                <a:latin typeface="Calibri"/>
                <a:cs typeface="Calibri"/>
              </a:rPr>
              <a:t>Όταν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05" dirty="0">
                <a:latin typeface="Calibri"/>
                <a:cs typeface="Calibri"/>
              </a:rPr>
              <a:t>ανιχνεύεται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μια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επίθεση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35" dirty="0">
                <a:latin typeface="Calibri"/>
                <a:cs typeface="Calibri"/>
              </a:rPr>
              <a:t>ή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ανωμαλία,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το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σύστημα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μπορεί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να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αποφασίσει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αν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35" dirty="0">
                <a:latin typeface="Calibri"/>
                <a:cs typeface="Calibri"/>
              </a:rPr>
              <a:t>θα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μπλοκάρει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την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κίνηση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35" dirty="0">
                <a:latin typeface="Calibri"/>
                <a:cs typeface="Calibri"/>
              </a:rPr>
              <a:t>ή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30" dirty="0">
                <a:latin typeface="Calibri"/>
                <a:cs typeface="Calibri"/>
              </a:rPr>
              <a:t>απλά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30" dirty="0">
                <a:latin typeface="Calibri"/>
                <a:cs typeface="Calibri"/>
              </a:rPr>
              <a:t>θα </a:t>
            </a:r>
            <a:r>
              <a:rPr sz="1250" spc="-26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αποθηκεύσει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το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30" dirty="0">
                <a:latin typeface="Calibri"/>
                <a:cs typeface="Calibri"/>
              </a:rPr>
              <a:t>συμβάν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σε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ένα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αρχείο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καταγραφής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(/var/log/suricata/fast.log).</a:t>
            </a:r>
            <a:endParaRPr sz="125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800"/>
              </a:lnSpc>
              <a:spcBef>
                <a:spcPts val="685"/>
              </a:spcBef>
              <a:buSzPct val="16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50" spc="125" dirty="0">
                <a:latin typeface="Calibri"/>
                <a:cs typeface="Calibri"/>
              </a:rPr>
              <a:t>Το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Suricata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μπορεί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να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διαρθρωθεί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χρησιμοποιώντας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σύνολα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κανόνων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30" dirty="0">
                <a:latin typeface="Calibri"/>
                <a:cs typeface="Calibri"/>
              </a:rPr>
              <a:t>οργανωμένων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σε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ομοιόμορφες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05" dirty="0">
                <a:latin typeface="Calibri"/>
                <a:cs typeface="Calibri"/>
              </a:rPr>
              <a:t>κατηγορίες.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Κάθε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κατηγορία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14" dirty="0">
                <a:latin typeface="Calibri"/>
                <a:cs typeface="Calibri"/>
              </a:rPr>
              <a:t>μπορεί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125" dirty="0">
                <a:latin typeface="Calibri"/>
                <a:cs typeface="Calibri"/>
              </a:rPr>
              <a:t>να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10" dirty="0">
                <a:latin typeface="Calibri"/>
                <a:cs typeface="Calibri"/>
              </a:rPr>
              <a:t>ρυθμιστεί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135" dirty="0">
                <a:latin typeface="Calibri"/>
                <a:cs typeface="Calibri"/>
              </a:rPr>
              <a:t>ως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εξής:</a:t>
            </a:r>
            <a:endParaRPr sz="1250" dirty="0">
              <a:latin typeface="Calibri"/>
              <a:cs typeface="Calibri"/>
            </a:endParaRPr>
          </a:p>
          <a:p>
            <a:pPr marL="558165" lvl="1" indent="-88265">
              <a:lnSpc>
                <a:spcPct val="100000"/>
              </a:lnSpc>
              <a:spcBef>
                <a:spcPts val="700"/>
              </a:spcBef>
              <a:buSzPct val="152000"/>
              <a:buFont typeface="Arial"/>
              <a:buChar char="•"/>
              <a:tabLst>
                <a:tab pos="558165" algn="l"/>
              </a:tabLst>
            </a:pPr>
            <a:r>
              <a:rPr sz="1250" b="1" spc="85" dirty="0">
                <a:latin typeface="Calibri"/>
                <a:cs typeface="Calibri"/>
              </a:rPr>
              <a:t>Ενεργοποιώ:</a:t>
            </a:r>
            <a:r>
              <a:rPr sz="1250" b="1" spc="5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η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κίνηση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που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70" dirty="0">
                <a:latin typeface="Calibri"/>
                <a:cs typeface="Calibri"/>
              </a:rPr>
              <a:t>ταιριάζει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με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από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65" dirty="0">
                <a:latin typeface="Calibri"/>
                <a:cs typeface="Calibri"/>
              </a:rPr>
              <a:t>τις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κατηγορίες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θα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αναφέρεται</a:t>
            </a:r>
            <a:endParaRPr sz="1250" dirty="0">
              <a:latin typeface="Calibri"/>
              <a:cs typeface="Calibri"/>
            </a:endParaRPr>
          </a:p>
          <a:p>
            <a:pPr marL="558165" lvl="1" indent="-88265">
              <a:lnSpc>
                <a:spcPct val="100000"/>
              </a:lnSpc>
              <a:spcBef>
                <a:spcPts val="994"/>
              </a:spcBef>
              <a:buSzPct val="152000"/>
              <a:buFont typeface="Arial"/>
              <a:buChar char="•"/>
              <a:tabLst>
                <a:tab pos="558165" algn="l"/>
              </a:tabLst>
            </a:pPr>
            <a:r>
              <a:rPr sz="1250" b="1" spc="85" dirty="0">
                <a:latin typeface="Calibri"/>
                <a:cs typeface="Calibri"/>
              </a:rPr>
              <a:t>Αποκλεισμός:</a:t>
            </a:r>
            <a:r>
              <a:rPr sz="1250" b="1" spc="4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η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κίνηση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που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70" dirty="0">
                <a:latin typeface="Calibri"/>
                <a:cs typeface="Calibri"/>
              </a:rPr>
              <a:t>ταιριάζει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με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από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95" dirty="0">
                <a:latin typeface="Calibri"/>
                <a:cs typeface="Calibri"/>
              </a:rPr>
              <a:t>αυτή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την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κατηγορία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100" dirty="0">
                <a:latin typeface="Calibri"/>
                <a:cs typeface="Calibri"/>
              </a:rPr>
              <a:t>θα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75" dirty="0">
                <a:latin typeface="Calibri"/>
                <a:cs typeface="Calibri"/>
              </a:rPr>
              <a:t>απορρίπτεται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635" y="4375150"/>
            <a:ext cx="52387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5560" indent="-88265">
              <a:lnSpc>
                <a:spcPts val="1730"/>
              </a:lnSpc>
              <a:buSzPct val="152000"/>
              <a:buFont typeface="Arial"/>
              <a:buChar char="•"/>
              <a:tabLst>
                <a:tab pos="1305560" algn="l"/>
              </a:tabLst>
            </a:pPr>
            <a:r>
              <a:rPr sz="1250" b="1" spc="90" dirty="0">
                <a:latin typeface="Calibri"/>
                <a:cs typeface="Calibri"/>
              </a:rPr>
              <a:t>Απενεργοποίηση:</a:t>
            </a:r>
            <a:r>
              <a:rPr sz="1250" b="1" spc="40" dirty="0">
                <a:latin typeface="Calibri"/>
                <a:cs typeface="Calibri"/>
              </a:rPr>
              <a:t> </a:t>
            </a:r>
            <a:r>
              <a:rPr sz="1250" spc="90" dirty="0">
                <a:latin typeface="Calibri"/>
                <a:cs typeface="Calibri"/>
              </a:rPr>
              <a:t>αυτής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της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κατηγορίας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75" dirty="0">
                <a:latin typeface="Calibri"/>
                <a:cs typeface="Calibri"/>
              </a:rPr>
              <a:t>αγνοούνται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https://docs.nethserver.org/en/v7/suricata.htm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2192" y="4457700"/>
            <a:ext cx="11874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20" dirty="0">
                <a:latin typeface="Calibri"/>
                <a:cs typeface="Calibri"/>
              </a:rPr>
              <a:t>1</a:t>
            </a:r>
            <a:r>
              <a:rPr sz="650" spc="50" dirty="0">
                <a:latin typeface="Calibri"/>
                <a:cs typeface="Calibri"/>
              </a:rPr>
              <a:t>7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4780" y="2832417"/>
            <a:ext cx="1887220" cy="19967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6787" y="6327457"/>
            <a:ext cx="11493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latin typeface="Calibri"/>
                <a:cs typeface="Calibri"/>
              </a:rPr>
              <a:t>1</a:t>
            </a:r>
            <a:r>
              <a:rPr sz="650" spc="30" dirty="0">
                <a:latin typeface="Calibri"/>
                <a:cs typeface="Calibri"/>
              </a:rPr>
              <a:t>8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7527" y="6705917"/>
            <a:ext cx="976630" cy="0"/>
          </a:xfrm>
          <a:custGeom>
            <a:avLst/>
            <a:gdLst/>
            <a:ahLst/>
            <a:cxnLst/>
            <a:rect l="l" t="t" r="r" b="b"/>
            <a:pathLst>
              <a:path w="976630">
                <a:moveTo>
                  <a:pt x="0" y="0"/>
                </a:moveTo>
                <a:lnTo>
                  <a:pt x="976312" y="0"/>
                </a:lnTo>
              </a:path>
            </a:pathLst>
          </a:custGeom>
          <a:ln w="381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5655" y="0"/>
            <a:ext cx="10048240" cy="6880225"/>
            <a:chOff x="795655" y="0"/>
            <a:chExt cx="10048240" cy="6880225"/>
          </a:xfrm>
        </p:grpSpPr>
        <p:sp>
          <p:nvSpPr>
            <p:cNvPr id="5" name="object 5"/>
            <p:cNvSpPr/>
            <p:nvPr/>
          </p:nvSpPr>
          <p:spPr>
            <a:xfrm>
              <a:off x="6893559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77430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7232" y="3177222"/>
              <a:ext cx="1016000" cy="101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1385" y="3177222"/>
              <a:ext cx="1016000" cy="101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655" y="4191000"/>
              <a:ext cx="917575" cy="9175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070" y="2328545"/>
              <a:ext cx="917575" cy="9175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1680" y="5013959"/>
              <a:ext cx="1280159" cy="12769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19" y="5373687"/>
              <a:ext cx="481647" cy="484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6872" y="3050222"/>
              <a:ext cx="1269682" cy="1269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9330" y="3300412"/>
              <a:ext cx="778827" cy="7788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0690" y="2748597"/>
              <a:ext cx="8100695" cy="2626360"/>
            </a:xfrm>
            <a:custGeom>
              <a:avLst/>
              <a:gdLst/>
              <a:ahLst/>
              <a:cxnLst/>
              <a:rect l="l" t="t" r="r" b="b"/>
              <a:pathLst>
                <a:path w="8100695" h="2626360">
                  <a:moveTo>
                    <a:pt x="76200" y="1863725"/>
                  </a:moveTo>
                  <a:lnTo>
                    <a:pt x="0" y="1901825"/>
                  </a:lnTo>
                  <a:lnTo>
                    <a:pt x="76200" y="1939925"/>
                  </a:lnTo>
                  <a:lnTo>
                    <a:pt x="76200" y="1911350"/>
                  </a:lnTo>
                  <a:lnTo>
                    <a:pt x="286702" y="1911350"/>
                  </a:lnTo>
                  <a:lnTo>
                    <a:pt x="291147" y="1906904"/>
                  </a:lnTo>
                  <a:lnTo>
                    <a:pt x="291147" y="1892300"/>
                  </a:lnTo>
                  <a:lnTo>
                    <a:pt x="76200" y="1892300"/>
                  </a:lnTo>
                  <a:lnTo>
                    <a:pt x="76200" y="1863725"/>
                  </a:lnTo>
                  <a:close/>
                </a:path>
                <a:path w="8100695" h="2626360">
                  <a:moveTo>
                    <a:pt x="293370" y="47625"/>
                  </a:moveTo>
                  <a:lnTo>
                    <a:pt x="274320" y="47625"/>
                  </a:lnTo>
                  <a:lnTo>
                    <a:pt x="274320" y="933767"/>
                  </a:lnTo>
                  <a:lnTo>
                    <a:pt x="272097" y="935989"/>
                  </a:lnTo>
                  <a:lnTo>
                    <a:pt x="272097" y="1892300"/>
                  </a:lnTo>
                  <a:lnTo>
                    <a:pt x="291147" y="1892300"/>
                  </a:lnTo>
                  <a:lnTo>
                    <a:pt x="291147" y="950912"/>
                  </a:lnTo>
                  <a:lnTo>
                    <a:pt x="548640" y="950912"/>
                  </a:lnTo>
                  <a:lnTo>
                    <a:pt x="548640" y="931862"/>
                  </a:lnTo>
                  <a:lnTo>
                    <a:pt x="293370" y="931862"/>
                  </a:lnTo>
                  <a:lnTo>
                    <a:pt x="293370" y="47625"/>
                  </a:lnTo>
                  <a:close/>
                </a:path>
                <a:path w="8100695" h="2626360">
                  <a:moveTo>
                    <a:pt x="95567" y="0"/>
                  </a:moveTo>
                  <a:lnTo>
                    <a:pt x="19367" y="38100"/>
                  </a:lnTo>
                  <a:lnTo>
                    <a:pt x="95567" y="76200"/>
                  </a:lnTo>
                  <a:lnTo>
                    <a:pt x="95567" y="47625"/>
                  </a:lnTo>
                  <a:lnTo>
                    <a:pt x="293370" y="47625"/>
                  </a:lnTo>
                  <a:lnTo>
                    <a:pt x="293370" y="32702"/>
                  </a:lnTo>
                  <a:lnTo>
                    <a:pt x="289242" y="28575"/>
                  </a:lnTo>
                  <a:lnTo>
                    <a:pt x="95567" y="28575"/>
                  </a:lnTo>
                  <a:lnTo>
                    <a:pt x="95567" y="0"/>
                  </a:lnTo>
                  <a:close/>
                </a:path>
                <a:path w="8100695" h="2626360">
                  <a:moveTo>
                    <a:pt x="947420" y="1407159"/>
                  </a:moveTo>
                  <a:lnTo>
                    <a:pt x="928370" y="1407159"/>
                  </a:lnTo>
                  <a:lnTo>
                    <a:pt x="928370" y="2626042"/>
                  </a:lnTo>
                  <a:lnTo>
                    <a:pt x="947420" y="2626042"/>
                  </a:lnTo>
                  <a:lnTo>
                    <a:pt x="947420" y="1407159"/>
                  </a:lnTo>
                  <a:close/>
                </a:path>
                <a:path w="8100695" h="2626360">
                  <a:moveTo>
                    <a:pt x="937895" y="1330959"/>
                  </a:moveTo>
                  <a:lnTo>
                    <a:pt x="899795" y="1407159"/>
                  </a:lnTo>
                  <a:lnTo>
                    <a:pt x="975995" y="1407159"/>
                  </a:lnTo>
                  <a:lnTo>
                    <a:pt x="937895" y="1330959"/>
                  </a:lnTo>
                  <a:close/>
                </a:path>
                <a:path w="8100695" h="2626360">
                  <a:moveTo>
                    <a:pt x="1403350" y="902969"/>
                  </a:moveTo>
                  <a:lnTo>
                    <a:pt x="1327467" y="941387"/>
                  </a:lnTo>
                  <a:lnTo>
                    <a:pt x="1403667" y="979169"/>
                  </a:lnTo>
                  <a:lnTo>
                    <a:pt x="1403667" y="950594"/>
                  </a:lnTo>
                  <a:lnTo>
                    <a:pt x="2476182" y="946150"/>
                  </a:lnTo>
                  <a:lnTo>
                    <a:pt x="2475865" y="931544"/>
                  </a:lnTo>
                  <a:lnTo>
                    <a:pt x="1403667" y="931544"/>
                  </a:lnTo>
                  <a:lnTo>
                    <a:pt x="1403350" y="902969"/>
                  </a:lnTo>
                  <a:close/>
                </a:path>
                <a:path w="8100695" h="2626360">
                  <a:moveTo>
                    <a:pt x="2475865" y="927100"/>
                  </a:moveTo>
                  <a:lnTo>
                    <a:pt x="1403667" y="931544"/>
                  </a:lnTo>
                  <a:lnTo>
                    <a:pt x="2475865" y="931544"/>
                  </a:lnTo>
                  <a:lnTo>
                    <a:pt x="2475865" y="927100"/>
                  </a:lnTo>
                  <a:close/>
                </a:path>
                <a:path w="8100695" h="2626360">
                  <a:moveTo>
                    <a:pt x="3822065" y="898525"/>
                  </a:moveTo>
                  <a:lnTo>
                    <a:pt x="3745865" y="936625"/>
                  </a:lnTo>
                  <a:lnTo>
                    <a:pt x="3822065" y="974725"/>
                  </a:lnTo>
                  <a:lnTo>
                    <a:pt x="3822065" y="946150"/>
                  </a:lnTo>
                  <a:lnTo>
                    <a:pt x="5356225" y="946150"/>
                  </a:lnTo>
                  <a:lnTo>
                    <a:pt x="5356225" y="927100"/>
                  </a:lnTo>
                  <a:lnTo>
                    <a:pt x="3822065" y="927100"/>
                  </a:lnTo>
                  <a:lnTo>
                    <a:pt x="3822065" y="898525"/>
                  </a:lnTo>
                  <a:close/>
                </a:path>
                <a:path w="8100695" h="2626360">
                  <a:moveTo>
                    <a:pt x="6448425" y="898525"/>
                  </a:moveTo>
                  <a:lnTo>
                    <a:pt x="6372225" y="936625"/>
                  </a:lnTo>
                  <a:lnTo>
                    <a:pt x="6448425" y="974725"/>
                  </a:lnTo>
                  <a:lnTo>
                    <a:pt x="6448425" y="946150"/>
                  </a:lnTo>
                  <a:lnTo>
                    <a:pt x="8100377" y="946150"/>
                  </a:lnTo>
                  <a:lnTo>
                    <a:pt x="8100377" y="927100"/>
                  </a:lnTo>
                  <a:lnTo>
                    <a:pt x="6448425" y="927100"/>
                  </a:lnTo>
                  <a:lnTo>
                    <a:pt x="6448425" y="898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77" y="6632892"/>
            <a:ext cx="272224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z="500" spc="35" dirty="0">
                <a:latin typeface="Calibri"/>
                <a:cs typeface="Calibri"/>
              </a:rPr>
              <a:t>Πηγή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εικονιδίων: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Εικονίδια,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λογότυπα,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σύμβολα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Ίντερνετ 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-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Δωρεάν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PNG,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40" dirty="0">
                <a:solidFill>
                  <a:srgbClr val="87872D"/>
                </a:solidFill>
                <a:latin typeface="Calibri"/>
                <a:cs typeface="Calibri"/>
              </a:rPr>
              <a:t>SVG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(icons8.com)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2684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Λειτουργίες</a:t>
            </a:r>
            <a:r>
              <a:rPr spc="105" dirty="0"/>
              <a:t> </a:t>
            </a:r>
            <a:r>
              <a:rPr spc="125" dirty="0"/>
              <a:t>SURICTA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5030" y="1390967"/>
            <a:ext cx="447040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35" dirty="0">
                <a:latin typeface="Calibri"/>
                <a:cs typeface="Calibri"/>
              </a:rPr>
              <a:t>IDS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(Intrusion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Detection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35" dirty="0">
                <a:latin typeface="Calibri"/>
                <a:cs typeface="Calibri"/>
              </a:rPr>
              <a:t>System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35" dirty="0">
                <a:latin typeface="Calibri"/>
                <a:cs typeface="Calibri"/>
              </a:rPr>
              <a:t>-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40" dirty="0">
                <a:latin typeface="Calibri"/>
                <a:cs typeface="Calibri"/>
              </a:rPr>
              <a:t>Σύστημα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ανίχνευσης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εισβολών)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6787" y="6327457"/>
            <a:ext cx="11493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latin typeface="Calibri"/>
                <a:cs typeface="Calibri"/>
              </a:rPr>
              <a:t>1</a:t>
            </a:r>
            <a:r>
              <a:rPr sz="650" spc="30" dirty="0">
                <a:latin typeface="Calibri"/>
                <a:cs typeface="Calibri"/>
              </a:rPr>
              <a:t>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7527" y="6705917"/>
            <a:ext cx="976630" cy="0"/>
          </a:xfrm>
          <a:custGeom>
            <a:avLst/>
            <a:gdLst/>
            <a:ahLst/>
            <a:cxnLst/>
            <a:rect l="l" t="t" r="r" b="b"/>
            <a:pathLst>
              <a:path w="976630">
                <a:moveTo>
                  <a:pt x="0" y="0"/>
                </a:moveTo>
                <a:lnTo>
                  <a:pt x="976312" y="0"/>
                </a:lnTo>
              </a:path>
            </a:pathLst>
          </a:custGeom>
          <a:ln w="381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5655" y="0"/>
            <a:ext cx="10048240" cy="6880225"/>
            <a:chOff x="795655" y="0"/>
            <a:chExt cx="10048240" cy="6880225"/>
          </a:xfrm>
        </p:grpSpPr>
        <p:sp>
          <p:nvSpPr>
            <p:cNvPr id="5" name="object 5"/>
            <p:cNvSpPr/>
            <p:nvPr/>
          </p:nvSpPr>
          <p:spPr>
            <a:xfrm>
              <a:off x="6893559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77430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7232" y="3177222"/>
              <a:ext cx="1016000" cy="101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1385" y="3177222"/>
              <a:ext cx="1016000" cy="101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655" y="4191000"/>
              <a:ext cx="917575" cy="9175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070" y="2328545"/>
              <a:ext cx="917575" cy="9175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1680" y="5013959"/>
              <a:ext cx="1280159" cy="12769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19" y="5373687"/>
              <a:ext cx="481647" cy="484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6872" y="3050222"/>
              <a:ext cx="1269682" cy="1269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9330" y="3300412"/>
              <a:ext cx="778827" cy="7788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0690" y="2748597"/>
              <a:ext cx="8100695" cy="2941955"/>
            </a:xfrm>
            <a:custGeom>
              <a:avLst/>
              <a:gdLst/>
              <a:ahLst/>
              <a:cxnLst/>
              <a:rect l="l" t="t" r="r" b="b"/>
              <a:pathLst>
                <a:path w="8100695" h="2941954">
                  <a:moveTo>
                    <a:pt x="76200" y="1863725"/>
                  </a:moveTo>
                  <a:lnTo>
                    <a:pt x="0" y="1901825"/>
                  </a:lnTo>
                  <a:lnTo>
                    <a:pt x="76200" y="1939925"/>
                  </a:lnTo>
                  <a:lnTo>
                    <a:pt x="76200" y="1911350"/>
                  </a:lnTo>
                  <a:lnTo>
                    <a:pt x="286702" y="1911350"/>
                  </a:lnTo>
                  <a:lnTo>
                    <a:pt x="291147" y="1906904"/>
                  </a:lnTo>
                  <a:lnTo>
                    <a:pt x="291147" y="1892300"/>
                  </a:lnTo>
                  <a:lnTo>
                    <a:pt x="76200" y="1892300"/>
                  </a:lnTo>
                  <a:lnTo>
                    <a:pt x="76200" y="1863725"/>
                  </a:lnTo>
                  <a:close/>
                </a:path>
                <a:path w="8100695" h="2941954">
                  <a:moveTo>
                    <a:pt x="293370" y="47625"/>
                  </a:moveTo>
                  <a:lnTo>
                    <a:pt x="274320" y="47625"/>
                  </a:lnTo>
                  <a:lnTo>
                    <a:pt x="274320" y="933767"/>
                  </a:lnTo>
                  <a:lnTo>
                    <a:pt x="272097" y="935989"/>
                  </a:lnTo>
                  <a:lnTo>
                    <a:pt x="272097" y="1892300"/>
                  </a:lnTo>
                  <a:lnTo>
                    <a:pt x="291147" y="1892300"/>
                  </a:lnTo>
                  <a:lnTo>
                    <a:pt x="291147" y="950912"/>
                  </a:lnTo>
                  <a:lnTo>
                    <a:pt x="548640" y="950912"/>
                  </a:lnTo>
                  <a:lnTo>
                    <a:pt x="548640" y="931862"/>
                  </a:lnTo>
                  <a:lnTo>
                    <a:pt x="293370" y="931862"/>
                  </a:lnTo>
                  <a:lnTo>
                    <a:pt x="293370" y="47625"/>
                  </a:lnTo>
                  <a:close/>
                </a:path>
                <a:path w="8100695" h="2941954">
                  <a:moveTo>
                    <a:pt x="95567" y="0"/>
                  </a:moveTo>
                  <a:lnTo>
                    <a:pt x="19367" y="38100"/>
                  </a:lnTo>
                  <a:lnTo>
                    <a:pt x="95567" y="76200"/>
                  </a:lnTo>
                  <a:lnTo>
                    <a:pt x="95567" y="47625"/>
                  </a:lnTo>
                  <a:lnTo>
                    <a:pt x="293370" y="47625"/>
                  </a:lnTo>
                  <a:lnTo>
                    <a:pt x="293370" y="32702"/>
                  </a:lnTo>
                  <a:lnTo>
                    <a:pt x="289242" y="28575"/>
                  </a:lnTo>
                  <a:lnTo>
                    <a:pt x="95567" y="28575"/>
                  </a:lnTo>
                  <a:lnTo>
                    <a:pt x="95567" y="0"/>
                  </a:lnTo>
                  <a:close/>
                </a:path>
                <a:path w="8100695" h="2941954">
                  <a:moveTo>
                    <a:pt x="947420" y="1407159"/>
                  </a:moveTo>
                  <a:lnTo>
                    <a:pt x="928370" y="1407159"/>
                  </a:lnTo>
                  <a:lnTo>
                    <a:pt x="928370" y="2626042"/>
                  </a:lnTo>
                  <a:lnTo>
                    <a:pt x="947420" y="2626042"/>
                  </a:lnTo>
                  <a:lnTo>
                    <a:pt x="947420" y="1407159"/>
                  </a:lnTo>
                  <a:close/>
                </a:path>
                <a:path w="8100695" h="2941954">
                  <a:moveTo>
                    <a:pt x="937895" y="1330959"/>
                  </a:moveTo>
                  <a:lnTo>
                    <a:pt x="899795" y="1407159"/>
                  </a:lnTo>
                  <a:lnTo>
                    <a:pt x="975995" y="1407159"/>
                  </a:lnTo>
                  <a:lnTo>
                    <a:pt x="937895" y="1330959"/>
                  </a:lnTo>
                  <a:close/>
                </a:path>
                <a:path w="8100695" h="2941954">
                  <a:moveTo>
                    <a:pt x="1656397" y="2865754"/>
                  </a:moveTo>
                  <a:lnTo>
                    <a:pt x="1580197" y="2903854"/>
                  </a:lnTo>
                  <a:lnTo>
                    <a:pt x="1656397" y="2941954"/>
                  </a:lnTo>
                  <a:lnTo>
                    <a:pt x="1656397" y="2913379"/>
                  </a:lnTo>
                  <a:lnTo>
                    <a:pt x="3116262" y="2913379"/>
                  </a:lnTo>
                  <a:lnTo>
                    <a:pt x="3120390" y="2909252"/>
                  </a:lnTo>
                  <a:lnTo>
                    <a:pt x="3120390" y="2894329"/>
                  </a:lnTo>
                  <a:lnTo>
                    <a:pt x="1656397" y="2894329"/>
                  </a:lnTo>
                  <a:lnTo>
                    <a:pt x="1656397" y="2865754"/>
                  </a:lnTo>
                  <a:close/>
                </a:path>
                <a:path w="8100695" h="2941954">
                  <a:moveTo>
                    <a:pt x="3120390" y="1571625"/>
                  </a:moveTo>
                  <a:lnTo>
                    <a:pt x="3101340" y="1571625"/>
                  </a:lnTo>
                  <a:lnTo>
                    <a:pt x="3101340" y="2894329"/>
                  </a:lnTo>
                  <a:lnTo>
                    <a:pt x="3120390" y="2894329"/>
                  </a:lnTo>
                  <a:lnTo>
                    <a:pt x="3120390" y="1571625"/>
                  </a:lnTo>
                  <a:close/>
                </a:path>
                <a:path w="8100695" h="2941954">
                  <a:moveTo>
                    <a:pt x="3822065" y="898525"/>
                  </a:moveTo>
                  <a:lnTo>
                    <a:pt x="3745865" y="936625"/>
                  </a:lnTo>
                  <a:lnTo>
                    <a:pt x="3822065" y="974725"/>
                  </a:lnTo>
                  <a:lnTo>
                    <a:pt x="3822065" y="946150"/>
                  </a:lnTo>
                  <a:lnTo>
                    <a:pt x="5356225" y="946150"/>
                  </a:lnTo>
                  <a:lnTo>
                    <a:pt x="5356225" y="927100"/>
                  </a:lnTo>
                  <a:lnTo>
                    <a:pt x="3822065" y="927100"/>
                  </a:lnTo>
                  <a:lnTo>
                    <a:pt x="3822065" y="898525"/>
                  </a:lnTo>
                  <a:close/>
                </a:path>
                <a:path w="8100695" h="2941954">
                  <a:moveTo>
                    <a:pt x="6448425" y="898525"/>
                  </a:moveTo>
                  <a:lnTo>
                    <a:pt x="6372225" y="936625"/>
                  </a:lnTo>
                  <a:lnTo>
                    <a:pt x="6448425" y="974725"/>
                  </a:lnTo>
                  <a:lnTo>
                    <a:pt x="6448425" y="946150"/>
                  </a:lnTo>
                  <a:lnTo>
                    <a:pt x="8100377" y="946150"/>
                  </a:lnTo>
                  <a:lnTo>
                    <a:pt x="8100377" y="927100"/>
                  </a:lnTo>
                  <a:lnTo>
                    <a:pt x="6448425" y="927100"/>
                  </a:lnTo>
                  <a:lnTo>
                    <a:pt x="6448425" y="898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77" y="6632892"/>
            <a:ext cx="272224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z="500" spc="35" dirty="0">
                <a:latin typeface="Calibri"/>
                <a:cs typeface="Calibri"/>
              </a:rPr>
              <a:t>Πηγή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εικονιδίων: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Εικονίδια,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λογότυπα,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σύμβολα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Ίντερνετ 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-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Δωρεάν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PNG,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40" dirty="0">
                <a:solidFill>
                  <a:srgbClr val="87872D"/>
                </a:solidFill>
                <a:latin typeface="Calibri"/>
                <a:cs typeface="Calibri"/>
              </a:rPr>
              <a:t>SVG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(icons8.com)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2684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Λειτουργίες</a:t>
            </a:r>
            <a:r>
              <a:rPr spc="105" dirty="0"/>
              <a:t> </a:t>
            </a:r>
            <a:r>
              <a:rPr spc="125" dirty="0"/>
              <a:t>SURICTA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5030" y="1390967"/>
            <a:ext cx="424815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5" dirty="0">
                <a:latin typeface="Calibri"/>
                <a:cs typeface="Calibri"/>
              </a:rPr>
              <a:t>IPS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(Intrusion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Prevention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System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-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Σύστημα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πρόληψης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εισβολών)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8167" y="0"/>
            <a:ext cx="9074150" cy="6858000"/>
            <a:chOff x="3118167" y="0"/>
            <a:chExt cx="90741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1269" y="4759"/>
              <a:ext cx="584073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8167" y="2383472"/>
              <a:ext cx="5806440" cy="39928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4064" y="2579687"/>
              <a:ext cx="5217477" cy="34048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7907" y="6043295"/>
            <a:ext cx="1149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5"/>
              </a:lnSpc>
            </a:pPr>
            <a:r>
              <a:rPr sz="650" spc="5" dirty="0">
                <a:latin typeface="Calibri"/>
                <a:cs typeface="Calibri"/>
              </a:rPr>
              <a:t>2</a:t>
            </a:r>
            <a:r>
              <a:rPr sz="650" spc="30" dirty="0"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5454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Αρχείο</a:t>
            </a:r>
            <a:r>
              <a:rPr spc="185" dirty="0"/>
              <a:t> </a:t>
            </a:r>
            <a:r>
              <a:rPr spc="114" dirty="0"/>
              <a:t>εγκατάστασης</a:t>
            </a:r>
            <a:r>
              <a:rPr spc="195" dirty="0"/>
              <a:t> </a:t>
            </a:r>
            <a:r>
              <a:rPr spc="114" dirty="0"/>
              <a:t>λογισμικού</a:t>
            </a:r>
            <a:r>
              <a:rPr spc="200" dirty="0"/>
              <a:t> </a:t>
            </a:r>
            <a:r>
              <a:rPr spc="130" dirty="0"/>
              <a:t>SURICATA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5030" y="1389062"/>
            <a:ext cx="4137025" cy="751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00"/>
              </a:spcBef>
              <a:buSzPct val="16000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50" spc="150" dirty="0">
                <a:latin typeface="Calibri"/>
                <a:cs typeface="Calibri"/>
              </a:rPr>
              <a:t>Sudo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120" dirty="0">
                <a:latin typeface="Calibri"/>
                <a:cs typeface="Calibri"/>
              </a:rPr>
              <a:t>apt-get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140" dirty="0">
                <a:latin typeface="Calibri"/>
                <a:cs typeface="Calibri"/>
              </a:rPr>
              <a:t>update</a:t>
            </a:r>
            <a:endParaRPr sz="12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70"/>
              </a:spcBef>
              <a:buSzPct val="16000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50" spc="95" dirty="0">
                <a:latin typeface="Calibri"/>
                <a:cs typeface="Calibri"/>
              </a:rPr>
              <a:t>APT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85" dirty="0">
                <a:latin typeface="Calibri"/>
                <a:cs typeface="Calibri"/>
              </a:rPr>
              <a:t>(Advanced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65" dirty="0">
                <a:latin typeface="Calibri"/>
                <a:cs typeface="Calibri"/>
              </a:rPr>
              <a:t>Persistent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spc="75" dirty="0">
                <a:latin typeface="Calibri"/>
                <a:cs typeface="Calibri"/>
              </a:rPr>
              <a:t>Threat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5" dirty="0">
                <a:latin typeface="Calibri"/>
                <a:cs typeface="Calibri"/>
              </a:rPr>
              <a:t>-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80" dirty="0">
                <a:latin typeface="Calibri"/>
                <a:cs typeface="Calibri"/>
              </a:rPr>
              <a:t>Επίμονη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70" dirty="0">
                <a:latin typeface="Calibri"/>
                <a:cs typeface="Calibri"/>
              </a:rPr>
              <a:t>Απειλή)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447" y="0"/>
            <a:ext cx="3961129" cy="6880225"/>
            <a:chOff x="6882447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559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429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9415" y="1457007"/>
            <a:ext cx="11070590" cy="5047615"/>
            <a:chOff x="399415" y="1457007"/>
            <a:chExt cx="11070590" cy="50476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415" y="2154872"/>
              <a:ext cx="6245225" cy="3654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12" y="2348547"/>
              <a:ext cx="5658485" cy="30673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3255" y="4117340"/>
              <a:ext cx="4458335" cy="318770"/>
            </a:xfrm>
            <a:custGeom>
              <a:avLst/>
              <a:gdLst/>
              <a:ahLst/>
              <a:cxnLst/>
              <a:rect l="l" t="t" r="r" b="b"/>
              <a:pathLst>
                <a:path w="4458335" h="318770">
                  <a:moveTo>
                    <a:pt x="0" y="0"/>
                  </a:moveTo>
                  <a:lnTo>
                    <a:pt x="4458335" y="0"/>
                  </a:lnTo>
                  <a:lnTo>
                    <a:pt x="4458335" y="318452"/>
                  </a:lnTo>
                  <a:lnTo>
                    <a:pt x="0" y="318452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5582" y="1457007"/>
              <a:ext cx="4904105" cy="50476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0210" y="1651317"/>
              <a:ext cx="4317365" cy="446182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97907" y="6090284"/>
            <a:ext cx="1149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5"/>
              </a:lnSpc>
            </a:pPr>
            <a:r>
              <a:rPr sz="650" spc="5" dirty="0">
                <a:latin typeface="Calibri"/>
                <a:cs typeface="Calibri"/>
              </a:rPr>
              <a:t>2</a:t>
            </a:r>
            <a:r>
              <a:rPr sz="650" spc="30" dirty="0">
                <a:latin typeface="Calibri"/>
                <a:cs typeface="Calibri"/>
              </a:rPr>
              <a:t>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Κανόνες</a:t>
            </a:r>
            <a:r>
              <a:rPr spc="210" dirty="0"/>
              <a:t> </a:t>
            </a:r>
            <a:r>
              <a:rPr spc="125" dirty="0"/>
              <a:t>και</a:t>
            </a:r>
            <a:r>
              <a:rPr spc="175" dirty="0"/>
              <a:t> </a:t>
            </a:r>
            <a:r>
              <a:rPr spc="160" dirty="0"/>
              <a:t>διαρθρώσεις</a:t>
            </a:r>
            <a:r>
              <a:rPr spc="204" dirty="0"/>
              <a:t> </a:t>
            </a:r>
            <a:r>
              <a:rPr spc="150" dirty="0"/>
              <a:t>Suricata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91144" y="1153159"/>
            <a:ext cx="1492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Κατάλογκανόνων</a:t>
            </a:r>
            <a:r>
              <a:rPr sz="1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4429" y="4469765"/>
            <a:ext cx="2045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Διαρθρώσεις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κανόνες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49515" y="0"/>
            <a:ext cx="3426460" cy="6852284"/>
            <a:chOff x="7549515" y="0"/>
            <a:chExt cx="342646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775" y="0"/>
              <a:ext cx="2743200" cy="68519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0807" y="4370704"/>
              <a:ext cx="880745" cy="17068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95602" y="1894522"/>
              <a:ext cx="2847975" cy="3390900"/>
            </a:xfrm>
            <a:custGeom>
              <a:avLst/>
              <a:gdLst/>
              <a:ahLst/>
              <a:cxnLst/>
              <a:rect l="l" t="t" r="r" b="b"/>
              <a:pathLst>
                <a:path w="2847975" h="3390900">
                  <a:moveTo>
                    <a:pt x="2373312" y="0"/>
                  </a:moveTo>
                  <a:lnTo>
                    <a:pt x="474662" y="0"/>
                  </a:lnTo>
                  <a:lnTo>
                    <a:pt x="426084" y="2539"/>
                  </a:lnTo>
                  <a:lnTo>
                    <a:pt x="379094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19" y="108267"/>
                  </a:lnTo>
                  <a:lnTo>
                    <a:pt x="139064" y="139064"/>
                  </a:lnTo>
                  <a:lnTo>
                    <a:pt x="108267" y="172719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4"/>
                  </a:lnTo>
                  <a:lnTo>
                    <a:pt x="2539" y="426085"/>
                  </a:lnTo>
                  <a:lnTo>
                    <a:pt x="0" y="474662"/>
                  </a:lnTo>
                  <a:lnTo>
                    <a:pt x="0" y="2916237"/>
                  </a:lnTo>
                  <a:lnTo>
                    <a:pt x="2539" y="2964815"/>
                  </a:lnTo>
                  <a:lnTo>
                    <a:pt x="9525" y="3011804"/>
                  </a:lnTo>
                  <a:lnTo>
                    <a:pt x="21272" y="3057525"/>
                  </a:lnTo>
                  <a:lnTo>
                    <a:pt x="37147" y="3101022"/>
                  </a:lnTo>
                  <a:lnTo>
                    <a:pt x="57150" y="3142615"/>
                  </a:lnTo>
                  <a:lnTo>
                    <a:pt x="80962" y="3181667"/>
                  </a:lnTo>
                  <a:lnTo>
                    <a:pt x="108267" y="3218179"/>
                  </a:lnTo>
                  <a:lnTo>
                    <a:pt x="139064" y="3251834"/>
                  </a:lnTo>
                  <a:lnTo>
                    <a:pt x="172719" y="3282632"/>
                  </a:lnTo>
                  <a:lnTo>
                    <a:pt x="209232" y="3309937"/>
                  </a:lnTo>
                  <a:lnTo>
                    <a:pt x="248284" y="3333750"/>
                  </a:lnTo>
                  <a:lnTo>
                    <a:pt x="289877" y="3353752"/>
                  </a:lnTo>
                  <a:lnTo>
                    <a:pt x="333375" y="3369627"/>
                  </a:lnTo>
                  <a:lnTo>
                    <a:pt x="379094" y="3381375"/>
                  </a:lnTo>
                  <a:lnTo>
                    <a:pt x="426084" y="3388359"/>
                  </a:lnTo>
                  <a:lnTo>
                    <a:pt x="474662" y="3390900"/>
                  </a:lnTo>
                  <a:lnTo>
                    <a:pt x="2373312" y="3390900"/>
                  </a:lnTo>
                  <a:lnTo>
                    <a:pt x="2421889" y="3388359"/>
                  </a:lnTo>
                  <a:lnTo>
                    <a:pt x="2468879" y="3381375"/>
                  </a:lnTo>
                  <a:lnTo>
                    <a:pt x="2514600" y="3369627"/>
                  </a:lnTo>
                  <a:lnTo>
                    <a:pt x="2558097" y="3353752"/>
                  </a:lnTo>
                  <a:lnTo>
                    <a:pt x="2599689" y="3333750"/>
                  </a:lnTo>
                  <a:lnTo>
                    <a:pt x="2638742" y="3309937"/>
                  </a:lnTo>
                  <a:lnTo>
                    <a:pt x="2675254" y="3282632"/>
                  </a:lnTo>
                  <a:lnTo>
                    <a:pt x="2708909" y="3251834"/>
                  </a:lnTo>
                  <a:lnTo>
                    <a:pt x="2739707" y="3218179"/>
                  </a:lnTo>
                  <a:lnTo>
                    <a:pt x="2767012" y="3181667"/>
                  </a:lnTo>
                  <a:lnTo>
                    <a:pt x="2790825" y="3142615"/>
                  </a:lnTo>
                  <a:lnTo>
                    <a:pt x="2810827" y="3101022"/>
                  </a:lnTo>
                  <a:lnTo>
                    <a:pt x="2826702" y="3057525"/>
                  </a:lnTo>
                  <a:lnTo>
                    <a:pt x="2838450" y="3011804"/>
                  </a:lnTo>
                  <a:lnTo>
                    <a:pt x="2845434" y="2964815"/>
                  </a:lnTo>
                  <a:lnTo>
                    <a:pt x="2847975" y="2916237"/>
                  </a:lnTo>
                  <a:lnTo>
                    <a:pt x="2847975" y="474662"/>
                  </a:lnTo>
                  <a:lnTo>
                    <a:pt x="2845434" y="426085"/>
                  </a:lnTo>
                  <a:lnTo>
                    <a:pt x="2838450" y="379094"/>
                  </a:lnTo>
                  <a:lnTo>
                    <a:pt x="2826702" y="333375"/>
                  </a:lnTo>
                  <a:lnTo>
                    <a:pt x="2810827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19"/>
                  </a:lnTo>
                  <a:lnTo>
                    <a:pt x="2708909" y="139064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89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89" y="2539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95602" y="1894522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2373312" y="0"/>
                  </a:moveTo>
                  <a:lnTo>
                    <a:pt x="474662" y="0"/>
                  </a:lnTo>
                  <a:lnTo>
                    <a:pt x="426084" y="2539"/>
                  </a:lnTo>
                  <a:lnTo>
                    <a:pt x="379094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19" y="108267"/>
                  </a:lnTo>
                  <a:lnTo>
                    <a:pt x="139064" y="139064"/>
                  </a:lnTo>
                  <a:lnTo>
                    <a:pt x="108267" y="172719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4"/>
                  </a:lnTo>
                  <a:lnTo>
                    <a:pt x="2539" y="426085"/>
                  </a:lnTo>
                  <a:lnTo>
                    <a:pt x="0" y="474662"/>
                  </a:lnTo>
                  <a:lnTo>
                    <a:pt x="0" y="3279457"/>
                  </a:lnTo>
                  <a:lnTo>
                    <a:pt x="2539" y="3328034"/>
                  </a:lnTo>
                  <a:lnTo>
                    <a:pt x="9525" y="3375342"/>
                  </a:lnTo>
                  <a:lnTo>
                    <a:pt x="21272" y="3420745"/>
                  </a:lnTo>
                  <a:lnTo>
                    <a:pt x="37147" y="3464242"/>
                  </a:lnTo>
                  <a:lnTo>
                    <a:pt x="57150" y="3505834"/>
                  </a:lnTo>
                  <a:lnTo>
                    <a:pt x="80962" y="3544887"/>
                  </a:lnTo>
                  <a:lnTo>
                    <a:pt x="108267" y="3581400"/>
                  </a:lnTo>
                  <a:lnTo>
                    <a:pt x="139064" y="3615372"/>
                  </a:lnTo>
                  <a:lnTo>
                    <a:pt x="172719" y="3645852"/>
                  </a:lnTo>
                  <a:lnTo>
                    <a:pt x="209232" y="3673157"/>
                  </a:lnTo>
                  <a:lnTo>
                    <a:pt x="248284" y="3696970"/>
                  </a:lnTo>
                  <a:lnTo>
                    <a:pt x="289877" y="3716972"/>
                  </a:lnTo>
                  <a:lnTo>
                    <a:pt x="333375" y="3732847"/>
                  </a:lnTo>
                  <a:lnTo>
                    <a:pt x="379094" y="3744595"/>
                  </a:lnTo>
                  <a:lnTo>
                    <a:pt x="426084" y="3751897"/>
                  </a:lnTo>
                  <a:lnTo>
                    <a:pt x="474662" y="3754120"/>
                  </a:lnTo>
                  <a:lnTo>
                    <a:pt x="2373312" y="3754120"/>
                  </a:lnTo>
                  <a:lnTo>
                    <a:pt x="2421889" y="3751897"/>
                  </a:lnTo>
                  <a:lnTo>
                    <a:pt x="2468879" y="3744595"/>
                  </a:lnTo>
                  <a:lnTo>
                    <a:pt x="2514600" y="3732847"/>
                  </a:lnTo>
                  <a:lnTo>
                    <a:pt x="2558097" y="3716972"/>
                  </a:lnTo>
                  <a:lnTo>
                    <a:pt x="2599689" y="3696970"/>
                  </a:lnTo>
                  <a:lnTo>
                    <a:pt x="2638742" y="3673157"/>
                  </a:lnTo>
                  <a:lnTo>
                    <a:pt x="2675254" y="3645852"/>
                  </a:lnTo>
                  <a:lnTo>
                    <a:pt x="2708909" y="3615372"/>
                  </a:lnTo>
                  <a:lnTo>
                    <a:pt x="2739707" y="3581400"/>
                  </a:lnTo>
                  <a:lnTo>
                    <a:pt x="2767012" y="3544887"/>
                  </a:lnTo>
                  <a:lnTo>
                    <a:pt x="2790825" y="3505834"/>
                  </a:lnTo>
                  <a:lnTo>
                    <a:pt x="2810509" y="3464242"/>
                  </a:lnTo>
                  <a:lnTo>
                    <a:pt x="2826702" y="3420745"/>
                  </a:lnTo>
                  <a:lnTo>
                    <a:pt x="2838450" y="3375342"/>
                  </a:lnTo>
                  <a:lnTo>
                    <a:pt x="2845434" y="3328034"/>
                  </a:lnTo>
                  <a:lnTo>
                    <a:pt x="2847975" y="3279457"/>
                  </a:lnTo>
                  <a:lnTo>
                    <a:pt x="2847975" y="474662"/>
                  </a:lnTo>
                  <a:lnTo>
                    <a:pt x="2845434" y="426085"/>
                  </a:lnTo>
                  <a:lnTo>
                    <a:pt x="2838450" y="379094"/>
                  </a:lnTo>
                  <a:lnTo>
                    <a:pt x="2826702" y="333375"/>
                  </a:lnTo>
                  <a:lnTo>
                    <a:pt x="2810509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19"/>
                  </a:lnTo>
                  <a:lnTo>
                    <a:pt x="2708909" y="139064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89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89" y="2539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FFBA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95602" y="1894522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0" y="474662"/>
                  </a:moveTo>
                  <a:lnTo>
                    <a:pt x="2539" y="426085"/>
                  </a:lnTo>
                  <a:lnTo>
                    <a:pt x="9525" y="379094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19"/>
                  </a:lnTo>
                  <a:lnTo>
                    <a:pt x="139064" y="139064"/>
                  </a:lnTo>
                  <a:lnTo>
                    <a:pt x="172719" y="108267"/>
                  </a:lnTo>
                  <a:lnTo>
                    <a:pt x="209232" y="80962"/>
                  </a:lnTo>
                  <a:lnTo>
                    <a:pt x="248284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4" y="9525"/>
                  </a:lnTo>
                  <a:lnTo>
                    <a:pt x="426084" y="2539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89" y="2539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89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09" y="139064"/>
                  </a:lnTo>
                  <a:lnTo>
                    <a:pt x="2739707" y="172719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509" y="289877"/>
                  </a:lnTo>
                  <a:lnTo>
                    <a:pt x="2826702" y="333375"/>
                  </a:lnTo>
                  <a:lnTo>
                    <a:pt x="2838450" y="379094"/>
                  </a:lnTo>
                  <a:lnTo>
                    <a:pt x="2845434" y="426085"/>
                  </a:lnTo>
                  <a:lnTo>
                    <a:pt x="2847975" y="474662"/>
                  </a:lnTo>
                  <a:lnTo>
                    <a:pt x="2847975" y="3279457"/>
                  </a:lnTo>
                  <a:lnTo>
                    <a:pt x="2845434" y="3328034"/>
                  </a:lnTo>
                  <a:lnTo>
                    <a:pt x="2838450" y="3375342"/>
                  </a:lnTo>
                  <a:lnTo>
                    <a:pt x="2826702" y="3420745"/>
                  </a:lnTo>
                  <a:lnTo>
                    <a:pt x="2810509" y="3464242"/>
                  </a:lnTo>
                  <a:lnTo>
                    <a:pt x="2790825" y="3505834"/>
                  </a:lnTo>
                  <a:lnTo>
                    <a:pt x="2767012" y="3544887"/>
                  </a:lnTo>
                  <a:lnTo>
                    <a:pt x="2739707" y="3581400"/>
                  </a:lnTo>
                  <a:lnTo>
                    <a:pt x="2708909" y="3615372"/>
                  </a:lnTo>
                  <a:lnTo>
                    <a:pt x="2675254" y="3645852"/>
                  </a:lnTo>
                  <a:lnTo>
                    <a:pt x="2638742" y="3673157"/>
                  </a:lnTo>
                  <a:lnTo>
                    <a:pt x="2599689" y="3696970"/>
                  </a:lnTo>
                  <a:lnTo>
                    <a:pt x="2558097" y="3716972"/>
                  </a:lnTo>
                  <a:lnTo>
                    <a:pt x="2514600" y="3732847"/>
                  </a:lnTo>
                  <a:lnTo>
                    <a:pt x="2468879" y="3744595"/>
                  </a:lnTo>
                  <a:lnTo>
                    <a:pt x="2421889" y="3751897"/>
                  </a:lnTo>
                  <a:lnTo>
                    <a:pt x="2373312" y="3754120"/>
                  </a:lnTo>
                  <a:lnTo>
                    <a:pt x="474662" y="3754120"/>
                  </a:lnTo>
                  <a:lnTo>
                    <a:pt x="426084" y="3751897"/>
                  </a:lnTo>
                  <a:lnTo>
                    <a:pt x="379094" y="3744595"/>
                  </a:lnTo>
                  <a:lnTo>
                    <a:pt x="333375" y="3732847"/>
                  </a:lnTo>
                  <a:lnTo>
                    <a:pt x="289877" y="3716972"/>
                  </a:lnTo>
                  <a:lnTo>
                    <a:pt x="248284" y="3696970"/>
                  </a:lnTo>
                  <a:lnTo>
                    <a:pt x="209232" y="3673157"/>
                  </a:lnTo>
                  <a:lnTo>
                    <a:pt x="172719" y="3645852"/>
                  </a:lnTo>
                  <a:lnTo>
                    <a:pt x="139064" y="3615372"/>
                  </a:lnTo>
                  <a:lnTo>
                    <a:pt x="108267" y="3581400"/>
                  </a:lnTo>
                  <a:lnTo>
                    <a:pt x="80962" y="3544887"/>
                  </a:lnTo>
                  <a:lnTo>
                    <a:pt x="57150" y="3505834"/>
                  </a:lnTo>
                  <a:lnTo>
                    <a:pt x="37147" y="3464242"/>
                  </a:lnTo>
                  <a:lnTo>
                    <a:pt x="21272" y="3420745"/>
                  </a:lnTo>
                  <a:lnTo>
                    <a:pt x="9525" y="3375342"/>
                  </a:lnTo>
                  <a:lnTo>
                    <a:pt x="2539" y="3328034"/>
                  </a:lnTo>
                  <a:lnTo>
                    <a:pt x="0" y="327945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9752" y="696595"/>
            <a:ext cx="8763000" cy="36869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080770" marR="5080" indent="-1068070">
              <a:lnSpc>
                <a:spcPts val="2590"/>
              </a:lnSpc>
              <a:spcBef>
                <a:spcPts val="275"/>
              </a:spcBef>
              <a:tabLst>
                <a:tab pos="864235" algn="l"/>
              </a:tabLst>
            </a:pPr>
            <a:r>
              <a:rPr sz="2250" spc="40" dirty="0">
                <a:solidFill>
                  <a:srgbClr val="FFBA00"/>
                </a:solidFill>
              </a:rPr>
              <a:t>CSP	</a:t>
            </a:r>
            <a:r>
              <a:rPr sz="2250" spc="70" dirty="0" err="1">
                <a:solidFill>
                  <a:srgbClr val="FFBA00"/>
                </a:solidFill>
              </a:rPr>
              <a:t>Εκ</a:t>
            </a:r>
            <a:r>
              <a:rPr sz="2250" spc="70" dirty="0">
                <a:solidFill>
                  <a:srgbClr val="FFBA00"/>
                </a:solidFill>
              </a:rPr>
              <a:t>παίδευση</a:t>
            </a:r>
            <a:r>
              <a:rPr sz="2250" spc="175" dirty="0">
                <a:solidFill>
                  <a:srgbClr val="FFBA00"/>
                </a:solidFill>
              </a:rPr>
              <a:t> </a:t>
            </a:r>
            <a:r>
              <a:rPr sz="2250" spc="85" dirty="0"/>
              <a:t>:</a:t>
            </a:r>
            <a:r>
              <a:rPr sz="2250" spc="195" dirty="0"/>
              <a:t> </a:t>
            </a:r>
            <a:r>
              <a:rPr sz="2250" spc="85" dirty="0"/>
              <a:t>Πότε-Πού-Πώς</a:t>
            </a:r>
            <a:endParaRPr sz="2250" dirty="0"/>
          </a:p>
        </p:txBody>
      </p:sp>
      <p:sp>
        <p:nvSpPr>
          <p:cNvPr id="10" name="object 10"/>
          <p:cNvSpPr txBox="1"/>
          <p:nvPr/>
        </p:nvSpPr>
        <p:spPr>
          <a:xfrm>
            <a:off x="9218930" y="2400300"/>
            <a:ext cx="385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D8791A"/>
                </a:solidFill>
                <a:latin typeface="Calibri"/>
                <a:cs typeface="Calibri"/>
              </a:rPr>
              <a:t>Π</a:t>
            </a:r>
            <a:r>
              <a:rPr sz="1500" spc="70" dirty="0">
                <a:solidFill>
                  <a:srgbClr val="D8791A"/>
                </a:solidFill>
                <a:latin typeface="Calibri"/>
                <a:cs typeface="Calibri"/>
              </a:rPr>
              <a:t>Ω</a:t>
            </a:r>
            <a:r>
              <a:rPr sz="1500" spc="65" dirty="0">
                <a:solidFill>
                  <a:srgbClr val="D8791A"/>
                </a:solidFill>
                <a:latin typeface="Calibri"/>
                <a:cs typeface="Calibri"/>
              </a:rPr>
              <a:t>Σ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8993" y="3272951"/>
            <a:ext cx="212026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50" spc="70" dirty="0">
                <a:latin typeface="Calibri"/>
                <a:cs typeface="Calibri"/>
              </a:rPr>
              <a:t>Μια </a:t>
            </a:r>
            <a:r>
              <a:rPr sz="850" spc="55" dirty="0">
                <a:latin typeface="Calibri"/>
                <a:cs typeface="Calibri"/>
              </a:rPr>
              <a:t>ενότητα </a:t>
            </a:r>
            <a:r>
              <a:rPr sz="850" spc="60" dirty="0">
                <a:latin typeface="Calibri"/>
                <a:cs typeface="Calibri"/>
              </a:rPr>
              <a:t>βασισμένη σε </a:t>
            </a:r>
            <a:r>
              <a:rPr sz="850" b="1" spc="60" dirty="0">
                <a:latin typeface="Calibri"/>
                <a:cs typeface="Calibri"/>
              </a:rPr>
              <a:t>σύγχρονες </a:t>
            </a:r>
            <a:r>
              <a:rPr sz="850" b="1" spc="65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τάξεις</a:t>
            </a:r>
            <a:r>
              <a:rPr sz="850" spc="45" dirty="0">
                <a:latin typeface="Calibri"/>
                <a:cs typeface="Calibri"/>
              </a:rPr>
              <a:t>,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5" dirty="0">
                <a:latin typeface="Calibri"/>
                <a:cs typeface="Calibri"/>
              </a:rPr>
              <a:t>όπου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κάθε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εκπαιδευτής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70" dirty="0">
                <a:latin typeface="Calibri"/>
                <a:cs typeface="Calibri"/>
              </a:rPr>
              <a:t>θα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εξηγεί </a:t>
            </a:r>
            <a:r>
              <a:rPr sz="850" spc="-18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συγκεκριμένα θέματα, </a:t>
            </a:r>
            <a:r>
              <a:rPr sz="850" spc="50" dirty="0">
                <a:latin typeface="Calibri"/>
                <a:cs typeface="Calibri"/>
              </a:rPr>
              <a:t>και </a:t>
            </a:r>
            <a:r>
              <a:rPr sz="850" spc="60" dirty="0">
                <a:latin typeface="Calibri"/>
                <a:cs typeface="Calibri"/>
              </a:rPr>
              <a:t>στο </a:t>
            </a:r>
            <a:r>
              <a:rPr sz="850" spc="55" dirty="0">
                <a:latin typeface="Calibri"/>
                <a:cs typeface="Calibri"/>
              </a:rPr>
              <a:t>τέλος της 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ενότητας </a:t>
            </a:r>
            <a:r>
              <a:rPr sz="850" spc="65" dirty="0">
                <a:latin typeface="Calibri"/>
                <a:cs typeface="Calibri"/>
              </a:rPr>
              <a:t>θα </a:t>
            </a:r>
            <a:r>
              <a:rPr sz="850" spc="50" dirty="0">
                <a:latin typeface="Calibri"/>
                <a:cs typeface="Calibri"/>
              </a:rPr>
              <a:t>προτείνονται </a:t>
            </a:r>
            <a:r>
              <a:rPr sz="850" spc="55" dirty="0">
                <a:latin typeface="Calibri"/>
                <a:cs typeface="Calibri"/>
              </a:rPr>
              <a:t>διάφορες 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δραστηριότητες και </a:t>
            </a:r>
            <a:r>
              <a:rPr sz="850" spc="65" dirty="0">
                <a:latin typeface="Calibri"/>
                <a:cs typeface="Calibri"/>
              </a:rPr>
              <a:t>θα </a:t>
            </a:r>
            <a:r>
              <a:rPr sz="850" spc="50" dirty="0">
                <a:latin typeface="Calibri"/>
                <a:cs typeface="Calibri"/>
              </a:rPr>
              <a:t>διεξάγεται μια </a:t>
            </a:r>
            <a:r>
              <a:rPr sz="850" spc="55" dirty="0">
                <a:latin typeface="Calibri"/>
                <a:cs typeface="Calibri"/>
              </a:rPr>
              <a:t> δοκιμή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αξιολόγησης.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43627" y="5199379"/>
            <a:ext cx="7175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30" dirty="0">
                <a:latin typeface="Calibri"/>
                <a:cs typeface="Calibri"/>
              </a:rPr>
              <a:t>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331142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latin typeface="Calibri"/>
                <a:cs typeface="Calibri"/>
              </a:rPr>
              <a:t>CSP004_C_E: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CRISTINA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ALCARAZ,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ΠΑΡΟΥΣΊΑΣΗ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ΤΗΣ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02385" y="2010092"/>
            <a:ext cx="2879725" cy="3785870"/>
            <a:chOff x="1302385" y="2010092"/>
            <a:chExt cx="2879725" cy="3785870"/>
          </a:xfrm>
        </p:grpSpPr>
        <p:sp>
          <p:nvSpPr>
            <p:cNvPr id="15" name="object 15"/>
            <p:cNvSpPr/>
            <p:nvPr/>
          </p:nvSpPr>
          <p:spPr>
            <a:xfrm>
              <a:off x="1318260" y="2025967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2373312" y="0"/>
                  </a:moveTo>
                  <a:lnTo>
                    <a:pt x="474662" y="0"/>
                  </a:lnTo>
                  <a:lnTo>
                    <a:pt x="426084" y="2540"/>
                  </a:lnTo>
                  <a:lnTo>
                    <a:pt x="379095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4" y="57150"/>
                  </a:lnTo>
                  <a:lnTo>
                    <a:pt x="209232" y="80962"/>
                  </a:lnTo>
                  <a:lnTo>
                    <a:pt x="172720" y="108267"/>
                  </a:lnTo>
                  <a:lnTo>
                    <a:pt x="139065" y="139065"/>
                  </a:lnTo>
                  <a:lnTo>
                    <a:pt x="108267" y="172720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5"/>
                  </a:lnTo>
                  <a:lnTo>
                    <a:pt x="2540" y="426085"/>
                  </a:lnTo>
                  <a:lnTo>
                    <a:pt x="0" y="474662"/>
                  </a:lnTo>
                  <a:lnTo>
                    <a:pt x="0" y="3279457"/>
                  </a:lnTo>
                  <a:lnTo>
                    <a:pt x="2540" y="3328035"/>
                  </a:lnTo>
                  <a:lnTo>
                    <a:pt x="9525" y="3375342"/>
                  </a:lnTo>
                  <a:lnTo>
                    <a:pt x="21272" y="3420745"/>
                  </a:lnTo>
                  <a:lnTo>
                    <a:pt x="37147" y="3464242"/>
                  </a:lnTo>
                  <a:lnTo>
                    <a:pt x="57150" y="3505835"/>
                  </a:lnTo>
                  <a:lnTo>
                    <a:pt x="80962" y="3544887"/>
                  </a:lnTo>
                  <a:lnTo>
                    <a:pt x="108267" y="3581400"/>
                  </a:lnTo>
                  <a:lnTo>
                    <a:pt x="139065" y="3615372"/>
                  </a:lnTo>
                  <a:lnTo>
                    <a:pt x="172720" y="3645852"/>
                  </a:lnTo>
                  <a:lnTo>
                    <a:pt x="209232" y="3673157"/>
                  </a:lnTo>
                  <a:lnTo>
                    <a:pt x="248284" y="3696970"/>
                  </a:lnTo>
                  <a:lnTo>
                    <a:pt x="289877" y="3716972"/>
                  </a:lnTo>
                  <a:lnTo>
                    <a:pt x="333375" y="3732847"/>
                  </a:lnTo>
                  <a:lnTo>
                    <a:pt x="379095" y="3744595"/>
                  </a:lnTo>
                  <a:lnTo>
                    <a:pt x="426084" y="3751897"/>
                  </a:lnTo>
                  <a:lnTo>
                    <a:pt x="474662" y="3754120"/>
                  </a:lnTo>
                  <a:lnTo>
                    <a:pt x="2373312" y="3754120"/>
                  </a:lnTo>
                  <a:lnTo>
                    <a:pt x="2421890" y="3751897"/>
                  </a:lnTo>
                  <a:lnTo>
                    <a:pt x="2468879" y="3744595"/>
                  </a:lnTo>
                  <a:lnTo>
                    <a:pt x="2514600" y="3732847"/>
                  </a:lnTo>
                  <a:lnTo>
                    <a:pt x="2558097" y="3716972"/>
                  </a:lnTo>
                  <a:lnTo>
                    <a:pt x="2599690" y="3696970"/>
                  </a:lnTo>
                  <a:lnTo>
                    <a:pt x="2638742" y="3673157"/>
                  </a:lnTo>
                  <a:lnTo>
                    <a:pt x="2675254" y="3645852"/>
                  </a:lnTo>
                  <a:lnTo>
                    <a:pt x="2708910" y="3615372"/>
                  </a:lnTo>
                  <a:lnTo>
                    <a:pt x="2739707" y="3581400"/>
                  </a:lnTo>
                  <a:lnTo>
                    <a:pt x="2767012" y="3544887"/>
                  </a:lnTo>
                  <a:lnTo>
                    <a:pt x="2790825" y="3505835"/>
                  </a:lnTo>
                  <a:lnTo>
                    <a:pt x="2810827" y="3464242"/>
                  </a:lnTo>
                  <a:lnTo>
                    <a:pt x="2826702" y="3420745"/>
                  </a:lnTo>
                  <a:lnTo>
                    <a:pt x="2838450" y="3375342"/>
                  </a:lnTo>
                  <a:lnTo>
                    <a:pt x="2845435" y="3328035"/>
                  </a:lnTo>
                  <a:lnTo>
                    <a:pt x="2847975" y="3279457"/>
                  </a:lnTo>
                  <a:lnTo>
                    <a:pt x="2847975" y="474662"/>
                  </a:lnTo>
                  <a:lnTo>
                    <a:pt x="2845435" y="426085"/>
                  </a:lnTo>
                  <a:lnTo>
                    <a:pt x="2838450" y="379095"/>
                  </a:lnTo>
                  <a:lnTo>
                    <a:pt x="2826702" y="333375"/>
                  </a:lnTo>
                  <a:lnTo>
                    <a:pt x="2810827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20"/>
                  </a:lnTo>
                  <a:lnTo>
                    <a:pt x="2708910" y="139065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90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90" y="2540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FFBA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8260" y="2025967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0" y="474662"/>
                  </a:moveTo>
                  <a:lnTo>
                    <a:pt x="2540" y="426085"/>
                  </a:lnTo>
                  <a:lnTo>
                    <a:pt x="9525" y="379095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20"/>
                  </a:lnTo>
                  <a:lnTo>
                    <a:pt x="139065" y="139065"/>
                  </a:lnTo>
                  <a:lnTo>
                    <a:pt x="172720" y="108267"/>
                  </a:lnTo>
                  <a:lnTo>
                    <a:pt x="209232" y="80962"/>
                  </a:lnTo>
                  <a:lnTo>
                    <a:pt x="248284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5" y="9525"/>
                  </a:lnTo>
                  <a:lnTo>
                    <a:pt x="426084" y="2540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90" y="2540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90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10" y="139065"/>
                  </a:lnTo>
                  <a:lnTo>
                    <a:pt x="2739707" y="172720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827" y="289877"/>
                  </a:lnTo>
                  <a:lnTo>
                    <a:pt x="2826702" y="333375"/>
                  </a:lnTo>
                  <a:lnTo>
                    <a:pt x="2838450" y="379095"/>
                  </a:lnTo>
                  <a:lnTo>
                    <a:pt x="2845435" y="426085"/>
                  </a:lnTo>
                  <a:lnTo>
                    <a:pt x="2847975" y="474662"/>
                  </a:lnTo>
                  <a:lnTo>
                    <a:pt x="2847975" y="3279457"/>
                  </a:lnTo>
                  <a:lnTo>
                    <a:pt x="2845435" y="3328035"/>
                  </a:lnTo>
                  <a:lnTo>
                    <a:pt x="2838450" y="3375342"/>
                  </a:lnTo>
                  <a:lnTo>
                    <a:pt x="2826702" y="3420745"/>
                  </a:lnTo>
                  <a:lnTo>
                    <a:pt x="2810827" y="3464242"/>
                  </a:lnTo>
                  <a:lnTo>
                    <a:pt x="2790825" y="3505835"/>
                  </a:lnTo>
                  <a:lnTo>
                    <a:pt x="2767012" y="3544887"/>
                  </a:lnTo>
                  <a:lnTo>
                    <a:pt x="2739707" y="3581400"/>
                  </a:lnTo>
                  <a:lnTo>
                    <a:pt x="2708910" y="3615372"/>
                  </a:lnTo>
                  <a:lnTo>
                    <a:pt x="2675254" y="3645852"/>
                  </a:lnTo>
                  <a:lnTo>
                    <a:pt x="2638742" y="3673157"/>
                  </a:lnTo>
                  <a:lnTo>
                    <a:pt x="2599690" y="3696970"/>
                  </a:lnTo>
                  <a:lnTo>
                    <a:pt x="2558097" y="3716972"/>
                  </a:lnTo>
                  <a:lnTo>
                    <a:pt x="2514600" y="3732847"/>
                  </a:lnTo>
                  <a:lnTo>
                    <a:pt x="2468879" y="3744595"/>
                  </a:lnTo>
                  <a:lnTo>
                    <a:pt x="2421890" y="3751897"/>
                  </a:lnTo>
                  <a:lnTo>
                    <a:pt x="2373312" y="3754120"/>
                  </a:lnTo>
                  <a:lnTo>
                    <a:pt x="474662" y="3754120"/>
                  </a:lnTo>
                  <a:lnTo>
                    <a:pt x="426084" y="3751897"/>
                  </a:lnTo>
                  <a:lnTo>
                    <a:pt x="379095" y="3744595"/>
                  </a:lnTo>
                  <a:lnTo>
                    <a:pt x="333375" y="3732847"/>
                  </a:lnTo>
                  <a:lnTo>
                    <a:pt x="289877" y="3716972"/>
                  </a:lnTo>
                  <a:lnTo>
                    <a:pt x="248284" y="3696970"/>
                  </a:lnTo>
                  <a:lnTo>
                    <a:pt x="209232" y="3673157"/>
                  </a:lnTo>
                  <a:lnTo>
                    <a:pt x="172720" y="3645852"/>
                  </a:lnTo>
                  <a:lnTo>
                    <a:pt x="139065" y="3615372"/>
                  </a:lnTo>
                  <a:lnTo>
                    <a:pt x="108267" y="3581400"/>
                  </a:lnTo>
                  <a:lnTo>
                    <a:pt x="80962" y="3544887"/>
                  </a:lnTo>
                  <a:lnTo>
                    <a:pt x="57150" y="3505835"/>
                  </a:lnTo>
                  <a:lnTo>
                    <a:pt x="37147" y="3464242"/>
                  </a:lnTo>
                  <a:lnTo>
                    <a:pt x="21272" y="3420745"/>
                  </a:lnTo>
                  <a:lnTo>
                    <a:pt x="9525" y="3375342"/>
                  </a:lnTo>
                  <a:lnTo>
                    <a:pt x="2540" y="3328035"/>
                  </a:lnTo>
                  <a:lnTo>
                    <a:pt x="0" y="327945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97137" y="2413000"/>
            <a:ext cx="492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5" dirty="0">
                <a:solidFill>
                  <a:srgbClr val="D8791A"/>
                </a:solidFill>
                <a:latin typeface="Calibri"/>
                <a:cs typeface="Calibri"/>
              </a:rPr>
              <a:t>Π</a:t>
            </a:r>
            <a:r>
              <a:rPr sz="1500" spc="60" dirty="0">
                <a:solidFill>
                  <a:srgbClr val="D8791A"/>
                </a:solidFill>
                <a:latin typeface="Calibri"/>
                <a:cs typeface="Calibri"/>
              </a:rPr>
              <a:t>ΟΤ</a:t>
            </a:r>
            <a:r>
              <a:rPr sz="1500" spc="70" dirty="0">
                <a:solidFill>
                  <a:srgbClr val="D8791A"/>
                </a:solidFill>
                <a:latin typeface="Calibri"/>
                <a:cs typeface="Calibri"/>
              </a:rPr>
              <a:t>Ε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4827" y="2866390"/>
            <a:ext cx="1894839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50" spc="65" dirty="0">
                <a:latin typeface="Calibri"/>
                <a:cs typeface="Calibri"/>
              </a:rPr>
              <a:t>Καθώς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5" dirty="0">
                <a:latin typeface="Calibri"/>
                <a:cs typeface="Calibri"/>
              </a:rPr>
              <a:t>η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ενότητα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διεξάγεται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αρκετές </a:t>
            </a:r>
            <a:r>
              <a:rPr sz="850" spc="-175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φορές, συνιστάται </a:t>
            </a:r>
            <a:r>
              <a:rPr sz="850" spc="65" dirty="0">
                <a:latin typeface="Calibri"/>
                <a:cs typeface="Calibri"/>
              </a:rPr>
              <a:t>να </a:t>
            </a:r>
            <a:r>
              <a:rPr sz="850" spc="50" dirty="0">
                <a:latin typeface="Calibri"/>
                <a:cs typeface="Calibri"/>
              </a:rPr>
              <a:t>ελέγχετε </a:t>
            </a:r>
            <a:r>
              <a:rPr sz="850" spc="55" dirty="0">
                <a:latin typeface="Calibri"/>
                <a:cs typeface="Calibri"/>
              </a:rPr>
              <a:t>την 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spc="65" dirty="0">
                <a:latin typeface="Calibri"/>
                <a:cs typeface="Calibri"/>
              </a:rPr>
              <a:t>πλατφόρμα </a:t>
            </a:r>
            <a:r>
              <a:rPr sz="850" spc="55" dirty="0">
                <a:latin typeface="Calibri"/>
                <a:cs typeface="Calibri"/>
              </a:rPr>
              <a:t>CyberSecPro </a:t>
            </a:r>
            <a:r>
              <a:rPr sz="850" spc="80" dirty="0">
                <a:latin typeface="Calibri"/>
                <a:cs typeface="Calibri"/>
              </a:rPr>
              <a:t>DCM </a:t>
            </a:r>
            <a:r>
              <a:rPr sz="850" spc="50" dirty="0">
                <a:latin typeface="Calibri"/>
                <a:cs typeface="Calibri"/>
              </a:rPr>
              <a:t>για 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ενημερωμένες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πληροφορίες.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8860" y="3662362"/>
            <a:ext cx="8693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20" dirty="0">
                <a:latin typeface="Calibri"/>
                <a:cs typeface="Calibri"/>
              </a:rPr>
              <a:t>20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20" dirty="0">
                <a:latin typeface="Calibri"/>
                <a:cs typeface="Calibri"/>
              </a:rPr>
              <a:t>ώρες</a:t>
            </a:r>
            <a:r>
              <a:rPr sz="850" b="1" spc="-20" dirty="0">
                <a:latin typeface="Calibri"/>
                <a:cs typeface="Calibri"/>
              </a:rPr>
              <a:t> </a:t>
            </a:r>
            <a:r>
              <a:rPr sz="850" b="1" spc="5" dirty="0">
                <a:latin typeface="Calibri"/>
                <a:cs typeface="Calibri"/>
              </a:rPr>
              <a:t>συνολικά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0994" y="3861117"/>
            <a:ext cx="2262505" cy="6407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850" spc="50" dirty="0">
                <a:latin typeface="Calibri"/>
                <a:cs typeface="Calibri"/>
              </a:rPr>
              <a:t>(2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εντατικές</a:t>
            </a:r>
            <a:endParaRPr sz="850">
              <a:latin typeface="Calibri"/>
              <a:cs typeface="Calibri"/>
            </a:endParaRPr>
          </a:p>
          <a:p>
            <a:pPr marL="12700" marR="5080" algn="ctr">
              <a:lnSpc>
                <a:spcPct val="101699"/>
              </a:lnSpc>
              <a:spcBef>
                <a:spcPts val="110"/>
              </a:spcBef>
            </a:pPr>
            <a:r>
              <a:rPr sz="850" spc="50" dirty="0">
                <a:latin typeface="Calibri"/>
                <a:cs typeface="Calibri"/>
              </a:rPr>
              <a:t>για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διδασκαλία,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1+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5" dirty="0">
                <a:latin typeface="Calibri"/>
                <a:cs typeface="Calibri"/>
              </a:rPr>
              <a:t>εβδομάδα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για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πρακτικές </a:t>
            </a:r>
            <a:r>
              <a:rPr sz="850" spc="-180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δραστηριότητες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=</a:t>
            </a:r>
            <a:endParaRPr sz="8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95"/>
              </a:spcBef>
            </a:pPr>
            <a:r>
              <a:rPr sz="850" spc="65" dirty="0">
                <a:latin typeface="Calibri"/>
                <a:cs typeface="Calibri"/>
              </a:rPr>
              <a:t>3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εβδομάδες)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69790" y="1924367"/>
            <a:ext cx="2879725" cy="3785870"/>
            <a:chOff x="4625975" y="2010092"/>
            <a:chExt cx="2879725" cy="3785870"/>
          </a:xfrm>
        </p:grpSpPr>
        <p:sp>
          <p:nvSpPr>
            <p:cNvPr id="22" name="object 22"/>
            <p:cNvSpPr/>
            <p:nvPr/>
          </p:nvSpPr>
          <p:spPr>
            <a:xfrm>
              <a:off x="4641850" y="2025967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2373312" y="0"/>
                  </a:moveTo>
                  <a:lnTo>
                    <a:pt x="474662" y="0"/>
                  </a:lnTo>
                  <a:lnTo>
                    <a:pt x="426085" y="2540"/>
                  </a:lnTo>
                  <a:lnTo>
                    <a:pt x="379095" y="9525"/>
                  </a:lnTo>
                  <a:lnTo>
                    <a:pt x="333375" y="21272"/>
                  </a:lnTo>
                  <a:lnTo>
                    <a:pt x="289877" y="37147"/>
                  </a:lnTo>
                  <a:lnTo>
                    <a:pt x="248285" y="57150"/>
                  </a:lnTo>
                  <a:lnTo>
                    <a:pt x="209232" y="80962"/>
                  </a:lnTo>
                  <a:lnTo>
                    <a:pt x="172720" y="108267"/>
                  </a:lnTo>
                  <a:lnTo>
                    <a:pt x="139064" y="139065"/>
                  </a:lnTo>
                  <a:lnTo>
                    <a:pt x="108267" y="172720"/>
                  </a:lnTo>
                  <a:lnTo>
                    <a:pt x="80962" y="209232"/>
                  </a:lnTo>
                  <a:lnTo>
                    <a:pt x="57150" y="248285"/>
                  </a:lnTo>
                  <a:lnTo>
                    <a:pt x="37147" y="289877"/>
                  </a:lnTo>
                  <a:lnTo>
                    <a:pt x="21272" y="333375"/>
                  </a:lnTo>
                  <a:lnTo>
                    <a:pt x="9525" y="379095"/>
                  </a:lnTo>
                  <a:lnTo>
                    <a:pt x="2539" y="426085"/>
                  </a:lnTo>
                  <a:lnTo>
                    <a:pt x="0" y="474662"/>
                  </a:lnTo>
                  <a:lnTo>
                    <a:pt x="0" y="3279457"/>
                  </a:lnTo>
                  <a:lnTo>
                    <a:pt x="2539" y="3328035"/>
                  </a:lnTo>
                  <a:lnTo>
                    <a:pt x="9525" y="3375342"/>
                  </a:lnTo>
                  <a:lnTo>
                    <a:pt x="21272" y="3420745"/>
                  </a:lnTo>
                  <a:lnTo>
                    <a:pt x="37147" y="3464242"/>
                  </a:lnTo>
                  <a:lnTo>
                    <a:pt x="57150" y="3505835"/>
                  </a:lnTo>
                  <a:lnTo>
                    <a:pt x="80962" y="3544887"/>
                  </a:lnTo>
                  <a:lnTo>
                    <a:pt x="108267" y="3581400"/>
                  </a:lnTo>
                  <a:lnTo>
                    <a:pt x="139064" y="3615372"/>
                  </a:lnTo>
                  <a:lnTo>
                    <a:pt x="172720" y="3645852"/>
                  </a:lnTo>
                  <a:lnTo>
                    <a:pt x="209232" y="3673157"/>
                  </a:lnTo>
                  <a:lnTo>
                    <a:pt x="248285" y="3696970"/>
                  </a:lnTo>
                  <a:lnTo>
                    <a:pt x="289877" y="3716972"/>
                  </a:lnTo>
                  <a:lnTo>
                    <a:pt x="333375" y="3732847"/>
                  </a:lnTo>
                  <a:lnTo>
                    <a:pt x="379095" y="3744595"/>
                  </a:lnTo>
                  <a:lnTo>
                    <a:pt x="426085" y="3751897"/>
                  </a:lnTo>
                  <a:lnTo>
                    <a:pt x="474662" y="3754120"/>
                  </a:lnTo>
                  <a:lnTo>
                    <a:pt x="2373312" y="3754120"/>
                  </a:lnTo>
                  <a:lnTo>
                    <a:pt x="2421890" y="3751897"/>
                  </a:lnTo>
                  <a:lnTo>
                    <a:pt x="2468879" y="3744595"/>
                  </a:lnTo>
                  <a:lnTo>
                    <a:pt x="2514600" y="3732847"/>
                  </a:lnTo>
                  <a:lnTo>
                    <a:pt x="2558097" y="3716972"/>
                  </a:lnTo>
                  <a:lnTo>
                    <a:pt x="2599690" y="3696970"/>
                  </a:lnTo>
                  <a:lnTo>
                    <a:pt x="2638742" y="3673157"/>
                  </a:lnTo>
                  <a:lnTo>
                    <a:pt x="2675254" y="3645852"/>
                  </a:lnTo>
                  <a:lnTo>
                    <a:pt x="2708909" y="3615372"/>
                  </a:lnTo>
                  <a:lnTo>
                    <a:pt x="2739707" y="3581400"/>
                  </a:lnTo>
                  <a:lnTo>
                    <a:pt x="2767012" y="3544887"/>
                  </a:lnTo>
                  <a:lnTo>
                    <a:pt x="2790825" y="3505835"/>
                  </a:lnTo>
                  <a:lnTo>
                    <a:pt x="2810509" y="3464242"/>
                  </a:lnTo>
                  <a:lnTo>
                    <a:pt x="2826702" y="3420745"/>
                  </a:lnTo>
                  <a:lnTo>
                    <a:pt x="2838450" y="3375342"/>
                  </a:lnTo>
                  <a:lnTo>
                    <a:pt x="2845434" y="3328035"/>
                  </a:lnTo>
                  <a:lnTo>
                    <a:pt x="2847975" y="3279457"/>
                  </a:lnTo>
                  <a:lnTo>
                    <a:pt x="2847975" y="474662"/>
                  </a:lnTo>
                  <a:lnTo>
                    <a:pt x="2845434" y="426085"/>
                  </a:lnTo>
                  <a:lnTo>
                    <a:pt x="2838450" y="379095"/>
                  </a:lnTo>
                  <a:lnTo>
                    <a:pt x="2826702" y="333375"/>
                  </a:lnTo>
                  <a:lnTo>
                    <a:pt x="2810509" y="289877"/>
                  </a:lnTo>
                  <a:lnTo>
                    <a:pt x="2790825" y="248285"/>
                  </a:lnTo>
                  <a:lnTo>
                    <a:pt x="2767012" y="209232"/>
                  </a:lnTo>
                  <a:lnTo>
                    <a:pt x="2739707" y="172720"/>
                  </a:lnTo>
                  <a:lnTo>
                    <a:pt x="2708909" y="139065"/>
                  </a:lnTo>
                  <a:lnTo>
                    <a:pt x="2675254" y="108267"/>
                  </a:lnTo>
                  <a:lnTo>
                    <a:pt x="2638742" y="80962"/>
                  </a:lnTo>
                  <a:lnTo>
                    <a:pt x="2599690" y="57150"/>
                  </a:lnTo>
                  <a:lnTo>
                    <a:pt x="2558097" y="37147"/>
                  </a:lnTo>
                  <a:lnTo>
                    <a:pt x="2514600" y="21272"/>
                  </a:lnTo>
                  <a:lnTo>
                    <a:pt x="2468879" y="9525"/>
                  </a:lnTo>
                  <a:lnTo>
                    <a:pt x="2421890" y="2540"/>
                  </a:lnTo>
                  <a:lnTo>
                    <a:pt x="2373312" y="0"/>
                  </a:lnTo>
                  <a:close/>
                </a:path>
              </a:pathLst>
            </a:custGeom>
            <a:solidFill>
              <a:srgbClr val="FFBA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1850" y="2025967"/>
              <a:ext cx="2847975" cy="3754120"/>
            </a:xfrm>
            <a:custGeom>
              <a:avLst/>
              <a:gdLst/>
              <a:ahLst/>
              <a:cxnLst/>
              <a:rect l="l" t="t" r="r" b="b"/>
              <a:pathLst>
                <a:path w="2847975" h="3754120">
                  <a:moveTo>
                    <a:pt x="0" y="474662"/>
                  </a:moveTo>
                  <a:lnTo>
                    <a:pt x="2539" y="426085"/>
                  </a:lnTo>
                  <a:lnTo>
                    <a:pt x="9525" y="379095"/>
                  </a:lnTo>
                  <a:lnTo>
                    <a:pt x="21272" y="333375"/>
                  </a:lnTo>
                  <a:lnTo>
                    <a:pt x="37147" y="289877"/>
                  </a:lnTo>
                  <a:lnTo>
                    <a:pt x="57150" y="248285"/>
                  </a:lnTo>
                  <a:lnTo>
                    <a:pt x="80962" y="209232"/>
                  </a:lnTo>
                  <a:lnTo>
                    <a:pt x="108267" y="172720"/>
                  </a:lnTo>
                  <a:lnTo>
                    <a:pt x="139064" y="139065"/>
                  </a:lnTo>
                  <a:lnTo>
                    <a:pt x="172720" y="108267"/>
                  </a:lnTo>
                  <a:lnTo>
                    <a:pt x="209232" y="80962"/>
                  </a:lnTo>
                  <a:lnTo>
                    <a:pt x="248285" y="57150"/>
                  </a:lnTo>
                  <a:lnTo>
                    <a:pt x="289877" y="37147"/>
                  </a:lnTo>
                  <a:lnTo>
                    <a:pt x="333375" y="21272"/>
                  </a:lnTo>
                  <a:lnTo>
                    <a:pt x="379095" y="9525"/>
                  </a:lnTo>
                  <a:lnTo>
                    <a:pt x="426085" y="2540"/>
                  </a:lnTo>
                  <a:lnTo>
                    <a:pt x="474662" y="0"/>
                  </a:lnTo>
                  <a:lnTo>
                    <a:pt x="2373312" y="0"/>
                  </a:lnTo>
                  <a:lnTo>
                    <a:pt x="2421890" y="2540"/>
                  </a:lnTo>
                  <a:lnTo>
                    <a:pt x="2468879" y="9525"/>
                  </a:lnTo>
                  <a:lnTo>
                    <a:pt x="2514600" y="21272"/>
                  </a:lnTo>
                  <a:lnTo>
                    <a:pt x="2558097" y="37147"/>
                  </a:lnTo>
                  <a:lnTo>
                    <a:pt x="2599690" y="57150"/>
                  </a:lnTo>
                  <a:lnTo>
                    <a:pt x="2638742" y="80962"/>
                  </a:lnTo>
                  <a:lnTo>
                    <a:pt x="2675254" y="108267"/>
                  </a:lnTo>
                  <a:lnTo>
                    <a:pt x="2708909" y="139065"/>
                  </a:lnTo>
                  <a:lnTo>
                    <a:pt x="2739707" y="172720"/>
                  </a:lnTo>
                  <a:lnTo>
                    <a:pt x="2767012" y="209232"/>
                  </a:lnTo>
                  <a:lnTo>
                    <a:pt x="2790825" y="248285"/>
                  </a:lnTo>
                  <a:lnTo>
                    <a:pt x="2810509" y="289877"/>
                  </a:lnTo>
                  <a:lnTo>
                    <a:pt x="2826702" y="333375"/>
                  </a:lnTo>
                  <a:lnTo>
                    <a:pt x="2838450" y="379095"/>
                  </a:lnTo>
                  <a:lnTo>
                    <a:pt x="2845434" y="426085"/>
                  </a:lnTo>
                  <a:lnTo>
                    <a:pt x="2847975" y="474662"/>
                  </a:lnTo>
                  <a:lnTo>
                    <a:pt x="2847975" y="3279457"/>
                  </a:lnTo>
                  <a:lnTo>
                    <a:pt x="2845434" y="3328035"/>
                  </a:lnTo>
                  <a:lnTo>
                    <a:pt x="2838450" y="3375342"/>
                  </a:lnTo>
                  <a:lnTo>
                    <a:pt x="2826702" y="3420745"/>
                  </a:lnTo>
                  <a:lnTo>
                    <a:pt x="2810509" y="3464242"/>
                  </a:lnTo>
                  <a:lnTo>
                    <a:pt x="2790825" y="3505835"/>
                  </a:lnTo>
                  <a:lnTo>
                    <a:pt x="2767012" y="3544887"/>
                  </a:lnTo>
                  <a:lnTo>
                    <a:pt x="2739707" y="3581400"/>
                  </a:lnTo>
                  <a:lnTo>
                    <a:pt x="2708909" y="3615372"/>
                  </a:lnTo>
                  <a:lnTo>
                    <a:pt x="2675254" y="3645852"/>
                  </a:lnTo>
                  <a:lnTo>
                    <a:pt x="2638742" y="3673157"/>
                  </a:lnTo>
                  <a:lnTo>
                    <a:pt x="2599690" y="3696970"/>
                  </a:lnTo>
                  <a:lnTo>
                    <a:pt x="2558097" y="3716972"/>
                  </a:lnTo>
                  <a:lnTo>
                    <a:pt x="2514600" y="3732847"/>
                  </a:lnTo>
                  <a:lnTo>
                    <a:pt x="2468879" y="3744595"/>
                  </a:lnTo>
                  <a:lnTo>
                    <a:pt x="2421890" y="3751897"/>
                  </a:lnTo>
                  <a:lnTo>
                    <a:pt x="2373312" y="3754120"/>
                  </a:lnTo>
                  <a:lnTo>
                    <a:pt x="474662" y="3754120"/>
                  </a:lnTo>
                  <a:lnTo>
                    <a:pt x="426085" y="3751897"/>
                  </a:lnTo>
                  <a:lnTo>
                    <a:pt x="379095" y="3744595"/>
                  </a:lnTo>
                  <a:lnTo>
                    <a:pt x="333375" y="3732847"/>
                  </a:lnTo>
                  <a:lnTo>
                    <a:pt x="289877" y="3716972"/>
                  </a:lnTo>
                  <a:lnTo>
                    <a:pt x="248285" y="3696970"/>
                  </a:lnTo>
                  <a:lnTo>
                    <a:pt x="209232" y="3673157"/>
                  </a:lnTo>
                  <a:lnTo>
                    <a:pt x="172720" y="3645852"/>
                  </a:lnTo>
                  <a:lnTo>
                    <a:pt x="139064" y="3615372"/>
                  </a:lnTo>
                  <a:lnTo>
                    <a:pt x="108267" y="3581400"/>
                  </a:lnTo>
                  <a:lnTo>
                    <a:pt x="80962" y="3544887"/>
                  </a:lnTo>
                  <a:lnTo>
                    <a:pt x="57150" y="3505835"/>
                  </a:lnTo>
                  <a:lnTo>
                    <a:pt x="37147" y="3464242"/>
                  </a:lnTo>
                  <a:lnTo>
                    <a:pt x="21272" y="3420745"/>
                  </a:lnTo>
                  <a:lnTo>
                    <a:pt x="9525" y="3375342"/>
                  </a:lnTo>
                  <a:lnTo>
                    <a:pt x="2539" y="3328035"/>
                  </a:lnTo>
                  <a:lnTo>
                    <a:pt x="0" y="3279457"/>
                  </a:lnTo>
                  <a:lnTo>
                    <a:pt x="0" y="474662"/>
                  </a:lnTo>
                </a:path>
              </a:pathLst>
            </a:custGeom>
            <a:ln w="3175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94951" y="2527300"/>
            <a:ext cx="7315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spc="45" dirty="0">
                <a:solidFill>
                  <a:srgbClr val="D8791A"/>
                </a:solidFill>
                <a:latin typeface="Times New Roman"/>
                <a:cs typeface="Times New Roman"/>
              </a:rPr>
              <a:t>ΠΟΥ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9542" y="3397884"/>
            <a:ext cx="173545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35" dirty="0">
                <a:latin typeface="Calibri"/>
                <a:cs typeface="Calibri"/>
              </a:rPr>
              <a:t>Διαδικτυακά,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φυσικά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ή</a:t>
            </a:r>
            <a:r>
              <a:rPr sz="850" b="1" spc="10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και</a:t>
            </a:r>
            <a:r>
              <a:rPr sz="850" b="1" spc="5" dirty="0">
                <a:latin typeface="Calibri"/>
                <a:cs typeface="Calibri"/>
              </a:rPr>
              <a:t> </a:t>
            </a:r>
            <a:r>
              <a:rPr sz="850" b="1" spc="40" dirty="0">
                <a:latin typeface="Calibri"/>
                <a:cs typeface="Calibri"/>
              </a:rPr>
              <a:t>τα</a:t>
            </a:r>
            <a:r>
              <a:rPr sz="850" b="1" spc="10" dirty="0">
                <a:latin typeface="Calibri"/>
                <a:cs typeface="Calibri"/>
              </a:rPr>
              <a:t> </a:t>
            </a:r>
            <a:r>
              <a:rPr sz="850" b="1" spc="45" dirty="0">
                <a:latin typeface="Calibri"/>
                <a:cs typeface="Calibri"/>
              </a:rPr>
              <a:t>δύο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2077" y="3727132"/>
            <a:ext cx="1809114" cy="41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50" spc="60" dirty="0">
                <a:latin typeface="Calibri"/>
                <a:cs typeface="Calibri"/>
              </a:rPr>
              <a:t>Όλες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45" dirty="0">
                <a:latin typeface="Calibri"/>
                <a:cs typeface="Calibri"/>
              </a:rPr>
              <a:t>οι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πληροφορίες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σχετικά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με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τη </a:t>
            </a:r>
            <a:r>
              <a:rPr sz="850" spc="-175" dirty="0">
                <a:latin typeface="Calibri"/>
                <a:cs typeface="Calibri"/>
              </a:rPr>
              <a:t> </a:t>
            </a:r>
            <a:r>
              <a:rPr sz="850" spc="50" dirty="0">
                <a:latin typeface="Calibri"/>
                <a:cs typeface="Calibri"/>
              </a:rPr>
              <a:t>λειτουργία </a:t>
            </a:r>
            <a:r>
              <a:rPr sz="850" spc="60" dirty="0">
                <a:latin typeface="Calibri"/>
                <a:cs typeface="Calibri"/>
              </a:rPr>
              <a:t>σύνδεσης </a:t>
            </a:r>
            <a:r>
              <a:rPr sz="850" spc="70" dirty="0">
                <a:latin typeface="Calibri"/>
                <a:cs typeface="Calibri"/>
              </a:rPr>
              <a:t>θα 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δημοσιευθούν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55" dirty="0">
                <a:latin typeface="Calibri"/>
                <a:cs typeface="Calibri"/>
              </a:rPr>
              <a:t>στο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60" dirty="0">
                <a:latin typeface="Calibri"/>
                <a:cs typeface="Calibri"/>
              </a:rPr>
              <a:t>σύστημα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80" dirty="0">
                <a:latin typeface="Calibri"/>
                <a:cs typeface="Calibri"/>
              </a:rPr>
              <a:t>DCM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4355" y="730884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Κανόνες</a:t>
            </a:r>
            <a:r>
              <a:rPr spc="210" dirty="0"/>
              <a:t> </a:t>
            </a:r>
            <a:r>
              <a:rPr spc="125" dirty="0"/>
              <a:t>και</a:t>
            </a:r>
            <a:r>
              <a:rPr spc="175" dirty="0"/>
              <a:t> </a:t>
            </a:r>
            <a:r>
              <a:rPr spc="160" dirty="0"/>
              <a:t>διαρθρώσεις</a:t>
            </a:r>
            <a:r>
              <a:rPr spc="204" dirty="0"/>
              <a:t> </a:t>
            </a:r>
            <a:r>
              <a:rPr spc="150" dirty="0"/>
              <a:t>Suricata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56805" y="901382"/>
            <a:ext cx="2335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Ενημέρωση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του</a:t>
            </a:r>
            <a:r>
              <a:rPr sz="1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αρχείου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διαρθρώσεων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6805" y="1145857"/>
            <a:ext cx="2190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Sudo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vim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/etc/suricata/suricata.yaml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2290" y="2215197"/>
            <a:ext cx="6248400" cy="3654425"/>
            <a:chOff x="542290" y="2215197"/>
            <a:chExt cx="6248400" cy="36544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90" y="2215197"/>
              <a:ext cx="6248400" cy="3654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505" y="2411095"/>
              <a:ext cx="5658485" cy="30673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6447" y="4179887"/>
              <a:ext cx="4458335" cy="318770"/>
            </a:xfrm>
            <a:custGeom>
              <a:avLst/>
              <a:gdLst/>
              <a:ahLst/>
              <a:cxnLst/>
              <a:rect l="l" t="t" r="r" b="b"/>
              <a:pathLst>
                <a:path w="4458335" h="318770">
                  <a:moveTo>
                    <a:pt x="0" y="0"/>
                  </a:moveTo>
                  <a:lnTo>
                    <a:pt x="4458335" y="0"/>
                  </a:lnTo>
                  <a:lnTo>
                    <a:pt x="4458335" y="318452"/>
                  </a:lnTo>
                  <a:lnTo>
                    <a:pt x="0" y="318452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67939" y="4696459"/>
            <a:ext cx="2045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Διαρθρώσεις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κανόνες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51319" y="1249680"/>
            <a:ext cx="5047615" cy="5257800"/>
            <a:chOff x="6751319" y="1249680"/>
            <a:chExt cx="5047615" cy="52578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1319" y="1249680"/>
              <a:ext cx="5047614" cy="5257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6899" y="1445895"/>
              <a:ext cx="4458334" cy="4669472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4884420" cy="6880225"/>
            <a:chOff x="6882130" y="0"/>
            <a:chExt cx="488442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7897" y="1289685"/>
              <a:ext cx="4458334" cy="46694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26502" y="3114357"/>
            <a:ext cx="6323330" cy="2992755"/>
            <a:chOff x="1226502" y="3114357"/>
            <a:chExt cx="6323330" cy="29927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3172" y="3114357"/>
              <a:ext cx="4462462" cy="29927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1627" y="3801427"/>
              <a:ext cx="2470785" cy="159385"/>
            </a:xfrm>
            <a:custGeom>
              <a:avLst/>
              <a:gdLst/>
              <a:ahLst/>
              <a:cxnLst/>
              <a:rect l="l" t="t" r="r" b="b"/>
              <a:pathLst>
                <a:path w="2470785" h="159385">
                  <a:moveTo>
                    <a:pt x="0" y="0"/>
                  </a:moveTo>
                  <a:lnTo>
                    <a:pt x="2470785" y="0"/>
                  </a:lnTo>
                  <a:lnTo>
                    <a:pt x="2470785" y="159385"/>
                  </a:lnTo>
                  <a:lnTo>
                    <a:pt x="0" y="15938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5232" y="3570287"/>
              <a:ext cx="2514600" cy="416559"/>
            </a:xfrm>
            <a:custGeom>
              <a:avLst/>
              <a:gdLst/>
              <a:ahLst/>
              <a:cxnLst/>
              <a:rect l="l" t="t" r="r" b="b"/>
              <a:pathLst>
                <a:path w="2514600" h="416560">
                  <a:moveTo>
                    <a:pt x="2437764" y="385127"/>
                  </a:moveTo>
                  <a:lnTo>
                    <a:pt x="2433002" y="416560"/>
                  </a:lnTo>
                  <a:lnTo>
                    <a:pt x="2514282" y="390525"/>
                  </a:lnTo>
                  <a:lnTo>
                    <a:pt x="2509520" y="387032"/>
                  </a:lnTo>
                  <a:lnTo>
                    <a:pt x="2450464" y="387032"/>
                  </a:lnTo>
                  <a:lnTo>
                    <a:pt x="2437764" y="385127"/>
                  </a:lnTo>
                  <a:close/>
                </a:path>
                <a:path w="2514600" h="416560">
                  <a:moveTo>
                    <a:pt x="2439670" y="372744"/>
                  </a:moveTo>
                  <a:lnTo>
                    <a:pt x="2437765" y="385127"/>
                  </a:lnTo>
                  <a:lnTo>
                    <a:pt x="2450464" y="387032"/>
                  </a:lnTo>
                  <a:lnTo>
                    <a:pt x="2452370" y="374650"/>
                  </a:lnTo>
                  <a:lnTo>
                    <a:pt x="2439670" y="372744"/>
                  </a:lnTo>
                  <a:close/>
                </a:path>
                <a:path w="2514600" h="416560">
                  <a:moveTo>
                    <a:pt x="2444432" y="341312"/>
                  </a:moveTo>
                  <a:lnTo>
                    <a:pt x="2439670" y="372744"/>
                  </a:lnTo>
                  <a:lnTo>
                    <a:pt x="2452370" y="374650"/>
                  </a:lnTo>
                  <a:lnTo>
                    <a:pt x="2450464" y="387032"/>
                  </a:lnTo>
                  <a:lnTo>
                    <a:pt x="2509520" y="387032"/>
                  </a:lnTo>
                  <a:lnTo>
                    <a:pt x="2444432" y="341312"/>
                  </a:lnTo>
                  <a:close/>
                </a:path>
                <a:path w="2514600" h="416560">
                  <a:moveTo>
                    <a:pt x="1904" y="0"/>
                  </a:moveTo>
                  <a:lnTo>
                    <a:pt x="0" y="12700"/>
                  </a:lnTo>
                  <a:lnTo>
                    <a:pt x="2437764" y="385127"/>
                  </a:lnTo>
                  <a:lnTo>
                    <a:pt x="2439670" y="372744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0789" y="3693795"/>
              <a:ext cx="351155" cy="159385"/>
            </a:xfrm>
            <a:custGeom>
              <a:avLst/>
              <a:gdLst/>
              <a:ahLst/>
              <a:cxnLst/>
              <a:rect l="l" t="t" r="r" b="b"/>
              <a:pathLst>
                <a:path w="351155" h="159385">
                  <a:moveTo>
                    <a:pt x="0" y="0"/>
                  </a:moveTo>
                  <a:lnTo>
                    <a:pt x="350837" y="0"/>
                  </a:lnTo>
                  <a:lnTo>
                    <a:pt x="350837" y="159384"/>
                  </a:lnTo>
                  <a:lnTo>
                    <a:pt x="0" y="15938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5030" y="761365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latin typeface="Times New Roman"/>
                <a:cs typeface="Times New Roman"/>
              </a:rPr>
              <a:t>Κανόνες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και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διαρθρώσεις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Suricata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7655" y="572452"/>
            <a:ext cx="324866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>
              <a:lnSpc>
                <a:spcPts val="119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Ενημερώστε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αρχείο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διαμόρφωσης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Sudo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vim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/etc/suricata/suricata.yaml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865" y="1721167"/>
            <a:ext cx="6214745" cy="7829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9375" marR="5080">
              <a:lnSpc>
                <a:spcPts val="1180"/>
              </a:lnSpc>
              <a:spcBef>
                <a:spcPts val="155"/>
              </a:spcBef>
            </a:pP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Πρέπει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διαρθρώσουμε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FF0000"/>
                </a:solidFill>
                <a:latin typeface="Calibri"/>
                <a:cs typeface="Calibri"/>
              </a:rPr>
              <a:t>HOME_NET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FF0000"/>
                </a:solidFill>
                <a:latin typeface="Calibri"/>
                <a:cs typeface="Calibri"/>
              </a:rPr>
              <a:t>που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θέλουμε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παρακολουθούμε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διασφαλίσουμε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ότι </a:t>
            </a:r>
            <a:r>
              <a:rPr sz="10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έχει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οριστεί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σωστό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όνομα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διασύνδεσης.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Επομένως,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πρέπει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γνωρίζουμε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υποδίκτυο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8567" y="3452984"/>
            <a:ext cx="1014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192.168.122.0/24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960" y="3896954"/>
            <a:ext cx="1071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Όνομα</a:t>
            </a:r>
            <a:r>
              <a:rPr sz="1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διεπαφής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4780" y="3312795"/>
            <a:ext cx="5955665" cy="1328420"/>
          </a:xfrm>
          <a:custGeom>
            <a:avLst/>
            <a:gdLst/>
            <a:ahLst/>
            <a:cxnLst/>
            <a:rect l="l" t="t" r="r" b="b"/>
            <a:pathLst>
              <a:path w="5955665" h="1328420">
                <a:moveTo>
                  <a:pt x="5879782" y="1297622"/>
                </a:moveTo>
                <a:lnTo>
                  <a:pt x="5873115" y="1328419"/>
                </a:lnTo>
                <a:lnTo>
                  <a:pt x="5955665" y="1307782"/>
                </a:lnTo>
                <a:lnTo>
                  <a:pt x="5946457" y="1300162"/>
                </a:lnTo>
                <a:lnTo>
                  <a:pt x="5892165" y="1300162"/>
                </a:lnTo>
                <a:lnTo>
                  <a:pt x="5879782" y="1297622"/>
                </a:lnTo>
                <a:close/>
              </a:path>
              <a:path w="5955665" h="1328420">
                <a:moveTo>
                  <a:pt x="5889307" y="1254124"/>
                </a:moveTo>
                <a:lnTo>
                  <a:pt x="5882639" y="1285240"/>
                </a:lnTo>
                <a:lnTo>
                  <a:pt x="5879782" y="1297622"/>
                </a:lnTo>
                <a:lnTo>
                  <a:pt x="5892165" y="1300162"/>
                </a:lnTo>
                <a:lnTo>
                  <a:pt x="5895022" y="1287779"/>
                </a:lnTo>
                <a:lnTo>
                  <a:pt x="5882640" y="1285240"/>
                </a:lnTo>
                <a:lnTo>
                  <a:pt x="5927933" y="1285240"/>
                </a:lnTo>
                <a:lnTo>
                  <a:pt x="5889307" y="1254124"/>
                </a:lnTo>
                <a:close/>
              </a:path>
              <a:path w="5955665" h="1328420">
                <a:moveTo>
                  <a:pt x="5927933" y="1285240"/>
                </a:moveTo>
                <a:lnTo>
                  <a:pt x="5882640" y="1285240"/>
                </a:lnTo>
                <a:lnTo>
                  <a:pt x="5895022" y="1287779"/>
                </a:lnTo>
                <a:lnTo>
                  <a:pt x="5892165" y="1300162"/>
                </a:lnTo>
                <a:lnTo>
                  <a:pt x="5946457" y="1300162"/>
                </a:lnTo>
                <a:lnTo>
                  <a:pt x="5927933" y="1285240"/>
                </a:lnTo>
                <a:close/>
              </a:path>
              <a:path w="5955665" h="1328420">
                <a:moveTo>
                  <a:pt x="2857" y="0"/>
                </a:moveTo>
                <a:lnTo>
                  <a:pt x="0" y="12382"/>
                </a:lnTo>
                <a:lnTo>
                  <a:pt x="5879782" y="1297622"/>
                </a:lnTo>
                <a:lnTo>
                  <a:pt x="5882639" y="1285240"/>
                </a:lnTo>
                <a:lnTo>
                  <a:pt x="2857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57592" y="2920047"/>
            <a:ext cx="6937375" cy="3578225"/>
            <a:chOff x="1057592" y="2920047"/>
            <a:chExt cx="6937375" cy="35782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592" y="2920047"/>
              <a:ext cx="5050472" cy="3578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3172" y="3114357"/>
              <a:ext cx="4462462" cy="29927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1310" y="3801427"/>
              <a:ext cx="2470785" cy="159385"/>
            </a:xfrm>
            <a:custGeom>
              <a:avLst/>
              <a:gdLst/>
              <a:ahLst/>
              <a:cxnLst/>
              <a:rect l="l" t="t" r="r" b="b"/>
              <a:pathLst>
                <a:path w="2470785" h="159385">
                  <a:moveTo>
                    <a:pt x="0" y="0"/>
                  </a:moveTo>
                  <a:lnTo>
                    <a:pt x="2470785" y="0"/>
                  </a:lnTo>
                  <a:lnTo>
                    <a:pt x="2470785" y="159385"/>
                  </a:lnTo>
                  <a:lnTo>
                    <a:pt x="0" y="15938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5232" y="3161347"/>
              <a:ext cx="2959735" cy="421640"/>
            </a:xfrm>
            <a:custGeom>
              <a:avLst/>
              <a:gdLst/>
              <a:ahLst/>
              <a:cxnLst/>
              <a:rect l="l" t="t" r="r" b="b"/>
              <a:pathLst>
                <a:path w="2959734" h="421639">
                  <a:moveTo>
                    <a:pt x="2882900" y="31432"/>
                  </a:moveTo>
                  <a:lnTo>
                    <a:pt x="0" y="408939"/>
                  </a:lnTo>
                  <a:lnTo>
                    <a:pt x="1587" y="421322"/>
                  </a:lnTo>
                  <a:lnTo>
                    <a:pt x="2884487" y="44132"/>
                  </a:lnTo>
                  <a:lnTo>
                    <a:pt x="2882900" y="31432"/>
                  </a:lnTo>
                  <a:close/>
                </a:path>
                <a:path w="2959734" h="421639">
                  <a:moveTo>
                    <a:pt x="2956559" y="29844"/>
                  </a:moveTo>
                  <a:lnTo>
                    <a:pt x="2895600" y="29844"/>
                  </a:lnTo>
                  <a:lnTo>
                    <a:pt x="2897187" y="42544"/>
                  </a:lnTo>
                  <a:lnTo>
                    <a:pt x="2884487" y="44132"/>
                  </a:lnTo>
                  <a:lnTo>
                    <a:pt x="2888614" y="75564"/>
                  </a:lnTo>
                  <a:lnTo>
                    <a:pt x="2956559" y="29844"/>
                  </a:lnTo>
                  <a:close/>
                </a:path>
                <a:path w="2959734" h="421639">
                  <a:moveTo>
                    <a:pt x="2895600" y="29844"/>
                  </a:moveTo>
                  <a:lnTo>
                    <a:pt x="2882900" y="31432"/>
                  </a:lnTo>
                  <a:lnTo>
                    <a:pt x="2884487" y="44132"/>
                  </a:lnTo>
                  <a:lnTo>
                    <a:pt x="2897187" y="42544"/>
                  </a:lnTo>
                  <a:lnTo>
                    <a:pt x="2895600" y="29844"/>
                  </a:lnTo>
                  <a:close/>
                </a:path>
                <a:path w="2959734" h="421639">
                  <a:moveTo>
                    <a:pt x="2878772" y="0"/>
                  </a:moveTo>
                  <a:lnTo>
                    <a:pt x="2882900" y="31432"/>
                  </a:lnTo>
                  <a:lnTo>
                    <a:pt x="2895600" y="29844"/>
                  </a:lnTo>
                  <a:lnTo>
                    <a:pt x="2956559" y="29844"/>
                  </a:lnTo>
                  <a:lnTo>
                    <a:pt x="2959417" y="27939"/>
                  </a:lnTo>
                  <a:lnTo>
                    <a:pt x="287877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0790" y="3693795"/>
              <a:ext cx="351155" cy="159385"/>
            </a:xfrm>
            <a:custGeom>
              <a:avLst/>
              <a:gdLst/>
              <a:ahLst/>
              <a:cxnLst/>
              <a:rect l="l" t="t" r="r" b="b"/>
              <a:pathLst>
                <a:path w="351155" h="159385">
                  <a:moveTo>
                    <a:pt x="0" y="0"/>
                  </a:moveTo>
                  <a:lnTo>
                    <a:pt x="350837" y="0"/>
                  </a:lnTo>
                  <a:lnTo>
                    <a:pt x="350837" y="159384"/>
                  </a:lnTo>
                  <a:lnTo>
                    <a:pt x="0" y="15938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5030" y="761365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latin typeface="Times New Roman"/>
                <a:cs typeface="Times New Roman"/>
              </a:rPr>
              <a:t>Κανόνες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και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διαρθρώσεις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Suricata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6369" y="590867"/>
            <a:ext cx="4005579" cy="47688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ts val="1180"/>
              </a:lnSpc>
              <a:spcBef>
                <a:spcPts val="155"/>
              </a:spcBef>
            </a:pPr>
            <a:r>
              <a:rPr sz="1000" spc="70" dirty="0">
                <a:latin typeface="Calibri"/>
                <a:cs typeface="Calibri"/>
              </a:rPr>
              <a:t>Μπορείτε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να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ανοίξετε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κατευθύνετε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το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αρχείο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διαμόρφωσης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.yaml,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να </a:t>
            </a:r>
            <a:r>
              <a:rPr sz="1000" spc="65" dirty="0">
                <a:latin typeface="Calibri"/>
                <a:cs typeface="Calibri"/>
              </a:rPr>
              <a:t>κάνετε όποιες </a:t>
            </a:r>
            <a:r>
              <a:rPr sz="1000" spc="70" dirty="0">
                <a:latin typeface="Calibri"/>
                <a:cs typeface="Calibri"/>
              </a:rPr>
              <a:t>ενημερώσεις </a:t>
            </a:r>
            <a:r>
              <a:rPr sz="1000" spc="65" dirty="0">
                <a:latin typeface="Calibri"/>
                <a:cs typeface="Calibri"/>
              </a:rPr>
              <a:t>θέλετε </a:t>
            </a:r>
            <a:r>
              <a:rPr sz="1000" spc="55" dirty="0">
                <a:latin typeface="Calibri"/>
                <a:cs typeface="Calibri"/>
              </a:rPr>
              <a:t>και, </a:t>
            </a:r>
            <a:r>
              <a:rPr sz="1000" spc="70" dirty="0">
                <a:latin typeface="Calibri"/>
                <a:cs typeface="Calibri"/>
              </a:rPr>
              <a:t>στη </a:t>
            </a:r>
            <a:r>
              <a:rPr sz="1000" spc="60" dirty="0">
                <a:latin typeface="Calibri"/>
                <a:cs typeface="Calibri"/>
              </a:rPr>
              <a:t>συνέχεια, </a:t>
            </a:r>
            <a:r>
              <a:rPr sz="1000" spc="75" dirty="0">
                <a:latin typeface="Calibri"/>
                <a:cs typeface="Calibri"/>
              </a:rPr>
              <a:t>να 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αποθηκεύσετε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ξανά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το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αρχείο.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175" y="1642109"/>
            <a:ext cx="4546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Πρέπει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διαρθρώσουμε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FF0000"/>
                </a:solidFill>
                <a:latin typeface="Calibri"/>
                <a:cs typeface="Calibri"/>
              </a:rPr>
              <a:t>HOME_NET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FF0000"/>
                </a:solidFill>
                <a:latin typeface="Calibri"/>
                <a:cs typeface="Calibri"/>
              </a:rPr>
              <a:t>που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θέλουμε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παρακολουθούμε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865" y="2338070"/>
            <a:ext cx="2844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Επομένως,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πρέπει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να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γνωρίζουμε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υποδίκτυο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6888" y="3372643"/>
            <a:ext cx="1014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192.168.122.0/24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804" y="3428682"/>
            <a:ext cx="1071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Όνομα</a:t>
            </a:r>
            <a:r>
              <a:rPr sz="1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διεπαφής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55351" y="1535746"/>
            <a:ext cx="10695305" cy="4690745"/>
            <a:chOff x="1414462" y="1293494"/>
            <a:chExt cx="10695305" cy="4690745"/>
          </a:xfrm>
        </p:grpSpPr>
        <p:sp>
          <p:nvSpPr>
            <p:cNvPr id="21" name="object 21"/>
            <p:cNvSpPr/>
            <p:nvPr/>
          </p:nvSpPr>
          <p:spPr>
            <a:xfrm>
              <a:off x="1414462" y="3604259"/>
              <a:ext cx="6286500" cy="1772285"/>
            </a:xfrm>
            <a:custGeom>
              <a:avLst/>
              <a:gdLst/>
              <a:ahLst/>
              <a:cxnLst/>
              <a:rect l="l" t="t" r="r" b="b"/>
              <a:pathLst>
                <a:path w="6286500" h="1772285">
                  <a:moveTo>
                    <a:pt x="6211570" y="1741487"/>
                  </a:moveTo>
                  <a:lnTo>
                    <a:pt x="6202997" y="1771967"/>
                  </a:lnTo>
                  <a:lnTo>
                    <a:pt x="6286500" y="1755775"/>
                  </a:lnTo>
                  <a:lnTo>
                    <a:pt x="6274434" y="1744662"/>
                  </a:lnTo>
                  <a:lnTo>
                    <a:pt x="6223952" y="1744662"/>
                  </a:lnTo>
                  <a:lnTo>
                    <a:pt x="6211570" y="1741487"/>
                  </a:lnTo>
                  <a:close/>
                </a:path>
                <a:path w="6286500" h="1772285">
                  <a:moveTo>
                    <a:pt x="6215062" y="1729104"/>
                  </a:moveTo>
                  <a:lnTo>
                    <a:pt x="6211570" y="1741487"/>
                  </a:lnTo>
                  <a:lnTo>
                    <a:pt x="6223952" y="1744662"/>
                  </a:lnTo>
                  <a:lnTo>
                    <a:pt x="6227127" y="1732597"/>
                  </a:lnTo>
                  <a:lnTo>
                    <a:pt x="6215062" y="1729104"/>
                  </a:lnTo>
                  <a:close/>
                </a:path>
                <a:path w="6286500" h="1772285">
                  <a:moveTo>
                    <a:pt x="6223317" y="1698625"/>
                  </a:moveTo>
                  <a:lnTo>
                    <a:pt x="6215062" y="1729104"/>
                  </a:lnTo>
                  <a:lnTo>
                    <a:pt x="6227127" y="1732597"/>
                  </a:lnTo>
                  <a:lnTo>
                    <a:pt x="6223952" y="1744662"/>
                  </a:lnTo>
                  <a:lnTo>
                    <a:pt x="6274434" y="1744662"/>
                  </a:lnTo>
                  <a:lnTo>
                    <a:pt x="6223317" y="1698625"/>
                  </a:lnTo>
                  <a:close/>
                </a:path>
                <a:path w="6286500" h="1772285">
                  <a:moveTo>
                    <a:pt x="3492" y="0"/>
                  </a:moveTo>
                  <a:lnTo>
                    <a:pt x="0" y="12382"/>
                  </a:lnTo>
                  <a:lnTo>
                    <a:pt x="6211570" y="1741487"/>
                  </a:lnTo>
                  <a:lnTo>
                    <a:pt x="6215062" y="1729104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7120" y="1293494"/>
              <a:ext cx="4672647" cy="46907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1112" y="1488122"/>
              <a:ext cx="4086542" cy="410241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3961129" cy="6880225"/>
            <a:chOff x="6882130" y="0"/>
            <a:chExt cx="3961129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Κανόνες</a:t>
            </a:r>
            <a:r>
              <a:rPr spc="210" dirty="0"/>
              <a:t> </a:t>
            </a:r>
            <a:r>
              <a:rPr spc="125" dirty="0"/>
              <a:t>και</a:t>
            </a:r>
            <a:r>
              <a:rPr spc="175" dirty="0"/>
              <a:t> </a:t>
            </a:r>
            <a:r>
              <a:rPr spc="160" dirty="0"/>
              <a:t>διαρθρώσεις</a:t>
            </a:r>
            <a:r>
              <a:rPr spc="204" dirty="0"/>
              <a:t> </a:t>
            </a:r>
            <a:r>
              <a:rPr spc="150" dirty="0"/>
              <a:t>Suricata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8175" y="1639570"/>
            <a:ext cx="3832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Ενημερώστε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suricata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χρησιμοποιώντας: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sudo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suricata-update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33407" y="1821179"/>
            <a:ext cx="6175375" cy="4270375"/>
            <a:chOff x="3133407" y="1821179"/>
            <a:chExt cx="6175375" cy="42703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407" y="1821179"/>
              <a:ext cx="6175375" cy="42703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7717" y="2016759"/>
              <a:ext cx="5587047" cy="368331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7185" y="0"/>
            <a:ext cx="7966075" cy="6880225"/>
            <a:chOff x="2877185" y="0"/>
            <a:chExt cx="796607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010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7185" y="2286000"/>
              <a:ext cx="5861367" cy="411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1495" y="2481897"/>
              <a:ext cx="5275580" cy="3527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71495" y="3511867"/>
              <a:ext cx="5156835" cy="1009650"/>
            </a:xfrm>
            <a:custGeom>
              <a:avLst/>
              <a:gdLst/>
              <a:ahLst/>
              <a:cxnLst/>
              <a:rect l="l" t="t" r="r" b="b"/>
              <a:pathLst>
                <a:path w="5156834" h="1009650">
                  <a:moveTo>
                    <a:pt x="0" y="0"/>
                  </a:moveTo>
                  <a:lnTo>
                    <a:pt x="3197225" y="0"/>
                  </a:lnTo>
                  <a:lnTo>
                    <a:pt x="3197225" y="162560"/>
                  </a:lnTo>
                  <a:lnTo>
                    <a:pt x="0" y="162560"/>
                  </a:lnTo>
                  <a:lnTo>
                    <a:pt x="0" y="0"/>
                  </a:lnTo>
                </a:path>
                <a:path w="5156834" h="1009650">
                  <a:moveTo>
                    <a:pt x="0" y="733425"/>
                  </a:moveTo>
                  <a:lnTo>
                    <a:pt x="5156834" y="733425"/>
                  </a:lnTo>
                  <a:lnTo>
                    <a:pt x="5156834" y="1009650"/>
                  </a:lnTo>
                  <a:lnTo>
                    <a:pt x="0" y="1009650"/>
                  </a:lnTo>
                  <a:lnTo>
                    <a:pt x="0" y="733425"/>
                  </a:lnTo>
                </a:path>
                <a:path w="5156834" h="1009650">
                  <a:moveTo>
                    <a:pt x="0" y="362585"/>
                  </a:moveTo>
                  <a:lnTo>
                    <a:pt x="5156834" y="362585"/>
                  </a:lnTo>
                  <a:lnTo>
                    <a:pt x="5156834" y="525145"/>
                  </a:lnTo>
                  <a:lnTo>
                    <a:pt x="0" y="525145"/>
                  </a:lnTo>
                  <a:lnTo>
                    <a:pt x="0" y="36258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19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Κανόνες</a:t>
            </a:r>
            <a:r>
              <a:rPr spc="210" dirty="0"/>
              <a:t> </a:t>
            </a:r>
            <a:r>
              <a:rPr spc="125" dirty="0"/>
              <a:t>και</a:t>
            </a:r>
            <a:r>
              <a:rPr spc="175" dirty="0"/>
              <a:t> </a:t>
            </a:r>
            <a:r>
              <a:rPr spc="160" dirty="0"/>
              <a:t>διαρθρώσεις</a:t>
            </a:r>
            <a:r>
              <a:rPr spc="204" dirty="0"/>
              <a:t> </a:t>
            </a:r>
            <a:r>
              <a:rPr spc="150" dirty="0"/>
              <a:t>Suricata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8175" y="1639570"/>
            <a:ext cx="5447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0" dirty="0">
                <a:latin typeface="Calibri"/>
                <a:cs typeface="Calibri"/>
              </a:rPr>
              <a:t>Για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να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δοκιμάσετε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40" dirty="0">
                <a:latin typeface="Calibri"/>
                <a:cs typeface="Calibri"/>
              </a:rPr>
              <a:t>τη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διάρθρωση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του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Suricata;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sudo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suricata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-T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-c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/etc/suricata/suricata.yaml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-v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390" y="3327082"/>
            <a:ext cx="210375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latin typeface="Calibri"/>
                <a:cs typeface="Calibri"/>
              </a:rPr>
              <a:t>Όλες </a:t>
            </a:r>
            <a:r>
              <a:rPr sz="1000" spc="60" dirty="0">
                <a:latin typeface="Calibri"/>
                <a:cs typeface="Calibri"/>
              </a:rPr>
              <a:t>οι </a:t>
            </a:r>
            <a:r>
              <a:rPr sz="1000" spc="65" dirty="0">
                <a:latin typeface="Calibri"/>
                <a:cs typeface="Calibri"/>
              </a:rPr>
              <a:t>δραστηριότητες εισβολής 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βρίσκονται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στο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αρχείο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το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.περιέχει</a:t>
            </a:r>
            <a:endParaRPr sz="1000">
              <a:latin typeface="Calibri"/>
              <a:cs typeface="Calibri"/>
            </a:endParaRPr>
          </a:p>
          <a:p>
            <a:pPr marL="1096010">
              <a:lnSpc>
                <a:spcPts val="1190"/>
              </a:lnSpc>
              <a:tabLst>
                <a:tab pos="1633220" algn="l"/>
              </a:tabLst>
            </a:pPr>
            <a:r>
              <a:rPr sz="1000" spc="30" dirty="0">
                <a:latin typeface="Calibri"/>
                <a:cs typeface="Calibri"/>
              </a:rPr>
              <a:t>τ</a:t>
            </a:r>
            <a:r>
              <a:rPr sz="1000" spc="75" dirty="0">
                <a:latin typeface="Calibri"/>
                <a:cs typeface="Calibri"/>
              </a:rPr>
              <a:t>ο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40" dirty="0">
                <a:latin typeface="Calibri"/>
                <a:cs typeface="Calibri"/>
              </a:rPr>
              <a:t>τι</a:t>
            </a:r>
            <a:r>
              <a:rPr sz="1000" spc="60" dirty="0">
                <a:latin typeface="Calibri"/>
                <a:cs typeface="Calibri"/>
              </a:rPr>
              <a:t>ς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15" dirty="0">
                <a:latin typeface="Calibri"/>
                <a:cs typeface="Calibri"/>
              </a:rPr>
              <a:t>ί</a:t>
            </a:r>
            <a:r>
              <a:rPr sz="1000" spc="50" dirty="0">
                <a:latin typeface="Calibri"/>
                <a:cs typeface="Calibri"/>
              </a:rPr>
              <a:t>δ</a:t>
            </a:r>
            <a:r>
              <a:rPr sz="1000" spc="20" dirty="0">
                <a:latin typeface="Calibri"/>
                <a:cs typeface="Calibri"/>
              </a:rPr>
              <a:t>ι</a:t>
            </a:r>
            <a:r>
              <a:rPr sz="1000" spc="45" dirty="0">
                <a:latin typeface="Calibri"/>
                <a:cs typeface="Calibri"/>
              </a:rPr>
              <a:t>ε</a:t>
            </a:r>
            <a:r>
              <a:rPr sz="1000" spc="60" dirty="0">
                <a:latin typeface="Calibri"/>
                <a:cs typeface="Calibri"/>
              </a:rPr>
              <a:t>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390" y="3782377"/>
            <a:ext cx="2482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latin typeface="Calibri"/>
                <a:cs typeface="Calibri"/>
              </a:rPr>
              <a:t>εισβολές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που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συλλέχθηκαν/ανιχνεύτηκαν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390" y="3934142"/>
            <a:ext cx="2080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5375" algn="l"/>
              </a:tabLst>
            </a:pPr>
            <a:r>
              <a:rPr sz="1000" spc="55" dirty="0">
                <a:latin typeface="Calibri"/>
                <a:cs typeface="Calibri"/>
              </a:rPr>
              <a:t>αλλά	</a:t>
            </a:r>
            <a:r>
              <a:rPr sz="1000" spc="60" dirty="0">
                <a:latin typeface="Calibri"/>
                <a:cs typeface="Calibri"/>
              </a:rPr>
              <a:t>σε</a:t>
            </a:r>
            <a:r>
              <a:rPr sz="1000" spc="18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μορφή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JSON.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9940" y="2996565"/>
            <a:ext cx="2019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Εκτέλεση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στη</a:t>
            </a:r>
            <a:r>
              <a:rPr sz="1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λειτουργία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δοκιμών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44559" y="3779837"/>
            <a:ext cx="3198495" cy="3276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5"/>
              </a:spcBef>
            </a:pP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Υπάρχουν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37120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0000"/>
                </a:solidFill>
                <a:latin typeface="Calibri"/>
                <a:cs typeface="Calibri"/>
              </a:rPr>
              <a:t>κανόνες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που</a:t>
            </a:r>
            <a:r>
              <a:rPr sz="1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φορτώθηκαν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0000"/>
                </a:solidFill>
                <a:latin typeface="Calibri"/>
                <a:cs typeface="Calibri"/>
              </a:rPr>
              <a:t>επιτυχώς </a:t>
            </a:r>
            <a:r>
              <a:rPr sz="1000" spc="-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5360" y="0"/>
            <a:ext cx="9868535" cy="6880225"/>
            <a:chOff x="975360" y="0"/>
            <a:chExt cx="986853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0" y="1085214"/>
              <a:ext cx="5294312" cy="35721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2622" y="1278255"/>
              <a:ext cx="4707255" cy="29857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360" y="4267200"/>
              <a:ext cx="5160327" cy="2590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622" y="4463415"/>
              <a:ext cx="4572000" cy="20097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1583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Suricata</a:t>
            </a:r>
            <a:r>
              <a:rPr spc="145" dirty="0"/>
              <a:t> </a:t>
            </a:r>
            <a:r>
              <a:rPr spc="135" dirty="0"/>
              <a:t>Run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8175" y="1704260"/>
            <a:ext cx="2907665" cy="447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75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114" dirty="0">
                <a:latin typeface="Calibri"/>
                <a:cs typeface="Calibri"/>
              </a:rPr>
              <a:t>Εκτέλεση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135" dirty="0">
                <a:latin typeface="Calibri"/>
                <a:cs typeface="Calibri"/>
              </a:rPr>
              <a:t>ως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110" dirty="0">
                <a:latin typeface="Calibri"/>
                <a:cs typeface="Calibri"/>
              </a:rPr>
              <a:t>δαίμονας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70" dirty="0">
                <a:latin typeface="Calibri"/>
                <a:cs typeface="Calibri"/>
              </a:rPr>
              <a:t>Sudo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systemctl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start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suricata.service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175" y="2672079"/>
            <a:ext cx="3074670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60" dirty="0">
                <a:latin typeface="Calibri"/>
                <a:cs typeface="Calibri"/>
              </a:rPr>
              <a:t>Ελέγξτε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την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κατάσταση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του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εργαλείου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70" dirty="0">
                <a:latin typeface="Calibri"/>
                <a:cs typeface="Calibri"/>
              </a:rPr>
              <a:t>Sudo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systemctl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status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suricata.service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4890" y="4578350"/>
            <a:ext cx="4137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3636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90" dirty="0">
                <a:latin typeface="Calibri"/>
                <a:cs typeface="Calibri"/>
              </a:rPr>
              <a:t>Τώρα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σημαίνει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ότι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εργαλείο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εκτελείται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στο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παρασκήνιο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6175" y="0"/>
            <a:ext cx="6559550" cy="6880225"/>
            <a:chOff x="4956175" y="0"/>
            <a:chExt cx="6559550" cy="6880225"/>
          </a:xfrm>
        </p:grpSpPr>
        <p:sp>
          <p:nvSpPr>
            <p:cNvPr id="3" name="object 3"/>
            <p:cNvSpPr/>
            <p:nvPr/>
          </p:nvSpPr>
          <p:spPr>
            <a:xfrm>
              <a:off x="6893560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429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6175" y="1118552"/>
              <a:ext cx="5193665" cy="26000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0485" y="1313814"/>
              <a:ext cx="4606290" cy="2011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4887" y="3297872"/>
              <a:ext cx="3459479" cy="29749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9514" y="3492500"/>
              <a:ext cx="2872422" cy="23885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5292" y="3980815"/>
              <a:ext cx="920432" cy="135064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6145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Ανίχνευση</a:t>
            </a:r>
            <a:r>
              <a:rPr spc="204" dirty="0"/>
              <a:t> </a:t>
            </a:r>
            <a:r>
              <a:rPr spc="155" dirty="0"/>
              <a:t>επίθεσης</a:t>
            </a:r>
            <a:r>
              <a:rPr spc="170" dirty="0"/>
              <a:t> </a:t>
            </a:r>
            <a:r>
              <a:rPr spc="125" dirty="0"/>
              <a:t>ταυτότητας</a:t>
            </a:r>
            <a:r>
              <a:rPr spc="140" dirty="0"/>
              <a:t> </a:t>
            </a:r>
            <a:r>
              <a:rPr spc="135" dirty="0"/>
              <a:t>με</a:t>
            </a:r>
            <a:r>
              <a:rPr spc="210" dirty="0"/>
              <a:t> </a:t>
            </a:r>
            <a:r>
              <a:rPr spc="160" dirty="0"/>
              <a:t>χρήση</a:t>
            </a:r>
            <a:r>
              <a:rPr spc="204" dirty="0"/>
              <a:t> </a:t>
            </a:r>
            <a:r>
              <a:rPr spc="145" dirty="0"/>
              <a:t>Suricata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8175" y="1704260"/>
            <a:ext cx="2934970" cy="447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75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0" dirty="0">
                <a:latin typeface="Calibri"/>
                <a:cs typeface="Calibri"/>
              </a:rPr>
              <a:t>Οι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προεπιλεγμένοι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κανόνες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αποθηκεύονται: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45" dirty="0">
                <a:latin typeface="Calibri"/>
                <a:cs typeface="Calibri"/>
              </a:rPr>
              <a:t>sudo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30" dirty="0">
                <a:latin typeface="Calibri"/>
                <a:cs typeface="Calibri"/>
              </a:rPr>
              <a:t>ls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/var/lib/suricata/rules/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3314" y="3357879"/>
            <a:ext cx="480123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40" dirty="0">
                <a:latin typeface="Calibri"/>
                <a:cs typeface="Calibri"/>
              </a:rPr>
              <a:t>Δοκιμές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735"/>
              </a:spcBef>
            </a:pPr>
            <a:r>
              <a:rPr sz="1000" spc="-5" dirty="0">
                <a:latin typeface="Calibri"/>
                <a:cs typeface="Calibri"/>
              </a:rPr>
              <a:t>Επίσκεψη: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XML</a:t>
            </a:r>
            <a:r>
              <a:rPr sz="10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(Extensible Markup</a:t>
            </a:r>
            <a:r>
              <a:rPr sz="10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Language</a:t>
            </a:r>
            <a:r>
              <a:rPr sz="1000" u="sng" spc="-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-</a:t>
            </a:r>
            <a:r>
              <a:rPr sz="10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δομημένη</a:t>
            </a:r>
            <a:r>
              <a:rPr sz="1000" u="sng" spc="-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μορφή</a:t>
            </a:r>
            <a:r>
              <a:rPr sz="1000" u="sng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ανταλλαγής</a:t>
            </a:r>
            <a:r>
              <a:rPr sz="10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δεδομένωνn)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9607" y="3527425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7802" y="3764799"/>
            <a:ext cx="1917700" cy="5232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0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9"/>
              </a:rPr>
              <a:t>http://testmynids.org/uid/index.htm</a:t>
            </a:r>
            <a:r>
              <a:rPr sz="1000" spc="-15" dirty="0">
                <a:solidFill>
                  <a:srgbClr val="87872D"/>
                </a:solidFill>
                <a:latin typeface="Calibri"/>
                <a:cs typeface="Calibri"/>
                <a:hlinkClick r:id="rId9"/>
              </a:rPr>
              <a:t>l</a:t>
            </a:r>
            <a:endParaRPr sz="1000">
              <a:latin typeface="Calibri"/>
              <a:cs typeface="Calibri"/>
            </a:endParaRPr>
          </a:p>
          <a:p>
            <a:pPr marR="66040" algn="r">
              <a:lnSpc>
                <a:spcPct val="100000"/>
              </a:lnSpc>
              <a:spcBef>
                <a:spcPts val="730"/>
              </a:spcBef>
            </a:pPr>
            <a:r>
              <a:rPr sz="1100" b="1" spc="-15" dirty="0">
                <a:solidFill>
                  <a:srgbClr val="1F2328"/>
                </a:solidFill>
                <a:latin typeface="Calibri"/>
                <a:cs typeface="Calibri"/>
              </a:rPr>
              <a:t>testmynids.org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975" y="4341415"/>
            <a:ext cx="2860040" cy="447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75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105" dirty="0">
                <a:latin typeface="Calibri"/>
                <a:cs typeface="Calibri"/>
              </a:rPr>
              <a:t>Ελέγξτε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10" dirty="0">
                <a:latin typeface="Calibri"/>
                <a:cs typeface="Calibri"/>
              </a:rPr>
              <a:t>το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ημερολόγιο: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95" dirty="0">
                <a:latin typeface="Calibri"/>
                <a:cs typeface="Calibri"/>
              </a:rPr>
              <a:t>sudo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cat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/var/log/suricata/fast.log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5319" y="5941059"/>
            <a:ext cx="487362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GitHub</a:t>
            </a:r>
            <a:r>
              <a:rPr sz="500" u="sng" spc="16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3CORESec/testmynids.org: 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Ένα 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πλαίσιο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και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μια ιστοσελίδα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για δοκιμές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NIDS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(Network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Intrusion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Detection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System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-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Σύστημα</a:t>
            </a:r>
            <a:r>
              <a:rPr sz="500" u="sng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ανίχνευσης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εισβολών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σε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δίκτυα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)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56104" y="4687887"/>
            <a:ext cx="4879975" cy="2170430"/>
            <a:chOff x="1856104" y="4687887"/>
            <a:chExt cx="4879975" cy="217043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6104" y="4687887"/>
              <a:ext cx="4879975" cy="21701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1367" y="4882832"/>
              <a:ext cx="4292282" cy="1865312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28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9352" y="0"/>
            <a:ext cx="5942965" cy="6858000"/>
            <a:chOff x="6249352" y="0"/>
            <a:chExt cx="59429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1270" y="4759"/>
              <a:ext cx="584073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9352" y="1647507"/>
              <a:ext cx="4804727" cy="412781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7907" y="6078537"/>
            <a:ext cx="1149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5"/>
              </a:lnSpc>
            </a:pPr>
            <a:r>
              <a:rPr sz="650" spc="5" dirty="0">
                <a:latin typeface="Calibri"/>
                <a:cs typeface="Calibri"/>
              </a:rPr>
              <a:t>2</a:t>
            </a:r>
            <a:r>
              <a:rPr sz="650" spc="30" dirty="0">
                <a:latin typeface="Calibri"/>
                <a:cs typeface="Calibri"/>
              </a:rPr>
              <a:t>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264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Προσαρμογή</a:t>
            </a:r>
            <a:r>
              <a:rPr spc="195" dirty="0"/>
              <a:t> </a:t>
            </a:r>
            <a:r>
              <a:rPr spc="160" dirty="0"/>
              <a:t>κανόνων</a:t>
            </a:r>
            <a:r>
              <a:rPr spc="175" dirty="0"/>
              <a:t> </a:t>
            </a:r>
            <a:r>
              <a:rPr spc="125" dirty="0"/>
              <a:t>για</a:t>
            </a:r>
            <a:r>
              <a:rPr spc="155" dirty="0"/>
              <a:t> </a:t>
            </a:r>
            <a:r>
              <a:rPr spc="145" dirty="0"/>
              <a:t>Suricata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175" y="1704260"/>
            <a:ext cx="2891790" cy="447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75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0" dirty="0">
                <a:latin typeface="Calibri"/>
                <a:cs typeface="Calibri"/>
              </a:rPr>
              <a:t>Σταματήστε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το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70" dirty="0">
                <a:latin typeface="Calibri"/>
                <a:cs typeface="Calibri"/>
              </a:rPr>
              <a:t>Sudo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systemctl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stop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suricata.service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175" y="3649979"/>
            <a:ext cx="3724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0" dirty="0">
                <a:latin typeface="Calibri"/>
                <a:cs typeface="Calibri"/>
              </a:rPr>
              <a:t>Όλοι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οι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κανόνες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είναι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αποθηκευμένοι: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/etc/suricata/rules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-74632"/>
            <a:ext cx="10643235" cy="6880225"/>
            <a:chOff x="1100772" y="0"/>
            <a:chExt cx="1064323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5025" y="2723197"/>
              <a:ext cx="4558982" cy="2849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772" y="2479039"/>
              <a:ext cx="5742940" cy="20494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85025" y="4589462"/>
              <a:ext cx="4447540" cy="208915"/>
            </a:xfrm>
            <a:custGeom>
              <a:avLst/>
              <a:gdLst/>
              <a:ahLst/>
              <a:cxnLst/>
              <a:rect l="l" t="t" r="r" b="b"/>
              <a:pathLst>
                <a:path w="4447540" h="208914">
                  <a:moveTo>
                    <a:pt x="0" y="0"/>
                  </a:moveTo>
                  <a:lnTo>
                    <a:pt x="4447540" y="0"/>
                  </a:lnTo>
                  <a:lnTo>
                    <a:pt x="4447540" y="208597"/>
                  </a:lnTo>
                  <a:lnTo>
                    <a:pt x="0" y="208597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264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Προσαρμογή</a:t>
            </a:r>
            <a:r>
              <a:rPr spc="195" dirty="0"/>
              <a:t> </a:t>
            </a:r>
            <a:r>
              <a:rPr spc="160" dirty="0"/>
              <a:t>κανόνων</a:t>
            </a:r>
            <a:r>
              <a:rPr spc="175" dirty="0"/>
              <a:t> </a:t>
            </a:r>
            <a:r>
              <a:rPr spc="125" dirty="0"/>
              <a:t>για</a:t>
            </a:r>
            <a:r>
              <a:rPr spc="155" dirty="0"/>
              <a:t> </a:t>
            </a:r>
            <a:r>
              <a:rPr spc="145" dirty="0"/>
              <a:t>Suricata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8175" y="1709102"/>
            <a:ext cx="5963285" cy="5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100" spc="95" dirty="0">
                <a:latin typeface="Calibri"/>
                <a:cs typeface="Calibri"/>
              </a:rPr>
              <a:t>Δημιουργήστε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αρχείο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"My.rules"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και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αποθηκεύστε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αρχείο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στο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/etc/suricata/</a:t>
            </a:r>
            <a:endParaRPr sz="1100" dirty="0">
              <a:latin typeface="Calibri"/>
              <a:cs typeface="Calibri"/>
            </a:endParaRPr>
          </a:p>
          <a:p>
            <a:pPr marL="1139825" marR="5080">
              <a:lnSpc>
                <a:spcPct val="101600"/>
              </a:lnSpc>
              <a:spcBef>
                <a:spcPts val="610"/>
              </a:spcBef>
            </a:pPr>
            <a:r>
              <a:rPr sz="900" spc="35" dirty="0">
                <a:latin typeface="Calibri"/>
                <a:cs typeface="Calibri"/>
              </a:rPr>
              <a:t>alert </a:t>
            </a:r>
            <a:r>
              <a:rPr sz="900" spc="50" dirty="0">
                <a:latin typeface="Calibri"/>
                <a:cs typeface="Calibri"/>
              </a:rPr>
              <a:t>ICMP </a:t>
            </a:r>
            <a:r>
              <a:rPr sz="900" spc="35" dirty="0">
                <a:latin typeface="Calibri"/>
                <a:cs typeface="Calibri"/>
              </a:rPr>
              <a:t>(Internet Control </a:t>
            </a:r>
            <a:r>
              <a:rPr sz="900" spc="45" dirty="0">
                <a:latin typeface="Calibri"/>
                <a:cs typeface="Calibri"/>
              </a:rPr>
              <a:t>Message </a:t>
            </a:r>
            <a:r>
              <a:rPr sz="900" spc="35" dirty="0">
                <a:latin typeface="Calibri"/>
                <a:cs typeface="Calibri"/>
              </a:rPr>
              <a:t>Protocol </a:t>
            </a:r>
            <a:r>
              <a:rPr sz="900" spc="30" dirty="0">
                <a:latin typeface="Calibri"/>
                <a:cs typeface="Calibri"/>
              </a:rPr>
              <a:t>- </a:t>
            </a:r>
            <a:r>
              <a:rPr sz="900" spc="45" dirty="0">
                <a:latin typeface="Calibri"/>
                <a:cs typeface="Calibri"/>
              </a:rPr>
              <a:t>Πρωτόκολλο </a:t>
            </a:r>
            <a:r>
              <a:rPr sz="900" spc="40" dirty="0">
                <a:latin typeface="Calibri"/>
                <a:cs typeface="Calibri"/>
              </a:rPr>
              <a:t>επικοινωνίας δικτύων) </a:t>
            </a:r>
            <a:r>
              <a:rPr sz="900" spc="45" dirty="0">
                <a:latin typeface="Calibri"/>
                <a:cs typeface="Calibri"/>
              </a:rPr>
              <a:t>any any </a:t>
            </a:r>
            <a:r>
              <a:rPr sz="900" spc="35" dirty="0">
                <a:latin typeface="Calibri"/>
                <a:cs typeface="Calibri"/>
              </a:rPr>
              <a:t>-&gt; </a:t>
            </a:r>
            <a:r>
              <a:rPr sz="900" spc="55" dirty="0">
                <a:latin typeface="Calibri"/>
                <a:cs typeface="Calibri"/>
              </a:rPr>
              <a:t>$HOME_NET </a:t>
            </a:r>
            <a:r>
              <a:rPr sz="900" spc="45" dirty="0">
                <a:latin typeface="Calibri"/>
                <a:cs typeface="Calibri"/>
              </a:rPr>
              <a:t>any </a:t>
            </a:r>
            <a:r>
              <a:rPr sz="900" spc="40" dirty="0">
                <a:latin typeface="Calibri"/>
                <a:cs typeface="Calibri"/>
              </a:rPr>
              <a:t>(msg: "Ping 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ICMP";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sid:;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rev: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1;)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1009" y="2181859"/>
            <a:ext cx="1984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latin typeface="Calibri"/>
                <a:cs typeface="Calibri"/>
              </a:rPr>
              <a:t>Ελέγξτε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το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αρχείο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διαρθρώσεων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175" y="4437062"/>
            <a:ext cx="27825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75" dirty="0">
                <a:latin typeface="Calibri"/>
                <a:cs typeface="Calibri"/>
              </a:rPr>
              <a:t>Ενημέρωση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του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αρχείου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ρυθμίσεων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yaml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6040" y="4211002"/>
            <a:ext cx="1741170" cy="3276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32155" marR="5080" indent="-720090">
              <a:lnSpc>
                <a:spcPts val="1180"/>
              </a:lnSpc>
              <a:spcBef>
                <a:spcPts val="155"/>
              </a:spcBef>
            </a:pP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Φαίνεται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ότι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όλα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λειτουργούν </a:t>
            </a:r>
            <a:r>
              <a:rPr sz="10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καλά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2660" y="4817109"/>
            <a:ext cx="3499167" cy="75247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30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7107" y="0"/>
            <a:ext cx="5169535" cy="6880225"/>
            <a:chOff x="6067107" y="0"/>
            <a:chExt cx="516953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7107" y="1641157"/>
              <a:ext cx="5169217" cy="45069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33882" y="5032692"/>
              <a:ext cx="2423160" cy="184150"/>
            </a:xfrm>
            <a:custGeom>
              <a:avLst/>
              <a:gdLst/>
              <a:ahLst/>
              <a:cxnLst/>
              <a:rect l="l" t="t" r="r" b="b"/>
              <a:pathLst>
                <a:path w="2423159" h="184150">
                  <a:moveTo>
                    <a:pt x="0" y="0"/>
                  </a:moveTo>
                  <a:lnTo>
                    <a:pt x="1180782" y="0"/>
                  </a:lnTo>
                  <a:lnTo>
                    <a:pt x="1180782" y="184150"/>
                  </a:lnTo>
                  <a:lnTo>
                    <a:pt x="0" y="184150"/>
                  </a:lnTo>
                  <a:lnTo>
                    <a:pt x="0" y="0"/>
                  </a:lnTo>
                </a:path>
                <a:path w="2423159" h="184150">
                  <a:moveTo>
                    <a:pt x="1242059" y="0"/>
                  </a:moveTo>
                  <a:lnTo>
                    <a:pt x="2422842" y="0"/>
                  </a:lnTo>
                  <a:lnTo>
                    <a:pt x="2422842" y="184150"/>
                  </a:lnTo>
                  <a:lnTo>
                    <a:pt x="1242059" y="184150"/>
                  </a:lnTo>
                  <a:lnTo>
                    <a:pt x="124205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022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Εκτέλεση</a:t>
            </a:r>
            <a:r>
              <a:rPr spc="140" dirty="0"/>
              <a:t> </a:t>
            </a:r>
            <a:r>
              <a:rPr spc="155" dirty="0"/>
              <a:t>κανόνων</a:t>
            </a:r>
            <a:r>
              <a:rPr spc="180" dirty="0"/>
              <a:t> </a:t>
            </a:r>
            <a:r>
              <a:rPr spc="175" dirty="0"/>
              <a:t>προσαρμογής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8175" y="1704260"/>
            <a:ext cx="2907665" cy="4476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75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65" dirty="0">
                <a:latin typeface="Calibri"/>
                <a:cs typeface="Calibri"/>
              </a:rPr>
              <a:t>Τρέξτε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Suricata</a:t>
            </a:r>
            <a:endParaRPr sz="1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SzPct val="16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000" spc="70" dirty="0">
                <a:latin typeface="Calibri"/>
                <a:cs typeface="Calibri"/>
              </a:rPr>
              <a:t>Sudo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systemctl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start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suricata.service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3882" y="5032692"/>
            <a:ext cx="1244600" cy="1841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20"/>
              </a:spcBef>
            </a:pP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My)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(Linux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FF0000"/>
                </a:solidFill>
                <a:latin typeface="Calibri"/>
                <a:cs typeface="Calibri"/>
              </a:rPr>
              <a:t>(λειτου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5942" y="5032692"/>
            <a:ext cx="1193800" cy="1841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ργικό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σύστημα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FF0000"/>
                </a:solidFill>
                <a:latin typeface="Calibri"/>
                <a:cs typeface="Calibri"/>
              </a:rPr>
              <a:t>ανοιχ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8889" y="5035550"/>
            <a:ext cx="184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τού</a:t>
            </a:r>
            <a:r>
              <a:rPr sz="1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κώδικα</a:t>
            </a:r>
            <a:r>
              <a:rPr sz="1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βασισμένο</a:t>
            </a:r>
            <a:r>
              <a:rPr sz="1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1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Unix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3269" y="5190490"/>
            <a:ext cx="1125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FF0000"/>
                </a:solidFill>
                <a:latin typeface="Calibri"/>
                <a:cs typeface="Calibri"/>
              </a:rPr>
              <a:t>Επιτιθέμενος</a:t>
            </a:r>
            <a:r>
              <a:rPr sz="1000" spc="25" dirty="0">
                <a:solidFill>
                  <a:srgbClr val="FF0000"/>
                </a:solidFill>
                <a:latin typeface="Calibri"/>
                <a:cs typeface="Calibri"/>
              </a:rPr>
              <a:t> Linux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4577" y="2262822"/>
            <a:ext cx="4257992" cy="32061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31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86219" y="229870"/>
            <a:ext cx="23114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70" dirty="0">
                <a:solidFill>
                  <a:srgbClr val="FFFFFF"/>
                </a:solidFill>
              </a:rPr>
              <a:t>Προτάσεις</a:t>
            </a:r>
            <a:r>
              <a:rPr sz="2250" spc="120" dirty="0">
                <a:solidFill>
                  <a:srgbClr val="FFFFFF"/>
                </a:solidFill>
              </a:rPr>
              <a:t> </a:t>
            </a:r>
            <a:r>
              <a:rPr sz="2250" spc="165" dirty="0">
                <a:solidFill>
                  <a:srgbClr val="FFFFFF"/>
                </a:solidFill>
              </a:rPr>
              <a:t>τιμών</a:t>
            </a:r>
            <a:endParaRPr sz="2250"/>
          </a:p>
        </p:txBody>
      </p:sp>
      <p:sp>
        <p:nvSpPr>
          <p:cNvPr id="9" name="object 9"/>
          <p:cNvSpPr txBox="1"/>
          <p:nvPr/>
        </p:nvSpPr>
        <p:spPr>
          <a:xfrm>
            <a:off x="6570344" y="935354"/>
            <a:ext cx="5214620" cy="342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500" spc="80" dirty="0">
                <a:solidFill>
                  <a:srgbClr val="FFBA00"/>
                </a:solidFill>
                <a:latin typeface="Calibri"/>
                <a:cs typeface="Calibri"/>
              </a:rPr>
              <a:t>Οφέλη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FFBA00"/>
                </a:solidFill>
                <a:latin typeface="Calibri"/>
                <a:cs typeface="Calibri"/>
              </a:rPr>
              <a:t>για</a:t>
            </a:r>
            <a:r>
              <a:rPr sz="1500" spc="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FFBA00"/>
                </a:solidFill>
                <a:latin typeface="Calibri"/>
                <a:cs typeface="Calibri"/>
              </a:rPr>
              <a:t>τους</a:t>
            </a:r>
            <a:r>
              <a:rPr sz="150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FFBA00"/>
                </a:solidFill>
                <a:latin typeface="Calibri"/>
                <a:cs typeface="Calibri"/>
              </a:rPr>
              <a:t>συμμετέχοντες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marL="287020" indent="-274320">
              <a:lnSpc>
                <a:spcPts val="1845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000" spc="95" dirty="0">
                <a:solidFill>
                  <a:srgbClr val="FFFFFF"/>
                </a:solidFill>
                <a:latin typeface="Calibri"/>
                <a:cs typeface="Calibri"/>
              </a:rPr>
              <a:t>Διερεύνηση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συγκεκριμένου,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FFFFFF"/>
                </a:solidFill>
                <a:latin typeface="Calibri"/>
                <a:cs typeface="Calibri"/>
              </a:rPr>
              <a:t>αλλά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FFFFFF"/>
                </a:solidFill>
                <a:latin typeface="Calibri"/>
                <a:cs typeface="Calibri"/>
              </a:rPr>
              <a:t>πολύ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κοινού,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πεδίου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FFFFFF"/>
                </a:solidFill>
                <a:latin typeface="Calibri"/>
                <a:cs typeface="Calibri"/>
              </a:rPr>
              <a:t>εφαρμογής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στον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0" dirty="0">
                <a:solidFill>
                  <a:srgbClr val="FFFFFF"/>
                </a:solidFill>
                <a:latin typeface="Calibri"/>
                <a:cs typeface="Calibri"/>
              </a:rPr>
              <a:t>τομέα</a:t>
            </a:r>
            <a:endParaRPr sz="1000">
              <a:latin typeface="Calibri"/>
              <a:cs typeface="Calibri"/>
            </a:endParaRPr>
          </a:p>
          <a:p>
            <a:pPr marL="287020">
              <a:lnSpc>
                <a:spcPts val="1125"/>
              </a:lnSpc>
            </a:pP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6385" algn="l"/>
              </a:tabLst>
            </a:pP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Επίπεδο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εκπαιδευτικής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ενότητας: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Προχωρημένο</a:t>
            </a:r>
            <a:endParaRPr sz="1000">
              <a:latin typeface="Calibri"/>
              <a:cs typeface="Calibri"/>
            </a:endParaRPr>
          </a:p>
          <a:p>
            <a:pPr marL="287020" marR="452755" indent="-274320">
              <a:lnSpc>
                <a:spcPct val="87900"/>
              </a:lnSpc>
              <a:spcBef>
                <a:spcPts val="1010"/>
              </a:spcBef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Επαγγελματική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κατάρτιση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θέματα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κυβερνοασφάλειας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στον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τομέα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BA00"/>
              </a:buClr>
              <a:buFont typeface="Courier New"/>
              <a:buChar char="o"/>
            </a:pPr>
            <a:endParaRPr sz="8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6385" algn="l"/>
              </a:tabLst>
            </a:pP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Προγραμματισμός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λογισμικού</a:t>
            </a:r>
            <a:endParaRPr sz="10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ριζωμένη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στα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ευρωπαϊκά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πλαίσια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λογισμικού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ασφάλεια</a:t>
            </a:r>
            <a:endParaRPr sz="1000">
              <a:latin typeface="Calibri"/>
              <a:cs typeface="Calibri"/>
            </a:endParaRPr>
          </a:p>
          <a:p>
            <a:pPr marL="287020" marR="953769" indent="-274320">
              <a:lnSpc>
                <a:spcPct val="87900"/>
              </a:lnSpc>
              <a:spcBef>
                <a:spcPts val="1060"/>
              </a:spcBef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Γνωριμίες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αιχμής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ειδικούς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βιομηχανίας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ακαδημαϊκούς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εμπειρογνώμονες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BA00"/>
              </a:buClr>
              <a:buFont typeface="Courier New"/>
              <a:buChar char="o"/>
            </a:pPr>
            <a:endParaRPr sz="1000">
              <a:latin typeface="Calibri"/>
              <a:cs typeface="Calibri"/>
            </a:endParaRPr>
          </a:p>
          <a:p>
            <a:pPr marL="287020" marR="19685" indent="-274320">
              <a:lnSpc>
                <a:spcPct val="886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Παροχή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επαρκούς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υποστήριξης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ανάπτυξη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δεξιοτήτων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εξέλιξη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0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σταδιοδρομίας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45" y="5238750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890134"/>
            <a:ext cx="3294062" cy="61213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8527" y="0"/>
            <a:ext cx="5169535" cy="6880225"/>
            <a:chOff x="5998527" y="0"/>
            <a:chExt cx="516953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327" y="5154295"/>
              <a:ext cx="880745" cy="17037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8527" y="1390014"/>
              <a:ext cx="5169217" cy="44973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13880" y="5362257"/>
              <a:ext cx="2398395" cy="198120"/>
            </a:xfrm>
            <a:custGeom>
              <a:avLst/>
              <a:gdLst/>
              <a:ahLst/>
              <a:cxnLst/>
              <a:rect l="l" t="t" r="r" b="b"/>
              <a:pathLst>
                <a:path w="2398395" h="198120">
                  <a:moveTo>
                    <a:pt x="0" y="0"/>
                  </a:moveTo>
                  <a:lnTo>
                    <a:pt x="1180782" y="0"/>
                  </a:lnTo>
                  <a:lnTo>
                    <a:pt x="1180782" y="184149"/>
                  </a:lnTo>
                  <a:lnTo>
                    <a:pt x="0" y="184149"/>
                  </a:lnTo>
                  <a:lnTo>
                    <a:pt x="0" y="0"/>
                  </a:lnTo>
                </a:path>
                <a:path w="2398395" h="198120">
                  <a:moveTo>
                    <a:pt x="1217612" y="13652"/>
                  </a:moveTo>
                  <a:lnTo>
                    <a:pt x="2398395" y="13652"/>
                  </a:lnTo>
                  <a:lnTo>
                    <a:pt x="2398395" y="197802"/>
                  </a:lnTo>
                  <a:lnTo>
                    <a:pt x="1217612" y="197802"/>
                  </a:lnTo>
                  <a:lnTo>
                    <a:pt x="1217612" y="13652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latin typeface="Calibri"/>
                <a:cs typeface="Calibri"/>
              </a:rPr>
              <a:t>CSP004_C_E: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Abdelkader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Shaaban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Stefan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761365"/>
            <a:ext cx="4022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Εκτέλεση</a:t>
            </a:r>
            <a:r>
              <a:rPr spc="140" dirty="0"/>
              <a:t> </a:t>
            </a:r>
            <a:r>
              <a:rPr spc="155" dirty="0"/>
              <a:t>κανόνων</a:t>
            </a:r>
            <a:r>
              <a:rPr spc="180" dirty="0"/>
              <a:t> </a:t>
            </a:r>
            <a:r>
              <a:rPr spc="175" dirty="0"/>
              <a:t>προσαρμογής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8175" y="1709102"/>
            <a:ext cx="4212590" cy="332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5750">
              <a:lnSpc>
                <a:spcPct val="101699"/>
              </a:lnSpc>
              <a:spcBef>
                <a:spcPts val="80"/>
              </a:spcBef>
              <a:buSzPct val="16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00" spc="65" dirty="0">
                <a:latin typeface="Calibri"/>
                <a:cs typeface="Calibri"/>
              </a:rPr>
              <a:t>Δοκιμές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Ping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από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τις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συσκευές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client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(σύστημα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ή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πρόγραμμα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που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επικοινωνεί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με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διακομιστές/εξυπηρετητές)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789" y="2238692"/>
            <a:ext cx="3681095" cy="251206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15"/>
              </a:lnSpc>
            </a:pPr>
            <a:r>
              <a:rPr spc="30" dirty="0"/>
              <a:t>32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6096000" y="5479414"/>
            <a:ext cx="8496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FF0000"/>
                </a:solidFill>
                <a:latin typeface="Calibri"/>
                <a:cs typeface="Calibri"/>
              </a:rPr>
              <a:t>Εξυπηρετητής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8336914" y="5612764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FF0000"/>
                </a:solidFill>
                <a:latin typeface="Calibri"/>
                <a:cs typeface="Calibri"/>
              </a:rPr>
              <a:t>Client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290" y="0"/>
            <a:ext cx="11392535" cy="6883400"/>
            <a:chOff x="796290" y="0"/>
            <a:chExt cx="1139253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3977" y="60960"/>
              <a:ext cx="7034847" cy="6797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652" y="255587"/>
              <a:ext cx="6557644" cy="6346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" y="4458970"/>
              <a:ext cx="4201477" cy="21434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329565"/>
            <a:ext cx="4618355" cy="5441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265"/>
              </a:spcBef>
            </a:pP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Συνδεθείτε</a:t>
            </a:r>
            <a:r>
              <a:rPr sz="1750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με</a:t>
            </a:r>
            <a:r>
              <a:rPr sz="1750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  <a:latin typeface="Calibri"/>
                <a:cs typeface="Calibri"/>
              </a:rPr>
              <a:t>το</a:t>
            </a:r>
            <a:r>
              <a:rPr sz="1750" spc="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BA00"/>
                </a:solidFill>
              </a:rPr>
              <a:t>CyberSecPro: </a:t>
            </a:r>
            <a:r>
              <a:rPr sz="1750" dirty="0">
                <a:solidFill>
                  <a:srgbClr val="FFBA00"/>
                </a:solidFill>
                <a:latin typeface="Calibri"/>
                <a:cs typeface="Calibri"/>
              </a:rPr>
              <a:t>Πώς</a:t>
            </a:r>
            <a:r>
              <a:rPr sz="1750" spc="3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750" spc="85" dirty="0">
                <a:latin typeface="Calibri"/>
                <a:cs typeface="Calibri"/>
              </a:rPr>
              <a:t>να </a:t>
            </a:r>
            <a:r>
              <a:rPr sz="1750" spc="90" dirty="0">
                <a:latin typeface="Calibri"/>
                <a:cs typeface="Calibri"/>
              </a:rPr>
              <a:t> </a:t>
            </a:r>
            <a:r>
              <a:rPr sz="1750" spc="80" dirty="0">
                <a:latin typeface="Calibri"/>
                <a:cs typeface="Calibri"/>
              </a:rPr>
              <a:t>εγγραφείτε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70" dirty="0">
                <a:latin typeface="Calibri"/>
                <a:cs typeface="Calibri"/>
              </a:rPr>
              <a:t>και</a:t>
            </a:r>
            <a:r>
              <a:rPr sz="1750" spc="80" dirty="0">
                <a:latin typeface="Calibri"/>
                <a:cs typeface="Calibri"/>
              </a:rPr>
              <a:t> άλλες </a:t>
            </a:r>
            <a:r>
              <a:rPr sz="1750" spc="75" dirty="0">
                <a:latin typeface="Calibri"/>
                <a:cs typeface="Calibri"/>
              </a:rPr>
              <a:t>πρακτικές </a:t>
            </a:r>
            <a:r>
              <a:rPr sz="1750" spc="80" dirty="0">
                <a:latin typeface="Calibri"/>
                <a:cs typeface="Calibri"/>
              </a:rPr>
              <a:t>πληροφορίες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622107"/>
            <a:ext cx="348615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60000"/>
              <a:buAutoNum type="arabicPeriod"/>
              <a:tabLst>
                <a:tab pos="354330" algn="l"/>
                <a:tab pos="354965" algn="l"/>
              </a:tabLst>
            </a:pPr>
            <a:r>
              <a:rPr sz="1000" spc="30" dirty="0">
                <a:latin typeface="Calibri"/>
                <a:cs typeface="Calibri"/>
              </a:rPr>
              <a:t>Ιστοσελίδα:</a:t>
            </a:r>
            <a:endParaRPr sz="100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60"/>
              </a:spcBef>
            </a:pP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www.cybersecpro-proje</a:t>
            </a:r>
            <a:r>
              <a:rPr sz="1000" u="sng" spc="7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ct.eu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BA00"/>
              </a:buClr>
              <a:buSzPct val="160000"/>
              <a:buAutoNum type="arabicPeriod" startAt="2"/>
              <a:tabLst>
                <a:tab pos="354965" algn="l"/>
                <a:tab pos="355600" algn="l"/>
              </a:tabLst>
            </a:pPr>
            <a:r>
              <a:rPr sz="1000" spc="75" dirty="0">
                <a:latin typeface="Calibri"/>
                <a:cs typeface="Calibri"/>
              </a:rPr>
              <a:t>X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(Twitter):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https://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twitter.com/CyberSecPro_eu</a:t>
            </a:r>
            <a:endParaRPr sz="10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1405"/>
              </a:spcBef>
              <a:buClr>
                <a:srgbClr val="FFBA00"/>
              </a:buClr>
              <a:buSzPct val="160000"/>
              <a:buAutoNum type="arabicPeriod" startAt="2"/>
              <a:tabLst>
                <a:tab pos="354965" algn="l"/>
                <a:tab pos="355600" algn="l"/>
              </a:tabLst>
            </a:pPr>
            <a:r>
              <a:rPr sz="1000" spc="55" dirty="0">
                <a:latin typeface="Calibri"/>
                <a:cs typeface="Calibri"/>
              </a:rPr>
              <a:t>LinkedIn (επαγγελματικό κοινωνικό </a:t>
            </a:r>
            <a:r>
              <a:rPr sz="1000" spc="50" dirty="0">
                <a:latin typeface="Calibri"/>
                <a:cs typeface="Calibri"/>
              </a:rPr>
              <a:t>δίκτυο) </a:t>
            </a:r>
            <a:r>
              <a:rPr sz="1000" spc="40" dirty="0">
                <a:latin typeface="Calibri"/>
                <a:cs typeface="Calibri"/>
              </a:rPr>
              <a:t>: </a:t>
            </a:r>
            <a:r>
              <a:rPr sz="1000" spc="4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www.linkedin.com/compan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y/cybersecpro-euproject/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2252" y="0"/>
            <a:ext cx="8136890" cy="6880225"/>
            <a:chOff x="4052252" y="0"/>
            <a:chExt cx="813689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862" y="0"/>
              <a:ext cx="605028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5059679"/>
              <a:ext cx="932814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43730" y="5079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5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15072" y="3525837"/>
                  </a:lnTo>
                  <a:lnTo>
                    <a:pt x="1215072" y="352869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5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79" y="0"/>
                  </a:moveTo>
                  <a:lnTo>
                    <a:pt x="2518410" y="0"/>
                  </a:lnTo>
                  <a:lnTo>
                    <a:pt x="1939290" y="2100897"/>
                  </a:lnTo>
                  <a:lnTo>
                    <a:pt x="1547495" y="3546157"/>
                  </a:lnTo>
                  <a:lnTo>
                    <a:pt x="1526540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90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3365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2984" y="36194"/>
            <a:ext cx="217424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60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48500" y="2125027"/>
            <a:ext cx="3281679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229" dirty="0">
                <a:solidFill>
                  <a:srgbClr val="FFBA00"/>
                </a:solidFill>
              </a:rPr>
              <a:t>Σας</a:t>
            </a:r>
            <a:r>
              <a:rPr sz="3750" spc="170" dirty="0">
                <a:solidFill>
                  <a:srgbClr val="FFBA00"/>
                </a:solidFill>
              </a:rPr>
              <a:t> </a:t>
            </a:r>
            <a:r>
              <a:rPr sz="3750" spc="240" dirty="0">
                <a:solidFill>
                  <a:srgbClr val="FFBA00"/>
                </a:solidFill>
              </a:rPr>
              <a:t>ευχαριστώ</a:t>
            </a:r>
            <a:endParaRPr sz="3750"/>
          </a:p>
        </p:txBody>
      </p:sp>
      <p:sp>
        <p:nvSpPr>
          <p:cNvPr id="10" name="object 10"/>
          <p:cNvSpPr txBox="1"/>
          <p:nvPr/>
        </p:nvSpPr>
        <p:spPr>
          <a:xfrm>
            <a:off x="7048500" y="3344545"/>
            <a:ext cx="3453129" cy="6267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5"/>
              </a:spcBef>
            </a:pP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Παρακαλούμε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στείλτε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όλες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ερωτήσεις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διεύθυνση: </a:t>
            </a:r>
            <a:r>
              <a:rPr sz="10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abdelkader.Shaaban@ait.</a:t>
            </a:r>
            <a:r>
              <a:rPr sz="1000" u="sng" spc="5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ac.at</a:t>
            </a:r>
            <a:r>
              <a:rPr sz="1000" spc="34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Shaaban, 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XML 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(Extensible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Markup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Language 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δομημένη 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μορφή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ανταλλαγής 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δεδομένωνn)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u="sng" spc="5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Stefan.Schauer@ait.a</a:t>
            </a:r>
            <a:r>
              <a:rPr sz="1000" u="sng" spc="5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c.at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86219" y="229870"/>
            <a:ext cx="7867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220" dirty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sz="2250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76694" y="935354"/>
            <a:ext cx="3780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5" dirty="0">
                <a:solidFill>
                  <a:srgbClr val="FFBA00"/>
                </a:solidFill>
                <a:latin typeface="Calibri"/>
                <a:cs typeface="Calibri"/>
              </a:rPr>
              <a:t>Προφίλ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FFBA00"/>
                </a:solidFill>
                <a:latin typeface="Calibri"/>
                <a:cs typeface="Calibri"/>
              </a:rPr>
              <a:t>των</a:t>
            </a:r>
            <a:r>
              <a:rPr sz="1500" spc="3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FFBA00"/>
                </a:solidFill>
                <a:latin typeface="Calibri"/>
                <a:cs typeface="Calibri"/>
              </a:rPr>
              <a:t>συμμετεχόντων</a:t>
            </a:r>
            <a:r>
              <a:rPr sz="1500" spc="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FFBA00"/>
                </a:solidFill>
                <a:latin typeface="Calibri"/>
                <a:cs typeface="Calibri"/>
              </a:rPr>
              <a:t>στην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κατάρτιση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694" y="1635125"/>
            <a:ext cx="4883150" cy="260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indent="-273685">
              <a:lnSpc>
                <a:spcPts val="1560"/>
              </a:lnSpc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Δικτυωμένοι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μηχανικοί</a:t>
            </a:r>
            <a:endParaRPr sz="11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119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Διαχειριστές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IT/OT</a:t>
            </a:r>
            <a:endParaRPr sz="1100">
              <a:latin typeface="Calibri"/>
              <a:cs typeface="Calibri"/>
            </a:endParaRPr>
          </a:p>
          <a:p>
            <a:pPr marL="287020" marR="5080" indent="-274320">
              <a:lnSpc>
                <a:spcPct val="85800"/>
              </a:lnSpc>
              <a:spcBef>
                <a:spcPts val="140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7020" algn="l"/>
              </a:tabLst>
            </a:pP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Επαγγελματίες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ενέργειας,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συμπεριλαμβανομένων των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φορέων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εκμετάλλευσης,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διευθυντών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διευθυντικών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στελεχών,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προμηθευτών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γενικά</a:t>
            </a:r>
            <a:r>
              <a:rPr sz="11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εργαζομένων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δικτύου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BA00"/>
              </a:buClr>
              <a:buFont typeface="Courier New"/>
              <a:buChar char="o"/>
            </a:pPr>
            <a:endParaRPr sz="10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Ερευνητές,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εκπαιδευτικοί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φοιτητές</a:t>
            </a:r>
            <a:endParaRPr sz="11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1170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Επαγγελματίες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στον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κυβερνοχώρο</a:t>
            </a:r>
            <a:endParaRPr sz="11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1075"/>
              </a:spcBef>
              <a:buClr>
                <a:srgbClr val="FFBA00"/>
              </a:buClr>
              <a:buSzPct val="163636"/>
              <a:buFont typeface="Courier New"/>
              <a:buChar char="o"/>
              <a:tabLst>
                <a:tab pos="286385" algn="l"/>
              </a:tabLst>
            </a:pP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Ενθουσιώδεις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χρήστες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(άτομα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ενδιαφέρον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νέα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τεχνολογία)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45" y="5390197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041582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86219" y="229870"/>
            <a:ext cx="7867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220" dirty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sz="2250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76694" y="935354"/>
            <a:ext cx="19551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FFBA00"/>
                </a:solidFill>
                <a:latin typeface="Calibri"/>
                <a:cs typeface="Calibri"/>
              </a:rPr>
              <a:t>Προφίλ</a:t>
            </a:r>
            <a:r>
              <a:rPr sz="1500" spc="-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FFBA00"/>
                </a:solidFill>
                <a:latin typeface="Calibri"/>
                <a:cs typeface="Calibri"/>
              </a:rPr>
              <a:t>του</a:t>
            </a:r>
            <a:r>
              <a:rPr sz="1500" spc="-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FFBA00"/>
                </a:solidFill>
                <a:latin typeface="Calibri"/>
                <a:cs typeface="Calibri"/>
              </a:rPr>
              <a:t>εκπαιδευτή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6534" y="1769427"/>
            <a:ext cx="4840605" cy="224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indent="-273685">
              <a:lnSpc>
                <a:spcPts val="1630"/>
              </a:lnSpc>
              <a:buClr>
                <a:srgbClr val="FFBA00"/>
              </a:buClr>
              <a:buSzPct val="165217"/>
              <a:buFont typeface="Courier New"/>
              <a:buChar char="o"/>
              <a:tabLst>
                <a:tab pos="286385" algn="l"/>
              </a:tabLst>
            </a:pPr>
            <a:r>
              <a:rPr sz="1150" b="1" spc="65" dirty="0">
                <a:solidFill>
                  <a:srgbClr val="FFBA00"/>
                </a:solidFill>
                <a:latin typeface="Calibri"/>
                <a:cs typeface="Calibri"/>
              </a:rPr>
              <a:t>Cristina</a:t>
            </a:r>
            <a:r>
              <a:rPr sz="1150" b="1" spc="-25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150" b="1" spc="60" dirty="0">
                <a:solidFill>
                  <a:srgbClr val="FFBA00"/>
                </a:solidFill>
                <a:latin typeface="Calibri"/>
                <a:cs typeface="Calibri"/>
              </a:rPr>
              <a:t>Alcaraz</a:t>
            </a:r>
            <a:endParaRPr sz="115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710"/>
              </a:spcBef>
            </a:pP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Αναπληρωτής</a:t>
            </a:r>
            <a:r>
              <a:rPr sz="1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καθηγητής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1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  <a:endParaRPr sz="1150">
              <a:latin typeface="Calibri"/>
              <a:cs typeface="Calibri"/>
            </a:endParaRPr>
          </a:p>
          <a:p>
            <a:pPr marL="287020" marR="5080" indent="127000">
              <a:lnSpc>
                <a:spcPct val="100000"/>
              </a:lnSpc>
              <a:spcBef>
                <a:spcPts val="155"/>
              </a:spcBef>
            </a:pP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διδάκτωρ</a:t>
            </a:r>
            <a:r>
              <a:rPr sz="11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Πληροφορικής</a:t>
            </a:r>
            <a:r>
              <a:rPr sz="1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1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εκτεταμένη</a:t>
            </a:r>
            <a:r>
              <a:rPr sz="1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εμπειρία</a:t>
            </a:r>
            <a:r>
              <a:rPr sz="1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στην </a:t>
            </a:r>
            <a:r>
              <a:rPr sz="1150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κυβερνοασφάλεια </a:t>
            </a:r>
            <a:r>
              <a:rPr sz="1150" spc="100" dirty="0">
                <a:solidFill>
                  <a:srgbClr val="FFFFFF"/>
                </a:solidFill>
                <a:latin typeface="Calibri"/>
                <a:cs typeface="Calibri"/>
              </a:rPr>
              <a:t>XML </a:t>
            </a:r>
            <a:r>
              <a:rPr sz="1150" spc="65" dirty="0">
                <a:solidFill>
                  <a:srgbClr val="FFFFFF"/>
                </a:solidFill>
                <a:latin typeface="Calibri"/>
                <a:cs typeface="Calibri"/>
              </a:rPr>
              <a:t>(Extensible </a:t>
            </a:r>
            <a:r>
              <a:rPr sz="1150" spc="90" dirty="0">
                <a:solidFill>
                  <a:srgbClr val="FFFFFF"/>
                </a:solidFill>
                <a:latin typeface="Calibri"/>
                <a:cs typeface="Calibri"/>
              </a:rPr>
              <a:t>Markup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Language </a:t>
            </a:r>
            <a:r>
              <a:rPr sz="1150" spc="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δομημένη </a:t>
            </a:r>
            <a:r>
              <a:rPr sz="1150" spc="90" dirty="0">
                <a:solidFill>
                  <a:srgbClr val="FFFFFF"/>
                </a:solidFill>
                <a:latin typeface="Calibri"/>
                <a:cs typeface="Calibri"/>
              </a:rPr>
              <a:t> μορφή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ανταλλαγής δεδομένωνn)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προστασία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κρίσιμων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Calibri"/>
                <a:cs typeface="Calibri"/>
              </a:rPr>
              <a:t>υποδομών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ηλεκτρικής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έξυπνα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δίκτυα.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5217"/>
              <a:buFont typeface="Courier New"/>
              <a:buChar char="o"/>
              <a:tabLst>
                <a:tab pos="286385" algn="l"/>
              </a:tabLst>
            </a:pPr>
            <a:r>
              <a:rPr sz="1150" b="1" spc="105" dirty="0">
                <a:solidFill>
                  <a:srgbClr val="FFBA00"/>
                </a:solidFill>
                <a:latin typeface="Calibri"/>
                <a:cs typeface="Calibri"/>
              </a:rPr>
              <a:t>Abdelkader</a:t>
            </a:r>
            <a:r>
              <a:rPr sz="1150" b="1" spc="1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150" b="1" spc="105" dirty="0">
                <a:solidFill>
                  <a:srgbClr val="FFBA00"/>
                </a:solidFill>
                <a:latin typeface="Calibri"/>
                <a:cs typeface="Calibri"/>
              </a:rPr>
              <a:t>Shaaban</a:t>
            </a:r>
            <a:endParaRPr sz="1150">
              <a:latin typeface="Calibri"/>
              <a:cs typeface="Calibri"/>
            </a:endParaRPr>
          </a:p>
          <a:p>
            <a:pPr marL="287020" marR="171450">
              <a:lnSpc>
                <a:spcPct val="100000"/>
              </a:lnSpc>
              <a:spcBef>
                <a:spcPts val="20"/>
              </a:spcBef>
            </a:pP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Επιστήμονας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Ασφάλεια </a:t>
            </a:r>
            <a:r>
              <a:rPr sz="1150" spc="114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Τεχνολογίες Επικοινωνιών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Κέντρο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 Ψηφιακής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114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Διδακτορικό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Επιστήμη </a:t>
            </a:r>
            <a:r>
              <a:rPr sz="1150" spc="-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Υπολογιστών,</a:t>
            </a:r>
            <a:r>
              <a:rPr sz="1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Calibri"/>
                <a:cs typeface="Calibri"/>
              </a:rPr>
              <a:t>Αυστριακό</a:t>
            </a:r>
            <a:r>
              <a:rPr sz="1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Calibri"/>
                <a:cs typeface="Calibri"/>
              </a:rPr>
              <a:t>Ινστιτούτο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Calibri"/>
                <a:cs typeface="Calibri"/>
              </a:rPr>
              <a:t>Τεχνολογίας</a:t>
            </a:r>
            <a:r>
              <a:rPr sz="1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Calibri"/>
                <a:cs typeface="Calibri"/>
              </a:rPr>
              <a:t>(AIT)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45" y="5080000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4730750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86219" y="229870"/>
            <a:ext cx="31940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4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250" spc="3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6694" y="935354"/>
            <a:ext cx="4291330" cy="310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Θέματα</a:t>
            </a:r>
            <a:r>
              <a:rPr sz="1500" spc="-40" dirty="0">
                <a:solidFill>
                  <a:srgbClr val="FFBA0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FFBA00"/>
                </a:solidFill>
                <a:latin typeface="Calibri"/>
                <a:cs typeface="Calibri"/>
              </a:rPr>
              <a:t>κατάρτισης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287020" marR="729615" indent="-274320">
              <a:lnSpc>
                <a:spcPct val="885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Εισαγωγή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z="125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BA00"/>
              </a:buClr>
              <a:buFont typeface="Courier New"/>
              <a:buChar char="o"/>
            </a:pPr>
            <a:endParaRPr sz="950">
              <a:latin typeface="Calibri"/>
              <a:cs typeface="Calibri"/>
            </a:endParaRPr>
          </a:p>
          <a:p>
            <a:pPr marL="287020" marR="215900" indent="-274320">
              <a:lnSpc>
                <a:spcPct val="885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spc="110" dirty="0">
                <a:solidFill>
                  <a:srgbClr val="FFFFFF"/>
                </a:solidFill>
                <a:latin typeface="Calibri"/>
                <a:cs typeface="Calibri"/>
              </a:rPr>
              <a:t>Συνήθεις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14" dirty="0">
                <a:solidFill>
                  <a:srgbClr val="FFFFFF"/>
                </a:solidFill>
                <a:latin typeface="Calibri"/>
                <a:cs typeface="Calibri"/>
              </a:rPr>
              <a:t>αδυναμίες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05" dirty="0">
                <a:solidFill>
                  <a:srgbClr val="FFFFFF"/>
                </a:solidFill>
                <a:latin typeface="Calibri"/>
                <a:cs typeface="Calibri"/>
              </a:rPr>
              <a:t>επιθέσεις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20" dirty="0">
                <a:solidFill>
                  <a:srgbClr val="FFFFFF"/>
                </a:solidFill>
                <a:latin typeface="Calibri"/>
                <a:cs typeface="Calibri"/>
              </a:rPr>
              <a:t>ασφαλείας</a:t>
            </a:r>
            <a:r>
              <a:rPr sz="12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20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14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BA00"/>
              </a:buClr>
              <a:buFont typeface="Courier New"/>
              <a:buChar char="o"/>
            </a:pPr>
            <a:endParaRPr sz="950">
              <a:latin typeface="Calibri"/>
              <a:cs typeface="Calibri"/>
            </a:endParaRPr>
          </a:p>
          <a:p>
            <a:pPr marL="287020" marR="697230" indent="-274320">
              <a:lnSpc>
                <a:spcPct val="88500"/>
              </a:lnSpc>
              <a:spcBef>
                <a:spcPts val="5"/>
              </a:spcBef>
              <a:buClr>
                <a:srgbClr val="FFBA00"/>
              </a:buClr>
              <a:buSzPct val="160000"/>
              <a:buFont typeface="Courier New"/>
              <a:buChar char="o"/>
              <a:tabLst>
                <a:tab pos="287020" algn="l"/>
              </a:tabLst>
            </a:pP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Ουσιώδης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z="125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BA00"/>
              </a:buClr>
              <a:buFont typeface="Courier New"/>
              <a:buChar char="o"/>
            </a:pPr>
            <a:endParaRPr sz="850">
              <a:latin typeface="Calibri"/>
              <a:cs typeface="Calibri"/>
            </a:endParaRPr>
          </a:p>
          <a:p>
            <a:pPr marL="287020" marR="5080" indent="-274320">
              <a:lnSpc>
                <a:spcPct val="92700"/>
              </a:lnSpc>
              <a:buClr>
                <a:srgbClr val="FFBA00"/>
              </a:buClr>
              <a:buSzPct val="160000"/>
              <a:buFont typeface="Courier New"/>
              <a:buChar char="o"/>
              <a:tabLst>
                <a:tab pos="420370" algn="l"/>
                <a:tab pos="421005" algn="l"/>
              </a:tabLst>
            </a:pPr>
            <a:r>
              <a:rPr dirty="0"/>
              <a:t>	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Προηγμένη προστασία </a:t>
            </a:r>
            <a:r>
              <a:rPr sz="1250" spc="7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δίκτυα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ελέγχου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r>
              <a:rPr sz="12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Calibri"/>
                <a:cs typeface="Calibri"/>
              </a:rPr>
              <a:t>xml-ph-0000@DeepL</a:t>
            </a:r>
            <a:r>
              <a:rPr sz="12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Calibri"/>
                <a:cs typeface="Calibri"/>
              </a:rPr>
              <a:t>(λογισμικό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μηχανικής </a:t>
            </a:r>
            <a:r>
              <a:rPr sz="125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μετάφρασης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βασισμένο</a:t>
            </a:r>
            <a:r>
              <a:rPr sz="12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σtην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ΤΝ)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55" y="5659754"/>
            <a:ext cx="24358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ΠΑΡΟΥΣΊΑΣΗ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6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50" dirty="0">
                <a:solidFill>
                  <a:srgbClr val="FFFFFF"/>
                </a:solidFill>
                <a:latin typeface="Calibri"/>
                <a:cs typeface="Calibri"/>
              </a:rPr>
              <a:t>ΕΝΌΤΗΤΑΣ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316854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4720</Words>
  <Application>Microsoft Office PowerPoint</Application>
  <PresentationFormat>Ευρεία οθόνη</PresentationFormat>
  <Paragraphs>559</Paragraphs>
  <Slides>62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9" baseType="lpstr">
      <vt:lpstr>Arial</vt:lpstr>
      <vt:lpstr>Calibri</vt:lpstr>
      <vt:lpstr>CenturyGothic</vt:lpstr>
      <vt:lpstr>Courier New</vt:lpstr>
      <vt:lpstr>Noto Sans Symbols2</vt:lpstr>
      <vt:lpstr>Times New Roman</vt:lpstr>
      <vt:lpstr>Office Theme</vt:lpstr>
      <vt:lpstr>Προστασία δικτύου για  συστήματα ελέγχου  ενέργειας</vt:lpstr>
      <vt:lpstr>Γνωστοποίηση</vt:lpstr>
      <vt:lpstr>Προστασία των σταθμών φόρτισης από  συγκεκριμένες απειλές</vt:lpstr>
      <vt:lpstr>Στόχοι: Ποιος-Τι-Γιατί πρέπει να  παρακολουθήσετε αυτή την εκπαίδευση</vt:lpstr>
      <vt:lpstr>CSP Εκπαίδευση : Πότε-Πού-Πώς</vt:lpstr>
      <vt:lpstr>Προτάσεις τιμών</vt:lpstr>
      <vt:lpstr>Προφίλ των συμμετεχόντων στην κατάρτιση</vt:lpstr>
      <vt:lpstr>Προφίλ του εκπαιδευτή</vt:lpstr>
      <vt:lpstr>Παρουσίαση του PowerPoint</vt:lpstr>
      <vt:lpstr>ΓΙΑΤΙ</vt:lpstr>
      <vt:lpstr>WHY-2</vt:lpstr>
      <vt:lpstr>Περίγραμμα κατάρτισης</vt:lpstr>
      <vt:lpstr>Περίγραμμα κατάρτισης-2</vt:lpstr>
      <vt:lpstr>Θέμα-1: Εισαγωγή στην προστασία  δικτύων ελέγχου ενέργειας</vt:lpstr>
      <vt:lpstr>Θέμα-2: Κοινές αδυναμίες και επιθέσεις  ασφάλειας σε δίκτυα ενεργειακού ελέγχου</vt:lpstr>
      <vt:lpstr>Θέμα-3: ουσιώδες Προστασία για δίκτυα ελέγχου  ενέργειας</vt:lpstr>
      <vt:lpstr>Θέμα-4: Για προχωρημένους  Προστασία για δίκτυα ελέγχου  ενέργειας</vt:lpstr>
      <vt:lpstr>Πρακτικές ασκήσεις κατάρτισης</vt:lpstr>
      <vt:lpstr>Μέθοδος αξιολόγησης</vt:lpstr>
      <vt:lpstr>Ιστορική γνώση και προαπαιτούμενα</vt:lpstr>
      <vt:lpstr>Τεχνικά εργαλεία και άλλες απαιτήσεις</vt:lpstr>
      <vt:lpstr>Πόροι: Βιβλία και υλικό αναφοράς</vt:lpstr>
      <vt:lpstr>Πόροι: Βιβλία και υλικό αναφοράς</vt:lpstr>
      <vt:lpstr>Πόροι: Βιβλία και υλικό αναφοράς</vt:lpstr>
      <vt:lpstr>Πόροι: Βιβλία και υλικό αναφοράς</vt:lpstr>
      <vt:lpstr>Παρουσίαση του PowerPoint</vt:lpstr>
      <vt:lpstr>Συνδεθείτε με το CyberSecPro: Πώς να  εγγραφείτε και άλλες πρακτικές πληροφορίες</vt:lpstr>
      <vt:lpstr>Σας ευχαριστώ</vt:lpstr>
      <vt:lpstr>Προστασία δικτύου για  συστήματα ελέγχου  ενέργειας</vt:lpstr>
      <vt:lpstr>Γνωστοποίηση</vt:lpstr>
      <vt:lpstr>Προστασία δικτύου για τον έλεγχο της  ενέργειας</vt:lpstr>
      <vt:lpstr>Ανίχνευση κυβερνοεπιθέσεων</vt:lpstr>
      <vt:lpstr>Ανίχνευση κυβερνοεπιθέσεων</vt:lpstr>
      <vt:lpstr>Ανίχνευση κυβερνοεπιθέσεων</vt:lpstr>
      <vt:lpstr>Ανίχνευση κυβερνοεπιθέσεων</vt:lpstr>
      <vt:lpstr>Ανίχνευση κυβερνοεπιθέσεων</vt:lpstr>
      <vt:lpstr>Ανίχνευση κυβερνοεπιθέσεων</vt:lpstr>
      <vt:lpstr>Πρόληψη της επίθεσης δηλητηρίασης  ARP</vt:lpstr>
      <vt:lpstr>Πρόληψη της επίθεσης δηλητηρίασης ARP</vt:lpstr>
      <vt:lpstr>Πρόληψη του MITM</vt:lpstr>
      <vt:lpstr>VPN (Virtual Private Network -  ασφαλής απομακρυσμένη  πρόσβαση σε δίκτυα)</vt:lpstr>
      <vt:lpstr>VPN (Virtual Private Network - ασφαλής απομακρυσμένη πρόσβαση σε δίκτυα) για αντιμετώπιση του MITM</vt:lpstr>
      <vt:lpstr>VPN (Virtual Private Network - ασφαλής απομακρυσμένη πρόσβαση σε δίκτυα) για αντιμετώπιση του MITM</vt:lpstr>
      <vt:lpstr>SURICATA</vt:lpstr>
      <vt:lpstr>SURICATA</vt:lpstr>
      <vt:lpstr>Λειτουργίες SURICTA</vt:lpstr>
      <vt:lpstr>Λειτουργίες SURICTA</vt:lpstr>
      <vt:lpstr>Αρχείο εγκατάστασης λογισμικού SURICATA</vt:lpstr>
      <vt:lpstr>Κανόνες και διαρθρώσεις Suricata</vt:lpstr>
      <vt:lpstr>Κανόνες και διαρθρώσεις Suricata</vt:lpstr>
      <vt:lpstr>Παρουσίαση του PowerPoint</vt:lpstr>
      <vt:lpstr>Παρουσίαση του PowerPoint</vt:lpstr>
      <vt:lpstr>Κανόνες και διαρθρώσεις Suricata</vt:lpstr>
      <vt:lpstr>Κανόνες και διαρθρώσεις Suricata</vt:lpstr>
      <vt:lpstr>Suricata Run</vt:lpstr>
      <vt:lpstr>Ανίχνευση επίθεσης ταυτότητας με χρήση Suricata</vt:lpstr>
      <vt:lpstr>Προσαρμογή κανόνων για Suricata</vt:lpstr>
      <vt:lpstr>Προσαρμογή κανόνων για Suricata</vt:lpstr>
      <vt:lpstr>Εκτέλεση κανόνων προσαρμογής</vt:lpstr>
      <vt:lpstr>Εκτέλεση κανόνων προσαρμογής</vt:lpstr>
      <vt:lpstr>Συνδεθείτε με το CyberSecPro: Πώς να  εγγραφείτε και άλλες πρακτικές πληροφορίες</vt:lpstr>
      <vt:lpstr>Σας 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Δημητρης Κουτρας</cp:lastModifiedBy>
  <cp:revision>2</cp:revision>
  <dcterms:created xsi:type="dcterms:W3CDTF">2025-05-18T17:15:48Z</dcterms:created>
  <dcterms:modified xsi:type="dcterms:W3CDTF">2025-05-18T17:30:38Z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2025-05-18T00:00:00Z</vt:filetime>
  </property>
  <property fmtid="{D5CDD505-2E9C-101B-9397-08002B2CF9AE}" pid="3" name="LastSaved">
    <vt:filetime>2025-05-18T00:00:00Z</vt:filetime>
  </property>
</Properties>
</file>