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y="6858000" cx="12192000"/>
  <p:notesSz cx="12192000" cy="6858000"/>
  <p:embeddedFontLst>
    <p:embeddedFont>
      <p:font typeface="Tahoma"/>
      <p:regular r:id="rId55"/>
      <p:bold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57" roundtripDataSignature="AMtx7mheQkfOYXYaMN82QH0f4nJo2tM6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14415E5-5310-4D70-8FCB-ED7F781D2156}">
  <a:tblStyle styleId="{B14415E5-5310-4D70-8FCB-ED7F781D215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Tahoma-regular.fntdata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customschemas.google.com/relationships/presentationmetadata" Target="metadata"/><Relationship Id="rId12" Type="http://schemas.openxmlformats.org/officeDocument/2006/relationships/slide" Target="slides/slide6.xml"/><Relationship Id="rId56" Type="http://schemas.openxmlformats.org/officeDocument/2006/relationships/font" Target="fonts/Tahoma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4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76.png"/><Relationship Id="rId5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0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0"/>
          <p:cNvSpPr txBox="1"/>
          <p:nvPr>
            <p:ph idx="1" type="body"/>
          </p:nvPr>
        </p:nvSpPr>
        <p:spPr>
          <a:xfrm>
            <a:off x="916925" y="1338579"/>
            <a:ext cx="10357485" cy="4701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0"/>
          <p:cNvSpPr txBox="1"/>
          <p:nvPr>
            <p:ph idx="12" type="sldNum"/>
          </p:nvPr>
        </p:nvSpPr>
        <p:spPr>
          <a:xfrm>
            <a:off x="11101270" y="6323781"/>
            <a:ext cx="244475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" name="Google Shape;2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25695" y="5059679"/>
            <a:ext cx="929639" cy="17983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1"/>
          <p:cNvSpPr/>
          <p:nvPr/>
        </p:nvSpPr>
        <p:spPr>
          <a:xfrm>
            <a:off x="2932646" y="0"/>
            <a:ext cx="1818639" cy="6858000"/>
          </a:xfrm>
          <a:custGeom>
            <a:rect b="b" l="l" r="r" t="t"/>
            <a:pathLst>
              <a:path extrusionOk="0" h="6858000" w="1818639">
                <a:moveTo>
                  <a:pt x="1818556" y="0"/>
                </a:moveTo>
                <a:lnTo>
                  <a:pt x="0" y="685800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8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8151" y="1368551"/>
            <a:ext cx="7876032" cy="478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3223" y="1560575"/>
            <a:ext cx="7287768" cy="420319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1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1"/>
          <p:cNvSpPr txBox="1"/>
          <p:nvPr>
            <p:ph idx="12" type="sldNum"/>
          </p:nvPr>
        </p:nvSpPr>
        <p:spPr>
          <a:xfrm>
            <a:off x="11101270" y="6323781"/>
            <a:ext cx="244475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25695" y="5059679"/>
            <a:ext cx="929639" cy="179832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2"/>
          <p:cNvSpPr/>
          <p:nvPr/>
        </p:nvSpPr>
        <p:spPr>
          <a:xfrm>
            <a:off x="2932646" y="0"/>
            <a:ext cx="1818639" cy="6858000"/>
          </a:xfrm>
          <a:custGeom>
            <a:rect b="b" l="l" r="r" t="t"/>
            <a:pathLst>
              <a:path extrusionOk="0" h="6858000" w="1818639">
                <a:moveTo>
                  <a:pt x="1818556" y="0"/>
                </a:moveTo>
                <a:lnTo>
                  <a:pt x="0" y="685800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" name="Google Shape;3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2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2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2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2"/>
          <p:cNvSpPr txBox="1"/>
          <p:nvPr>
            <p:ph idx="12" type="sldNum"/>
          </p:nvPr>
        </p:nvSpPr>
        <p:spPr>
          <a:xfrm>
            <a:off x="11101270" y="6323781"/>
            <a:ext cx="244475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3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3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3"/>
          <p:cNvSpPr txBox="1"/>
          <p:nvPr>
            <p:ph idx="12" type="sldNum"/>
          </p:nvPr>
        </p:nvSpPr>
        <p:spPr>
          <a:xfrm>
            <a:off x="11101270" y="6323781"/>
            <a:ext cx="244475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2" type="sldNum"/>
          </p:nvPr>
        </p:nvSpPr>
        <p:spPr>
          <a:xfrm>
            <a:off x="11101270" y="6323781"/>
            <a:ext cx="244475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9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425695" y="5059679"/>
            <a:ext cx="929639" cy="1798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49"/>
          <p:cNvSpPr/>
          <p:nvPr/>
        </p:nvSpPr>
        <p:spPr>
          <a:xfrm>
            <a:off x="2932646" y="0"/>
            <a:ext cx="1818639" cy="6858000"/>
          </a:xfrm>
          <a:custGeom>
            <a:rect b="b" l="l" r="r" t="t"/>
            <a:pathLst>
              <a:path extrusionOk="0" h="6858000" w="1818639">
                <a:moveTo>
                  <a:pt x="1818556" y="0"/>
                </a:moveTo>
                <a:lnTo>
                  <a:pt x="0" y="685800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49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49"/>
          <p:cNvSpPr txBox="1"/>
          <p:nvPr>
            <p:ph idx="1" type="body"/>
          </p:nvPr>
        </p:nvSpPr>
        <p:spPr>
          <a:xfrm>
            <a:off x="916925" y="1338579"/>
            <a:ext cx="10357485" cy="4701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4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4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49"/>
          <p:cNvSpPr txBox="1"/>
          <p:nvPr>
            <p:ph idx="12" type="sldNum"/>
          </p:nvPr>
        </p:nvSpPr>
        <p:spPr>
          <a:xfrm>
            <a:off x="11101270" y="6323781"/>
            <a:ext cx="244475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20.png"/><Relationship Id="rId6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6.png"/><Relationship Id="rId6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5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3.png"/><Relationship Id="rId4" Type="http://schemas.openxmlformats.org/officeDocument/2006/relationships/image" Target="../media/image5.png"/><Relationship Id="rId5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0.png"/><Relationship Id="rId4" Type="http://schemas.openxmlformats.org/officeDocument/2006/relationships/image" Target="../media/image5.png"/><Relationship Id="rId5" Type="http://schemas.openxmlformats.org/officeDocument/2006/relationships/image" Target="../media/image4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43.png"/><Relationship Id="rId6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45.png"/><Relationship Id="rId6" Type="http://schemas.openxmlformats.org/officeDocument/2006/relationships/image" Target="../media/image3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32.png"/><Relationship Id="rId6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47.png"/><Relationship Id="rId6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52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4.png"/><Relationship Id="rId8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Relationship Id="rId4" Type="http://schemas.openxmlformats.org/officeDocument/2006/relationships/image" Target="../media/image73.png"/><Relationship Id="rId11" Type="http://schemas.openxmlformats.org/officeDocument/2006/relationships/image" Target="../media/image53.png"/><Relationship Id="rId10" Type="http://schemas.openxmlformats.org/officeDocument/2006/relationships/image" Target="../media/image75.png"/><Relationship Id="rId12" Type="http://schemas.openxmlformats.org/officeDocument/2006/relationships/image" Target="../media/image41.png"/><Relationship Id="rId9" Type="http://schemas.openxmlformats.org/officeDocument/2006/relationships/image" Target="../media/image40.png"/><Relationship Id="rId5" Type="http://schemas.openxmlformats.org/officeDocument/2006/relationships/image" Target="../media/image39.png"/><Relationship Id="rId6" Type="http://schemas.openxmlformats.org/officeDocument/2006/relationships/image" Target="../media/image51.png"/><Relationship Id="rId7" Type="http://schemas.openxmlformats.org/officeDocument/2006/relationships/image" Target="../media/image74.png"/><Relationship Id="rId8" Type="http://schemas.openxmlformats.org/officeDocument/2006/relationships/image" Target="../media/image3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Relationship Id="rId4" Type="http://schemas.openxmlformats.org/officeDocument/2006/relationships/hyperlink" Target="http://www.example.com/" TargetMode="External"/><Relationship Id="rId5" Type="http://schemas.openxmlformats.org/officeDocument/2006/relationships/hyperlink" Target="http://www.example.com/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Relationship Id="rId4" Type="http://schemas.openxmlformats.org/officeDocument/2006/relationships/image" Target="../media/image42.png"/><Relationship Id="rId9" Type="http://schemas.openxmlformats.org/officeDocument/2006/relationships/image" Target="../media/image70.png"/><Relationship Id="rId5" Type="http://schemas.openxmlformats.org/officeDocument/2006/relationships/image" Target="../media/image58.png"/><Relationship Id="rId6" Type="http://schemas.openxmlformats.org/officeDocument/2006/relationships/image" Target="../media/image46.png"/><Relationship Id="rId7" Type="http://schemas.openxmlformats.org/officeDocument/2006/relationships/image" Target="../media/image49.png"/><Relationship Id="rId8" Type="http://schemas.openxmlformats.org/officeDocument/2006/relationships/image" Target="../media/image6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.png"/><Relationship Id="rId4" Type="http://schemas.openxmlformats.org/officeDocument/2006/relationships/image" Target="../media/image48.png"/><Relationship Id="rId11" Type="http://schemas.openxmlformats.org/officeDocument/2006/relationships/image" Target="../media/image67.png"/><Relationship Id="rId10" Type="http://schemas.openxmlformats.org/officeDocument/2006/relationships/image" Target="../media/image64.png"/><Relationship Id="rId9" Type="http://schemas.openxmlformats.org/officeDocument/2006/relationships/image" Target="../media/image55.png"/><Relationship Id="rId5" Type="http://schemas.openxmlformats.org/officeDocument/2006/relationships/image" Target="../media/image50.png"/><Relationship Id="rId6" Type="http://schemas.openxmlformats.org/officeDocument/2006/relationships/image" Target="../media/image68.png"/><Relationship Id="rId7" Type="http://schemas.openxmlformats.org/officeDocument/2006/relationships/image" Target="../media/image72.png"/><Relationship Id="rId8" Type="http://schemas.openxmlformats.org/officeDocument/2006/relationships/image" Target="../media/image5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png"/><Relationship Id="rId4" Type="http://schemas.openxmlformats.org/officeDocument/2006/relationships/image" Target="../media/image54.png"/><Relationship Id="rId5" Type="http://schemas.openxmlformats.org/officeDocument/2006/relationships/image" Target="../media/image6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png"/><Relationship Id="rId4" Type="http://schemas.openxmlformats.org/officeDocument/2006/relationships/hyperlink" Target="http://www.cybersecpro-project.eu/" TargetMode="External"/><Relationship Id="rId5" Type="http://schemas.openxmlformats.org/officeDocument/2006/relationships/hyperlink" Target="http://www.linkedin.com/company/cybersec" TargetMode="External"/><Relationship Id="rId6" Type="http://schemas.openxmlformats.org/officeDocument/2006/relationships/image" Target="../media/image59.png"/><Relationship Id="rId7" Type="http://schemas.openxmlformats.org/officeDocument/2006/relationships/image" Target="../media/image65.jpg"/><Relationship Id="rId8" Type="http://schemas.openxmlformats.org/officeDocument/2006/relationships/image" Target="../media/image6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1.png"/><Relationship Id="rId4" Type="http://schemas.openxmlformats.org/officeDocument/2006/relationships/image" Target="../media/image71.png"/><Relationship Id="rId5" Type="http://schemas.openxmlformats.org/officeDocument/2006/relationships/image" Target="../media/image5.png"/><Relationship Id="rId6" Type="http://schemas.openxmlformats.org/officeDocument/2006/relationships/hyperlink" Target="mailto:Stefan.Schauer@ait.ac.at" TargetMode="External"/><Relationship Id="rId7" Type="http://schemas.openxmlformats.org/officeDocument/2006/relationships/hyperlink" Target="mailto:abdelkader.Shaaban@ait.ac.a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"/>
          <p:cNvGrpSpPr/>
          <p:nvPr/>
        </p:nvGrpSpPr>
        <p:grpSpPr>
          <a:xfrm>
            <a:off x="0" y="-2235"/>
            <a:ext cx="11097767" cy="6862275"/>
            <a:chOff x="0" y="-2235"/>
            <a:chExt cx="11097767" cy="6862275"/>
          </a:xfrm>
        </p:grpSpPr>
        <p:pic>
          <p:nvPicPr>
            <p:cNvPr id="57" name="Google Shape;57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200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1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E7E6E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3507756" y="0"/>
              <a:ext cx="2550160" cy="6847840"/>
            </a:xfrm>
            <a:custGeom>
              <a:rect b="b" l="l" r="r" t="t"/>
              <a:pathLst>
                <a:path extrusionOk="0" h="6847840" w="255016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0" name="Google Shape;6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3536" y="6151867"/>
              <a:ext cx="2647949" cy="6429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"/>
          <p:cNvSpPr txBox="1"/>
          <p:nvPr>
            <p:ph type="title"/>
          </p:nvPr>
        </p:nvSpPr>
        <p:spPr>
          <a:xfrm>
            <a:off x="7109673" y="730000"/>
            <a:ext cx="44163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175">
            <a:spAutoFit/>
          </a:bodyPr>
          <a:lstStyle/>
          <a:p>
            <a:pPr indent="4444" lvl="0" marL="12065" marR="5080" rtl="0" algn="ctr">
              <a:lnSpc>
                <a:spcPct val="8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Protezione di rete per i sistemi di controllo dell'energia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6891526" y="3394975"/>
            <a:ext cx="5050200" cy="23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187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87A1A"/>
                </a:solidFill>
                <a:latin typeface="Tahoma"/>
                <a:ea typeface="Tahoma"/>
                <a:cs typeface="Tahoma"/>
                <a:sym typeface="Tahoma"/>
              </a:rPr>
              <a:t>CSP004_C_E</a:t>
            </a:r>
            <a:endParaRPr sz="54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7333"/>
              </a:lnSpc>
              <a:spcBef>
                <a:spcPts val="5120"/>
              </a:spcBef>
              <a:spcAft>
                <a:spcPts val="0"/>
              </a:spcAft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PRESENTAZIONE DA PARTE DI: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DR. STEFAN SCHAUER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316355" rtl="0" algn="l">
              <a:lnSpc>
                <a:spcPct val="807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DR. ABDELKADER SHAABAN 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AIT ISTITUTO AUSTRIACO DI TECNOLOGIA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"/>
          <p:cNvSpPr txBox="1"/>
          <p:nvPr>
            <p:ph type="title"/>
          </p:nvPr>
        </p:nvSpPr>
        <p:spPr>
          <a:xfrm>
            <a:off x="875046" y="596872"/>
            <a:ext cx="60687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 quattro livelli del modello TCP/IP</a:t>
            </a:r>
            <a:endParaRPr/>
          </a:p>
        </p:txBody>
      </p:sp>
      <p:sp>
        <p:nvSpPr>
          <p:cNvPr id="167" name="Google Shape;167;p10"/>
          <p:cNvSpPr txBox="1"/>
          <p:nvPr/>
        </p:nvSpPr>
        <p:spPr>
          <a:xfrm>
            <a:off x="11126670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10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78725" y="6565155"/>
            <a:ext cx="3925570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Verdana"/>
                <a:ea typeface="Verdana"/>
                <a:cs typeface="Verdana"/>
                <a:sym typeface="Verdana"/>
              </a:rPr>
              <a:t>TCP/IP: Cos'è e come funziona il TCP/IP? (techtarget.com)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604519" y="1399429"/>
            <a:ext cx="11270700" cy="46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501015" lvl="0" marL="513715" rtl="0" algn="ctr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Verdana"/>
              <a:buAutoNum type="arabicPeriod"/>
            </a:pP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Il livello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applicativo facilita lo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scambio di dati standardizzati per le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applicazioni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e comprende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50800" rtl="0" algn="ctr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protocolli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come HTTP, FTP, SMTP, POP3 e SNMP. Si occupa dei dati dell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'applicazione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vera e propria.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501015" lvl="0" marL="526415" rtl="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Verdana"/>
              <a:buAutoNum type="arabicPeriod"/>
            </a:pP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Il livello di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trasporto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assicura le comunicazioni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end-to-end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attraverso la rete.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TCP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gestisce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526415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comunicazioni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tra gli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host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fornisce il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controllo del flusso, il multiplexing e l'affidabilità.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501650" lvl="1" marL="984250" marR="5715" rtl="0" algn="l">
              <a:lnSpc>
                <a:spcPct val="116111"/>
              </a:lnSpc>
              <a:spcBef>
                <a:spcPts val="175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Calibri"/>
              <a:buChar char="▪"/>
            </a:pP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I protocolli di trasporto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comprendono il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TCP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e lo User Datagram Protocol (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UDP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), talvolta utilizzato al posto del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TCP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per scopi speciali.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501015" lvl="0" marL="526415" rtl="0" algn="l">
              <a:lnSpc>
                <a:spcPct val="100000"/>
              </a:lnSpc>
              <a:spcBef>
                <a:spcPts val="2075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Verdana"/>
              <a:buAutoNum type="arabicPeriod" startAt="2"/>
            </a:pP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livello di rete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, il livello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internet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, si occupa dei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pacchetti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collega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reti indipendenti 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526415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trasportare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pacchetti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attraverso i confini della rete.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501649" lvl="1" marL="983614" rtl="0" algn="l">
              <a:lnSpc>
                <a:spcPct val="118055"/>
              </a:lnSpc>
              <a:spcBef>
                <a:spcPts val="45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Calibri"/>
              <a:buChar char="▪"/>
            </a:pP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I protocolli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del livello di rete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sono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IP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Internet Control Message Protocol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, utilizzati per la gestione degli errori.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984250" rtl="0" algn="l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segnalazione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501650" lvl="0" marL="526415" marR="5715" rtl="0" algn="l">
              <a:lnSpc>
                <a:spcPct val="102200"/>
              </a:lnSpc>
              <a:spcBef>
                <a:spcPts val="209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Verdana"/>
              <a:buAutoNum type="arabicPeriod" startAt="3"/>
            </a:pP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livello fisico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, l'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interfaccia di rete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livello di collegamento dati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, opera a livello di collegamento, collegando i nodi o gli host all'interno di una rete.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501649" lvl="1" marL="983614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Calibri"/>
              <a:buChar char="▪"/>
            </a:pP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I protocolli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di questo livello includono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Ethernet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Address Resolution Protocol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235"/>
            <a:ext cx="5843016" cy="68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1"/>
          <p:cNvSpPr txBox="1"/>
          <p:nvPr>
            <p:ph type="title"/>
          </p:nvPr>
        </p:nvSpPr>
        <p:spPr>
          <a:xfrm>
            <a:off x="6249720" y="793980"/>
            <a:ext cx="55500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Problemi di sicurezza in Internet</a:t>
            </a:r>
            <a:endParaRPr sz="3600"/>
          </a:p>
        </p:txBody>
      </p:sp>
      <p:sp>
        <p:nvSpPr>
          <p:cNvPr id="181" name="Google Shape;181;p11"/>
          <p:cNvSpPr txBox="1"/>
          <p:nvPr/>
        </p:nvSpPr>
        <p:spPr>
          <a:xfrm>
            <a:off x="5800535" y="2151379"/>
            <a:ext cx="5153100" cy="19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5115" lvl="0" marL="297815" rtl="0" algn="l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L'Internet di oggi è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costituito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principalmente da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115" lvl="1" marL="755015" rtl="0" algn="l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Pubblico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115" lvl="1" marL="755015" rtl="0" algn="l">
              <a:lnSpc>
                <a:spcPct val="118055"/>
              </a:lnSpc>
              <a:spcBef>
                <a:spcPts val="45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Non fidati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115" lvl="1" marL="755015" rtl="0" algn="l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Reti IP inaffidabili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1" marL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5080" rtl="0" algn="l">
              <a:lnSpc>
                <a:spcPct val="116111"/>
              </a:lnSpc>
              <a:spcBef>
                <a:spcPts val="5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A causa di questa intrinseca mancanza di sicurezza, Internet è soggetta a vari tipi di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minacce.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2" name="Google Shape;18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2583" y="2115311"/>
            <a:ext cx="2676143" cy="267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 txBox="1"/>
          <p:nvPr/>
        </p:nvSpPr>
        <p:spPr>
          <a:xfrm>
            <a:off x="80162" y="6571251"/>
            <a:ext cx="2593340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COMPSCI-726-IPSec.pdf (auckland.ac.nz)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235"/>
            <a:ext cx="5843016" cy="68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 txBox="1"/>
          <p:nvPr>
            <p:ph type="title"/>
          </p:nvPr>
        </p:nvSpPr>
        <p:spPr>
          <a:xfrm>
            <a:off x="6249720" y="705905"/>
            <a:ext cx="55500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Problemi di sicurezza in Internet</a:t>
            </a:r>
            <a:endParaRPr sz="3600"/>
          </a:p>
        </p:txBody>
      </p:sp>
      <p:sp>
        <p:nvSpPr>
          <p:cNvPr id="193" name="Google Shape;193;p12"/>
          <p:cNvSpPr txBox="1"/>
          <p:nvPr/>
        </p:nvSpPr>
        <p:spPr>
          <a:xfrm>
            <a:off x="5800535" y="2151379"/>
            <a:ext cx="5879400" cy="3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66065" lvl="0" marL="297815" rtl="0" algn="l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b="1" lang="en-US" sz="15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Modifica non autorizzata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  <a:p>
            <a:pPr indent="-266065" lvl="1" marL="755015" rtl="0" algn="l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Il contenuto di un </a:t>
            </a:r>
            <a:r>
              <a:rPr b="1" lang="en-US" sz="15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pacchetto </a:t>
            </a: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può essere accidentalmente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75565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o deliberatamente modificato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b="1" lang="en-US" sz="15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Spoofing dell'identità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  <a:p>
            <a:pPr indent="-266065" lvl="1" marL="755015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L'origine di un pacchetto IP può essere </a:t>
            </a:r>
            <a:r>
              <a:rPr b="1" lang="en-US" sz="15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contraffatta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  <a:p>
            <a:pPr indent="-266065" lvl="0" marL="297815" rtl="0" algn="l">
              <a:lnSpc>
                <a:spcPct val="118055"/>
              </a:lnSpc>
              <a:spcBef>
                <a:spcPts val="213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Attacchi di replica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1" marL="755015" rtl="0" algn="l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 dati </a:t>
            </a:r>
            <a:r>
              <a:rPr b="1" lang="en-US" sz="15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non autorizzati </a:t>
            </a: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possono essere ritrasmessi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1" marL="0" rtl="0" algn="l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None/>
            </a:pPr>
            <a:r>
              <a:t/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6065" lvl="0" marL="297815" rtl="0" algn="l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b="1" lang="en-US" sz="15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Perdita di privacy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  <a:p>
            <a:pPr indent="-266065" lvl="1" marL="755015" rtl="0" algn="l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Il contenuto di un pacchetto può essere </a:t>
            </a:r>
            <a:r>
              <a:rPr b="1" lang="en-US" sz="15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esaminato </a:t>
            </a: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in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75565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transito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1560" y="2261616"/>
            <a:ext cx="2334767" cy="233476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2"/>
          <p:cNvSpPr txBox="1"/>
          <p:nvPr/>
        </p:nvSpPr>
        <p:spPr>
          <a:xfrm>
            <a:off x="80162" y="6571251"/>
            <a:ext cx="2593340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COMPSCI-726-IPSec.pdf (auckland.ac.nz)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"/>
          <p:cNvSpPr txBox="1"/>
          <p:nvPr>
            <p:ph type="title"/>
          </p:nvPr>
        </p:nvSpPr>
        <p:spPr>
          <a:xfrm>
            <a:off x="900846" y="226572"/>
            <a:ext cx="78111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I tipi più comuni di attacchi informatici?</a:t>
            </a:r>
            <a:endParaRPr/>
          </a:p>
        </p:txBody>
      </p:sp>
      <p:pic>
        <p:nvPicPr>
          <p:cNvPr id="202" name="Google Shape;2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3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13"/>
          <p:cNvSpPr txBox="1"/>
          <p:nvPr>
            <p:ph idx="12" type="sldNum"/>
          </p:nvPr>
        </p:nvSpPr>
        <p:spPr>
          <a:xfrm>
            <a:off x="11101270" y="6323781"/>
            <a:ext cx="244475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13"/>
          <p:cNvSpPr txBox="1"/>
          <p:nvPr/>
        </p:nvSpPr>
        <p:spPr>
          <a:xfrm>
            <a:off x="79800" y="6565150"/>
            <a:ext cx="47271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Verdana"/>
                <a:ea typeface="Verdana"/>
                <a:cs typeface="Verdana"/>
                <a:sym typeface="Verdana"/>
              </a:rPr>
              <a:t>10 tipi di attacchi informatici più comuni oggi - CrowdStrike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614459" y="1515364"/>
            <a:ext cx="112713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76200" lvl="0" marL="12700" marR="5080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200"/>
              <a:buFont typeface="Tahoma"/>
              <a:buAutoNum type="arabicPeriod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	Malware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Il malware è un software dannoso che danneggia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computer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reti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server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 Include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ransomware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trojan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spyware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virus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worm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keylogger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bot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crypto-jacking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76200" lvl="0" marL="12700" marR="5080" rtl="0" algn="just">
              <a:lnSpc>
                <a:spcPct val="100800"/>
              </a:lnSpc>
              <a:spcBef>
                <a:spcPts val="1789"/>
              </a:spcBef>
              <a:spcAft>
                <a:spcPts val="0"/>
              </a:spcAft>
              <a:buSzPts val="1200"/>
              <a:buFont typeface="Tahoma"/>
              <a:buAutoNum type="arabicPeriod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	Attacchi Denial-of-Service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DoS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): Un attacco Denial-of-Service (DoS)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inonda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una rete di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false richieste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interrompendo le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operazioni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aziendali. Gli utenti non possono accedere alla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posta elettronica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ai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siti web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o ad altre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risorse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il che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costa tempo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risorse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per ripristinare le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operazioni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 A differenza degli attacchi DoS, gli attacchi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DDoS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Distributed Denial of Service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) provengono da più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sistemi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 sono quindi più difficili da bloccare. (</a:t>
            </a:r>
            <a:r>
              <a:rPr b="1" lang="en-US" u="sng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In base all'attività pratica dell'Argomento 1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68275" lvl="0" marL="182880" rtl="0" algn="just">
              <a:lnSpc>
                <a:spcPct val="119375"/>
              </a:lnSpc>
              <a:spcBef>
                <a:spcPts val="1875"/>
              </a:spcBef>
              <a:spcAft>
                <a:spcPts val="0"/>
              </a:spcAft>
              <a:buSzPts val="1200"/>
              <a:buFont typeface="Tahoma"/>
              <a:buAutoNum type="arabicPeriod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Phishing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il phishing è un metodo di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attacco informatico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che utilizza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e-mail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SMS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telefono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social media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per ingannare le vittime e convincerle a condividere i propri dati.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informazioni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sensibili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scaricare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file dannosi.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76200" lvl="0" marL="12700" marR="6985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200"/>
              <a:buFont typeface="Tahoma"/>
              <a:buAutoNum type="arabicPeriod" startAt="4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	Spoofing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Lo spoofing si verifica quando i criminali informatici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si camuffano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da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fonti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affidabili per accedere a sistemi 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dispositivi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con l'obiettivo di rubare informazioni, estorcere denaro o installare malware. (</a:t>
            </a:r>
            <a:r>
              <a:rPr b="1" lang="en-US" u="sng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Secondo l'attività pratica nell'Argomento 1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76200" lvl="0" marL="12700" marR="5080" rtl="0" algn="just">
              <a:lnSpc>
                <a:spcPct val="101899"/>
              </a:lnSpc>
              <a:spcBef>
                <a:spcPts val="1770"/>
              </a:spcBef>
              <a:spcAft>
                <a:spcPts val="0"/>
              </a:spcAft>
              <a:buSzPts val="1200"/>
              <a:buFont typeface="Tahoma"/>
              <a:buAutoNum type="arabicPeriod" startAt="4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	Attacchi basati sull'identità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Gli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attacchi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basati sull'identità sono difficili da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rilevare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 coinvolgono credenziali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compromesse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rendendo difficile distinguere tra un comportamento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autentico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dell'utente e un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hacker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utilizzando misure e strumenti di sicurezza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tradizionali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4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50">
            <a:spAutoFit/>
          </a:bodyPr>
          <a:lstStyle/>
          <a:p>
            <a:pPr indent="0" lvl="0" marL="459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I tipi più comuni di attacchi informatici?</a:t>
            </a:r>
            <a:endParaRPr/>
          </a:p>
        </p:txBody>
      </p:sp>
      <p:pic>
        <p:nvPicPr>
          <p:cNvPr id="213" name="Google Shape;2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4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14"/>
          <p:cNvSpPr txBox="1"/>
          <p:nvPr>
            <p:ph idx="12" type="sldNum"/>
          </p:nvPr>
        </p:nvSpPr>
        <p:spPr>
          <a:xfrm>
            <a:off x="11101270" y="6323781"/>
            <a:ext cx="244475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79799" y="6565155"/>
            <a:ext cx="3815079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Verdana"/>
                <a:ea typeface="Verdana"/>
                <a:cs typeface="Verdana"/>
                <a:sym typeface="Verdana"/>
              </a:rPr>
              <a:t>10 tipi di attacchi informatici più comuni oggi - CrowdStrike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14"/>
          <p:cNvSpPr txBox="1"/>
          <p:nvPr/>
        </p:nvSpPr>
        <p:spPr>
          <a:xfrm>
            <a:off x="604934" y="1272032"/>
            <a:ext cx="11270700" cy="4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6.  Attacchi con iniezione di codice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Gli attacchi di tipo Code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Injection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prevedono l'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iniezione di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codice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dannoso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nei sistemi vulnerabili per alterarne il comportamento.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55600" marR="508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6.  Attacchi alla catena di fornitura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Un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attacco alla catena di fornitura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prende di mira fornitori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terzi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fidati nella catena di fornitura,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iniettando codice dannoso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nel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software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compromettendo 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componenti hardware per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infettare gli utenti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Le catene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di fornitura del software sono vulnerabili a causa della loro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dipendenza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da vari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componenti off-the-shelf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come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API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di terze parti, codice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open-source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 software proprietario dei fornitori.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55600" marR="508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6. Minacce interne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I team IT devono affrontare le minacce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esterne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interne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per una sicurezza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completa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 Le minacce interne, come i dipendenti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attuali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ex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rappresentano un rischio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significativo a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causa del loro accesso 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dati sensibili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 alla conoscenza delle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operazioni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aziendali. Queste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minacce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possono essere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dolose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motivate da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guadagni finanziari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coercizione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non dolose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derivanti da negligenza. D'altra parte, alcune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minacce insider non sono dolose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ma negligenti. Per mitigare questi rischi, le organizzazioni dovrebbero implementare solidi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programmi di formazione sulla cybersecurity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per educare gli stakeholder sulle potenziali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minacce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comprese quelle provenienti dagli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insider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55600" marR="508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6.  Tunneling DNS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Il DNS Tunneling è un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cyberattacco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che utilizza le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query DNS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per aggirare le misure di sicurezza e trasmettere dati all'interno di una rete. Una volta compromessi,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gli hacker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possono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comandare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controllare le attività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distribuire malware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ed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estrarre dati sensibili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utilizzando il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tunneling DNS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codificando le informazioni nelle risposte DNS.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55600" marR="508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6.  Attacchi basati sull'IoT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Gli attacchi IoT prendono di mira i dispositivi o le reti IoT, consentendo agli hacker di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controllare i dispositivi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rubare i dati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o formare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botnet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per attacchi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DoS/DDoS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 Con l'aumento dei dispositivi connessi, gli esperti di cybersicurezza prevedono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un aumento delle infezioni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IoT, in particolare con l'espansione delle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reti 5G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5"/>
          <p:cNvGrpSpPr/>
          <p:nvPr/>
        </p:nvGrpSpPr>
        <p:grpSpPr>
          <a:xfrm>
            <a:off x="6893328" y="0"/>
            <a:ext cx="3951455" cy="6858000"/>
            <a:chOff x="6893328" y="0"/>
            <a:chExt cx="3951455" cy="6858000"/>
          </a:xfrm>
        </p:grpSpPr>
        <p:sp>
          <p:nvSpPr>
            <p:cNvPr id="223" name="Google Shape;223;p15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4" name="Google Shape;22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6847" y="6166103"/>
              <a:ext cx="3297936" cy="6156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5"/>
            <p:cNvSpPr/>
            <p:nvPr/>
          </p:nvSpPr>
          <p:spPr>
            <a:xfrm>
              <a:off x="7377173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" name="Google Shape;226;p15"/>
          <p:cNvSpPr txBox="1"/>
          <p:nvPr>
            <p:ph type="title"/>
          </p:nvPr>
        </p:nvSpPr>
        <p:spPr>
          <a:xfrm>
            <a:off x="855373" y="281300"/>
            <a:ext cx="70959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Compiti a casa: Iniezione di codice</a:t>
            </a:r>
            <a:endParaRPr/>
          </a:p>
        </p:txBody>
      </p:sp>
      <p:sp>
        <p:nvSpPr>
          <p:cNvPr id="227" name="Google Shape;227;p15"/>
          <p:cNvSpPr txBox="1"/>
          <p:nvPr/>
        </p:nvSpPr>
        <p:spPr>
          <a:xfrm>
            <a:off x="122655" y="6548628"/>
            <a:ext cx="568071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Abdelkader Shaaban e Cristina Alcaraz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15"/>
          <p:cNvSpPr txBox="1"/>
          <p:nvPr/>
        </p:nvSpPr>
        <p:spPr>
          <a:xfrm rot="5400000">
            <a:off x="8838392" y="3181857"/>
            <a:ext cx="5879465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rPr>
              <a:t>COMPITO PRATICO</a:t>
            </a:r>
            <a:endParaRPr sz="5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9" name="Google Shape;229;p15"/>
          <p:cNvSpPr txBox="1"/>
          <p:nvPr/>
        </p:nvSpPr>
        <p:spPr>
          <a:xfrm>
            <a:off x="692040" y="1566164"/>
            <a:ext cx="10336500" cy="4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75">
            <a:spAutoFit/>
          </a:bodyPr>
          <a:lstStyle/>
          <a:p>
            <a:pPr indent="0" lvl="0" marL="103504" marR="635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Obiettivo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: Per migliorare le vostre abilità pratiche, è fondamentale impegnarsi in un lavoro pratico. Lo scopo di questo esercizio è simulare una rete del mondo reale per vedere come un aggressore può iniettare codice nel computer di una vittima.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42545" lvl="0" marL="103504" marR="5080" rtl="0" algn="just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Linee guida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: Seguire i passaggi indicati di seguito per impostare un ambiente di laboratorio controllato e basato sulla simulazione utilizzando macchine virtuali (una vittima e un aggressore). Questa configurazione vi consentirà di inviare codice dal lato dell'aggressore alla vittima, consentendo l'iniezione di codice ogni volta che la vittima visita un determinato sito web.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2225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Verdana"/>
              <a:buAutoNum type="arabicPeriod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Utilizzate il simulatore di rete GNS3 per creare una topologia con un nodo (macchina vittima) e una macchina Kali Linux che funge da attaccante.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2225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Verdana"/>
              <a:buAutoNum type="arabicPeriod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Assicuratevi di installare queste macchine sul software per macchine virtuali che preferite e di integrarle con il server GNS3.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22250" lvl="0" marL="2413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Verdana"/>
              <a:buAutoNum type="arabicPeriod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Assicurarsi che lo strumento Bettercab sia installato su Kali Linux.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42545" lvl="0" marL="103504" marR="5080" rtl="0" algn="just">
              <a:lnSpc>
                <a:spcPct val="1067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Compito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: Utilizzare Bettercap per posizionare l'attaccante nel mezzo del traffico tra il computer vittima e il gateway. Questo strumento vi consentirà di eseguire lo spoofing ARP, inducendo il gateway a credere che il dispositivo dell'attaccante sia quello legittimo e ingannando il dispositivo legittimo a pensare che l'attaccante sia il gateway. Creare un semplice codice JavaScript (ad esempio, alert('Hello World');), che verrà iniettato ed eseguito quando la vittima visita un sito web. È necessario utilizzare un sito web sviluppato esclusivamente a scopo didattico per descrivere le violazioni della sicurezza; pertanto, si richiede l'uso di </a:t>
            </a:r>
            <a:r>
              <a:rPr lang="en-US" sz="1100" u="sng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Acunetix Web Vulnerability Scanner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. Assicuratevi che il codice venga iniettato quando la vittima visita il sito </a:t>
            </a:r>
            <a:r>
              <a:rPr lang="en-US" sz="1100" u="sng">
                <a:latin typeface="Verdana"/>
                <a:ea typeface="Verdana"/>
                <a:cs typeface="Verdana"/>
                <a:sym typeface="Verdana"/>
              </a:rPr>
              <a:t>Vulnweb.com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. Riportare i risultati e dimostrare come il codice sia stato iniettato con successo nel computer della vittima.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0" name="Google Shape;230;p15"/>
          <p:cNvSpPr/>
          <p:nvPr/>
        </p:nvSpPr>
        <p:spPr>
          <a:xfrm>
            <a:off x="7951303" y="2569414"/>
            <a:ext cx="662940" cy="262890"/>
          </a:xfrm>
          <a:custGeom>
            <a:rect b="b" l="l" r="r" t="t"/>
            <a:pathLst>
              <a:path extrusionOk="0" h="262889" w="662940">
                <a:moveTo>
                  <a:pt x="0" y="262445"/>
                </a:moveTo>
                <a:lnTo>
                  <a:pt x="662364" y="0"/>
                </a:lnTo>
              </a:path>
            </a:pathLst>
          </a:custGeom>
          <a:noFill/>
          <a:ln cap="flat" cmpd="sng" w="12700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90376" y="0"/>
            <a:ext cx="737616" cy="71018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5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6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p16"/>
          <p:cNvSpPr txBox="1"/>
          <p:nvPr>
            <p:ph type="title"/>
          </p:nvPr>
        </p:nvSpPr>
        <p:spPr>
          <a:xfrm>
            <a:off x="431207" y="123444"/>
            <a:ext cx="85857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0" lvl="0" marL="12700" marR="5080" rtl="0" algn="l">
              <a:lnSpc>
                <a:spcPct val="106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Elenco degli attacchi informatici su larga scala alle infrastrutture critiche del settore energetico</a:t>
            </a:r>
            <a:endParaRPr sz="2700"/>
          </a:p>
        </p:txBody>
      </p:sp>
      <p:sp>
        <p:nvSpPr>
          <p:cNvPr id="240" name="Google Shape;240;p16"/>
          <p:cNvSpPr txBox="1"/>
          <p:nvPr/>
        </p:nvSpPr>
        <p:spPr>
          <a:xfrm>
            <a:off x="78725" y="6456172"/>
            <a:ext cx="6860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Fursov, Ihor, Klym Yamkovyi e Oleksandr Shmatko. "Smart Grid e generatori eolici: una panoramica delle minacce informatiche e delle vulnerabilità delle reti di alimentazione". </a:t>
            </a:r>
            <a:r>
              <a:rPr i="1" lang="en-US" sz="8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Radioelectronic and Computer Systems </a:t>
            </a:r>
            <a:r>
              <a:rPr lang="en-US" sz="8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4 (2022): 50-63.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1" name="Google Shape;241;p16"/>
          <p:cNvGraphicFramePr/>
          <p:nvPr/>
        </p:nvGraphicFramePr>
        <p:xfrm>
          <a:off x="242099" y="11298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{B14415E5-5310-4D70-8FCB-ED7F781D2156}</a:tableStyleId>
              </a:tblPr>
              <a:tblGrid>
                <a:gridCol w="809000"/>
                <a:gridCol w="1246500"/>
                <a:gridCol w="2064375"/>
                <a:gridCol w="1083300"/>
                <a:gridCol w="6398900"/>
              </a:tblGrid>
              <a:tr h="341625">
                <a:tc>
                  <a:txBody>
                    <a:bodyPr/>
                    <a:lstStyle/>
                    <a:p>
                      <a:pPr indent="0" lvl="0" marL="304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Anno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7000" marB="0" marR="0" marL="0">
                    <a:lnT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366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Posizione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7000" marB="0" marR="0" marL="0">
                    <a:lnT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651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Oggetti d'attacco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7000" marB="0" marR="0" marL="0">
                    <a:lnT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5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Tipo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7000" marB="0" marR="0" marL="0">
                    <a:lnT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Impatto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7000" marB="0" marR="0" marL="0">
                    <a:lnT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625">
                <a:tc>
                  <a:txBody>
                    <a:bodyPr/>
                    <a:lstStyle/>
                    <a:p>
                      <a:pPr indent="0" lvl="0" marL="304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2014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lnT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30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Internazionale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lnT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651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Aziende energetiche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6350" marB="0" marR="0" marL="0">
                    <a:lnT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lnT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250 aziende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statunitensi e dell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'Europa occidentale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sono state infettate a scopo di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spionaggio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lnT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A00">
                        <a:alpha val="19607"/>
                      </a:srgbClr>
                    </a:solidFill>
                  </a:tcPr>
                </a:tc>
              </a:tr>
              <a:tr h="341625">
                <a:tc>
                  <a:txBody>
                    <a:bodyPr/>
                    <a:lstStyle/>
                    <a:p>
                      <a:pPr indent="0" lvl="0" marL="304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2015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/>
                </a:tc>
                <a:tc>
                  <a:txBody>
                    <a:bodyPr/>
                    <a:lstStyle/>
                    <a:p>
                      <a:pPr indent="0" lvl="0" marL="7493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Ucraina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/>
                </a:tc>
                <a:tc>
                  <a:txBody>
                    <a:bodyPr/>
                    <a:lstStyle/>
                    <a:p>
                      <a:pPr indent="0" lvl="0" marL="5651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Operatori elettrici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0" marR="0" marL="0"/>
                </a:tc>
                <a:tc>
                  <a:txBody>
                    <a:bodyPr/>
                    <a:lstStyle/>
                    <a:p>
                      <a:pPr indent="0" lvl="0" marL="88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DDoS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/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30 sottostazioni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scollegate,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 province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senza corrente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per ore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0" marR="0" marL="0"/>
                </a:tc>
              </a:tr>
              <a:tr h="426725">
                <a:tc>
                  <a:txBody>
                    <a:bodyPr/>
                    <a:lstStyle/>
                    <a:p>
                      <a:pPr indent="0" lvl="0" marL="304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2015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075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2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EMIRATI ARABI UNITI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075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651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Aziende energetiche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075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73025" lvl="0" marL="272415" marR="255904" rtl="0" algn="l">
                        <a:lnSpc>
                          <a:spcPct val="11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Trojan "Laziok"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2700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Spionaggio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furto di dati di importanza strategica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075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</a:tr>
              <a:tr h="341625">
                <a:tc>
                  <a:txBody>
                    <a:bodyPr/>
                    <a:lstStyle/>
                    <a:p>
                      <a:pPr indent="0" lvl="0" marL="304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2017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075" marB="0" marR="0" marL="0"/>
                </a:tc>
                <a:tc>
                  <a:txBody>
                    <a:bodyPr/>
                    <a:lstStyle/>
                    <a:p>
                      <a:pPr indent="0" lvl="0" marL="742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Turchia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075" marB="0" marR="0" marL="0"/>
                </a:tc>
                <a:tc>
                  <a:txBody>
                    <a:bodyPr/>
                    <a:lstStyle/>
                    <a:p>
                      <a:pPr indent="0" lvl="0" marL="5778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Rete elettrica a Istanbul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075" marB="0" marR="0" marL="0"/>
                </a:tc>
                <a:tc>
                  <a:txBody>
                    <a:bodyPr/>
                    <a:lstStyle/>
                    <a:p>
                      <a:pPr indent="0" lvl="0" marL="825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Trojan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075" marB="0" marR="0" marL="0"/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Interruzione del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sistema elettrico,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blackout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 città per oltre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ore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075" marB="0" marR="0" marL="0"/>
                </a:tc>
              </a:tr>
              <a:tr h="341625">
                <a:tc>
                  <a:txBody>
                    <a:bodyPr/>
                    <a:lstStyle/>
                    <a:p>
                      <a:pPr indent="0" lvl="0" marL="304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2019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2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Utah, USA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58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Fattorie eoliche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25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Trojan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Guasto al sistema elettrico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</a:tr>
              <a:tr h="341625">
                <a:tc>
                  <a:txBody>
                    <a:bodyPr/>
                    <a:lstStyle/>
                    <a:p>
                      <a:pPr indent="0" lvl="0" marL="304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2020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742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STATI UNITI D'AMERICA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5778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Dipartimento dell'energia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825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Trojan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Guasto al sistema elettrico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/>
                </a:tc>
              </a:tr>
              <a:tr h="426725">
                <a:tc>
                  <a:txBody>
                    <a:bodyPr/>
                    <a:lstStyle/>
                    <a:p>
                      <a:pPr indent="0" lvl="0" marL="304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2021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366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Danimarca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447039" lvl="0" marL="727710" marR="215900" rtl="0" algn="l">
                        <a:lnSpc>
                          <a:spcPct val="11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Turbine eoliche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della società Vestas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3975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25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Trojan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Vestas, il principale fornitore di turbine eoliche, ha visto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compromessi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 propri dati in un sospetto 22.11.21 attacco informatico.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</a:tr>
              <a:tr h="594350">
                <a:tc>
                  <a:txBody>
                    <a:bodyPr/>
                    <a:lstStyle/>
                    <a:p>
                      <a:pPr indent="0" lvl="0" marL="304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2022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/>
                </a:tc>
                <a:tc>
                  <a:txBody>
                    <a:bodyPr/>
                    <a:lstStyle/>
                    <a:p>
                      <a:pPr indent="0" lvl="0" marL="7493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Ucraina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/>
                </a:tc>
                <a:tc>
                  <a:txBody>
                    <a:bodyPr/>
                    <a:lstStyle/>
                    <a:p>
                      <a:pPr indent="-265430" lvl="0" marL="688975" marR="358775" rtl="0" algn="l">
                        <a:lnSpc>
                          <a:spcPct val="11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Sottostazioni elettriche ucraine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3975" marB="0" marR="0" marL="0"/>
                </a:tc>
                <a:tc>
                  <a:txBody>
                    <a:bodyPr/>
                    <a:lstStyle/>
                    <a:p>
                      <a:pPr indent="0" lvl="0" marL="825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Industroyer2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/>
                </a:tc>
                <a:tc>
                  <a:txBody>
                    <a:bodyPr/>
                    <a:lstStyle/>
                    <a:p>
                      <a:pPr indent="0" lvl="0" marL="91440" marR="87630" rtl="0" algn="just">
                        <a:lnSpc>
                          <a:spcPct val="11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Il virus dell'aprile 2022 prende di mira le sottostazioni ad alta tensione ucraine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controlla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gli interruttori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 gli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interruttori automatici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utilizzando i protocolli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del sistema di controllo industriale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(ICS). Rilevato e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mitigato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prima del blackout.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3975" marB="0" marR="0" marL="0"/>
                </a:tc>
              </a:tr>
              <a:tr h="426725">
                <a:tc>
                  <a:txBody>
                    <a:bodyPr/>
                    <a:lstStyle/>
                    <a:p>
                      <a:pPr indent="0" lvl="0" marL="304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2022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2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Austria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503555" lvl="0" marL="730885" marR="163195" rtl="0" algn="l">
                        <a:lnSpc>
                          <a:spcPct val="11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Turbine eoliche della società Enercon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3975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1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Circa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5.800 turbine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eoliche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 Europa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che generano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11.000 MW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sono state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colpite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dalla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91440" marR="0" rtl="0" algn="l">
                        <a:lnSpc>
                          <a:spcPct val="11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malfunzionamento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Ci sono volute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settimane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per riprendere il controllo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solidFill>
                      <a:srgbClr val="FFBA00">
                        <a:alpha val="19607"/>
                      </a:srgbClr>
                    </a:solidFill>
                  </a:tcPr>
                </a:tc>
              </a:tr>
              <a:tr h="594350">
                <a:tc>
                  <a:txBody>
                    <a:bodyPr/>
                    <a:lstStyle/>
                    <a:p>
                      <a:pPr indent="0" lvl="0" marL="304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2022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/>
                </a:tc>
                <a:tc>
                  <a:txBody>
                    <a:bodyPr/>
                    <a:lstStyle/>
                    <a:p>
                      <a:pPr indent="0" lvl="0" marL="742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Germania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/>
                </a:tc>
                <a:tc>
                  <a:txBody>
                    <a:bodyPr/>
                    <a:lstStyle/>
                    <a:p>
                      <a:pPr indent="230504" lvl="0" marL="292735" marR="227965" rtl="0" algn="l">
                        <a:lnSpc>
                          <a:spcPct val="11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Turbine eoliche della società Windtechnik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3975" marB="0" marR="0" marL="0"/>
                </a:tc>
                <a:tc>
                  <a:txBody>
                    <a:bodyPr/>
                    <a:lstStyle/>
                    <a:p>
                      <a:pPr indent="0" lvl="0" marL="88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/>
                </a:tc>
                <a:tc>
                  <a:txBody>
                    <a:bodyPr/>
                    <a:lstStyle/>
                    <a:p>
                      <a:pPr indent="0" lvl="0" marL="91440" marR="88900" rtl="0" algn="just">
                        <a:lnSpc>
                          <a:spcPct val="11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Deutsche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Windtechnik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 subito un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attacco informatico il 12 aprile 2022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; dopo che l'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attacco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è stato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rilevato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tutte le connessioni di monitoraggio dei dati remoti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alle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turbine eoliche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sono state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scollegate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per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motivi di sicurezza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3975" marB="0" marR="0" marL="0"/>
                </a:tc>
              </a:tr>
              <a:tr h="594350">
                <a:tc>
                  <a:txBody>
                    <a:bodyPr/>
                    <a:lstStyle/>
                    <a:p>
                      <a:pPr indent="0" lvl="0" marL="304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2022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lnB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2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Germania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6350" marB="0" marR="0" marL="0">
                    <a:lnB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71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Il gigante delle turbine eoliche Nordex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6350" marB="0" marR="0" marL="0">
                    <a:lnB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89865" lvl="0" marL="290830" marR="83820" rtl="0" algn="l">
                        <a:lnSpc>
                          <a:spcPct val="11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TrickBot del caricatore di bazar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3975" marB="0" marR="0" marL="0">
                    <a:lnB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88265" rtl="0" algn="just">
                        <a:lnSpc>
                          <a:spcPct val="11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L'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attacco informatico è stato individuato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tempestivamente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dal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team di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sicurezza informatica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Nordex ha rivelato che sono stati adottati i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necessari protocolli di risposta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 che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 sistemi informatici </a:t>
                      </a:r>
                      <a:r>
                        <a:rPr lang="en-US" sz="1100" u="none" cap="none" strike="noStrike">
                          <a:solidFill>
                            <a:srgbClr val="FFBA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 diverse sedi e unità aziendali sono stati </a:t>
                      </a:r>
                      <a:r>
                        <a:rPr b="1" lang="en-US" sz="1100" u="none" cap="none" strike="noStrike">
                          <a:solidFill>
                            <a:srgbClr val="FFBA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disattivati.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3975" marB="0" marR="0" marL="0">
                    <a:lnB cap="flat" cmpd="sng" w="12700">
                      <a:solidFill>
                        <a:srgbClr val="FFBA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A00">
                        <a:alpha val="19607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17"/>
          <p:cNvSpPr txBox="1"/>
          <p:nvPr>
            <p:ph type="title"/>
          </p:nvPr>
        </p:nvSpPr>
        <p:spPr>
          <a:xfrm>
            <a:off x="427956" y="160019"/>
            <a:ext cx="10617835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5550">
            <a:spAutoFit/>
          </a:bodyPr>
          <a:lstStyle/>
          <a:p>
            <a:pPr indent="0" lvl="0" marL="12700" marR="5080" rtl="0" algn="l">
              <a:lnSpc>
                <a:spcPct val="1055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attività di ransomware che impattano sul settore energetico nel 2022</a:t>
            </a:r>
            <a:endParaRPr/>
          </a:p>
        </p:txBody>
      </p:sp>
      <p:sp>
        <p:nvSpPr>
          <p:cNvPr id="248" name="Google Shape;248;p17"/>
          <p:cNvSpPr txBox="1"/>
          <p:nvPr/>
        </p:nvSpPr>
        <p:spPr>
          <a:xfrm>
            <a:off x="78726" y="6565900"/>
            <a:ext cx="38862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Il panorama delle minacce informatiche nel settore energetico 2022 - Blog Sekoia.io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8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p18"/>
          <p:cNvSpPr txBox="1"/>
          <p:nvPr>
            <p:ph type="title"/>
          </p:nvPr>
        </p:nvSpPr>
        <p:spPr>
          <a:xfrm>
            <a:off x="427956" y="586739"/>
            <a:ext cx="619506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Principali protocolli di sicurezza Internet</a:t>
            </a:r>
            <a:endParaRPr/>
          </a:p>
        </p:txBody>
      </p:sp>
      <p:sp>
        <p:nvSpPr>
          <p:cNvPr id="256" name="Google Shape;256;p18"/>
          <p:cNvSpPr txBox="1"/>
          <p:nvPr/>
        </p:nvSpPr>
        <p:spPr>
          <a:xfrm>
            <a:off x="78726" y="6565900"/>
            <a:ext cx="295529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3 tipi principali di protocolli di rete | TradeWeb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18"/>
          <p:cNvSpPr txBox="1"/>
          <p:nvPr/>
        </p:nvSpPr>
        <p:spPr>
          <a:xfrm>
            <a:off x="916925" y="1904491"/>
            <a:ext cx="10358120" cy="3917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285750" lvl="0" marL="298450" marR="5715" rtl="0" algn="just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 protocolli di sicurezza assicurano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una comunicazione sicura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tra più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computer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crittografando i dati per proteggerli da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accessi non autorizzati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consentendo l'accesso solo agli utenti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autorizzati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 Alcuni protocolli di sicurezza standard includono: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55015" marR="5080" rtl="0" algn="just">
              <a:lnSpc>
                <a:spcPct val="101699"/>
              </a:lnSpc>
              <a:spcBef>
                <a:spcPts val="11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Secure Sockets Layer (SSL):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Stabilisce una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connessione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sicura tra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due computer criptando i dati trasferiti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su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Internet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impedendo agli hacker di intercettare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informazioni sensibili.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1" marL="0" rtl="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55015" marR="5715" rtl="0" algn="just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IPsec (Internet Protocol Security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): Crittografa tutti i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dati trasmessi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su una rete, garantendo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la sicurezza end-to-end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delle comunicazioni tra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reti diverse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1" marL="0" rtl="0" algn="l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55015" marR="5080" rtl="0" algn="just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Sicurezza del livello di trasporto (TLS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):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Protegge i dati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a livello di trasporto, dove i dati vengono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inviati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ricevuti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dalle applicazioni. TLS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garantisce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che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tutti i messaggi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inviati attraverso la rete siano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autenticati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crittografati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non possano essere intercettati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9"/>
          <p:cNvGrpSpPr/>
          <p:nvPr/>
        </p:nvGrpSpPr>
        <p:grpSpPr>
          <a:xfrm>
            <a:off x="6893328" y="0"/>
            <a:ext cx="3951455" cy="6858000"/>
            <a:chOff x="6893328" y="0"/>
            <a:chExt cx="3951455" cy="6858000"/>
          </a:xfrm>
        </p:grpSpPr>
        <p:sp>
          <p:nvSpPr>
            <p:cNvPr id="263" name="Google Shape;263;p19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4" name="Google Shape;264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6847" y="6166103"/>
              <a:ext cx="3297936" cy="615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5" name="Google Shape;265;p19"/>
          <p:cNvSpPr txBox="1"/>
          <p:nvPr>
            <p:ph type="title"/>
          </p:nvPr>
        </p:nvSpPr>
        <p:spPr>
          <a:xfrm>
            <a:off x="1245778" y="226575"/>
            <a:ext cx="34755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Sicurezza IP</a:t>
            </a:r>
            <a:endParaRPr/>
          </a:p>
        </p:txBody>
      </p:sp>
      <p:sp>
        <p:nvSpPr>
          <p:cNvPr id="266" name="Google Shape;266;p19"/>
          <p:cNvSpPr txBox="1"/>
          <p:nvPr/>
        </p:nvSpPr>
        <p:spPr>
          <a:xfrm>
            <a:off x="79799" y="6577930"/>
            <a:ext cx="5107940" cy="1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F1111"/>
                </a:solidFill>
                <a:latin typeface="Arial"/>
                <a:ea typeface="Arial"/>
                <a:cs typeface="Arial"/>
                <a:sym typeface="Arial"/>
              </a:rPr>
              <a:t>William Stallings, Crittografia e sicurezza delle reti: Principi e pratica, quinta edizione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11126670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604934" y="1271523"/>
            <a:ext cx="11270700" cy="44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-330200" lvl="0" marL="355600" marR="5080" rtl="0" algn="just">
              <a:lnSpc>
                <a:spcPct val="117727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La sicurezza IP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IPsec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) è una funzionalità che può essere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aggiunta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alla versione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corrente del protocollo Internet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IPv4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IPv6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) mediante intestazioni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aggiuntive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29565" lvl="0" marL="354965" rtl="0" algn="l">
              <a:lnSpc>
                <a:spcPct val="119545"/>
              </a:lnSpc>
              <a:spcBef>
                <a:spcPts val="259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IPsec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comprende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tre aree funzionali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autenticazione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riservatezza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e sicurezza.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5600" rtl="0" algn="l">
              <a:lnSpc>
                <a:spcPct val="119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gestione delle chiavi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355600" marR="5080" rtl="0" algn="just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L'autenticazione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utilizza il </a:t>
            </a:r>
            <a:r>
              <a:rPr lang="en-US" sz="2000">
                <a:solidFill>
                  <a:srgbClr val="202124"/>
                </a:solidFill>
                <a:latin typeface="Verdana"/>
                <a:ea typeface="Verdana"/>
                <a:cs typeface="Verdana"/>
                <a:sym typeface="Verdana"/>
              </a:rPr>
              <a:t>codice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di autenticazione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dei</a:t>
            </a:r>
            <a:r>
              <a:rPr b="1" lang="en-US" sz="2000">
                <a:solidFill>
                  <a:srgbClr val="202124"/>
                </a:solidFill>
                <a:latin typeface="Tahoma"/>
                <a:ea typeface="Tahoma"/>
                <a:cs typeface="Tahoma"/>
                <a:sym typeface="Tahoma"/>
              </a:rPr>
              <a:t> messaggi basato su Hash </a:t>
            </a:r>
            <a:r>
              <a:rPr lang="en-US" sz="2000">
                <a:solidFill>
                  <a:srgbClr val="202124"/>
                </a:solidFill>
                <a:latin typeface="Verdana"/>
                <a:ea typeface="Verdana"/>
                <a:cs typeface="Verdana"/>
                <a:sym typeface="Verdana"/>
              </a:rPr>
              <a:t>(o HMAC)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. L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'autenticazione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può essere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applicata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all'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intero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pacchetto IP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originale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modalità tunnel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) o a tutti i pacchetti tranne l'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intestazione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IP (modalità trasporto).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355600" marR="5080" rtl="0" algn="just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La riservatezza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è garantita da un formato di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crittografia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noto come incapsulamento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del carico utile di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sicurezza. È possibile utilizzare sia la modalità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tunnel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che quella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di trasporto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2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70" name="Google Shape;7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2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E7E6E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Google Shape;72;p2"/>
          <p:cNvSpPr txBox="1"/>
          <p:nvPr>
            <p:ph type="title"/>
          </p:nvPr>
        </p:nvSpPr>
        <p:spPr>
          <a:xfrm>
            <a:off x="6502025" y="892555"/>
            <a:ext cx="507682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Riconoscimento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3" name="Google Shape;73;p2"/>
          <p:cNvGrpSpPr/>
          <p:nvPr/>
        </p:nvGrpSpPr>
        <p:grpSpPr>
          <a:xfrm>
            <a:off x="0" y="-2235"/>
            <a:ext cx="10843377" cy="6862275"/>
            <a:chOff x="0" y="-2235"/>
            <a:chExt cx="10843377" cy="6862275"/>
          </a:xfrm>
        </p:grpSpPr>
        <p:sp>
          <p:nvSpPr>
            <p:cNvPr id="74" name="Google Shape;74;p2"/>
            <p:cNvSpPr/>
            <p:nvPr/>
          </p:nvSpPr>
          <p:spPr>
            <a:xfrm>
              <a:off x="3507756" y="0"/>
              <a:ext cx="2550160" cy="6847840"/>
            </a:xfrm>
            <a:custGeom>
              <a:rect b="b" l="l" r="r" t="t"/>
              <a:pathLst>
                <a:path extrusionOk="0" h="6847840" w="255016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5" name="Google Shape;75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0765" y="6151666"/>
              <a:ext cx="2649599" cy="643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2"/>
          <p:cNvSpPr txBox="1"/>
          <p:nvPr/>
        </p:nvSpPr>
        <p:spPr>
          <a:xfrm>
            <a:off x="6502040" y="2176779"/>
            <a:ext cx="5329555" cy="1525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-342900" lvl="0" marL="355600" marR="5080" rtl="0" algn="just">
              <a:lnSpc>
                <a:spcPct val="991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Arial"/>
                <a:ea typeface="Arial"/>
                <a:cs typeface="Arial"/>
                <a:sym typeface="Arial"/>
              </a:rPr>
              <a:t>	Co-finanziato dall'Unione Europea. I punti di vista e le opinioni espresse sono tuttavia esclusivamente quelli dell'autore o degli autori e non riflettono necessariamente quelli dell'Unione Europea o di HADEA.  Né l'Unione Europea né l'autorità che ha concesso il finanziamento possono essere ritenute responsabili.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6075" lvl="0" marL="358775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Arial"/>
                <a:ea typeface="Arial"/>
                <a:cs typeface="Arial"/>
                <a:sym typeface="Arial"/>
              </a:rPr>
              <a:t>Accordo di progetto n. 101083594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0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p20"/>
          <p:cNvSpPr txBox="1"/>
          <p:nvPr/>
        </p:nvSpPr>
        <p:spPr>
          <a:xfrm>
            <a:off x="79799" y="6577930"/>
            <a:ext cx="5107940" cy="1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F1111"/>
                </a:solidFill>
                <a:latin typeface="Arial"/>
                <a:ea typeface="Arial"/>
                <a:cs typeface="Arial"/>
                <a:sym typeface="Arial"/>
              </a:rPr>
              <a:t>William Stallings, Crittografia e sicurezza delle reti: Principi e pratica, quinta edizione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0"/>
          <p:cNvSpPr txBox="1"/>
          <p:nvPr>
            <p:ph type="title"/>
          </p:nvPr>
        </p:nvSpPr>
        <p:spPr>
          <a:xfrm>
            <a:off x="427956" y="586739"/>
            <a:ext cx="2009139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IP</a:t>
            </a:r>
            <a:endParaRPr/>
          </a:p>
        </p:txBody>
      </p:sp>
      <p:sp>
        <p:nvSpPr>
          <p:cNvPr id="278" name="Google Shape;278;p20"/>
          <p:cNvSpPr txBox="1"/>
          <p:nvPr/>
        </p:nvSpPr>
        <p:spPr>
          <a:xfrm>
            <a:off x="916925" y="1436115"/>
            <a:ext cx="10358120" cy="4043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265" lvl="0" marL="354965" rtl="0" algn="l">
              <a:lnSpc>
                <a:spcPct val="112272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Dispongono di una serie di </a:t>
            </a: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meccanismi di sicurezza specifici per l'applicazione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  <a:p>
            <a:pPr indent="-342900" lvl="1" marL="812165" rtl="0" algn="l">
              <a:lnSpc>
                <a:spcPct val="112272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Estensioni di posta elettronica sicura/multipla 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(S/MIME)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-342900" lvl="1" marL="812165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Pretty Good Privacy 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(PGP)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-342900" lvl="1" marL="812165" rtl="0" algn="l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Kerberos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-342900" lvl="1" marL="812165" rtl="0" algn="l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Strato di protezione (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SSL)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-342900" lvl="1" marL="812165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Protocollo di trasferimento ipertestuale sicuro 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(HTTPS )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0" lvl="1" marL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54965" marR="5080" rtl="0" algn="just">
              <a:lnSpc>
                <a:spcPct val="79400"/>
              </a:lnSpc>
              <a:spcBef>
                <a:spcPts val="5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Le organizzazioni possono proteggere la propria </a:t>
            </a: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rete IP 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bloccando i </a:t>
            </a: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collegamenti 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siti non attendibili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crittografando i pacchetti in uscita 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autenticando 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quelli </a:t>
            </a: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in entrata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garantendo una sicurezza </a:t>
            </a: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completa 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anche per le </a:t>
            </a: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applicazioni 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prive di </a:t>
            </a: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misure di sicurezza 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integrate.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1655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Si desidera che la sicurezza </a:t>
            </a: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sia implementata 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dalla </a:t>
            </a:r>
            <a:r>
              <a:rPr b="1" lang="en-US" sz="22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rete </a:t>
            </a: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per tutte le applicazioni.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1"/>
          <p:cNvGrpSpPr/>
          <p:nvPr/>
        </p:nvGrpSpPr>
        <p:grpSpPr>
          <a:xfrm>
            <a:off x="6893328" y="0"/>
            <a:ext cx="3951455" cy="6858000"/>
            <a:chOff x="6893328" y="0"/>
            <a:chExt cx="3951455" cy="6858000"/>
          </a:xfrm>
        </p:grpSpPr>
        <p:sp>
          <p:nvSpPr>
            <p:cNvPr id="284" name="Google Shape;284;p21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5" name="Google Shape;285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6847" y="6166103"/>
              <a:ext cx="3297936" cy="615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6" name="Google Shape;286;p21"/>
          <p:cNvSpPr txBox="1"/>
          <p:nvPr>
            <p:ph type="title"/>
          </p:nvPr>
        </p:nvSpPr>
        <p:spPr>
          <a:xfrm>
            <a:off x="875052" y="394725"/>
            <a:ext cx="47625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Vantaggi di IPsec</a:t>
            </a:r>
            <a:endParaRPr/>
          </a:p>
        </p:txBody>
      </p:sp>
      <p:sp>
        <p:nvSpPr>
          <p:cNvPr id="287" name="Google Shape;287;p21"/>
          <p:cNvSpPr txBox="1"/>
          <p:nvPr/>
        </p:nvSpPr>
        <p:spPr>
          <a:xfrm>
            <a:off x="79799" y="6577930"/>
            <a:ext cx="5107940" cy="1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F1111"/>
                </a:solidFill>
                <a:latin typeface="Arial"/>
                <a:ea typeface="Arial"/>
                <a:cs typeface="Arial"/>
                <a:sym typeface="Arial"/>
              </a:rPr>
              <a:t>William Stallings, Crittografia e sicurezza delle reti: Principi e pratica, quinta edizione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11126670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21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p21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0" name="Google Shape;290;p21"/>
          <p:cNvSpPr txBox="1"/>
          <p:nvPr/>
        </p:nvSpPr>
        <p:spPr>
          <a:xfrm>
            <a:off x="546410" y="1177544"/>
            <a:ext cx="11270700" cy="4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spAutoFit/>
          </a:bodyPr>
          <a:lstStyle/>
          <a:p>
            <a:pPr indent="-317500" lvl="0" marL="355600" marR="5715" rtl="0" algn="just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IPsec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se integrato in un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firewall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o in un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router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offre una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solida sicurezza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per tutto il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traffico perimetrale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senza imporre un overhead di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elaborazione aggiuntivo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sul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traffico di rete interno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316865" lvl="0" marL="354965" rtl="0" algn="l">
              <a:lnSpc>
                <a:spcPct val="119523"/>
              </a:lnSpc>
              <a:spcBef>
                <a:spcPts val="2385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IPsec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in un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firewall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è difficile da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aggirare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quando tutto il traffico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esterno deve passare attraverso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il firewall.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5600" rtl="0" algn="l">
              <a:lnSpc>
                <a:spcPct val="11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firewall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come punto di ingresso legittimo da Internet all'organizzazione.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355600" marR="5080" rtl="0" algn="just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IPsec si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colloca al di sotto del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livello di trasporto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TCP/UDP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), rendendolo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trasparente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alle applicazioni. Pertanto,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non è necessario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modificare il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software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sui sistemi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utente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quando si implementa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IPsec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nel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firewall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o nel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router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100"/>
              <a:buFont typeface="Arial"/>
              <a:buNone/>
            </a:pPr>
            <a:r>
              <a:t/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355600" marR="5715" rtl="0" algn="just">
              <a:lnSpc>
                <a:spcPct val="119047"/>
              </a:lnSpc>
              <a:spcBef>
                <a:spcPts val="5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Non è necessario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addestrare gli utenti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sui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meccanismi di sicurezza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emettere materiale di chiave su base individuale o revocare il materiale di chiave quando gli utenti lasciano l'organizzazione.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355600" marR="5080" rtl="0" algn="just">
              <a:lnSpc>
                <a:spcPct val="119047"/>
              </a:lnSpc>
              <a:spcBef>
                <a:spcPts val="2485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IPSec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può proteggere 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singoli utenti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il che è vantaggioso per 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lavoratori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remoti, e creare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sottoreti virtuali sicure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per le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applicazioni sensibili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all'interno di un'organizzazione.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2"/>
          <p:cNvGrpSpPr/>
          <p:nvPr/>
        </p:nvGrpSpPr>
        <p:grpSpPr>
          <a:xfrm>
            <a:off x="6893328" y="0"/>
            <a:ext cx="3951455" cy="6858000"/>
            <a:chOff x="6893328" y="0"/>
            <a:chExt cx="3951455" cy="6858000"/>
          </a:xfrm>
        </p:grpSpPr>
        <p:sp>
          <p:nvSpPr>
            <p:cNvPr id="296" name="Google Shape;296;p22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7" name="Google Shape;297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6847" y="6166103"/>
              <a:ext cx="3297936" cy="615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8" name="Google Shape;298;p22"/>
          <p:cNvSpPr txBox="1"/>
          <p:nvPr>
            <p:ph type="title"/>
          </p:nvPr>
        </p:nvSpPr>
        <p:spPr>
          <a:xfrm>
            <a:off x="875053" y="394725"/>
            <a:ext cx="71658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Come funziona IPsec?</a:t>
            </a:r>
            <a:endParaRPr/>
          </a:p>
        </p:txBody>
      </p:sp>
      <p:sp>
        <p:nvSpPr>
          <p:cNvPr id="299" name="Google Shape;299;p22"/>
          <p:cNvSpPr txBox="1"/>
          <p:nvPr/>
        </p:nvSpPr>
        <p:spPr>
          <a:xfrm>
            <a:off x="79799" y="6565155"/>
            <a:ext cx="3145155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Verdana"/>
                <a:ea typeface="Verdana"/>
                <a:cs typeface="Verdana"/>
                <a:sym typeface="Verdana"/>
              </a:rPr>
              <a:t>Che cos'è IPsec? | Come funzionano le VPN IPsec | Cloudflare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p22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1" name="Google Shape;301;p22"/>
          <p:cNvSpPr txBox="1"/>
          <p:nvPr/>
        </p:nvSpPr>
        <p:spPr>
          <a:xfrm>
            <a:off x="251135" y="941323"/>
            <a:ext cx="11271300" cy="52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16865" lvl="0" marL="354965" rtl="0" algn="l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Le connessioni IPsec comportano le seguenti fasi: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6865" lvl="1" marL="812165" rtl="0" algn="just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Scambio di chiavi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Lo scambio di chiavi in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IPsec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comporta l'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impostazione di chiavi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per la crittografia attraverso una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812165" rtl="0" algn="l">
              <a:lnSpc>
                <a:spcPct val="118055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scambio sicuro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tra 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dispositivi collegati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6865" lvl="1" marL="342265" marR="5715" rtl="0" algn="r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Intestazioni e rimorchi dei pacchetti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IPsec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aggiunge intestazioni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rimorchi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ai pacchetti di dati, fornendo così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informazioni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di autenticazione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crittografia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 Queste aggiunte contribuiscono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a garantire una trasmissione sicura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812165" rtl="0" algn="just">
              <a:lnSpc>
                <a:spcPct val="118055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attraverso la rete.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6865" lvl="1" marL="812165" rtl="0" algn="l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Autenticazione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IPsec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fornisce l'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autenticazione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per ogni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pacchetto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come un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timbro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autenticità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su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812165" rtl="0" algn="l">
              <a:lnSpc>
                <a:spcPct val="118055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un oggetto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da collezione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 L'obiettivo è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verificare che i pacchetti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provengano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da fonti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affidabili 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non da aggressori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6865" lvl="1" marL="812165" rtl="0" algn="l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Crittografia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IPsec cripta i payload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dei pacchetti e le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intestazioni IP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garantendo la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sicurezza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 la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riservatezza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dei dati.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812165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trasmissione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812165" marR="6350" rtl="0" algn="just">
              <a:lnSpc>
                <a:spcPct val="116111"/>
              </a:lnSpc>
              <a:spcBef>
                <a:spcPts val="17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Trasmissione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pacchetti IPsec criptati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viaggiano attraverso una o più reti fino alla loro destinazione utilizzando un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protocollo di trasporto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2" marL="1269365" marR="5080" rtl="0" algn="just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In questa fase, il traffico IPsec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si differenzia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dal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normale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traffico IP perché il più delle volte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utilizza UDP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come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protocollo di trasporto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anziché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TCP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 Il TCP, il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Transmission Control Protocol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stabilisce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connessioni dedicate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tra i dispositivi e garantisce l'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arrivo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di tutti 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pacchetti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UDP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il protocollo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269365" rtl="0" algn="just">
              <a:lnSpc>
                <a:spcPct val="118055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User Datagram Protocol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non stabilisce queste connessioni dedicate. IPsec utilizza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UDP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1269365" rtl="0" algn="just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perché questo permette ai pacchetti IPsec di superare 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firewall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6865" lvl="1" marL="812165" rtl="0" algn="just">
              <a:lnSpc>
                <a:spcPct val="118055"/>
              </a:lnSpc>
              <a:spcBef>
                <a:spcPts val="4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Decodifica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All'altro capo della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comunicazione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i pacchetti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vengono decriptati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812165" rtl="0" algn="just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Le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applicazioni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(ad esempio un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browser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) possono ora utilizzare i dati forniti.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19075" rtl="0" algn="r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22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3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23"/>
          <p:cNvSpPr txBox="1"/>
          <p:nvPr/>
        </p:nvSpPr>
        <p:spPr>
          <a:xfrm>
            <a:off x="79799" y="6565155"/>
            <a:ext cx="3145155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Verdana"/>
                <a:ea typeface="Verdana"/>
                <a:cs typeface="Verdana"/>
                <a:sym typeface="Verdana"/>
              </a:rPr>
              <a:t>Che cos'è IPsec? | Come funzionano le VPN IPsec | Cloudflare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Google Shape;309;p23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64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Quali sono i protocolli utilizzati in IPsec?</a:t>
            </a:r>
            <a:endParaRPr/>
          </a:p>
        </p:txBody>
      </p:sp>
      <p:sp>
        <p:nvSpPr>
          <p:cNvPr id="310" name="Google Shape;310;p23"/>
          <p:cNvSpPr txBox="1"/>
          <p:nvPr>
            <p:ph idx="1" type="body"/>
          </p:nvPr>
        </p:nvSpPr>
        <p:spPr>
          <a:xfrm>
            <a:off x="916925" y="1338579"/>
            <a:ext cx="10357500" cy="47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36550" lvl="0" marL="355600" rtl="0" algn="just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100"/>
              <a:buFont typeface="Arial"/>
              <a:buChar char="•"/>
            </a:pPr>
            <a:r>
              <a:rPr b="1" lang="en-US" sz="2100">
                <a:latin typeface="Tahoma"/>
                <a:ea typeface="Tahoma"/>
                <a:cs typeface="Tahoma"/>
                <a:sym typeface="Tahoma"/>
              </a:rPr>
              <a:t>IPsec </a:t>
            </a:r>
            <a:r>
              <a:rPr lang="en-US" sz="2100"/>
              <a:t>è una suite di </a:t>
            </a:r>
            <a:r>
              <a:rPr b="1" lang="en-US" sz="2100">
                <a:latin typeface="Tahoma"/>
                <a:ea typeface="Tahoma"/>
                <a:cs typeface="Tahoma"/>
                <a:sym typeface="Tahoma"/>
              </a:rPr>
              <a:t>protocolli </a:t>
            </a:r>
            <a:r>
              <a:rPr lang="en-US" sz="2100"/>
              <a:t>utilizzati nel networking per </a:t>
            </a:r>
            <a:r>
              <a:rPr b="1" lang="en-US" sz="2100">
                <a:latin typeface="Tahoma"/>
                <a:ea typeface="Tahoma"/>
                <a:cs typeface="Tahoma"/>
                <a:sym typeface="Tahoma"/>
              </a:rPr>
              <a:t>formattare i dati </a:t>
            </a:r>
            <a:r>
              <a:rPr lang="en-US" sz="2100"/>
              <a:t>per</a:t>
            </a:r>
            <a:endParaRPr sz="2100">
              <a:latin typeface="Tahoma"/>
              <a:ea typeface="Tahoma"/>
              <a:cs typeface="Tahoma"/>
              <a:sym typeface="Tahoma"/>
            </a:endParaRPr>
          </a:p>
          <a:p>
            <a:pPr indent="0" lvl="0" marL="354965" rtl="0" algn="just">
              <a:lnSpc>
                <a:spcPct val="102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Tahoma"/>
                <a:ea typeface="Tahoma"/>
                <a:cs typeface="Tahoma"/>
                <a:sym typeface="Tahoma"/>
              </a:rPr>
              <a:t>interpretazione </a:t>
            </a:r>
            <a:r>
              <a:rPr lang="en-US" sz="2100"/>
              <a:t>da parte di computer collegati in rete.</a:t>
            </a:r>
            <a:endParaRPr sz="2100">
              <a:latin typeface="Tahoma"/>
              <a:ea typeface="Tahoma"/>
              <a:cs typeface="Tahoma"/>
              <a:sym typeface="Tahoma"/>
            </a:endParaRPr>
          </a:p>
          <a:p>
            <a:pPr indent="-336550" lvl="1" marL="812165" marR="5080" rtl="0" algn="just">
              <a:lnSpc>
                <a:spcPct val="79700"/>
              </a:lnSpc>
              <a:spcBef>
                <a:spcPts val="415"/>
              </a:spcBef>
              <a:spcAft>
                <a:spcPts val="0"/>
              </a:spcAft>
              <a:buClr>
                <a:srgbClr val="FFBA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L'</a:t>
            </a:r>
            <a:r>
              <a:rPr b="1" lang="en-US" sz="2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intestazione di autenticazione </a:t>
            </a: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2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AH</a:t>
            </a: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b="1" lang="en-US" sz="2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garantisce che i pacchetti di dati </a:t>
            </a: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provengano da fonti affidabili e non siano stati manomessi, agendo come un sigillo a prova di manomissione.  Tuttavia, le </a:t>
            </a:r>
            <a:r>
              <a:rPr b="1" lang="en-US" sz="2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intestazioni AH </a:t>
            </a: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non </a:t>
            </a:r>
            <a:r>
              <a:rPr b="1" lang="en-US" sz="2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criptano </a:t>
            </a: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 dati né li nascondono agli aggressori.</a:t>
            </a:r>
            <a:endParaRPr sz="2100"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None/>
            </a:pPr>
            <a:r>
              <a:t/>
            </a:r>
            <a:endParaRPr sz="2100"/>
          </a:p>
          <a:p>
            <a:pPr indent="-336550" lvl="1" marL="812165" marR="5080" rtl="0" algn="just">
              <a:lnSpc>
                <a:spcPct val="794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100"/>
              <a:buFont typeface="Arial"/>
              <a:buChar char="•"/>
            </a:pPr>
            <a:r>
              <a:rPr b="1" lang="en-US" sz="2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L'Encapsulating Security Protocol </a:t>
            </a: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2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ESP</a:t>
            </a: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b="1" lang="en-US" sz="2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cripta </a:t>
            </a: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sia l'</a:t>
            </a:r>
            <a:r>
              <a:rPr b="1" lang="en-US" sz="2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intestazione IP </a:t>
            </a: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che il </a:t>
            </a:r>
            <a:r>
              <a:rPr b="1" lang="en-US" sz="2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carico utile </a:t>
            </a: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di ogni pacchetto, tranne che in modalità trasporto, dove viene </a:t>
            </a:r>
            <a:r>
              <a:rPr b="1" lang="en-US" sz="2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crittografato </a:t>
            </a: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solo il carico utile. Inoltre, </a:t>
            </a:r>
            <a:r>
              <a:rPr b="1" lang="en-US" sz="2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ESP </a:t>
            </a: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aggiunge la propria intestazione e il proprio trailer a ogni pacchetto.</a:t>
            </a:r>
            <a:endParaRPr sz="2100"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None/>
            </a:pPr>
            <a:r>
              <a:t/>
            </a:r>
            <a:endParaRPr sz="2100"/>
          </a:p>
          <a:p>
            <a:pPr indent="-336550" lvl="1" marL="812165" marR="5080" rtl="0" algn="just">
              <a:lnSpc>
                <a:spcPct val="79500"/>
              </a:lnSpc>
              <a:spcBef>
                <a:spcPts val="5"/>
              </a:spcBef>
              <a:spcAft>
                <a:spcPts val="0"/>
              </a:spcAft>
              <a:buClr>
                <a:srgbClr val="FFBA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2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Security Association (SA</a:t>
            </a: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) comprende i </a:t>
            </a:r>
            <a:r>
              <a:rPr b="1" lang="en-US" sz="2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protocolli </a:t>
            </a: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per la negoziazione di chiavi e algoritmi di crittografia, di cui </a:t>
            </a:r>
            <a:r>
              <a:rPr b="1" lang="en-US" sz="2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Internet Key Exchange </a:t>
            </a:r>
            <a:r>
              <a:rPr lang="en-US" sz="2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(IKE) è un esempio importante.</a:t>
            </a:r>
            <a:endParaRPr sz="2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6" name="Google Shape;316;p24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200">
            <a:spAutoFit/>
          </a:bodyPr>
          <a:lstStyle/>
          <a:p>
            <a:pPr indent="0" lvl="0" marL="12700" marR="5080" rtl="0" algn="l">
              <a:lnSpc>
                <a:spcPct val="1034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Qual è la differenza tra la modalità tunnel IPsec e la modalità trasporto IPsec?</a:t>
            </a:r>
            <a:endParaRPr sz="2900"/>
          </a:p>
        </p:txBody>
      </p:sp>
      <p:grpSp>
        <p:nvGrpSpPr>
          <p:cNvPr id="317" name="Google Shape;317;p24"/>
          <p:cNvGrpSpPr/>
          <p:nvPr/>
        </p:nvGrpSpPr>
        <p:grpSpPr>
          <a:xfrm>
            <a:off x="2471153" y="2065636"/>
            <a:ext cx="3483610" cy="3484246"/>
            <a:chOff x="2471153" y="2065636"/>
            <a:chExt cx="3483610" cy="3484246"/>
          </a:xfrm>
        </p:grpSpPr>
        <p:sp>
          <p:nvSpPr>
            <p:cNvPr id="318" name="Google Shape;318;p24"/>
            <p:cNvSpPr/>
            <p:nvPr/>
          </p:nvSpPr>
          <p:spPr>
            <a:xfrm>
              <a:off x="2471153" y="2065637"/>
              <a:ext cx="3483610" cy="3484245"/>
            </a:xfrm>
            <a:custGeom>
              <a:rect b="b" l="l" r="r" t="t"/>
              <a:pathLst>
                <a:path extrusionOk="0" h="3484245" w="3483610">
                  <a:moveTo>
                    <a:pt x="3483090" y="0"/>
                  </a:moveTo>
                  <a:lnTo>
                    <a:pt x="580628" y="0"/>
                  </a:lnTo>
                  <a:lnTo>
                    <a:pt x="533008" y="1924"/>
                  </a:lnTo>
                  <a:lnTo>
                    <a:pt x="486447" y="7599"/>
                  </a:lnTo>
                  <a:lnTo>
                    <a:pt x="441096" y="16874"/>
                  </a:lnTo>
                  <a:lnTo>
                    <a:pt x="397105" y="29600"/>
                  </a:lnTo>
                  <a:lnTo>
                    <a:pt x="354621" y="45628"/>
                  </a:lnTo>
                  <a:lnTo>
                    <a:pt x="313796" y="64808"/>
                  </a:lnTo>
                  <a:lnTo>
                    <a:pt x="274778" y="86991"/>
                  </a:lnTo>
                  <a:lnTo>
                    <a:pt x="237716" y="112027"/>
                  </a:lnTo>
                  <a:lnTo>
                    <a:pt x="202761" y="139767"/>
                  </a:lnTo>
                  <a:lnTo>
                    <a:pt x="170062" y="170062"/>
                  </a:lnTo>
                  <a:lnTo>
                    <a:pt x="139767" y="202761"/>
                  </a:lnTo>
                  <a:lnTo>
                    <a:pt x="112027" y="237716"/>
                  </a:lnTo>
                  <a:lnTo>
                    <a:pt x="86991" y="274778"/>
                  </a:lnTo>
                  <a:lnTo>
                    <a:pt x="64808" y="313796"/>
                  </a:lnTo>
                  <a:lnTo>
                    <a:pt x="45628" y="354621"/>
                  </a:lnTo>
                  <a:lnTo>
                    <a:pt x="29600" y="397105"/>
                  </a:lnTo>
                  <a:lnTo>
                    <a:pt x="16874" y="441096"/>
                  </a:lnTo>
                  <a:lnTo>
                    <a:pt x="7599" y="486447"/>
                  </a:lnTo>
                  <a:lnTo>
                    <a:pt x="1924" y="533008"/>
                  </a:lnTo>
                  <a:lnTo>
                    <a:pt x="0" y="580628"/>
                  </a:lnTo>
                  <a:lnTo>
                    <a:pt x="0" y="2903032"/>
                  </a:lnTo>
                  <a:lnTo>
                    <a:pt x="1924" y="2950652"/>
                  </a:lnTo>
                  <a:lnTo>
                    <a:pt x="7599" y="2997213"/>
                  </a:lnTo>
                  <a:lnTo>
                    <a:pt x="16874" y="3042563"/>
                  </a:lnTo>
                  <a:lnTo>
                    <a:pt x="29600" y="3086555"/>
                  </a:lnTo>
                  <a:lnTo>
                    <a:pt x="45628" y="3129038"/>
                  </a:lnTo>
                  <a:lnTo>
                    <a:pt x="64808" y="3169864"/>
                  </a:lnTo>
                  <a:lnTo>
                    <a:pt x="86991" y="3208882"/>
                  </a:lnTo>
                  <a:lnTo>
                    <a:pt x="112027" y="3245943"/>
                  </a:lnTo>
                  <a:lnTo>
                    <a:pt x="139767" y="3280899"/>
                  </a:lnTo>
                  <a:lnTo>
                    <a:pt x="170062" y="3313598"/>
                  </a:lnTo>
                  <a:lnTo>
                    <a:pt x="202761" y="3343893"/>
                  </a:lnTo>
                  <a:lnTo>
                    <a:pt x="237716" y="3371633"/>
                  </a:lnTo>
                  <a:lnTo>
                    <a:pt x="274778" y="3396669"/>
                  </a:lnTo>
                  <a:lnTo>
                    <a:pt x="313796" y="3418852"/>
                  </a:lnTo>
                  <a:lnTo>
                    <a:pt x="354621" y="3438032"/>
                  </a:lnTo>
                  <a:lnTo>
                    <a:pt x="397105" y="3454059"/>
                  </a:lnTo>
                  <a:lnTo>
                    <a:pt x="441096" y="3466786"/>
                  </a:lnTo>
                  <a:lnTo>
                    <a:pt x="486447" y="3476061"/>
                  </a:lnTo>
                  <a:lnTo>
                    <a:pt x="533008" y="3481736"/>
                  </a:lnTo>
                  <a:lnTo>
                    <a:pt x="580628" y="3483660"/>
                  </a:lnTo>
                  <a:lnTo>
                    <a:pt x="3483090" y="3483660"/>
                  </a:lnTo>
                  <a:lnTo>
                    <a:pt x="3483090" y="0"/>
                  </a:lnTo>
                  <a:close/>
                </a:path>
              </a:pathLst>
            </a:custGeom>
            <a:solidFill>
              <a:srgbClr val="FFE0B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2471153" y="2065636"/>
              <a:ext cx="3483610" cy="3484245"/>
            </a:xfrm>
            <a:custGeom>
              <a:rect b="b" l="l" r="r" t="t"/>
              <a:pathLst>
                <a:path extrusionOk="0" h="3484245" w="3483610">
                  <a:moveTo>
                    <a:pt x="0" y="2903031"/>
                  </a:moveTo>
                  <a:lnTo>
                    <a:pt x="0" y="580629"/>
                  </a:lnTo>
                  <a:lnTo>
                    <a:pt x="1924" y="533008"/>
                  </a:lnTo>
                  <a:lnTo>
                    <a:pt x="7599" y="486448"/>
                  </a:lnTo>
                  <a:lnTo>
                    <a:pt x="16874" y="441097"/>
                  </a:lnTo>
                  <a:lnTo>
                    <a:pt x="29600" y="397105"/>
                  </a:lnTo>
                  <a:lnTo>
                    <a:pt x="45628" y="354622"/>
                  </a:lnTo>
                  <a:lnTo>
                    <a:pt x="64808" y="313796"/>
                  </a:lnTo>
                  <a:lnTo>
                    <a:pt x="86991" y="274778"/>
                  </a:lnTo>
                  <a:lnTo>
                    <a:pt x="112027" y="237717"/>
                  </a:lnTo>
                  <a:lnTo>
                    <a:pt x="139767" y="202762"/>
                  </a:lnTo>
                  <a:lnTo>
                    <a:pt x="170062" y="170062"/>
                  </a:lnTo>
                  <a:lnTo>
                    <a:pt x="202762" y="139767"/>
                  </a:lnTo>
                  <a:lnTo>
                    <a:pt x="237717" y="112027"/>
                  </a:lnTo>
                  <a:lnTo>
                    <a:pt x="274778" y="86991"/>
                  </a:lnTo>
                  <a:lnTo>
                    <a:pt x="313796" y="64808"/>
                  </a:lnTo>
                  <a:lnTo>
                    <a:pt x="354622" y="45628"/>
                  </a:lnTo>
                  <a:lnTo>
                    <a:pt x="397105" y="29600"/>
                  </a:lnTo>
                  <a:lnTo>
                    <a:pt x="441097" y="16874"/>
                  </a:lnTo>
                  <a:lnTo>
                    <a:pt x="486448" y="7599"/>
                  </a:lnTo>
                  <a:lnTo>
                    <a:pt x="533008" y="1924"/>
                  </a:lnTo>
                  <a:lnTo>
                    <a:pt x="580629" y="0"/>
                  </a:lnTo>
                  <a:lnTo>
                    <a:pt x="3483091" y="0"/>
                  </a:lnTo>
                  <a:lnTo>
                    <a:pt x="3483091" y="3483661"/>
                  </a:lnTo>
                  <a:lnTo>
                    <a:pt x="580629" y="3483661"/>
                  </a:lnTo>
                  <a:lnTo>
                    <a:pt x="533008" y="3481736"/>
                  </a:lnTo>
                  <a:lnTo>
                    <a:pt x="486448" y="3476061"/>
                  </a:lnTo>
                  <a:lnTo>
                    <a:pt x="441097" y="3466786"/>
                  </a:lnTo>
                  <a:lnTo>
                    <a:pt x="397105" y="3454060"/>
                  </a:lnTo>
                  <a:lnTo>
                    <a:pt x="354622" y="3438032"/>
                  </a:lnTo>
                  <a:lnTo>
                    <a:pt x="313796" y="3418852"/>
                  </a:lnTo>
                  <a:lnTo>
                    <a:pt x="274778" y="3396669"/>
                  </a:lnTo>
                  <a:lnTo>
                    <a:pt x="237717" y="3371633"/>
                  </a:lnTo>
                  <a:lnTo>
                    <a:pt x="202762" y="3343893"/>
                  </a:lnTo>
                  <a:lnTo>
                    <a:pt x="170062" y="3313598"/>
                  </a:lnTo>
                  <a:lnTo>
                    <a:pt x="139767" y="3280899"/>
                  </a:lnTo>
                  <a:lnTo>
                    <a:pt x="112027" y="3245943"/>
                  </a:lnTo>
                  <a:lnTo>
                    <a:pt x="86991" y="3208882"/>
                  </a:lnTo>
                  <a:lnTo>
                    <a:pt x="64808" y="3169864"/>
                  </a:lnTo>
                  <a:lnTo>
                    <a:pt x="45628" y="3129038"/>
                  </a:lnTo>
                  <a:lnTo>
                    <a:pt x="29600" y="3086555"/>
                  </a:lnTo>
                  <a:lnTo>
                    <a:pt x="16874" y="3042563"/>
                  </a:lnTo>
                  <a:lnTo>
                    <a:pt x="7599" y="2997212"/>
                  </a:lnTo>
                  <a:lnTo>
                    <a:pt x="1924" y="2950652"/>
                  </a:lnTo>
                  <a:lnTo>
                    <a:pt x="0" y="2903031"/>
                  </a:lnTo>
                  <a:close/>
                </a:path>
              </a:pathLst>
            </a:custGeom>
            <a:noFill/>
            <a:ln cap="flat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4"/>
          <p:cNvSpPr txBox="1"/>
          <p:nvPr/>
        </p:nvSpPr>
        <p:spPr>
          <a:xfrm>
            <a:off x="2689465" y="2298700"/>
            <a:ext cx="3185700" cy="31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0" lvl="0" marL="12700" marR="508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In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modalità tunnel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IPsec, due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router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dedicati creano un "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tunnel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" virtuale attraverso una rete pubblica. L'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intestazione IP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originale, compresa la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destinazione finale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, viene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crittografata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insieme al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carico utile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del pacchetto. IPsec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aggiunge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nuova intestazione IP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per guidare i pacchetti attraverso i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router intermedi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, che vengono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decifrati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a ogni estremità del tunnel per essere consegnati a destinazione.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21" name="Google Shape;321;p24"/>
          <p:cNvGrpSpPr/>
          <p:nvPr/>
        </p:nvGrpSpPr>
        <p:grpSpPr>
          <a:xfrm>
            <a:off x="6095991" y="2037593"/>
            <a:ext cx="3733166" cy="3484245"/>
            <a:chOff x="6095991" y="2037593"/>
            <a:chExt cx="3733166" cy="3484245"/>
          </a:xfrm>
        </p:grpSpPr>
        <p:sp>
          <p:nvSpPr>
            <p:cNvPr id="322" name="Google Shape;322;p24"/>
            <p:cNvSpPr/>
            <p:nvPr/>
          </p:nvSpPr>
          <p:spPr>
            <a:xfrm>
              <a:off x="6095992" y="2037593"/>
              <a:ext cx="3733165" cy="3484245"/>
            </a:xfrm>
            <a:custGeom>
              <a:rect b="b" l="l" r="r" t="t"/>
              <a:pathLst>
                <a:path extrusionOk="0" h="3484245" w="3733165">
                  <a:moveTo>
                    <a:pt x="3152358" y="0"/>
                  </a:moveTo>
                  <a:lnTo>
                    <a:pt x="0" y="0"/>
                  </a:lnTo>
                  <a:lnTo>
                    <a:pt x="0" y="3483662"/>
                  </a:lnTo>
                  <a:lnTo>
                    <a:pt x="3152358" y="3483662"/>
                  </a:lnTo>
                  <a:lnTo>
                    <a:pt x="3199987" y="3481736"/>
                  </a:lnTo>
                  <a:lnTo>
                    <a:pt x="3246555" y="3476061"/>
                  </a:lnTo>
                  <a:lnTo>
                    <a:pt x="3291913" y="3466784"/>
                  </a:lnTo>
                  <a:lnTo>
                    <a:pt x="3335913" y="3454056"/>
                  </a:lnTo>
                  <a:lnTo>
                    <a:pt x="3378403" y="3438025"/>
                  </a:lnTo>
                  <a:lnTo>
                    <a:pt x="3419236" y="3418842"/>
                  </a:lnTo>
                  <a:lnTo>
                    <a:pt x="3458260" y="3396655"/>
                  </a:lnTo>
                  <a:lnTo>
                    <a:pt x="3495328" y="3371615"/>
                  </a:lnTo>
                  <a:lnTo>
                    <a:pt x="3530289" y="3343870"/>
                  </a:lnTo>
                  <a:lnTo>
                    <a:pt x="3562994" y="3313570"/>
                  </a:lnTo>
                  <a:lnTo>
                    <a:pt x="3593293" y="3280865"/>
                  </a:lnTo>
                  <a:lnTo>
                    <a:pt x="3621038" y="3245904"/>
                  </a:lnTo>
                  <a:lnTo>
                    <a:pt x="3646078" y="3208836"/>
                  </a:lnTo>
                  <a:lnTo>
                    <a:pt x="3668265" y="3169812"/>
                  </a:lnTo>
                  <a:lnTo>
                    <a:pt x="3687448" y="3128979"/>
                  </a:lnTo>
                  <a:lnTo>
                    <a:pt x="3703479" y="3086489"/>
                  </a:lnTo>
                  <a:lnTo>
                    <a:pt x="3716207" y="3042489"/>
                  </a:lnTo>
                  <a:lnTo>
                    <a:pt x="3725484" y="2997131"/>
                  </a:lnTo>
                  <a:lnTo>
                    <a:pt x="3731159" y="2950562"/>
                  </a:lnTo>
                  <a:lnTo>
                    <a:pt x="3733084" y="2902934"/>
                  </a:lnTo>
                  <a:lnTo>
                    <a:pt x="3733084" y="580727"/>
                  </a:lnTo>
                  <a:lnTo>
                    <a:pt x="3731159" y="533099"/>
                  </a:lnTo>
                  <a:lnTo>
                    <a:pt x="3725484" y="486530"/>
                  </a:lnTo>
                  <a:lnTo>
                    <a:pt x="3716207" y="441172"/>
                  </a:lnTo>
                  <a:lnTo>
                    <a:pt x="3703479" y="397172"/>
                  </a:lnTo>
                  <a:lnTo>
                    <a:pt x="3687448" y="354682"/>
                  </a:lnTo>
                  <a:lnTo>
                    <a:pt x="3668265" y="313849"/>
                  </a:lnTo>
                  <a:lnTo>
                    <a:pt x="3646078" y="274825"/>
                  </a:lnTo>
                  <a:lnTo>
                    <a:pt x="3621038" y="237757"/>
                  </a:lnTo>
                  <a:lnTo>
                    <a:pt x="3593293" y="202796"/>
                  </a:lnTo>
                  <a:lnTo>
                    <a:pt x="3562994" y="170091"/>
                  </a:lnTo>
                  <a:lnTo>
                    <a:pt x="3530289" y="139791"/>
                  </a:lnTo>
                  <a:lnTo>
                    <a:pt x="3495328" y="112046"/>
                  </a:lnTo>
                  <a:lnTo>
                    <a:pt x="3458260" y="87006"/>
                  </a:lnTo>
                  <a:lnTo>
                    <a:pt x="3419236" y="64819"/>
                  </a:lnTo>
                  <a:lnTo>
                    <a:pt x="3378403" y="45636"/>
                  </a:lnTo>
                  <a:lnTo>
                    <a:pt x="3335913" y="29605"/>
                  </a:lnTo>
                  <a:lnTo>
                    <a:pt x="3291913" y="16877"/>
                  </a:lnTo>
                  <a:lnTo>
                    <a:pt x="3246555" y="7600"/>
                  </a:lnTo>
                  <a:lnTo>
                    <a:pt x="3199987" y="1925"/>
                  </a:lnTo>
                  <a:lnTo>
                    <a:pt x="3152358" y="0"/>
                  </a:lnTo>
                  <a:close/>
                </a:path>
              </a:pathLst>
            </a:custGeom>
            <a:solidFill>
              <a:srgbClr val="FFE0B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6095991" y="2037593"/>
              <a:ext cx="3733165" cy="3484245"/>
            </a:xfrm>
            <a:custGeom>
              <a:rect b="b" l="l" r="r" t="t"/>
              <a:pathLst>
                <a:path extrusionOk="0" h="3484245" w="3733165">
                  <a:moveTo>
                    <a:pt x="3733086" y="580727"/>
                  </a:moveTo>
                  <a:lnTo>
                    <a:pt x="3733086" y="2902934"/>
                  </a:lnTo>
                  <a:lnTo>
                    <a:pt x="3731160" y="2950562"/>
                  </a:lnTo>
                  <a:lnTo>
                    <a:pt x="3725485" y="2997131"/>
                  </a:lnTo>
                  <a:lnTo>
                    <a:pt x="3716208" y="3042489"/>
                  </a:lnTo>
                  <a:lnTo>
                    <a:pt x="3703480" y="3086488"/>
                  </a:lnTo>
                  <a:lnTo>
                    <a:pt x="3687449" y="3128979"/>
                  </a:lnTo>
                  <a:lnTo>
                    <a:pt x="3668266" y="3169811"/>
                  </a:lnTo>
                  <a:lnTo>
                    <a:pt x="3646079" y="3208836"/>
                  </a:lnTo>
                  <a:lnTo>
                    <a:pt x="3621039" y="3245904"/>
                  </a:lnTo>
                  <a:lnTo>
                    <a:pt x="3593294" y="3280865"/>
                  </a:lnTo>
                  <a:lnTo>
                    <a:pt x="3562995" y="3313570"/>
                  </a:lnTo>
                  <a:lnTo>
                    <a:pt x="3530290" y="3343869"/>
                  </a:lnTo>
                  <a:lnTo>
                    <a:pt x="3495328" y="3371614"/>
                  </a:lnTo>
                  <a:lnTo>
                    <a:pt x="3458261" y="3396654"/>
                  </a:lnTo>
                  <a:lnTo>
                    <a:pt x="3419236" y="3418841"/>
                  </a:lnTo>
                  <a:lnTo>
                    <a:pt x="3378404" y="3438024"/>
                  </a:lnTo>
                  <a:lnTo>
                    <a:pt x="3335913" y="3454055"/>
                  </a:lnTo>
                  <a:lnTo>
                    <a:pt x="3291914" y="3466783"/>
                  </a:lnTo>
                  <a:lnTo>
                    <a:pt x="3246556" y="3476060"/>
                  </a:lnTo>
                  <a:lnTo>
                    <a:pt x="3199987" y="3481735"/>
                  </a:lnTo>
                  <a:lnTo>
                    <a:pt x="3152359" y="3483661"/>
                  </a:lnTo>
                  <a:lnTo>
                    <a:pt x="0" y="3483661"/>
                  </a:lnTo>
                  <a:lnTo>
                    <a:pt x="0" y="0"/>
                  </a:lnTo>
                  <a:lnTo>
                    <a:pt x="3152359" y="0"/>
                  </a:lnTo>
                  <a:lnTo>
                    <a:pt x="3199987" y="1925"/>
                  </a:lnTo>
                  <a:lnTo>
                    <a:pt x="3246556" y="7600"/>
                  </a:lnTo>
                  <a:lnTo>
                    <a:pt x="3291914" y="16877"/>
                  </a:lnTo>
                  <a:lnTo>
                    <a:pt x="3335913" y="29605"/>
                  </a:lnTo>
                  <a:lnTo>
                    <a:pt x="3378404" y="45636"/>
                  </a:lnTo>
                  <a:lnTo>
                    <a:pt x="3419236" y="64819"/>
                  </a:lnTo>
                  <a:lnTo>
                    <a:pt x="3458261" y="87006"/>
                  </a:lnTo>
                  <a:lnTo>
                    <a:pt x="3495328" y="112046"/>
                  </a:lnTo>
                  <a:lnTo>
                    <a:pt x="3530290" y="139791"/>
                  </a:lnTo>
                  <a:lnTo>
                    <a:pt x="3562995" y="170091"/>
                  </a:lnTo>
                  <a:lnTo>
                    <a:pt x="3593294" y="202796"/>
                  </a:lnTo>
                  <a:lnTo>
                    <a:pt x="3621039" y="237757"/>
                  </a:lnTo>
                  <a:lnTo>
                    <a:pt x="3646079" y="274824"/>
                  </a:lnTo>
                  <a:lnTo>
                    <a:pt x="3668266" y="313849"/>
                  </a:lnTo>
                  <a:lnTo>
                    <a:pt x="3687449" y="354681"/>
                  </a:lnTo>
                  <a:lnTo>
                    <a:pt x="3703480" y="397172"/>
                  </a:lnTo>
                  <a:lnTo>
                    <a:pt x="3716208" y="441171"/>
                  </a:lnTo>
                  <a:lnTo>
                    <a:pt x="3725485" y="486530"/>
                  </a:lnTo>
                  <a:lnTo>
                    <a:pt x="3731160" y="533098"/>
                  </a:lnTo>
                  <a:lnTo>
                    <a:pt x="3733086" y="580727"/>
                  </a:lnTo>
                  <a:close/>
                </a:path>
              </a:pathLst>
            </a:custGeom>
            <a:noFill/>
            <a:ln cap="flat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Google Shape;324;p24"/>
          <p:cNvSpPr txBox="1"/>
          <p:nvPr/>
        </p:nvSpPr>
        <p:spPr>
          <a:xfrm>
            <a:off x="6174718" y="2271267"/>
            <a:ext cx="3436500" cy="1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100">
            <a:spAutoFit/>
          </a:bodyPr>
          <a:lstStyle/>
          <a:p>
            <a:pPr indent="0" lvl="0" marL="12700" marR="5080" rtl="0" algn="just">
              <a:lnSpc>
                <a:spcPct val="8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In </a:t>
            </a:r>
            <a:r>
              <a:rPr b="1" lang="en-US" sz="1500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modalità di trasporto</a:t>
            </a:r>
            <a:r>
              <a:rPr lang="en-US" sz="15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, il carico utile di ogni pacchetto è </a:t>
            </a:r>
            <a:r>
              <a:rPr b="1" lang="en-US" sz="1500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crittografato</a:t>
            </a:r>
            <a:r>
              <a:rPr lang="en-US" sz="15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, ma non l'intestazione </a:t>
            </a:r>
            <a:r>
              <a:rPr b="1" lang="en-US" sz="1500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IP originale</a:t>
            </a:r>
            <a:r>
              <a:rPr lang="en-US" sz="15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b="1" lang="en-US" sz="1500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I router </a:t>
            </a:r>
            <a:r>
              <a:rPr lang="en-US" sz="15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intermedi sono quindi in grado di vedere la </a:t>
            </a:r>
            <a:r>
              <a:rPr b="1" lang="en-US" sz="1500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destinazione finale </a:t>
            </a:r>
            <a:r>
              <a:rPr lang="en-US" sz="15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1500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ogni pacchetto</a:t>
            </a:r>
            <a:r>
              <a:rPr lang="en-US" sz="15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, a meno che non si utilizzi un </a:t>
            </a:r>
            <a:r>
              <a:rPr b="1" lang="en-US" sz="1500">
                <a:solidFill>
                  <a:srgbClr val="222222"/>
                </a:solidFill>
                <a:latin typeface="Tahoma"/>
                <a:ea typeface="Tahoma"/>
                <a:cs typeface="Tahoma"/>
                <a:sym typeface="Tahoma"/>
              </a:rPr>
              <a:t>protocollo di tunneling </a:t>
            </a:r>
            <a:r>
              <a:rPr lang="en-US" sz="15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separato.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25" name="Google Shape;325;p24"/>
          <p:cNvGrpSpPr/>
          <p:nvPr/>
        </p:nvGrpSpPr>
        <p:grpSpPr>
          <a:xfrm>
            <a:off x="4828825" y="1027335"/>
            <a:ext cx="2163576" cy="5490252"/>
            <a:chOff x="4828825" y="1027335"/>
            <a:chExt cx="2163576" cy="5490252"/>
          </a:xfrm>
        </p:grpSpPr>
        <p:sp>
          <p:nvSpPr>
            <p:cNvPr id="326" name="Google Shape;326;p24"/>
            <p:cNvSpPr/>
            <p:nvPr/>
          </p:nvSpPr>
          <p:spPr>
            <a:xfrm>
              <a:off x="4828825" y="1027335"/>
              <a:ext cx="2040889" cy="974090"/>
            </a:xfrm>
            <a:custGeom>
              <a:rect b="b" l="l" r="r" t="t"/>
              <a:pathLst>
                <a:path extrusionOk="0" h="974089" w="2040890">
                  <a:moveTo>
                    <a:pt x="979125" y="0"/>
                  </a:moveTo>
                  <a:lnTo>
                    <a:pt x="931738" y="924"/>
                  </a:lnTo>
                  <a:lnTo>
                    <a:pt x="884067" y="4185"/>
                  </a:lnTo>
                  <a:lnTo>
                    <a:pt x="836178" y="9825"/>
                  </a:lnTo>
                  <a:lnTo>
                    <a:pt x="788620" y="17801"/>
                  </a:lnTo>
                  <a:lnTo>
                    <a:pt x="741937" y="28000"/>
                  </a:lnTo>
                  <a:lnTo>
                    <a:pt x="696180" y="40363"/>
                  </a:lnTo>
                  <a:lnTo>
                    <a:pt x="651400" y="54828"/>
                  </a:lnTo>
                  <a:lnTo>
                    <a:pt x="607650" y="71338"/>
                  </a:lnTo>
                  <a:lnTo>
                    <a:pt x="564982" y="89831"/>
                  </a:lnTo>
                  <a:lnTo>
                    <a:pt x="523447" y="110249"/>
                  </a:lnTo>
                  <a:lnTo>
                    <a:pt x="483096" y="132531"/>
                  </a:lnTo>
                  <a:lnTo>
                    <a:pt x="443983" y="156619"/>
                  </a:lnTo>
                  <a:lnTo>
                    <a:pt x="406158" y="182451"/>
                  </a:lnTo>
                  <a:lnTo>
                    <a:pt x="369673" y="209969"/>
                  </a:lnTo>
                  <a:lnTo>
                    <a:pt x="334580" y="239114"/>
                  </a:lnTo>
                  <a:lnTo>
                    <a:pt x="300932" y="269824"/>
                  </a:lnTo>
                  <a:lnTo>
                    <a:pt x="268779" y="302041"/>
                  </a:lnTo>
                  <a:lnTo>
                    <a:pt x="238173" y="335705"/>
                  </a:lnTo>
                  <a:lnTo>
                    <a:pt x="209167" y="370756"/>
                  </a:lnTo>
                  <a:lnTo>
                    <a:pt x="181908" y="407006"/>
                  </a:lnTo>
                  <a:lnTo>
                    <a:pt x="156159" y="444781"/>
                  </a:lnTo>
                  <a:lnTo>
                    <a:pt x="132261" y="483635"/>
                  </a:lnTo>
                  <a:lnTo>
                    <a:pt x="110170" y="523638"/>
                  </a:lnTo>
                  <a:lnTo>
                    <a:pt x="89937" y="564730"/>
                  </a:lnTo>
                  <a:lnTo>
                    <a:pt x="71613" y="606851"/>
                  </a:lnTo>
                  <a:lnTo>
                    <a:pt x="55252" y="649941"/>
                  </a:lnTo>
                  <a:lnTo>
                    <a:pt x="40904" y="693941"/>
                  </a:lnTo>
                  <a:lnTo>
                    <a:pt x="28621" y="738791"/>
                  </a:lnTo>
                  <a:lnTo>
                    <a:pt x="18455" y="784431"/>
                  </a:lnTo>
                  <a:lnTo>
                    <a:pt x="10459" y="830802"/>
                  </a:lnTo>
                  <a:lnTo>
                    <a:pt x="4683" y="877844"/>
                  </a:lnTo>
                  <a:lnTo>
                    <a:pt x="1253" y="924487"/>
                  </a:lnTo>
                  <a:lnTo>
                    <a:pt x="1179" y="925498"/>
                  </a:lnTo>
                  <a:lnTo>
                    <a:pt x="0" y="973703"/>
                  </a:lnTo>
                  <a:lnTo>
                    <a:pt x="278175" y="973703"/>
                  </a:lnTo>
                  <a:lnTo>
                    <a:pt x="279867" y="925498"/>
                  </a:lnTo>
                  <a:lnTo>
                    <a:pt x="279903" y="924487"/>
                  </a:lnTo>
                  <a:lnTo>
                    <a:pt x="285014" y="876086"/>
                  </a:lnTo>
                  <a:lnTo>
                    <a:pt x="293403" y="828629"/>
                  </a:lnTo>
                  <a:lnTo>
                    <a:pt x="304963" y="782247"/>
                  </a:lnTo>
                  <a:lnTo>
                    <a:pt x="319590" y="737069"/>
                  </a:lnTo>
                  <a:lnTo>
                    <a:pt x="337176" y="693226"/>
                  </a:lnTo>
                  <a:lnTo>
                    <a:pt x="357616" y="650847"/>
                  </a:lnTo>
                  <a:lnTo>
                    <a:pt x="380803" y="610062"/>
                  </a:lnTo>
                  <a:lnTo>
                    <a:pt x="406631" y="571002"/>
                  </a:lnTo>
                  <a:lnTo>
                    <a:pt x="434995" y="533795"/>
                  </a:lnTo>
                  <a:lnTo>
                    <a:pt x="465789" y="498572"/>
                  </a:lnTo>
                  <a:lnTo>
                    <a:pt x="498905" y="465463"/>
                  </a:lnTo>
                  <a:lnTo>
                    <a:pt x="534239" y="434597"/>
                  </a:lnTo>
                  <a:lnTo>
                    <a:pt x="571684" y="406105"/>
                  </a:lnTo>
                  <a:lnTo>
                    <a:pt x="611134" y="380116"/>
                  </a:lnTo>
                  <a:lnTo>
                    <a:pt x="652483" y="356761"/>
                  </a:lnTo>
                  <a:lnTo>
                    <a:pt x="695626" y="336169"/>
                  </a:lnTo>
                  <a:lnTo>
                    <a:pt x="740454" y="318470"/>
                  </a:lnTo>
                  <a:lnTo>
                    <a:pt x="786864" y="303794"/>
                  </a:lnTo>
                  <a:lnTo>
                    <a:pt x="834749" y="292272"/>
                  </a:lnTo>
                  <a:lnTo>
                    <a:pt x="883321" y="284131"/>
                  </a:lnTo>
                  <a:lnTo>
                    <a:pt x="931771" y="279469"/>
                  </a:lnTo>
                  <a:lnTo>
                    <a:pt x="979950" y="278207"/>
                  </a:lnTo>
                  <a:lnTo>
                    <a:pt x="1654832" y="278207"/>
                  </a:lnTo>
                  <a:lnTo>
                    <a:pt x="1644494" y="267922"/>
                  </a:lnTo>
                  <a:lnTo>
                    <a:pt x="1610684" y="237299"/>
                  </a:lnTo>
                  <a:lnTo>
                    <a:pt x="1575527" y="208326"/>
                  </a:lnTo>
                  <a:lnTo>
                    <a:pt x="1539090" y="181047"/>
                  </a:lnTo>
                  <a:lnTo>
                    <a:pt x="1501440" y="155504"/>
                  </a:lnTo>
                  <a:lnTo>
                    <a:pt x="1462642" y="131740"/>
                  </a:lnTo>
                  <a:lnTo>
                    <a:pt x="1422762" y="109798"/>
                  </a:lnTo>
                  <a:lnTo>
                    <a:pt x="1382095" y="89831"/>
                  </a:lnTo>
                  <a:lnTo>
                    <a:pt x="1340027" y="71550"/>
                  </a:lnTo>
                  <a:lnTo>
                    <a:pt x="1297303" y="55330"/>
                  </a:lnTo>
                  <a:lnTo>
                    <a:pt x="1253764" y="41104"/>
                  </a:lnTo>
                  <a:lnTo>
                    <a:pt x="1209475" y="28913"/>
                  </a:lnTo>
                  <a:lnTo>
                    <a:pt x="1164505" y="18801"/>
                  </a:lnTo>
                  <a:lnTo>
                    <a:pt x="1118918" y="10811"/>
                  </a:lnTo>
                  <a:lnTo>
                    <a:pt x="1072781" y="4986"/>
                  </a:lnTo>
                  <a:lnTo>
                    <a:pt x="1026162" y="1368"/>
                  </a:lnTo>
                  <a:lnTo>
                    <a:pt x="979125" y="0"/>
                  </a:lnTo>
                  <a:close/>
                </a:path>
                <a:path extrusionOk="0" h="974089" w="2040890">
                  <a:moveTo>
                    <a:pt x="2040796" y="701457"/>
                  </a:moveTo>
                  <a:lnTo>
                    <a:pt x="1484444" y="701457"/>
                  </a:lnTo>
                  <a:lnTo>
                    <a:pt x="1808281" y="973703"/>
                  </a:lnTo>
                  <a:lnTo>
                    <a:pt x="2040796" y="701457"/>
                  </a:lnTo>
                  <a:close/>
                </a:path>
                <a:path extrusionOk="0" h="974089" w="2040890">
                  <a:moveTo>
                    <a:pt x="1654832" y="278207"/>
                  </a:moveTo>
                  <a:lnTo>
                    <a:pt x="979950" y="278207"/>
                  </a:lnTo>
                  <a:lnTo>
                    <a:pt x="1027710" y="280268"/>
                  </a:lnTo>
                  <a:lnTo>
                    <a:pt x="1074902" y="285573"/>
                  </a:lnTo>
                  <a:lnTo>
                    <a:pt x="1121378" y="294045"/>
                  </a:lnTo>
                  <a:lnTo>
                    <a:pt x="1166989" y="305606"/>
                  </a:lnTo>
                  <a:lnTo>
                    <a:pt x="1211586" y="320177"/>
                  </a:lnTo>
                  <a:lnTo>
                    <a:pt x="1255022" y="337680"/>
                  </a:lnTo>
                  <a:lnTo>
                    <a:pt x="1297148" y="358038"/>
                  </a:lnTo>
                  <a:lnTo>
                    <a:pt x="1337815" y="381173"/>
                  </a:lnTo>
                  <a:lnTo>
                    <a:pt x="1376874" y="407006"/>
                  </a:lnTo>
                  <a:lnTo>
                    <a:pt x="1414178" y="435459"/>
                  </a:lnTo>
                  <a:lnTo>
                    <a:pt x="1449578" y="466456"/>
                  </a:lnTo>
                  <a:lnTo>
                    <a:pt x="1482925" y="499916"/>
                  </a:lnTo>
                  <a:lnTo>
                    <a:pt x="1514071" y="535763"/>
                  </a:lnTo>
                  <a:lnTo>
                    <a:pt x="1542868" y="573919"/>
                  </a:lnTo>
                  <a:lnTo>
                    <a:pt x="1569166" y="614305"/>
                  </a:lnTo>
                  <a:lnTo>
                    <a:pt x="1592818" y="656844"/>
                  </a:lnTo>
                  <a:lnTo>
                    <a:pt x="1613674" y="701457"/>
                  </a:lnTo>
                  <a:lnTo>
                    <a:pt x="1908524" y="701457"/>
                  </a:lnTo>
                  <a:lnTo>
                    <a:pt x="1893911" y="655505"/>
                  </a:lnTo>
                  <a:lnTo>
                    <a:pt x="1877221" y="610733"/>
                  </a:lnTo>
                  <a:lnTo>
                    <a:pt x="1858521" y="567183"/>
                  </a:lnTo>
                  <a:lnTo>
                    <a:pt x="1837875" y="524899"/>
                  </a:lnTo>
                  <a:lnTo>
                    <a:pt x="1815352" y="483921"/>
                  </a:lnTo>
                  <a:lnTo>
                    <a:pt x="1791017" y="444295"/>
                  </a:lnTo>
                  <a:lnTo>
                    <a:pt x="1764967" y="406105"/>
                  </a:lnTo>
                  <a:lnTo>
                    <a:pt x="1737179" y="369265"/>
                  </a:lnTo>
                  <a:lnTo>
                    <a:pt x="1707807" y="333948"/>
                  </a:lnTo>
                  <a:lnTo>
                    <a:pt x="1676890" y="300152"/>
                  </a:lnTo>
                  <a:lnTo>
                    <a:pt x="1654832" y="278207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4828826" y="1027335"/>
              <a:ext cx="2040889" cy="974090"/>
            </a:xfrm>
            <a:custGeom>
              <a:rect b="b" l="l" r="r" t="t"/>
              <a:pathLst>
                <a:path extrusionOk="0" h="974089" w="2040890">
                  <a:moveTo>
                    <a:pt x="0" y="973703"/>
                  </a:moveTo>
                  <a:lnTo>
                    <a:pt x="1179" y="925498"/>
                  </a:lnTo>
                  <a:lnTo>
                    <a:pt x="4683" y="877844"/>
                  </a:lnTo>
                  <a:lnTo>
                    <a:pt x="10459" y="830802"/>
                  </a:lnTo>
                  <a:lnTo>
                    <a:pt x="18455" y="784431"/>
                  </a:lnTo>
                  <a:lnTo>
                    <a:pt x="28621" y="738791"/>
                  </a:lnTo>
                  <a:lnTo>
                    <a:pt x="40904" y="693941"/>
                  </a:lnTo>
                  <a:lnTo>
                    <a:pt x="55252" y="649941"/>
                  </a:lnTo>
                  <a:lnTo>
                    <a:pt x="71613" y="606851"/>
                  </a:lnTo>
                  <a:lnTo>
                    <a:pt x="89937" y="564730"/>
                  </a:lnTo>
                  <a:lnTo>
                    <a:pt x="110170" y="523638"/>
                  </a:lnTo>
                  <a:lnTo>
                    <a:pt x="132261" y="483635"/>
                  </a:lnTo>
                  <a:lnTo>
                    <a:pt x="156159" y="444781"/>
                  </a:lnTo>
                  <a:lnTo>
                    <a:pt x="181812" y="407134"/>
                  </a:lnTo>
                  <a:lnTo>
                    <a:pt x="209167" y="370756"/>
                  </a:lnTo>
                  <a:lnTo>
                    <a:pt x="238173" y="335705"/>
                  </a:lnTo>
                  <a:lnTo>
                    <a:pt x="268779" y="302041"/>
                  </a:lnTo>
                  <a:lnTo>
                    <a:pt x="300932" y="269824"/>
                  </a:lnTo>
                  <a:lnTo>
                    <a:pt x="334580" y="239113"/>
                  </a:lnTo>
                  <a:lnTo>
                    <a:pt x="369673" y="209969"/>
                  </a:lnTo>
                  <a:lnTo>
                    <a:pt x="406158" y="182451"/>
                  </a:lnTo>
                  <a:lnTo>
                    <a:pt x="443983" y="156618"/>
                  </a:lnTo>
                  <a:lnTo>
                    <a:pt x="483096" y="132531"/>
                  </a:lnTo>
                  <a:lnTo>
                    <a:pt x="523446" y="110249"/>
                  </a:lnTo>
                  <a:lnTo>
                    <a:pt x="564982" y="89831"/>
                  </a:lnTo>
                  <a:lnTo>
                    <a:pt x="607650" y="71338"/>
                  </a:lnTo>
                  <a:lnTo>
                    <a:pt x="651400" y="54828"/>
                  </a:lnTo>
                  <a:lnTo>
                    <a:pt x="696179" y="40363"/>
                  </a:lnTo>
                  <a:lnTo>
                    <a:pt x="741937" y="28001"/>
                  </a:lnTo>
                  <a:lnTo>
                    <a:pt x="788620" y="17801"/>
                  </a:lnTo>
                  <a:lnTo>
                    <a:pt x="836177" y="9825"/>
                  </a:lnTo>
                  <a:lnTo>
                    <a:pt x="884066" y="4185"/>
                  </a:lnTo>
                  <a:lnTo>
                    <a:pt x="931737" y="925"/>
                  </a:lnTo>
                  <a:lnTo>
                    <a:pt x="979125" y="0"/>
                  </a:lnTo>
                  <a:lnTo>
                    <a:pt x="1026161" y="1367"/>
                  </a:lnTo>
                  <a:lnTo>
                    <a:pt x="1072781" y="4986"/>
                  </a:lnTo>
                  <a:lnTo>
                    <a:pt x="1118918" y="10811"/>
                  </a:lnTo>
                  <a:lnTo>
                    <a:pt x="1164504" y="18801"/>
                  </a:lnTo>
                  <a:lnTo>
                    <a:pt x="1209475" y="28913"/>
                  </a:lnTo>
                  <a:lnTo>
                    <a:pt x="1253763" y="41103"/>
                  </a:lnTo>
                  <a:lnTo>
                    <a:pt x="1297302" y="55330"/>
                  </a:lnTo>
                  <a:lnTo>
                    <a:pt x="1340026" y="71550"/>
                  </a:lnTo>
                  <a:lnTo>
                    <a:pt x="1381868" y="89720"/>
                  </a:lnTo>
                  <a:lnTo>
                    <a:pt x="1422762" y="109797"/>
                  </a:lnTo>
                  <a:lnTo>
                    <a:pt x="1462641" y="131740"/>
                  </a:lnTo>
                  <a:lnTo>
                    <a:pt x="1501439" y="155504"/>
                  </a:lnTo>
                  <a:lnTo>
                    <a:pt x="1539090" y="181047"/>
                  </a:lnTo>
                  <a:lnTo>
                    <a:pt x="1575527" y="208326"/>
                  </a:lnTo>
                  <a:lnTo>
                    <a:pt x="1610683" y="237299"/>
                  </a:lnTo>
                  <a:lnTo>
                    <a:pt x="1644493" y="267922"/>
                  </a:lnTo>
                  <a:lnTo>
                    <a:pt x="1676890" y="300152"/>
                  </a:lnTo>
                  <a:lnTo>
                    <a:pt x="1707807" y="333948"/>
                  </a:lnTo>
                  <a:lnTo>
                    <a:pt x="1737178" y="369265"/>
                  </a:lnTo>
                  <a:lnTo>
                    <a:pt x="1764937" y="406062"/>
                  </a:lnTo>
                  <a:lnTo>
                    <a:pt x="1791017" y="444295"/>
                  </a:lnTo>
                  <a:lnTo>
                    <a:pt x="1815352" y="483922"/>
                  </a:lnTo>
                  <a:lnTo>
                    <a:pt x="1837875" y="524899"/>
                  </a:lnTo>
                  <a:lnTo>
                    <a:pt x="1858520" y="567184"/>
                  </a:lnTo>
                  <a:lnTo>
                    <a:pt x="1877221" y="610733"/>
                  </a:lnTo>
                  <a:lnTo>
                    <a:pt x="1893911" y="655505"/>
                  </a:lnTo>
                  <a:lnTo>
                    <a:pt x="1908523" y="701457"/>
                  </a:lnTo>
                  <a:lnTo>
                    <a:pt x="2040795" y="701457"/>
                  </a:lnTo>
                  <a:lnTo>
                    <a:pt x="1808280" y="973703"/>
                  </a:lnTo>
                  <a:lnTo>
                    <a:pt x="1484444" y="701457"/>
                  </a:lnTo>
                  <a:lnTo>
                    <a:pt x="1613674" y="701457"/>
                  </a:lnTo>
                  <a:lnTo>
                    <a:pt x="1592818" y="656844"/>
                  </a:lnTo>
                  <a:lnTo>
                    <a:pt x="1569166" y="614305"/>
                  </a:lnTo>
                  <a:lnTo>
                    <a:pt x="1542868" y="573919"/>
                  </a:lnTo>
                  <a:lnTo>
                    <a:pt x="1514071" y="535763"/>
                  </a:lnTo>
                  <a:lnTo>
                    <a:pt x="1482925" y="499916"/>
                  </a:lnTo>
                  <a:lnTo>
                    <a:pt x="1449578" y="466455"/>
                  </a:lnTo>
                  <a:lnTo>
                    <a:pt x="1414178" y="435459"/>
                  </a:lnTo>
                  <a:lnTo>
                    <a:pt x="1376874" y="407006"/>
                  </a:lnTo>
                  <a:lnTo>
                    <a:pt x="1337814" y="381172"/>
                  </a:lnTo>
                  <a:lnTo>
                    <a:pt x="1297148" y="358038"/>
                  </a:lnTo>
                  <a:lnTo>
                    <a:pt x="1255022" y="337680"/>
                  </a:lnTo>
                  <a:lnTo>
                    <a:pt x="1211586" y="320176"/>
                  </a:lnTo>
                  <a:lnTo>
                    <a:pt x="1166988" y="305605"/>
                  </a:lnTo>
                  <a:lnTo>
                    <a:pt x="1121377" y="294045"/>
                  </a:lnTo>
                  <a:lnTo>
                    <a:pt x="1074902" y="285573"/>
                  </a:lnTo>
                  <a:lnTo>
                    <a:pt x="1027710" y="280268"/>
                  </a:lnTo>
                  <a:lnTo>
                    <a:pt x="979950" y="278207"/>
                  </a:lnTo>
                  <a:lnTo>
                    <a:pt x="931771" y="279468"/>
                  </a:lnTo>
                  <a:lnTo>
                    <a:pt x="883321" y="284131"/>
                  </a:lnTo>
                  <a:lnTo>
                    <a:pt x="834749" y="292271"/>
                  </a:lnTo>
                  <a:lnTo>
                    <a:pt x="786865" y="303794"/>
                  </a:lnTo>
                  <a:lnTo>
                    <a:pt x="740455" y="318470"/>
                  </a:lnTo>
                  <a:lnTo>
                    <a:pt x="695626" y="336169"/>
                  </a:lnTo>
                  <a:lnTo>
                    <a:pt x="652484" y="356761"/>
                  </a:lnTo>
                  <a:lnTo>
                    <a:pt x="611135" y="380116"/>
                  </a:lnTo>
                  <a:lnTo>
                    <a:pt x="571685" y="406105"/>
                  </a:lnTo>
                  <a:lnTo>
                    <a:pt x="534240" y="434597"/>
                  </a:lnTo>
                  <a:lnTo>
                    <a:pt x="498906" y="465463"/>
                  </a:lnTo>
                  <a:lnTo>
                    <a:pt x="465789" y="498572"/>
                  </a:lnTo>
                  <a:lnTo>
                    <a:pt x="434996" y="533795"/>
                  </a:lnTo>
                  <a:lnTo>
                    <a:pt x="406632" y="571002"/>
                  </a:lnTo>
                  <a:lnTo>
                    <a:pt x="380803" y="610062"/>
                  </a:lnTo>
                  <a:lnTo>
                    <a:pt x="357616" y="650847"/>
                  </a:lnTo>
                  <a:lnTo>
                    <a:pt x="337176" y="693226"/>
                  </a:lnTo>
                  <a:lnTo>
                    <a:pt x="319590" y="737069"/>
                  </a:lnTo>
                  <a:lnTo>
                    <a:pt x="304963" y="782247"/>
                  </a:lnTo>
                  <a:lnTo>
                    <a:pt x="293403" y="828629"/>
                  </a:lnTo>
                  <a:lnTo>
                    <a:pt x="285014" y="876086"/>
                  </a:lnTo>
                  <a:lnTo>
                    <a:pt x="279903" y="924487"/>
                  </a:lnTo>
                  <a:lnTo>
                    <a:pt x="278175" y="973703"/>
                  </a:lnTo>
                  <a:lnTo>
                    <a:pt x="0" y="973703"/>
                  </a:lnTo>
                  <a:close/>
                </a:path>
              </a:pathLst>
            </a:custGeom>
            <a:noFill/>
            <a:ln cap="flat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4951512" y="5543497"/>
              <a:ext cx="2040889" cy="974090"/>
            </a:xfrm>
            <a:custGeom>
              <a:rect b="b" l="l" r="r" t="t"/>
              <a:pathLst>
                <a:path extrusionOk="0" h="974090" w="2040890">
                  <a:moveTo>
                    <a:pt x="427121" y="272246"/>
                  </a:moveTo>
                  <a:lnTo>
                    <a:pt x="132271" y="272246"/>
                  </a:lnTo>
                  <a:lnTo>
                    <a:pt x="146884" y="318197"/>
                  </a:lnTo>
                  <a:lnTo>
                    <a:pt x="163574" y="362969"/>
                  </a:lnTo>
                  <a:lnTo>
                    <a:pt x="182274" y="406519"/>
                  </a:lnTo>
                  <a:lnTo>
                    <a:pt x="202920" y="448804"/>
                  </a:lnTo>
                  <a:lnTo>
                    <a:pt x="225443" y="489781"/>
                  </a:lnTo>
                  <a:lnTo>
                    <a:pt x="249778" y="529407"/>
                  </a:lnTo>
                  <a:lnTo>
                    <a:pt x="275858" y="567640"/>
                  </a:lnTo>
                  <a:lnTo>
                    <a:pt x="303616" y="604437"/>
                  </a:lnTo>
                  <a:lnTo>
                    <a:pt x="332988" y="639754"/>
                  </a:lnTo>
                  <a:lnTo>
                    <a:pt x="363905" y="673550"/>
                  </a:lnTo>
                  <a:lnTo>
                    <a:pt x="396302" y="705781"/>
                  </a:lnTo>
                  <a:lnTo>
                    <a:pt x="430111" y="736404"/>
                  </a:lnTo>
                  <a:lnTo>
                    <a:pt x="465268" y="765376"/>
                  </a:lnTo>
                  <a:lnTo>
                    <a:pt x="501705" y="792656"/>
                  </a:lnTo>
                  <a:lnTo>
                    <a:pt x="539355" y="818199"/>
                  </a:lnTo>
                  <a:lnTo>
                    <a:pt x="578153" y="841963"/>
                  </a:lnTo>
                  <a:lnTo>
                    <a:pt x="618033" y="863905"/>
                  </a:lnTo>
                  <a:lnTo>
                    <a:pt x="658926" y="883983"/>
                  </a:lnTo>
                  <a:lnTo>
                    <a:pt x="700768" y="902153"/>
                  </a:lnTo>
                  <a:lnTo>
                    <a:pt x="743492" y="918372"/>
                  </a:lnTo>
                  <a:lnTo>
                    <a:pt x="787031" y="932599"/>
                  </a:lnTo>
                  <a:lnTo>
                    <a:pt x="831320" y="944789"/>
                  </a:lnTo>
                  <a:lnTo>
                    <a:pt x="876290" y="954901"/>
                  </a:lnTo>
                  <a:lnTo>
                    <a:pt x="921877" y="962891"/>
                  </a:lnTo>
                  <a:lnTo>
                    <a:pt x="968014" y="968717"/>
                  </a:lnTo>
                  <a:lnTo>
                    <a:pt x="1014633" y="972335"/>
                  </a:lnTo>
                  <a:lnTo>
                    <a:pt x="1061670" y="973703"/>
                  </a:lnTo>
                  <a:lnTo>
                    <a:pt x="1109057" y="972778"/>
                  </a:lnTo>
                  <a:lnTo>
                    <a:pt x="1156729" y="969517"/>
                  </a:lnTo>
                  <a:lnTo>
                    <a:pt x="1204617" y="963877"/>
                  </a:lnTo>
                  <a:lnTo>
                    <a:pt x="1252175" y="955901"/>
                  </a:lnTo>
                  <a:lnTo>
                    <a:pt x="1298858" y="945702"/>
                  </a:lnTo>
                  <a:lnTo>
                    <a:pt x="1344615" y="933339"/>
                  </a:lnTo>
                  <a:lnTo>
                    <a:pt x="1389395" y="918874"/>
                  </a:lnTo>
                  <a:lnTo>
                    <a:pt x="1433145" y="902365"/>
                  </a:lnTo>
                  <a:lnTo>
                    <a:pt x="1475556" y="883983"/>
                  </a:lnTo>
                  <a:lnTo>
                    <a:pt x="1517348" y="863454"/>
                  </a:lnTo>
                  <a:lnTo>
                    <a:pt x="1557699" y="841171"/>
                  </a:lnTo>
                  <a:lnTo>
                    <a:pt x="1596812" y="817084"/>
                  </a:lnTo>
                  <a:lnTo>
                    <a:pt x="1634637" y="791251"/>
                  </a:lnTo>
                  <a:lnTo>
                    <a:pt x="1671122" y="763733"/>
                  </a:lnTo>
                  <a:lnTo>
                    <a:pt x="1706215" y="734589"/>
                  </a:lnTo>
                  <a:lnTo>
                    <a:pt x="1739863" y="703879"/>
                  </a:lnTo>
                  <a:lnTo>
                    <a:pt x="1748229" y="695496"/>
                  </a:lnTo>
                  <a:lnTo>
                    <a:pt x="1060845" y="695496"/>
                  </a:lnTo>
                  <a:lnTo>
                    <a:pt x="1013086" y="693435"/>
                  </a:lnTo>
                  <a:lnTo>
                    <a:pt x="965894" y="688129"/>
                  </a:lnTo>
                  <a:lnTo>
                    <a:pt x="919418" y="679658"/>
                  </a:lnTo>
                  <a:lnTo>
                    <a:pt x="873807" y="668097"/>
                  </a:lnTo>
                  <a:lnTo>
                    <a:pt x="829210" y="653526"/>
                  </a:lnTo>
                  <a:lnTo>
                    <a:pt x="785774" y="636023"/>
                  </a:lnTo>
                  <a:lnTo>
                    <a:pt x="743648" y="615665"/>
                  </a:lnTo>
                  <a:lnTo>
                    <a:pt x="702981" y="592530"/>
                  </a:lnTo>
                  <a:lnTo>
                    <a:pt x="663921" y="566697"/>
                  </a:lnTo>
                  <a:lnTo>
                    <a:pt x="626617" y="538243"/>
                  </a:lnTo>
                  <a:lnTo>
                    <a:pt x="591218" y="507247"/>
                  </a:lnTo>
                  <a:lnTo>
                    <a:pt x="557870" y="473787"/>
                  </a:lnTo>
                  <a:lnTo>
                    <a:pt x="526724" y="437939"/>
                  </a:lnTo>
                  <a:lnTo>
                    <a:pt x="497928" y="399784"/>
                  </a:lnTo>
                  <a:lnTo>
                    <a:pt x="471629" y="359398"/>
                  </a:lnTo>
                  <a:lnTo>
                    <a:pt x="447978" y="316859"/>
                  </a:lnTo>
                  <a:lnTo>
                    <a:pt x="427121" y="272246"/>
                  </a:lnTo>
                  <a:close/>
                </a:path>
                <a:path extrusionOk="0" h="974090" w="2040890">
                  <a:moveTo>
                    <a:pt x="2040796" y="0"/>
                  </a:moveTo>
                  <a:lnTo>
                    <a:pt x="1762620" y="0"/>
                  </a:lnTo>
                  <a:lnTo>
                    <a:pt x="1760928" y="48205"/>
                  </a:lnTo>
                  <a:lnTo>
                    <a:pt x="1760893" y="49216"/>
                  </a:lnTo>
                  <a:lnTo>
                    <a:pt x="1755781" y="97617"/>
                  </a:lnTo>
                  <a:lnTo>
                    <a:pt x="1747392" y="145073"/>
                  </a:lnTo>
                  <a:lnTo>
                    <a:pt x="1735832" y="191456"/>
                  </a:lnTo>
                  <a:lnTo>
                    <a:pt x="1721205" y="236633"/>
                  </a:lnTo>
                  <a:lnTo>
                    <a:pt x="1703619" y="280476"/>
                  </a:lnTo>
                  <a:lnTo>
                    <a:pt x="1683179" y="322855"/>
                  </a:lnTo>
                  <a:lnTo>
                    <a:pt x="1659992" y="363640"/>
                  </a:lnTo>
                  <a:lnTo>
                    <a:pt x="1634164" y="402701"/>
                  </a:lnTo>
                  <a:lnTo>
                    <a:pt x="1605800" y="439908"/>
                  </a:lnTo>
                  <a:lnTo>
                    <a:pt x="1575006" y="475131"/>
                  </a:lnTo>
                  <a:lnTo>
                    <a:pt x="1541890" y="508240"/>
                  </a:lnTo>
                  <a:lnTo>
                    <a:pt x="1506556" y="539105"/>
                  </a:lnTo>
                  <a:lnTo>
                    <a:pt x="1469046" y="567640"/>
                  </a:lnTo>
                  <a:lnTo>
                    <a:pt x="1429661" y="593586"/>
                  </a:lnTo>
                  <a:lnTo>
                    <a:pt x="1388312" y="616941"/>
                  </a:lnTo>
                  <a:lnTo>
                    <a:pt x="1345170" y="637533"/>
                  </a:lnTo>
                  <a:lnTo>
                    <a:pt x="1300341" y="655232"/>
                  </a:lnTo>
                  <a:lnTo>
                    <a:pt x="1253931" y="669908"/>
                  </a:lnTo>
                  <a:lnTo>
                    <a:pt x="1206046" y="681431"/>
                  </a:lnTo>
                  <a:lnTo>
                    <a:pt x="1157474" y="689572"/>
                  </a:lnTo>
                  <a:lnTo>
                    <a:pt x="1109024" y="694234"/>
                  </a:lnTo>
                  <a:lnTo>
                    <a:pt x="1060845" y="695496"/>
                  </a:lnTo>
                  <a:lnTo>
                    <a:pt x="1748229" y="695496"/>
                  </a:lnTo>
                  <a:lnTo>
                    <a:pt x="1802622" y="637998"/>
                  </a:lnTo>
                  <a:lnTo>
                    <a:pt x="1831628" y="602947"/>
                  </a:lnTo>
                  <a:lnTo>
                    <a:pt x="1858887" y="566697"/>
                  </a:lnTo>
                  <a:lnTo>
                    <a:pt x="1884636" y="528922"/>
                  </a:lnTo>
                  <a:lnTo>
                    <a:pt x="1908534" y="490067"/>
                  </a:lnTo>
                  <a:lnTo>
                    <a:pt x="1930625" y="450064"/>
                  </a:lnTo>
                  <a:lnTo>
                    <a:pt x="1950858" y="408973"/>
                  </a:lnTo>
                  <a:lnTo>
                    <a:pt x="1969182" y="366852"/>
                  </a:lnTo>
                  <a:lnTo>
                    <a:pt x="1985543" y="323761"/>
                  </a:lnTo>
                  <a:lnTo>
                    <a:pt x="1999891" y="279761"/>
                  </a:lnTo>
                  <a:lnTo>
                    <a:pt x="2012174" y="234911"/>
                  </a:lnTo>
                  <a:lnTo>
                    <a:pt x="2022340" y="189271"/>
                  </a:lnTo>
                  <a:lnTo>
                    <a:pt x="2030336" y="142900"/>
                  </a:lnTo>
                  <a:lnTo>
                    <a:pt x="2036113" y="95858"/>
                  </a:lnTo>
                  <a:lnTo>
                    <a:pt x="2039542" y="49216"/>
                  </a:lnTo>
                  <a:lnTo>
                    <a:pt x="2039616" y="48205"/>
                  </a:lnTo>
                  <a:lnTo>
                    <a:pt x="2040796" y="0"/>
                  </a:lnTo>
                  <a:close/>
                </a:path>
                <a:path extrusionOk="0" h="974090" w="2040890">
                  <a:moveTo>
                    <a:pt x="232515" y="0"/>
                  </a:moveTo>
                  <a:lnTo>
                    <a:pt x="0" y="272246"/>
                  </a:lnTo>
                  <a:lnTo>
                    <a:pt x="556351" y="272246"/>
                  </a:lnTo>
                  <a:lnTo>
                    <a:pt x="232515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4951512" y="5543497"/>
              <a:ext cx="2040889" cy="974090"/>
            </a:xfrm>
            <a:custGeom>
              <a:rect b="b" l="l" r="r" t="t"/>
              <a:pathLst>
                <a:path extrusionOk="0" h="974090" w="2040890">
                  <a:moveTo>
                    <a:pt x="2040795" y="0"/>
                  </a:moveTo>
                  <a:lnTo>
                    <a:pt x="2039616" y="48205"/>
                  </a:lnTo>
                  <a:lnTo>
                    <a:pt x="2036112" y="95858"/>
                  </a:lnTo>
                  <a:lnTo>
                    <a:pt x="2030336" y="142900"/>
                  </a:lnTo>
                  <a:lnTo>
                    <a:pt x="2022340" y="189271"/>
                  </a:lnTo>
                  <a:lnTo>
                    <a:pt x="2012174" y="234911"/>
                  </a:lnTo>
                  <a:lnTo>
                    <a:pt x="1999891" y="279761"/>
                  </a:lnTo>
                  <a:lnTo>
                    <a:pt x="1985543" y="323761"/>
                  </a:lnTo>
                  <a:lnTo>
                    <a:pt x="1969182" y="366852"/>
                  </a:lnTo>
                  <a:lnTo>
                    <a:pt x="1950858" y="408973"/>
                  </a:lnTo>
                  <a:lnTo>
                    <a:pt x="1930625" y="450064"/>
                  </a:lnTo>
                  <a:lnTo>
                    <a:pt x="1908534" y="490067"/>
                  </a:lnTo>
                  <a:lnTo>
                    <a:pt x="1884636" y="528922"/>
                  </a:lnTo>
                  <a:lnTo>
                    <a:pt x="1858983" y="566568"/>
                  </a:lnTo>
                  <a:lnTo>
                    <a:pt x="1831628" y="602947"/>
                  </a:lnTo>
                  <a:lnTo>
                    <a:pt x="1802622" y="637998"/>
                  </a:lnTo>
                  <a:lnTo>
                    <a:pt x="1772016" y="671662"/>
                  </a:lnTo>
                  <a:lnTo>
                    <a:pt x="1739863" y="703879"/>
                  </a:lnTo>
                  <a:lnTo>
                    <a:pt x="1706214" y="734589"/>
                  </a:lnTo>
                  <a:lnTo>
                    <a:pt x="1671122" y="763733"/>
                  </a:lnTo>
                  <a:lnTo>
                    <a:pt x="1634637" y="791251"/>
                  </a:lnTo>
                  <a:lnTo>
                    <a:pt x="1596812" y="817084"/>
                  </a:lnTo>
                  <a:lnTo>
                    <a:pt x="1557699" y="841171"/>
                  </a:lnTo>
                  <a:lnTo>
                    <a:pt x="1517348" y="863454"/>
                  </a:lnTo>
                  <a:lnTo>
                    <a:pt x="1475813" y="883871"/>
                  </a:lnTo>
                  <a:lnTo>
                    <a:pt x="1433145" y="902365"/>
                  </a:lnTo>
                  <a:lnTo>
                    <a:pt x="1389395" y="918874"/>
                  </a:lnTo>
                  <a:lnTo>
                    <a:pt x="1344616" y="933340"/>
                  </a:lnTo>
                  <a:lnTo>
                    <a:pt x="1298858" y="945702"/>
                  </a:lnTo>
                  <a:lnTo>
                    <a:pt x="1252175" y="955901"/>
                  </a:lnTo>
                  <a:lnTo>
                    <a:pt x="1204618" y="963877"/>
                  </a:lnTo>
                  <a:lnTo>
                    <a:pt x="1156729" y="969517"/>
                  </a:lnTo>
                  <a:lnTo>
                    <a:pt x="1109058" y="972778"/>
                  </a:lnTo>
                  <a:lnTo>
                    <a:pt x="1061670" y="973703"/>
                  </a:lnTo>
                  <a:lnTo>
                    <a:pt x="1014634" y="972335"/>
                  </a:lnTo>
                  <a:lnTo>
                    <a:pt x="968014" y="968717"/>
                  </a:lnTo>
                  <a:lnTo>
                    <a:pt x="921877" y="962891"/>
                  </a:lnTo>
                  <a:lnTo>
                    <a:pt x="876291" y="954901"/>
                  </a:lnTo>
                  <a:lnTo>
                    <a:pt x="831320" y="944790"/>
                  </a:lnTo>
                  <a:lnTo>
                    <a:pt x="787032" y="932599"/>
                  </a:lnTo>
                  <a:lnTo>
                    <a:pt x="743493" y="918372"/>
                  </a:lnTo>
                  <a:lnTo>
                    <a:pt x="700769" y="902153"/>
                  </a:lnTo>
                  <a:lnTo>
                    <a:pt x="658927" y="883983"/>
                  </a:lnTo>
                  <a:lnTo>
                    <a:pt x="618033" y="863905"/>
                  </a:lnTo>
                  <a:lnTo>
                    <a:pt x="578154" y="841963"/>
                  </a:lnTo>
                  <a:lnTo>
                    <a:pt x="539356" y="818199"/>
                  </a:lnTo>
                  <a:lnTo>
                    <a:pt x="501705" y="792656"/>
                  </a:lnTo>
                  <a:lnTo>
                    <a:pt x="465268" y="765376"/>
                  </a:lnTo>
                  <a:lnTo>
                    <a:pt x="430112" y="736404"/>
                  </a:lnTo>
                  <a:lnTo>
                    <a:pt x="396302" y="705781"/>
                  </a:lnTo>
                  <a:lnTo>
                    <a:pt x="363905" y="673550"/>
                  </a:lnTo>
                  <a:lnTo>
                    <a:pt x="332988" y="639754"/>
                  </a:lnTo>
                  <a:lnTo>
                    <a:pt x="303617" y="604437"/>
                  </a:lnTo>
                  <a:lnTo>
                    <a:pt x="275858" y="567640"/>
                  </a:lnTo>
                  <a:lnTo>
                    <a:pt x="249778" y="529407"/>
                  </a:lnTo>
                  <a:lnTo>
                    <a:pt x="225443" y="489781"/>
                  </a:lnTo>
                  <a:lnTo>
                    <a:pt x="202920" y="448804"/>
                  </a:lnTo>
                  <a:lnTo>
                    <a:pt x="182275" y="406519"/>
                  </a:lnTo>
                  <a:lnTo>
                    <a:pt x="163574" y="362969"/>
                  </a:lnTo>
                  <a:lnTo>
                    <a:pt x="146884" y="318197"/>
                  </a:lnTo>
                  <a:lnTo>
                    <a:pt x="132272" y="272246"/>
                  </a:lnTo>
                  <a:lnTo>
                    <a:pt x="0" y="272246"/>
                  </a:lnTo>
                  <a:lnTo>
                    <a:pt x="232515" y="0"/>
                  </a:lnTo>
                  <a:lnTo>
                    <a:pt x="556351" y="272246"/>
                  </a:lnTo>
                  <a:lnTo>
                    <a:pt x="427121" y="272246"/>
                  </a:lnTo>
                  <a:lnTo>
                    <a:pt x="447977" y="316859"/>
                  </a:lnTo>
                  <a:lnTo>
                    <a:pt x="471629" y="359398"/>
                  </a:lnTo>
                  <a:lnTo>
                    <a:pt x="497927" y="399784"/>
                  </a:lnTo>
                  <a:lnTo>
                    <a:pt x="526724" y="437939"/>
                  </a:lnTo>
                  <a:lnTo>
                    <a:pt x="557870" y="473787"/>
                  </a:lnTo>
                  <a:lnTo>
                    <a:pt x="591217" y="507247"/>
                  </a:lnTo>
                  <a:lnTo>
                    <a:pt x="626617" y="538243"/>
                  </a:lnTo>
                  <a:lnTo>
                    <a:pt x="663921" y="566697"/>
                  </a:lnTo>
                  <a:lnTo>
                    <a:pt x="702980" y="592530"/>
                  </a:lnTo>
                  <a:lnTo>
                    <a:pt x="743647" y="615665"/>
                  </a:lnTo>
                  <a:lnTo>
                    <a:pt x="785773" y="636023"/>
                  </a:lnTo>
                  <a:lnTo>
                    <a:pt x="829209" y="653526"/>
                  </a:lnTo>
                  <a:lnTo>
                    <a:pt x="873807" y="668097"/>
                  </a:lnTo>
                  <a:lnTo>
                    <a:pt x="919417" y="679658"/>
                  </a:lnTo>
                  <a:lnTo>
                    <a:pt x="965893" y="688129"/>
                  </a:lnTo>
                  <a:lnTo>
                    <a:pt x="1013085" y="693435"/>
                  </a:lnTo>
                  <a:lnTo>
                    <a:pt x="1060845" y="695496"/>
                  </a:lnTo>
                  <a:lnTo>
                    <a:pt x="1109024" y="694234"/>
                  </a:lnTo>
                  <a:lnTo>
                    <a:pt x="1157474" y="689572"/>
                  </a:lnTo>
                  <a:lnTo>
                    <a:pt x="1206046" y="681431"/>
                  </a:lnTo>
                  <a:lnTo>
                    <a:pt x="1253930" y="669908"/>
                  </a:lnTo>
                  <a:lnTo>
                    <a:pt x="1300340" y="655232"/>
                  </a:lnTo>
                  <a:lnTo>
                    <a:pt x="1345169" y="637533"/>
                  </a:lnTo>
                  <a:lnTo>
                    <a:pt x="1388311" y="616941"/>
                  </a:lnTo>
                  <a:lnTo>
                    <a:pt x="1429660" y="593586"/>
                  </a:lnTo>
                  <a:lnTo>
                    <a:pt x="1469110" y="567597"/>
                  </a:lnTo>
                  <a:lnTo>
                    <a:pt x="1506555" y="539105"/>
                  </a:lnTo>
                  <a:lnTo>
                    <a:pt x="1541889" y="508240"/>
                  </a:lnTo>
                  <a:lnTo>
                    <a:pt x="1575006" y="475131"/>
                  </a:lnTo>
                  <a:lnTo>
                    <a:pt x="1605799" y="439908"/>
                  </a:lnTo>
                  <a:lnTo>
                    <a:pt x="1634163" y="402701"/>
                  </a:lnTo>
                  <a:lnTo>
                    <a:pt x="1659992" y="363640"/>
                  </a:lnTo>
                  <a:lnTo>
                    <a:pt x="1683179" y="322855"/>
                  </a:lnTo>
                  <a:lnTo>
                    <a:pt x="1703619" y="280476"/>
                  </a:lnTo>
                  <a:lnTo>
                    <a:pt x="1721205" y="236633"/>
                  </a:lnTo>
                  <a:lnTo>
                    <a:pt x="1735831" y="191456"/>
                  </a:lnTo>
                  <a:lnTo>
                    <a:pt x="1747392" y="145073"/>
                  </a:lnTo>
                  <a:lnTo>
                    <a:pt x="1755781" y="97617"/>
                  </a:lnTo>
                  <a:lnTo>
                    <a:pt x="1760892" y="49216"/>
                  </a:lnTo>
                  <a:lnTo>
                    <a:pt x="1762620" y="0"/>
                  </a:lnTo>
                  <a:lnTo>
                    <a:pt x="2040795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24"/>
          <p:cNvSpPr txBox="1"/>
          <p:nvPr/>
        </p:nvSpPr>
        <p:spPr>
          <a:xfrm>
            <a:off x="79799" y="6565155"/>
            <a:ext cx="3145155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Verdana"/>
                <a:ea typeface="Verdana"/>
                <a:cs typeface="Verdana"/>
                <a:sym typeface="Verdana"/>
              </a:rPr>
              <a:t>Che cos'è IPsec? | Come funzionano le VPN IPsec | Cloudflare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5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7" name="Google Shape;337;p25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64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Servizi IPsec</a:t>
            </a:r>
            <a:endParaRPr/>
          </a:p>
        </p:txBody>
      </p:sp>
      <p:grpSp>
        <p:nvGrpSpPr>
          <p:cNvPr id="338" name="Google Shape;338;p25"/>
          <p:cNvGrpSpPr/>
          <p:nvPr/>
        </p:nvGrpSpPr>
        <p:grpSpPr>
          <a:xfrm>
            <a:off x="2809875" y="1580024"/>
            <a:ext cx="6172200" cy="600075"/>
            <a:chOff x="2809875" y="1580024"/>
            <a:chExt cx="6172200" cy="600075"/>
          </a:xfrm>
        </p:grpSpPr>
        <p:sp>
          <p:nvSpPr>
            <p:cNvPr id="339" name="Google Shape;339;p25"/>
            <p:cNvSpPr/>
            <p:nvPr/>
          </p:nvSpPr>
          <p:spPr>
            <a:xfrm>
              <a:off x="2809875" y="1580024"/>
              <a:ext cx="6172200" cy="600075"/>
            </a:xfrm>
            <a:custGeom>
              <a:rect b="b" l="l" r="r" t="t"/>
              <a:pathLst>
                <a:path extrusionOk="0" h="600075" w="6172200">
                  <a:moveTo>
                    <a:pt x="6072258" y="0"/>
                  </a:moveTo>
                  <a:lnTo>
                    <a:pt x="99940" y="0"/>
                  </a:lnTo>
                  <a:lnTo>
                    <a:pt x="61038" y="7853"/>
                  </a:lnTo>
                  <a:lnTo>
                    <a:pt x="29271" y="29272"/>
                  </a:lnTo>
                  <a:lnTo>
                    <a:pt x="7853" y="61039"/>
                  </a:lnTo>
                  <a:lnTo>
                    <a:pt x="0" y="99941"/>
                  </a:lnTo>
                  <a:lnTo>
                    <a:pt x="0" y="499684"/>
                  </a:lnTo>
                  <a:lnTo>
                    <a:pt x="7853" y="538585"/>
                  </a:lnTo>
                  <a:lnTo>
                    <a:pt x="29271" y="570353"/>
                  </a:lnTo>
                  <a:lnTo>
                    <a:pt x="61038" y="591771"/>
                  </a:lnTo>
                  <a:lnTo>
                    <a:pt x="99940" y="599625"/>
                  </a:lnTo>
                  <a:lnTo>
                    <a:pt x="6072258" y="599625"/>
                  </a:lnTo>
                  <a:lnTo>
                    <a:pt x="6111159" y="591771"/>
                  </a:lnTo>
                  <a:lnTo>
                    <a:pt x="6142926" y="570353"/>
                  </a:lnTo>
                  <a:lnTo>
                    <a:pt x="6164344" y="538585"/>
                  </a:lnTo>
                  <a:lnTo>
                    <a:pt x="6172198" y="499684"/>
                  </a:lnTo>
                  <a:lnTo>
                    <a:pt x="6172198" y="99941"/>
                  </a:lnTo>
                  <a:lnTo>
                    <a:pt x="6164344" y="61039"/>
                  </a:lnTo>
                  <a:lnTo>
                    <a:pt x="6142926" y="29272"/>
                  </a:lnTo>
                  <a:lnTo>
                    <a:pt x="6111159" y="7853"/>
                  </a:lnTo>
                  <a:lnTo>
                    <a:pt x="607225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2809875" y="1580024"/>
              <a:ext cx="6172200" cy="600075"/>
            </a:xfrm>
            <a:custGeom>
              <a:rect b="b" l="l" r="r" t="t"/>
              <a:pathLst>
                <a:path extrusionOk="0" h="600075" w="6172200">
                  <a:moveTo>
                    <a:pt x="0" y="99940"/>
                  </a:moveTo>
                  <a:lnTo>
                    <a:pt x="7853" y="61039"/>
                  </a:lnTo>
                  <a:lnTo>
                    <a:pt x="29271" y="29272"/>
                  </a:lnTo>
                  <a:lnTo>
                    <a:pt x="61039" y="7853"/>
                  </a:lnTo>
                  <a:lnTo>
                    <a:pt x="99940" y="0"/>
                  </a:lnTo>
                  <a:lnTo>
                    <a:pt x="6072259" y="0"/>
                  </a:lnTo>
                  <a:lnTo>
                    <a:pt x="6111160" y="7853"/>
                  </a:lnTo>
                  <a:lnTo>
                    <a:pt x="6142927" y="29272"/>
                  </a:lnTo>
                  <a:lnTo>
                    <a:pt x="6164345" y="61039"/>
                  </a:lnTo>
                  <a:lnTo>
                    <a:pt x="6172199" y="99940"/>
                  </a:lnTo>
                  <a:lnTo>
                    <a:pt x="6172199" y="499684"/>
                  </a:lnTo>
                  <a:lnTo>
                    <a:pt x="6164345" y="538585"/>
                  </a:lnTo>
                  <a:lnTo>
                    <a:pt x="6142927" y="570352"/>
                  </a:lnTo>
                  <a:lnTo>
                    <a:pt x="6111160" y="591771"/>
                  </a:lnTo>
                  <a:lnTo>
                    <a:pt x="6072259" y="599625"/>
                  </a:lnTo>
                  <a:lnTo>
                    <a:pt x="99940" y="599625"/>
                  </a:lnTo>
                  <a:lnTo>
                    <a:pt x="61039" y="591771"/>
                  </a:lnTo>
                  <a:lnTo>
                    <a:pt x="29271" y="570352"/>
                  </a:lnTo>
                  <a:lnTo>
                    <a:pt x="7853" y="538585"/>
                  </a:lnTo>
                  <a:lnTo>
                    <a:pt x="0" y="499684"/>
                  </a:lnTo>
                  <a:lnTo>
                    <a:pt x="0" y="99940"/>
                  </a:lnTo>
                  <a:close/>
                </a:path>
              </a:pathLst>
            </a:custGeom>
            <a:noFill/>
            <a:ln cap="flat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" name="Google Shape;341;p25"/>
          <p:cNvGrpSpPr/>
          <p:nvPr/>
        </p:nvGrpSpPr>
        <p:grpSpPr>
          <a:xfrm>
            <a:off x="2809875" y="2251650"/>
            <a:ext cx="6172200" cy="600075"/>
            <a:chOff x="2809875" y="2251650"/>
            <a:chExt cx="6172200" cy="600075"/>
          </a:xfrm>
        </p:grpSpPr>
        <p:sp>
          <p:nvSpPr>
            <p:cNvPr id="342" name="Google Shape;342;p25"/>
            <p:cNvSpPr/>
            <p:nvPr/>
          </p:nvSpPr>
          <p:spPr>
            <a:xfrm>
              <a:off x="2809875" y="2251650"/>
              <a:ext cx="6172200" cy="600075"/>
            </a:xfrm>
            <a:custGeom>
              <a:rect b="b" l="l" r="r" t="t"/>
              <a:pathLst>
                <a:path extrusionOk="0" h="600075" w="6172200">
                  <a:moveTo>
                    <a:pt x="6072258" y="0"/>
                  </a:moveTo>
                  <a:lnTo>
                    <a:pt x="99940" y="0"/>
                  </a:lnTo>
                  <a:lnTo>
                    <a:pt x="61038" y="7853"/>
                  </a:lnTo>
                  <a:lnTo>
                    <a:pt x="29271" y="29271"/>
                  </a:lnTo>
                  <a:lnTo>
                    <a:pt x="7853" y="61038"/>
                  </a:lnTo>
                  <a:lnTo>
                    <a:pt x="0" y="99940"/>
                  </a:lnTo>
                  <a:lnTo>
                    <a:pt x="0" y="499684"/>
                  </a:lnTo>
                  <a:lnTo>
                    <a:pt x="7853" y="538585"/>
                  </a:lnTo>
                  <a:lnTo>
                    <a:pt x="29271" y="570352"/>
                  </a:lnTo>
                  <a:lnTo>
                    <a:pt x="61038" y="591770"/>
                  </a:lnTo>
                  <a:lnTo>
                    <a:pt x="99940" y="599624"/>
                  </a:lnTo>
                  <a:lnTo>
                    <a:pt x="6072258" y="599624"/>
                  </a:lnTo>
                  <a:lnTo>
                    <a:pt x="6111159" y="591770"/>
                  </a:lnTo>
                  <a:lnTo>
                    <a:pt x="6142926" y="570352"/>
                  </a:lnTo>
                  <a:lnTo>
                    <a:pt x="6164344" y="538585"/>
                  </a:lnTo>
                  <a:lnTo>
                    <a:pt x="6172198" y="499684"/>
                  </a:lnTo>
                  <a:lnTo>
                    <a:pt x="6172198" y="99940"/>
                  </a:lnTo>
                  <a:lnTo>
                    <a:pt x="6164344" y="61038"/>
                  </a:lnTo>
                  <a:lnTo>
                    <a:pt x="6142926" y="29271"/>
                  </a:lnTo>
                  <a:lnTo>
                    <a:pt x="6111159" y="7853"/>
                  </a:lnTo>
                  <a:lnTo>
                    <a:pt x="607225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809875" y="2251650"/>
              <a:ext cx="6172200" cy="600075"/>
            </a:xfrm>
            <a:custGeom>
              <a:rect b="b" l="l" r="r" t="t"/>
              <a:pathLst>
                <a:path extrusionOk="0" h="600075" w="6172200">
                  <a:moveTo>
                    <a:pt x="0" y="99940"/>
                  </a:moveTo>
                  <a:lnTo>
                    <a:pt x="7853" y="61039"/>
                  </a:lnTo>
                  <a:lnTo>
                    <a:pt x="29271" y="29272"/>
                  </a:lnTo>
                  <a:lnTo>
                    <a:pt x="61039" y="7853"/>
                  </a:lnTo>
                  <a:lnTo>
                    <a:pt x="99940" y="0"/>
                  </a:lnTo>
                  <a:lnTo>
                    <a:pt x="6072259" y="0"/>
                  </a:lnTo>
                  <a:lnTo>
                    <a:pt x="6111160" y="7853"/>
                  </a:lnTo>
                  <a:lnTo>
                    <a:pt x="6142927" y="29272"/>
                  </a:lnTo>
                  <a:lnTo>
                    <a:pt x="6164345" y="61039"/>
                  </a:lnTo>
                  <a:lnTo>
                    <a:pt x="6172199" y="99940"/>
                  </a:lnTo>
                  <a:lnTo>
                    <a:pt x="6172199" y="499684"/>
                  </a:lnTo>
                  <a:lnTo>
                    <a:pt x="6164345" y="538585"/>
                  </a:lnTo>
                  <a:lnTo>
                    <a:pt x="6142927" y="570352"/>
                  </a:lnTo>
                  <a:lnTo>
                    <a:pt x="6111160" y="591771"/>
                  </a:lnTo>
                  <a:lnTo>
                    <a:pt x="6072259" y="599625"/>
                  </a:lnTo>
                  <a:lnTo>
                    <a:pt x="99940" y="599625"/>
                  </a:lnTo>
                  <a:lnTo>
                    <a:pt x="61039" y="591771"/>
                  </a:lnTo>
                  <a:lnTo>
                    <a:pt x="29271" y="570352"/>
                  </a:lnTo>
                  <a:lnTo>
                    <a:pt x="7853" y="538585"/>
                  </a:lnTo>
                  <a:lnTo>
                    <a:pt x="0" y="499684"/>
                  </a:lnTo>
                  <a:lnTo>
                    <a:pt x="0" y="99940"/>
                  </a:lnTo>
                  <a:close/>
                </a:path>
              </a:pathLst>
            </a:custGeom>
            <a:noFill/>
            <a:ln cap="flat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" name="Google Shape;344;p25"/>
          <p:cNvGrpSpPr/>
          <p:nvPr/>
        </p:nvGrpSpPr>
        <p:grpSpPr>
          <a:xfrm>
            <a:off x="2809875" y="2923274"/>
            <a:ext cx="6172200" cy="600075"/>
            <a:chOff x="2809875" y="2923274"/>
            <a:chExt cx="6172200" cy="600075"/>
          </a:xfrm>
        </p:grpSpPr>
        <p:sp>
          <p:nvSpPr>
            <p:cNvPr id="345" name="Google Shape;345;p25"/>
            <p:cNvSpPr/>
            <p:nvPr/>
          </p:nvSpPr>
          <p:spPr>
            <a:xfrm>
              <a:off x="2809875" y="2923274"/>
              <a:ext cx="6172200" cy="600075"/>
            </a:xfrm>
            <a:custGeom>
              <a:rect b="b" l="l" r="r" t="t"/>
              <a:pathLst>
                <a:path extrusionOk="0" h="600075" w="6172200">
                  <a:moveTo>
                    <a:pt x="6072258" y="0"/>
                  </a:moveTo>
                  <a:lnTo>
                    <a:pt x="99940" y="0"/>
                  </a:lnTo>
                  <a:lnTo>
                    <a:pt x="61038" y="7853"/>
                  </a:lnTo>
                  <a:lnTo>
                    <a:pt x="29271" y="29272"/>
                  </a:lnTo>
                  <a:lnTo>
                    <a:pt x="7853" y="61039"/>
                  </a:lnTo>
                  <a:lnTo>
                    <a:pt x="0" y="99941"/>
                  </a:lnTo>
                  <a:lnTo>
                    <a:pt x="0" y="499684"/>
                  </a:lnTo>
                  <a:lnTo>
                    <a:pt x="7853" y="538586"/>
                  </a:lnTo>
                  <a:lnTo>
                    <a:pt x="29271" y="570353"/>
                  </a:lnTo>
                  <a:lnTo>
                    <a:pt x="61038" y="591771"/>
                  </a:lnTo>
                  <a:lnTo>
                    <a:pt x="99940" y="599625"/>
                  </a:lnTo>
                  <a:lnTo>
                    <a:pt x="6072258" y="599625"/>
                  </a:lnTo>
                  <a:lnTo>
                    <a:pt x="6111159" y="591771"/>
                  </a:lnTo>
                  <a:lnTo>
                    <a:pt x="6142926" y="570353"/>
                  </a:lnTo>
                  <a:lnTo>
                    <a:pt x="6164344" y="538586"/>
                  </a:lnTo>
                  <a:lnTo>
                    <a:pt x="6172198" y="499684"/>
                  </a:lnTo>
                  <a:lnTo>
                    <a:pt x="6172198" y="99941"/>
                  </a:lnTo>
                  <a:lnTo>
                    <a:pt x="6164344" y="61039"/>
                  </a:lnTo>
                  <a:lnTo>
                    <a:pt x="6142926" y="29272"/>
                  </a:lnTo>
                  <a:lnTo>
                    <a:pt x="6111159" y="7853"/>
                  </a:lnTo>
                  <a:lnTo>
                    <a:pt x="607225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2809875" y="2923274"/>
              <a:ext cx="6172200" cy="600075"/>
            </a:xfrm>
            <a:custGeom>
              <a:rect b="b" l="l" r="r" t="t"/>
              <a:pathLst>
                <a:path extrusionOk="0" h="600075" w="6172200">
                  <a:moveTo>
                    <a:pt x="0" y="99940"/>
                  </a:moveTo>
                  <a:lnTo>
                    <a:pt x="7853" y="61039"/>
                  </a:lnTo>
                  <a:lnTo>
                    <a:pt x="29271" y="29272"/>
                  </a:lnTo>
                  <a:lnTo>
                    <a:pt x="61039" y="7853"/>
                  </a:lnTo>
                  <a:lnTo>
                    <a:pt x="99940" y="0"/>
                  </a:lnTo>
                  <a:lnTo>
                    <a:pt x="6072259" y="0"/>
                  </a:lnTo>
                  <a:lnTo>
                    <a:pt x="6111160" y="7853"/>
                  </a:lnTo>
                  <a:lnTo>
                    <a:pt x="6142927" y="29272"/>
                  </a:lnTo>
                  <a:lnTo>
                    <a:pt x="6164345" y="61039"/>
                  </a:lnTo>
                  <a:lnTo>
                    <a:pt x="6172199" y="99940"/>
                  </a:lnTo>
                  <a:lnTo>
                    <a:pt x="6172199" y="499684"/>
                  </a:lnTo>
                  <a:lnTo>
                    <a:pt x="6164345" y="538585"/>
                  </a:lnTo>
                  <a:lnTo>
                    <a:pt x="6142927" y="570352"/>
                  </a:lnTo>
                  <a:lnTo>
                    <a:pt x="6111160" y="591771"/>
                  </a:lnTo>
                  <a:lnTo>
                    <a:pt x="6072259" y="599625"/>
                  </a:lnTo>
                  <a:lnTo>
                    <a:pt x="99940" y="599625"/>
                  </a:lnTo>
                  <a:lnTo>
                    <a:pt x="61039" y="591771"/>
                  </a:lnTo>
                  <a:lnTo>
                    <a:pt x="29271" y="570352"/>
                  </a:lnTo>
                  <a:lnTo>
                    <a:pt x="7853" y="538585"/>
                  </a:lnTo>
                  <a:lnTo>
                    <a:pt x="0" y="499684"/>
                  </a:lnTo>
                  <a:lnTo>
                    <a:pt x="0" y="99940"/>
                  </a:lnTo>
                  <a:close/>
                </a:path>
              </a:pathLst>
            </a:custGeom>
            <a:noFill/>
            <a:ln cap="flat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25"/>
          <p:cNvGrpSpPr/>
          <p:nvPr/>
        </p:nvGrpSpPr>
        <p:grpSpPr>
          <a:xfrm>
            <a:off x="2809875" y="3594899"/>
            <a:ext cx="6172200" cy="600075"/>
            <a:chOff x="2809875" y="3594899"/>
            <a:chExt cx="6172200" cy="600075"/>
          </a:xfrm>
        </p:grpSpPr>
        <p:sp>
          <p:nvSpPr>
            <p:cNvPr id="348" name="Google Shape;348;p25"/>
            <p:cNvSpPr/>
            <p:nvPr/>
          </p:nvSpPr>
          <p:spPr>
            <a:xfrm>
              <a:off x="2809875" y="3594899"/>
              <a:ext cx="6172200" cy="600075"/>
            </a:xfrm>
            <a:custGeom>
              <a:rect b="b" l="l" r="r" t="t"/>
              <a:pathLst>
                <a:path extrusionOk="0" h="600075" w="6172200">
                  <a:moveTo>
                    <a:pt x="6072258" y="0"/>
                  </a:moveTo>
                  <a:lnTo>
                    <a:pt x="99940" y="0"/>
                  </a:lnTo>
                  <a:lnTo>
                    <a:pt x="61038" y="7853"/>
                  </a:lnTo>
                  <a:lnTo>
                    <a:pt x="29271" y="29271"/>
                  </a:lnTo>
                  <a:lnTo>
                    <a:pt x="7853" y="61038"/>
                  </a:lnTo>
                  <a:lnTo>
                    <a:pt x="0" y="99940"/>
                  </a:lnTo>
                  <a:lnTo>
                    <a:pt x="0" y="499684"/>
                  </a:lnTo>
                  <a:lnTo>
                    <a:pt x="7853" y="538585"/>
                  </a:lnTo>
                  <a:lnTo>
                    <a:pt x="29271" y="570352"/>
                  </a:lnTo>
                  <a:lnTo>
                    <a:pt x="61038" y="591770"/>
                  </a:lnTo>
                  <a:lnTo>
                    <a:pt x="99940" y="599624"/>
                  </a:lnTo>
                  <a:lnTo>
                    <a:pt x="6072258" y="599624"/>
                  </a:lnTo>
                  <a:lnTo>
                    <a:pt x="6111159" y="591770"/>
                  </a:lnTo>
                  <a:lnTo>
                    <a:pt x="6142926" y="570352"/>
                  </a:lnTo>
                  <a:lnTo>
                    <a:pt x="6164344" y="538585"/>
                  </a:lnTo>
                  <a:lnTo>
                    <a:pt x="6172198" y="499684"/>
                  </a:lnTo>
                  <a:lnTo>
                    <a:pt x="6172198" y="99940"/>
                  </a:lnTo>
                  <a:lnTo>
                    <a:pt x="6164344" y="61038"/>
                  </a:lnTo>
                  <a:lnTo>
                    <a:pt x="6142926" y="29271"/>
                  </a:lnTo>
                  <a:lnTo>
                    <a:pt x="6111159" y="7853"/>
                  </a:lnTo>
                  <a:lnTo>
                    <a:pt x="607225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809875" y="3594899"/>
              <a:ext cx="6172200" cy="600075"/>
            </a:xfrm>
            <a:custGeom>
              <a:rect b="b" l="l" r="r" t="t"/>
              <a:pathLst>
                <a:path extrusionOk="0" h="600075" w="6172200">
                  <a:moveTo>
                    <a:pt x="0" y="99940"/>
                  </a:moveTo>
                  <a:lnTo>
                    <a:pt x="7853" y="61039"/>
                  </a:lnTo>
                  <a:lnTo>
                    <a:pt x="29271" y="29272"/>
                  </a:lnTo>
                  <a:lnTo>
                    <a:pt x="61039" y="7853"/>
                  </a:lnTo>
                  <a:lnTo>
                    <a:pt x="99940" y="0"/>
                  </a:lnTo>
                  <a:lnTo>
                    <a:pt x="6072259" y="0"/>
                  </a:lnTo>
                  <a:lnTo>
                    <a:pt x="6111160" y="7853"/>
                  </a:lnTo>
                  <a:lnTo>
                    <a:pt x="6142927" y="29272"/>
                  </a:lnTo>
                  <a:lnTo>
                    <a:pt x="6164345" y="61039"/>
                  </a:lnTo>
                  <a:lnTo>
                    <a:pt x="6172199" y="99940"/>
                  </a:lnTo>
                  <a:lnTo>
                    <a:pt x="6172199" y="499684"/>
                  </a:lnTo>
                  <a:lnTo>
                    <a:pt x="6164345" y="538585"/>
                  </a:lnTo>
                  <a:lnTo>
                    <a:pt x="6142927" y="570352"/>
                  </a:lnTo>
                  <a:lnTo>
                    <a:pt x="6111160" y="591771"/>
                  </a:lnTo>
                  <a:lnTo>
                    <a:pt x="6072259" y="599625"/>
                  </a:lnTo>
                  <a:lnTo>
                    <a:pt x="99940" y="599625"/>
                  </a:lnTo>
                  <a:lnTo>
                    <a:pt x="61039" y="591771"/>
                  </a:lnTo>
                  <a:lnTo>
                    <a:pt x="29271" y="570352"/>
                  </a:lnTo>
                  <a:lnTo>
                    <a:pt x="7853" y="538585"/>
                  </a:lnTo>
                  <a:lnTo>
                    <a:pt x="0" y="499684"/>
                  </a:lnTo>
                  <a:lnTo>
                    <a:pt x="0" y="99940"/>
                  </a:lnTo>
                  <a:close/>
                </a:path>
              </a:pathLst>
            </a:custGeom>
            <a:noFill/>
            <a:ln cap="flat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" name="Google Shape;350;p25"/>
          <p:cNvGrpSpPr/>
          <p:nvPr/>
        </p:nvGrpSpPr>
        <p:grpSpPr>
          <a:xfrm>
            <a:off x="2809875" y="4608525"/>
            <a:ext cx="6172200" cy="600075"/>
            <a:chOff x="2809875" y="4608525"/>
            <a:chExt cx="6172200" cy="600075"/>
          </a:xfrm>
        </p:grpSpPr>
        <p:sp>
          <p:nvSpPr>
            <p:cNvPr id="351" name="Google Shape;351;p25"/>
            <p:cNvSpPr/>
            <p:nvPr/>
          </p:nvSpPr>
          <p:spPr>
            <a:xfrm>
              <a:off x="2809875" y="4608525"/>
              <a:ext cx="6172200" cy="600075"/>
            </a:xfrm>
            <a:custGeom>
              <a:rect b="b" l="l" r="r" t="t"/>
              <a:pathLst>
                <a:path extrusionOk="0" h="600075" w="6172200">
                  <a:moveTo>
                    <a:pt x="6072258" y="0"/>
                  </a:moveTo>
                  <a:lnTo>
                    <a:pt x="99940" y="0"/>
                  </a:lnTo>
                  <a:lnTo>
                    <a:pt x="61038" y="7853"/>
                  </a:lnTo>
                  <a:lnTo>
                    <a:pt x="29271" y="29271"/>
                  </a:lnTo>
                  <a:lnTo>
                    <a:pt x="7853" y="61038"/>
                  </a:lnTo>
                  <a:lnTo>
                    <a:pt x="0" y="99940"/>
                  </a:lnTo>
                  <a:lnTo>
                    <a:pt x="0" y="499684"/>
                  </a:lnTo>
                  <a:lnTo>
                    <a:pt x="7853" y="538585"/>
                  </a:lnTo>
                  <a:lnTo>
                    <a:pt x="29271" y="570352"/>
                  </a:lnTo>
                  <a:lnTo>
                    <a:pt x="61038" y="591770"/>
                  </a:lnTo>
                  <a:lnTo>
                    <a:pt x="99940" y="599624"/>
                  </a:lnTo>
                  <a:lnTo>
                    <a:pt x="6072258" y="599624"/>
                  </a:lnTo>
                  <a:lnTo>
                    <a:pt x="6111159" y="591770"/>
                  </a:lnTo>
                  <a:lnTo>
                    <a:pt x="6142926" y="570352"/>
                  </a:lnTo>
                  <a:lnTo>
                    <a:pt x="6164344" y="538585"/>
                  </a:lnTo>
                  <a:lnTo>
                    <a:pt x="6172198" y="499684"/>
                  </a:lnTo>
                  <a:lnTo>
                    <a:pt x="6172198" y="99940"/>
                  </a:lnTo>
                  <a:lnTo>
                    <a:pt x="6164344" y="61038"/>
                  </a:lnTo>
                  <a:lnTo>
                    <a:pt x="6142926" y="29271"/>
                  </a:lnTo>
                  <a:lnTo>
                    <a:pt x="6111159" y="7853"/>
                  </a:lnTo>
                  <a:lnTo>
                    <a:pt x="607225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809875" y="4608525"/>
              <a:ext cx="6172200" cy="600075"/>
            </a:xfrm>
            <a:custGeom>
              <a:rect b="b" l="l" r="r" t="t"/>
              <a:pathLst>
                <a:path extrusionOk="0" h="600075" w="6172200">
                  <a:moveTo>
                    <a:pt x="0" y="99940"/>
                  </a:moveTo>
                  <a:lnTo>
                    <a:pt x="7853" y="61039"/>
                  </a:lnTo>
                  <a:lnTo>
                    <a:pt x="29271" y="29272"/>
                  </a:lnTo>
                  <a:lnTo>
                    <a:pt x="61039" y="7853"/>
                  </a:lnTo>
                  <a:lnTo>
                    <a:pt x="99940" y="0"/>
                  </a:lnTo>
                  <a:lnTo>
                    <a:pt x="6072259" y="0"/>
                  </a:lnTo>
                  <a:lnTo>
                    <a:pt x="6111160" y="7853"/>
                  </a:lnTo>
                  <a:lnTo>
                    <a:pt x="6142927" y="29272"/>
                  </a:lnTo>
                  <a:lnTo>
                    <a:pt x="6164345" y="61039"/>
                  </a:lnTo>
                  <a:lnTo>
                    <a:pt x="6172199" y="99940"/>
                  </a:lnTo>
                  <a:lnTo>
                    <a:pt x="6172199" y="499684"/>
                  </a:lnTo>
                  <a:lnTo>
                    <a:pt x="6164345" y="538585"/>
                  </a:lnTo>
                  <a:lnTo>
                    <a:pt x="6142927" y="570352"/>
                  </a:lnTo>
                  <a:lnTo>
                    <a:pt x="6111160" y="591771"/>
                  </a:lnTo>
                  <a:lnTo>
                    <a:pt x="6072259" y="599625"/>
                  </a:lnTo>
                  <a:lnTo>
                    <a:pt x="99940" y="599625"/>
                  </a:lnTo>
                  <a:lnTo>
                    <a:pt x="61039" y="591771"/>
                  </a:lnTo>
                  <a:lnTo>
                    <a:pt x="29271" y="570352"/>
                  </a:lnTo>
                  <a:lnTo>
                    <a:pt x="7853" y="538585"/>
                  </a:lnTo>
                  <a:lnTo>
                    <a:pt x="0" y="499684"/>
                  </a:lnTo>
                  <a:lnTo>
                    <a:pt x="0" y="99940"/>
                  </a:lnTo>
                  <a:close/>
                </a:path>
              </a:pathLst>
            </a:custGeom>
            <a:noFill/>
            <a:ln cap="flat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" name="Google Shape;353;p25"/>
          <p:cNvGrpSpPr/>
          <p:nvPr/>
        </p:nvGrpSpPr>
        <p:grpSpPr>
          <a:xfrm>
            <a:off x="2809875" y="5280149"/>
            <a:ext cx="6172200" cy="600075"/>
            <a:chOff x="2809875" y="5280149"/>
            <a:chExt cx="6172200" cy="600075"/>
          </a:xfrm>
        </p:grpSpPr>
        <p:sp>
          <p:nvSpPr>
            <p:cNvPr id="354" name="Google Shape;354;p25"/>
            <p:cNvSpPr/>
            <p:nvPr/>
          </p:nvSpPr>
          <p:spPr>
            <a:xfrm>
              <a:off x="2809875" y="5280149"/>
              <a:ext cx="6172200" cy="600075"/>
            </a:xfrm>
            <a:custGeom>
              <a:rect b="b" l="l" r="r" t="t"/>
              <a:pathLst>
                <a:path extrusionOk="0" h="600075" w="6172200">
                  <a:moveTo>
                    <a:pt x="6072258" y="0"/>
                  </a:moveTo>
                  <a:lnTo>
                    <a:pt x="99940" y="0"/>
                  </a:lnTo>
                  <a:lnTo>
                    <a:pt x="61038" y="7853"/>
                  </a:lnTo>
                  <a:lnTo>
                    <a:pt x="29271" y="29272"/>
                  </a:lnTo>
                  <a:lnTo>
                    <a:pt x="7853" y="61039"/>
                  </a:lnTo>
                  <a:lnTo>
                    <a:pt x="0" y="99941"/>
                  </a:lnTo>
                  <a:lnTo>
                    <a:pt x="0" y="499684"/>
                  </a:lnTo>
                  <a:lnTo>
                    <a:pt x="7853" y="538585"/>
                  </a:lnTo>
                  <a:lnTo>
                    <a:pt x="29271" y="570353"/>
                  </a:lnTo>
                  <a:lnTo>
                    <a:pt x="61038" y="591771"/>
                  </a:lnTo>
                  <a:lnTo>
                    <a:pt x="99940" y="599625"/>
                  </a:lnTo>
                  <a:lnTo>
                    <a:pt x="6072258" y="599625"/>
                  </a:lnTo>
                  <a:lnTo>
                    <a:pt x="6111159" y="591771"/>
                  </a:lnTo>
                  <a:lnTo>
                    <a:pt x="6142926" y="570353"/>
                  </a:lnTo>
                  <a:lnTo>
                    <a:pt x="6164344" y="538585"/>
                  </a:lnTo>
                  <a:lnTo>
                    <a:pt x="6172198" y="499684"/>
                  </a:lnTo>
                  <a:lnTo>
                    <a:pt x="6172198" y="99941"/>
                  </a:lnTo>
                  <a:lnTo>
                    <a:pt x="6164344" y="61039"/>
                  </a:lnTo>
                  <a:lnTo>
                    <a:pt x="6142926" y="29272"/>
                  </a:lnTo>
                  <a:lnTo>
                    <a:pt x="6111159" y="7853"/>
                  </a:lnTo>
                  <a:lnTo>
                    <a:pt x="607225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809875" y="5280149"/>
              <a:ext cx="6172200" cy="600075"/>
            </a:xfrm>
            <a:custGeom>
              <a:rect b="b" l="l" r="r" t="t"/>
              <a:pathLst>
                <a:path extrusionOk="0" h="600075" w="6172200">
                  <a:moveTo>
                    <a:pt x="0" y="99940"/>
                  </a:moveTo>
                  <a:lnTo>
                    <a:pt x="7853" y="61039"/>
                  </a:lnTo>
                  <a:lnTo>
                    <a:pt x="29271" y="29272"/>
                  </a:lnTo>
                  <a:lnTo>
                    <a:pt x="61039" y="7853"/>
                  </a:lnTo>
                  <a:lnTo>
                    <a:pt x="99940" y="0"/>
                  </a:lnTo>
                  <a:lnTo>
                    <a:pt x="6072259" y="0"/>
                  </a:lnTo>
                  <a:lnTo>
                    <a:pt x="6111160" y="7853"/>
                  </a:lnTo>
                  <a:lnTo>
                    <a:pt x="6142927" y="29272"/>
                  </a:lnTo>
                  <a:lnTo>
                    <a:pt x="6164345" y="61039"/>
                  </a:lnTo>
                  <a:lnTo>
                    <a:pt x="6172199" y="99940"/>
                  </a:lnTo>
                  <a:lnTo>
                    <a:pt x="6172199" y="499684"/>
                  </a:lnTo>
                  <a:lnTo>
                    <a:pt x="6164345" y="538585"/>
                  </a:lnTo>
                  <a:lnTo>
                    <a:pt x="6142927" y="570352"/>
                  </a:lnTo>
                  <a:lnTo>
                    <a:pt x="6111160" y="591771"/>
                  </a:lnTo>
                  <a:lnTo>
                    <a:pt x="6072259" y="599625"/>
                  </a:lnTo>
                  <a:lnTo>
                    <a:pt x="99940" y="599625"/>
                  </a:lnTo>
                  <a:lnTo>
                    <a:pt x="61039" y="591771"/>
                  </a:lnTo>
                  <a:lnTo>
                    <a:pt x="29271" y="570352"/>
                  </a:lnTo>
                  <a:lnTo>
                    <a:pt x="7853" y="538585"/>
                  </a:lnTo>
                  <a:lnTo>
                    <a:pt x="0" y="499684"/>
                  </a:lnTo>
                  <a:lnTo>
                    <a:pt x="0" y="99940"/>
                  </a:lnTo>
                  <a:close/>
                </a:path>
              </a:pathLst>
            </a:custGeom>
            <a:noFill/>
            <a:ln cap="flat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25"/>
          <p:cNvSpPr txBox="1"/>
          <p:nvPr/>
        </p:nvSpPr>
        <p:spPr>
          <a:xfrm>
            <a:off x="2921701" y="1644900"/>
            <a:ext cx="60603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Controllo degli accessi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1003935" rtl="0" algn="l">
              <a:lnSpc>
                <a:spcPct val="211999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Integrità senza connessione Autenticazione dell'origine dei dati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725"/>
              </a:spcBef>
              <a:spcAft>
                <a:spcPts val="0"/>
              </a:spcAft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Rifiuto di pacchetti riprodotti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-208914" lvl="0" marL="311785" rtl="0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Verdana"/>
              <a:buChar char="•"/>
            </a:pPr>
            <a:r>
              <a:rPr lang="en-US" sz="17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una forma di integrità parziale della sequenza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Riservatezza (crittografia)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280"/>
              </a:spcBef>
              <a:spcAft>
                <a:spcPts val="0"/>
              </a:spcAft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Limitata riservatezza del flusso di traffico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78726" y="6565155"/>
            <a:ext cx="5494655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William Stallings, Crittografia e sicurezza delle reti: Principi e pratica, quinta edizione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6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4" name="Google Shape;364;p26"/>
          <p:cNvSpPr txBox="1"/>
          <p:nvPr/>
        </p:nvSpPr>
        <p:spPr>
          <a:xfrm>
            <a:off x="78726" y="6565155"/>
            <a:ext cx="5494655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William Stallings, Crittografia e sicurezza delle reti: Principi e pratica, quinta edizione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5" name="Google Shape;365;p26"/>
          <p:cNvSpPr txBox="1"/>
          <p:nvPr>
            <p:ph type="title"/>
          </p:nvPr>
        </p:nvSpPr>
        <p:spPr>
          <a:xfrm>
            <a:off x="427947" y="300475"/>
            <a:ext cx="61281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Applicazioni di IPSec</a:t>
            </a:r>
            <a:endParaRPr/>
          </a:p>
        </p:txBody>
      </p:sp>
      <p:sp>
        <p:nvSpPr>
          <p:cNvPr id="366" name="Google Shape;366;p26"/>
          <p:cNvSpPr txBox="1"/>
          <p:nvPr>
            <p:ph idx="1" type="body"/>
          </p:nvPr>
        </p:nvSpPr>
        <p:spPr>
          <a:xfrm>
            <a:off x="917275" y="1045100"/>
            <a:ext cx="10571400" cy="52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650">
            <a:spAutoFit/>
          </a:bodyPr>
          <a:lstStyle/>
          <a:p>
            <a:pPr indent="-342900" lvl="0" marL="354965" marR="5715" rtl="0" algn="l">
              <a:lnSpc>
                <a:spcPct val="789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900"/>
              <a:buFont typeface="Arial"/>
              <a:buChar char="•"/>
            </a:pPr>
            <a:r>
              <a:rPr lang="en-US" sz="1900"/>
              <a:t>IPsec </a:t>
            </a: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garantisce una </a:t>
            </a:r>
            <a:r>
              <a:rPr lang="en-US" sz="1900"/>
              <a:t>comunicazione </a:t>
            </a: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sicura </a:t>
            </a:r>
            <a:r>
              <a:rPr lang="en-US" sz="1900"/>
              <a:t>su </a:t>
            </a: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LAN</a:t>
            </a:r>
            <a:r>
              <a:rPr lang="en-US" sz="1900"/>
              <a:t>, WAN </a:t>
            </a: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private </a:t>
            </a:r>
            <a:r>
              <a:rPr lang="en-US" sz="1900"/>
              <a:t>e </a:t>
            </a: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pubbliche </a:t>
            </a:r>
            <a:r>
              <a:rPr lang="en-US" sz="1900"/>
              <a:t>e Internet: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indent="-340994" lvl="1" marL="810260" marR="5080" rtl="0" algn="just">
              <a:lnSpc>
                <a:spcPct val="78900"/>
              </a:lnSpc>
              <a:spcBef>
                <a:spcPts val="290"/>
              </a:spcBef>
              <a:spcAft>
                <a:spcPts val="0"/>
              </a:spcAft>
              <a:buClr>
                <a:srgbClr val="FFBA00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Connettività sicura delle filiali su Internet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: consente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alle aziende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di creare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reti private virtuali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(VPN)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sicure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su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Internet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o su WAN pubbliche. 	In questo modo si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riduce la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dipendenza dalle reti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private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con conseguente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risparmio sui costi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riduzione dei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costi di gestione della rete.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785"/>
              </a:spcBef>
              <a:spcAft>
                <a:spcPts val="0"/>
              </a:spcAft>
              <a:buClr>
                <a:srgbClr val="FFBA00"/>
              </a:buClr>
              <a:buSzPts val="1900"/>
              <a:buFont typeface="Arial"/>
              <a:buNone/>
            </a:pPr>
            <a:r>
              <a:t/>
            </a:r>
            <a:endParaRPr sz="1900"/>
          </a:p>
          <a:p>
            <a:pPr indent="-340994" lvl="1" marL="810260" marR="5715" rtl="0" algn="just">
              <a:lnSpc>
                <a:spcPct val="789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Accesso remoto sicuro via Internet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: consente agli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utenti finali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di accedere alla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rete aziendale in modo sicuro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tramite una chiamata locale a un ISP,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riducendo i costi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di pedaggio per i dipendenti in viaggio e i telelavoratori.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>
                <a:srgbClr val="FFBA00"/>
              </a:buClr>
              <a:buSzPts val="1900"/>
              <a:buFont typeface="Arial"/>
              <a:buNone/>
            </a:pPr>
            <a:r>
              <a:t/>
            </a:r>
            <a:endParaRPr sz="1900"/>
          </a:p>
          <a:p>
            <a:pPr indent="-340994" lvl="1" marL="810260" marR="5080" rtl="0" algn="just">
              <a:lnSpc>
                <a:spcPct val="789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Stabilire la connettività extranet e intranet con i partner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: consente di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comunicare in modo sicuro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con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organizzazioni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esterne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garantendo l'autenticazione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la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riservatezza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fornendo un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meccanismo di scambio di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chiavi.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>
                <a:srgbClr val="FFBA00"/>
              </a:buClr>
              <a:buSzPts val="1900"/>
              <a:buFont typeface="Arial"/>
              <a:buNone/>
            </a:pPr>
            <a:r>
              <a:t/>
            </a:r>
            <a:endParaRPr sz="1900"/>
          </a:p>
          <a:p>
            <a:pPr indent="-340994" lvl="1" marL="810260" marR="5080" rtl="0" algn="just">
              <a:lnSpc>
                <a:spcPct val="789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Miglioramento della sicurezza del commercio elettronico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aumenta la sicurezza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anche nelle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applicazioni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con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protocolli integrati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 IPsec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garantisce che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tutto il traffico designato sia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crittografato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autenticato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aggiungendo un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ulteriore livello 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di sicurezza oltre a </a:t>
            </a:r>
            <a:r>
              <a:rPr b="1" lang="en-US" sz="19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quello applicativo</a:t>
            </a:r>
            <a:r>
              <a:rPr lang="en-US" sz="19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7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3" name="Google Shape;373;p27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64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SSL</a:t>
            </a:r>
            <a:endParaRPr/>
          </a:p>
        </p:txBody>
      </p:sp>
      <p:sp>
        <p:nvSpPr>
          <p:cNvPr id="374" name="Google Shape;374;p27"/>
          <p:cNvSpPr txBox="1"/>
          <p:nvPr/>
        </p:nvSpPr>
        <p:spPr>
          <a:xfrm>
            <a:off x="78726" y="6565900"/>
            <a:ext cx="299466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Cos'è l'SSL (Secure Sockets Layer)? | Cloudflare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5" name="Google Shape;375;p27"/>
          <p:cNvSpPr txBox="1"/>
          <p:nvPr/>
        </p:nvSpPr>
        <p:spPr>
          <a:xfrm>
            <a:off x="593074" y="2205228"/>
            <a:ext cx="4836160" cy="244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5080" rtl="0" algn="just">
              <a:lnSpc>
                <a:spcPct val="99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SSL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o 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Secure Sockets Layer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è un protocollo di 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crittografia sviluppato 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da 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Netscape nel 1995 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per proteggere le 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comunicazioni Internet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  Garantisce 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la privacy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l'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autenticazione 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l'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integrità dei dati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 SSL si è evoluto in 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TLS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ma i siti web che utilizzano 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SSL/TLS 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visualizzano "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HTTPS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" nell'URL invece di "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HTTP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".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6" name="Google Shape;37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5479" y="1499616"/>
            <a:ext cx="6050280" cy="3499104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7"/>
          <p:cNvSpPr txBox="1"/>
          <p:nvPr/>
        </p:nvSpPr>
        <p:spPr>
          <a:xfrm>
            <a:off x="8463923" y="5139944"/>
            <a:ext cx="105918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Fonte: Cloudflare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28"/>
          <p:cNvGrpSpPr/>
          <p:nvPr/>
        </p:nvGrpSpPr>
        <p:grpSpPr>
          <a:xfrm>
            <a:off x="6893328" y="0"/>
            <a:ext cx="5298671" cy="6858000"/>
            <a:chOff x="6893328" y="0"/>
            <a:chExt cx="5298671" cy="6858000"/>
          </a:xfrm>
        </p:grpSpPr>
        <p:sp>
          <p:nvSpPr>
            <p:cNvPr id="383" name="Google Shape;383;p28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4" name="Google Shape;384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62799" y="0"/>
              <a:ext cx="502920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5" name="Google Shape;385;p28"/>
          <p:cNvSpPr txBox="1"/>
          <p:nvPr/>
        </p:nvSpPr>
        <p:spPr>
          <a:xfrm>
            <a:off x="11126670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6" name="Google Shape;38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8"/>
          <p:cNvSpPr txBox="1"/>
          <p:nvPr/>
        </p:nvSpPr>
        <p:spPr>
          <a:xfrm>
            <a:off x="122649" y="6548625"/>
            <a:ext cx="6684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Abdelkader Shaaban e Cristina Alcaraz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 rot="5400000">
            <a:off x="8838392" y="3181857"/>
            <a:ext cx="5879465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rPr>
              <a:t>COMPITO PRATICO</a:t>
            </a:r>
            <a:endParaRPr sz="5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9" name="Google Shape;389;p28"/>
          <p:cNvSpPr/>
          <p:nvPr/>
        </p:nvSpPr>
        <p:spPr>
          <a:xfrm>
            <a:off x="7377174" y="0"/>
            <a:ext cx="2555240" cy="6858000"/>
          </a:xfrm>
          <a:custGeom>
            <a:rect b="b" l="l" r="r" t="t"/>
            <a:pathLst>
              <a:path extrusionOk="0" h="6858000" w="2555240">
                <a:moveTo>
                  <a:pt x="1541856" y="1537132"/>
                </a:moveTo>
                <a:lnTo>
                  <a:pt x="1494490" y="1543598"/>
                </a:lnTo>
                <a:lnTo>
                  <a:pt x="1450943" y="1561725"/>
                </a:lnTo>
                <a:lnTo>
                  <a:pt x="1413442" y="1590241"/>
                </a:lnTo>
                <a:lnTo>
                  <a:pt x="1384216" y="1627873"/>
                </a:lnTo>
                <a:lnTo>
                  <a:pt x="1365493" y="1673349"/>
                </a:lnTo>
                <a:lnTo>
                  <a:pt x="970859" y="3128578"/>
                </a:lnTo>
                <a:lnTo>
                  <a:pt x="0" y="6858000"/>
                </a:lnTo>
                <a:lnTo>
                  <a:pt x="25956" y="6858000"/>
                </a:lnTo>
                <a:lnTo>
                  <a:pt x="996320" y="3136211"/>
                </a:lnTo>
                <a:lnTo>
                  <a:pt x="1390952" y="1680980"/>
                </a:lnTo>
                <a:lnTo>
                  <a:pt x="1411941" y="1634902"/>
                </a:lnTo>
                <a:lnTo>
                  <a:pt x="1445212" y="1598715"/>
                </a:lnTo>
                <a:lnTo>
                  <a:pt x="1487466" y="1574373"/>
                </a:lnTo>
                <a:lnTo>
                  <a:pt x="1535403" y="1563830"/>
                </a:lnTo>
                <a:lnTo>
                  <a:pt x="1637281" y="1563830"/>
                </a:lnTo>
                <a:lnTo>
                  <a:pt x="1625324" y="1556399"/>
                </a:lnTo>
                <a:lnTo>
                  <a:pt x="1590814" y="1543598"/>
                </a:lnTo>
                <a:lnTo>
                  <a:pt x="1541856" y="1537132"/>
                </a:lnTo>
                <a:close/>
              </a:path>
              <a:path extrusionOk="0" h="6858000" w="2555240">
                <a:moveTo>
                  <a:pt x="1637281" y="1563830"/>
                </a:moveTo>
                <a:lnTo>
                  <a:pt x="1535403" y="1563830"/>
                </a:lnTo>
                <a:lnTo>
                  <a:pt x="1585722" y="1569040"/>
                </a:lnTo>
                <a:lnTo>
                  <a:pt x="1614962" y="1580210"/>
                </a:lnTo>
                <a:lnTo>
                  <a:pt x="1663416" y="1617338"/>
                </a:lnTo>
                <a:lnTo>
                  <a:pt x="1694326" y="1671361"/>
                </a:lnTo>
                <a:lnTo>
                  <a:pt x="1701964" y="1732261"/>
                </a:lnTo>
                <a:lnTo>
                  <a:pt x="1696474" y="1763665"/>
                </a:lnTo>
                <a:lnTo>
                  <a:pt x="1436780" y="2721522"/>
                </a:lnTo>
                <a:lnTo>
                  <a:pt x="1430309" y="2770443"/>
                </a:lnTo>
                <a:lnTo>
                  <a:pt x="1436780" y="2817773"/>
                </a:lnTo>
                <a:lnTo>
                  <a:pt x="1454921" y="2861288"/>
                </a:lnTo>
                <a:lnTo>
                  <a:pt x="1483458" y="2898760"/>
                </a:lnTo>
                <a:lnTo>
                  <a:pt x="1521118" y="2927964"/>
                </a:lnTo>
                <a:lnTo>
                  <a:pt x="1566627" y="2946674"/>
                </a:lnTo>
                <a:lnTo>
                  <a:pt x="1618576" y="2952831"/>
                </a:lnTo>
                <a:lnTo>
                  <a:pt x="1668753" y="2944640"/>
                </a:lnTo>
                <a:lnTo>
                  <a:pt x="1704059" y="2928175"/>
                </a:lnTo>
                <a:lnTo>
                  <a:pt x="1617364" y="2928175"/>
                </a:lnTo>
                <a:lnTo>
                  <a:pt x="1572991" y="2922507"/>
                </a:lnTo>
                <a:lnTo>
                  <a:pt x="1526878" y="2901533"/>
                </a:lnTo>
                <a:lnTo>
                  <a:pt x="1490664" y="2868286"/>
                </a:lnTo>
                <a:lnTo>
                  <a:pt x="1466303" y="2826064"/>
                </a:lnTo>
                <a:lnTo>
                  <a:pt x="1455753" y="2778164"/>
                </a:lnTo>
                <a:lnTo>
                  <a:pt x="1460967" y="2727882"/>
                </a:lnTo>
                <a:lnTo>
                  <a:pt x="1720661" y="1770024"/>
                </a:lnTo>
                <a:lnTo>
                  <a:pt x="1726648" y="1734387"/>
                </a:lnTo>
                <a:lnTo>
                  <a:pt x="1725674" y="1701333"/>
                </a:lnTo>
                <a:lnTo>
                  <a:pt x="1725594" y="1698631"/>
                </a:lnTo>
                <a:lnTo>
                  <a:pt x="1717618" y="1663589"/>
                </a:lnTo>
                <a:lnTo>
                  <a:pt x="1702839" y="1630098"/>
                </a:lnTo>
                <a:lnTo>
                  <a:pt x="1681934" y="1600125"/>
                </a:lnTo>
                <a:lnTo>
                  <a:pt x="1655897" y="1575400"/>
                </a:lnTo>
                <a:lnTo>
                  <a:pt x="1637281" y="1563830"/>
                </a:lnTo>
                <a:close/>
              </a:path>
              <a:path extrusionOk="0" h="6858000" w="2555240">
                <a:moveTo>
                  <a:pt x="2555219" y="0"/>
                </a:moveTo>
                <a:lnTo>
                  <a:pt x="2528139" y="0"/>
                </a:lnTo>
                <a:lnTo>
                  <a:pt x="2100017" y="1561407"/>
                </a:lnTo>
                <a:lnTo>
                  <a:pt x="1757578" y="2837279"/>
                </a:lnTo>
                <a:lnTo>
                  <a:pt x="1732760" y="2874962"/>
                </a:lnTo>
                <a:lnTo>
                  <a:pt x="1699570" y="2903364"/>
                </a:lnTo>
                <a:lnTo>
                  <a:pt x="1660330" y="2921448"/>
                </a:lnTo>
                <a:lnTo>
                  <a:pt x="1617364" y="2928175"/>
                </a:lnTo>
                <a:lnTo>
                  <a:pt x="1704059" y="2928175"/>
                </a:lnTo>
                <a:lnTo>
                  <a:pt x="1714469" y="2923320"/>
                </a:lnTo>
                <a:lnTo>
                  <a:pt x="1753036" y="2890094"/>
                </a:lnTo>
                <a:lnTo>
                  <a:pt x="1781765" y="2846183"/>
                </a:lnTo>
                <a:lnTo>
                  <a:pt x="1781765" y="2844910"/>
                </a:lnTo>
                <a:lnTo>
                  <a:pt x="2124204" y="1567768"/>
                </a:lnTo>
                <a:lnTo>
                  <a:pt x="2555219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8"/>
          <p:cNvSpPr txBox="1"/>
          <p:nvPr>
            <p:ph type="title"/>
          </p:nvPr>
        </p:nvSpPr>
        <p:spPr>
          <a:xfrm>
            <a:off x="342099" y="80775"/>
            <a:ext cx="68136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0" lvl="0" marL="12700" marR="5080" rtl="0" algn="l">
              <a:lnSpc>
                <a:spcPct val="106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Compito a casa: Confronto tra HTTP e HTTPS con particolare attenzione all'importanza di SSL/TLS</a:t>
            </a:r>
            <a:endParaRPr sz="2700"/>
          </a:p>
          <a:p>
            <a:pPr indent="0" lvl="0" marL="325755" marR="1593850" rtl="0" algn="just">
              <a:lnSpc>
                <a:spcPct val="104200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Obiettivo</a:t>
            </a:r>
            <a:r>
              <a:rPr lang="en-US" sz="700">
                <a:solidFill>
                  <a:srgbClr val="000000"/>
                </a:solidFill>
              </a:rPr>
              <a:t>: Per migliorare le proprie competenze pratiche, è fondamentale impegnarsi in un lavoro pratico. Lo scopo di questo esercizio è simulare le interazioni di rete del mondo reale, confrontare la sicurezza di HTTP con quella di HTTPS e capire perché SSL/TLS è essenziale.</a:t>
            </a:r>
            <a:endParaRPr sz="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1" name="Google Shape;391;p28"/>
          <p:cNvSpPr txBox="1"/>
          <p:nvPr/>
        </p:nvSpPr>
        <p:spPr>
          <a:xfrm>
            <a:off x="122645" y="2176711"/>
            <a:ext cx="6813600" cy="38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75">
            <a:spAutoFit/>
          </a:bodyPr>
          <a:lstStyle/>
          <a:p>
            <a:pPr indent="42544" lvl="0" marL="104139" marR="508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Linee guida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: Seguire i passaggi indicati di seguito per impostare un ambiente di laboratorio controllato e basato sulla simulazione, utilizzando macchine virtuali (vittime e un aggressore). Questa configurazione vi consentirà di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4139" marR="5080" rtl="0" algn="just">
              <a:lnSpc>
                <a:spcPct val="103299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eseguire un attacco Man-in-the-Middle (MitM) e acquisire tutti i dati trasmessi dal computer vittima in un ambiente sicuro e isolato.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15900" lvl="0" marL="241300" marR="5715" rtl="0" algn="l">
              <a:lnSpc>
                <a:spcPct val="1117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Verdana"/>
              <a:buAutoNum type="arabicPeriod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Utilizzate il simulatore di rete GNS3 per creare una topologia con un nodo (macchina vittima) e una macchina Kali Linux che funge da attaccante.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15900" lvl="0" marL="241300" marR="5715" rtl="0" algn="l">
              <a:lnSpc>
                <a:spcPct val="1117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Verdana"/>
              <a:buAutoNum type="arabicPeriod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Assicuratevi di installare queste macchine sul software per macchine virtuali che preferite e di integrarle con il server GNS3.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15900" lvl="0" marL="2413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Verdana"/>
              <a:buAutoNum type="arabicPeriod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Assicurarsi che lo strumento Bettercap sia installato su Kali Linux.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42544" lvl="0" marL="104139" marR="5080" rtl="0" algn="just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Compito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: Utilizzare Bettercap per simulare un attacco Man-in-the-Middle (MitM). Una volta che l'aggressore è riuscito a posizionarsi nel mezzo del traffico proveniente dal dispositivo vittima, iniziare a sniffare tutti i pacchetti che trasmettono da quel dispositivo. Testatelo sul computer vittima visitando un sito Web HTTP. È necessario utilizzare un sito web sviluppato esclusivamente a scopo didattico per descrivere le violazioni della sicurezza; pertanto, è necessario utilizzare </a:t>
            </a:r>
            <a:r>
              <a:rPr lang="en-US" sz="1000" u="sng">
                <a:latin typeface="Verdana"/>
                <a:ea typeface="Verdana"/>
                <a:cs typeface="Verdana"/>
                <a:sym typeface="Verdana"/>
              </a:rPr>
              <a:t>vulnweb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Utilizzate una qualsiasi applicazione web collegata a questo sito per fornire un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nome utente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e una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password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, quindi verificate la raccolta di queste credenziali da parte dell'attaccante. Riportare i risultati e mostrare come tutte le credenziali dell'obiettivo siano ora disponibili per l'attaccante.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92" name="Google Shape;392;p28"/>
          <p:cNvGrpSpPr/>
          <p:nvPr/>
        </p:nvGrpSpPr>
        <p:grpSpPr>
          <a:xfrm>
            <a:off x="7951303" y="0"/>
            <a:ext cx="4176689" cy="2832304"/>
            <a:chOff x="7951303" y="0"/>
            <a:chExt cx="4176689" cy="2832304"/>
          </a:xfrm>
        </p:grpSpPr>
        <p:sp>
          <p:nvSpPr>
            <p:cNvPr id="393" name="Google Shape;393;p28"/>
            <p:cNvSpPr/>
            <p:nvPr/>
          </p:nvSpPr>
          <p:spPr>
            <a:xfrm>
              <a:off x="7951303" y="2569414"/>
              <a:ext cx="662940" cy="262890"/>
            </a:xfrm>
            <a:custGeom>
              <a:rect b="b" l="l" r="r" t="t"/>
              <a:pathLst>
                <a:path extrusionOk="0" h="262889" w="662940">
                  <a:moveTo>
                    <a:pt x="0" y="262445"/>
                  </a:moveTo>
                  <a:lnTo>
                    <a:pt x="662364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94" name="Google Shape;394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390376" y="0"/>
              <a:ext cx="737616" cy="710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5" name="Google Shape;395;p28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29"/>
          <p:cNvGrpSpPr/>
          <p:nvPr/>
        </p:nvGrpSpPr>
        <p:grpSpPr>
          <a:xfrm>
            <a:off x="6893328" y="0"/>
            <a:ext cx="3951455" cy="6858000"/>
            <a:chOff x="6893328" y="0"/>
            <a:chExt cx="3951455" cy="6858000"/>
          </a:xfrm>
        </p:grpSpPr>
        <p:sp>
          <p:nvSpPr>
            <p:cNvPr id="401" name="Google Shape;401;p29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7251013" y="42660"/>
              <a:ext cx="2801620" cy="6792595"/>
            </a:xfrm>
            <a:custGeom>
              <a:rect b="b" l="l" r="r" t="t"/>
              <a:pathLst>
                <a:path extrusionOk="0" h="6792595" w="2801620">
                  <a:moveTo>
                    <a:pt x="1734226" y="1504962"/>
                  </a:moveTo>
                  <a:lnTo>
                    <a:pt x="1686663" y="1509771"/>
                  </a:lnTo>
                  <a:lnTo>
                    <a:pt x="1642509" y="1526367"/>
                  </a:lnTo>
                  <a:lnTo>
                    <a:pt x="1604036" y="1553557"/>
                  </a:lnTo>
                  <a:lnTo>
                    <a:pt x="1573515" y="1590145"/>
                  </a:lnTo>
                  <a:lnTo>
                    <a:pt x="1553216" y="1634940"/>
                  </a:lnTo>
                  <a:lnTo>
                    <a:pt x="1108036" y="3075512"/>
                  </a:lnTo>
                  <a:lnTo>
                    <a:pt x="5665" y="6775318"/>
                  </a:lnTo>
                  <a:lnTo>
                    <a:pt x="1404" y="6787898"/>
                  </a:lnTo>
                  <a:lnTo>
                    <a:pt x="0" y="6791667"/>
                  </a:lnTo>
                  <a:lnTo>
                    <a:pt x="26716" y="6792600"/>
                  </a:lnTo>
                  <a:lnTo>
                    <a:pt x="1133215" y="3084028"/>
                  </a:lnTo>
                  <a:lnTo>
                    <a:pt x="1578394" y="1643456"/>
                  </a:lnTo>
                  <a:lnTo>
                    <a:pt x="1600979" y="1598138"/>
                  </a:lnTo>
                  <a:lnTo>
                    <a:pt x="1635493" y="1563134"/>
                  </a:lnTo>
                  <a:lnTo>
                    <a:pt x="1678570" y="1540281"/>
                  </a:lnTo>
                  <a:lnTo>
                    <a:pt x="1726845" y="1531418"/>
                  </a:lnTo>
                  <a:lnTo>
                    <a:pt x="1823362" y="1531418"/>
                  </a:lnTo>
                  <a:lnTo>
                    <a:pt x="1816972" y="1527129"/>
                  </a:lnTo>
                  <a:lnTo>
                    <a:pt x="1782928" y="1513132"/>
                  </a:lnTo>
                  <a:lnTo>
                    <a:pt x="1734226" y="1504962"/>
                  </a:lnTo>
                  <a:close/>
                </a:path>
                <a:path extrusionOk="0" h="6792595" w="2801620">
                  <a:moveTo>
                    <a:pt x="1823362" y="1531418"/>
                  </a:moveTo>
                  <a:lnTo>
                    <a:pt x="1726845" y="1531418"/>
                  </a:lnTo>
                  <a:lnTo>
                    <a:pt x="1776952" y="1538381"/>
                  </a:lnTo>
                  <a:lnTo>
                    <a:pt x="1805784" y="1550565"/>
                  </a:lnTo>
                  <a:lnTo>
                    <a:pt x="1852912" y="1589361"/>
                  </a:lnTo>
                  <a:lnTo>
                    <a:pt x="1881919" y="1644430"/>
                  </a:lnTo>
                  <a:lnTo>
                    <a:pt x="1887790" y="1674626"/>
                  </a:lnTo>
                  <a:lnTo>
                    <a:pt x="1887426" y="1705559"/>
                  </a:lnTo>
                  <a:lnTo>
                    <a:pt x="1880844" y="1736752"/>
                  </a:lnTo>
                  <a:lnTo>
                    <a:pt x="1587879" y="2684962"/>
                  </a:lnTo>
                  <a:lnTo>
                    <a:pt x="1579705" y="2733628"/>
                  </a:lnTo>
                  <a:lnTo>
                    <a:pt x="1584521" y="2781156"/>
                  </a:lnTo>
                  <a:lnTo>
                    <a:pt x="1601132" y="2825277"/>
                  </a:lnTo>
                  <a:lnTo>
                    <a:pt x="1628343" y="2863722"/>
                  </a:lnTo>
                  <a:lnTo>
                    <a:pt x="1664960" y="2894223"/>
                  </a:lnTo>
                  <a:lnTo>
                    <a:pt x="1709789" y="2914510"/>
                  </a:lnTo>
                  <a:lnTo>
                    <a:pt x="1761492" y="2922476"/>
                  </a:lnTo>
                  <a:lnTo>
                    <a:pt x="1811924" y="2916041"/>
                  </a:lnTo>
                  <a:lnTo>
                    <a:pt x="1854912" y="2897792"/>
                  </a:lnTo>
                  <a:lnTo>
                    <a:pt x="1761141" y="2897792"/>
                  </a:lnTo>
                  <a:lnTo>
                    <a:pt x="1716994" y="2890579"/>
                  </a:lnTo>
                  <a:lnTo>
                    <a:pt x="1671641" y="2868009"/>
                  </a:lnTo>
                  <a:lnTo>
                    <a:pt x="1636609" y="2833519"/>
                  </a:lnTo>
                  <a:lnTo>
                    <a:pt x="1613737" y="2790472"/>
                  </a:lnTo>
                  <a:lnTo>
                    <a:pt x="1604864" y="2742233"/>
                  </a:lnTo>
                  <a:lnTo>
                    <a:pt x="1611830" y="2692163"/>
                  </a:lnTo>
                  <a:lnTo>
                    <a:pt x="1904794" y="1743952"/>
                  </a:lnTo>
                  <a:lnTo>
                    <a:pt x="1912021" y="1708546"/>
                  </a:lnTo>
                  <a:lnTo>
                    <a:pt x="1912206" y="1674626"/>
                  </a:lnTo>
                  <a:lnTo>
                    <a:pt x="1912216" y="1672774"/>
                  </a:lnTo>
                  <a:lnTo>
                    <a:pt x="1905467" y="1637476"/>
                  </a:lnTo>
                  <a:lnTo>
                    <a:pt x="1891866" y="1603490"/>
                  </a:lnTo>
                  <a:lnTo>
                    <a:pt x="1872020" y="1572806"/>
                  </a:lnTo>
                  <a:lnTo>
                    <a:pt x="1846862" y="1547186"/>
                  </a:lnTo>
                  <a:lnTo>
                    <a:pt x="1823362" y="1531418"/>
                  </a:lnTo>
                  <a:close/>
                </a:path>
                <a:path extrusionOk="0" h="6792595" w="2801620">
                  <a:moveTo>
                    <a:pt x="2774548" y="0"/>
                  </a:moveTo>
                  <a:lnTo>
                    <a:pt x="2291201" y="1548702"/>
                  </a:lnTo>
                  <a:lnTo>
                    <a:pt x="1904442" y="2811844"/>
                  </a:lnTo>
                  <a:lnTo>
                    <a:pt x="1878324" y="2848639"/>
                  </a:lnTo>
                  <a:lnTo>
                    <a:pt x="1844163" y="2875865"/>
                  </a:lnTo>
                  <a:lnTo>
                    <a:pt x="1804316" y="2892569"/>
                  </a:lnTo>
                  <a:lnTo>
                    <a:pt x="1761141" y="2897792"/>
                  </a:lnTo>
                  <a:lnTo>
                    <a:pt x="1854912" y="2897792"/>
                  </a:lnTo>
                  <a:lnTo>
                    <a:pt x="1858357" y="2896330"/>
                  </a:lnTo>
                  <a:lnTo>
                    <a:pt x="1898060" y="2864470"/>
                  </a:lnTo>
                  <a:lnTo>
                    <a:pt x="1928305" y="2821588"/>
                  </a:lnTo>
                  <a:lnTo>
                    <a:pt x="1928350" y="2820316"/>
                  </a:lnTo>
                  <a:lnTo>
                    <a:pt x="2315151" y="1555902"/>
                  </a:lnTo>
                  <a:lnTo>
                    <a:pt x="2801221" y="2204"/>
                  </a:lnTo>
                  <a:lnTo>
                    <a:pt x="2794567" y="1236"/>
                  </a:lnTo>
                  <a:lnTo>
                    <a:pt x="2787901" y="625"/>
                  </a:lnTo>
                  <a:lnTo>
                    <a:pt x="2781227" y="253"/>
                  </a:lnTo>
                  <a:lnTo>
                    <a:pt x="277454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3" name="Google Shape;403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27263" y="5154167"/>
              <a:ext cx="880872" cy="1703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6847" y="6166103"/>
              <a:ext cx="3297936" cy="615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5" name="Google Shape;405;p29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4525">
            <a:spAutoFit/>
          </a:bodyPr>
          <a:lstStyle/>
          <a:p>
            <a:pPr indent="0" lvl="0" marL="459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Architettura SSL</a:t>
            </a:r>
            <a:endParaRPr/>
          </a:p>
        </p:txBody>
      </p:sp>
      <p:sp>
        <p:nvSpPr>
          <p:cNvPr id="406" name="Google Shape;406;p29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7" name="Google Shape;407;p29"/>
          <p:cNvSpPr txBox="1"/>
          <p:nvPr/>
        </p:nvSpPr>
        <p:spPr>
          <a:xfrm>
            <a:off x="785691" y="1538223"/>
            <a:ext cx="2134870" cy="772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650">
            <a:spAutoFit/>
          </a:bodyPr>
          <a:lstStyle/>
          <a:p>
            <a:pPr indent="-120650" lvl="0" marL="104139" marR="5080" rtl="0" algn="just">
              <a:lnSpc>
                <a:spcPct val="789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▪"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	I protocolli dei servizi di sicurezza </a:t>
            </a: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SSL Record</a:t>
            </a: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8" name="Google Shape;408;p29"/>
          <p:cNvSpPr txBox="1"/>
          <p:nvPr/>
        </p:nvSpPr>
        <p:spPr>
          <a:xfrm>
            <a:off x="3058991" y="1538223"/>
            <a:ext cx="2974340" cy="543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650">
            <a:spAutoFit/>
          </a:bodyPr>
          <a:lstStyle/>
          <a:p>
            <a:pPr indent="-59055" lvl="0" marL="71120" marR="5080" rtl="0" algn="l">
              <a:lnSpc>
                <a:spcPct val="78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Il protocollo </a:t>
            </a: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fornisce un accesso di base a vari livelli superiori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9" name="Google Shape;409;p29"/>
          <p:cNvSpPr txBox="1"/>
          <p:nvPr/>
        </p:nvSpPr>
        <p:spPr>
          <a:xfrm>
            <a:off x="785691" y="2821432"/>
            <a:ext cx="5248275" cy="1013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00">
            <a:spAutoFit/>
          </a:bodyPr>
          <a:lstStyle/>
          <a:p>
            <a:pPr indent="-120650" lvl="0" marL="104139" marR="5080" rtl="0" algn="just">
              <a:lnSpc>
                <a:spcPct val="804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▪"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	In particolare, l'Hypertext Transfer Protocol (</a:t>
            </a: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HTTP</a:t>
            </a: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), che fornisce il </a:t>
            </a: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servizio di trasferimento </a:t>
            </a: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per l'</a:t>
            </a: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interazione tra client e server </a:t>
            </a: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Web, può funzionare su </a:t>
            </a: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SSL</a:t>
            </a: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0" name="Google Shape;410;p29"/>
          <p:cNvSpPr txBox="1"/>
          <p:nvPr/>
        </p:nvSpPr>
        <p:spPr>
          <a:xfrm>
            <a:off x="785691" y="4333240"/>
            <a:ext cx="781050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0650" lvl="0" marL="1289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900"/>
              <a:buFont typeface="Calibri"/>
              <a:buChar char="▪"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Tre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1" name="Google Shape;411;p29"/>
          <p:cNvSpPr txBox="1"/>
          <p:nvPr/>
        </p:nvSpPr>
        <p:spPr>
          <a:xfrm>
            <a:off x="1822773" y="4333240"/>
            <a:ext cx="4209415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I protocolli di livello superiore sono anche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2" name="Google Shape;412;p29"/>
          <p:cNvSpPr txBox="1"/>
          <p:nvPr/>
        </p:nvSpPr>
        <p:spPr>
          <a:xfrm>
            <a:off x="877132" y="4561840"/>
            <a:ext cx="5156200" cy="1242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475">
            <a:spAutoFit/>
          </a:bodyPr>
          <a:lstStyle/>
          <a:p>
            <a:pPr indent="0" lvl="0" marL="12700" marR="508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definiti come parte di SSL: il </a:t>
            </a: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protocollo Handshake</a:t>
            </a: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, il </a:t>
            </a: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protocollo Change Cipher Spec </a:t>
            </a: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e il </a:t>
            </a: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protocollo Alert</a:t>
            </a: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.  Questi protocolli specifici di SSL sono utilizzati nella gestione degli </a:t>
            </a: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scambi SSL</a:t>
            </a: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3" name="Google Shape;41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3680" y="1898904"/>
            <a:ext cx="5236464" cy="3331464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9"/>
          <p:cNvSpPr txBox="1"/>
          <p:nvPr>
            <p:ph idx="12" type="sldNum"/>
          </p:nvPr>
        </p:nvSpPr>
        <p:spPr>
          <a:xfrm>
            <a:off x="11101270" y="6323781"/>
            <a:ext cx="244475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5" name="Google Shape;415;p29"/>
          <p:cNvSpPr txBox="1"/>
          <p:nvPr/>
        </p:nvSpPr>
        <p:spPr>
          <a:xfrm>
            <a:off x="186143" y="6565155"/>
            <a:ext cx="5494655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F1111"/>
                </a:solidFill>
                <a:latin typeface="Verdana"/>
                <a:ea typeface="Verdana"/>
                <a:cs typeface="Verdana"/>
                <a:sym typeface="Verdana"/>
              </a:rPr>
              <a:t>William Stallings, Crittografia e sicurezza delle reti: Principi e pratica, quinta edizione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3"/>
          <p:cNvGrpSpPr/>
          <p:nvPr/>
        </p:nvGrpSpPr>
        <p:grpSpPr>
          <a:xfrm>
            <a:off x="0" y="-2235"/>
            <a:ext cx="6043268" cy="6862275"/>
            <a:chOff x="0" y="-2235"/>
            <a:chExt cx="6043268" cy="6862275"/>
          </a:xfrm>
        </p:grpSpPr>
        <p:sp>
          <p:nvSpPr>
            <p:cNvPr id="84" name="Google Shape;84;p3"/>
            <p:cNvSpPr/>
            <p:nvPr/>
          </p:nvSpPr>
          <p:spPr>
            <a:xfrm>
              <a:off x="3498188" y="17721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8" y="2283048"/>
                  </a:moveTo>
                  <a:lnTo>
                    <a:pt x="1271585" y="2291184"/>
                  </a:lnTo>
                  <a:lnTo>
                    <a:pt x="1226182" y="2312358"/>
                  </a:lnTo>
                  <a:lnTo>
                    <a:pt x="1187879" y="2345356"/>
                  </a:lnTo>
                  <a:lnTo>
                    <a:pt x="1159347" y="2388967"/>
                  </a:lnTo>
                  <a:lnTo>
                    <a:pt x="1159347" y="2390230"/>
                  </a:lnTo>
                  <a:lnTo>
                    <a:pt x="819255" y="3658619"/>
                  </a:lnTo>
                  <a:lnTo>
                    <a:pt x="0" y="6835909"/>
                  </a:lnTo>
                  <a:lnTo>
                    <a:pt x="6637" y="6836639"/>
                  </a:lnTo>
                  <a:lnTo>
                    <a:pt x="13275" y="6837014"/>
                  </a:lnTo>
                  <a:lnTo>
                    <a:pt x="20860" y="6837172"/>
                  </a:lnTo>
                  <a:lnTo>
                    <a:pt x="26549" y="6837172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49" y="2314218"/>
                  </a:lnTo>
                  <a:lnTo>
                    <a:pt x="1322621" y="2307537"/>
                  </a:lnTo>
                  <a:lnTo>
                    <a:pt x="1417705" y="2307537"/>
                  </a:lnTo>
                  <a:lnTo>
                    <a:pt x="1373010" y="2289163"/>
                  </a:lnTo>
                  <a:lnTo>
                    <a:pt x="1321418" y="2283048"/>
                  </a:lnTo>
                  <a:close/>
                </a:path>
                <a:path extrusionOk="0" h="6837680" w="2545079">
                  <a:moveTo>
                    <a:pt x="1417705" y="2307537"/>
                  </a:moveTo>
                  <a:lnTo>
                    <a:pt x="1322621" y="2307537"/>
                  </a:lnTo>
                  <a:lnTo>
                    <a:pt x="1366688" y="2313167"/>
                  </a:lnTo>
                  <a:lnTo>
                    <a:pt x="1412486" y="2333997"/>
                  </a:lnTo>
                  <a:lnTo>
                    <a:pt x="1448453" y="2367015"/>
                  </a:lnTo>
                  <a:lnTo>
                    <a:pt x="1472646" y="2408948"/>
                  </a:lnTo>
                  <a:lnTo>
                    <a:pt x="1483124" y="2456520"/>
                  </a:lnTo>
                  <a:lnTo>
                    <a:pt x="1477945" y="2506456"/>
                  </a:lnTo>
                  <a:lnTo>
                    <a:pt x="1220031" y="3457748"/>
                  </a:lnTo>
                  <a:lnTo>
                    <a:pt x="1214086" y="3493142"/>
                  </a:lnTo>
                  <a:lnTo>
                    <a:pt x="1223055" y="3563455"/>
                  </a:lnTo>
                  <a:lnTo>
                    <a:pt x="1258494" y="3626483"/>
                  </a:lnTo>
                  <a:lnTo>
                    <a:pt x="1314715" y="3669910"/>
                  </a:lnTo>
                  <a:lnTo>
                    <a:pt x="1397611" y="3689044"/>
                  </a:lnTo>
                  <a:lnTo>
                    <a:pt x="1444653" y="3682622"/>
                  </a:lnTo>
                  <a:lnTo>
                    <a:pt x="1487902" y="3664620"/>
                  </a:lnTo>
                  <a:lnTo>
                    <a:pt x="1490650" y="3662531"/>
                  </a:lnTo>
                  <a:lnTo>
                    <a:pt x="1404021" y="3662531"/>
                  </a:lnTo>
                  <a:lnTo>
                    <a:pt x="1354047" y="3657356"/>
                  </a:lnTo>
                  <a:lnTo>
                    <a:pt x="1299050" y="3630194"/>
                  </a:lnTo>
                  <a:lnTo>
                    <a:pt x="1259225" y="3584083"/>
                  </a:lnTo>
                  <a:lnTo>
                    <a:pt x="1239313" y="3525969"/>
                  </a:lnTo>
                  <a:lnTo>
                    <a:pt x="1238602" y="3495254"/>
                  </a:lnTo>
                  <a:lnTo>
                    <a:pt x="1244053" y="3464065"/>
                  </a:lnTo>
                  <a:lnTo>
                    <a:pt x="1501968" y="2512773"/>
                  </a:lnTo>
                  <a:lnTo>
                    <a:pt x="1508395" y="2464187"/>
                  </a:lnTo>
                  <a:lnTo>
                    <a:pt x="1501968" y="2417181"/>
                  </a:lnTo>
                  <a:lnTo>
                    <a:pt x="1483952" y="2373964"/>
                  </a:lnTo>
                  <a:lnTo>
                    <a:pt x="1455611" y="2336749"/>
                  </a:lnTo>
                  <a:lnTo>
                    <a:pt x="1418209" y="2307745"/>
                  </a:lnTo>
                  <a:lnTo>
                    <a:pt x="1417705" y="2307537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6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5"/>
                  </a:lnTo>
                  <a:lnTo>
                    <a:pt x="1451629" y="3652060"/>
                  </a:lnTo>
                  <a:lnTo>
                    <a:pt x="1404021" y="3662531"/>
                  </a:lnTo>
                  <a:lnTo>
                    <a:pt x="1490650" y="3662531"/>
                  </a:lnTo>
                  <a:lnTo>
                    <a:pt x="1525146" y="3636300"/>
                  </a:lnTo>
                  <a:lnTo>
                    <a:pt x="1554172" y="3598927"/>
                  </a:lnTo>
                  <a:lnTo>
                    <a:pt x="1572767" y="3553763"/>
                  </a:lnTo>
                  <a:lnTo>
                    <a:pt x="1964695" y="2108506"/>
                  </a:lnTo>
                  <a:lnTo>
                    <a:pt x="2539944" y="16422"/>
                  </a:lnTo>
                  <a:lnTo>
                    <a:pt x="2543737" y="3789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5" name="Google Shape;8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2235"/>
              <a:ext cx="5843016" cy="6862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3"/>
          <p:cNvSpPr txBox="1"/>
          <p:nvPr>
            <p:ph type="title"/>
          </p:nvPr>
        </p:nvSpPr>
        <p:spPr>
          <a:xfrm>
            <a:off x="6455097" y="422352"/>
            <a:ext cx="43731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5550">
            <a:spAutoFit/>
          </a:bodyPr>
          <a:lstStyle/>
          <a:p>
            <a:pPr indent="0" lvl="0" marL="12700" marR="5080" rtl="0" algn="l">
              <a:lnSpc>
                <a:spcPct val="1055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Protezione di rete per i sistemi di controllo dell'energia</a:t>
            </a:r>
            <a:endParaRPr/>
          </a:p>
        </p:txBody>
      </p:sp>
      <p:sp>
        <p:nvSpPr>
          <p:cNvPr id="87" name="Google Shape;87;p3"/>
          <p:cNvSpPr txBox="1"/>
          <p:nvPr/>
        </p:nvSpPr>
        <p:spPr>
          <a:xfrm>
            <a:off x="6455097" y="2362707"/>
            <a:ext cx="5121910" cy="3164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320040" marR="132715" rtl="0" algn="l">
              <a:lnSpc>
                <a:spcPct val="118750"/>
              </a:lnSpc>
              <a:spcBef>
                <a:spcPts val="252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Argomento-1: Introduzione alla protezione delle reti di controllo dell'energia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320040" marR="501650" rtl="0" algn="l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Argomento-2: Debolezze e attacchi comuni alla sicurezza nelle reti di controllo dell'energia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320040" marR="260984" rtl="0" algn="l">
              <a:lnSpc>
                <a:spcPct val="103699"/>
              </a:lnSpc>
              <a:spcBef>
                <a:spcPts val="110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Argomento 3: Protezione essenziale per le reti di controllo dell'energia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320040" marR="5080" rtl="0" algn="l">
              <a:lnSpc>
                <a:spcPct val="118750"/>
              </a:lnSpc>
              <a:spcBef>
                <a:spcPts val="125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Argomento 4: Protezione avanzata per le reti di controllo dell'energia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8" name="Google Shape;8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30"/>
          <p:cNvGrpSpPr/>
          <p:nvPr/>
        </p:nvGrpSpPr>
        <p:grpSpPr>
          <a:xfrm>
            <a:off x="6893328" y="0"/>
            <a:ext cx="3951455" cy="6858000"/>
            <a:chOff x="6893328" y="0"/>
            <a:chExt cx="3951455" cy="6858000"/>
          </a:xfrm>
        </p:grpSpPr>
        <p:sp>
          <p:nvSpPr>
            <p:cNvPr id="421" name="Google Shape;421;p30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2" name="Google Shape;422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7639" y="5263896"/>
              <a:ext cx="880872" cy="1594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6847" y="6166103"/>
              <a:ext cx="3297936" cy="615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4" name="Google Shape;424;p30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4525">
            <a:spAutoFit/>
          </a:bodyPr>
          <a:lstStyle/>
          <a:p>
            <a:pPr indent="0" lvl="0" marL="459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Architettura SSL</a:t>
            </a:r>
            <a:endParaRPr/>
          </a:p>
        </p:txBody>
      </p:sp>
      <p:sp>
        <p:nvSpPr>
          <p:cNvPr id="425" name="Google Shape;425;p30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6" name="Google Shape;426;p30"/>
          <p:cNvSpPr txBox="1"/>
          <p:nvPr/>
        </p:nvSpPr>
        <p:spPr>
          <a:xfrm>
            <a:off x="875046" y="1132332"/>
            <a:ext cx="8806815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Due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concetti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importanti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di SSL sono la connessione SSL e la sessione SSL: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27" name="Google Shape;427;p30"/>
          <p:cNvGrpSpPr/>
          <p:nvPr/>
        </p:nvGrpSpPr>
        <p:grpSpPr>
          <a:xfrm>
            <a:off x="2944367" y="1734311"/>
            <a:ext cx="1752600" cy="1752600"/>
            <a:chOff x="2944367" y="1734311"/>
            <a:chExt cx="1752600" cy="1752600"/>
          </a:xfrm>
        </p:grpSpPr>
        <p:pic>
          <p:nvPicPr>
            <p:cNvPr id="428" name="Google Shape;428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44367" y="1734311"/>
              <a:ext cx="1752600" cy="175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71799" y="1761743"/>
              <a:ext cx="1664207" cy="16642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0" name="Google Shape;430;p30"/>
          <p:cNvSpPr txBox="1"/>
          <p:nvPr/>
        </p:nvSpPr>
        <p:spPr>
          <a:xfrm>
            <a:off x="1877170" y="3217164"/>
            <a:ext cx="35457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12065" marR="5080" rtl="0"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Connessione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: Una connessione è un trasporto di rete che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fornisce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un tipo di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servizio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appropriato; tali connessioni sono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transitorie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relazioni peer-to-peer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, associate a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una sessione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1" name="Google Shape;431;p30"/>
          <p:cNvGrpSpPr/>
          <p:nvPr/>
        </p:nvGrpSpPr>
        <p:grpSpPr>
          <a:xfrm>
            <a:off x="7537704" y="1694688"/>
            <a:ext cx="1752600" cy="1752600"/>
            <a:chOff x="7537704" y="1694688"/>
            <a:chExt cx="1752600" cy="1752600"/>
          </a:xfrm>
        </p:grpSpPr>
        <p:pic>
          <p:nvPicPr>
            <p:cNvPr id="432" name="Google Shape;432;p3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37704" y="1694688"/>
              <a:ext cx="1752600" cy="175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3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565136" y="1719072"/>
              <a:ext cx="1664207" cy="16642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4" name="Google Shape;434;p30"/>
          <p:cNvSpPr txBox="1"/>
          <p:nvPr/>
        </p:nvSpPr>
        <p:spPr>
          <a:xfrm>
            <a:off x="6441429" y="3217164"/>
            <a:ext cx="4178400" cy="13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Sessione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: Una sessione SSL è un'associazione tra un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client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e un'azienda.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635" lvl="0" marL="121285" marR="11239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e un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server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, creati dal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protocollo Handshake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 Le sessioni definiscono un insieme di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parametri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di sicurezza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crittografici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che possono essere condivisi tra più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connessioni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Le sessioni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sono utilizzate per evitare la costosa negoziazione di nuovi parametri di sicurezza per ogni connessione.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0"/>
          <p:cNvSpPr txBox="1"/>
          <p:nvPr>
            <p:ph idx="12" type="sldNum"/>
          </p:nvPr>
        </p:nvSpPr>
        <p:spPr>
          <a:xfrm>
            <a:off x="11101270" y="6323781"/>
            <a:ext cx="244475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6" name="Google Shape;436;p30"/>
          <p:cNvSpPr txBox="1"/>
          <p:nvPr/>
        </p:nvSpPr>
        <p:spPr>
          <a:xfrm>
            <a:off x="186143" y="6565155"/>
            <a:ext cx="5494655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F1111"/>
                </a:solidFill>
                <a:latin typeface="Verdana"/>
                <a:ea typeface="Verdana"/>
                <a:cs typeface="Verdana"/>
                <a:sym typeface="Verdana"/>
              </a:rPr>
              <a:t>William Stallings, Crittografia e sicurezza delle reti: Principi e pratica, quinta edizione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p30"/>
          <p:cNvSpPr txBox="1"/>
          <p:nvPr/>
        </p:nvSpPr>
        <p:spPr>
          <a:xfrm>
            <a:off x="875046" y="4732020"/>
            <a:ext cx="11100435" cy="12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5">
            <a:spAutoFit/>
          </a:bodyPr>
          <a:lstStyle/>
          <a:p>
            <a:pPr indent="-342900" lvl="0" marL="355600" marR="508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Tra qualsiasi coppia di parti (applicazioni come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HTTP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su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client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server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), possono esistere più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connessioni sicure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55600" marR="5080" rtl="0" algn="l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In teoria, possono esserci anche più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sessioni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simultanee tra le parti, ma questa caratteristica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non viene utilizzata nella pratica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1"/>
          <p:cNvGrpSpPr/>
          <p:nvPr/>
        </p:nvGrpSpPr>
        <p:grpSpPr>
          <a:xfrm>
            <a:off x="6893328" y="0"/>
            <a:ext cx="3951455" cy="6858000"/>
            <a:chOff x="6893328" y="0"/>
            <a:chExt cx="3951455" cy="6858000"/>
          </a:xfrm>
        </p:grpSpPr>
        <p:sp>
          <p:nvSpPr>
            <p:cNvPr id="443" name="Google Shape;443;p31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4" name="Google Shape;444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27263" y="5154167"/>
              <a:ext cx="880872" cy="1703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6847" y="6166103"/>
              <a:ext cx="3297936" cy="615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6" name="Google Shape;446;p31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4525">
            <a:spAutoFit/>
          </a:bodyPr>
          <a:lstStyle/>
          <a:p>
            <a:pPr indent="0" lvl="0" marL="459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Protocollo di registrazione SSL</a:t>
            </a:r>
            <a:endParaRPr/>
          </a:p>
        </p:txBody>
      </p:sp>
      <p:sp>
        <p:nvSpPr>
          <p:cNvPr id="447" name="Google Shape;447;p31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8" name="Google Shape;448;p31"/>
          <p:cNvSpPr txBox="1"/>
          <p:nvPr/>
        </p:nvSpPr>
        <p:spPr>
          <a:xfrm>
            <a:off x="785691" y="1601723"/>
            <a:ext cx="5247000" cy="20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000">
            <a:spAutoFit/>
          </a:bodyPr>
          <a:lstStyle/>
          <a:p>
            <a:pPr indent="-107950" lvl="0" marL="104139" marR="508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▪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	Il protocollo SSL Record definisce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due servizi per le connessioni SSL: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62559" lvl="1" marL="395605" marR="5080" rtl="0" algn="just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SzPts val="1700"/>
              <a:buFont typeface="Calibri"/>
              <a:buChar char="▪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Riservatezza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:    Il protocollo Handshake definisce una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chiave segreta condivisa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che viene utilizzata per la crittografia convenzionale dei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payload SSL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  Il messaggio viene compresso prima di essere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9" name="Google Shape;449;p31"/>
          <p:cNvSpPr txBox="1"/>
          <p:nvPr/>
        </p:nvSpPr>
        <p:spPr>
          <a:xfrm>
            <a:off x="986986" y="3787140"/>
            <a:ext cx="5046300" cy="16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0" lvl="0" marL="195580" marR="5080" rtl="0" algn="just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concatenato con il MAC e crittografato, con una gamma di cifrari supportati come mostrato.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62560" lvl="0" marL="194310" marR="508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700"/>
              <a:buFont typeface="Calibri"/>
              <a:buChar char="▪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Integrità del messaggio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: il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protocollo Handshake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definisce anche un segreto condiviso.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0" name="Google Shape;450;p31"/>
          <p:cNvSpPr txBox="1"/>
          <p:nvPr/>
        </p:nvSpPr>
        <p:spPr>
          <a:xfrm>
            <a:off x="1169866" y="5387340"/>
            <a:ext cx="48636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5">
            <a:spAutoFit/>
          </a:bodyPr>
          <a:lstStyle/>
          <a:p>
            <a:pPr indent="0" lvl="0" marL="12700" marR="508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che viene utilizzata per formare un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codice di autenticazione del messaggio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MAC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).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51" name="Google Shape;451;p31"/>
          <p:cNvGrpSpPr/>
          <p:nvPr/>
        </p:nvGrpSpPr>
        <p:grpSpPr>
          <a:xfrm>
            <a:off x="6184391" y="310895"/>
            <a:ext cx="6004560" cy="3706367"/>
            <a:chOff x="6184391" y="310895"/>
            <a:chExt cx="6004560" cy="3706367"/>
          </a:xfrm>
        </p:grpSpPr>
        <p:pic>
          <p:nvPicPr>
            <p:cNvPr id="452" name="Google Shape;452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84391" y="310895"/>
              <a:ext cx="6004560" cy="37063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79463" y="505967"/>
              <a:ext cx="5590032" cy="3121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4" name="Google Shape;454;p31"/>
          <p:cNvSpPr txBox="1"/>
          <p:nvPr/>
        </p:nvSpPr>
        <p:spPr>
          <a:xfrm>
            <a:off x="6351055" y="3805428"/>
            <a:ext cx="5645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Processo del protocollo SSL Record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frammentazione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5" name="Google Shape;455;p31"/>
          <p:cNvSpPr txBox="1"/>
          <p:nvPr>
            <p:ph idx="12" type="sldNum"/>
          </p:nvPr>
        </p:nvSpPr>
        <p:spPr>
          <a:xfrm>
            <a:off x="11101270" y="6323781"/>
            <a:ext cx="244475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6" name="Google Shape;456;p31"/>
          <p:cNvSpPr txBox="1"/>
          <p:nvPr/>
        </p:nvSpPr>
        <p:spPr>
          <a:xfrm>
            <a:off x="186143" y="6565155"/>
            <a:ext cx="5494655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F1111"/>
                </a:solidFill>
                <a:latin typeface="Verdana"/>
                <a:ea typeface="Verdana"/>
                <a:cs typeface="Verdana"/>
                <a:sym typeface="Verdana"/>
              </a:rPr>
              <a:t>William Stallings, Crittografia e sicurezza delle reti: Principi e pratica, quinta edizione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7" name="Google Shape;457;p31"/>
          <p:cNvSpPr txBox="1"/>
          <p:nvPr/>
        </p:nvSpPr>
        <p:spPr>
          <a:xfrm>
            <a:off x="6351055" y="4085844"/>
            <a:ext cx="5645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messaggi dell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'applicazione, facoltativamente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8" name="Google Shape;458;p31"/>
          <p:cNvSpPr txBox="1"/>
          <p:nvPr/>
        </p:nvSpPr>
        <p:spPr>
          <a:xfrm>
            <a:off x="6351055" y="4351020"/>
            <a:ext cx="56457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comprimere i dati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aggiungere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un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MAC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per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9" name="Google Shape;459;p31"/>
          <p:cNvSpPr txBox="1"/>
          <p:nvPr/>
        </p:nvSpPr>
        <p:spPr>
          <a:xfrm>
            <a:off x="6351055" y="4631435"/>
            <a:ext cx="56457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12700" marR="5080" rtl="0" algn="just">
              <a:lnSpc>
                <a:spcPct val="8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integrità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crittografia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aggiunta di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un'intestazione con dettagli SSL e trasmissione in segmenti TCP. Al ricevimento, i dati vengono decifrati, verificati, decompressi e consegnati alle applicazioni di livello superiore.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2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4525">
            <a:spAutoFit/>
          </a:bodyPr>
          <a:lstStyle/>
          <a:p>
            <a:pPr indent="0" lvl="0" marL="459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Protocollo SSL Change Cipher Spec</a:t>
            </a:r>
            <a:endParaRPr/>
          </a:p>
        </p:txBody>
      </p:sp>
      <p:grpSp>
        <p:nvGrpSpPr>
          <p:cNvPr id="466" name="Google Shape;466;p32"/>
          <p:cNvGrpSpPr/>
          <p:nvPr/>
        </p:nvGrpSpPr>
        <p:grpSpPr>
          <a:xfrm>
            <a:off x="7546847" y="2529839"/>
            <a:ext cx="3581400" cy="4328160"/>
            <a:chOff x="7546847" y="2529839"/>
            <a:chExt cx="3581400" cy="4328160"/>
          </a:xfrm>
        </p:grpSpPr>
        <p:pic>
          <p:nvPicPr>
            <p:cNvPr id="467" name="Google Shape;467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27263" y="5154167"/>
              <a:ext cx="880872" cy="1703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6847" y="6166103"/>
              <a:ext cx="3297936" cy="615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177783" y="2529839"/>
              <a:ext cx="2950464" cy="1996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369807" y="2721863"/>
              <a:ext cx="2365248" cy="1414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1" name="Google Shape;471;p32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2" name="Google Shape;472;p32"/>
          <p:cNvSpPr txBox="1"/>
          <p:nvPr>
            <p:ph idx="12" type="sldNum"/>
          </p:nvPr>
        </p:nvSpPr>
        <p:spPr>
          <a:xfrm>
            <a:off x="11101270" y="6323781"/>
            <a:ext cx="244475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3" name="Google Shape;473;p32"/>
          <p:cNvSpPr txBox="1"/>
          <p:nvPr/>
        </p:nvSpPr>
        <p:spPr>
          <a:xfrm>
            <a:off x="186143" y="6565155"/>
            <a:ext cx="5494655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F1111"/>
                </a:solidFill>
                <a:latin typeface="Verdana"/>
                <a:ea typeface="Verdana"/>
                <a:cs typeface="Verdana"/>
                <a:sym typeface="Verdana"/>
              </a:rPr>
              <a:t>William Stallings, Crittografia e sicurezza delle reti: Principi e pratica, quinta edizione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4" name="Google Shape;474;p32"/>
          <p:cNvSpPr txBox="1"/>
          <p:nvPr/>
        </p:nvSpPr>
        <p:spPr>
          <a:xfrm>
            <a:off x="709491" y="2226564"/>
            <a:ext cx="72606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-127000" lvl="0" marL="104139" marR="5080" rtl="0" algn="just">
              <a:lnSpc>
                <a:spcPct val="987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	Il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Change Cipher Spec Protocol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è uno dei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tre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protocolli specifici di SSL che utilizzano l'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SSL Record Protocol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ed è il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più semplice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, in quanto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consiste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in un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singolo messaggio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, che consiste in un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singolo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byte con il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valore 1.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127000" lvl="0" marL="104139" marR="5080" rtl="0" algn="just">
              <a:lnSpc>
                <a:spcPct val="98000"/>
              </a:lnSpc>
              <a:spcBef>
                <a:spcPts val="1535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	L'unico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scopo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di questo messaggio è far sì che lo stato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in sospeso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venga copiato nello stato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corrente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, aggiornando la suite di cifratura da utilizzare su questa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connessione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33"/>
          <p:cNvGrpSpPr/>
          <p:nvPr/>
        </p:nvGrpSpPr>
        <p:grpSpPr>
          <a:xfrm>
            <a:off x="6893328" y="0"/>
            <a:ext cx="3951455" cy="6858000"/>
            <a:chOff x="6893328" y="0"/>
            <a:chExt cx="3951455" cy="6858000"/>
          </a:xfrm>
        </p:grpSpPr>
        <p:sp>
          <p:nvSpPr>
            <p:cNvPr id="480" name="Google Shape;480;p33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1" name="Google Shape;481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27263" y="5154167"/>
              <a:ext cx="880872" cy="1703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6847" y="6166103"/>
              <a:ext cx="3297936" cy="615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3" name="Google Shape;483;p33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4525">
            <a:spAutoFit/>
          </a:bodyPr>
          <a:lstStyle/>
          <a:p>
            <a:pPr indent="0" lvl="0" marL="459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Protocollo di avviso SSL</a:t>
            </a:r>
            <a:endParaRPr/>
          </a:p>
        </p:txBody>
      </p:sp>
      <p:sp>
        <p:nvSpPr>
          <p:cNvPr id="484" name="Google Shape;484;p33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85" name="Google Shape;485;p33"/>
          <p:cNvGrpSpPr/>
          <p:nvPr/>
        </p:nvGrpSpPr>
        <p:grpSpPr>
          <a:xfrm>
            <a:off x="975078" y="2161250"/>
            <a:ext cx="7781925" cy="3019919"/>
            <a:chOff x="975078" y="2161250"/>
            <a:chExt cx="7781925" cy="3019919"/>
          </a:xfrm>
        </p:grpSpPr>
        <p:sp>
          <p:nvSpPr>
            <p:cNvPr id="486" name="Google Shape;486;p33"/>
            <p:cNvSpPr/>
            <p:nvPr/>
          </p:nvSpPr>
          <p:spPr>
            <a:xfrm>
              <a:off x="975078" y="2161250"/>
              <a:ext cx="7781925" cy="716280"/>
            </a:xfrm>
            <a:custGeom>
              <a:rect b="b" l="l" r="r" t="t"/>
              <a:pathLst>
                <a:path extrusionOk="0" h="716280" w="7781925">
                  <a:moveTo>
                    <a:pt x="7662583" y="0"/>
                  </a:moveTo>
                  <a:lnTo>
                    <a:pt x="119341" y="0"/>
                  </a:lnTo>
                  <a:lnTo>
                    <a:pt x="72888" y="9378"/>
                  </a:lnTo>
                  <a:lnTo>
                    <a:pt x="34954" y="34954"/>
                  </a:lnTo>
                  <a:lnTo>
                    <a:pt x="9378" y="72888"/>
                  </a:lnTo>
                  <a:lnTo>
                    <a:pt x="0" y="119341"/>
                  </a:lnTo>
                  <a:lnTo>
                    <a:pt x="0" y="596696"/>
                  </a:lnTo>
                  <a:lnTo>
                    <a:pt x="9378" y="643150"/>
                  </a:lnTo>
                  <a:lnTo>
                    <a:pt x="34954" y="681084"/>
                  </a:lnTo>
                  <a:lnTo>
                    <a:pt x="72888" y="706661"/>
                  </a:lnTo>
                  <a:lnTo>
                    <a:pt x="119341" y="716039"/>
                  </a:lnTo>
                  <a:lnTo>
                    <a:pt x="7662583" y="716039"/>
                  </a:lnTo>
                  <a:lnTo>
                    <a:pt x="7709036" y="706661"/>
                  </a:lnTo>
                  <a:lnTo>
                    <a:pt x="7746970" y="681084"/>
                  </a:lnTo>
                  <a:lnTo>
                    <a:pt x="7772546" y="643150"/>
                  </a:lnTo>
                  <a:lnTo>
                    <a:pt x="7781925" y="596696"/>
                  </a:lnTo>
                  <a:lnTo>
                    <a:pt x="7781925" y="119341"/>
                  </a:lnTo>
                  <a:lnTo>
                    <a:pt x="7772546" y="72888"/>
                  </a:lnTo>
                  <a:lnTo>
                    <a:pt x="7746970" y="34954"/>
                  </a:lnTo>
                  <a:lnTo>
                    <a:pt x="7709036" y="9378"/>
                  </a:lnTo>
                  <a:lnTo>
                    <a:pt x="7662583" y="0"/>
                  </a:lnTo>
                  <a:close/>
                </a:path>
              </a:pathLst>
            </a:custGeom>
            <a:solidFill>
              <a:srgbClr val="E6A7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975078" y="2161250"/>
              <a:ext cx="7781925" cy="716280"/>
            </a:xfrm>
            <a:custGeom>
              <a:rect b="b" l="l" r="r" t="t"/>
              <a:pathLst>
                <a:path extrusionOk="0" h="716280" w="7781925">
                  <a:moveTo>
                    <a:pt x="0" y="119342"/>
                  </a:moveTo>
                  <a:lnTo>
                    <a:pt x="9378" y="72889"/>
                  </a:lnTo>
                  <a:lnTo>
                    <a:pt x="34954" y="34954"/>
                  </a:lnTo>
                  <a:lnTo>
                    <a:pt x="72888" y="9378"/>
                  </a:lnTo>
                  <a:lnTo>
                    <a:pt x="119341" y="0"/>
                  </a:lnTo>
                  <a:lnTo>
                    <a:pt x="7662584" y="0"/>
                  </a:lnTo>
                  <a:lnTo>
                    <a:pt x="7709036" y="9378"/>
                  </a:lnTo>
                  <a:lnTo>
                    <a:pt x="7746970" y="34954"/>
                  </a:lnTo>
                  <a:lnTo>
                    <a:pt x="7772546" y="72889"/>
                  </a:lnTo>
                  <a:lnTo>
                    <a:pt x="7781925" y="119342"/>
                  </a:lnTo>
                  <a:lnTo>
                    <a:pt x="7781925" y="596697"/>
                  </a:lnTo>
                  <a:lnTo>
                    <a:pt x="7772546" y="643150"/>
                  </a:lnTo>
                  <a:lnTo>
                    <a:pt x="7746970" y="681085"/>
                  </a:lnTo>
                  <a:lnTo>
                    <a:pt x="7709036" y="706661"/>
                  </a:lnTo>
                  <a:lnTo>
                    <a:pt x="7662584" y="716040"/>
                  </a:lnTo>
                  <a:lnTo>
                    <a:pt x="119341" y="716040"/>
                  </a:lnTo>
                  <a:lnTo>
                    <a:pt x="72888" y="706661"/>
                  </a:lnTo>
                  <a:lnTo>
                    <a:pt x="34954" y="681085"/>
                  </a:lnTo>
                  <a:lnTo>
                    <a:pt x="9378" y="643150"/>
                  </a:lnTo>
                  <a:lnTo>
                    <a:pt x="0" y="596697"/>
                  </a:lnTo>
                  <a:lnTo>
                    <a:pt x="0" y="119342"/>
                  </a:lnTo>
                  <a:close/>
                </a:path>
              </a:pathLst>
            </a:custGeom>
            <a:noFill/>
            <a:ln cap="flat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975078" y="2929130"/>
              <a:ext cx="7781925" cy="716280"/>
            </a:xfrm>
            <a:custGeom>
              <a:rect b="b" l="l" r="r" t="t"/>
              <a:pathLst>
                <a:path extrusionOk="0" h="716279" w="7781925">
                  <a:moveTo>
                    <a:pt x="7662583" y="0"/>
                  </a:moveTo>
                  <a:lnTo>
                    <a:pt x="119341" y="0"/>
                  </a:lnTo>
                  <a:lnTo>
                    <a:pt x="72888" y="9378"/>
                  </a:lnTo>
                  <a:lnTo>
                    <a:pt x="34954" y="34954"/>
                  </a:lnTo>
                  <a:lnTo>
                    <a:pt x="9378" y="72888"/>
                  </a:lnTo>
                  <a:lnTo>
                    <a:pt x="0" y="119341"/>
                  </a:lnTo>
                  <a:lnTo>
                    <a:pt x="0" y="596696"/>
                  </a:lnTo>
                  <a:lnTo>
                    <a:pt x="9378" y="643150"/>
                  </a:lnTo>
                  <a:lnTo>
                    <a:pt x="34954" y="681084"/>
                  </a:lnTo>
                  <a:lnTo>
                    <a:pt x="72888" y="706661"/>
                  </a:lnTo>
                  <a:lnTo>
                    <a:pt x="119341" y="716039"/>
                  </a:lnTo>
                  <a:lnTo>
                    <a:pt x="7662583" y="716039"/>
                  </a:lnTo>
                  <a:lnTo>
                    <a:pt x="7709036" y="706661"/>
                  </a:lnTo>
                  <a:lnTo>
                    <a:pt x="7746970" y="681084"/>
                  </a:lnTo>
                  <a:lnTo>
                    <a:pt x="7772546" y="643150"/>
                  </a:lnTo>
                  <a:lnTo>
                    <a:pt x="7781925" y="596696"/>
                  </a:lnTo>
                  <a:lnTo>
                    <a:pt x="7781925" y="119341"/>
                  </a:lnTo>
                  <a:lnTo>
                    <a:pt x="7772546" y="72888"/>
                  </a:lnTo>
                  <a:lnTo>
                    <a:pt x="7746970" y="34954"/>
                  </a:lnTo>
                  <a:lnTo>
                    <a:pt x="7709036" y="9378"/>
                  </a:lnTo>
                  <a:lnTo>
                    <a:pt x="7662583" y="0"/>
                  </a:lnTo>
                  <a:close/>
                </a:path>
              </a:pathLst>
            </a:custGeom>
            <a:solidFill>
              <a:srgbClr val="FFB7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975078" y="2929130"/>
              <a:ext cx="7781925" cy="716280"/>
            </a:xfrm>
            <a:custGeom>
              <a:rect b="b" l="l" r="r" t="t"/>
              <a:pathLst>
                <a:path extrusionOk="0" h="716279" w="7781925">
                  <a:moveTo>
                    <a:pt x="0" y="119342"/>
                  </a:moveTo>
                  <a:lnTo>
                    <a:pt x="9378" y="72889"/>
                  </a:lnTo>
                  <a:lnTo>
                    <a:pt x="34954" y="34954"/>
                  </a:lnTo>
                  <a:lnTo>
                    <a:pt x="72888" y="9378"/>
                  </a:lnTo>
                  <a:lnTo>
                    <a:pt x="119341" y="0"/>
                  </a:lnTo>
                  <a:lnTo>
                    <a:pt x="7662584" y="0"/>
                  </a:lnTo>
                  <a:lnTo>
                    <a:pt x="7709036" y="9378"/>
                  </a:lnTo>
                  <a:lnTo>
                    <a:pt x="7746970" y="34954"/>
                  </a:lnTo>
                  <a:lnTo>
                    <a:pt x="7772546" y="72889"/>
                  </a:lnTo>
                  <a:lnTo>
                    <a:pt x="7781925" y="119342"/>
                  </a:lnTo>
                  <a:lnTo>
                    <a:pt x="7781925" y="596697"/>
                  </a:lnTo>
                  <a:lnTo>
                    <a:pt x="7772546" y="643150"/>
                  </a:lnTo>
                  <a:lnTo>
                    <a:pt x="7746970" y="681085"/>
                  </a:lnTo>
                  <a:lnTo>
                    <a:pt x="7709036" y="706661"/>
                  </a:lnTo>
                  <a:lnTo>
                    <a:pt x="7662584" y="716040"/>
                  </a:lnTo>
                  <a:lnTo>
                    <a:pt x="119341" y="716040"/>
                  </a:lnTo>
                  <a:lnTo>
                    <a:pt x="72888" y="706661"/>
                  </a:lnTo>
                  <a:lnTo>
                    <a:pt x="34954" y="681085"/>
                  </a:lnTo>
                  <a:lnTo>
                    <a:pt x="9378" y="643150"/>
                  </a:lnTo>
                  <a:lnTo>
                    <a:pt x="0" y="596697"/>
                  </a:lnTo>
                  <a:lnTo>
                    <a:pt x="0" y="119342"/>
                  </a:lnTo>
                  <a:close/>
                </a:path>
              </a:pathLst>
            </a:custGeom>
            <a:noFill/>
            <a:ln cap="flat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975078" y="3697009"/>
              <a:ext cx="7781925" cy="716280"/>
            </a:xfrm>
            <a:custGeom>
              <a:rect b="b" l="l" r="r" t="t"/>
              <a:pathLst>
                <a:path extrusionOk="0" h="716279" w="7781925">
                  <a:moveTo>
                    <a:pt x="7662583" y="0"/>
                  </a:moveTo>
                  <a:lnTo>
                    <a:pt x="119341" y="0"/>
                  </a:lnTo>
                  <a:lnTo>
                    <a:pt x="72888" y="9378"/>
                  </a:lnTo>
                  <a:lnTo>
                    <a:pt x="34954" y="34955"/>
                  </a:lnTo>
                  <a:lnTo>
                    <a:pt x="9378" y="72889"/>
                  </a:lnTo>
                  <a:lnTo>
                    <a:pt x="0" y="119343"/>
                  </a:lnTo>
                  <a:lnTo>
                    <a:pt x="0" y="596698"/>
                  </a:lnTo>
                  <a:lnTo>
                    <a:pt x="9378" y="643151"/>
                  </a:lnTo>
                  <a:lnTo>
                    <a:pt x="34954" y="681085"/>
                  </a:lnTo>
                  <a:lnTo>
                    <a:pt x="72888" y="706661"/>
                  </a:lnTo>
                  <a:lnTo>
                    <a:pt x="119341" y="716039"/>
                  </a:lnTo>
                  <a:lnTo>
                    <a:pt x="7662583" y="716039"/>
                  </a:lnTo>
                  <a:lnTo>
                    <a:pt x="7709036" y="706661"/>
                  </a:lnTo>
                  <a:lnTo>
                    <a:pt x="7746970" y="681085"/>
                  </a:lnTo>
                  <a:lnTo>
                    <a:pt x="7772546" y="643151"/>
                  </a:lnTo>
                  <a:lnTo>
                    <a:pt x="7781925" y="596698"/>
                  </a:lnTo>
                  <a:lnTo>
                    <a:pt x="7781925" y="119343"/>
                  </a:lnTo>
                  <a:lnTo>
                    <a:pt x="7772546" y="72889"/>
                  </a:lnTo>
                  <a:lnTo>
                    <a:pt x="7746970" y="34955"/>
                  </a:lnTo>
                  <a:lnTo>
                    <a:pt x="7709036" y="9378"/>
                  </a:lnTo>
                  <a:lnTo>
                    <a:pt x="7662583" y="0"/>
                  </a:lnTo>
                  <a:close/>
                </a:path>
              </a:pathLst>
            </a:custGeom>
            <a:solidFill>
              <a:srgbClr val="FFC15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975078" y="3697009"/>
              <a:ext cx="7781925" cy="716280"/>
            </a:xfrm>
            <a:custGeom>
              <a:rect b="b" l="l" r="r" t="t"/>
              <a:pathLst>
                <a:path extrusionOk="0" h="716279" w="7781925">
                  <a:moveTo>
                    <a:pt x="0" y="119342"/>
                  </a:moveTo>
                  <a:lnTo>
                    <a:pt x="9378" y="72889"/>
                  </a:lnTo>
                  <a:lnTo>
                    <a:pt x="34954" y="34954"/>
                  </a:lnTo>
                  <a:lnTo>
                    <a:pt x="72888" y="9378"/>
                  </a:lnTo>
                  <a:lnTo>
                    <a:pt x="119341" y="0"/>
                  </a:lnTo>
                  <a:lnTo>
                    <a:pt x="7662584" y="0"/>
                  </a:lnTo>
                  <a:lnTo>
                    <a:pt x="7709036" y="9378"/>
                  </a:lnTo>
                  <a:lnTo>
                    <a:pt x="7746970" y="34954"/>
                  </a:lnTo>
                  <a:lnTo>
                    <a:pt x="7772546" y="72889"/>
                  </a:lnTo>
                  <a:lnTo>
                    <a:pt x="7781925" y="119342"/>
                  </a:lnTo>
                  <a:lnTo>
                    <a:pt x="7781925" y="596697"/>
                  </a:lnTo>
                  <a:lnTo>
                    <a:pt x="7772546" y="643150"/>
                  </a:lnTo>
                  <a:lnTo>
                    <a:pt x="7746970" y="681085"/>
                  </a:lnTo>
                  <a:lnTo>
                    <a:pt x="7709036" y="706661"/>
                  </a:lnTo>
                  <a:lnTo>
                    <a:pt x="7662584" y="716040"/>
                  </a:lnTo>
                  <a:lnTo>
                    <a:pt x="119341" y="716040"/>
                  </a:lnTo>
                  <a:lnTo>
                    <a:pt x="72888" y="706661"/>
                  </a:lnTo>
                  <a:lnTo>
                    <a:pt x="34954" y="681085"/>
                  </a:lnTo>
                  <a:lnTo>
                    <a:pt x="9378" y="643150"/>
                  </a:lnTo>
                  <a:lnTo>
                    <a:pt x="0" y="596697"/>
                  </a:lnTo>
                  <a:lnTo>
                    <a:pt x="0" y="119342"/>
                  </a:lnTo>
                  <a:close/>
                </a:path>
              </a:pathLst>
            </a:custGeom>
            <a:noFill/>
            <a:ln cap="flat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975078" y="4464889"/>
              <a:ext cx="7781925" cy="716280"/>
            </a:xfrm>
            <a:custGeom>
              <a:rect b="b" l="l" r="r" t="t"/>
              <a:pathLst>
                <a:path extrusionOk="0" h="716279" w="7781925">
                  <a:moveTo>
                    <a:pt x="7662583" y="0"/>
                  </a:moveTo>
                  <a:lnTo>
                    <a:pt x="119341" y="0"/>
                  </a:lnTo>
                  <a:lnTo>
                    <a:pt x="72888" y="9378"/>
                  </a:lnTo>
                  <a:lnTo>
                    <a:pt x="34954" y="34954"/>
                  </a:lnTo>
                  <a:lnTo>
                    <a:pt x="9378" y="72889"/>
                  </a:lnTo>
                  <a:lnTo>
                    <a:pt x="0" y="119343"/>
                  </a:lnTo>
                  <a:lnTo>
                    <a:pt x="0" y="596698"/>
                  </a:lnTo>
                  <a:lnTo>
                    <a:pt x="9378" y="643151"/>
                  </a:lnTo>
                  <a:lnTo>
                    <a:pt x="34954" y="681085"/>
                  </a:lnTo>
                  <a:lnTo>
                    <a:pt x="72888" y="706661"/>
                  </a:lnTo>
                  <a:lnTo>
                    <a:pt x="119341" y="716039"/>
                  </a:lnTo>
                  <a:lnTo>
                    <a:pt x="7662583" y="716039"/>
                  </a:lnTo>
                  <a:lnTo>
                    <a:pt x="7709036" y="706661"/>
                  </a:lnTo>
                  <a:lnTo>
                    <a:pt x="7746970" y="681085"/>
                  </a:lnTo>
                  <a:lnTo>
                    <a:pt x="7772546" y="643151"/>
                  </a:lnTo>
                  <a:lnTo>
                    <a:pt x="7781925" y="596698"/>
                  </a:lnTo>
                  <a:lnTo>
                    <a:pt x="7781925" y="119343"/>
                  </a:lnTo>
                  <a:lnTo>
                    <a:pt x="7772546" y="72889"/>
                  </a:lnTo>
                  <a:lnTo>
                    <a:pt x="7746970" y="34954"/>
                  </a:lnTo>
                  <a:lnTo>
                    <a:pt x="7709036" y="9378"/>
                  </a:lnTo>
                  <a:lnTo>
                    <a:pt x="7662583" y="0"/>
                  </a:lnTo>
                  <a:close/>
                </a:path>
              </a:pathLst>
            </a:custGeom>
            <a:solidFill>
              <a:srgbClr val="FFD19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975078" y="4464889"/>
              <a:ext cx="7781925" cy="716280"/>
            </a:xfrm>
            <a:custGeom>
              <a:rect b="b" l="l" r="r" t="t"/>
              <a:pathLst>
                <a:path extrusionOk="0" h="716279" w="7781925">
                  <a:moveTo>
                    <a:pt x="0" y="119342"/>
                  </a:moveTo>
                  <a:lnTo>
                    <a:pt x="9378" y="72889"/>
                  </a:lnTo>
                  <a:lnTo>
                    <a:pt x="34954" y="34954"/>
                  </a:lnTo>
                  <a:lnTo>
                    <a:pt x="72888" y="9378"/>
                  </a:lnTo>
                  <a:lnTo>
                    <a:pt x="119341" y="0"/>
                  </a:lnTo>
                  <a:lnTo>
                    <a:pt x="7662584" y="0"/>
                  </a:lnTo>
                  <a:lnTo>
                    <a:pt x="7709036" y="9378"/>
                  </a:lnTo>
                  <a:lnTo>
                    <a:pt x="7746970" y="34954"/>
                  </a:lnTo>
                  <a:lnTo>
                    <a:pt x="7772546" y="72889"/>
                  </a:lnTo>
                  <a:lnTo>
                    <a:pt x="7781925" y="119342"/>
                  </a:lnTo>
                  <a:lnTo>
                    <a:pt x="7781925" y="596697"/>
                  </a:lnTo>
                  <a:lnTo>
                    <a:pt x="7772546" y="643150"/>
                  </a:lnTo>
                  <a:lnTo>
                    <a:pt x="7746970" y="681085"/>
                  </a:lnTo>
                  <a:lnTo>
                    <a:pt x="7709036" y="706661"/>
                  </a:lnTo>
                  <a:lnTo>
                    <a:pt x="7662584" y="716040"/>
                  </a:lnTo>
                  <a:lnTo>
                    <a:pt x="119341" y="716040"/>
                  </a:lnTo>
                  <a:lnTo>
                    <a:pt x="72888" y="706661"/>
                  </a:lnTo>
                  <a:lnTo>
                    <a:pt x="34954" y="681085"/>
                  </a:lnTo>
                  <a:lnTo>
                    <a:pt x="9378" y="643150"/>
                  </a:lnTo>
                  <a:lnTo>
                    <a:pt x="0" y="596697"/>
                  </a:lnTo>
                  <a:lnTo>
                    <a:pt x="0" y="119342"/>
                  </a:lnTo>
                  <a:close/>
                </a:path>
              </a:pathLst>
            </a:custGeom>
            <a:noFill/>
            <a:ln cap="flat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33"/>
          <p:cNvSpPr txBox="1"/>
          <p:nvPr/>
        </p:nvSpPr>
        <p:spPr>
          <a:xfrm>
            <a:off x="1065908" y="2221484"/>
            <a:ext cx="7600200" cy="29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725">
            <a:spAutoFit/>
          </a:bodyPr>
          <a:lstStyle/>
          <a:p>
            <a:pPr indent="0" lvl="0" marL="12700" marR="5080" rtl="0" algn="l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protocollo di avviso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viene utilizzato per trasmettere all'entità peer gli avvisi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relativi a SSL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5277"/>
              </a:lnSpc>
              <a:spcBef>
                <a:spcPts val="186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Come per altre applicazioni che utilizzano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SSL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messaggi di avviso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sono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5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compresso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crittografato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come specificato dallo stato corrente.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5277"/>
              </a:lnSpc>
              <a:spcBef>
                <a:spcPts val="1895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Ogni messaggio in questo protocollo è composto da due byte, il primo dei quali prende il nome di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5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valore warning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) 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fatal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) per indicare la gravità del messaggio.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715" rtl="0" algn="l">
              <a:lnSpc>
                <a:spcPct val="110500"/>
              </a:lnSpc>
              <a:spcBef>
                <a:spcPts val="2105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secondo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byte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contiene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un codice che indica l'avviso specifico. Il primo gruppo mostrato è quello degli avvisi fatali, gli altri sono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avvisi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95" name="Google Shape;495;p33"/>
          <p:cNvGrpSpPr/>
          <p:nvPr/>
        </p:nvGrpSpPr>
        <p:grpSpPr>
          <a:xfrm>
            <a:off x="9460992" y="2740151"/>
            <a:ext cx="2008631" cy="1844040"/>
            <a:chOff x="9460992" y="2740151"/>
            <a:chExt cx="2008631" cy="1844040"/>
          </a:xfrm>
        </p:grpSpPr>
        <p:pic>
          <p:nvPicPr>
            <p:cNvPr id="496" name="Google Shape;496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60992" y="2740151"/>
              <a:ext cx="2008631" cy="1844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653016" y="2932175"/>
              <a:ext cx="1426464" cy="12588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8" name="Google Shape;498;p33"/>
          <p:cNvSpPr txBox="1"/>
          <p:nvPr>
            <p:ph idx="12" type="sldNum"/>
          </p:nvPr>
        </p:nvSpPr>
        <p:spPr>
          <a:xfrm>
            <a:off x="11101270" y="6323781"/>
            <a:ext cx="244475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9" name="Google Shape;499;p33"/>
          <p:cNvSpPr txBox="1"/>
          <p:nvPr/>
        </p:nvSpPr>
        <p:spPr>
          <a:xfrm>
            <a:off x="186143" y="6565155"/>
            <a:ext cx="5494655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F1111"/>
                </a:solidFill>
                <a:latin typeface="Verdana"/>
                <a:ea typeface="Verdana"/>
                <a:cs typeface="Verdana"/>
                <a:sym typeface="Verdana"/>
              </a:rPr>
              <a:t>William Stallings, Crittografia e sicurezza delle reti: Principi e pratica, quinta edizione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34"/>
          <p:cNvGrpSpPr/>
          <p:nvPr/>
        </p:nvGrpSpPr>
        <p:grpSpPr>
          <a:xfrm>
            <a:off x="6893328" y="0"/>
            <a:ext cx="3951455" cy="6858000"/>
            <a:chOff x="6893328" y="0"/>
            <a:chExt cx="3951455" cy="6858000"/>
          </a:xfrm>
        </p:grpSpPr>
        <p:sp>
          <p:nvSpPr>
            <p:cNvPr id="505" name="Google Shape;505;p34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6" name="Google Shape;506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27263" y="5154167"/>
              <a:ext cx="880872" cy="1703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6847" y="6166103"/>
              <a:ext cx="3297936" cy="615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8" name="Google Shape;508;p34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4525">
            <a:spAutoFit/>
          </a:bodyPr>
          <a:lstStyle/>
          <a:p>
            <a:pPr indent="0" lvl="0" marL="459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Protocollo di handshake SSL</a:t>
            </a:r>
            <a:endParaRPr/>
          </a:p>
        </p:txBody>
      </p:sp>
      <p:sp>
        <p:nvSpPr>
          <p:cNvPr id="509" name="Google Shape;509;p34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10" name="Google Shape;510;p34"/>
          <p:cNvGrpSpPr/>
          <p:nvPr/>
        </p:nvGrpSpPr>
        <p:grpSpPr>
          <a:xfrm>
            <a:off x="7638288" y="685800"/>
            <a:ext cx="4416551" cy="1941575"/>
            <a:chOff x="7638288" y="685800"/>
            <a:chExt cx="4416551" cy="1941575"/>
          </a:xfrm>
        </p:grpSpPr>
        <p:pic>
          <p:nvPicPr>
            <p:cNvPr id="511" name="Google Shape;511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38288" y="685800"/>
              <a:ext cx="4306824" cy="1222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137391" y="1709927"/>
              <a:ext cx="917448" cy="9174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3" name="Google Shape;513;p34"/>
          <p:cNvSpPr txBox="1"/>
          <p:nvPr/>
        </p:nvSpPr>
        <p:spPr>
          <a:xfrm>
            <a:off x="566551" y="1626108"/>
            <a:ext cx="8433435" cy="3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5115" lvl="0" marL="2978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parte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più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complessa di SSL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è il protocollo Handshake.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283210" lvl="0" marL="295275" marR="5080" rtl="0" algn="just">
              <a:lnSpc>
                <a:spcPct val="987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Questo protocollo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consente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al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e al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client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di autenticarsi reciprocamente e di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negoziare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un algoritmo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di crittografia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MAC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e le chiavi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crittografiche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da utilizzare per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proteggere i dati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inviati in una registrazione SSL.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283210" lvl="0" marL="295275" marR="508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Il protocollo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Handshake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viene utilizzato prima della trasmissione dei dati dell'applicazione.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283210" lvl="0" marL="295275" marR="5080" rtl="0" algn="just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Il protocollo Handshake consiste in una serie di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messaggi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scambiati da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client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server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, che hanno il formato e che possono essere visti in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4 fasi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4" name="Google Shape;514;p34"/>
          <p:cNvSpPr txBox="1"/>
          <p:nvPr>
            <p:ph idx="12" type="sldNum"/>
          </p:nvPr>
        </p:nvSpPr>
        <p:spPr>
          <a:xfrm>
            <a:off x="11101270" y="6323781"/>
            <a:ext cx="244475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5" name="Google Shape;515;p34"/>
          <p:cNvSpPr txBox="1"/>
          <p:nvPr/>
        </p:nvSpPr>
        <p:spPr>
          <a:xfrm>
            <a:off x="186143" y="6565155"/>
            <a:ext cx="5494655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F1111"/>
                </a:solidFill>
                <a:latin typeface="Verdana"/>
                <a:ea typeface="Verdana"/>
                <a:cs typeface="Verdana"/>
                <a:sym typeface="Verdana"/>
              </a:rPr>
              <a:t>William Stallings, Crittografia e sicurezza delle reti: Principi e pratica, quinta edizione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35"/>
          <p:cNvGrpSpPr/>
          <p:nvPr/>
        </p:nvGrpSpPr>
        <p:grpSpPr>
          <a:xfrm>
            <a:off x="6893328" y="0"/>
            <a:ext cx="3951455" cy="6858000"/>
            <a:chOff x="6893328" y="0"/>
            <a:chExt cx="3951455" cy="6858000"/>
          </a:xfrm>
        </p:grpSpPr>
        <p:sp>
          <p:nvSpPr>
            <p:cNvPr id="521" name="Google Shape;521;p35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2" name="Google Shape;522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27263" y="5154167"/>
              <a:ext cx="880872" cy="1703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6847" y="6166103"/>
              <a:ext cx="3297936" cy="615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4" name="Google Shape;524;p35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4525">
            <a:spAutoFit/>
          </a:bodyPr>
          <a:lstStyle/>
          <a:p>
            <a:pPr indent="0" lvl="0" marL="459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Protocollo di handshake SSL</a:t>
            </a:r>
            <a:endParaRPr/>
          </a:p>
        </p:txBody>
      </p:sp>
      <p:sp>
        <p:nvSpPr>
          <p:cNvPr id="525" name="Google Shape;525;p35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26" name="Google Shape;52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672" y="5434985"/>
            <a:ext cx="7108689" cy="963986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5"/>
          <p:cNvSpPr txBox="1"/>
          <p:nvPr/>
        </p:nvSpPr>
        <p:spPr>
          <a:xfrm>
            <a:off x="348672" y="5434985"/>
            <a:ext cx="7108825" cy="96456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47950">
            <a:spAutoFit/>
          </a:bodyPr>
          <a:lstStyle/>
          <a:p>
            <a:pPr indent="0" lvl="0" marL="97155" marR="89535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Fase 4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Fine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questa fase completa l'impostazione di una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connessione sicura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. Il client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invia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un messaggio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change_cipher_spec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e copia il CipherSpec in sospeso nel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CipherSpec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corrente. A questo punto, l'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handshake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è completo e il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client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e il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possono iniziare a scambiarsi dati di livello applicativo.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28" name="Google Shape;528;p35"/>
          <p:cNvGrpSpPr/>
          <p:nvPr/>
        </p:nvGrpSpPr>
        <p:grpSpPr>
          <a:xfrm>
            <a:off x="348672" y="3966831"/>
            <a:ext cx="7108825" cy="1482725"/>
            <a:chOff x="348672" y="3966831"/>
            <a:chExt cx="7108825" cy="1482725"/>
          </a:xfrm>
        </p:grpSpPr>
        <p:pic>
          <p:nvPicPr>
            <p:cNvPr id="529" name="Google Shape;529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8672" y="3966832"/>
              <a:ext cx="7108689" cy="1482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0" name="Google Shape;530;p35"/>
            <p:cNvSpPr/>
            <p:nvPr/>
          </p:nvSpPr>
          <p:spPr>
            <a:xfrm>
              <a:off x="348672" y="3966831"/>
              <a:ext cx="7108825" cy="1482725"/>
            </a:xfrm>
            <a:custGeom>
              <a:rect b="b" l="l" r="r" t="t"/>
              <a:pathLst>
                <a:path extrusionOk="0" h="1482725" w="7108825">
                  <a:moveTo>
                    <a:pt x="7108689" y="963360"/>
                  </a:moveTo>
                  <a:lnTo>
                    <a:pt x="3739673" y="963360"/>
                  </a:lnTo>
                  <a:lnTo>
                    <a:pt x="3739673" y="1111955"/>
                  </a:lnTo>
                  <a:lnTo>
                    <a:pt x="3924993" y="1111955"/>
                  </a:lnTo>
                  <a:lnTo>
                    <a:pt x="3554344" y="1482613"/>
                  </a:lnTo>
                  <a:lnTo>
                    <a:pt x="3183688" y="1111955"/>
                  </a:lnTo>
                  <a:lnTo>
                    <a:pt x="3369016" y="1111955"/>
                  </a:lnTo>
                  <a:lnTo>
                    <a:pt x="3369016" y="963360"/>
                  </a:lnTo>
                  <a:lnTo>
                    <a:pt x="0" y="963360"/>
                  </a:lnTo>
                  <a:lnTo>
                    <a:pt x="0" y="0"/>
                  </a:lnTo>
                  <a:lnTo>
                    <a:pt x="7108689" y="0"/>
                  </a:lnTo>
                  <a:lnTo>
                    <a:pt x="7108689" y="96336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1" name="Google Shape;531;p35"/>
          <p:cNvSpPr txBox="1"/>
          <p:nvPr/>
        </p:nvSpPr>
        <p:spPr>
          <a:xfrm>
            <a:off x="607365" y="4163059"/>
            <a:ext cx="6591300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000">
            <a:spAutoFit/>
          </a:bodyPr>
          <a:lstStyle/>
          <a:p>
            <a:pPr indent="0" lvl="0" marL="12065" marR="508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Fase 3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Autenticazione del client e scambio di chiavi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il client deve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verificare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che il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abbia fornito un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certificato valido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, se richiesto, e controllare che i parametri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server_hello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siano accettabili.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32" name="Google Shape;532;p35"/>
          <p:cNvGrpSpPr/>
          <p:nvPr/>
        </p:nvGrpSpPr>
        <p:grpSpPr>
          <a:xfrm>
            <a:off x="348672" y="2498678"/>
            <a:ext cx="7108825" cy="1482725"/>
            <a:chOff x="348672" y="2498678"/>
            <a:chExt cx="7108825" cy="1482725"/>
          </a:xfrm>
        </p:grpSpPr>
        <p:pic>
          <p:nvPicPr>
            <p:cNvPr id="533" name="Google Shape;533;p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8672" y="2498678"/>
              <a:ext cx="7108689" cy="14826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4" name="Google Shape;534;p35"/>
            <p:cNvSpPr/>
            <p:nvPr/>
          </p:nvSpPr>
          <p:spPr>
            <a:xfrm>
              <a:off x="348672" y="2498678"/>
              <a:ext cx="7108825" cy="1482725"/>
            </a:xfrm>
            <a:custGeom>
              <a:rect b="b" l="l" r="r" t="t"/>
              <a:pathLst>
                <a:path extrusionOk="0" h="1482725" w="7108825">
                  <a:moveTo>
                    <a:pt x="7108689" y="963360"/>
                  </a:moveTo>
                  <a:lnTo>
                    <a:pt x="3739673" y="963360"/>
                  </a:lnTo>
                  <a:lnTo>
                    <a:pt x="3739673" y="1111955"/>
                  </a:lnTo>
                  <a:lnTo>
                    <a:pt x="3924993" y="1111955"/>
                  </a:lnTo>
                  <a:lnTo>
                    <a:pt x="3554344" y="1482613"/>
                  </a:lnTo>
                  <a:lnTo>
                    <a:pt x="3183688" y="1111955"/>
                  </a:lnTo>
                  <a:lnTo>
                    <a:pt x="3369016" y="1111955"/>
                  </a:lnTo>
                  <a:lnTo>
                    <a:pt x="3369016" y="963360"/>
                  </a:lnTo>
                  <a:lnTo>
                    <a:pt x="0" y="963360"/>
                  </a:lnTo>
                  <a:lnTo>
                    <a:pt x="0" y="0"/>
                  </a:lnTo>
                  <a:lnTo>
                    <a:pt x="7108689" y="0"/>
                  </a:lnTo>
                  <a:lnTo>
                    <a:pt x="7108689" y="96336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5" name="Google Shape;535;p35"/>
          <p:cNvSpPr txBox="1"/>
          <p:nvPr/>
        </p:nvSpPr>
        <p:spPr>
          <a:xfrm>
            <a:off x="444647" y="2776220"/>
            <a:ext cx="6917690" cy="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Fase 2. Autenticazione del server e scambio di chiavi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il server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inizia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questa fase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inviando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la propria chiave di accesso.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certificato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se deve essere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autenticato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36" name="Google Shape;536;p35"/>
          <p:cNvGrpSpPr/>
          <p:nvPr/>
        </p:nvGrpSpPr>
        <p:grpSpPr>
          <a:xfrm>
            <a:off x="348672" y="1030525"/>
            <a:ext cx="7108825" cy="1482725"/>
            <a:chOff x="348672" y="1030525"/>
            <a:chExt cx="7108825" cy="1482725"/>
          </a:xfrm>
        </p:grpSpPr>
        <p:pic>
          <p:nvPicPr>
            <p:cNvPr id="537" name="Google Shape;537;p3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8672" y="1030525"/>
              <a:ext cx="7108689" cy="14826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8" name="Google Shape;538;p35"/>
            <p:cNvSpPr/>
            <p:nvPr/>
          </p:nvSpPr>
          <p:spPr>
            <a:xfrm>
              <a:off x="348672" y="1030525"/>
              <a:ext cx="7108825" cy="1482725"/>
            </a:xfrm>
            <a:custGeom>
              <a:rect b="b" l="l" r="r" t="t"/>
              <a:pathLst>
                <a:path extrusionOk="0" h="1482725" w="7108825">
                  <a:moveTo>
                    <a:pt x="7108689" y="963360"/>
                  </a:moveTo>
                  <a:lnTo>
                    <a:pt x="3739673" y="963360"/>
                  </a:lnTo>
                  <a:lnTo>
                    <a:pt x="3739673" y="1111955"/>
                  </a:lnTo>
                  <a:lnTo>
                    <a:pt x="3924993" y="1111955"/>
                  </a:lnTo>
                  <a:lnTo>
                    <a:pt x="3554344" y="1482613"/>
                  </a:lnTo>
                  <a:lnTo>
                    <a:pt x="3183688" y="1111955"/>
                  </a:lnTo>
                  <a:lnTo>
                    <a:pt x="3369016" y="1111955"/>
                  </a:lnTo>
                  <a:lnTo>
                    <a:pt x="3369016" y="963360"/>
                  </a:lnTo>
                  <a:lnTo>
                    <a:pt x="0" y="963360"/>
                  </a:lnTo>
                  <a:lnTo>
                    <a:pt x="0" y="0"/>
                  </a:lnTo>
                  <a:lnTo>
                    <a:pt x="7108689" y="0"/>
                  </a:lnTo>
                  <a:lnTo>
                    <a:pt x="7108689" y="96336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9" name="Google Shape;539;p35"/>
          <p:cNvSpPr txBox="1"/>
          <p:nvPr/>
        </p:nvSpPr>
        <p:spPr>
          <a:xfrm>
            <a:off x="543865" y="1227835"/>
            <a:ext cx="6719570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000">
            <a:spAutoFit/>
          </a:bodyPr>
          <a:lstStyle/>
          <a:p>
            <a:pPr indent="0" lvl="0" marL="12065" marR="508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Fase 1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Establish Security Capabilities (Stabilire le capacità di sicurezza)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questa frase viene utilizzata dal client per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avviare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connessione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logica (invio di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Client_hello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) e per stabilire le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capacità di sicurezza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che saranno associate ad essa.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40" name="Google Shape;540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16368" y="637031"/>
            <a:ext cx="4535424" cy="553212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5"/>
          <p:cNvSpPr txBox="1"/>
          <p:nvPr>
            <p:ph idx="12" type="sldNum"/>
          </p:nvPr>
        </p:nvSpPr>
        <p:spPr>
          <a:xfrm>
            <a:off x="11101270" y="6323781"/>
            <a:ext cx="244475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2" name="Google Shape;542;p35"/>
          <p:cNvSpPr txBox="1"/>
          <p:nvPr/>
        </p:nvSpPr>
        <p:spPr>
          <a:xfrm>
            <a:off x="186143" y="6565155"/>
            <a:ext cx="5494655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F1111"/>
                </a:solidFill>
                <a:latin typeface="Verdana"/>
                <a:ea typeface="Verdana"/>
                <a:cs typeface="Verdana"/>
                <a:sym typeface="Verdana"/>
              </a:rPr>
              <a:t>William Stallings, Crittografia e sicurezza delle reti: Principi e pratica, quinta edizione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36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9" name="Google Shape;549;p36"/>
          <p:cNvSpPr txBox="1"/>
          <p:nvPr/>
        </p:nvSpPr>
        <p:spPr>
          <a:xfrm>
            <a:off x="78725" y="6644403"/>
            <a:ext cx="3129280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Cos'è la sicurezza del livello di trasporto (TLS)? | Cloudflare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0" name="Google Shape;550;p36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64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TLS</a:t>
            </a:r>
            <a:endParaRPr/>
          </a:p>
        </p:txBody>
      </p:sp>
      <p:sp>
        <p:nvSpPr>
          <p:cNvPr id="551" name="Google Shape;551;p36"/>
          <p:cNvSpPr txBox="1"/>
          <p:nvPr/>
        </p:nvSpPr>
        <p:spPr>
          <a:xfrm>
            <a:off x="593074" y="1699259"/>
            <a:ext cx="11049635" cy="3061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1370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TLS è un protocollo di sicurezza che fornisce privacy e integrità dei dati per le comunicazioni Internet.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42265" lvl="0" marL="354965" rtl="0" algn="l">
              <a:lnSpc>
                <a:spcPct val="117499"/>
              </a:lnSpc>
              <a:spcBef>
                <a:spcPts val="2400"/>
              </a:spcBef>
              <a:spcAft>
                <a:spcPts val="0"/>
              </a:spcAft>
              <a:buClr>
                <a:srgbClr val="FFBA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Il caso d'uso essenziale di 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TLS 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è quello di 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crittografare 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il traffico tra 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applicazioni web 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56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server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556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È stato 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proposto 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dall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'Internet Engineering Task Force 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IETF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) e la prima versione del protocollo è stata pubblicata nel </a:t>
            </a: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1999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2345"/>
              </a:spcBef>
              <a:spcAft>
                <a:spcPts val="0"/>
              </a:spcAft>
              <a:buClr>
                <a:srgbClr val="FFBA0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La versione più recente è TLS 1.3, pubblicata nel 2018.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7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8" name="Google Shape;558;p37"/>
          <p:cNvSpPr txBox="1"/>
          <p:nvPr/>
        </p:nvSpPr>
        <p:spPr>
          <a:xfrm>
            <a:off x="78725" y="6644403"/>
            <a:ext cx="3129280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Cos'è la sicurezza del livello di trasporto (TLS)? | Cloudflare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9" name="Google Shape;559;p37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64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Qual è la differenza tra TLS e SSL?</a:t>
            </a:r>
            <a:endParaRPr/>
          </a:p>
        </p:txBody>
      </p:sp>
      <p:sp>
        <p:nvSpPr>
          <p:cNvPr id="560" name="Google Shape;560;p37"/>
          <p:cNvSpPr txBox="1"/>
          <p:nvPr/>
        </p:nvSpPr>
        <p:spPr>
          <a:xfrm>
            <a:off x="526399" y="1957323"/>
            <a:ext cx="11017250" cy="2378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-342900" lvl="0" marL="355600" marR="5080" rtl="0" algn="l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Origine di TLS</a:t>
            </a:r>
            <a:r>
              <a:rPr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: TLS si è evoluto da </a:t>
            </a:r>
            <a:r>
              <a:rPr b="1"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Secure Sockets Layer </a:t>
            </a:r>
            <a:r>
              <a:rPr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SSL</a:t>
            </a:r>
            <a:r>
              <a:rPr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), inizialmente sviluppato da Netscape.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Transizione di sviluppo: La </a:t>
            </a:r>
            <a:r>
              <a:rPr b="1"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versione 1.0 </a:t>
            </a:r>
            <a:r>
              <a:rPr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di TLS è stata avviata come </a:t>
            </a:r>
            <a:r>
              <a:rPr b="1"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versione 3.1 </a:t>
            </a:r>
            <a:r>
              <a:rPr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di SSL.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Uso dei termini</a:t>
            </a:r>
            <a:r>
              <a:rPr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: Nonostante la distinzione, i termini </a:t>
            </a:r>
            <a:r>
              <a:rPr b="1"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TLS </a:t>
            </a:r>
            <a:r>
              <a:rPr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SSL </a:t>
            </a:r>
            <a:r>
              <a:rPr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sono spesso utilizzati per indicare la </a:t>
            </a:r>
            <a:r>
              <a:rPr b="1"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sicurezza.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35560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intercambiabili </a:t>
            </a:r>
            <a:r>
              <a:rPr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a causa del loro </a:t>
            </a:r>
            <a:r>
              <a:rPr b="1"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legame storico</a:t>
            </a:r>
            <a:r>
              <a:rPr lang="en-US" sz="22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38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7" name="Google Shape;567;p38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64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Perché SSL/TLS è importante?</a:t>
            </a:r>
            <a:endParaRPr/>
          </a:p>
        </p:txBody>
      </p:sp>
      <p:sp>
        <p:nvSpPr>
          <p:cNvPr id="568" name="Google Shape;568;p38"/>
          <p:cNvSpPr txBox="1"/>
          <p:nvPr/>
        </p:nvSpPr>
        <p:spPr>
          <a:xfrm>
            <a:off x="78726" y="6565900"/>
            <a:ext cx="299466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Cos'è l'SSL (Secure Sockets Layer)? | Cloudflare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69" name="Google Shape;569;p38"/>
          <p:cNvGrpSpPr/>
          <p:nvPr/>
        </p:nvGrpSpPr>
        <p:grpSpPr>
          <a:xfrm>
            <a:off x="816863" y="1411224"/>
            <a:ext cx="10594848" cy="1322831"/>
            <a:chOff x="816863" y="1411224"/>
            <a:chExt cx="10594848" cy="1322831"/>
          </a:xfrm>
        </p:grpSpPr>
        <p:pic>
          <p:nvPicPr>
            <p:cNvPr id="570" name="Google Shape;570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6863" y="1411224"/>
              <a:ext cx="10594848" cy="13228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1" name="Google Shape;571;p38"/>
            <p:cNvSpPr/>
            <p:nvPr/>
          </p:nvSpPr>
          <p:spPr>
            <a:xfrm>
              <a:off x="838199" y="1434213"/>
              <a:ext cx="10515600" cy="1243330"/>
            </a:xfrm>
            <a:custGeom>
              <a:rect b="b" l="l" r="r" t="t"/>
              <a:pathLst>
                <a:path extrusionOk="0" h="1243330" w="10515600">
                  <a:moveTo>
                    <a:pt x="10391307" y="0"/>
                  </a:moveTo>
                  <a:lnTo>
                    <a:pt x="124291" y="0"/>
                  </a:lnTo>
                  <a:lnTo>
                    <a:pt x="75911" y="9767"/>
                  </a:lnTo>
                  <a:lnTo>
                    <a:pt x="36404" y="36404"/>
                  </a:lnTo>
                  <a:lnTo>
                    <a:pt x="9767" y="75912"/>
                  </a:lnTo>
                  <a:lnTo>
                    <a:pt x="0" y="124292"/>
                  </a:lnTo>
                  <a:lnTo>
                    <a:pt x="0" y="1118642"/>
                  </a:lnTo>
                  <a:lnTo>
                    <a:pt x="9767" y="1167022"/>
                  </a:lnTo>
                  <a:lnTo>
                    <a:pt x="36404" y="1206530"/>
                  </a:lnTo>
                  <a:lnTo>
                    <a:pt x="75911" y="1233167"/>
                  </a:lnTo>
                  <a:lnTo>
                    <a:pt x="124291" y="1242935"/>
                  </a:lnTo>
                  <a:lnTo>
                    <a:pt x="10391307" y="1242935"/>
                  </a:lnTo>
                  <a:lnTo>
                    <a:pt x="10439687" y="1233167"/>
                  </a:lnTo>
                  <a:lnTo>
                    <a:pt x="10479195" y="1206530"/>
                  </a:lnTo>
                  <a:lnTo>
                    <a:pt x="10505832" y="1167022"/>
                  </a:lnTo>
                  <a:lnTo>
                    <a:pt x="10515600" y="1118642"/>
                  </a:lnTo>
                  <a:lnTo>
                    <a:pt x="10515600" y="124292"/>
                  </a:lnTo>
                  <a:lnTo>
                    <a:pt x="10505832" y="75912"/>
                  </a:lnTo>
                  <a:lnTo>
                    <a:pt x="10479195" y="36404"/>
                  </a:lnTo>
                  <a:lnTo>
                    <a:pt x="10439687" y="9767"/>
                  </a:lnTo>
                  <a:lnTo>
                    <a:pt x="10391307" y="0"/>
                  </a:lnTo>
                  <a:close/>
                </a:path>
              </a:pathLst>
            </a:custGeom>
            <a:solidFill>
              <a:srgbClr val="FFE6C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2" name="Google Shape;572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91768" y="1691640"/>
              <a:ext cx="765048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p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13104" y="1712976"/>
              <a:ext cx="685799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4" name="Google Shape;574;p38"/>
          <p:cNvSpPr txBox="1"/>
          <p:nvPr/>
        </p:nvSpPr>
        <p:spPr>
          <a:xfrm>
            <a:off x="2392615" y="1676908"/>
            <a:ext cx="8840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In origine, 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dati web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venivano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trasmessi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in chiaro, rendendoli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vulnerabili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all'intercettazione. Ad esempio, quando si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immettevano informazioni in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chiaro sulla carta di credito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in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un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sito Web di acquisti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i dati viaggiavano attraverso la rete.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75" name="Google Shape;575;p38"/>
          <p:cNvGrpSpPr/>
          <p:nvPr/>
        </p:nvGrpSpPr>
        <p:grpSpPr>
          <a:xfrm>
            <a:off x="816863" y="2965704"/>
            <a:ext cx="10594848" cy="1322832"/>
            <a:chOff x="816863" y="2965704"/>
            <a:chExt cx="10594848" cy="1322832"/>
          </a:xfrm>
        </p:grpSpPr>
        <p:pic>
          <p:nvPicPr>
            <p:cNvPr id="576" name="Google Shape;576;p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6863" y="2965704"/>
              <a:ext cx="10594848" cy="1322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" name="Google Shape;577;p38"/>
            <p:cNvSpPr/>
            <p:nvPr/>
          </p:nvSpPr>
          <p:spPr>
            <a:xfrm>
              <a:off x="838199" y="2987883"/>
              <a:ext cx="10515600" cy="1243330"/>
            </a:xfrm>
            <a:custGeom>
              <a:rect b="b" l="l" r="r" t="t"/>
              <a:pathLst>
                <a:path extrusionOk="0" h="1243329" w="10515600">
                  <a:moveTo>
                    <a:pt x="10391307" y="0"/>
                  </a:moveTo>
                  <a:lnTo>
                    <a:pt x="124291" y="0"/>
                  </a:lnTo>
                  <a:lnTo>
                    <a:pt x="75911" y="9767"/>
                  </a:lnTo>
                  <a:lnTo>
                    <a:pt x="36404" y="36404"/>
                  </a:lnTo>
                  <a:lnTo>
                    <a:pt x="9767" y="75912"/>
                  </a:lnTo>
                  <a:lnTo>
                    <a:pt x="0" y="124292"/>
                  </a:lnTo>
                  <a:lnTo>
                    <a:pt x="0" y="1118642"/>
                  </a:lnTo>
                  <a:lnTo>
                    <a:pt x="9767" y="1167022"/>
                  </a:lnTo>
                  <a:lnTo>
                    <a:pt x="36404" y="1206530"/>
                  </a:lnTo>
                  <a:lnTo>
                    <a:pt x="75911" y="1233167"/>
                  </a:lnTo>
                  <a:lnTo>
                    <a:pt x="124291" y="1242935"/>
                  </a:lnTo>
                  <a:lnTo>
                    <a:pt x="10391307" y="1242935"/>
                  </a:lnTo>
                  <a:lnTo>
                    <a:pt x="10439687" y="1233167"/>
                  </a:lnTo>
                  <a:lnTo>
                    <a:pt x="10479195" y="1206530"/>
                  </a:lnTo>
                  <a:lnTo>
                    <a:pt x="10505832" y="1167022"/>
                  </a:lnTo>
                  <a:lnTo>
                    <a:pt x="10515600" y="1118642"/>
                  </a:lnTo>
                  <a:lnTo>
                    <a:pt x="10515600" y="124292"/>
                  </a:lnTo>
                  <a:lnTo>
                    <a:pt x="10505832" y="75912"/>
                  </a:lnTo>
                  <a:lnTo>
                    <a:pt x="10479195" y="36404"/>
                  </a:lnTo>
                  <a:lnTo>
                    <a:pt x="10439687" y="9767"/>
                  </a:lnTo>
                  <a:lnTo>
                    <a:pt x="10391307" y="0"/>
                  </a:lnTo>
                  <a:close/>
                </a:path>
              </a:pathLst>
            </a:custGeom>
            <a:solidFill>
              <a:srgbClr val="FFE6C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8" name="Google Shape;578;p3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91768" y="3246120"/>
              <a:ext cx="765048" cy="76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3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213104" y="3267456"/>
              <a:ext cx="685799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0" name="Google Shape;580;p38"/>
          <p:cNvSpPr txBox="1"/>
          <p:nvPr/>
        </p:nvSpPr>
        <p:spPr>
          <a:xfrm>
            <a:off x="2392615" y="3231388"/>
            <a:ext cx="87390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L'SSL è stato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sviluppato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per mantenere la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privacy degli utenti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criptando 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dati trasmessi tra gli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utenti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 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server Web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 La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crittografia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garantisce che i dati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intercettati appaiano criptati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alle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parti non autorizzate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salvaguardando le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informazioni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sensibili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come 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numeri delle carte di credito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81" name="Google Shape;581;p38"/>
          <p:cNvGrpSpPr/>
          <p:nvPr/>
        </p:nvGrpSpPr>
        <p:grpSpPr>
          <a:xfrm>
            <a:off x="816863" y="4520183"/>
            <a:ext cx="10594848" cy="1322832"/>
            <a:chOff x="816863" y="4520183"/>
            <a:chExt cx="10594848" cy="1322832"/>
          </a:xfrm>
        </p:grpSpPr>
        <p:pic>
          <p:nvPicPr>
            <p:cNvPr id="582" name="Google Shape;582;p3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16863" y="4520183"/>
              <a:ext cx="10594848" cy="1322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3" name="Google Shape;583;p38"/>
            <p:cNvSpPr/>
            <p:nvPr/>
          </p:nvSpPr>
          <p:spPr>
            <a:xfrm>
              <a:off x="838199" y="4541551"/>
              <a:ext cx="10515600" cy="1243330"/>
            </a:xfrm>
            <a:custGeom>
              <a:rect b="b" l="l" r="r" t="t"/>
              <a:pathLst>
                <a:path extrusionOk="0" h="1243329" w="10515600">
                  <a:moveTo>
                    <a:pt x="10391307" y="0"/>
                  </a:moveTo>
                  <a:lnTo>
                    <a:pt x="124291" y="0"/>
                  </a:lnTo>
                  <a:lnTo>
                    <a:pt x="75911" y="9767"/>
                  </a:lnTo>
                  <a:lnTo>
                    <a:pt x="36404" y="36404"/>
                  </a:lnTo>
                  <a:lnTo>
                    <a:pt x="9767" y="75912"/>
                  </a:lnTo>
                  <a:lnTo>
                    <a:pt x="0" y="124292"/>
                  </a:lnTo>
                  <a:lnTo>
                    <a:pt x="0" y="1118642"/>
                  </a:lnTo>
                  <a:lnTo>
                    <a:pt x="9767" y="1167022"/>
                  </a:lnTo>
                  <a:lnTo>
                    <a:pt x="36404" y="1206530"/>
                  </a:lnTo>
                  <a:lnTo>
                    <a:pt x="75911" y="1233167"/>
                  </a:lnTo>
                  <a:lnTo>
                    <a:pt x="124291" y="1242935"/>
                  </a:lnTo>
                  <a:lnTo>
                    <a:pt x="10391307" y="1242935"/>
                  </a:lnTo>
                  <a:lnTo>
                    <a:pt x="10439687" y="1233167"/>
                  </a:lnTo>
                  <a:lnTo>
                    <a:pt x="10479195" y="1206530"/>
                  </a:lnTo>
                  <a:lnTo>
                    <a:pt x="10505832" y="1167022"/>
                  </a:lnTo>
                  <a:lnTo>
                    <a:pt x="10515600" y="1118642"/>
                  </a:lnTo>
                  <a:lnTo>
                    <a:pt x="10515600" y="124292"/>
                  </a:lnTo>
                  <a:lnTo>
                    <a:pt x="10505832" y="75912"/>
                  </a:lnTo>
                  <a:lnTo>
                    <a:pt x="10479195" y="36404"/>
                  </a:lnTo>
                  <a:lnTo>
                    <a:pt x="10439687" y="9767"/>
                  </a:lnTo>
                  <a:lnTo>
                    <a:pt x="10391307" y="0"/>
                  </a:lnTo>
                  <a:close/>
                </a:path>
              </a:pathLst>
            </a:custGeom>
            <a:solidFill>
              <a:srgbClr val="FFE6C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4" name="Google Shape;584;p3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91768" y="4800599"/>
              <a:ext cx="765048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3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13104" y="4818887"/>
              <a:ext cx="685799" cy="688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6" name="Google Shape;586;p38"/>
          <p:cNvSpPr txBox="1"/>
          <p:nvPr/>
        </p:nvSpPr>
        <p:spPr>
          <a:xfrm>
            <a:off x="2392615" y="4785867"/>
            <a:ext cx="8840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L'SSL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previene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gli attacchi informatici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grazie all'autenticazione dei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server web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sventando i tentativi degli aggressori di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creare siti web falsi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rubare i dati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 Inoltre,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impedisce la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manomissione dei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dati durante il transito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agendo come una salvaguardia.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9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9"/>
          <p:cNvSpPr txBox="1"/>
          <p:nvPr>
            <p:ph type="title"/>
          </p:nvPr>
        </p:nvSpPr>
        <p:spPr>
          <a:xfrm>
            <a:off x="563844" y="65532"/>
            <a:ext cx="81660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0" lvl="0" marL="12700" marR="5080" rtl="0" algn="l">
              <a:lnSpc>
                <a:spcPct val="106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Compito a casa: Reindirizzare il traffico della vittima verso una pagina web contraffatta (spoofing DNS)</a:t>
            </a:r>
            <a:endParaRPr sz="2300"/>
          </a:p>
        </p:txBody>
      </p:sp>
      <p:pic>
        <p:nvPicPr>
          <p:cNvPr id="593" name="Google Shape;59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39"/>
          <p:cNvSpPr txBox="1"/>
          <p:nvPr/>
        </p:nvSpPr>
        <p:spPr>
          <a:xfrm rot="5400000">
            <a:off x="8838392" y="3181857"/>
            <a:ext cx="5879465" cy="92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rPr>
              <a:t>COMPITO PRATICO</a:t>
            </a:r>
            <a:endParaRPr sz="5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5" name="Google Shape;595;p39"/>
          <p:cNvSpPr txBox="1"/>
          <p:nvPr/>
        </p:nvSpPr>
        <p:spPr>
          <a:xfrm>
            <a:off x="655284" y="1294891"/>
            <a:ext cx="8192770" cy="58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5080" rtl="0" algn="just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Obiettivo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Per migliorare le vostre competenze pratiche, è fondamentale impegnarsi in un lavoro pratico. Lo scopo di questo esercizio è simulare le interazioni di rete del mondo reale, creare una pagina web contraffatta e reindirizzare il traffico della vittima verso l'apertura di questa pagina quando l'utente visita un determinato sito web.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6" name="Google Shape;596;p39"/>
          <p:cNvSpPr txBox="1"/>
          <p:nvPr/>
        </p:nvSpPr>
        <p:spPr>
          <a:xfrm>
            <a:off x="655284" y="2133091"/>
            <a:ext cx="8192770" cy="601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42545" lvl="0" marL="12700" marR="5080" rtl="0" algn="l">
              <a:lnSpc>
                <a:spcPct val="103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Linee guida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Seguire i passaggi indicati di seguito per impostare un ambiente di laboratorio controllato e basato sulla simulazione utilizzando macchine virtuali (una vittima e un aggressore). Questa configurazione vi permetterà di eseguire un attacco Man-in-the-Middle (MitM).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e garantire che gli utenti incontrino sempre una pagina web falsa quando visitano una pagina web.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7" name="Google Shape;597;p39"/>
          <p:cNvSpPr txBox="1"/>
          <p:nvPr/>
        </p:nvSpPr>
        <p:spPr>
          <a:xfrm>
            <a:off x="563844" y="2971291"/>
            <a:ext cx="8283575" cy="397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-228600" lvl="0" marL="241300" marR="5080" rtl="0" algn="l">
              <a:lnSpc>
                <a:spcPct val="103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1.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Utilizzate il simulatore di rete GNS3 per creare una topologia con un nodo (macchina vittima) e una macchina Kali Linux che funge da attaccante.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8" name="Google Shape;598;p39"/>
          <p:cNvSpPr txBox="1"/>
          <p:nvPr/>
        </p:nvSpPr>
        <p:spPr>
          <a:xfrm>
            <a:off x="563844" y="3608323"/>
            <a:ext cx="8285480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28600" lvl="0" marL="241300" marR="508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2.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Assicuratevi di installare queste macchine sul software per macchine virtuali che preferite e di integrarle con il server GNS3.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9" name="Google Shape;599;p39"/>
          <p:cNvSpPr txBox="1"/>
          <p:nvPr/>
        </p:nvSpPr>
        <p:spPr>
          <a:xfrm>
            <a:off x="122655" y="4266692"/>
            <a:ext cx="87261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533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3.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Assicurare l'installazione dello strumento Bettercap e del server Apache su Kali Linux.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42544" lvl="0" marL="544830" marR="5080" rtl="0" algn="just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Compito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: Utilizzare Bettercap per simulare un attacco Man-in-the-Middle (MitM). Una volta che l'attaccante è riuscito a posizionarsi nel mezzo del traffico della vittima, tutti i pacchetti trasmessi da quel dispositivo saranno intercettati. Create una pagina web contraffatta; a questo scopo, sulla destra troverete un codice HTML molto semplice. Questa pagina falsa deve essere visualizzata sul computer della vittima ogni volta che l'utente visita una determinata pagina web. Inoltre, è necessario utilizzare un sito web sviluppato esclusivamente a scopo educativo per descrivere le violazioni della sicurezza; quindi, si richiede l'uso di </a:t>
            </a:r>
            <a:r>
              <a:rPr lang="en-US" sz="1100" u="sng">
                <a:latin typeface="Verdana"/>
                <a:ea typeface="Verdana"/>
                <a:cs typeface="Verdana"/>
                <a:sym typeface="Verdana"/>
              </a:rPr>
              <a:t>vulnweb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. Utilizzate qualsiasi applicazione web correlata a questo sito per far apparire la pagina falsa sul dispositivo della vittima. Riportare i risultati e dimostrare come tutto il traffico venga costantemente reindirizzato ogni volta che l'utente visita quella pagina web.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CSP004_C_E - ARGOMENTO 1: Abdelkader Shaaban e Cristina Alcaraz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0" name="Google Shape;600;p39"/>
          <p:cNvSpPr/>
          <p:nvPr/>
        </p:nvSpPr>
        <p:spPr>
          <a:xfrm>
            <a:off x="7951303" y="2569414"/>
            <a:ext cx="662940" cy="262890"/>
          </a:xfrm>
          <a:custGeom>
            <a:rect b="b" l="l" r="r" t="t"/>
            <a:pathLst>
              <a:path extrusionOk="0" h="262889" w="662940">
                <a:moveTo>
                  <a:pt x="0" y="262445"/>
                </a:moveTo>
                <a:lnTo>
                  <a:pt x="662364" y="0"/>
                </a:lnTo>
              </a:path>
            </a:pathLst>
          </a:custGeom>
          <a:noFill/>
          <a:ln cap="flat" cmpd="sng" w="12700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1" name="Google Shape;60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90376" y="0"/>
            <a:ext cx="737616" cy="710184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39"/>
          <p:cNvSpPr txBox="1"/>
          <p:nvPr/>
        </p:nvSpPr>
        <p:spPr>
          <a:xfrm>
            <a:off x="9340237" y="2535428"/>
            <a:ext cx="1287145" cy="577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&lt;!DOCTYPE </a:t>
            </a:r>
            <a:r>
              <a:rPr lang="en-US" sz="1200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html&gt;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2700" rtl="0" algn="l">
              <a:lnSpc>
                <a:spcPct val="117916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&lt;html&gt;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2700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&lt;body&gt;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3" name="Google Shape;603;p39"/>
          <p:cNvSpPr txBox="1"/>
          <p:nvPr/>
        </p:nvSpPr>
        <p:spPr>
          <a:xfrm>
            <a:off x="9340237" y="3273044"/>
            <a:ext cx="179197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nsolas"/>
                <a:ea typeface="Consolas"/>
                <a:cs typeface="Consolas"/>
                <a:sym typeface="Consolas"/>
              </a:rPr>
              <a:t>&lt;h1&gt;La</a:t>
            </a:r>
            <a:r>
              <a:rPr lang="en-US" sz="1200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 mia pagina</a:t>
            </a:r>
            <a:r>
              <a:rPr lang="en-US" sz="1200">
                <a:latin typeface="Consolas"/>
                <a:ea typeface="Consolas"/>
                <a:cs typeface="Consolas"/>
                <a:sym typeface="Consolas"/>
              </a:rPr>
              <a:t> falsa&lt;/h1&gt;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4" name="Google Shape;604;p39"/>
          <p:cNvSpPr txBox="1"/>
          <p:nvPr/>
        </p:nvSpPr>
        <p:spPr>
          <a:xfrm>
            <a:off x="9340237" y="3809491"/>
            <a:ext cx="614045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&lt;/body&gt;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&lt;/html&gt;</a:t>
            </a:r>
            <a:r>
              <a:rPr lang="en-US" sz="1200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5" name="Google Shape;605;p39"/>
          <p:cNvSpPr txBox="1"/>
          <p:nvPr/>
        </p:nvSpPr>
        <p:spPr>
          <a:xfrm>
            <a:off x="9005149" y="2286508"/>
            <a:ext cx="21913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Si può utilizzare questo semplice codice HTML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6" name="Google Shape;606;p39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8984" y="-11112"/>
            <a:ext cx="5843016" cy="68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 txBox="1"/>
          <p:nvPr/>
        </p:nvSpPr>
        <p:spPr>
          <a:xfrm>
            <a:off x="11204457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4"/>
          <p:cNvSpPr txBox="1"/>
          <p:nvPr>
            <p:ph type="title"/>
          </p:nvPr>
        </p:nvSpPr>
        <p:spPr>
          <a:xfrm>
            <a:off x="875049" y="697475"/>
            <a:ext cx="40200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Ordine del giorno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97" name="Google Shape;97;p4"/>
          <p:cNvGrpSpPr/>
          <p:nvPr/>
        </p:nvGrpSpPr>
        <p:grpSpPr>
          <a:xfrm>
            <a:off x="7251013" y="42660"/>
            <a:ext cx="3593770" cy="6815339"/>
            <a:chOff x="7251013" y="42660"/>
            <a:chExt cx="3593770" cy="6815339"/>
          </a:xfrm>
        </p:grpSpPr>
        <p:sp>
          <p:nvSpPr>
            <p:cNvPr id="98" name="Google Shape;98;p4"/>
            <p:cNvSpPr/>
            <p:nvPr/>
          </p:nvSpPr>
          <p:spPr>
            <a:xfrm>
              <a:off x="7251013" y="42660"/>
              <a:ext cx="2801620" cy="6792595"/>
            </a:xfrm>
            <a:custGeom>
              <a:rect b="b" l="l" r="r" t="t"/>
              <a:pathLst>
                <a:path extrusionOk="0" h="6792595" w="2801620">
                  <a:moveTo>
                    <a:pt x="1734226" y="1504962"/>
                  </a:moveTo>
                  <a:lnTo>
                    <a:pt x="1686663" y="1509771"/>
                  </a:lnTo>
                  <a:lnTo>
                    <a:pt x="1642509" y="1526367"/>
                  </a:lnTo>
                  <a:lnTo>
                    <a:pt x="1604036" y="1553557"/>
                  </a:lnTo>
                  <a:lnTo>
                    <a:pt x="1573515" y="1590145"/>
                  </a:lnTo>
                  <a:lnTo>
                    <a:pt x="1553216" y="1634940"/>
                  </a:lnTo>
                  <a:lnTo>
                    <a:pt x="1108036" y="3075512"/>
                  </a:lnTo>
                  <a:lnTo>
                    <a:pt x="5665" y="6775318"/>
                  </a:lnTo>
                  <a:lnTo>
                    <a:pt x="1404" y="6787898"/>
                  </a:lnTo>
                  <a:lnTo>
                    <a:pt x="0" y="6791667"/>
                  </a:lnTo>
                  <a:lnTo>
                    <a:pt x="26716" y="6792600"/>
                  </a:lnTo>
                  <a:lnTo>
                    <a:pt x="1133215" y="3084028"/>
                  </a:lnTo>
                  <a:lnTo>
                    <a:pt x="1578394" y="1643456"/>
                  </a:lnTo>
                  <a:lnTo>
                    <a:pt x="1600979" y="1598138"/>
                  </a:lnTo>
                  <a:lnTo>
                    <a:pt x="1635493" y="1563134"/>
                  </a:lnTo>
                  <a:lnTo>
                    <a:pt x="1678570" y="1540281"/>
                  </a:lnTo>
                  <a:lnTo>
                    <a:pt x="1726845" y="1531418"/>
                  </a:lnTo>
                  <a:lnTo>
                    <a:pt x="1823362" y="1531418"/>
                  </a:lnTo>
                  <a:lnTo>
                    <a:pt x="1816972" y="1527129"/>
                  </a:lnTo>
                  <a:lnTo>
                    <a:pt x="1782928" y="1513132"/>
                  </a:lnTo>
                  <a:lnTo>
                    <a:pt x="1734226" y="1504962"/>
                  </a:lnTo>
                  <a:close/>
                </a:path>
                <a:path extrusionOk="0" h="6792595" w="2801620">
                  <a:moveTo>
                    <a:pt x="1823362" y="1531418"/>
                  </a:moveTo>
                  <a:lnTo>
                    <a:pt x="1726845" y="1531418"/>
                  </a:lnTo>
                  <a:lnTo>
                    <a:pt x="1776952" y="1538381"/>
                  </a:lnTo>
                  <a:lnTo>
                    <a:pt x="1805784" y="1550565"/>
                  </a:lnTo>
                  <a:lnTo>
                    <a:pt x="1852912" y="1589361"/>
                  </a:lnTo>
                  <a:lnTo>
                    <a:pt x="1881919" y="1644430"/>
                  </a:lnTo>
                  <a:lnTo>
                    <a:pt x="1887790" y="1674626"/>
                  </a:lnTo>
                  <a:lnTo>
                    <a:pt x="1887426" y="1705559"/>
                  </a:lnTo>
                  <a:lnTo>
                    <a:pt x="1880844" y="1736752"/>
                  </a:lnTo>
                  <a:lnTo>
                    <a:pt x="1587879" y="2684962"/>
                  </a:lnTo>
                  <a:lnTo>
                    <a:pt x="1579705" y="2733628"/>
                  </a:lnTo>
                  <a:lnTo>
                    <a:pt x="1584521" y="2781156"/>
                  </a:lnTo>
                  <a:lnTo>
                    <a:pt x="1601132" y="2825277"/>
                  </a:lnTo>
                  <a:lnTo>
                    <a:pt x="1628343" y="2863722"/>
                  </a:lnTo>
                  <a:lnTo>
                    <a:pt x="1664960" y="2894223"/>
                  </a:lnTo>
                  <a:lnTo>
                    <a:pt x="1709789" y="2914510"/>
                  </a:lnTo>
                  <a:lnTo>
                    <a:pt x="1761492" y="2922476"/>
                  </a:lnTo>
                  <a:lnTo>
                    <a:pt x="1811924" y="2916041"/>
                  </a:lnTo>
                  <a:lnTo>
                    <a:pt x="1854912" y="2897792"/>
                  </a:lnTo>
                  <a:lnTo>
                    <a:pt x="1761141" y="2897792"/>
                  </a:lnTo>
                  <a:lnTo>
                    <a:pt x="1716994" y="2890579"/>
                  </a:lnTo>
                  <a:lnTo>
                    <a:pt x="1671641" y="2868009"/>
                  </a:lnTo>
                  <a:lnTo>
                    <a:pt x="1636609" y="2833519"/>
                  </a:lnTo>
                  <a:lnTo>
                    <a:pt x="1613737" y="2790472"/>
                  </a:lnTo>
                  <a:lnTo>
                    <a:pt x="1604864" y="2742233"/>
                  </a:lnTo>
                  <a:lnTo>
                    <a:pt x="1611830" y="2692163"/>
                  </a:lnTo>
                  <a:lnTo>
                    <a:pt x="1904794" y="1743952"/>
                  </a:lnTo>
                  <a:lnTo>
                    <a:pt x="1912021" y="1708546"/>
                  </a:lnTo>
                  <a:lnTo>
                    <a:pt x="1912206" y="1674626"/>
                  </a:lnTo>
                  <a:lnTo>
                    <a:pt x="1912216" y="1672774"/>
                  </a:lnTo>
                  <a:lnTo>
                    <a:pt x="1905467" y="1637476"/>
                  </a:lnTo>
                  <a:lnTo>
                    <a:pt x="1891866" y="1603490"/>
                  </a:lnTo>
                  <a:lnTo>
                    <a:pt x="1872020" y="1572806"/>
                  </a:lnTo>
                  <a:lnTo>
                    <a:pt x="1846862" y="1547186"/>
                  </a:lnTo>
                  <a:lnTo>
                    <a:pt x="1823362" y="1531418"/>
                  </a:lnTo>
                  <a:close/>
                </a:path>
                <a:path extrusionOk="0" h="6792595" w="2801620">
                  <a:moveTo>
                    <a:pt x="2774548" y="0"/>
                  </a:moveTo>
                  <a:lnTo>
                    <a:pt x="2291201" y="1548702"/>
                  </a:lnTo>
                  <a:lnTo>
                    <a:pt x="1904442" y="2811844"/>
                  </a:lnTo>
                  <a:lnTo>
                    <a:pt x="1878324" y="2848639"/>
                  </a:lnTo>
                  <a:lnTo>
                    <a:pt x="1844163" y="2875865"/>
                  </a:lnTo>
                  <a:lnTo>
                    <a:pt x="1804316" y="2892569"/>
                  </a:lnTo>
                  <a:lnTo>
                    <a:pt x="1761141" y="2897792"/>
                  </a:lnTo>
                  <a:lnTo>
                    <a:pt x="1854912" y="2897792"/>
                  </a:lnTo>
                  <a:lnTo>
                    <a:pt x="1858357" y="2896330"/>
                  </a:lnTo>
                  <a:lnTo>
                    <a:pt x="1898060" y="2864470"/>
                  </a:lnTo>
                  <a:lnTo>
                    <a:pt x="1928305" y="2821588"/>
                  </a:lnTo>
                  <a:lnTo>
                    <a:pt x="1928350" y="2820316"/>
                  </a:lnTo>
                  <a:lnTo>
                    <a:pt x="2315151" y="1555902"/>
                  </a:lnTo>
                  <a:lnTo>
                    <a:pt x="2801221" y="2204"/>
                  </a:lnTo>
                  <a:lnTo>
                    <a:pt x="2794567" y="1236"/>
                  </a:lnTo>
                  <a:lnTo>
                    <a:pt x="2787901" y="625"/>
                  </a:lnTo>
                  <a:lnTo>
                    <a:pt x="2781227" y="253"/>
                  </a:lnTo>
                  <a:lnTo>
                    <a:pt x="277454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9" name="Google Shape;99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27263" y="5154167"/>
              <a:ext cx="880872" cy="1703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6847" y="6166103"/>
              <a:ext cx="3297936" cy="615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4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898344" y="1850136"/>
            <a:ext cx="6759000" cy="3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31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3950">
                <a:solidFill>
                  <a:srgbClr val="D87A1A"/>
                </a:solidFill>
                <a:latin typeface="Verdana"/>
                <a:ea typeface="Verdana"/>
                <a:cs typeface="Verdana"/>
                <a:sym typeface="Verdana"/>
              </a:rPr>
              <a:t>o1. </a:t>
            </a:r>
            <a:r>
              <a:rPr lang="en-US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Problemi di sicurezza in Internet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3950">
                <a:solidFill>
                  <a:srgbClr val="D87A1A"/>
                </a:solidFill>
                <a:latin typeface="Verdana"/>
                <a:ea typeface="Verdana"/>
                <a:cs typeface="Verdana"/>
                <a:sym typeface="Verdana"/>
              </a:rPr>
              <a:t>o2. </a:t>
            </a:r>
            <a:r>
              <a:rPr lang="en-US" sz="15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Le attività di ransomware che impattano sul settore energetico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aseline="30000" lang="en-US" sz="3950">
                <a:solidFill>
                  <a:srgbClr val="D87A1A"/>
                </a:solidFill>
                <a:latin typeface="Verdana"/>
                <a:ea typeface="Verdana"/>
                <a:cs typeface="Verdana"/>
                <a:sym typeface="Verdana"/>
              </a:rPr>
              <a:t>o3. </a:t>
            </a:r>
            <a:r>
              <a:rPr lang="en-US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Sicurezza IP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D87A1A"/>
                </a:solidFill>
                <a:latin typeface="Verdana"/>
                <a:ea typeface="Verdana"/>
                <a:cs typeface="Verdana"/>
                <a:sym typeface="Verdana"/>
              </a:rPr>
              <a:t>o4. </a:t>
            </a:r>
            <a:r>
              <a:rPr lang="en-US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Internet degli oggetti (IoT) per il settore energetico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43180" rtl="0" algn="l">
              <a:lnSpc>
                <a:spcPct val="100000"/>
              </a:lnSpc>
              <a:spcBef>
                <a:spcPts val="2014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D87A1A"/>
                </a:solidFill>
                <a:latin typeface="Verdana"/>
                <a:ea typeface="Verdana"/>
                <a:cs typeface="Verdana"/>
                <a:sym typeface="Verdana"/>
              </a:rPr>
              <a:t>o5. </a:t>
            </a:r>
            <a:r>
              <a:rPr lang="en-US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SSL/TLS per l'IoT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40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3" name="Google Shape;613;p40"/>
          <p:cNvSpPr txBox="1"/>
          <p:nvPr/>
        </p:nvSpPr>
        <p:spPr>
          <a:xfrm>
            <a:off x="78726" y="6565155"/>
            <a:ext cx="2994660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Cos'è l'SSL (Secure Sockets Layer)? | Cloudflare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4" name="Google Shape;614;p40"/>
          <p:cNvSpPr txBox="1"/>
          <p:nvPr>
            <p:ph type="title"/>
          </p:nvPr>
        </p:nvSpPr>
        <p:spPr>
          <a:xfrm>
            <a:off x="427956" y="127158"/>
            <a:ext cx="109416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64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 cos'è un certificato SSL?</a:t>
            </a:r>
            <a:endParaRPr/>
          </a:p>
        </p:txBody>
      </p:sp>
      <p:sp>
        <p:nvSpPr>
          <p:cNvPr id="615" name="Google Shape;615;p40"/>
          <p:cNvSpPr txBox="1"/>
          <p:nvPr/>
        </p:nvSpPr>
        <p:spPr>
          <a:xfrm>
            <a:off x="916925" y="1393450"/>
            <a:ext cx="108612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16865" lvl="0" marL="354965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SSL,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richiede un certificato SSL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noto anche come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certificato TLS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16865" lvl="0" marL="354965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certificato SSL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funge da prova dell'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identità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di un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sito web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in modo simile a un certificato di sicurezza.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4965" rtl="0" algn="l">
              <a:lnSpc>
                <a:spcPct val="11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carta d'identità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6" name="Google Shape;616;p40"/>
          <p:cNvSpPr txBox="1"/>
          <p:nvPr/>
        </p:nvSpPr>
        <p:spPr>
          <a:xfrm>
            <a:off x="916925" y="2600452"/>
            <a:ext cx="2518410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26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Memorizzato sul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7" name="Google Shape;617;p40"/>
          <p:cNvSpPr txBox="1"/>
          <p:nvPr/>
        </p:nvSpPr>
        <p:spPr>
          <a:xfrm>
            <a:off x="1259824" y="2600452"/>
            <a:ext cx="100140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250">
            <a:spAutoFit/>
          </a:bodyPr>
          <a:lstStyle/>
          <a:p>
            <a:pPr indent="238760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server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il certificato contiene informazioni cruciali, tra cui la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chiave pubblica del sito web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che facilita la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crittografia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l'accesso al sito web.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8" name="Google Shape;618;p40"/>
          <p:cNvSpPr txBox="1"/>
          <p:nvPr/>
        </p:nvSpPr>
        <p:spPr>
          <a:xfrm>
            <a:off x="916950" y="3376634"/>
            <a:ext cx="10358100" cy="26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autenticazione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354965" marR="5080" rtl="0" algn="l">
              <a:lnSpc>
                <a:spcPct val="109090"/>
              </a:lnSpc>
              <a:spcBef>
                <a:spcPts val="244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Quando il dispositivo dell'utente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si connette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al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sito web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utilizza la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chiave pubblica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per stabilire chiavi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di crittografia sicure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354965" marR="6350" rtl="0" algn="l">
              <a:lnSpc>
                <a:spcPct val="109090"/>
              </a:lnSpc>
              <a:spcBef>
                <a:spcPts val="228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Contemporaneamente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il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server del sito web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detiene una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chiave privata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utilizzata per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decifrare i dati crittografati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con la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chiave pubblica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16865" lvl="0" marL="354965" rtl="0" algn="l">
              <a:lnSpc>
                <a:spcPct val="100000"/>
              </a:lnSpc>
              <a:spcBef>
                <a:spcPts val="2025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Le autorità di certificazione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CA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) sono entità incaricate di emettere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certificati SSL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41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5" name="Google Shape;625;p41"/>
          <p:cNvSpPr txBox="1"/>
          <p:nvPr/>
        </p:nvSpPr>
        <p:spPr>
          <a:xfrm>
            <a:off x="78726" y="6565155"/>
            <a:ext cx="2994660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Cos'è l'SSL (Secure Sockets Layer)? | Cloudflare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6" name="Google Shape;626;p41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64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Quali sono i tipi di certificati SSL?</a:t>
            </a:r>
            <a:endParaRPr/>
          </a:p>
        </p:txBody>
      </p:sp>
      <p:sp>
        <p:nvSpPr>
          <p:cNvPr id="627" name="Google Shape;627;p41"/>
          <p:cNvSpPr txBox="1"/>
          <p:nvPr>
            <p:ph idx="1" type="body"/>
          </p:nvPr>
        </p:nvSpPr>
        <p:spPr>
          <a:xfrm>
            <a:off x="916925" y="1338579"/>
            <a:ext cx="103575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29565" lvl="0" marL="354965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/>
              <a:t>Esistono diversi tipi di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certificati SSL</a:t>
            </a:r>
            <a:r>
              <a:rPr lang="en-US" sz="1400"/>
              <a:t>:</a:t>
            </a:r>
            <a:endParaRPr sz="1400"/>
          </a:p>
          <a:p>
            <a:pPr indent="-330200" lvl="1" marL="812165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certificati SSL a dominio singolo 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sono designati per singoli domini, come </a:t>
            </a:r>
            <a:r>
              <a:rPr b="1" lang="en-US" sz="1400" u="sng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www.example.com.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None/>
            </a:pPr>
            <a:r>
              <a:t/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330200" lvl="1" marL="812165" marR="508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 certificati SSL Wildcard 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coprono un </a:t>
            </a: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dominio 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i suoi </a:t>
            </a: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sottodomini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 Ad esempio, </a:t>
            </a:r>
            <a:r>
              <a:rPr lang="en-US" sz="14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www.example.com 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blog.example.com, developers.example.com, ecc.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330200" lvl="1" marL="8121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 certificati </a:t>
            </a: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SSL multidominio 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estendono la copertura a più domini non correlati.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354965" marR="5715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/>
              <a:t>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certificati SSL </a:t>
            </a:r>
            <a:r>
              <a:rPr lang="en-US" sz="1400"/>
              <a:t>sono classificati in diversi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livelli di convalida</a:t>
            </a:r>
            <a:r>
              <a:rPr lang="en-US" sz="1400"/>
              <a:t>, considerati come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controlli di base</a:t>
            </a:r>
            <a:r>
              <a:rPr lang="en-US" sz="1400"/>
              <a:t>, e ogni livello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cambia in </a:t>
            </a:r>
            <a:r>
              <a:rPr lang="en-US" sz="1400"/>
              <a:t>base alla completezza del processo di controllo.</a:t>
            </a:r>
            <a:endParaRPr sz="1400"/>
          </a:p>
          <a:p>
            <a:pPr indent="-330200" lvl="1" marL="812165" marR="5080" rtl="0" algn="l">
              <a:lnSpc>
                <a:spcPct val="106250"/>
              </a:lnSpc>
              <a:spcBef>
                <a:spcPts val="30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convalida del dominio 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comporta la dimostrazione del </a:t>
            </a: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controllo del dominio 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ed è la meno rigorosa e la </a:t>
            </a: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più conveniente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330200" lvl="1" marL="812165" rtl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La convalida dell'organizzazione 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richiede un </a:t>
            </a: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contatto 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diretto tra l'</a:t>
            </a: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autorità di certificazione 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CA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) e il cliente.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812165" rtl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richiedente</a:t>
            </a:r>
            <a:r>
              <a:rPr lang="en-US" sz="1400"/>
              <a:t>,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aumentando la fiducia dell'utente</a:t>
            </a:r>
            <a:r>
              <a:rPr lang="en-US" sz="1400"/>
              <a:t>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0200" lvl="1" marL="812165" marR="508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L'Extended Validation 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prevede un controllo </a:t>
            </a: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completo 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del background </a:t>
            </a: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dell'organizzazione 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prima del </a:t>
            </a: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rilascio del certificato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offrendo il </a:t>
            </a:r>
            <a:r>
              <a:rPr b="1" lang="en-US" sz="14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massimo livello di garanzia</a:t>
            </a:r>
            <a:r>
              <a:rPr lang="en-US" sz="1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2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4" name="Google Shape;634;p42"/>
          <p:cNvSpPr txBox="1"/>
          <p:nvPr>
            <p:ph type="title"/>
          </p:nvPr>
        </p:nvSpPr>
        <p:spPr>
          <a:xfrm>
            <a:off x="427956" y="586739"/>
            <a:ext cx="471868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funziona SSL/TLS?</a:t>
            </a:r>
            <a:endParaRPr/>
          </a:p>
        </p:txBody>
      </p:sp>
      <p:grpSp>
        <p:nvGrpSpPr>
          <p:cNvPr id="635" name="Google Shape;635;p42"/>
          <p:cNvGrpSpPr/>
          <p:nvPr/>
        </p:nvGrpSpPr>
        <p:grpSpPr>
          <a:xfrm>
            <a:off x="2029967" y="2389632"/>
            <a:ext cx="1377695" cy="1380744"/>
            <a:chOff x="2029967" y="2389632"/>
            <a:chExt cx="1377695" cy="1380744"/>
          </a:xfrm>
        </p:grpSpPr>
        <p:pic>
          <p:nvPicPr>
            <p:cNvPr id="636" name="Google Shape;636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29967" y="2389632"/>
              <a:ext cx="1377695" cy="1380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7" name="Google Shape;637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48255" y="2410968"/>
              <a:ext cx="1304544" cy="13014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8" name="Google Shape;638;p42"/>
          <p:cNvSpPr txBox="1"/>
          <p:nvPr/>
        </p:nvSpPr>
        <p:spPr>
          <a:xfrm>
            <a:off x="1318977" y="4176776"/>
            <a:ext cx="276479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L'SSL cripta i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dati trasmessi sul web, rendendoli </a:t>
            </a:r>
            <a:r>
              <a:rPr b="1" lang="en-US"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illeggibili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b="1" lang="en-US"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intercettatori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non autorizzati, migliorando così la protezione della privacy.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39" name="Google Shape;639;p42"/>
          <p:cNvGrpSpPr/>
          <p:nvPr/>
        </p:nvGrpSpPr>
        <p:grpSpPr>
          <a:xfrm>
            <a:off x="5425440" y="2389632"/>
            <a:ext cx="1377695" cy="1380744"/>
            <a:chOff x="5425440" y="2389632"/>
            <a:chExt cx="1377695" cy="1380744"/>
          </a:xfrm>
        </p:grpSpPr>
        <p:pic>
          <p:nvPicPr>
            <p:cNvPr id="640" name="Google Shape;640;p4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25440" y="2389632"/>
              <a:ext cx="1377695" cy="1380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4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43728" y="2410968"/>
              <a:ext cx="1304544" cy="13014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2" name="Google Shape;642;p42"/>
          <p:cNvSpPr txBox="1"/>
          <p:nvPr/>
        </p:nvSpPr>
        <p:spPr>
          <a:xfrm>
            <a:off x="4714875" y="4176776"/>
            <a:ext cx="2762885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635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SSL avvia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lang="en-US"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procedura di autenticazione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nota come </a:t>
            </a:r>
            <a:r>
              <a:rPr b="1" lang="en-US"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handshake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 due dispositivi </a:t>
            </a:r>
            <a:r>
              <a:rPr b="1" lang="en-US"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comunicanti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per verificare che entrambi i </a:t>
            </a:r>
            <a:r>
              <a:rPr b="1" lang="en-US"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dispositivi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siano effettivamente chi dichiarano di essere.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43" name="Google Shape;643;p42"/>
          <p:cNvGrpSpPr/>
          <p:nvPr/>
        </p:nvGrpSpPr>
        <p:grpSpPr>
          <a:xfrm>
            <a:off x="8817864" y="2389632"/>
            <a:ext cx="1380744" cy="1380744"/>
            <a:chOff x="8817864" y="2389632"/>
            <a:chExt cx="1380744" cy="1380744"/>
          </a:xfrm>
        </p:grpSpPr>
        <p:pic>
          <p:nvPicPr>
            <p:cNvPr id="644" name="Google Shape;644;p4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817864" y="2389632"/>
              <a:ext cx="1380744" cy="1380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5" name="Google Shape;645;p4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839200" y="2410968"/>
              <a:ext cx="1304544" cy="13014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6" name="Google Shape;646;p42"/>
          <p:cNvSpPr txBox="1"/>
          <p:nvPr/>
        </p:nvSpPr>
        <p:spPr>
          <a:xfrm>
            <a:off x="8040127" y="4176776"/>
            <a:ext cx="290195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L'SSL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utilizza </a:t>
            </a:r>
            <a:r>
              <a:rPr b="1" lang="en-US"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inoltre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le </a:t>
            </a:r>
            <a:r>
              <a:rPr b="1" lang="en-US"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firme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digitali per garantire l'</a:t>
            </a:r>
            <a:r>
              <a:rPr b="1" lang="en-US"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integrità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dei dati, confermando che i </a:t>
            </a:r>
            <a:r>
              <a:rPr b="1" lang="en-US"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dati rimangono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inalterati prima di </a:t>
            </a:r>
            <a:r>
              <a:rPr b="1" lang="en-US"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raggiungere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il destinatario designato.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7" name="Google Shape;647;p42"/>
          <p:cNvSpPr txBox="1"/>
          <p:nvPr/>
        </p:nvSpPr>
        <p:spPr>
          <a:xfrm>
            <a:off x="78726" y="6565155"/>
            <a:ext cx="2994660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Cos'è l'SSL (Secure Sockets Layer)? | Cloudflare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43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4" name="Google Shape;654;p43"/>
          <p:cNvSpPr txBox="1"/>
          <p:nvPr>
            <p:ph type="title"/>
          </p:nvPr>
        </p:nvSpPr>
        <p:spPr>
          <a:xfrm>
            <a:off x="427956" y="586739"/>
            <a:ext cx="26066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Web</a:t>
            </a:r>
            <a:endParaRPr/>
          </a:p>
        </p:txBody>
      </p:sp>
      <p:sp>
        <p:nvSpPr>
          <p:cNvPr id="655" name="Google Shape;655;p43"/>
          <p:cNvSpPr txBox="1"/>
          <p:nvPr/>
        </p:nvSpPr>
        <p:spPr>
          <a:xfrm>
            <a:off x="219806" y="2403347"/>
            <a:ext cx="34233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302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Il World Wide Web è ampiamente utilizzato da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6" name="Google Shape;656;p43"/>
          <p:cNvSpPr txBox="1"/>
          <p:nvPr/>
        </p:nvSpPr>
        <p:spPr>
          <a:xfrm>
            <a:off x="3778980" y="2403347"/>
            <a:ext cx="139763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82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(WWW) è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imprese</a:t>
            </a: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7" name="Google Shape;657;p43"/>
          <p:cNvSpPr txBox="1"/>
          <p:nvPr/>
        </p:nvSpPr>
        <p:spPr>
          <a:xfrm>
            <a:off x="2746343" y="3012947"/>
            <a:ext cx="242951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agenzie e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8" name="Google Shape;658;p43"/>
          <p:cNvSpPr txBox="1"/>
          <p:nvPr/>
        </p:nvSpPr>
        <p:spPr>
          <a:xfrm>
            <a:off x="219806" y="3012947"/>
            <a:ext cx="20052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000">
            <a:spAutoFit/>
          </a:bodyPr>
          <a:lstStyle/>
          <a:p>
            <a:pPr indent="0" lvl="0" marL="355600" marR="14414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individui del governo</a:t>
            </a:r>
            <a:r>
              <a:rPr lang="en-US" sz="17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355600" marR="508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Internet è estremamente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9" name="Google Shape;659;p43"/>
          <p:cNvSpPr txBox="1"/>
          <p:nvPr/>
        </p:nvSpPr>
        <p:spPr>
          <a:xfrm>
            <a:off x="2460086" y="3622548"/>
            <a:ext cx="27165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il Web sono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30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vulnerabile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0" name="Google Shape;660;p43"/>
          <p:cNvSpPr txBox="1"/>
          <p:nvPr/>
        </p:nvSpPr>
        <p:spPr>
          <a:xfrm>
            <a:off x="562706" y="4232148"/>
            <a:ext cx="4614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000">
            <a:spAutoFit/>
          </a:bodyPr>
          <a:lstStyle/>
          <a:p>
            <a:pPr indent="0" lvl="0" marL="127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compromessi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di vario genere, con una gamma di minacce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1" name="Google Shape;661;p43"/>
          <p:cNvSpPr/>
          <p:nvPr/>
        </p:nvSpPr>
        <p:spPr>
          <a:xfrm>
            <a:off x="5255997" y="4120273"/>
            <a:ext cx="6826250" cy="1212215"/>
          </a:xfrm>
          <a:custGeom>
            <a:rect b="b" l="l" r="r" t="t"/>
            <a:pathLst>
              <a:path extrusionOk="0" h="1212214" w="6826250">
                <a:moveTo>
                  <a:pt x="6826199" y="0"/>
                </a:moveTo>
                <a:lnTo>
                  <a:pt x="5119649" y="0"/>
                </a:lnTo>
                <a:lnTo>
                  <a:pt x="3413099" y="0"/>
                </a:lnTo>
                <a:lnTo>
                  <a:pt x="1706549" y="0"/>
                </a:lnTo>
                <a:lnTo>
                  <a:pt x="0" y="0"/>
                </a:lnTo>
                <a:lnTo>
                  <a:pt x="0" y="1211592"/>
                </a:lnTo>
                <a:lnTo>
                  <a:pt x="1706549" y="1211592"/>
                </a:lnTo>
                <a:lnTo>
                  <a:pt x="3413099" y="1211592"/>
                </a:lnTo>
                <a:lnTo>
                  <a:pt x="5119649" y="1211592"/>
                </a:lnTo>
                <a:lnTo>
                  <a:pt x="6826199" y="1211592"/>
                </a:lnTo>
                <a:lnTo>
                  <a:pt x="6826199" y="0"/>
                </a:lnTo>
                <a:close/>
              </a:path>
            </a:pathLst>
          </a:custGeom>
          <a:solidFill>
            <a:srgbClr val="FFBA00">
              <a:alpha val="1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2" name="Google Shape;662;p43"/>
          <p:cNvGrpSpPr/>
          <p:nvPr/>
        </p:nvGrpSpPr>
        <p:grpSpPr>
          <a:xfrm>
            <a:off x="5251243" y="1217033"/>
            <a:ext cx="6835775" cy="1372242"/>
            <a:chOff x="5251243" y="1217033"/>
            <a:chExt cx="6835775" cy="1372242"/>
          </a:xfrm>
        </p:grpSpPr>
        <p:sp>
          <p:nvSpPr>
            <p:cNvPr id="663" name="Google Shape;663;p43"/>
            <p:cNvSpPr/>
            <p:nvPr/>
          </p:nvSpPr>
          <p:spPr>
            <a:xfrm>
              <a:off x="5255996" y="1217040"/>
              <a:ext cx="6826250" cy="1372235"/>
            </a:xfrm>
            <a:custGeom>
              <a:rect b="b" l="l" r="r" t="t"/>
              <a:pathLst>
                <a:path extrusionOk="0" h="1372235" w="6826250">
                  <a:moveTo>
                    <a:pt x="6826199" y="0"/>
                  </a:moveTo>
                  <a:lnTo>
                    <a:pt x="5119649" y="0"/>
                  </a:lnTo>
                  <a:lnTo>
                    <a:pt x="3413099" y="0"/>
                  </a:lnTo>
                  <a:lnTo>
                    <a:pt x="1706549" y="0"/>
                  </a:lnTo>
                  <a:lnTo>
                    <a:pt x="0" y="0"/>
                  </a:lnTo>
                  <a:lnTo>
                    <a:pt x="0" y="1371612"/>
                  </a:lnTo>
                  <a:lnTo>
                    <a:pt x="1706549" y="1371612"/>
                  </a:lnTo>
                  <a:lnTo>
                    <a:pt x="3413099" y="1371612"/>
                  </a:lnTo>
                  <a:lnTo>
                    <a:pt x="5119649" y="1371612"/>
                  </a:lnTo>
                  <a:lnTo>
                    <a:pt x="6826199" y="1371612"/>
                  </a:lnTo>
                  <a:lnTo>
                    <a:pt x="6826199" y="0"/>
                  </a:lnTo>
                  <a:close/>
                </a:path>
              </a:pathLst>
            </a:custGeom>
            <a:solidFill>
              <a:srgbClr val="FFBA00">
                <a:alpha val="1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3"/>
            <p:cNvSpPr/>
            <p:nvPr/>
          </p:nvSpPr>
          <p:spPr>
            <a:xfrm>
              <a:off x="5251243" y="1217033"/>
              <a:ext cx="6835775" cy="0"/>
            </a:xfrm>
            <a:custGeom>
              <a:rect b="b" l="l" r="r" t="t"/>
              <a:pathLst>
                <a:path extrusionOk="0" h="120000" w="6835775">
                  <a:moveTo>
                    <a:pt x="0" y="0"/>
                  </a:moveTo>
                  <a:lnTo>
                    <a:pt x="6835724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5" name="Google Shape;665;p43"/>
          <p:cNvSpPr/>
          <p:nvPr/>
        </p:nvSpPr>
        <p:spPr>
          <a:xfrm>
            <a:off x="5251243" y="624483"/>
            <a:ext cx="6835775" cy="0"/>
          </a:xfrm>
          <a:custGeom>
            <a:rect b="b" l="l" r="r" t="t"/>
            <a:pathLst>
              <a:path extrusionOk="0" h="120000" w="6835775">
                <a:moveTo>
                  <a:pt x="0" y="0"/>
                </a:moveTo>
                <a:lnTo>
                  <a:pt x="6835724" y="0"/>
                </a:lnTo>
              </a:path>
            </a:pathLst>
          </a:custGeom>
          <a:noFill/>
          <a:ln cap="flat" cmpd="sng" w="12700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3"/>
          <p:cNvSpPr/>
          <p:nvPr/>
        </p:nvSpPr>
        <p:spPr>
          <a:xfrm>
            <a:off x="5251243" y="6063393"/>
            <a:ext cx="6835775" cy="0"/>
          </a:xfrm>
          <a:custGeom>
            <a:rect b="b" l="l" r="r" t="t"/>
            <a:pathLst>
              <a:path extrusionOk="0" h="120000" w="6835775">
                <a:moveTo>
                  <a:pt x="0" y="0"/>
                </a:moveTo>
                <a:lnTo>
                  <a:pt x="6835724" y="0"/>
                </a:lnTo>
              </a:path>
            </a:pathLst>
          </a:custGeom>
          <a:noFill/>
          <a:ln cap="flat" cmpd="sng" w="12700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3"/>
          <p:cNvSpPr txBox="1"/>
          <p:nvPr/>
        </p:nvSpPr>
        <p:spPr>
          <a:xfrm>
            <a:off x="7578498" y="810767"/>
            <a:ext cx="47752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Minacce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8" name="Google Shape;668;p43"/>
          <p:cNvSpPr txBox="1"/>
          <p:nvPr/>
        </p:nvSpPr>
        <p:spPr>
          <a:xfrm>
            <a:off x="78725" y="6580396"/>
            <a:ext cx="5494655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William Stallings, Crittografia e sicurezza delle reti: Principi e pratica, quinta edizione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9" name="Google Shape;669;p43"/>
          <p:cNvSpPr txBox="1"/>
          <p:nvPr/>
        </p:nvSpPr>
        <p:spPr>
          <a:xfrm>
            <a:off x="9021523" y="810767"/>
            <a:ext cx="100520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Conseguenze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0" name="Google Shape;670;p43"/>
          <p:cNvSpPr txBox="1"/>
          <p:nvPr/>
        </p:nvSpPr>
        <p:spPr>
          <a:xfrm>
            <a:off x="10645523" y="810767"/>
            <a:ext cx="117030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Contromisure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1" name="Google Shape;671;p43"/>
          <p:cNvSpPr txBox="1"/>
          <p:nvPr/>
        </p:nvSpPr>
        <p:spPr>
          <a:xfrm>
            <a:off x="5851311" y="1719071"/>
            <a:ext cx="53213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Integrità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2" name="Google Shape;672;p43"/>
          <p:cNvSpPr txBox="1"/>
          <p:nvPr/>
        </p:nvSpPr>
        <p:spPr>
          <a:xfrm>
            <a:off x="7054005" y="1237488"/>
            <a:ext cx="1497900" cy="12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-149860" lvl="0" marL="168910" marR="41275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Modifica dei dati dell'utente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149860" lvl="0" marL="168910" rtl="0" algn="l">
              <a:lnSpc>
                <a:spcPct val="10409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Cavallo di Troia del browser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149860" lvl="0" marL="168910" marR="337820" rtl="0" algn="l">
              <a:lnSpc>
                <a:spcPct val="118181"/>
              </a:lnSpc>
              <a:spcBef>
                <a:spcPts val="45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Modifica della memoria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149860" lvl="0" marL="16891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Modifica di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71450" marR="177165" rtl="0" algn="l">
              <a:lnSpc>
                <a:spcPct val="109090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traffico di messaggi in transito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3" name="Google Shape;673;p43"/>
          <p:cNvSpPr txBox="1"/>
          <p:nvPr/>
        </p:nvSpPr>
        <p:spPr>
          <a:xfrm>
            <a:off x="8760556" y="1237488"/>
            <a:ext cx="13761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49860" lvl="0" marL="16891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Perdita di informazioni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149860" lvl="0" marL="168910" marR="198755" rtl="0" algn="l">
              <a:lnSpc>
                <a:spcPct val="109090"/>
              </a:lnSpc>
              <a:spcBef>
                <a:spcPts val="125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Compromesso della macchina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149860" lvl="0" marL="168910" marR="58419" rtl="0" algn="l">
              <a:lnSpc>
                <a:spcPct val="118181"/>
              </a:lnSpc>
              <a:spcBef>
                <a:spcPts val="15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Vulnerabilità a tutte le altre minacce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4" name="Google Shape;674;p43"/>
          <p:cNvSpPr txBox="1"/>
          <p:nvPr/>
        </p:nvSpPr>
        <p:spPr>
          <a:xfrm>
            <a:off x="10467105" y="1237488"/>
            <a:ext cx="1135380" cy="35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-168910" lvl="0" marL="168910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Verifiche crittografiche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5" name="Google Shape;675;p43"/>
          <p:cNvSpPr txBox="1"/>
          <p:nvPr/>
        </p:nvSpPr>
        <p:spPr>
          <a:xfrm>
            <a:off x="5628267" y="3255264"/>
            <a:ext cx="96583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Riservatezza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6" name="Google Shape;676;p43"/>
          <p:cNvSpPr txBox="1"/>
          <p:nvPr/>
        </p:nvSpPr>
        <p:spPr>
          <a:xfrm>
            <a:off x="7041305" y="2609088"/>
            <a:ext cx="1455300" cy="11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-149860" lvl="0" marL="181610" marR="79375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Origliare in rete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149860" lvl="0" marL="181610" rtl="0" algn="l">
              <a:lnSpc>
                <a:spcPct val="10409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Furto di informazioni da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4150" marR="10795" rtl="0" algn="l">
              <a:lnSpc>
                <a:spcPct val="118181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server Furto di dati dal client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149860" lvl="0" marL="18161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Informazioni sulla rete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415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configurazione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149860" lvl="0" marL="181610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Informazioni su quale client parla con il server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7" name="Google Shape;677;p43"/>
          <p:cNvSpPr txBox="1"/>
          <p:nvPr/>
        </p:nvSpPr>
        <p:spPr>
          <a:xfrm>
            <a:off x="8747856" y="2609088"/>
            <a:ext cx="1388745" cy="35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8910" lvl="0" marL="18161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Perdita di informazioni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10" lvl="0" marL="18161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Perdita di privacy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8" name="Google Shape;678;p43"/>
          <p:cNvSpPr txBox="1"/>
          <p:nvPr/>
        </p:nvSpPr>
        <p:spPr>
          <a:xfrm>
            <a:off x="10454405" y="2609088"/>
            <a:ext cx="1240155" cy="35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-168910" lvl="0" marL="181610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Crittografia, proxy web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9" name="Google Shape;679;p43"/>
          <p:cNvSpPr txBox="1"/>
          <p:nvPr/>
        </p:nvSpPr>
        <p:spPr>
          <a:xfrm>
            <a:off x="5567944" y="4459223"/>
            <a:ext cx="109918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Negazione del servizio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0" name="Google Shape;680;p43"/>
          <p:cNvSpPr txBox="1"/>
          <p:nvPr/>
        </p:nvSpPr>
        <p:spPr>
          <a:xfrm>
            <a:off x="7054005" y="4139184"/>
            <a:ext cx="1530900" cy="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43510" lvl="0" marL="1689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Uccisione delle discussioni degli utenti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-143510" lvl="0" marL="168910" marR="75565" rtl="0" algn="l">
              <a:lnSpc>
                <a:spcPct val="109090"/>
              </a:lnSpc>
              <a:spcBef>
                <a:spcPts val="140"/>
              </a:spcBef>
              <a:spcAft>
                <a:spcPts val="0"/>
              </a:spcAft>
              <a:buClr>
                <a:srgbClr val="FFBA00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Inondazione della macchina con richieste false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-143510" lvl="0" marL="168910" marR="358140" rtl="0" algn="l">
              <a:lnSpc>
                <a:spcPct val="118181"/>
              </a:lnSpc>
              <a:spcBef>
                <a:spcPts val="15"/>
              </a:spcBef>
              <a:spcAft>
                <a:spcPts val="0"/>
              </a:spcAft>
              <a:buClr>
                <a:srgbClr val="FFBA00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Riempimento del disco o della memoria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-143510" lvl="0" marL="168910" rtl="0" algn="l">
              <a:lnSpc>
                <a:spcPct val="10409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700"/>
              <a:buFont typeface="Arial"/>
              <a:buChar char="•"/>
            </a:pPr>
            <a:r>
              <a:rPr lang="en-US" sz="7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Macchina isolante da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7145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Attacchi DNS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1" name="Google Shape;681;p43"/>
          <p:cNvSpPr txBox="1"/>
          <p:nvPr/>
        </p:nvSpPr>
        <p:spPr>
          <a:xfrm>
            <a:off x="8760556" y="4139184"/>
            <a:ext cx="13785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2560" lvl="0" marL="1689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Dirompente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62560" lvl="0" marL="16891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Fastidioso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62560" lvl="0" marL="168910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Impediscono all'utente di svolgere il proprio lavoro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2" name="Google Shape;682;p43"/>
          <p:cNvSpPr txBox="1"/>
          <p:nvPr/>
        </p:nvSpPr>
        <p:spPr>
          <a:xfrm>
            <a:off x="10467105" y="4139184"/>
            <a:ext cx="13716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8910" lvl="0" marL="1689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Difficile da prevenire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3" name="Google Shape;683;p43"/>
          <p:cNvSpPr txBox="1"/>
          <p:nvPr/>
        </p:nvSpPr>
        <p:spPr>
          <a:xfrm>
            <a:off x="5616361" y="5516879"/>
            <a:ext cx="9906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Autenticazione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4" name="Google Shape;684;p43"/>
          <p:cNvSpPr txBox="1"/>
          <p:nvPr/>
        </p:nvSpPr>
        <p:spPr>
          <a:xfrm>
            <a:off x="7041305" y="5352288"/>
            <a:ext cx="1116965" cy="51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12700" marR="5080" rtl="0" algn="l">
              <a:lnSpc>
                <a:spcPct val="9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Impersonificazione di utenti legittimi Falsificazione dei dati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5" name="Google Shape;685;p43"/>
          <p:cNvSpPr txBox="1"/>
          <p:nvPr/>
        </p:nvSpPr>
        <p:spPr>
          <a:xfrm>
            <a:off x="8747856" y="5352288"/>
            <a:ext cx="15063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-149860" lvl="0" marL="181610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Dichiarazione errata dell'utente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149860" lvl="0" marL="181610" rtl="0" algn="l">
              <a:lnSpc>
                <a:spcPct val="10409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La convinzione che il falso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415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le informazioni sono valide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6" name="Google Shape;686;p43"/>
          <p:cNvSpPr txBox="1"/>
          <p:nvPr/>
        </p:nvSpPr>
        <p:spPr>
          <a:xfrm>
            <a:off x="10454405" y="5352288"/>
            <a:ext cx="976630" cy="35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0" lvl="0" marL="12700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Tecniche crittografiche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44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3" name="Google Shape;693;p44"/>
          <p:cNvSpPr txBox="1"/>
          <p:nvPr>
            <p:ph type="title"/>
          </p:nvPr>
        </p:nvSpPr>
        <p:spPr>
          <a:xfrm>
            <a:off x="427956" y="586739"/>
            <a:ext cx="260667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web</a:t>
            </a:r>
            <a:endParaRPr/>
          </a:p>
        </p:txBody>
      </p:sp>
      <p:grpSp>
        <p:nvGrpSpPr>
          <p:cNvPr id="694" name="Google Shape;694;p44"/>
          <p:cNvGrpSpPr/>
          <p:nvPr/>
        </p:nvGrpSpPr>
        <p:grpSpPr>
          <a:xfrm>
            <a:off x="1956816" y="1947672"/>
            <a:ext cx="1011936" cy="1011936"/>
            <a:chOff x="1956816" y="1947672"/>
            <a:chExt cx="1011936" cy="1011936"/>
          </a:xfrm>
        </p:grpSpPr>
        <p:pic>
          <p:nvPicPr>
            <p:cNvPr id="695" name="Google Shape;695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56816" y="1947672"/>
              <a:ext cx="1011936" cy="1011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6" name="Google Shape;696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75104" y="1969008"/>
              <a:ext cx="935736" cy="9357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7" name="Google Shape;697;p44"/>
          <p:cNvSpPr txBox="1"/>
          <p:nvPr/>
        </p:nvSpPr>
        <p:spPr>
          <a:xfrm>
            <a:off x="1429047" y="3344671"/>
            <a:ext cx="202946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635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Internet e il Web sono suscettibili di varie compromissioni, tra cui attacchi passivi e attivi.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98" name="Google Shape;698;p44"/>
          <p:cNvGrpSpPr/>
          <p:nvPr/>
        </p:nvGrpSpPr>
        <p:grpSpPr>
          <a:xfrm>
            <a:off x="4389120" y="1947672"/>
            <a:ext cx="1011936" cy="1011936"/>
            <a:chOff x="4389120" y="1947672"/>
            <a:chExt cx="1011936" cy="1011936"/>
          </a:xfrm>
        </p:grpSpPr>
        <p:pic>
          <p:nvPicPr>
            <p:cNvPr id="699" name="Google Shape;699;p4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89120" y="1947672"/>
              <a:ext cx="1011936" cy="1011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0" name="Google Shape;700;p4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10456" y="1969008"/>
              <a:ext cx="935736" cy="9357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1" name="Google Shape;701;p44"/>
          <p:cNvSpPr txBox="1"/>
          <p:nvPr/>
        </p:nvSpPr>
        <p:spPr>
          <a:xfrm>
            <a:off x="3943447" y="3344671"/>
            <a:ext cx="187071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7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Gli </a:t>
            </a:r>
            <a:r>
              <a:rPr b="1" lang="en-US" sz="15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attacchi passivi </a:t>
            </a: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prevedono l'intercettazione del traffico di rete e l'accesso a informazioni riservate su un sito web.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02" name="Google Shape;702;p44"/>
          <p:cNvGrpSpPr/>
          <p:nvPr/>
        </p:nvGrpSpPr>
        <p:grpSpPr>
          <a:xfrm>
            <a:off x="6824471" y="1947672"/>
            <a:ext cx="1011935" cy="1011936"/>
            <a:chOff x="6824471" y="1947672"/>
            <a:chExt cx="1011935" cy="1011936"/>
          </a:xfrm>
        </p:grpSpPr>
        <p:pic>
          <p:nvPicPr>
            <p:cNvPr id="703" name="Google Shape;703;p4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24471" y="1947672"/>
              <a:ext cx="1011935" cy="1011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4" name="Google Shape;704;p4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845807" y="1969008"/>
              <a:ext cx="935736" cy="9357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5" name="Google Shape;705;p44"/>
          <p:cNvSpPr txBox="1"/>
          <p:nvPr/>
        </p:nvSpPr>
        <p:spPr>
          <a:xfrm>
            <a:off x="6264967" y="3344671"/>
            <a:ext cx="2097405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Gli </a:t>
            </a:r>
            <a:r>
              <a:rPr b="1" lang="en-US" sz="15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attacchi attivi </a:t>
            </a: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comprendono l'impersonificazione, l'alterazione dei messaggi in transito e la modifica delle informazioni su un sito web.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06" name="Google Shape;706;p44"/>
          <p:cNvGrpSpPr/>
          <p:nvPr/>
        </p:nvGrpSpPr>
        <p:grpSpPr>
          <a:xfrm>
            <a:off x="9259823" y="1947672"/>
            <a:ext cx="1011935" cy="1011936"/>
            <a:chOff x="9259823" y="1947672"/>
            <a:chExt cx="1011935" cy="1011936"/>
          </a:xfrm>
        </p:grpSpPr>
        <p:pic>
          <p:nvPicPr>
            <p:cNvPr id="707" name="Google Shape;707;p4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259823" y="1947672"/>
              <a:ext cx="1011935" cy="1011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8" name="Google Shape;708;p4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281159" y="1969008"/>
              <a:ext cx="935736" cy="9357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9" name="Google Shape;709;p44"/>
          <p:cNvSpPr txBox="1"/>
          <p:nvPr/>
        </p:nvSpPr>
        <p:spPr>
          <a:xfrm>
            <a:off x="8741268" y="3344671"/>
            <a:ext cx="2014855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Per mitigare queste minacce sul web sono necessari ulteriori meccanismi di sicurezza.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0" name="Google Shape;710;p44"/>
          <p:cNvSpPr txBox="1"/>
          <p:nvPr/>
        </p:nvSpPr>
        <p:spPr>
          <a:xfrm>
            <a:off x="78725" y="6580396"/>
            <a:ext cx="5494655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William Stallings, Crittografia e sicurezza delle reti: Principi e pratica, quinta edizione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45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7" name="Google Shape;717;p45"/>
          <p:cNvSpPr txBox="1"/>
          <p:nvPr>
            <p:ph type="title"/>
          </p:nvPr>
        </p:nvSpPr>
        <p:spPr>
          <a:xfrm>
            <a:off x="427956" y="586739"/>
            <a:ext cx="7738109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Internet degli oggetti (IoT) per il settore energetico</a:t>
            </a:r>
            <a:endParaRPr/>
          </a:p>
        </p:txBody>
      </p:sp>
      <p:grpSp>
        <p:nvGrpSpPr>
          <p:cNvPr id="718" name="Google Shape;718;p45"/>
          <p:cNvGrpSpPr/>
          <p:nvPr/>
        </p:nvGrpSpPr>
        <p:grpSpPr>
          <a:xfrm>
            <a:off x="7431023" y="1487424"/>
            <a:ext cx="4757928" cy="3752088"/>
            <a:chOff x="7431023" y="1487424"/>
            <a:chExt cx="4757928" cy="3752088"/>
          </a:xfrm>
        </p:grpSpPr>
        <p:pic>
          <p:nvPicPr>
            <p:cNvPr id="719" name="Google Shape;719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31023" y="1487424"/>
              <a:ext cx="4757928" cy="375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Google Shape;720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23047" y="1679448"/>
              <a:ext cx="4315967" cy="31699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1" name="Google Shape;721;p45"/>
          <p:cNvSpPr txBox="1"/>
          <p:nvPr/>
        </p:nvSpPr>
        <p:spPr>
          <a:xfrm>
            <a:off x="8620607" y="4985004"/>
            <a:ext cx="277685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Fonte: </a:t>
            </a:r>
            <a:r>
              <a:rPr lang="en-US" sz="8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IoT e il settore energetico | Enciclopedia MDPI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2" name="Google Shape;722;p45"/>
          <p:cNvSpPr txBox="1"/>
          <p:nvPr/>
        </p:nvSpPr>
        <p:spPr>
          <a:xfrm>
            <a:off x="134377" y="6559060"/>
            <a:ext cx="2962910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IoT e settore energetico | Enciclopedia </a:t>
            </a:r>
            <a:r>
              <a:rPr lang="en-US" sz="10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MDPI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3" name="Google Shape;723;p45"/>
          <p:cNvSpPr txBox="1"/>
          <p:nvPr/>
        </p:nvSpPr>
        <p:spPr>
          <a:xfrm>
            <a:off x="835148" y="1782571"/>
            <a:ext cx="6009640" cy="2485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-285750" lvl="0" marL="298450" marR="5080" rtl="0" algn="just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Tecnologie avanzate come l'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Internet degli oggetti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(IoT) trovano numerose applicazioni nel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settore energetico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tra cui la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fornitura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la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trasmissione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, la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distribuzione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la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gestione della domanda di energia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5080" rtl="0" algn="just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L'IoT può essere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utilizzato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per migliorare l'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efficienza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energetica, incrementare la quota di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energia rinnovabile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ridurre al minimo l'impronta ambientale associata al consumo di energia.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4" name="Google Shape;724;p45"/>
          <p:cNvSpPr txBox="1"/>
          <p:nvPr/>
        </p:nvSpPr>
        <p:spPr>
          <a:xfrm>
            <a:off x="835148" y="4525771"/>
            <a:ext cx="6009640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285750" lvl="0" marL="298450" marR="508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Vengono illustrate le diverse parti di un sistema energetico intelligente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integrato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46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1" name="Google Shape;731;p46"/>
          <p:cNvSpPr txBox="1"/>
          <p:nvPr>
            <p:ph type="title"/>
          </p:nvPr>
        </p:nvSpPr>
        <p:spPr>
          <a:xfrm>
            <a:off x="427956" y="252983"/>
            <a:ext cx="1094168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64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SSL/TLS per l'IoT</a:t>
            </a:r>
            <a:endParaRPr/>
          </a:p>
        </p:txBody>
      </p:sp>
      <p:sp>
        <p:nvSpPr>
          <p:cNvPr id="732" name="Google Shape;732;p46"/>
          <p:cNvSpPr txBox="1"/>
          <p:nvPr/>
        </p:nvSpPr>
        <p:spPr>
          <a:xfrm>
            <a:off x="427956" y="1193291"/>
            <a:ext cx="11231100" cy="4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5">
            <a:spAutoFit/>
          </a:bodyPr>
          <a:lstStyle/>
          <a:p>
            <a:pPr indent="-260350" lvl="0" marL="298450" marR="63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 produttori e i venditori di </a:t>
            </a:r>
            <a:r>
              <a:rPr b="1" lang="en-US" sz="16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dispositivi intelligenti connessi a Internet </a:t>
            </a: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devono dare priorità alla sicurezza a causa della crescente </a:t>
            </a:r>
            <a:r>
              <a:rPr b="1" lang="en-US" sz="16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dipendenza </a:t>
            </a: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della società dai loro prodotti e della consapevolezza delle vulnerabilità.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FBA00"/>
              </a:buClr>
              <a:buSzPts val="2000"/>
              <a:buFont typeface="Arial"/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60350" lvl="0" marL="298450" marR="5715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lang="en-US" sz="16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misura fondamentale </a:t>
            </a: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per le aziende IoT è l'implementazione di </a:t>
            </a:r>
            <a:r>
              <a:rPr b="1" lang="en-US" sz="16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certificati SSL/TLS affidabili </a:t>
            </a: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per l'autenticazione e la crittografia dei loro dispositivi.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>
                <a:srgbClr val="FFBA00"/>
              </a:buClr>
              <a:buSzPts val="2000"/>
              <a:buFont typeface="Arial"/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60350" lvl="0" marL="298450" marR="6350" rtl="0" algn="l">
              <a:lnSpc>
                <a:spcPct val="114000"/>
              </a:lnSpc>
              <a:spcBef>
                <a:spcPts val="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IoT Hub utilizza il </a:t>
            </a:r>
            <a:r>
              <a:rPr b="1" lang="en-US" sz="16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Transport Layer Security (TLS) </a:t>
            </a: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per proteggere le </a:t>
            </a:r>
            <a:r>
              <a:rPr b="1" lang="en-US" sz="16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connessioni </a:t>
            </a: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dai dispositivi e dai servizi IoT.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>
                <a:srgbClr val="FFBA00"/>
              </a:buClr>
              <a:buSzPts val="2000"/>
              <a:buFont typeface="Arial"/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60350" lvl="0" marL="298450" marR="5080" rtl="0" algn="l">
              <a:lnSpc>
                <a:spcPct val="114000"/>
              </a:lnSpc>
              <a:spcBef>
                <a:spcPts val="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SSL/TLS utilizza la </a:t>
            </a: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crittografia asimmetrica per proteggere lo scambio di dati Internet tra </a:t>
            </a:r>
            <a:r>
              <a:rPr b="1" lang="en-US" sz="16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due computer</a:t>
            </a: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Verifica l'</a:t>
            </a:r>
            <a:r>
              <a:rPr b="1" lang="en-US" sz="16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identità </a:t>
            </a: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del </a:t>
            </a:r>
            <a:r>
              <a:rPr b="1" lang="en-US" sz="16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e/o del </a:t>
            </a:r>
            <a:r>
              <a:rPr b="1" lang="en-US" sz="16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client</a:t>
            </a: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rgbClr val="FFBA00"/>
              </a:buClr>
              <a:buSzPts val="2000"/>
              <a:buFont typeface="Arial"/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59715" lvl="0" marL="297815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In genere, un server </a:t>
            </a:r>
            <a:r>
              <a:rPr b="1" lang="en-US" sz="16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HTTPS </a:t>
            </a: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offre al </a:t>
            </a:r>
            <a:r>
              <a:rPr b="1" lang="en-US" sz="16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browser del visitatore </a:t>
            </a: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un certificato firmato da una </a:t>
            </a:r>
            <a:r>
              <a:rPr b="1" lang="en-US" sz="16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CA affidabile.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29845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come </a:t>
            </a:r>
            <a:r>
              <a:rPr b="1" lang="en-US" sz="16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SSL.com</a:t>
            </a:r>
            <a:r>
              <a:rPr lang="en-US" sz="16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3" name="Google Shape;733;p46"/>
          <p:cNvSpPr txBox="1"/>
          <p:nvPr/>
        </p:nvSpPr>
        <p:spPr>
          <a:xfrm>
            <a:off x="144029" y="6349491"/>
            <a:ext cx="3518535" cy="373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Supporto TLS di Azure IoT Hub | Microsoft Learn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Proteggere l'Internet degli oggetti (IoT) con SSL/TLS - SSL.com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47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739" name="Google Shape;739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0" name="Google Shape;740;p47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E7E6E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1" name="Google Shape;741;p47"/>
          <p:cNvSpPr txBox="1"/>
          <p:nvPr>
            <p:ph type="title"/>
          </p:nvPr>
        </p:nvSpPr>
        <p:spPr>
          <a:xfrm>
            <a:off x="875046" y="308355"/>
            <a:ext cx="4183379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rPr>
              <a:t>Connettersi con CyberSecPro: </a:t>
            </a:r>
            <a:r>
              <a:rPr lang="en-US" sz="2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come registrarsi e altre informazioni pratiche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2" name="Google Shape;742;p47"/>
          <p:cNvSpPr txBox="1"/>
          <p:nvPr/>
        </p:nvSpPr>
        <p:spPr>
          <a:xfrm>
            <a:off x="875061" y="2234692"/>
            <a:ext cx="4343400" cy="21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-3359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AutoNum type="arabicPeriod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Sito web: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30480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rgbClr val="87882D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www.cybersecpro-project.eu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36550" lvl="0" marL="355600" marR="791845" rtl="0" algn="l">
              <a:lnSpc>
                <a:spcPct val="106250"/>
              </a:lnSpc>
              <a:spcBef>
                <a:spcPts val="161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AutoNum type="arabicPeriod" startAt="2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X (Twitter): </a:t>
            </a:r>
            <a:r>
              <a:rPr lang="en-US" sz="1500" u="sng">
                <a:solidFill>
                  <a:srgbClr val="87882D"/>
                </a:solidFill>
                <a:latin typeface="Arial"/>
                <a:ea typeface="Arial"/>
                <a:cs typeface="Arial"/>
                <a:sym typeface="Arial"/>
              </a:rPr>
              <a:t>https://twitter.com/CyberSecPro_eu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36550" lvl="0" marL="355600" marR="5080" rtl="0" algn="l">
              <a:lnSpc>
                <a:spcPct val="106250"/>
              </a:lnSpc>
              <a:spcBef>
                <a:spcPts val="149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AutoNum type="arabicPeriod" startAt="2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LinkedIn: </a:t>
            </a:r>
            <a:r>
              <a:rPr lang="en-US" sz="1500" u="sng">
                <a:solidFill>
                  <a:srgbClr val="87882D"/>
                </a:solidFill>
                <a:latin typeface="Arial"/>
                <a:ea typeface="Arial"/>
                <a:cs typeface="Arial"/>
                <a:sym typeface="Arial"/>
              </a:rPr>
              <a:t>https:</a:t>
            </a:r>
            <a:r>
              <a:rPr lang="en-US" sz="1500" u="sng">
                <a:solidFill>
                  <a:srgbClr val="87882D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//www.linkedin.com/company/cybersec </a:t>
            </a:r>
            <a:r>
              <a:rPr lang="en-US" sz="1500" u="sng">
                <a:solidFill>
                  <a:srgbClr val="87882D"/>
                </a:solidFill>
                <a:latin typeface="Arial"/>
                <a:ea typeface="Arial"/>
                <a:cs typeface="Arial"/>
                <a:sym typeface="Arial"/>
              </a:rPr>
              <a:t>pro-euproject/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3" name="Google Shape;743;p47"/>
          <p:cNvGrpSpPr/>
          <p:nvPr/>
        </p:nvGrpSpPr>
        <p:grpSpPr>
          <a:xfrm>
            <a:off x="796321" y="60959"/>
            <a:ext cx="11392631" cy="6797040"/>
            <a:chOff x="796321" y="60959"/>
            <a:chExt cx="11392631" cy="6797040"/>
          </a:xfrm>
        </p:grpSpPr>
        <p:pic>
          <p:nvPicPr>
            <p:cNvPr id="744" name="Google Shape;744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54168" y="60959"/>
              <a:ext cx="7034784" cy="6797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5" name="Google Shape;745;p4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47717" y="255581"/>
              <a:ext cx="6557564" cy="6346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6" name="Google Shape;746;p4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6321" y="4458984"/>
              <a:ext cx="4201416" cy="21434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8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2" name="Google Shape;752;p48"/>
          <p:cNvGrpSpPr/>
          <p:nvPr/>
        </p:nvGrpSpPr>
        <p:grpSpPr>
          <a:xfrm>
            <a:off x="5379720" y="0"/>
            <a:ext cx="6809232" cy="6857999"/>
            <a:chOff x="5379720" y="0"/>
            <a:chExt cx="6809232" cy="6857999"/>
          </a:xfrm>
        </p:grpSpPr>
        <p:pic>
          <p:nvPicPr>
            <p:cNvPr id="753" name="Google Shape;753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38672" y="0"/>
              <a:ext cx="6050280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4" name="Google Shape;754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79720" y="5059679"/>
              <a:ext cx="932688" cy="1798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5" name="Google Shape;755;p48"/>
          <p:cNvSpPr txBox="1"/>
          <p:nvPr>
            <p:ph type="title"/>
          </p:nvPr>
        </p:nvSpPr>
        <p:spPr>
          <a:xfrm>
            <a:off x="7049051" y="2175764"/>
            <a:ext cx="367284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rPr>
              <a:t>Grazie</a:t>
            </a:r>
            <a:endParaRPr sz="6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56" name="Google Shape;756;p48"/>
          <p:cNvGrpSpPr/>
          <p:nvPr/>
        </p:nvGrpSpPr>
        <p:grpSpPr>
          <a:xfrm>
            <a:off x="4063270" y="0"/>
            <a:ext cx="6781514" cy="6858000"/>
            <a:chOff x="4063270" y="0"/>
            <a:chExt cx="6781514" cy="6858000"/>
          </a:xfrm>
        </p:grpSpPr>
        <p:sp>
          <p:nvSpPr>
            <p:cNvPr id="757" name="Google Shape;757;p48"/>
            <p:cNvSpPr/>
            <p:nvPr/>
          </p:nvSpPr>
          <p:spPr>
            <a:xfrm>
              <a:off x="4443585" y="5020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9" y="2283050"/>
                  </a:moveTo>
                  <a:lnTo>
                    <a:pt x="1271586" y="2291185"/>
                  </a:lnTo>
                  <a:lnTo>
                    <a:pt x="1226183" y="2312359"/>
                  </a:lnTo>
                  <a:lnTo>
                    <a:pt x="1187880" y="2345357"/>
                  </a:lnTo>
                  <a:lnTo>
                    <a:pt x="1159347" y="2388967"/>
                  </a:lnTo>
                  <a:lnTo>
                    <a:pt x="1159347" y="2390231"/>
                  </a:lnTo>
                  <a:lnTo>
                    <a:pt x="819255" y="3658619"/>
                  </a:lnTo>
                  <a:lnTo>
                    <a:pt x="0" y="6835910"/>
                  </a:lnTo>
                  <a:lnTo>
                    <a:pt x="6637" y="6836640"/>
                  </a:lnTo>
                  <a:lnTo>
                    <a:pt x="13275" y="6837015"/>
                  </a:lnTo>
                  <a:lnTo>
                    <a:pt x="20860" y="6837173"/>
                  </a:lnTo>
                  <a:lnTo>
                    <a:pt x="26549" y="6837173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50" y="2314218"/>
                  </a:lnTo>
                  <a:lnTo>
                    <a:pt x="1322622" y="2307538"/>
                  </a:lnTo>
                  <a:lnTo>
                    <a:pt x="1417704" y="2307538"/>
                  </a:lnTo>
                  <a:lnTo>
                    <a:pt x="1373012" y="2289164"/>
                  </a:lnTo>
                  <a:lnTo>
                    <a:pt x="1321419" y="2283050"/>
                  </a:lnTo>
                  <a:close/>
                </a:path>
                <a:path extrusionOk="0" h="6837680" w="2545079">
                  <a:moveTo>
                    <a:pt x="1417704" y="2307538"/>
                  </a:moveTo>
                  <a:lnTo>
                    <a:pt x="1322622" y="2307538"/>
                  </a:lnTo>
                  <a:lnTo>
                    <a:pt x="1366690" y="2313167"/>
                  </a:lnTo>
                  <a:lnTo>
                    <a:pt x="1412487" y="2333998"/>
                  </a:lnTo>
                  <a:lnTo>
                    <a:pt x="1448453" y="2367016"/>
                  </a:lnTo>
                  <a:lnTo>
                    <a:pt x="1472646" y="2408949"/>
                  </a:lnTo>
                  <a:lnTo>
                    <a:pt x="1483125" y="2456521"/>
                  </a:lnTo>
                  <a:lnTo>
                    <a:pt x="1477947" y="2506458"/>
                  </a:lnTo>
                  <a:lnTo>
                    <a:pt x="1220033" y="3457750"/>
                  </a:lnTo>
                  <a:lnTo>
                    <a:pt x="1214086" y="3493143"/>
                  </a:lnTo>
                  <a:lnTo>
                    <a:pt x="1215054" y="3525971"/>
                  </a:lnTo>
                  <a:lnTo>
                    <a:pt x="1215133" y="3528655"/>
                  </a:lnTo>
                  <a:lnTo>
                    <a:pt x="1223055" y="3563456"/>
                  </a:lnTo>
                  <a:lnTo>
                    <a:pt x="1258495" y="3626484"/>
                  </a:lnTo>
                  <a:lnTo>
                    <a:pt x="1314716" y="3669911"/>
                  </a:lnTo>
                  <a:lnTo>
                    <a:pt x="1397612" y="3689046"/>
                  </a:lnTo>
                  <a:lnTo>
                    <a:pt x="1444654" y="3682624"/>
                  </a:lnTo>
                  <a:lnTo>
                    <a:pt x="1487903" y="3664621"/>
                  </a:lnTo>
                  <a:lnTo>
                    <a:pt x="1490651" y="3662531"/>
                  </a:lnTo>
                  <a:lnTo>
                    <a:pt x="1404021" y="3662531"/>
                  </a:lnTo>
                  <a:lnTo>
                    <a:pt x="1354047" y="3657357"/>
                  </a:lnTo>
                  <a:lnTo>
                    <a:pt x="1299051" y="3630195"/>
                  </a:lnTo>
                  <a:lnTo>
                    <a:pt x="1259225" y="3584084"/>
                  </a:lnTo>
                  <a:lnTo>
                    <a:pt x="1239313" y="3525971"/>
                  </a:lnTo>
                  <a:lnTo>
                    <a:pt x="1238602" y="3495255"/>
                  </a:lnTo>
                  <a:lnTo>
                    <a:pt x="1244055" y="3464067"/>
                  </a:lnTo>
                  <a:lnTo>
                    <a:pt x="1501968" y="2512775"/>
                  </a:lnTo>
                  <a:lnTo>
                    <a:pt x="1508395" y="2464189"/>
                  </a:lnTo>
                  <a:lnTo>
                    <a:pt x="1501968" y="2417182"/>
                  </a:lnTo>
                  <a:lnTo>
                    <a:pt x="1483952" y="2373966"/>
                  </a:lnTo>
                  <a:lnTo>
                    <a:pt x="1455611" y="2336750"/>
                  </a:lnTo>
                  <a:lnTo>
                    <a:pt x="1418210" y="2307746"/>
                  </a:lnTo>
                  <a:lnTo>
                    <a:pt x="1417704" y="2307538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7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6"/>
                  </a:lnTo>
                  <a:lnTo>
                    <a:pt x="1451629" y="3652061"/>
                  </a:lnTo>
                  <a:lnTo>
                    <a:pt x="1404021" y="3662531"/>
                  </a:lnTo>
                  <a:lnTo>
                    <a:pt x="1490651" y="3662531"/>
                  </a:lnTo>
                  <a:lnTo>
                    <a:pt x="1525146" y="3636302"/>
                  </a:lnTo>
                  <a:lnTo>
                    <a:pt x="1554173" y="3598928"/>
                  </a:lnTo>
                  <a:lnTo>
                    <a:pt x="1572769" y="3553764"/>
                  </a:lnTo>
                  <a:lnTo>
                    <a:pt x="1964695" y="2108507"/>
                  </a:lnTo>
                  <a:lnTo>
                    <a:pt x="2539944" y="16423"/>
                  </a:lnTo>
                  <a:lnTo>
                    <a:pt x="2543737" y="3790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4063270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59" name="Google Shape;759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6848" y="6166103"/>
              <a:ext cx="3297936" cy="615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0" name="Google Shape;760;p48"/>
          <p:cNvSpPr txBox="1"/>
          <p:nvPr/>
        </p:nvSpPr>
        <p:spPr>
          <a:xfrm>
            <a:off x="7049051" y="3737355"/>
            <a:ext cx="3156585" cy="1232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2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 prega di inviare tutte le domande a: Stefan Schauer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Stefan.Schauer@ait.ac.at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Abdelkader Shaaban,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abdelkader.Shaaban@ait.ac.at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1" name="Google Shape;761;p48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5"/>
          <p:cNvGrpSpPr/>
          <p:nvPr/>
        </p:nvGrpSpPr>
        <p:grpSpPr>
          <a:xfrm>
            <a:off x="6348984" y="-11112"/>
            <a:ext cx="5843016" cy="6880225"/>
            <a:chOff x="6348984" y="-11112"/>
            <a:chExt cx="5843016" cy="6880225"/>
          </a:xfrm>
        </p:grpSpPr>
        <p:pic>
          <p:nvPicPr>
            <p:cNvPr id="108" name="Google Shape;108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48984" y="-11112"/>
              <a:ext cx="5843016" cy="6880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5"/>
            <p:cNvSpPr/>
            <p:nvPr/>
          </p:nvSpPr>
          <p:spPr>
            <a:xfrm>
              <a:off x="7251014" y="42660"/>
              <a:ext cx="2801620" cy="6792595"/>
            </a:xfrm>
            <a:custGeom>
              <a:rect b="b" l="l" r="r" t="t"/>
              <a:pathLst>
                <a:path extrusionOk="0" h="6792595" w="2801620">
                  <a:moveTo>
                    <a:pt x="1734226" y="1504962"/>
                  </a:moveTo>
                  <a:lnTo>
                    <a:pt x="1686663" y="1509771"/>
                  </a:lnTo>
                  <a:lnTo>
                    <a:pt x="1642509" y="1526367"/>
                  </a:lnTo>
                  <a:lnTo>
                    <a:pt x="1604036" y="1553557"/>
                  </a:lnTo>
                  <a:lnTo>
                    <a:pt x="1573515" y="1590145"/>
                  </a:lnTo>
                  <a:lnTo>
                    <a:pt x="1553216" y="1634940"/>
                  </a:lnTo>
                  <a:lnTo>
                    <a:pt x="1108036" y="3075512"/>
                  </a:lnTo>
                  <a:lnTo>
                    <a:pt x="5665" y="6775318"/>
                  </a:lnTo>
                  <a:lnTo>
                    <a:pt x="1404" y="6787898"/>
                  </a:lnTo>
                  <a:lnTo>
                    <a:pt x="0" y="6791667"/>
                  </a:lnTo>
                  <a:lnTo>
                    <a:pt x="26716" y="6792600"/>
                  </a:lnTo>
                  <a:lnTo>
                    <a:pt x="1133215" y="3084028"/>
                  </a:lnTo>
                  <a:lnTo>
                    <a:pt x="1578394" y="1643456"/>
                  </a:lnTo>
                  <a:lnTo>
                    <a:pt x="1600979" y="1598138"/>
                  </a:lnTo>
                  <a:lnTo>
                    <a:pt x="1635493" y="1563134"/>
                  </a:lnTo>
                  <a:lnTo>
                    <a:pt x="1678570" y="1540281"/>
                  </a:lnTo>
                  <a:lnTo>
                    <a:pt x="1726845" y="1531418"/>
                  </a:lnTo>
                  <a:lnTo>
                    <a:pt x="1823362" y="1531418"/>
                  </a:lnTo>
                  <a:lnTo>
                    <a:pt x="1816972" y="1527129"/>
                  </a:lnTo>
                  <a:lnTo>
                    <a:pt x="1782928" y="1513132"/>
                  </a:lnTo>
                  <a:lnTo>
                    <a:pt x="1734226" y="1504962"/>
                  </a:lnTo>
                  <a:close/>
                </a:path>
                <a:path extrusionOk="0" h="6792595" w="2801620">
                  <a:moveTo>
                    <a:pt x="1823362" y="1531418"/>
                  </a:moveTo>
                  <a:lnTo>
                    <a:pt x="1726845" y="1531418"/>
                  </a:lnTo>
                  <a:lnTo>
                    <a:pt x="1776952" y="1538381"/>
                  </a:lnTo>
                  <a:lnTo>
                    <a:pt x="1805784" y="1550565"/>
                  </a:lnTo>
                  <a:lnTo>
                    <a:pt x="1852912" y="1589361"/>
                  </a:lnTo>
                  <a:lnTo>
                    <a:pt x="1881919" y="1644430"/>
                  </a:lnTo>
                  <a:lnTo>
                    <a:pt x="1887790" y="1674626"/>
                  </a:lnTo>
                  <a:lnTo>
                    <a:pt x="1887426" y="1705559"/>
                  </a:lnTo>
                  <a:lnTo>
                    <a:pt x="1880844" y="1736752"/>
                  </a:lnTo>
                  <a:lnTo>
                    <a:pt x="1587879" y="2684962"/>
                  </a:lnTo>
                  <a:lnTo>
                    <a:pt x="1579705" y="2733628"/>
                  </a:lnTo>
                  <a:lnTo>
                    <a:pt x="1584521" y="2781156"/>
                  </a:lnTo>
                  <a:lnTo>
                    <a:pt x="1601132" y="2825277"/>
                  </a:lnTo>
                  <a:lnTo>
                    <a:pt x="1628343" y="2863722"/>
                  </a:lnTo>
                  <a:lnTo>
                    <a:pt x="1664960" y="2894223"/>
                  </a:lnTo>
                  <a:lnTo>
                    <a:pt x="1709789" y="2914510"/>
                  </a:lnTo>
                  <a:lnTo>
                    <a:pt x="1761492" y="2922476"/>
                  </a:lnTo>
                  <a:lnTo>
                    <a:pt x="1811924" y="2916041"/>
                  </a:lnTo>
                  <a:lnTo>
                    <a:pt x="1854912" y="2897792"/>
                  </a:lnTo>
                  <a:lnTo>
                    <a:pt x="1761141" y="2897792"/>
                  </a:lnTo>
                  <a:lnTo>
                    <a:pt x="1716994" y="2890579"/>
                  </a:lnTo>
                  <a:lnTo>
                    <a:pt x="1671641" y="2868009"/>
                  </a:lnTo>
                  <a:lnTo>
                    <a:pt x="1636609" y="2833519"/>
                  </a:lnTo>
                  <a:lnTo>
                    <a:pt x="1613737" y="2790472"/>
                  </a:lnTo>
                  <a:lnTo>
                    <a:pt x="1604864" y="2742233"/>
                  </a:lnTo>
                  <a:lnTo>
                    <a:pt x="1611830" y="2692163"/>
                  </a:lnTo>
                  <a:lnTo>
                    <a:pt x="1904794" y="1743952"/>
                  </a:lnTo>
                  <a:lnTo>
                    <a:pt x="1912021" y="1708546"/>
                  </a:lnTo>
                  <a:lnTo>
                    <a:pt x="1912206" y="1674626"/>
                  </a:lnTo>
                  <a:lnTo>
                    <a:pt x="1912216" y="1672774"/>
                  </a:lnTo>
                  <a:lnTo>
                    <a:pt x="1905467" y="1637476"/>
                  </a:lnTo>
                  <a:lnTo>
                    <a:pt x="1891866" y="1603490"/>
                  </a:lnTo>
                  <a:lnTo>
                    <a:pt x="1872020" y="1572806"/>
                  </a:lnTo>
                  <a:lnTo>
                    <a:pt x="1846862" y="1547186"/>
                  </a:lnTo>
                  <a:lnTo>
                    <a:pt x="1823362" y="1531418"/>
                  </a:lnTo>
                  <a:close/>
                </a:path>
                <a:path extrusionOk="0" h="6792595" w="2801620">
                  <a:moveTo>
                    <a:pt x="2774548" y="0"/>
                  </a:moveTo>
                  <a:lnTo>
                    <a:pt x="2291201" y="1548702"/>
                  </a:lnTo>
                  <a:lnTo>
                    <a:pt x="1904442" y="2811844"/>
                  </a:lnTo>
                  <a:lnTo>
                    <a:pt x="1878324" y="2848639"/>
                  </a:lnTo>
                  <a:lnTo>
                    <a:pt x="1844163" y="2875865"/>
                  </a:lnTo>
                  <a:lnTo>
                    <a:pt x="1804316" y="2892569"/>
                  </a:lnTo>
                  <a:lnTo>
                    <a:pt x="1761141" y="2897792"/>
                  </a:lnTo>
                  <a:lnTo>
                    <a:pt x="1854912" y="2897792"/>
                  </a:lnTo>
                  <a:lnTo>
                    <a:pt x="1858357" y="2896330"/>
                  </a:lnTo>
                  <a:lnTo>
                    <a:pt x="1898060" y="2864470"/>
                  </a:lnTo>
                  <a:lnTo>
                    <a:pt x="1928305" y="2821588"/>
                  </a:lnTo>
                  <a:lnTo>
                    <a:pt x="1928350" y="2820316"/>
                  </a:lnTo>
                  <a:lnTo>
                    <a:pt x="2315151" y="1555902"/>
                  </a:lnTo>
                  <a:lnTo>
                    <a:pt x="2801221" y="2204"/>
                  </a:lnTo>
                  <a:lnTo>
                    <a:pt x="2794567" y="1236"/>
                  </a:lnTo>
                  <a:lnTo>
                    <a:pt x="2787901" y="625"/>
                  </a:lnTo>
                  <a:lnTo>
                    <a:pt x="2781227" y="253"/>
                  </a:lnTo>
                  <a:lnTo>
                    <a:pt x="277454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27264" y="5154167"/>
              <a:ext cx="880872" cy="17038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5"/>
          <p:cNvSpPr txBox="1"/>
          <p:nvPr>
            <p:ph type="title"/>
          </p:nvPr>
        </p:nvSpPr>
        <p:spPr>
          <a:xfrm>
            <a:off x="875052" y="226575"/>
            <a:ext cx="36171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Che cos'è il TCP?</a:t>
            </a:r>
            <a:endParaRPr/>
          </a:p>
        </p:txBody>
      </p:sp>
      <p:sp>
        <p:nvSpPr>
          <p:cNvPr id="112" name="Google Shape;112;p5"/>
          <p:cNvSpPr txBox="1"/>
          <p:nvPr/>
        </p:nvSpPr>
        <p:spPr>
          <a:xfrm>
            <a:off x="11204457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604519" y="1508252"/>
            <a:ext cx="6568440" cy="3869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-285750" lvl="0" marL="297815" marR="5715" rtl="0" algn="just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Il Transmission Control Protocol (TCP) è uno standard di comunicazione fondamentale che facilita lo scambio di messaggi sulle reti, garantendo la consegna dei dati.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285750" lvl="0" marL="297815" marR="5080" rtl="0" algn="just">
              <a:lnSpc>
                <a:spcPct val="100400"/>
              </a:lnSpc>
              <a:spcBef>
                <a:spcPts val="213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Il TCP è un protocollo Internet di base definito dall'Internet Engineering Task Force (IETF) ed è ampiamente utilizzato nelle comunicazioni di rete digitali per la consegna dei dati end-to-end.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285750" lvl="0" marL="297815" marR="5080" rtl="0" algn="just">
              <a:lnSpc>
                <a:spcPct val="99400"/>
              </a:lnSpc>
              <a:spcBef>
                <a:spcPts val="214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Il TCP stabilisce e mantiene le connessioni tra sorgenti e destinazioni, organizza i dati in pacchetti, garantisce l'integrità dei dati ed è ampiamente utilizzato da protocolli di alto livello come FTP, SSH, IMAP, POP, SMTP, HTTP e altri.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78725" y="6565900"/>
            <a:ext cx="24453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Verdana"/>
                <a:ea typeface="Verdana"/>
                <a:cs typeface="Verdana"/>
                <a:sym typeface="Verdana"/>
              </a:rPr>
              <a:t>Che cos'è il TCP/IP nelle reti? | Fortinet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6"/>
          <p:cNvGrpSpPr/>
          <p:nvPr/>
        </p:nvGrpSpPr>
        <p:grpSpPr>
          <a:xfrm>
            <a:off x="6893328" y="0"/>
            <a:ext cx="3951455" cy="6858000"/>
            <a:chOff x="6893328" y="0"/>
            <a:chExt cx="3951455" cy="6858000"/>
          </a:xfrm>
        </p:grpSpPr>
        <p:sp>
          <p:nvSpPr>
            <p:cNvPr id="122" name="Google Shape;122;p6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3" name="Google Shape;12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6847" y="6166103"/>
              <a:ext cx="3297936" cy="615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6"/>
          <p:cNvSpPr txBox="1"/>
          <p:nvPr>
            <p:ph type="title"/>
          </p:nvPr>
        </p:nvSpPr>
        <p:spPr>
          <a:xfrm>
            <a:off x="956352" y="387200"/>
            <a:ext cx="30513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Che cos'è l'IP?</a:t>
            </a:r>
            <a:endParaRPr/>
          </a:p>
        </p:txBody>
      </p:sp>
      <p:sp>
        <p:nvSpPr>
          <p:cNvPr id="125" name="Google Shape;125;p6"/>
          <p:cNvSpPr txBox="1"/>
          <p:nvPr/>
        </p:nvSpPr>
        <p:spPr>
          <a:xfrm>
            <a:off x="11204457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604519" y="1523491"/>
            <a:ext cx="11269980" cy="3853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285750" lvl="0" marL="297815" marR="5080" rtl="0" algn="just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protocollo Internet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IP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 facilita 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trasmissione di dati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tra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dispositivi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attraverso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Internet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assegnando a ogni dispositivo un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indirizzo IP univoco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8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Oggi è considerato lo standard per una </a:t>
            </a:r>
            <a:r>
              <a:rPr b="1" lang="en-US" sz="18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comunicazione veloce </a:t>
            </a:r>
            <a:r>
              <a:rPr lang="en-US" sz="18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sicura </a:t>
            </a:r>
            <a:r>
              <a:rPr lang="en-US" sz="18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direttamente tra </a:t>
            </a:r>
            <a:r>
              <a:rPr b="1" lang="en-US" sz="18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dispositivi mobili</a:t>
            </a:r>
            <a:r>
              <a:rPr lang="en-US" sz="18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7815" marR="5080" rtl="0" algn="just">
              <a:lnSpc>
                <a:spcPct val="99400"/>
              </a:lnSpc>
              <a:spcBef>
                <a:spcPts val="215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L'IP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è responsabile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della definizione del modo in cui le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applicazioni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dispositivi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scambiano 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pacchetti di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dati,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fungendo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da protocollo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comunicazione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principale per lo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scambio di dati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tra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computer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 reti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singole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interconnesse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7815" marR="5715" rtl="0" algn="just">
              <a:lnSpc>
                <a:spcPct val="102200"/>
              </a:lnSpc>
              <a:spcBef>
                <a:spcPts val="209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Lo fa attraverso la </a:t>
            </a:r>
            <a:r>
              <a:rPr b="1" lang="en-US" sz="18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Internet Protocol Suite </a:t>
            </a:r>
            <a:r>
              <a:rPr lang="en-US" sz="18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8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TCP/IP</a:t>
            </a:r>
            <a:r>
              <a:rPr lang="en-US" sz="18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), un gruppo di </a:t>
            </a:r>
            <a:r>
              <a:rPr b="1" lang="en-US" sz="18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protocolli </a:t>
            </a:r>
            <a:r>
              <a:rPr lang="en-US" sz="18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di comunicazione suddivisi in </a:t>
            </a:r>
            <a:r>
              <a:rPr b="1" lang="en-US" sz="18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quattro </a:t>
            </a:r>
            <a:r>
              <a:rPr lang="en-US" sz="18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livelli </a:t>
            </a:r>
            <a:r>
              <a:rPr b="1" lang="en-US" sz="18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di astrazione</a:t>
            </a:r>
            <a:r>
              <a:rPr lang="en-US" sz="18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7815" marR="5080" rtl="0" algn="just">
              <a:lnSpc>
                <a:spcPct val="99400"/>
              </a:lnSpc>
              <a:spcBef>
                <a:spcPts val="215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L'IP è il protocollo principale all'interno del </a:t>
            </a:r>
            <a:r>
              <a:rPr b="1" lang="en-US" sz="18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livello Internet del TCP/IP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ed è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responsabile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della consegna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dei pacchetti di dati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tra i dispositivi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 origine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 destinazione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incorporando all'interno dei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pacchetti tag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come le informazioni sugli indirizzi.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78725" y="6587235"/>
            <a:ext cx="400812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Verdana"/>
                <a:ea typeface="Verdana"/>
                <a:cs typeface="Verdana"/>
                <a:sym typeface="Verdana"/>
              </a:rPr>
              <a:t>Il modello OSI e il modello TCP/IP | Infosec (infosecinstitute.com)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235"/>
            <a:ext cx="5843016" cy="68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/>
          <p:nvPr>
            <p:ph type="title"/>
          </p:nvPr>
        </p:nvSpPr>
        <p:spPr>
          <a:xfrm>
            <a:off x="6174724" y="665988"/>
            <a:ext cx="461010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Come funziona il TCP/IP?</a:t>
            </a:r>
            <a:endParaRPr/>
          </a:p>
        </p:txBody>
      </p:sp>
      <p:sp>
        <p:nvSpPr>
          <p:cNvPr id="138" name="Google Shape;138;p7"/>
          <p:cNvSpPr txBox="1"/>
          <p:nvPr/>
        </p:nvSpPr>
        <p:spPr>
          <a:xfrm>
            <a:off x="5800535" y="1611884"/>
            <a:ext cx="5937900" cy="4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279400" lvl="0" marL="298450" marR="5080" rtl="0" algn="just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Il TCP/IP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funziona secondo il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modello client-server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in cui un client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richiede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servizio (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 esempio, l'invio di una pagina web) a un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 rete.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298450" marR="5080" rtl="0" algn="just">
              <a:lnSpc>
                <a:spcPct val="100400"/>
              </a:lnSpc>
              <a:spcBef>
                <a:spcPts val="213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suite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TCP/IP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è classificata complessivamente come stateless, ovvero ogni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richiesta del client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è considerata nuova e non correlata alle precedenti, consentendo un uso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continuo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dei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percorsi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rete.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298450" marR="5080" rtl="0" algn="just">
              <a:lnSpc>
                <a:spcPct val="100400"/>
              </a:lnSpc>
              <a:spcBef>
                <a:spcPts val="2125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Tuttavia, il livello di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trasporto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all'interno del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TCP/IP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è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stateful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mantiene una connessione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fino a quando tutti i pacchetti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un messaggio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vengono ricevuti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riassemblati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destinazione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Questo modello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differisce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leggermente dal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modello di rete OSI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che definisce la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comunicazione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applicazioni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 una rete.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132974" y="6565900"/>
            <a:ext cx="392557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TCP/IP: Cos'è e come funziona il TCP/IP? (techtarget.com)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8"/>
          <p:cNvSpPr txBox="1"/>
          <p:nvPr>
            <p:ph type="title"/>
          </p:nvPr>
        </p:nvSpPr>
        <p:spPr>
          <a:xfrm>
            <a:off x="282667" y="836676"/>
            <a:ext cx="629221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TCP vs. IP: qual è la differenza?</a:t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183500" y="1974596"/>
            <a:ext cx="11527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8765" lvl="0" marL="2978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TCP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IP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sono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protocolli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separati che collaborano per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garantire la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consegna dei dati all'interno di una rete.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298450" marR="5080" rtl="0" algn="just">
              <a:lnSpc>
                <a:spcPct val="99400"/>
              </a:lnSpc>
              <a:spcBef>
                <a:spcPts val="2145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IP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assegna l'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indirizzo IP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definendo la destinazione dei dati, mentre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TCP trasporta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instrada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dati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verso la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destinazione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designata e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garantisce che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vengano consegnati all'applicazione o al dispositivo di destinazione definito da IP.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78765" lvl="0" marL="297815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Insieme,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TCP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IP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facilitano la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comunicazione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dispositivi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 lunghe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distanze in modo efficiente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298450" marR="5080" rtl="0" algn="just">
              <a:lnSpc>
                <a:spcPct val="101099"/>
              </a:lnSpc>
              <a:spcBef>
                <a:spcPts val="2115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L'indirizzo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IP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è come un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numero di telefono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uno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smartphone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mentre il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TCP funziona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modo simile alla tecnologia che permette al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telefono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squillare e all'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utente di comunicare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 il chiamante.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298450" marR="5080" rtl="0" algn="just">
              <a:lnSpc>
                <a:spcPct val="101099"/>
              </a:lnSpc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TCP/IP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 riferisce all'uso combinato di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TCP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IP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che garantisce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un trasferimento di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dati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sicuro 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 i dispositivi quando sono presenti </a:t>
            </a:r>
            <a:r>
              <a:rPr b="1" lang="en-US" sz="1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protocolli di sicurezza adeguati</a:t>
            </a: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78725" y="6330250"/>
            <a:ext cx="29286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Che cos'è il TCP/IP nelle reti? | Fortinet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847" y="6166103"/>
            <a:ext cx="3297936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 txBox="1"/>
          <p:nvPr/>
        </p:nvSpPr>
        <p:spPr>
          <a:xfrm>
            <a:off x="8307080" y="33528"/>
            <a:ext cx="377634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6" name="Google Shape;1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235"/>
            <a:ext cx="5843016" cy="68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 txBox="1"/>
          <p:nvPr>
            <p:ph type="title"/>
          </p:nvPr>
        </p:nvSpPr>
        <p:spPr>
          <a:xfrm>
            <a:off x="6239320" y="781380"/>
            <a:ext cx="54990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Perché il TCP/IP è importante?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5800535" y="2151379"/>
            <a:ext cx="5937885" cy="3308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285750" lvl="0" marL="298450" marR="5080" rtl="0" algn="just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Il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 TCP/IP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non è soggetto a restrizioni e non è controllato da una singola azienda, il che consente di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modificare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facilmente la suite IP.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5080" rtl="0" algn="just">
              <a:lnSpc>
                <a:spcPct val="99400"/>
              </a:lnSpc>
              <a:spcBef>
                <a:spcPts val="215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È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compatibile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con tutti i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sistemi operativi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OS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) e può comunicare con qualsiasi altro sistema,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hardware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rete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5080" rtl="0" algn="just">
              <a:lnSpc>
                <a:spcPct val="100400"/>
              </a:lnSpc>
              <a:spcBef>
                <a:spcPts val="213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Il TCP/IP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è altamente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scalabile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ed è in grado di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determinare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il percorso più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efficiente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attraverso la rete in quanto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protocollo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instradabile, il che lo rende ampiamente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utilizzato 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nell'attuale </a:t>
            </a:r>
            <a:r>
              <a:rPr b="1" lang="en-US" sz="1800">
                <a:solidFill>
                  <a:srgbClr val="FFBA00"/>
                </a:solidFill>
                <a:latin typeface="Tahoma"/>
                <a:ea typeface="Tahoma"/>
                <a:cs typeface="Tahoma"/>
                <a:sym typeface="Tahoma"/>
              </a:rPr>
              <a:t>architettura di Internet</a:t>
            </a:r>
            <a:r>
              <a:rPr lang="en-US" sz="18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2583" y="2115311"/>
            <a:ext cx="2676143" cy="267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"/>
          <p:cNvSpPr txBox="1"/>
          <p:nvPr/>
        </p:nvSpPr>
        <p:spPr>
          <a:xfrm>
            <a:off x="132974" y="6559060"/>
            <a:ext cx="3925570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TCP/IP: Cos'è e come funziona il TCP/IP? (techtarget.com)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2025-03-31T11:09:05.0000000Z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LastSaved">
    <vt:filetime>2025-03-31T00:00:00Z</vt:filetime>
  </property>
  <property fmtid="{D5CDD505-2E9C-101B-9397-08002B2CF9AE}" pid="4" name="Producer">
    <vt:lpwstr>macOS Versión 10.15.7 (Compilación 19H2026) Quartz PDFContext</vt:lpwstr>
  </property>
</Properties>
</file>