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y="6858000" cx="12192000"/>
  <p:notesSz cx="12192000" cy="6858000"/>
  <p:embeddedFontLst>
    <p:embeddedFont>
      <p:font typeface="Roboto"/>
      <p:regular r:id="rId28"/>
      <p:bold r:id="rId29"/>
      <p:italic r:id="rId30"/>
      <p:boldItalic r:id="rId31"/>
    </p:embeddedFont>
    <p:embeddedFont>
      <p:font typeface="Palatino Linotype"/>
      <p:regular r:id="rId32"/>
      <p:bold r:id="rId33"/>
      <p:italic r:id="rId34"/>
      <p:boldItalic r:id="rId35"/>
    </p:embeddedFont>
    <p:embeddedFont>
      <p:font typeface="Tahoma"/>
      <p:regular r:id="rId36"/>
      <p:bold r:id="rId37"/>
    </p:embeddedFont>
    <p:embeddedFont>
      <p:font typeface="Arial Black"/>
      <p:regular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GoogleSlidesCustomDataVersion2">
      <go:slidesCustomData xmlns:go="http://customooxmlschemas.google.com/" r:id="rId39" roundtripDataSignature="AMtx7mgn5AU088/QW8jR4fePjGlUQinf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F6FAF62-5A86-4E10-92EB-49195606245B}">
  <a:tblStyle styleId="{CF6FAF62-5A86-4E10-92EB-49195606245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Roboto-regular.fntdata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Roboto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oboto-boldItalic.fntdata"/><Relationship Id="rId30" Type="http://schemas.openxmlformats.org/officeDocument/2006/relationships/font" Target="fonts/Roboto-italic.fntdata"/><Relationship Id="rId11" Type="http://schemas.openxmlformats.org/officeDocument/2006/relationships/slide" Target="slides/slide5.xml"/><Relationship Id="rId33" Type="http://schemas.openxmlformats.org/officeDocument/2006/relationships/font" Target="fonts/PalatinoLinotype-bold.fntdata"/><Relationship Id="rId10" Type="http://schemas.openxmlformats.org/officeDocument/2006/relationships/slide" Target="slides/slide4.xml"/><Relationship Id="rId32" Type="http://schemas.openxmlformats.org/officeDocument/2006/relationships/font" Target="fonts/PalatinoLinotype-regular.fntdata"/><Relationship Id="rId13" Type="http://schemas.openxmlformats.org/officeDocument/2006/relationships/slide" Target="slides/slide7.xml"/><Relationship Id="rId35" Type="http://schemas.openxmlformats.org/officeDocument/2006/relationships/font" Target="fonts/PalatinoLinotype-boldItalic.fntdata"/><Relationship Id="rId12" Type="http://schemas.openxmlformats.org/officeDocument/2006/relationships/slide" Target="slides/slide6.xml"/><Relationship Id="rId34" Type="http://schemas.openxmlformats.org/officeDocument/2006/relationships/font" Target="fonts/PalatinoLinotype-italic.fntdata"/><Relationship Id="rId15" Type="http://schemas.openxmlformats.org/officeDocument/2006/relationships/slide" Target="slides/slide9.xml"/><Relationship Id="rId37" Type="http://schemas.openxmlformats.org/officeDocument/2006/relationships/font" Target="fonts/Tahoma-bold.fntdata"/><Relationship Id="rId14" Type="http://schemas.openxmlformats.org/officeDocument/2006/relationships/slide" Target="slides/slide8.xml"/><Relationship Id="rId36" Type="http://schemas.openxmlformats.org/officeDocument/2006/relationships/font" Target="fonts/Tahoma-regular.fntdata"/><Relationship Id="rId17" Type="http://schemas.openxmlformats.org/officeDocument/2006/relationships/slide" Target="slides/slide11.xml"/><Relationship Id="rId39" Type="http://customschemas.google.com/relationships/presentationmetadata" Target="metadata"/><Relationship Id="rId16" Type="http://schemas.openxmlformats.org/officeDocument/2006/relationships/slide" Target="slides/slide10.xml"/><Relationship Id="rId38" Type="http://schemas.openxmlformats.org/officeDocument/2006/relationships/font" Target="fonts/ArialBlack-regular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0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3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4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5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6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17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8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18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9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19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20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2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3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4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6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7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8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9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3"/>
          <p:cNvSpPr txBox="1"/>
          <p:nvPr>
            <p:ph type="title"/>
          </p:nvPr>
        </p:nvSpPr>
        <p:spPr>
          <a:xfrm>
            <a:off x="875347" y="822578"/>
            <a:ext cx="1344295" cy="513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3"/>
          <p:cNvSpPr txBox="1"/>
          <p:nvPr>
            <p:ph idx="1" type="body"/>
          </p:nvPr>
        </p:nvSpPr>
        <p:spPr>
          <a:xfrm>
            <a:off x="875347" y="2709481"/>
            <a:ext cx="5887720" cy="1880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3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3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3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1143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>
  <p:cSld name="Title Only">
    <p:bg>
      <p:bgPr>
        <a:solidFill>
          <a:schemeClr val="lt1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4"/>
          <p:cNvSpPr/>
          <p:nvPr/>
        </p:nvSpPr>
        <p:spPr>
          <a:xfrm>
            <a:off x="0" y="0"/>
            <a:ext cx="12192000" cy="6858000"/>
          </a:xfrm>
          <a:custGeom>
            <a:rect b="b" l="l" r="r" t="t"/>
            <a:pathLst>
              <a:path extrusionOk="0" h="6858000" w="12192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4"/>
          <p:cNvSpPr/>
          <p:nvPr/>
        </p:nvSpPr>
        <p:spPr>
          <a:xfrm>
            <a:off x="4498344" y="5113913"/>
            <a:ext cx="798195" cy="1739264"/>
          </a:xfrm>
          <a:custGeom>
            <a:rect b="b" l="l" r="r" t="t"/>
            <a:pathLst>
              <a:path extrusionOk="0" h="1739265" w="798195">
                <a:moveTo>
                  <a:pt x="0" y="1738882"/>
                </a:moveTo>
                <a:lnTo>
                  <a:pt x="27797" y="1738882"/>
                </a:lnTo>
                <a:lnTo>
                  <a:pt x="454005" y="148967"/>
                </a:lnTo>
                <a:lnTo>
                  <a:pt x="470551" y="108082"/>
                </a:lnTo>
                <a:lnTo>
                  <a:pt x="496363" y="74232"/>
                </a:lnTo>
                <a:lnTo>
                  <a:pt x="529456" y="48583"/>
                </a:lnTo>
                <a:lnTo>
                  <a:pt x="567843" y="32300"/>
                </a:lnTo>
                <a:lnTo>
                  <a:pt x="609540" y="26551"/>
                </a:lnTo>
                <a:lnTo>
                  <a:pt x="652561" y="32500"/>
                </a:lnTo>
                <a:lnTo>
                  <a:pt x="709480" y="60939"/>
                </a:lnTo>
                <a:lnTo>
                  <a:pt x="750515" y="109693"/>
                </a:lnTo>
                <a:lnTo>
                  <a:pt x="770867" y="170635"/>
                </a:lnTo>
                <a:lnTo>
                  <a:pt x="771922" y="203010"/>
                </a:lnTo>
                <a:lnTo>
                  <a:pt x="766400" y="235640"/>
                </a:lnTo>
                <a:lnTo>
                  <a:pt x="362669" y="1738882"/>
                </a:lnTo>
                <a:lnTo>
                  <a:pt x="390467" y="1738882"/>
                </a:lnTo>
                <a:lnTo>
                  <a:pt x="791549" y="242411"/>
                </a:lnTo>
                <a:lnTo>
                  <a:pt x="797775" y="204703"/>
                </a:lnTo>
                <a:lnTo>
                  <a:pt x="796679" y="167249"/>
                </a:lnTo>
                <a:lnTo>
                  <a:pt x="773018" y="96150"/>
                </a:lnTo>
                <a:lnTo>
                  <a:pt x="724537" y="39779"/>
                </a:lnTo>
                <a:lnTo>
                  <a:pt x="659179" y="6770"/>
                </a:lnTo>
                <a:lnTo>
                  <a:pt x="610202" y="0"/>
                </a:lnTo>
                <a:lnTo>
                  <a:pt x="561479" y="6597"/>
                </a:lnTo>
                <a:lnTo>
                  <a:pt x="516822" y="25481"/>
                </a:lnTo>
                <a:lnTo>
                  <a:pt x="478393" y="55285"/>
                </a:lnTo>
                <a:lnTo>
                  <a:pt x="448350" y="94645"/>
                </a:lnTo>
                <a:lnTo>
                  <a:pt x="428854" y="142195"/>
                </a:lnTo>
                <a:lnTo>
                  <a:pt x="0" y="1738882"/>
                </a:lnTo>
                <a:close/>
              </a:path>
            </a:pathLst>
          </a:custGeom>
          <a:solidFill>
            <a:srgbClr val="D7791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24"/>
          <p:cNvSpPr txBox="1"/>
          <p:nvPr>
            <p:ph type="title"/>
          </p:nvPr>
        </p:nvSpPr>
        <p:spPr>
          <a:xfrm>
            <a:off x="875347" y="822578"/>
            <a:ext cx="1344295" cy="513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4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4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4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1143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>
  <p:cSld name="Blank">
    <p:bg>
      <p:bgPr>
        <a:solidFill>
          <a:schemeClr val="lt1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5"/>
          <p:cNvSpPr/>
          <p:nvPr/>
        </p:nvSpPr>
        <p:spPr>
          <a:xfrm>
            <a:off x="0" y="0"/>
            <a:ext cx="12192000" cy="6858000"/>
          </a:xfrm>
          <a:custGeom>
            <a:rect b="b" l="l" r="r" t="t"/>
            <a:pathLst>
              <a:path extrusionOk="0" h="6858000" w="12192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25"/>
          <p:cNvSpPr/>
          <p:nvPr/>
        </p:nvSpPr>
        <p:spPr>
          <a:xfrm>
            <a:off x="4498344" y="5113913"/>
            <a:ext cx="798195" cy="1739264"/>
          </a:xfrm>
          <a:custGeom>
            <a:rect b="b" l="l" r="r" t="t"/>
            <a:pathLst>
              <a:path extrusionOk="0" h="1739265" w="798195">
                <a:moveTo>
                  <a:pt x="0" y="1738882"/>
                </a:moveTo>
                <a:lnTo>
                  <a:pt x="27797" y="1738882"/>
                </a:lnTo>
                <a:lnTo>
                  <a:pt x="454005" y="148967"/>
                </a:lnTo>
                <a:lnTo>
                  <a:pt x="470551" y="108082"/>
                </a:lnTo>
                <a:lnTo>
                  <a:pt x="496363" y="74232"/>
                </a:lnTo>
                <a:lnTo>
                  <a:pt x="529456" y="48583"/>
                </a:lnTo>
                <a:lnTo>
                  <a:pt x="567843" y="32300"/>
                </a:lnTo>
                <a:lnTo>
                  <a:pt x="609540" y="26551"/>
                </a:lnTo>
                <a:lnTo>
                  <a:pt x="652561" y="32500"/>
                </a:lnTo>
                <a:lnTo>
                  <a:pt x="709480" y="60939"/>
                </a:lnTo>
                <a:lnTo>
                  <a:pt x="750515" y="109693"/>
                </a:lnTo>
                <a:lnTo>
                  <a:pt x="770867" y="170635"/>
                </a:lnTo>
                <a:lnTo>
                  <a:pt x="771922" y="203010"/>
                </a:lnTo>
                <a:lnTo>
                  <a:pt x="766400" y="235640"/>
                </a:lnTo>
                <a:lnTo>
                  <a:pt x="362669" y="1738882"/>
                </a:lnTo>
                <a:lnTo>
                  <a:pt x="390467" y="1738882"/>
                </a:lnTo>
                <a:lnTo>
                  <a:pt x="791549" y="242411"/>
                </a:lnTo>
                <a:lnTo>
                  <a:pt x="797775" y="204703"/>
                </a:lnTo>
                <a:lnTo>
                  <a:pt x="796679" y="167249"/>
                </a:lnTo>
                <a:lnTo>
                  <a:pt x="773018" y="96150"/>
                </a:lnTo>
                <a:lnTo>
                  <a:pt x="724537" y="39779"/>
                </a:lnTo>
                <a:lnTo>
                  <a:pt x="659179" y="6770"/>
                </a:lnTo>
                <a:lnTo>
                  <a:pt x="610202" y="0"/>
                </a:lnTo>
                <a:lnTo>
                  <a:pt x="561479" y="6597"/>
                </a:lnTo>
                <a:lnTo>
                  <a:pt x="516822" y="25481"/>
                </a:lnTo>
                <a:lnTo>
                  <a:pt x="478393" y="55285"/>
                </a:lnTo>
                <a:lnTo>
                  <a:pt x="448350" y="94645"/>
                </a:lnTo>
                <a:lnTo>
                  <a:pt x="428854" y="142195"/>
                </a:lnTo>
                <a:lnTo>
                  <a:pt x="0" y="1738882"/>
                </a:lnTo>
                <a:close/>
              </a:path>
            </a:pathLst>
          </a:custGeom>
          <a:solidFill>
            <a:srgbClr val="D7791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25"/>
          <p:cNvSpPr/>
          <p:nvPr/>
        </p:nvSpPr>
        <p:spPr>
          <a:xfrm>
            <a:off x="2933792" y="1270"/>
            <a:ext cx="1818639" cy="6856730"/>
          </a:xfrm>
          <a:custGeom>
            <a:rect b="b" l="l" r="r" t="t"/>
            <a:pathLst>
              <a:path extrusionOk="0" h="6856730" w="1818639">
                <a:moveTo>
                  <a:pt x="1818166" y="0"/>
                </a:moveTo>
                <a:lnTo>
                  <a:pt x="0" y="6856730"/>
                </a:lnTo>
              </a:path>
            </a:pathLst>
          </a:custGeom>
          <a:noFill/>
          <a:ln cap="flat" cmpd="sng" w="22225">
            <a:solidFill>
              <a:srgbClr val="D779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25"/>
          <p:cNvSpPr/>
          <p:nvPr/>
        </p:nvSpPr>
        <p:spPr>
          <a:xfrm>
            <a:off x="3497579" y="17779"/>
            <a:ext cx="2545080" cy="6837680"/>
          </a:xfrm>
          <a:custGeom>
            <a:rect b="b" l="l" r="r" t="t"/>
            <a:pathLst>
              <a:path extrusionOk="0" h="6837680" w="2545079">
                <a:moveTo>
                  <a:pt x="1321410" y="2283187"/>
                </a:moveTo>
                <a:lnTo>
                  <a:pt x="1271598" y="2291319"/>
                </a:lnTo>
                <a:lnTo>
                  <a:pt x="1226217" y="2312491"/>
                </a:lnTo>
                <a:lnTo>
                  <a:pt x="1187926" y="2345494"/>
                </a:lnTo>
                <a:lnTo>
                  <a:pt x="1159383" y="2389124"/>
                </a:lnTo>
                <a:lnTo>
                  <a:pt x="1159383" y="2390394"/>
                </a:lnTo>
                <a:lnTo>
                  <a:pt x="819277" y="3658870"/>
                </a:lnTo>
                <a:lnTo>
                  <a:pt x="0" y="6836417"/>
                </a:lnTo>
                <a:lnTo>
                  <a:pt x="6647" y="6837147"/>
                </a:lnTo>
                <a:lnTo>
                  <a:pt x="13271" y="6837522"/>
                </a:lnTo>
                <a:lnTo>
                  <a:pt x="20841" y="6837679"/>
                </a:lnTo>
                <a:lnTo>
                  <a:pt x="26543" y="6837679"/>
                </a:lnTo>
                <a:lnTo>
                  <a:pt x="843280" y="3665220"/>
                </a:lnTo>
                <a:lnTo>
                  <a:pt x="1183386" y="2398014"/>
                </a:lnTo>
                <a:lnTo>
                  <a:pt x="1208042" y="2360589"/>
                </a:lnTo>
                <a:lnTo>
                  <a:pt x="1241007" y="2332370"/>
                </a:lnTo>
                <a:lnTo>
                  <a:pt x="1279983" y="2314392"/>
                </a:lnTo>
                <a:lnTo>
                  <a:pt x="1322671" y="2307691"/>
                </a:lnTo>
                <a:lnTo>
                  <a:pt x="1417742" y="2307691"/>
                </a:lnTo>
                <a:lnTo>
                  <a:pt x="1372997" y="2289302"/>
                </a:lnTo>
                <a:lnTo>
                  <a:pt x="1321410" y="2283187"/>
                </a:lnTo>
                <a:close/>
              </a:path>
              <a:path extrusionOk="0" h="6837680" w="2545079">
                <a:moveTo>
                  <a:pt x="1417742" y="2307691"/>
                </a:moveTo>
                <a:lnTo>
                  <a:pt x="1322671" y="2307691"/>
                </a:lnTo>
                <a:lnTo>
                  <a:pt x="1366774" y="2313305"/>
                </a:lnTo>
                <a:lnTo>
                  <a:pt x="1412567" y="2334139"/>
                </a:lnTo>
                <a:lnTo>
                  <a:pt x="1448527" y="2367171"/>
                </a:lnTo>
                <a:lnTo>
                  <a:pt x="1472716" y="2409115"/>
                </a:lnTo>
                <a:lnTo>
                  <a:pt x="1483195" y="2456686"/>
                </a:lnTo>
                <a:lnTo>
                  <a:pt x="1478026" y="2506599"/>
                </a:lnTo>
                <a:lnTo>
                  <a:pt x="1220089" y="3457956"/>
                </a:lnTo>
                <a:lnTo>
                  <a:pt x="1214114" y="3493347"/>
                </a:lnTo>
                <a:lnTo>
                  <a:pt x="1223071" y="3563701"/>
                </a:lnTo>
                <a:lnTo>
                  <a:pt x="1258500" y="3626776"/>
                </a:lnTo>
                <a:lnTo>
                  <a:pt x="1314733" y="3670190"/>
                </a:lnTo>
                <a:lnTo>
                  <a:pt x="1397637" y="3689296"/>
                </a:lnTo>
                <a:lnTo>
                  <a:pt x="1444651" y="3682873"/>
                </a:lnTo>
                <a:lnTo>
                  <a:pt x="1487932" y="3664854"/>
                </a:lnTo>
                <a:lnTo>
                  <a:pt x="1490671" y="3662770"/>
                </a:lnTo>
                <a:lnTo>
                  <a:pt x="1404047" y="3662770"/>
                </a:lnTo>
                <a:lnTo>
                  <a:pt x="1354074" y="3657600"/>
                </a:lnTo>
                <a:lnTo>
                  <a:pt x="1299114" y="3630485"/>
                </a:lnTo>
                <a:lnTo>
                  <a:pt x="1259205" y="3584321"/>
                </a:lnTo>
                <a:lnTo>
                  <a:pt x="1239313" y="3526218"/>
                </a:lnTo>
                <a:lnTo>
                  <a:pt x="1238613" y="3495488"/>
                </a:lnTo>
                <a:lnTo>
                  <a:pt x="1244092" y="3464306"/>
                </a:lnTo>
                <a:lnTo>
                  <a:pt x="1502029" y="2512949"/>
                </a:lnTo>
                <a:lnTo>
                  <a:pt x="1508451" y="2464359"/>
                </a:lnTo>
                <a:lnTo>
                  <a:pt x="1502019" y="2417346"/>
                </a:lnTo>
                <a:lnTo>
                  <a:pt x="1483995" y="2374122"/>
                </a:lnTo>
                <a:lnTo>
                  <a:pt x="1455641" y="2336898"/>
                </a:lnTo>
                <a:lnTo>
                  <a:pt x="1418220" y="2307888"/>
                </a:lnTo>
                <a:lnTo>
                  <a:pt x="1417742" y="2307691"/>
                </a:lnTo>
                <a:close/>
              </a:path>
              <a:path extrusionOk="0" h="6837680" w="2545079">
                <a:moveTo>
                  <a:pt x="2545080" y="0"/>
                </a:moveTo>
                <a:lnTo>
                  <a:pt x="2518537" y="0"/>
                </a:lnTo>
                <a:lnTo>
                  <a:pt x="1939417" y="2101088"/>
                </a:lnTo>
                <a:lnTo>
                  <a:pt x="1547495" y="3546475"/>
                </a:lnTo>
                <a:lnTo>
                  <a:pt x="1526659" y="3592206"/>
                </a:lnTo>
                <a:lnTo>
                  <a:pt x="1493620" y="3628128"/>
                </a:lnTo>
                <a:lnTo>
                  <a:pt x="1451656" y="3652298"/>
                </a:lnTo>
                <a:lnTo>
                  <a:pt x="1404047" y="3662770"/>
                </a:lnTo>
                <a:lnTo>
                  <a:pt x="1490671" y="3662770"/>
                </a:lnTo>
                <a:lnTo>
                  <a:pt x="1525166" y="3636522"/>
                </a:lnTo>
                <a:lnTo>
                  <a:pt x="1554181" y="3599138"/>
                </a:lnTo>
                <a:lnTo>
                  <a:pt x="1572768" y="3553968"/>
                </a:lnTo>
                <a:lnTo>
                  <a:pt x="1964817" y="2108708"/>
                </a:lnTo>
                <a:lnTo>
                  <a:pt x="2540000" y="16383"/>
                </a:lnTo>
                <a:lnTo>
                  <a:pt x="2543810" y="3810"/>
                </a:lnTo>
                <a:lnTo>
                  <a:pt x="2545080" y="0"/>
                </a:lnTo>
                <a:close/>
              </a:path>
            </a:pathLst>
          </a:custGeom>
          <a:solidFill>
            <a:srgbClr val="FFB9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" name="Google Shape;30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2539"/>
            <a:ext cx="5842000" cy="6863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8880" y="6167120"/>
            <a:ext cx="3294379" cy="612138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25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5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5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1143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6"/>
          <p:cNvSpPr txBox="1"/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6"/>
          <p:cNvSpPr txBox="1"/>
          <p:nvPr>
            <p:ph idx="1" type="subTitle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6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6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6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1143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7"/>
          <p:cNvSpPr txBox="1"/>
          <p:nvPr>
            <p:ph type="title"/>
          </p:nvPr>
        </p:nvSpPr>
        <p:spPr>
          <a:xfrm>
            <a:off x="875347" y="822578"/>
            <a:ext cx="1344295" cy="513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7"/>
          <p:cNvSpPr txBox="1"/>
          <p:nvPr>
            <p:ph idx="1" type="body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7"/>
          <p:cNvSpPr txBox="1"/>
          <p:nvPr>
            <p:ph idx="2" type="body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7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7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7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1143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/>
          <p:nvPr/>
        </p:nvSpPr>
        <p:spPr>
          <a:xfrm>
            <a:off x="6896192" y="1270"/>
            <a:ext cx="1818639" cy="6856730"/>
          </a:xfrm>
          <a:custGeom>
            <a:rect b="b" l="l" r="r" t="t"/>
            <a:pathLst>
              <a:path extrusionOk="0" h="6856730" w="1818640">
                <a:moveTo>
                  <a:pt x="0" y="6856730"/>
                </a:moveTo>
                <a:lnTo>
                  <a:pt x="1818166" y="0"/>
                </a:lnTo>
              </a:path>
            </a:pathLst>
          </a:custGeom>
          <a:noFill/>
          <a:ln cap="flat" cmpd="sng" w="22225">
            <a:solidFill>
              <a:srgbClr val="D779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22"/>
          <p:cNvSpPr txBox="1"/>
          <p:nvPr>
            <p:ph type="title"/>
          </p:nvPr>
        </p:nvSpPr>
        <p:spPr>
          <a:xfrm>
            <a:off x="875347" y="822578"/>
            <a:ext cx="1344295" cy="513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22"/>
          <p:cNvSpPr txBox="1"/>
          <p:nvPr>
            <p:ph idx="1" type="body"/>
          </p:nvPr>
        </p:nvSpPr>
        <p:spPr>
          <a:xfrm>
            <a:off x="875347" y="2709481"/>
            <a:ext cx="5887720" cy="1880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2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" name="Google Shape;10;p22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2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1143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30.png"/><Relationship Id="rId5" Type="http://schemas.openxmlformats.org/officeDocument/2006/relationships/image" Target="../media/image15.png"/><Relationship Id="rId6" Type="http://schemas.openxmlformats.org/officeDocument/2006/relationships/hyperlink" Target="https://phoenixnap.com/kb/nmap-commands#%3A~%3Atext%3DThe%20-sP%20command%20locates%20machines%2C%20make%20sure%20that%20machines%20are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14.png"/><Relationship Id="rId5" Type="http://schemas.openxmlformats.org/officeDocument/2006/relationships/image" Target="../media/image20.png"/><Relationship Id="rId6" Type="http://schemas.openxmlformats.org/officeDocument/2006/relationships/hyperlink" Target="https://phoenixnap.com/kb/nmap-commands#%3A~%3Atext%3DThe%20-sP%20command%20locates%20machines%2C%20make%20sure%20that%20machines%20are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image" Target="../media/image13.png"/><Relationship Id="rId5" Type="http://schemas.openxmlformats.org/officeDocument/2006/relationships/image" Target="../media/image16.png"/><Relationship Id="rId6" Type="http://schemas.openxmlformats.org/officeDocument/2006/relationships/image" Target="../media/image35.png"/><Relationship Id="rId7" Type="http://schemas.openxmlformats.org/officeDocument/2006/relationships/hyperlink" Target="https://phoenixnap.com/kb/nmap-commands#%3A~%3Atext%3DThe%20-sP%20command%20locates%20machines%2C%20make%20sure%20that%20machines%20are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Relationship Id="rId4" Type="http://schemas.openxmlformats.org/officeDocument/2006/relationships/image" Target="../media/image18.png"/><Relationship Id="rId5" Type="http://schemas.openxmlformats.org/officeDocument/2006/relationships/image" Target="../media/image31.png"/><Relationship Id="rId6" Type="http://schemas.openxmlformats.org/officeDocument/2006/relationships/hyperlink" Target="https://phoenixnap.com/kb/nmap-commands#%3A~%3Atext%3DThe%20-sP%20command%20locates%20machines%2C%20make%20sure%20that%20machines%20are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Relationship Id="rId4" Type="http://schemas.openxmlformats.org/officeDocument/2006/relationships/image" Target="../media/image20.png"/><Relationship Id="rId5" Type="http://schemas.openxmlformats.org/officeDocument/2006/relationships/image" Target="../media/image9.png"/><Relationship Id="rId6" Type="http://schemas.openxmlformats.org/officeDocument/2006/relationships/hyperlink" Target="https://phoenixnap.com/kb/nmap-commands#%3A~%3Atext%3DThe%20-sP%20command%20locates%20machines%2C%20make%20sure%20that%20machines%20are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Relationship Id="rId4" Type="http://schemas.openxmlformats.org/officeDocument/2006/relationships/image" Target="../media/image32.png"/><Relationship Id="rId5" Type="http://schemas.openxmlformats.org/officeDocument/2006/relationships/image" Target="../media/image23.png"/><Relationship Id="rId6" Type="http://schemas.openxmlformats.org/officeDocument/2006/relationships/hyperlink" Target="https://phoenixnap.com/kb/nmap-commands#%3A~%3Atext%3DThe%20-sP%20command%20locates%20machines%2C%20make%20sure%20that%20machines%20are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Relationship Id="rId4" Type="http://schemas.openxmlformats.org/officeDocument/2006/relationships/image" Target="../media/image29.png"/><Relationship Id="rId5" Type="http://schemas.openxmlformats.org/officeDocument/2006/relationships/image" Target="../media/image19.png"/><Relationship Id="rId6" Type="http://schemas.openxmlformats.org/officeDocument/2006/relationships/hyperlink" Target="https://phoenixnap.com/kb/nmap-commands#%3A~%3Atext%3DThe%20-sP%20command%20locates%20machines%2C%20make%20sure%20that%20machines%20are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Relationship Id="rId4" Type="http://schemas.openxmlformats.org/officeDocument/2006/relationships/image" Target="../media/image28.png"/><Relationship Id="rId5" Type="http://schemas.openxmlformats.org/officeDocument/2006/relationships/image" Target="../media/image33.png"/><Relationship Id="rId6" Type="http://schemas.openxmlformats.org/officeDocument/2006/relationships/hyperlink" Target="https://phoenixnap.com/kb/nmap-commands#%3A~%3Atext%3DThe%20-sP%20command%20locates%20machines%2C%20make%20sure%20that%20machines%20are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Relationship Id="rId4" Type="http://schemas.openxmlformats.org/officeDocument/2006/relationships/image" Target="../media/image27.png"/><Relationship Id="rId5" Type="http://schemas.openxmlformats.org/officeDocument/2006/relationships/image" Target="../media/image22.jpg"/><Relationship Id="rId6" Type="http://schemas.openxmlformats.org/officeDocument/2006/relationships/image" Target="../media/image34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Relationship Id="rId4" Type="http://schemas.openxmlformats.org/officeDocument/2006/relationships/image" Target="../media/image36.png"/><Relationship Id="rId5" Type="http://schemas.openxmlformats.org/officeDocument/2006/relationships/image" Target="../media/image2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Relationship Id="rId4" Type="http://schemas.openxmlformats.org/officeDocument/2006/relationships/hyperlink" Target="mailto:abdelkader.Shaaban@ait.ac.at" TargetMode="External"/><Relationship Id="rId5" Type="http://schemas.openxmlformats.org/officeDocument/2006/relationships/hyperlink" Target="mailto:Stefan.Schauer@ait.ac.at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1.jpg"/><Relationship Id="rId5" Type="http://schemas.openxmlformats.org/officeDocument/2006/relationships/hyperlink" Target="https://docs.gns3.com/docs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12.jpg"/><Relationship Id="rId6" Type="http://schemas.openxmlformats.org/officeDocument/2006/relationships/image" Target="../media/image1.png"/><Relationship Id="rId7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52;p1"/>
          <p:cNvGrpSpPr/>
          <p:nvPr/>
        </p:nvGrpSpPr>
        <p:grpSpPr>
          <a:xfrm>
            <a:off x="4561862" y="-339"/>
            <a:ext cx="6184228" cy="6858339"/>
            <a:chOff x="4561862" y="-339"/>
            <a:chExt cx="6184228" cy="6858339"/>
          </a:xfrm>
        </p:grpSpPr>
        <p:sp>
          <p:nvSpPr>
            <p:cNvPr id="53" name="Google Shape;53;p1"/>
            <p:cNvSpPr/>
            <p:nvPr/>
          </p:nvSpPr>
          <p:spPr>
            <a:xfrm>
              <a:off x="5384150" y="-339"/>
              <a:ext cx="5361940" cy="6841490"/>
            </a:xfrm>
            <a:custGeom>
              <a:rect b="b" l="l" r="r" t="t"/>
              <a:pathLst>
                <a:path extrusionOk="0" h="6841490" w="5361940">
                  <a:moveTo>
                    <a:pt x="5361727" y="0"/>
                  </a:moveTo>
                  <a:lnTo>
                    <a:pt x="1922424" y="0"/>
                  </a:lnTo>
                  <a:lnTo>
                    <a:pt x="0" y="6841059"/>
                  </a:lnTo>
                  <a:lnTo>
                    <a:pt x="3439277" y="6841059"/>
                  </a:lnTo>
                  <a:lnTo>
                    <a:pt x="5361727" y="0"/>
                  </a:lnTo>
                  <a:close/>
                </a:path>
              </a:pathLst>
            </a:custGeom>
            <a:solidFill>
              <a:srgbClr val="FFB900">
                <a:alpha val="22352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4561862" y="0"/>
              <a:ext cx="1925320" cy="6858000"/>
            </a:xfrm>
            <a:custGeom>
              <a:rect b="b" l="l" r="r" t="t"/>
              <a:pathLst>
                <a:path extrusionOk="0" h="6858000" w="1925320">
                  <a:moveTo>
                    <a:pt x="1924732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25375">
              <a:solidFill>
                <a:srgbClr val="D779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" name="Google Shape;55;p1"/>
          <p:cNvSpPr txBox="1"/>
          <p:nvPr>
            <p:ph type="title"/>
          </p:nvPr>
        </p:nvSpPr>
        <p:spPr>
          <a:xfrm>
            <a:off x="7777733" y="721931"/>
            <a:ext cx="3751579" cy="25088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9375">
            <a:spAutoFit/>
          </a:bodyPr>
          <a:lstStyle/>
          <a:p>
            <a:pPr indent="3809" lvl="0" marL="12700" marR="5080" rtl="0" algn="ctr">
              <a:lnSpc>
                <a:spcPct val="90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Protezione di rete per i sistemi di controllo dell'energia</a:t>
            </a:r>
            <a:endParaRPr sz="4400"/>
          </a:p>
        </p:txBody>
      </p:sp>
      <p:sp>
        <p:nvSpPr>
          <p:cNvPr id="56" name="Google Shape;56;p1"/>
          <p:cNvSpPr txBox="1"/>
          <p:nvPr/>
        </p:nvSpPr>
        <p:spPr>
          <a:xfrm>
            <a:off x="6892925" y="3395027"/>
            <a:ext cx="4433570" cy="24269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31877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D7791A"/>
                </a:solidFill>
                <a:latin typeface="Tahoma"/>
                <a:ea typeface="Tahoma"/>
                <a:cs typeface="Tahoma"/>
                <a:sym typeface="Tahoma"/>
              </a:rPr>
              <a:t>CSP004_C_E</a:t>
            </a:r>
            <a:endParaRPr sz="5400">
              <a:latin typeface="Tahoma"/>
              <a:ea typeface="Tahoma"/>
              <a:cs typeface="Tahoma"/>
              <a:sym typeface="Tahoma"/>
            </a:endParaRPr>
          </a:p>
          <a:p>
            <a:pPr indent="0" lvl="0" marL="12700" rtl="0" algn="l">
              <a:lnSpc>
                <a:spcPct val="113750"/>
              </a:lnSpc>
              <a:spcBef>
                <a:spcPts val="5325"/>
              </a:spcBef>
              <a:spcAft>
                <a:spcPts val="0"/>
              </a:spcAft>
              <a:buNone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PRESENTAZIONE DA PARTE DI: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DR. STEFAN SCHAUER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81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DR. ABDELKADER SHAABAN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1437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AIT ISTITUTO AUSTRIACO DI TECNOLOGIA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57" name="Google Shape;57;p1"/>
          <p:cNvGrpSpPr/>
          <p:nvPr/>
        </p:nvGrpSpPr>
        <p:grpSpPr>
          <a:xfrm>
            <a:off x="0" y="-2540"/>
            <a:ext cx="10843259" cy="6863079"/>
            <a:chOff x="0" y="-2540"/>
            <a:chExt cx="10843259" cy="6863079"/>
          </a:xfrm>
        </p:grpSpPr>
        <p:sp>
          <p:nvSpPr>
            <p:cNvPr id="58" name="Google Shape;58;p1"/>
            <p:cNvSpPr/>
            <p:nvPr/>
          </p:nvSpPr>
          <p:spPr>
            <a:xfrm>
              <a:off x="3507740" y="0"/>
              <a:ext cx="2549525" cy="6847840"/>
            </a:xfrm>
            <a:custGeom>
              <a:rect b="b" l="l" r="r" t="t"/>
              <a:pathLst>
                <a:path extrusionOk="0" h="6847840" w="2549525">
                  <a:moveTo>
                    <a:pt x="2549525" y="0"/>
                  </a:moveTo>
                  <a:lnTo>
                    <a:pt x="2523229" y="0"/>
                  </a:lnTo>
                  <a:lnTo>
                    <a:pt x="1945259" y="2097151"/>
                  </a:lnTo>
                  <a:lnTo>
                    <a:pt x="1552194" y="3546855"/>
                  </a:lnTo>
                  <a:lnTo>
                    <a:pt x="1531268" y="3592724"/>
                  </a:lnTo>
                  <a:lnTo>
                    <a:pt x="1498114" y="3628753"/>
                  </a:lnTo>
                  <a:lnTo>
                    <a:pt x="1456017" y="3652999"/>
                  </a:lnTo>
                  <a:lnTo>
                    <a:pt x="1408263" y="3663517"/>
                  </a:lnTo>
                  <a:lnTo>
                    <a:pt x="1358138" y="3658362"/>
                  </a:lnTo>
                  <a:lnTo>
                    <a:pt x="1303004" y="3631072"/>
                  </a:lnTo>
                  <a:lnTo>
                    <a:pt x="1263014" y="3584829"/>
                  </a:lnTo>
                  <a:lnTo>
                    <a:pt x="1243012" y="3526535"/>
                  </a:lnTo>
                  <a:lnTo>
                    <a:pt x="1242298" y="3495710"/>
                  </a:lnTo>
                  <a:lnTo>
                    <a:pt x="1247775" y="3464433"/>
                  </a:lnTo>
                  <a:lnTo>
                    <a:pt x="1506474" y="2510282"/>
                  </a:lnTo>
                  <a:lnTo>
                    <a:pt x="1512939" y="2461556"/>
                  </a:lnTo>
                  <a:lnTo>
                    <a:pt x="1506511" y="2414401"/>
                  </a:lnTo>
                  <a:lnTo>
                    <a:pt x="1488455" y="2371042"/>
                  </a:lnTo>
                  <a:lnTo>
                    <a:pt x="1460039" y="2333704"/>
                  </a:lnTo>
                  <a:lnTo>
                    <a:pt x="1422527" y="2304615"/>
                  </a:lnTo>
                  <a:lnTo>
                    <a:pt x="1377188" y="2286000"/>
                  </a:lnTo>
                  <a:lnTo>
                    <a:pt x="1325437" y="2279838"/>
                  </a:lnTo>
                  <a:lnTo>
                    <a:pt x="1275447" y="2287979"/>
                  </a:lnTo>
                  <a:lnTo>
                    <a:pt x="1229896" y="2309207"/>
                  </a:lnTo>
                  <a:lnTo>
                    <a:pt x="1191459" y="2342310"/>
                  </a:lnTo>
                  <a:lnTo>
                    <a:pt x="1162812" y="2386076"/>
                  </a:lnTo>
                  <a:lnTo>
                    <a:pt x="1162812" y="2387346"/>
                  </a:lnTo>
                  <a:lnTo>
                    <a:pt x="821689" y="3659631"/>
                  </a:lnTo>
                  <a:lnTo>
                    <a:pt x="0" y="6846572"/>
                  </a:lnTo>
                  <a:lnTo>
                    <a:pt x="6667" y="6847305"/>
                  </a:lnTo>
                  <a:lnTo>
                    <a:pt x="20002" y="6847819"/>
                  </a:lnTo>
                  <a:lnTo>
                    <a:pt x="26670" y="6847839"/>
                  </a:lnTo>
                  <a:lnTo>
                    <a:pt x="845820" y="3665981"/>
                  </a:lnTo>
                  <a:lnTo>
                    <a:pt x="1186942" y="2394966"/>
                  </a:lnTo>
                  <a:lnTo>
                    <a:pt x="1211687" y="2357417"/>
                  </a:lnTo>
                  <a:lnTo>
                    <a:pt x="1244760" y="2329123"/>
                  </a:lnTo>
                  <a:lnTo>
                    <a:pt x="1283850" y="2311106"/>
                  </a:lnTo>
                  <a:lnTo>
                    <a:pt x="1326646" y="2304391"/>
                  </a:lnTo>
                  <a:lnTo>
                    <a:pt x="1370838" y="2310003"/>
                  </a:lnTo>
                  <a:lnTo>
                    <a:pt x="1416768" y="2330915"/>
                  </a:lnTo>
                  <a:lnTo>
                    <a:pt x="1452835" y="2364037"/>
                  </a:lnTo>
                  <a:lnTo>
                    <a:pt x="1477100" y="2406097"/>
                  </a:lnTo>
                  <a:lnTo>
                    <a:pt x="1487625" y="2453819"/>
                  </a:lnTo>
                  <a:lnTo>
                    <a:pt x="1482471" y="2503932"/>
                  </a:lnTo>
                  <a:lnTo>
                    <a:pt x="1223772" y="3458083"/>
                  </a:lnTo>
                  <a:lnTo>
                    <a:pt x="1217797" y="3493587"/>
                  </a:lnTo>
                  <a:lnTo>
                    <a:pt x="1226754" y="3564167"/>
                  </a:lnTo>
                  <a:lnTo>
                    <a:pt x="1262278" y="3627377"/>
                  </a:lnTo>
                  <a:lnTo>
                    <a:pt x="1318702" y="3670931"/>
                  </a:lnTo>
                  <a:lnTo>
                    <a:pt x="1401836" y="3690101"/>
                  </a:lnTo>
                  <a:lnTo>
                    <a:pt x="1449027" y="3683677"/>
                  </a:lnTo>
                  <a:lnTo>
                    <a:pt x="1492408" y="3665632"/>
                  </a:lnTo>
                  <a:lnTo>
                    <a:pt x="1529757" y="3637237"/>
                  </a:lnTo>
                  <a:lnTo>
                    <a:pt x="1558850" y="3599762"/>
                  </a:lnTo>
                  <a:lnTo>
                    <a:pt x="1577467" y="3554476"/>
                  </a:lnTo>
                  <a:lnTo>
                    <a:pt x="1970659" y="2104771"/>
                  </a:lnTo>
                  <a:lnTo>
                    <a:pt x="2547620" y="6350"/>
                  </a:lnTo>
                  <a:lnTo>
                    <a:pt x="2549525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9" name="Google Shape;59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-2540"/>
              <a:ext cx="5842000" cy="68630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8880" y="6167119"/>
              <a:ext cx="3294379" cy="6121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1" name="Google Shape;61;p1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p10"/>
          <p:cNvGrpSpPr/>
          <p:nvPr/>
        </p:nvGrpSpPr>
        <p:grpSpPr>
          <a:xfrm>
            <a:off x="7377807" y="0"/>
            <a:ext cx="3465451" cy="6858000"/>
            <a:chOff x="7377807" y="0"/>
            <a:chExt cx="3465451" cy="6858000"/>
          </a:xfrm>
        </p:grpSpPr>
        <p:sp>
          <p:nvSpPr>
            <p:cNvPr id="173" name="Google Shape;173;p10"/>
            <p:cNvSpPr/>
            <p:nvPr/>
          </p:nvSpPr>
          <p:spPr>
            <a:xfrm>
              <a:off x="7377807" y="0"/>
              <a:ext cx="2555875" cy="6858000"/>
            </a:xfrm>
            <a:custGeom>
              <a:rect b="b" l="l" r="r" t="t"/>
              <a:pathLst>
                <a:path extrusionOk="0" h="6858000" w="2555875">
                  <a:moveTo>
                    <a:pt x="1542091" y="1537610"/>
                  </a:moveTo>
                  <a:lnTo>
                    <a:pt x="1494718" y="1544070"/>
                  </a:lnTo>
                  <a:lnTo>
                    <a:pt x="1451169" y="1562179"/>
                  </a:lnTo>
                  <a:lnTo>
                    <a:pt x="1413673" y="1590670"/>
                  </a:lnTo>
                  <a:lnTo>
                    <a:pt x="1384461" y="1628276"/>
                  </a:lnTo>
                  <a:lnTo>
                    <a:pt x="1365761" y="1673733"/>
                  </a:lnTo>
                  <a:lnTo>
                    <a:pt x="971045" y="3128772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572" y="3136391"/>
                  </a:lnTo>
                  <a:lnTo>
                    <a:pt x="1391161" y="1681479"/>
                  </a:lnTo>
                  <a:lnTo>
                    <a:pt x="1412178" y="1635400"/>
                  </a:lnTo>
                  <a:lnTo>
                    <a:pt x="1445454" y="1599202"/>
                  </a:lnTo>
                  <a:lnTo>
                    <a:pt x="1487704" y="1574842"/>
                  </a:lnTo>
                  <a:lnTo>
                    <a:pt x="1535641" y="1564278"/>
                  </a:lnTo>
                  <a:lnTo>
                    <a:pt x="1637552" y="1564278"/>
                  </a:lnTo>
                  <a:lnTo>
                    <a:pt x="1625581" y="1556847"/>
                  </a:lnTo>
                  <a:lnTo>
                    <a:pt x="1591072" y="1544070"/>
                  </a:lnTo>
                  <a:lnTo>
                    <a:pt x="1542091" y="1537610"/>
                  </a:lnTo>
                  <a:close/>
                </a:path>
                <a:path extrusionOk="0" h="6858000" w="2555875">
                  <a:moveTo>
                    <a:pt x="1637552" y="1564278"/>
                  </a:moveTo>
                  <a:lnTo>
                    <a:pt x="1535641" y="1564278"/>
                  </a:lnTo>
                  <a:lnTo>
                    <a:pt x="1585979" y="1569465"/>
                  </a:lnTo>
                  <a:lnTo>
                    <a:pt x="1615243" y="1580638"/>
                  </a:lnTo>
                  <a:lnTo>
                    <a:pt x="1663721" y="1617793"/>
                  </a:lnTo>
                  <a:lnTo>
                    <a:pt x="1694580" y="1671824"/>
                  </a:lnTo>
                  <a:lnTo>
                    <a:pt x="1702200" y="1732728"/>
                  </a:lnTo>
                  <a:lnTo>
                    <a:pt x="1696723" y="1764157"/>
                  </a:lnTo>
                  <a:lnTo>
                    <a:pt x="1437008" y="2721864"/>
                  </a:lnTo>
                  <a:lnTo>
                    <a:pt x="1430563" y="2770768"/>
                  </a:lnTo>
                  <a:lnTo>
                    <a:pt x="1437051" y="2818082"/>
                  </a:lnTo>
                  <a:lnTo>
                    <a:pt x="1455201" y="2861579"/>
                  </a:lnTo>
                  <a:lnTo>
                    <a:pt x="1483744" y="2899033"/>
                  </a:lnTo>
                  <a:lnTo>
                    <a:pt x="1521410" y="2928218"/>
                  </a:lnTo>
                  <a:lnTo>
                    <a:pt x="1566929" y="2946908"/>
                  </a:lnTo>
                  <a:lnTo>
                    <a:pt x="1618845" y="2953102"/>
                  </a:lnTo>
                  <a:lnTo>
                    <a:pt x="1669011" y="2944922"/>
                  </a:lnTo>
                  <a:lnTo>
                    <a:pt x="1704363" y="2928436"/>
                  </a:lnTo>
                  <a:lnTo>
                    <a:pt x="1617635" y="2928436"/>
                  </a:lnTo>
                  <a:lnTo>
                    <a:pt x="1573279" y="2922778"/>
                  </a:lnTo>
                  <a:lnTo>
                    <a:pt x="1527139" y="2901824"/>
                  </a:lnTo>
                  <a:lnTo>
                    <a:pt x="1490910" y="2868592"/>
                  </a:lnTo>
                  <a:lnTo>
                    <a:pt x="1466551" y="2826381"/>
                  </a:lnTo>
                  <a:lnTo>
                    <a:pt x="1456017" y="2778489"/>
                  </a:lnTo>
                  <a:lnTo>
                    <a:pt x="1461265" y="2728214"/>
                  </a:lnTo>
                  <a:lnTo>
                    <a:pt x="1720980" y="1770507"/>
                  </a:lnTo>
                  <a:lnTo>
                    <a:pt x="1726951" y="1734833"/>
                  </a:lnTo>
                  <a:lnTo>
                    <a:pt x="1725967" y="1701800"/>
                  </a:lnTo>
                  <a:lnTo>
                    <a:pt x="1725886" y="1699053"/>
                  </a:lnTo>
                  <a:lnTo>
                    <a:pt x="1717891" y="1664011"/>
                  </a:lnTo>
                  <a:lnTo>
                    <a:pt x="1703073" y="1630552"/>
                  </a:lnTo>
                  <a:lnTo>
                    <a:pt x="1682196" y="1600555"/>
                  </a:lnTo>
                  <a:lnTo>
                    <a:pt x="1656163" y="1575831"/>
                  </a:lnTo>
                  <a:lnTo>
                    <a:pt x="1637552" y="1564278"/>
                  </a:lnTo>
                  <a:close/>
                </a:path>
                <a:path extrusionOk="0" h="6858000" w="2555875">
                  <a:moveTo>
                    <a:pt x="2555783" y="0"/>
                  </a:moveTo>
                  <a:lnTo>
                    <a:pt x="2528639" y="0"/>
                  </a:lnTo>
                  <a:lnTo>
                    <a:pt x="2100329" y="1561846"/>
                  </a:lnTo>
                  <a:lnTo>
                    <a:pt x="1757810" y="2837561"/>
                  </a:lnTo>
                  <a:lnTo>
                    <a:pt x="1733023" y="2875245"/>
                  </a:lnTo>
                  <a:lnTo>
                    <a:pt x="1699841" y="2903639"/>
                  </a:lnTo>
                  <a:lnTo>
                    <a:pt x="1660600" y="2921713"/>
                  </a:lnTo>
                  <a:lnTo>
                    <a:pt x="1617635" y="2928436"/>
                  </a:lnTo>
                  <a:lnTo>
                    <a:pt x="1704363" y="2928436"/>
                  </a:lnTo>
                  <a:lnTo>
                    <a:pt x="1714733" y="2923599"/>
                  </a:lnTo>
                  <a:lnTo>
                    <a:pt x="1753317" y="2890365"/>
                  </a:lnTo>
                  <a:lnTo>
                    <a:pt x="1782067" y="2846451"/>
                  </a:lnTo>
                  <a:lnTo>
                    <a:pt x="1782067" y="2845180"/>
                  </a:lnTo>
                  <a:lnTo>
                    <a:pt x="2124586" y="1568196"/>
                  </a:lnTo>
                  <a:lnTo>
                    <a:pt x="2555783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0"/>
            <p:cNvSpPr/>
            <p:nvPr/>
          </p:nvSpPr>
          <p:spPr>
            <a:xfrm>
              <a:off x="7895711" y="5207528"/>
              <a:ext cx="756285" cy="1645920"/>
            </a:xfrm>
            <a:custGeom>
              <a:rect b="b" l="l" r="r" t="t"/>
              <a:pathLst>
                <a:path extrusionOk="0" h="1645920" w="756284">
                  <a:moveTo>
                    <a:pt x="0" y="1645731"/>
                  </a:moveTo>
                  <a:lnTo>
                    <a:pt x="26350" y="1645731"/>
                  </a:lnTo>
                  <a:lnTo>
                    <a:pt x="430366" y="140987"/>
                  </a:lnTo>
                  <a:lnTo>
                    <a:pt x="450302" y="95317"/>
                  </a:lnTo>
                  <a:lnTo>
                    <a:pt x="482345" y="59552"/>
                  </a:lnTo>
                  <a:lnTo>
                    <a:pt x="523241" y="35599"/>
                  </a:lnTo>
                  <a:lnTo>
                    <a:pt x="569738" y="25366"/>
                  </a:lnTo>
                  <a:lnTo>
                    <a:pt x="618584" y="30759"/>
                  </a:lnTo>
                  <a:lnTo>
                    <a:pt x="672540" y="57675"/>
                  </a:lnTo>
                  <a:lnTo>
                    <a:pt x="711439" y="103817"/>
                  </a:lnTo>
                  <a:lnTo>
                    <a:pt x="730731" y="161494"/>
                  </a:lnTo>
                  <a:lnTo>
                    <a:pt x="731731" y="192135"/>
                  </a:lnTo>
                  <a:lnTo>
                    <a:pt x="726496" y="223017"/>
                  </a:lnTo>
                  <a:lnTo>
                    <a:pt x="343786" y="1645731"/>
                  </a:lnTo>
                  <a:lnTo>
                    <a:pt x="370137" y="1645731"/>
                  </a:lnTo>
                  <a:lnTo>
                    <a:pt x="750336" y="229425"/>
                  </a:lnTo>
                  <a:lnTo>
                    <a:pt x="756238" y="193737"/>
                  </a:lnTo>
                  <a:lnTo>
                    <a:pt x="755199" y="158290"/>
                  </a:lnTo>
                  <a:lnTo>
                    <a:pt x="732770" y="91000"/>
                  </a:lnTo>
                  <a:lnTo>
                    <a:pt x="686813" y="37648"/>
                  </a:lnTo>
                  <a:lnTo>
                    <a:pt x="624858" y="6407"/>
                  </a:lnTo>
                  <a:lnTo>
                    <a:pt x="578431" y="0"/>
                  </a:lnTo>
                  <a:lnTo>
                    <a:pt x="532245" y="6244"/>
                  </a:lnTo>
                  <a:lnTo>
                    <a:pt x="489913" y="24116"/>
                  </a:lnTo>
                  <a:lnTo>
                    <a:pt x="453484" y="52323"/>
                  </a:lnTo>
                  <a:lnTo>
                    <a:pt x="425006" y="89575"/>
                  </a:lnTo>
                  <a:lnTo>
                    <a:pt x="406525" y="134578"/>
                  </a:lnTo>
                  <a:lnTo>
                    <a:pt x="0" y="1645731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75" name="Google Shape;175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8879" y="6167120"/>
              <a:ext cx="3294379" cy="6121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6" name="Google Shape;176;p10"/>
          <p:cNvSpPr txBox="1"/>
          <p:nvPr>
            <p:ph type="title"/>
          </p:nvPr>
        </p:nvSpPr>
        <p:spPr>
          <a:xfrm>
            <a:off x="875347" y="822578"/>
            <a:ext cx="1344295" cy="513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NMAP</a:t>
            </a:r>
            <a:endParaRPr/>
          </a:p>
        </p:txBody>
      </p:sp>
      <p:sp>
        <p:nvSpPr>
          <p:cNvPr id="177" name="Google Shape;177;p10"/>
          <p:cNvSpPr txBox="1"/>
          <p:nvPr/>
        </p:nvSpPr>
        <p:spPr>
          <a:xfrm>
            <a:off x="11131550" y="6322828"/>
            <a:ext cx="17780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10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8" name="Google Shape;178;p10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9" name="Google Shape;179;p10"/>
          <p:cNvSpPr txBox="1"/>
          <p:nvPr/>
        </p:nvSpPr>
        <p:spPr>
          <a:xfrm>
            <a:off x="875347" y="1538223"/>
            <a:ext cx="10881360" cy="2495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457200" lvl="0" marL="469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È uno strumento di rete utilizzato per la scansione della rete e il rilevamento dei dispositivi.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457200" lvl="0" marL="469900" rtl="0" algn="l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Può essere utilizzato anche per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la gestione della rete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e per i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test di sicurezza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457200" lvl="0" marL="469900" rtl="0" algn="l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Lo strumento è in grado di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sfruttare i dispositivi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di rete, di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rilevare le porte aperte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e di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identificare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46990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servizi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disponibili.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457833" lvl="0" marL="469900" marR="5080" rtl="0" algn="l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Inoltre, può eseguire la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scansione delle vulnerabilità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e del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sistema operativo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, generando rapporti con i risultati della scansione per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migliorare la sicurezza della rete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11"/>
          <p:cNvGrpSpPr/>
          <p:nvPr/>
        </p:nvGrpSpPr>
        <p:grpSpPr>
          <a:xfrm>
            <a:off x="7377807" y="0"/>
            <a:ext cx="3465451" cy="6858000"/>
            <a:chOff x="7377807" y="0"/>
            <a:chExt cx="3465451" cy="6858000"/>
          </a:xfrm>
        </p:grpSpPr>
        <p:sp>
          <p:nvSpPr>
            <p:cNvPr id="185" name="Google Shape;185;p11"/>
            <p:cNvSpPr/>
            <p:nvPr/>
          </p:nvSpPr>
          <p:spPr>
            <a:xfrm>
              <a:off x="7377807" y="0"/>
              <a:ext cx="2555875" cy="6858000"/>
            </a:xfrm>
            <a:custGeom>
              <a:rect b="b" l="l" r="r" t="t"/>
              <a:pathLst>
                <a:path extrusionOk="0" h="6858000" w="2555875">
                  <a:moveTo>
                    <a:pt x="1542091" y="1537610"/>
                  </a:moveTo>
                  <a:lnTo>
                    <a:pt x="1494718" y="1544070"/>
                  </a:lnTo>
                  <a:lnTo>
                    <a:pt x="1451169" y="1562179"/>
                  </a:lnTo>
                  <a:lnTo>
                    <a:pt x="1413673" y="1590670"/>
                  </a:lnTo>
                  <a:lnTo>
                    <a:pt x="1384461" y="1628276"/>
                  </a:lnTo>
                  <a:lnTo>
                    <a:pt x="1365761" y="1673733"/>
                  </a:lnTo>
                  <a:lnTo>
                    <a:pt x="971045" y="3128772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572" y="3136391"/>
                  </a:lnTo>
                  <a:lnTo>
                    <a:pt x="1391161" y="1681479"/>
                  </a:lnTo>
                  <a:lnTo>
                    <a:pt x="1412178" y="1635400"/>
                  </a:lnTo>
                  <a:lnTo>
                    <a:pt x="1445454" y="1599202"/>
                  </a:lnTo>
                  <a:lnTo>
                    <a:pt x="1487704" y="1574842"/>
                  </a:lnTo>
                  <a:lnTo>
                    <a:pt x="1535641" y="1564278"/>
                  </a:lnTo>
                  <a:lnTo>
                    <a:pt x="1637552" y="1564278"/>
                  </a:lnTo>
                  <a:lnTo>
                    <a:pt x="1625581" y="1556847"/>
                  </a:lnTo>
                  <a:lnTo>
                    <a:pt x="1591072" y="1544070"/>
                  </a:lnTo>
                  <a:lnTo>
                    <a:pt x="1542091" y="1537610"/>
                  </a:lnTo>
                  <a:close/>
                </a:path>
                <a:path extrusionOk="0" h="6858000" w="2555875">
                  <a:moveTo>
                    <a:pt x="1637552" y="1564278"/>
                  </a:moveTo>
                  <a:lnTo>
                    <a:pt x="1535641" y="1564278"/>
                  </a:lnTo>
                  <a:lnTo>
                    <a:pt x="1585979" y="1569465"/>
                  </a:lnTo>
                  <a:lnTo>
                    <a:pt x="1615243" y="1580638"/>
                  </a:lnTo>
                  <a:lnTo>
                    <a:pt x="1663721" y="1617793"/>
                  </a:lnTo>
                  <a:lnTo>
                    <a:pt x="1694580" y="1671824"/>
                  </a:lnTo>
                  <a:lnTo>
                    <a:pt x="1702200" y="1732728"/>
                  </a:lnTo>
                  <a:lnTo>
                    <a:pt x="1696723" y="1764157"/>
                  </a:lnTo>
                  <a:lnTo>
                    <a:pt x="1437008" y="2721864"/>
                  </a:lnTo>
                  <a:lnTo>
                    <a:pt x="1430563" y="2770768"/>
                  </a:lnTo>
                  <a:lnTo>
                    <a:pt x="1437051" y="2818082"/>
                  </a:lnTo>
                  <a:lnTo>
                    <a:pt x="1455201" y="2861579"/>
                  </a:lnTo>
                  <a:lnTo>
                    <a:pt x="1483744" y="2899033"/>
                  </a:lnTo>
                  <a:lnTo>
                    <a:pt x="1521410" y="2928218"/>
                  </a:lnTo>
                  <a:lnTo>
                    <a:pt x="1566929" y="2946908"/>
                  </a:lnTo>
                  <a:lnTo>
                    <a:pt x="1618845" y="2953102"/>
                  </a:lnTo>
                  <a:lnTo>
                    <a:pt x="1669011" y="2944922"/>
                  </a:lnTo>
                  <a:lnTo>
                    <a:pt x="1704363" y="2928436"/>
                  </a:lnTo>
                  <a:lnTo>
                    <a:pt x="1617635" y="2928436"/>
                  </a:lnTo>
                  <a:lnTo>
                    <a:pt x="1573279" y="2922778"/>
                  </a:lnTo>
                  <a:lnTo>
                    <a:pt x="1527139" y="2901824"/>
                  </a:lnTo>
                  <a:lnTo>
                    <a:pt x="1490910" y="2868592"/>
                  </a:lnTo>
                  <a:lnTo>
                    <a:pt x="1466551" y="2826381"/>
                  </a:lnTo>
                  <a:lnTo>
                    <a:pt x="1456017" y="2778489"/>
                  </a:lnTo>
                  <a:lnTo>
                    <a:pt x="1461265" y="2728214"/>
                  </a:lnTo>
                  <a:lnTo>
                    <a:pt x="1720980" y="1770507"/>
                  </a:lnTo>
                  <a:lnTo>
                    <a:pt x="1726951" y="1734833"/>
                  </a:lnTo>
                  <a:lnTo>
                    <a:pt x="1725967" y="1701800"/>
                  </a:lnTo>
                  <a:lnTo>
                    <a:pt x="1725886" y="1699053"/>
                  </a:lnTo>
                  <a:lnTo>
                    <a:pt x="1717891" y="1664011"/>
                  </a:lnTo>
                  <a:lnTo>
                    <a:pt x="1703073" y="1630552"/>
                  </a:lnTo>
                  <a:lnTo>
                    <a:pt x="1682196" y="1600555"/>
                  </a:lnTo>
                  <a:lnTo>
                    <a:pt x="1656163" y="1575831"/>
                  </a:lnTo>
                  <a:lnTo>
                    <a:pt x="1637552" y="1564278"/>
                  </a:lnTo>
                  <a:close/>
                </a:path>
                <a:path extrusionOk="0" h="6858000" w="2555875">
                  <a:moveTo>
                    <a:pt x="2555783" y="0"/>
                  </a:moveTo>
                  <a:lnTo>
                    <a:pt x="2528639" y="0"/>
                  </a:lnTo>
                  <a:lnTo>
                    <a:pt x="2100329" y="1561846"/>
                  </a:lnTo>
                  <a:lnTo>
                    <a:pt x="1757810" y="2837561"/>
                  </a:lnTo>
                  <a:lnTo>
                    <a:pt x="1733023" y="2875245"/>
                  </a:lnTo>
                  <a:lnTo>
                    <a:pt x="1699841" y="2903639"/>
                  </a:lnTo>
                  <a:lnTo>
                    <a:pt x="1660600" y="2921713"/>
                  </a:lnTo>
                  <a:lnTo>
                    <a:pt x="1617635" y="2928436"/>
                  </a:lnTo>
                  <a:lnTo>
                    <a:pt x="1704363" y="2928436"/>
                  </a:lnTo>
                  <a:lnTo>
                    <a:pt x="1714733" y="2923599"/>
                  </a:lnTo>
                  <a:lnTo>
                    <a:pt x="1753317" y="2890365"/>
                  </a:lnTo>
                  <a:lnTo>
                    <a:pt x="1782067" y="2846451"/>
                  </a:lnTo>
                  <a:lnTo>
                    <a:pt x="1782067" y="2845180"/>
                  </a:lnTo>
                  <a:lnTo>
                    <a:pt x="2124586" y="1568196"/>
                  </a:lnTo>
                  <a:lnTo>
                    <a:pt x="2555783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7895711" y="5207528"/>
              <a:ext cx="756285" cy="1645920"/>
            </a:xfrm>
            <a:custGeom>
              <a:rect b="b" l="l" r="r" t="t"/>
              <a:pathLst>
                <a:path extrusionOk="0" h="1645920" w="756284">
                  <a:moveTo>
                    <a:pt x="0" y="1645731"/>
                  </a:moveTo>
                  <a:lnTo>
                    <a:pt x="26350" y="1645731"/>
                  </a:lnTo>
                  <a:lnTo>
                    <a:pt x="430366" y="140987"/>
                  </a:lnTo>
                  <a:lnTo>
                    <a:pt x="450302" y="95317"/>
                  </a:lnTo>
                  <a:lnTo>
                    <a:pt x="482345" y="59552"/>
                  </a:lnTo>
                  <a:lnTo>
                    <a:pt x="523241" y="35599"/>
                  </a:lnTo>
                  <a:lnTo>
                    <a:pt x="569738" y="25366"/>
                  </a:lnTo>
                  <a:lnTo>
                    <a:pt x="618584" y="30759"/>
                  </a:lnTo>
                  <a:lnTo>
                    <a:pt x="672540" y="57675"/>
                  </a:lnTo>
                  <a:lnTo>
                    <a:pt x="711439" y="103817"/>
                  </a:lnTo>
                  <a:lnTo>
                    <a:pt x="730731" y="161494"/>
                  </a:lnTo>
                  <a:lnTo>
                    <a:pt x="731731" y="192135"/>
                  </a:lnTo>
                  <a:lnTo>
                    <a:pt x="726496" y="223017"/>
                  </a:lnTo>
                  <a:lnTo>
                    <a:pt x="343786" y="1645731"/>
                  </a:lnTo>
                  <a:lnTo>
                    <a:pt x="370137" y="1645731"/>
                  </a:lnTo>
                  <a:lnTo>
                    <a:pt x="750336" y="229425"/>
                  </a:lnTo>
                  <a:lnTo>
                    <a:pt x="756238" y="193737"/>
                  </a:lnTo>
                  <a:lnTo>
                    <a:pt x="755199" y="158290"/>
                  </a:lnTo>
                  <a:lnTo>
                    <a:pt x="732770" y="91000"/>
                  </a:lnTo>
                  <a:lnTo>
                    <a:pt x="686813" y="37648"/>
                  </a:lnTo>
                  <a:lnTo>
                    <a:pt x="624858" y="6407"/>
                  </a:lnTo>
                  <a:lnTo>
                    <a:pt x="578431" y="0"/>
                  </a:lnTo>
                  <a:lnTo>
                    <a:pt x="532245" y="6244"/>
                  </a:lnTo>
                  <a:lnTo>
                    <a:pt x="489913" y="24116"/>
                  </a:lnTo>
                  <a:lnTo>
                    <a:pt x="453484" y="52323"/>
                  </a:lnTo>
                  <a:lnTo>
                    <a:pt x="425006" y="89575"/>
                  </a:lnTo>
                  <a:lnTo>
                    <a:pt x="406525" y="134578"/>
                  </a:lnTo>
                  <a:lnTo>
                    <a:pt x="0" y="1645731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87" name="Google Shape;187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8879" y="6167120"/>
              <a:ext cx="3294379" cy="6121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8" name="Google Shape;188;p11"/>
          <p:cNvSpPr txBox="1"/>
          <p:nvPr>
            <p:ph type="title"/>
          </p:nvPr>
        </p:nvSpPr>
        <p:spPr>
          <a:xfrm>
            <a:off x="875347" y="822578"/>
            <a:ext cx="1344295" cy="513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NMAP</a:t>
            </a:r>
            <a:endParaRPr/>
          </a:p>
        </p:txBody>
      </p:sp>
      <p:sp>
        <p:nvSpPr>
          <p:cNvPr id="189" name="Google Shape;189;p11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0" name="Google Shape;190;p11"/>
          <p:cNvSpPr txBox="1"/>
          <p:nvPr/>
        </p:nvSpPr>
        <p:spPr>
          <a:xfrm>
            <a:off x="875347" y="1538223"/>
            <a:ext cx="5604510" cy="40024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Puntiamo al dispositivo di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Metasploit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per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identificare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e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determinare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le vulnerabilità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esistenti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Esegue la scansione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delle porte più comuni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sul server di destinazione.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214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136715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nmap 192.168.122.230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È possibile aggiungere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-F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per ottenere una scansione rapida.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2175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136715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nmap -F 192.168.122.230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191" name="Google Shape;191;p11"/>
          <p:cNvGrpSpPr/>
          <p:nvPr/>
        </p:nvGrpSpPr>
        <p:grpSpPr>
          <a:xfrm>
            <a:off x="7282180" y="378459"/>
            <a:ext cx="4909820" cy="6046470"/>
            <a:chOff x="7282180" y="378459"/>
            <a:chExt cx="4909820" cy="6046470"/>
          </a:xfrm>
        </p:grpSpPr>
        <p:pic>
          <p:nvPicPr>
            <p:cNvPr id="192" name="Google Shape;192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282180" y="378459"/>
              <a:ext cx="4909820" cy="60464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3" name="Google Shape;193;p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477760" y="574039"/>
              <a:ext cx="4480559" cy="54686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4" name="Google Shape;194;p11"/>
          <p:cNvSpPr txBox="1"/>
          <p:nvPr/>
        </p:nvSpPr>
        <p:spPr>
          <a:xfrm>
            <a:off x="3028314" y="927353"/>
            <a:ext cx="2326005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52EE0"/>
                </a:solidFill>
                <a:latin typeface="Arial Black"/>
                <a:ea typeface="Arial Black"/>
                <a:cs typeface="Arial Black"/>
                <a:sym typeface="Arial Black"/>
              </a:rPr>
              <a:t>Scansione delle porte aperte</a:t>
            </a:r>
            <a:endParaRPr sz="18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95" name="Google Shape;195;p11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6" name="Google Shape;196;p11"/>
          <p:cNvSpPr txBox="1"/>
          <p:nvPr/>
        </p:nvSpPr>
        <p:spPr>
          <a:xfrm>
            <a:off x="60325" y="6580787"/>
            <a:ext cx="4325620" cy="1657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rgbClr val="86872C"/>
                </a:solidFill>
                <a:latin typeface="Verdana"/>
                <a:ea typeface="Verdana"/>
                <a:cs typeface="Verdana"/>
                <a:sym typeface="Verdana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Comandi Nmap - 17 comandi di base per la rete Linux (phoenixnap.com)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oogle Shape;201;p12"/>
          <p:cNvGrpSpPr/>
          <p:nvPr/>
        </p:nvGrpSpPr>
        <p:grpSpPr>
          <a:xfrm>
            <a:off x="7377807" y="0"/>
            <a:ext cx="3465451" cy="6858000"/>
            <a:chOff x="7377807" y="0"/>
            <a:chExt cx="3465451" cy="6858000"/>
          </a:xfrm>
        </p:grpSpPr>
        <p:sp>
          <p:nvSpPr>
            <p:cNvPr id="202" name="Google Shape;202;p12"/>
            <p:cNvSpPr/>
            <p:nvPr/>
          </p:nvSpPr>
          <p:spPr>
            <a:xfrm>
              <a:off x="7377807" y="0"/>
              <a:ext cx="2555875" cy="6858000"/>
            </a:xfrm>
            <a:custGeom>
              <a:rect b="b" l="l" r="r" t="t"/>
              <a:pathLst>
                <a:path extrusionOk="0" h="6858000" w="2555875">
                  <a:moveTo>
                    <a:pt x="1542091" y="1537610"/>
                  </a:moveTo>
                  <a:lnTo>
                    <a:pt x="1494718" y="1544070"/>
                  </a:lnTo>
                  <a:lnTo>
                    <a:pt x="1451169" y="1562179"/>
                  </a:lnTo>
                  <a:lnTo>
                    <a:pt x="1413673" y="1590670"/>
                  </a:lnTo>
                  <a:lnTo>
                    <a:pt x="1384461" y="1628276"/>
                  </a:lnTo>
                  <a:lnTo>
                    <a:pt x="1365761" y="1673733"/>
                  </a:lnTo>
                  <a:lnTo>
                    <a:pt x="971045" y="3128772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572" y="3136391"/>
                  </a:lnTo>
                  <a:lnTo>
                    <a:pt x="1391161" y="1681479"/>
                  </a:lnTo>
                  <a:lnTo>
                    <a:pt x="1412178" y="1635400"/>
                  </a:lnTo>
                  <a:lnTo>
                    <a:pt x="1445454" y="1599202"/>
                  </a:lnTo>
                  <a:lnTo>
                    <a:pt x="1487704" y="1574842"/>
                  </a:lnTo>
                  <a:lnTo>
                    <a:pt x="1535641" y="1564278"/>
                  </a:lnTo>
                  <a:lnTo>
                    <a:pt x="1637552" y="1564278"/>
                  </a:lnTo>
                  <a:lnTo>
                    <a:pt x="1625581" y="1556847"/>
                  </a:lnTo>
                  <a:lnTo>
                    <a:pt x="1591072" y="1544070"/>
                  </a:lnTo>
                  <a:lnTo>
                    <a:pt x="1542091" y="1537610"/>
                  </a:lnTo>
                  <a:close/>
                </a:path>
                <a:path extrusionOk="0" h="6858000" w="2555875">
                  <a:moveTo>
                    <a:pt x="1637552" y="1564278"/>
                  </a:moveTo>
                  <a:lnTo>
                    <a:pt x="1535641" y="1564278"/>
                  </a:lnTo>
                  <a:lnTo>
                    <a:pt x="1585979" y="1569465"/>
                  </a:lnTo>
                  <a:lnTo>
                    <a:pt x="1615243" y="1580638"/>
                  </a:lnTo>
                  <a:lnTo>
                    <a:pt x="1663721" y="1617793"/>
                  </a:lnTo>
                  <a:lnTo>
                    <a:pt x="1694580" y="1671824"/>
                  </a:lnTo>
                  <a:lnTo>
                    <a:pt x="1702200" y="1732728"/>
                  </a:lnTo>
                  <a:lnTo>
                    <a:pt x="1696723" y="1764157"/>
                  </a:lnTo>
                  <a:lnTo>
                    <a:pt x="1437008" y="2721864"/>
                  </a:lnTo>
                  <a:lnTo>
                    <a:pt x="1430563" y="2770768"/>
                  </a:lnTo>
                  <a:lnTo>
                    <a:pt x="1437051" y="2818082"/>
                  </a:lnTo>
                  <a:lnTo>
                    <a:pt x="1455201" y="2861579"/>
                  </a:lnTo>
                  <a:lnTo>
                    <a:pt x="1483744" y="2899033"/>
                  </a:lnTo>
                  <a:lnTo>
                    <a:pt x="1521410" y="2928218"/>
                  </a:lnTo>
                  <a:lnTo>
                    <a:pt x="1566929" y="2946908"/>
                  </a:lnTo>
                  <a:lnTo>
                    <a:pt x="1618845" y="2953102"/>
                  </a:lnTo>
                  <a:lnTo>
                    <a:pt x="1669011" y="2944922"/>
                  </a:lnTo>
                  <a:lnTo>
                    <a:pt x="1704363" y="2928436"/>
                  </a:lnTo>
                  <a:lnTo>
                    <a:pt x="1617635" y="2928436"/>
                  </a:lnTo>
                  <a:lnTo>
                    <a:pt x="1573279" y="2922778"/>
                  </a:lnTo>
                  <a:lnTo>
                    <a:pt x="1527139" y="2901824"/>
                  </a:lnTo>
                  <a:lnTo>
                    <a:pt x="1490910" y="2868592"/>
                  </a:lnTo>
                  <a:lnTo>
                    <a:pt x="1466551" y="2826381"/>
                  </a:lnTo>
                  <a:lnTo>
                    <a:pt x="1456017" y="2778489"/>
                  </a:lnTo>
                  <a:lnTo>
                    <a:pt x="1461265" y="2728214"/>
                  </a:lnTo>
                  <a:lnTo>
                    <a:pt x="1720980" y="1770507"/>
                  </a:lnTo>
                  <a:lnTo>
                    <a:pt x="1726951" y="1734833"/>
                  </a:lnTo>
                  <a:lnTo>
                    <a:pt x="1725967" y="1701800"/>
                  </a:lnTo>
                  <a:lnTo>
                    <a:pt x="1725886" y="1699053"/>
                  </a:lnTo>
                  <a:lnTo>
                    <a:pt x="1717891" y="1664011"/>
                  </a:lnTo>
                  <a:lnTo>
                    <a:pt x="1703073" y="1630552"/>
                  </a:lnTo>
                  <a:lnTo>
                    <a:pt x="1682196" y="1600555"/>
                  </a:lnTo>
                  <a:lnTo>
                    <a:pt x="1656163" y="1575831"/>
                  </a:lnTo>
                  <a:lnTo>
                    <a:pt x="1637552" y="1564278"/>
                  </a:lnTo>
                  <a:close/>
                </a:path>
                <a:path extrusionOk="0" h="6858000" w="2555875">
                  <a:moveTo>
                    <a:pt x="2555783" y="0"/>
                  </a:moveTo>
                  <a:lnTo>
                    <a:pt x="2528639" y="0"/>
                  </a:lnTo>
                  <a:lnTo>
                    <a:pt x="2100329" y="1561846"/>
                  </a:lnTo>
                  <a:lnTo>
                    <a:pt x="1757810" y="2837561"/>
                  </a:lnTo>
                  <a:lnTo>
                    <a:pt x="1733023" y="2875245"/>
                  </a:lnTo>
                  <a:lnTo>
                    <a:pt x="1699841" y="2903639"/>
                  </a:lnTo>
                  <a:lnTo>
                    <a:pt x="1660600" y="2921713"/>
                  </a:lnTo>
                  <a:lnTo>
                    <a:pt x="1617635" y="2928436"/>
                  </a:lnTo>
                  <a:lnTo>
                    <a:pt x="1704363" y="2928436"/>
                  </a:lnTo>
                  <a:lnTo>
                    <a:pt x="1714733" y="2923599"/>
                  </a:lnTo>
                  <a:lnTo>
                    <a:pt x="1753317" y="2890365"/>
                  </a:lnTo>
                  <a:lnTo>
                    <a:pt x="1782067" y="2846451"/>
                  </a:lnTo>
                  <a:lnTo>
                    <a:pt x="1782067" y="2845180"/>
                  </a:lnTo>
                  <a:lnTo>
                    <a:pt x="2124586" y="1568196"/>
                  </a:lnTo>
                  <a:lnTo>
                    <a:pt x="2555783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7895711" y="5207528"/>
              <a:ext cx="756285" cy="1645920"/>
            </a:xfrm>
            <a:custGeom>
              <a:rect b="b" l="l" r="r" t="t"/>
              <a:pathLst>
                <a:path extrusionOk="0" h="1645920" w="756284">
                  <a:moveTo>
                    <a:pt x="0" y="1645731"/>
                  </a:moveTo>
                  <a:lnTo>
                    <a:pt x="26350" y="1645731"/>
                  </a:lnTo>
                  <a:lnTo>
                    <a:pt x="430366" y="140987"/>
                  </a:lnTo>
                  <a:lnTo>
                    <a:pt x="450302" y="95317"/>
                  </a:lnTo>
                  <a:lnTo>
                    <a:pt x="482345" y="59552"/>
                  </a:lnTo>
                  <a:lnTo>
                    <a:pt x="523241" y="35599"/>
                  </a:lnTo>
                  <a:lnTo>
                    <a:pt x="569738" y="25366"/>
                  </a:lnTo>
                  <a:lnTo>
                    <a:pt x="618584" y="30759"/>
                  </a:lnTo>
                  <a:lnTo>
                    <a:pt x="672540" y="57675"/>
                  </a:lnTo>
                  <a:lnTo>
                    <a:pt x="711439" y="103817"/>
                  </a:lnTo>
                  <a:lnTo>
                    <a:pt x="730731" y="161494"/>
                  </a:lnTo>
                  <a:lnTo>
                    <a:pt x="731731" y="192135"/>
                  </a:lnTo>
                  <a:lnTo>
                    <a:pt x="726496" y="223017"/>
                  </a:lnTo>
                  <a:lnTo>
                    <a:pt x="343786" y="1645731"/>
                  </a:lnTo>
                  <a:lnTo>
                    <a:pt x="370137" y="1645731"/>
                  </a:lnTo>
                  <a:lnTo>
                    <a:pt x="750336" y="229425"/>
                  </a:lnTo>
                  <a:lnTo>
                    <a:pt x="756238" y="193737"/>
                  </a:lnTo>
                  <a:lnTo>
                    <a:pt x="755199" y="158290"/>
                  </a:lnTo>
                  <a:lnTo>
                    <a:pt x="732770" y="91000"/>
                  </a:lnTo>
                  <a:lnTo>
                    <a:pt x="686813" y="37648"/>
                  </a:lnTo>
                  <a:lnTo>
                    <a:pt x="624858" y="6407"/>
                  </a:lnTo>
                  <a:lnTo>
                    <a:pt x="578431" y="0"/>
                  </a:lnTo>
                  <a:lnTo>
                    <a:pt x="532245" y="6244"/>
                  </a:lnTo>
                  <a:lnTo>
                    <a:pt x="489913" y="24116"/>
                  </a:lnTo>
                  <a:lnTo>
                    <a:pt x="453484" y="52323"/>
                  </a:lnTo>
                  <a:lnTo>
                    <a:pt x="425006" y="89575"/>
                  </a:lnTo>
                  <a:lnTo>
                    <a:pt x="406525" y="134578"/>
                  </a:lnTo>
                  <a:lnTo>
                    <a:pt x="0" y="1645731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04" name="Google Shape;204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8879" y="6167120"/>
              <a:ext cx="3294379" cy="6121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5" name="Google Shape;205;p12"/>
          <p:cNvSpPr txBox="1"/>
          <p:nvPr>
            <p:ph type="title"/>
          </p:nvPr>
        </p:nvSpPr>
        <p:spPr>
          <a:xfrm>
            <a:off x="875347" y="822578"/>
            <a:ext cx="1344295" cy="513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NMAP</a:t>
            </a:r>
            <a:endParaRPr/>
          </a:p>
        </p:txBody>
      </p:sp>
      <p:sp>
        <p:nvSpPr>
          <p:cNvPr id="206" name="Google Shape;206;p12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7" name="Google Shape;207;p12"/>
          <p:cNvSpPr txBox="1"/>
          <p:nvPr/>
        </p:nvSpPr>
        <p:spPr>
          <a:xfrm>
            <a:off x="875347" y="1538223"/>
            <a:ext cx="540004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Puntiamo al dispositivo di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Metasploit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per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identificare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e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determinare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le vulnerabilità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esistenti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8" name="Google Shape;208;p12"/>
          <p:cNvSpPr txBox="1"/>
          <p:nvPr>
            <p:ph idx="1" type="body"/>
          </p:nvPr>
        </p:nvSpPr>
        <p:spPr>
          <a:xfrm>
            <a:off x="875347" y="2709481"/>
            <a:ext cx="5887720" cy="1880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Eseguire la scansione di più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host </a:t>
            </a:r>
            <a:r>
              <a:rPr lang="en-US"/>
              <a:t>contemporaneamente; eseguiamo la scansione di</a:t>
            </a:r>
            <a:endParaRPr/>
          </a:p>
          <a:p>
            <a:pPr indent="0" lvl="0" marL="1270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/>
              <a:t>i dispositivi di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Metasploit </a:t>
            </a:r>
            <a:r>
              <a:rPr lang="en-US"/>
              <a:t>e del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server</a:t>
            </a:r>
            <a:r>
              <a:rPr lang="en-US"/>
              <a:t>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387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nmap 192.168.122.230 192.168.122.109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CF2D1D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330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Tahoma"/>
                <a:ea typeface="Tahoma"/>
                <a:cs typeface="Tahoma"/>
                <a:sym typeface="Tahoma"/>
              </a:rPr>
              <a:t>Comandi aggiuntivi</a:t>
            </a:r>
            <a:endParaRPr/>
          </a:p>
        </p:txBody>
      </p:sp>
      <p:sp>
        <p:nvSpPr>
          <p:cNvPr id="209" name="Google Shape;209;p12"/>
          <p:cNvSpPr txBox="1"/>
          <p:nvPr/>
        </p:nvSpPr>
        <p:spPr>
          <a:xfrm>
            <a:off x="3028314" y="927353"/>
            <a:ext cx="2343150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52EE0"/>
                </a:solidFill>
                <a:latin typeface="Arial Black"/>
                <a:ea typeface="Arial Black"/>
                <a:cs typeface="Arial Black"/>
                <a:sym typeface="Arial Black"/>
              </a:rPr>
              <a:t>Scansione di più host</a:t>
            </a:r>
            <a:endParaRPr sz="1800">
              <a:latin typeface="Arial Black"/>
              <a:ea typeface="Arial Black"/>
              <a:cs typeface="Arial Black"/>
              <a:sym typeface="Arial Black"/>
            </a:endParaRPr>
          </a:p>
        </p:txBody>
      </p:sp>
      <p:grpSp>
        <p:nvGrpSpPr>
          <p:cNvPr id="210" name="Google Shape;210;p12"/>
          <p:cNvGrpSpPr/>
          <p:nvPr/>
        </p:nvGrpSpPr>
        <p:grpSpPr>
          <a:xfrm>
            <a:off x="6799580" y="269240"/>
            <a:ext cx="5392420" cy="5909309"/>
            <a:chOff x="6799580" y="269240"/>
            <a:chExt cx="5392420" cy="5909309"/>
          </a:xfrm>
        </p:grpSpPr>
        <p:pic>
          <p:nvPicPr>
            <p:cNvPr id="211" name="Google Shape;211;p1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799580" y="269240"/>
              <a:ext cx="5392420" cy="59093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2" name="Google Shape;212;p1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95160" y="464820"/>
              <a:ext cx="5029200" cy="53314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3" name="Google Shape;213;p12"/>
            <p:cNvSpPr/>
            <p:nvPr/>
          </p:nvSpPr>
          <p:spPr>
            <a:xfrm>
              <a:off x="6912610" y="811530"/>
              <a:ext cx="4483100" cy="5085080"/>
            </a:xfrm>
            <a:custGeom>
              <a:rect b="b" l="l" r="r" t="t"/>
              <a:pathLst>
                <a:path extrusionOk="0" h="5085080" w="4483100">
                  <a:moveTo>
                    <a:pt x="7620" y="3891279"/>
                  </a:moveTo>
                  <a:lnTo>
                    <a:pt x="4483100" y="3891279"/>
                  </a:lnTo>
                  <a:lnTo>
                    <a:pt x="4483100" y="0"/>
                  </a:lnTo>
                  <a:lnTo>
                    <a:pt x="7620" y="0"/>
                  </a:lnTo>
                  <a:lnTo>
                    <a:pt x="7620" y="3891279"/>
                  </a:lnTo>
                  <a:close/>
                </a:path>
                <a:path extrusionOk="0" h="5085080" w="4483100">
                  <a:moveTo>
                    <a:pt x="0" y="5085080"/>
                  </a:moveTo>
                  <a:lnTo>
                    <a:pt x="4475480" y="5085080"/>
                  </a:lnTo>
                  <a:lnTo>
                    <a:pt x="4475480" y="3934459"/>
                  </a:lnTo>
                  <a:lnTo>
                    <a:pt x="0" y="3934459"/>
                  </a:lnTo>
                  <a:lnTo>
                    <a:pt x="0" y="5085080"/>
                  </a:lnTo>
                  <a:close/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4" name="Google Shape;214;p12"/>
          <p:cNvSpPr txBox="1"/>
          <p:nvPr/>
        </p:nvSpPr>
        <p:spPr>
          <a:xfrm>
            <a:off x="9420859" y="2573909"/>
            <a:ext cx="785495" cy="2082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Metasploit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5" name="Google Shape;215;p12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6" name="Google Shape;216;p12"/>
          <p:cNvSpPr txBox="1"/>
          <p:nvPr/>
        </p:nvSpPr>
        <p:spPr>
          <a:xfrm>
            <a:off x="60325" y="6580787"/>
            <a:ext cx="4325620" cy="1657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rgbClr val="86872C"/>
                </a:solidFill>
                <a:latin typeface="Verdana"/>
                <a:ea typeface="Verdana"/>
                <a:cs typeface="Verdana"/>
                <a:sym typeface="Verdana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Comandi Nmap - 17 comandi di base per la rete Linux (phoenixnap.com)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7" name="Google Shape;217;p12"/>
          <p:cNvSpPr txBox="1"/>
          <p:nvPr/>
        </p:nvSpPr>
        <p:spPr>
          <a:xfrm>
            <a:off x="10759058" y="5142483"/>
            <a:ext cx="467359" cy="2082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Server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8" name="Google Shape;218;p12"/>
          <p:cNvSpPr txBox="1"/>
          <p:nvPr/>
        </p:nvSpPr>
        <p:spPr>
          <a:xfrm>
            <a:off x="430530" y="4803775"/>
            <a:ext cx="2242820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nmap 192.168.122.*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9" name="Google Shape;219;p12"/>
          <p:cNvSpPr txBox="1"/>
          <p:nvPr/>
        </p:nvSpPr>
        <p:spPr>
          <a:xfrm>
            <a:off x="3105150" y="4775200"/>
            <a:ext cx="2517775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Scansione dell'intera sottorete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0" name="Google Shape;220;p12"/>
          <p:cNvSpPr txBox="1"/>
          <p:nvPr/>
        </p:nvSpPr>
        <p:spPr>
          <a:xfrm>
            <a:off x="407352" y="5554345"/>
            <a:ext cx="3009265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nmap 192.168.122.103-109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21" name="Google Shape;221;p12"/>
          <p:cNvSpPr txBox="1"/>
          <p:nvPr/>
        </p:nvSpPr>
        <p:spPr>
          <a:xfrm>
            <a:off x="3753484" y="5525770"/>
            <a:ext cx="1883410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Scansione di un intervallo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oogle Shape;226;p13"/>
          <p:cNvGrpSpPr/>
          <p:nvPr/>
        </p:nvGrpSpPr>
        <p:grpSpPr>
          <a:xfrm>
            <a:off x="7377807" y="0"/>
            <a:ext cx="3465451" cy="6858000"/>
            <a:chOff x="7377807" y="0"/>
            <a:chExt cx="3465451" cy="6858000"/>
          </a:xfrm>
        </p:grpSpPr>
        <p:sp>
          <p:nvSpPr>
            <p:cNvPr id="227" name="Google Shape;227;p13"/>
            <p:cNvSpPr/>
            <p:nvPr/>
          </p:nvSpPr>
          <p:spPr>
            <a:xfrm>
              <a:off x="7377807" y="0"/>
              <a:ext cx="2555875" cy="6858000"/>
            </a:xfrm>
            <a:custGeom>
              <a:rect b="b" l="l" r="r" t="t"/>
              <a:pathLst>
                <a:path extrusionOk="0" h="6858000" w="2555875">
                  <a:moveTo>
                    <a:pt x="1542091" y="1537610"/>
                  </a:moveTo>
                  <a:lnTo>
                    <a:pt x="1494718" y="1544070"/>
                  </a:lnTo>
                  <a:lnTo>
                    <a:pt x="1451169" y="1562179"/>
                  </a:lnTo>
                  <a:lnTo>
                    <a:pt x="1413673" y="1590670"/>
                  </a:lnTo>
                  <a:lnTo>
                    <a:pt x="1384461" y="1628276"/>
                  </a:lnTo>
                  <a:lnTo>
                    <a:pt x="1365761" y="1673733"/>
                  </a:lnTo>
                  <a:lnTo>
                    <a:pt x="971045" y="3128772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572" y="3136391"/>
                  </a:lnTo>
                  <a:lnTo>
                    <a:pt x="1391161" y="1681479"/>
                  </a:lnTo>
                  <a:lnTo>
                    <a:pt x="1412178" y="1635400"/>
                  </a:lnTo>
                  <a:lnTo>
                    <a:pt x="1445454" y="1599202"/>
                  </a:lnTo>
                  <a:lnTo>
                    <a:pt x="1487704" y="1574842"/>
                  </a:lnTo>
                  <a:lnTo>
                    <a:pt x="1535641" y="1564278"/>
                  </a:lnTo>
                  <a:lnTo>
                    <a:pt x="1637552" y="1564278"/>
                  </a:lnTo>
                  <a:lnTo>
                    <a:pt x="1625581" y="1556847"/>
                  </a:lnTo>
                  <a:lnTo>
                    <a:pt x="1591072" y="1544070"/>
                  </a:lnTo>
                  <a:lnTo>
                    <a:pt x="1542091" y="1537610"/>
                  </a:lnTo>
                  <a:close/>
                </a:path>
                <a:path extrusionOk="0" h="6858000" w="2555875">
                  <a:moveTo>
                    <a:pt x="1637552" y="1564278"/>
                  </a:moveTo>
                  <a:lnTo>
                    <a:pt x="1535641" y="1564278"/>
                  </a:lnTo>
                  <a:lnTo>
                    <a:pt x="1585979" y="1569465"/>
                  </a:lnTo>
                  <a:lnTo>
                    <a:pt x="1615243" y="1580638"/>
                  </a:lnTo>
                  <a:lnTo>
                    <a:pt x="1663721" y="1617793"/>
                  </a:lnTo>
                  <a:lnTo>
                    <a:pt x="1694580" y="1671824"/>
                  </a:lnTo>
                  <a:lnTo>
                    <a:pt x="1702200" y="1732728"/>
                  </a:lnTo>
                  <a:lnTo>
                    <a:pt x="1696723" y="1764157"/>
                  </a:lnTo>
                  <a:lnTo>
                    <a:pt x="1437008" y="2721864"/>
                  </a:lnTo>
                  <a:lnTo>
                    <a:pt x="1430563" y="2770768"/>
                  </a:lnTo>
                  <a:lnTo>
                    <a:pt x="1437051" y="2818082"/>
                  </a:lnTo>
                  <a:lnTo>
                    <a:pt x="1455201" y="2861579"/>
                  </a:lnTo>
                  <a:lnTo>
                    <a:pt x="1483744" y="2899033"/>
                  </a:lnTo>
                  <a:lnTo>
                    <a:pt x="1521410" y="2928218"/>
                  </a:lnTo>
                  <a:lnTo>
                    <a:pt x="1566929" y="2946908"/>
                  </a:lnTo>
                  <a:lnTo>
                    <a:pt x="1618845" y="2953102"/>
                  </a:lnTo>
                  <a:lnTo>
                    <a:pt x="1669011" y="2944922"/>
                  </a:lnTo>
                  <a:lnTo>
                    <a:pt x="1704363" y="2928436"/>
                  </a:lnTo>
                  <a:lnTo>
                    <a:pt x="1617635" y="2928436"/>
                  </a:lnTo>
                  <a:lnTo>
                    <a:pt x="1573279" y="2922778"/>
                  </a:lnTo>
                  <a:lnTo>
                    <a:pt x="1527139" y="2901824"/>
                  </a:lnTo>
                  <a:lnTo>
                    <a:pt x="1490910" y="2868592"/>
                  </a:lnTo>
                  <a:lnTo>
                    <a:pt x="1466551" y="2826381"/>
                  </a:lnTo>
                  <a:lnTo>
                    <a:pt x="1456017" y="2778489"/>
                  </a:lnTo>
                  <a:lnTo>
                    <a:pt x="1461265" y="2728214"/>
                  </a:lnTo>
                  <a:lnTo>
                    <a:pt x="1720980" y="1770507"/>
                  </a:lnTo>
                  <a:lnTo>
                    <a:pt x="1726951" y="1734833"/>
                  </a:lnTo>
                  <a:lnTo>
                    <a:pt x="1725967" y="1701800"/>
                  </a:lnTo>
                  <a:lnTo>
                    <a:pt x="1725886" y="1699053"/>
                  </a:lnTo>
                  <a:lnTo>
                    <a:pt x="1717891" y="1664011"/>
                  </a:lnTo>
                  <a:lnTo>
                    <a:pt x="1703073" y="1630552"/>
                  </a:lnTo>
                  <a:lnTo>
                    <a:pt x="1682196" y="1600555"/>
                  </a:lnTo>
                  <a:lnTo>
                    <a:pt x="1656163" y="1575831"/>
                  </a:lnTo>
                  <a:lnTo>
                    <a:pt x="1637552" y="1564278"/>
                  </a:lnTo>
                  <a:close/>
                </a:path>
                <a:path extrusionOk="0" h="6858000" w="2555875">
                  <a:moveTo>
                    <a:pt x="2555783" y="0"/>
                  </a:moveTo>
                  <a:lnTo>
                    <a:pt x="2528639" y="0"/>
                  </a:lnTo>
                  <a:lnTo>
                    <a:pt x="2100329" y="1561846"/>
                  </a:lnTo>
                  <a:lnTo>
                    <a:pt x="1757810" y="2837561"/>
                  </a:lnTo>
                  <a:lnTo>
                    <a:pt x="1733023" y="2875245"/>
                  </a:lnTo>
                  <a:lnTo>
                    <a:pt x="1699841" y="2903639"/>
                  </a:lnTo>
                  <a:lnTo>
                    <a:pt x="1660600" y="2921713"/>
                  </a:lnTo>
                  <a:lnTo>
                    <a:pt x="1617635" y="2928436"/>
                  </a:lnTo>
                  <a:lnTo>
                    <a:pt x="1704363" y="2928436"/>
                  </a:lnTo>
                  <a:lnTo>
                    <a:pt x="1714733" y="2923599"/>
                  </a:lnTo>
                  <a:lnTo>
                    <a:pt x="1753317" y="2890365"/>
                  </a:lnTo>
                  <a:lnTo>
                    <a:pt x="1782067" y="2846451"/>
                  </a:lnTo>
                  <a:lnTo>
                    <a:pt x="1782067" y="2845180"/>
                  </a:lnTo>
                  <a:lnTo>
                    <a:pt x="2124586" y="1568196"/>
                  </a:lnTo>
                  <a:lnTo>
                    <a:pt x="2555783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895711" y="5207528"/>
              <a:ext cx="756285" cy="1645920"/>
            </a:xfrm>
            <a:custGeom>
              <a:rect b="b" l="l" r="r" t="t"/>
              <a:pathLst>
                <a:path extrusionOk="0" h="1645920" w="756284">
                  <a:moveTo>
                    <a:pt x="0" y="1645731"/>
                  </a:moveTo>
                  <a:lnTo>
                    <a:pt x="26350" y="1645731"/>
                  </a:lnTo>
                  <a:lnTo>
                    <a:pt x="430366" y="140987"/>
                  </a:lnTo>
                  <a:lnTo>
                    <a:pt x="450302" y="95317"/>
                  </a:lnTo>
                  <a:lnTo>
                    <a:pt x="482345" y="59552"/>
                  </a:lnTo>
                  <a:lnTo>
                    <a:pt x="523241" y="35599"/>
                  </a:lnTo>
                  <a:lnTo>
                    <a:pt x="569738" y="25366"/>
                  </a:lnTo>
                  <a:lnTo>
                    <a:pt x="618584" y="30759"/>
                  </a:lnTo>
                  <a:lnTo>
                    <a:pt x="672540" y="57675"/>
                  </a:lnTo>
                  <a:lnTo>
                    <a:pt x="711439" y="103817"/>
                  </a:lnTo>
                  <a:lnTo>
                    <a:pt x="730731" y="161494"/>
                  </a:lnTo>
                  <a:lnTo>
                    <a:pt x="731731" y="192135"/>
                  </a:lnTo>
                  <a:lnTo>
                    <a:pt x="726496" y="223017"/>
                  </a:lnTo>
                  <a:lnTo>
                    <a:pt x="343786" y="1645731"/>
                  </a:lnTo>
                  <a:lnTo>
                    <a:pt x="370137" y="1645731"/>
                  </a:lnTo>
                  <a:lnTo>
                    <a:pt x="750336" y="229425"/>
                  </a:lnTo>
                  <a:lnTo>
                    <a:pt x="756238" y="193737"/>
                  </a:lnTo>
                  <a:lnTo>
                    <a:pt x="755199" y="158290"/>
                  </a:lnTo>
                  <a:lnTo>
                    <a:pt x="732770" y="91000"/>
                  </a:lnTo>
                  <a:lnTo>
                    <a:pt x="686813" y="37648"/>
                  </a:lnTo>
                  <a:lnTo>
                    <a:pt x="624858" y="6407"/>
                  </a:lnTo>
                  <a:lnTo>
                    <a:pt x="578431" y="0"/>
                  </a:lnTo>
                  <a:lnTo>
                    <a:pt x="532245" y="6244"/>
                  </a:lnTo>
                  <a:lnTo>
                    <a:pt x="489913" y="24116"/>
                  </a:lnTo>
                  <a:lnTo>
                    <a:pt x="453484" y="52323"/>
                  </a:lnTo>
                  <a:lnTo>
                    <a:pt x="425006" y="89575"/>
                  </a:lnTo>
                  <a:lnTo>
                    <a:pt x="406525" y="134578"/>
                  </a:lnTo>
                  <a:lnTo>
                    <a:pt x="0" y="1645731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29" name="Google Shape;229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8879" y="6167120"/>
              <a:ext cx="3294379" cy="6121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0" name="Google Shape;230;p13"/>
          <p:cNvSpPr txBox="1"/>
          <p:nvPr>
            <p:ph type="title"/>
          </p:nvPr>
        </p:nvSpPr>
        <p:spPr>
          <a:xfrm>
            <a:off x="875347" y="822578"/>
            <a:ext cx="1344295" cy="513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NMAP</a:t>
            </a:r>
            <a:endParaRPr/>
          </a:p>
        </p:txBody>
      </p:sp>
      <p:sp>
        <p:nvSpPr>
          <p:cNvPr id="231" name="Google Shape;231;p13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2" name="Google Shape;232;p13"/>
          <p:cNvSpPr txBox="1"/>
          <p:nvPr/>
        </p:nvSpPr>
        <p:spPr>
          <a:xfrm>
            <a:off x="875347" y="1538223"/>
            <a:ext cx="5887720" cy="33254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Puntiamo al dispositivo di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Metasploit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per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identificare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e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determinare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le vulnerabilità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esistenti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Eseguire la scansione di più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host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contemporaneamente; eseguiamo la scansione di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i dispositivi di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Metasploit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e del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server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91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32893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nmap 192.168.122.* --esclude 192.168.122.27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00000"/>
              </a:lnSpc>
              <a:spcBef>
                <a:spcPts val="685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330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Scansione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dell'intera rete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escluso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l'attaccante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3302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con l'IP che termina con .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27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3" name="Google Shape;233;p13"/>
          <p:cNvSpPr txBox="1"/>
          <p:nvPr/>
        </p:nvSpPr>
        <p:spPr>
          <a:xfrm>
            <a:off x="3028314" y="927353"/>
            <a:ext cx="2343150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52EE0"/>
                </a:solidFill>
                <a:latin typeface="Arial Black"/>
                <a:ea typeface="Arial Black"/>
                <a:cs typeface="Arial Black"/>
                <a:sym typeface="Arial Black"/>
              </a:rPr>
              <a:t>Scansione di più host</a:t>
            </a:r>
            <a:endParaRPr sz="1800">
              <a:latin typeface="Arial Black"/>
              <a:ea typeface="Arial Black"/>
              <a:cs typeface="Arial Black"/>
              <a:sym typeface="Arial Black"/>
            </a:endParaRPr>
          </a:p>
        </p:txBody>
      </p:sp>
      <p:grpSp>
        <p:nvGrpSpPr>
          <p:cNvPr id="234" name="Google Shape;234;p13"/>
          <p:cNvGrpSpPr/>
          <p:nvPr/>
        </p:nvGrpSpPr>
        <p:grpSpPr>
          <a:xfrm>
            <a:off x="6677659" y="434314"/>
            <a:ext cx="5514340" cy="6013450"/>
            <a:chOff x="6677659" y="434314"/>
            <a:chExt cx="5514340" cy="6013450"/>
          </a:xfrm>
        </p:grpSpPr>
        <p:pic>
          <p:nvPicPr>
            <p:cNvPr id="235" name="Google Shape;235;p1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697979" y="434314"/>
              <a:ext cx="5494020" cy="6013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6" name="Google Shape;236;p1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893559" y="629920"/>
              <a:ext cx="5113020" cy="5435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7" name="Google Shape;237;p1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677659" y="734060"/>
              <a:ext cx="3825748" cy="6532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8" name="Google Shape;238;p13"/>
            <p:cNvSpPr/>
            <p:nvPr/>
          </p:nvSpPr>
          <p:spPr>
            <a:xfrm>
              <a:off x="6821169" y="877570"/>
              <a:ext cx="3543300" cy="370840"/>
            </a:xfrm>
            <a:custGeom>
              <a:rect b="b" l="l" r="r" t="t"/>
              <a:pathLst>
                <a:path extrusionOk="0" h="370840" w="3543300">
                  <a:moveTo>
                    <a:pt x="0" y="370839"/>
                  </a:moveTo>
                  <a:lnTo>
                    <a:pt x="3543300" y="370839"/>
                  </a:lnTo>
                  <a:lnTo>
                    <a:pt x="3543300" y="0"/>
                  </a:lnTo>
                  <a:lnTo>
                    <a:pt x="0" y="0"/>
                  </a:lnTo>
                  <a:lnTo>
                    <a:pt x="0" y="370839"/>
                  </a:lnTo>
                  <a:close/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9" name="Google Shape;239;p13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0" name="Google Shape;240;p13"/>
          <p:cNvSpPr txBox="1"/>
          <p:nvPr/>
        </p:nvSpPr>
        <p:spPr>
          <a:xfrm>
            <a:off x="60325" y="6580787"/>
            <a:ext cx="4325620" cy="1657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rgbClr val="86872C"/>
                </a:solidFill>
                <a:latin typeface="Verdana"/>
                <a:ea typeface="Verdana"/>
                <a:cs typeface="Verdana"/>
                <a:sym typeface="Verdana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Comandi Nmap - 17 comandi di base per la rete Linux (phoenixnap.com)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oogle Shape;245;p14"/>
          <p:cNvGrpSpPr/>
          <p:nvPr/>
        </p:nvGrpSpPr>
        <p:grpSpPr>
          <a:xfrm>
            <a:off x="7377807" y="0"/>
            <a:ext cx="3465451" cy="6858000"/>
            <a:chOff x="7377807" y="0"/>
            <a:chExt cx="3465451" cy="6858000"/>
          </a:xfrm>
        </p:grpSpPr>
        <p:sp>
          <p:nvSpPr>
            <p:cNvPr id="246" name="Google Shape;246;p14"/>
            <p:cNvSpPr/>
            <p:nvPr/>
          </p:nvSpPr>
          <p:spPr>
            <a:xfrm>
              <a:off x="7377807" y="0"/>
              <a:ext cx="2555875" cy="6858000"/>
            </a:xfrm>
            <a:custGeom>
              <a:rect b="b" l="l" r="r" t="t"/>
              <a:pathLst>
                <a:path extrusionOk="0" h="6858000" w="2555875">
                  <a:moveTo>
                    <a:pt x="1542091" y="1537610"/>
                  </a:moveTo>
                  <a:lnTo>
                    <a:pt x="1494718" y="1544070"/>
                  </a:lnTo>
                  <a:lnTo>
                    <a:pt x="1451169" y="1562179"/>
                  </a:lnTo>
                  <a:lnTo>
                    <a:pt x="1413673" y="1590670"/>
                  </a:lnTo>
                  <a:lnTo>
                    <a:pt x="1384461" y="1628276"/>
                  </a:lnTo>
                  <a:lnTo>
                    <a:pt x="1365761" y="1673733"/>
                  </a:lnTo>
                  <a:lnTo>
                    <a:pt x="971045" y="3128772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572" y="3136391"/>
                  </a:lnTo>
                  <a:lnTo>
                    <a:pt x="1391161" y="1681479"/>
                  </a:lnTo>
                  <a:lnTo>
                    <a:pt x="1412178" y="1635400"/>
                  </a:lnTo>
                  <a:lnTo>
                    <a:pt x="1445454" y="1599202"/>
                  </a:lnTo>
                  <a:lnTo>
                    <a:pt x="1487704" y="1574842"/>
                  </a:lnTo>
                  <a:lnTo>
                    <a:pt x="1535641" y="1564278"/>
                  </a:lnTo>
                  <a:lnTo>
                    <a:pt x="1637552" y="1564278"/>
                  </a:lnTo>
                  <a:lnTo>
                    <a:pt x="1625581" y="1556847"/>
                  </a:lnTo>
                  <a:lnTo>
                    <a:pt x="1591072" y="1544070"/>
                  </a:lnTo>
                  <a:lnTo>
                    <a:pt x="1542091" y="1537610"/>
                  </a:lnTo>
                  <a:close/>
                </a:path>
                <a:path extrusionOk="0" h="6858000" w="2555875">
                  <a:moveTo>
                    <a:pt x="1637552" y="1564278"/>
                  </a:moveTo>
                  <a:lnTo>
                    <a:pt x="1535641" y="1564278"/>
                  </a:lnTo>
                  <a:lnTo>
                    <a:pt x="1585979" y="1569465"/>
                  </a:lnTo>
                  <a:lnTo>
                    <a:pt x="1615243" y="1580638"/>
                  </a:lnTo>
                  <a:lnTo>
                    <a:pt x="1663721" y="1617793"/>
                  </a:lnTo>
                  <a:lnTo>
                    <a:pt x="1694580" y="1671824"/>
                  </a:lnTo>
                  <a:lnTo>
                    <a:pt x="1702200" y="1732728"/>
                  </a:lnTo>
                  <a:lnTo>
                    <a:pt x="1696723" y="1764157"/>
                  </a:lnTo>
                  <a:lnTo>
                    <a:pt x="1437008" y="2721864"/>
                  </a:lnTo>
                  <a:lnTo>
                    <a:pt x="1430563" y="2770768"/>
                  </a:lnTo>
                  <a:lnTo>
                    <a:pt x="1437051" y="2818082"/>
                  </a:lnTo>
                  <a:lnTo>
                    <a:pt x="1455201" y="2861579"/>
                  </a:lnTo>
                  <a:lnTo>
                    <a:pt x="1483744" y="2899033"/>
                  </a:lnTo>
                  <a:lnTo>
                    <a:pt x="1521410" y="2928218"/>
                  </a:lnTo>
                  <a:lnTo>
                    <a:pt x="1566929" y="2946908"/>
                  </a:lnTo>
                  <a:lnTo>
                    <a:pt x="1618845" y="2953102"/>
                  </a:lnTo>
                  <a:lnTo>
                    <a:pt x="1669011" y="2944922"/>
                  </a:lnTo>
                  <a:lnTo>
                    <a:pt x="1704363" y="2928436"/>
                  </a:lnTo>
                  <a:lnTo>
                    <a:pt x="1617635" y="2928436"/>
                  </a:lnTo>
                  <a:lnTo>
                    <a:pt x="1573279" y="2922778"/>
                  </a:lnTo>
                  <a:lnTo>
                    <a:pt x="1527139" y="2901824"/>
                  </a:lnTo>
                  <a:lnTo>
                    <a:pt x="1490910" y="2868592"/>
                  </a:lnTo>
                  <a:lnTo>
                    <a:pt x="1466551" y="2826381"/>
                  </a:lnTo>
                  <a:lnTo>
                    <a:pt x="1456017" y="2778489"/>
                  </a:lnTo>
                  <a:lnTo>
                    <a:pt x="1461265" y="2728214"/>
                  </a:lnTo>
                  <a:lnTo>
                    <a:pt x="1720980" y="1770507"/>
                  </a:lnTo>
                  <a:lnTo>
                    <a:pt x="1726951" y="1734833"/>
                  </a:lnTo>
                  <a:lnTo>
                    <a:pt x="1725967" y="1701800"/>
                  </a:lnTo>
                  <a:lnTo>
                    <a:pt x="1725886" y="1699053"/>
                  </a:lnTo>
                  <a:lnTo>
                    <a:pt x="1717891" y="1664011"/>
                  </a:lnTo>
                  <a:lnTo>
                    <a:pt x="1703073" y="1630552"/>
                  </a:lnTo>
                  <a:lnTo>
                    <a:pt x="1682196" y="1600555"/>
                  </a:lnTo>
                  <a:lnTo>
                    <a:pt x="1656163" y="1575831"/>
                  </a:lnTo>
                  <a:lnTo>
                    <a:pt x="1637552" y="1564278"/>
                  </a:lnTo>
                  <a:close/>
                </a:path>
                <a:path extrusionOk="0" h="6858000" w="2555875">
                  <a:moveTo>
                    <a:pt x="2555783" y="0"/>
                  </a:moveTo>
                  <a:lnTo>
                    <a:pt x="2528639" y="0"/>
                  </a:lnTo>
                  <a:lnTo>
                    <a:pt x="2100329" y="1561846"/>
                  </a:lnTo>
                  <a:lnTo>
                    <a:pt x="1757810" y="2837561"/>
                  </a:lnTo>
                  <a:lnTo>
                    <a:pt x="1733023" y="2875245"/>
                  </a:lnTo>
                  <a:lnTo>
                    <a:pt x="1699841" y="2903639"/>
                  </a:lnTo>
                  <a:lnTo>
                    <a:pt x="1660600" y="2921713"/>
                  </a:lnTo>
                  <a:lnTo>
                    <a:pt x="1617635" y="2928436"/>
                  </a:lnTo>
                  <a:lnTo>
                    <a:pt x="1704363" y="2928436"/>
                  </a:lnTo>
                  <a:lnTo>
                    <a:pt x="1714733" y="2923599"/>
                  </a:lnTo>
                  <a:lnTo>
                    <a:pt x="1753317" y="2890365"/>
                  </a:lnTo>
                  <a:lnTo>
                    <a:pt x="1782067" y="2846451"/>
                  </a:lnTo>
                  <a:lnTo>
                    <a:pt x="1782067" y="2845180"/>
                  </a:lnTo>
                  <a:lnTo>
                    <a:pt x="2124586" y="1568196"/>
                  </a:lnTo>
                  <a:lnTo>
                    <a:pt x="2555783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7895711" y="5207528"/>
              <a:ext cx="756285" cy="1645920"/>
            </a:xfrm>
            <a:custGeom>
              <a:rect b="b" l="l" r="r" t="t"/>
              <a:pathLst>
                <a:path extrusionOk="0" h="1645920" w="756284">
                  <a:moveTo>
                    <a:pt x="0" y="1645731"/>
                  </a:moveTo>
                  <a:lnTo>
                    <a:pt x="26350" y="1645731"/>
                  </a:lnTo>
                  <a:lnTo>
                    <a:pt x="430366" y="140987"/>
                  </a:lnTo>
                  <a:lnTo>
                    <a:pt x="450302" y="95317"/>
                  </a:lnTo>
                  <a:lnTo>
                    <a:pt x="482345" y="59552"/>
                  </a:lnTo>
                  <a:lnTo>
                    <a:pt x="523241" y="35599"/>
                  </a:lnTo>
                  <a:lnTo>
                    <a:pt x="569738" y="25366"/>
                  </a:lnTo>
                  <a:lnTo>
                    <a:pt x="618584" y="30759"/>
                  </a:lnTo>
                  <a:lnTo>
                    <a:pt x="672540" y="57675"/>
                  </a:lnTo>
                  <a:lnTo>
                    <a:pt x="711439" y="103817"/>
                  </a:lnTo>
                  <a:lnTo>
                    <a:pt x="730731" y="161494"/>
                  </a:lnTo>
                  <a:lnTo>
                    <a:pt x="731731" y="192135"/>
                  </a:lnTo>
                  <a:lnTo>
                    <a:pt x="726496" y="223017"/>
                  </a:lnTo>
                  <a:lnTo>
                    <a:pt x="343786" y="1645731"/>
                  </a:lnTo>
                  <a:lnTo>
                    <a:pt x="370137" y="1645731"/>
                  </a:lnTo>
                  <a:lnTo>
                    <a:pt x="750336" y="229425"/>
                  </a:lnTo>
                  <a:lnTo>
                    <a:pt x="756238" y="193737"/>
                  </a:lnTo>
                  <a:lnTo>
                    <a:pt x="755199" y="158290"/>
                  </a:lnTo>
                  <a:lnTo>
                    <a:pt x="732770" y="91000"/>
                  </a:lnTo>
                  <a:lnTo>
                    <a:pt x="686813" y="37648"/>
                  </a:lnTo>
                  <a:lnTo>
                    <a:pt x="624858" y="6407"/>
                  </a:lnTo>
                  <a:lnTo>
                    <a:pt x="578431" y="0"/>
                  </a:lnTo>
                  <a:lnTo>
                    <a:pt x="532245" y="6244"/>
                  </a:lnTo>
                  <a:lnTo>
                    <a:pt x="489913" y="24116"/>
                  </a:lnTo>
                  <a:lnTo>
                    <a:pt x="453484" y="52323"/>
                  </a:lnTo>
                  <a:lnTo>
                    <a:pt x="425006" y="89575"/>
                  </a:lnTo>
                  <a:lnTo>
                    <a:pt x="406525" y="134578"/>
                  </a:lnTo>
                  <a:lnTo>
                    <a:pt x="0" y="1645731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48" name="Google Shape;248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8879" y="6167120"/>
              <a:ext cx="3294379" cy="6121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9" name="Google Shape;249;p14"/>
          <p:cNvSpPr txBox="1"/>
          <p:nvPr>
            <p:ph type="title"/>
          </p:nvPr>
        </p:nvSpPr>
        <p:spPr>
          <a:xfrm>
            <a:off x="875347" y="822578"/>
            <a:ext cx="1344295" cy="513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NMAP</a:t>
            </a:r>
            <a:endParaRPr/>
          </a:p>
        </p:txBody>
      </p:sp>
      <p:sp>
        <p:nvSpPr>
          <p:cNvPr id="250" name="Google Shape;250;p14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1" name="Google Shape;251;p14"/>
          <p:cNvSpPr txBox="1"/>
          <p:nvPr/>
        </p:nvSpPr>
        <p:spPr>
          <a:xfrm>
            <a:off x="875347" y="1538223"/>
            <a:ext cx="6167755" cy="1741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Puntiamo al dispositivo di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Metasploit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per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identificare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e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determinare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le vulnerabilità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esistenti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484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7112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b="1" lang="en-US" sz="1800">
                <a:latin typeface="Roboto"/>
                <a:ea typeface="Roboto"/>
                <a:cs typeface="Roboto"/>
                <a:sym typeface="Roboto"/>
              </a:rPr>
              <a:t>Scoprire </a:t>
            </a: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le informazioni sul </a:t>
            </a:r>
            <a:r>
              <a:rPr b="1" lang="en-US" sz="1800">
                <a:latin typeface="Roboto"/>
                <a:ea typeface="Roboto"/>
                <a:cs typeface="Roboto"/>
                <a:sym typeface="Roboto"/>
              </a:rPr>
              <a:t>sistema operativo </a:t>
            </a: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degli host che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sono mappati.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2" name="Google Shape;252;p14"/>
          <p:cNvSpPr txBox="1"/>
          <p:nvPr/>
        </p:nvSpPr>
        <p:spPr>
          <a:xfrm>
            <a:off x="2397760" y="3954779"/>
            <a:ext cx="2856230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nmap -A 192.168.122.230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53" name="Google Shape;253;p14"/>
          <p:cNvGrpSpPr/>
          <p:nvPr/>
        </p:nvGrpSpPr>
        <p:grpSpPr>
          <a:xfrm>
            <a:off x="7002780" y="91452"/>
            <a:ext cx="5162550" cy="6333490"/>
            <a:chOff x="7002780" y="91452"/>
            <a:chExt cx="5162550" cy="6333490"/>
          </a:xfrm>
        </p:grpSpPr>
        <p:pic>
          <p:nvPicPr>
            <p:cNvPr id="254" name="Google Shape;254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002780" y="91452"/>
              <a:ext cx="5162550" cy="63334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5" name="Google Shape;255;p1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198360" y="287020"/>
              <a:ext cx="4584700" cy="57556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6" name="Google Shape;256;p14"/>
          <p:cNvSpPr txBox="1"/>
          <p:nvPr/>
        </p:nvSpPr>
        <p:spPr>
          <a:xfrm>
            <a:off x="3028314" y="675678"/>
            <a:ext cx="3717900" cy="8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52EE0"/>
                </a:solidFill>
                <a:latin typeface="Arial Black"/>
                <a:ea typeface="Arial Black"/>
                <a:cs typeface="Arial Black"/>
                <a:sym typeface="Arial Black"/>
              </a:rPr>
              <a:t>Scansione per trovare informazioni sul sistema operativo</a:t>
            </a:r>
            <a:endParaRPr sz="18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57" name="Google Shape;257;p14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8" name="Google Shape;258;p14"/>
          <p:cNvSpPr txBox="1"/>
          <p:nvPr/>
        </p:nvSpPr>
        <p:spPr>
          <a:xfrm>
            <a:off x="60325" y="6580787"/>
            <a:ext cx="4325620" cy="1657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rgbClr val="86872C"/>
                </a:solidFill>
                <a:latin typeface="Verdana"/>
                <a:ea typeface="Verdana"/>
                <a:cs typeface="Verdana"/>
                <a:sym typeface="Verdana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Comandi Nmap - 17 comandi di base per la rete Linux (phoenixnap.com)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oogle Shape;263;p15"/>
          <p:cNvGrpSpPr/>
          <p:nvPr/>
        </p:nvGrpSpPr>
        <p:grpSpPr>
          <a:xfrm>
            <a:off x="6799580" y="269240"/>
            <a:ext cx="5392420" cy="6510018"/>
            <a:chOff x="6799580" y="269240"/>
            <a:chExt cx="5392420" cy="6510018"/>
          </a:xfrm>
        </p:grpSpPr>
        <p:pic>
          <p:nvPicPr>
            <p:cNvPr id="264" name="Google Shape;264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799580" y="269240"/>
              <a:ext cx="5392420" cy="59093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5" name="Google Shape;265;p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995160" y="464820"/>
              <a:ext cx="5029200" cy="53314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6" name="Google Shape;266;p1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548880" y="6167120"/>
              <a:ext cx="3294379" cy="6121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7" name="Google Shape;267;p15"/>
          <p:cNvSpPr txBox="1"/>
          <p:nvPr>
            <p:ph type="title"/>
          </p:nvPr>
        </p:nvSpPr>
        <p:spPr>
          <a:xfrm>
            <a:off x="875347" y="822578"/>
            <a:ext cx="1344295" cy="513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NMAP</a:t>
            </a:r>
            <a:endParaRPr/>
          </a:p>
        </p:txBody>
      </p:sp>
      <p:sp>
        <p:nvSpPr>
          <p:cNvPr id="268" name="Google Shape;268;p15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9" name="Google Shape;269;p15"/>
          <p:cNvSpPr txBox="1"/>
          <p:nvPr/>
        </p:nvSpPr>
        <p:spPr>
          <a:xfrm>
            <a:off x="875347" y="1538223"/>
            <a:ext cx="540004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Puntiamo al dispositivo di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Metasploit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per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identificare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e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determinare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le vulnerabilità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esistenti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0" name="Google Shape;270;p15"/>
          <p:cNvSpPr txBox="1"/>
          <p:nvPr/>
        </p:nvSpPr>
        <p:spPr>
          <a:xfrm>
            <a:off x="2397760" y="3954779"/>
            <a:ext cx="2878455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nmap -O 192.168.122.230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1" name="Google Shape;271;p15"/>
          <p:cNvSpPr txBox="1"/>
          <p:nvPr/>
        </p:nvSpPr>
        <p:spPr>
          <a:xfrm>
            <a:off x="875347" y="2709481"/>
            <a:ext cx="6041390" cy="575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Recuperare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ulteriori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dettagli sul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sistema operativo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dell'host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mappato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2" name="Google Shape;272;p15"/>
          <p:cNvSpPr txBox="1"/>
          <p:nvPr/>
        </p:nvSpPr>
        <p:spPr>
          <a:xfrm>
            <a:off x="3028314" y="491753"/>
            <a:ext cx="3717900" cy="8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52EE0"/>
                </a:solidFill>
                <a:latin typeface="Arial Black"/>
                <a:ea typeface="Arial Black"/>
                <a:cs typeface="Arial Black"/>
                <a:sym typeface="Arial Black"/>
              </a:rPr>
              <a:t>Scansione per trovare informazioni sul sistema operativo</a:t>
            </a:r>
            <a:endParaRPr sz="18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73" name="Google Shape;273;p15"/>
          <p:cNvSpPr/>
          <p:nvPr/>
        </p:nvSpPr>
        <p:spPr>
          <a:xfrm>
            <a:off x="6912609" y="811530"/>
            <a:ext cx="4483100" cy="5085080"/>
          </a:xfrm>
          <a:custGeom>
            <a:rect b="b" l="l" r="r" t="t"/>
            <a:pathLst>
              <a:path extrusionOk="0" h="5085080" w="4483100">
                <a:moveTo>
                  <a:pt x="7620" y="3891279"/>
                </a:moveTo>
                <a:lnTo>
                  <a:pt x="4483100" y="3891279"/>
                </a:lnTo>
                <a:lnTo>
                  <a:pt x="4483100" y="0"/>
                </a:lnTo>
                <a:lnTo>
                  <a:pt x="7620" y="0"/>
                </a:lnTo>
                <a:lnTo>
                  <a:pt x="7620" y="3891279"/>
                </a:lnTo>
                <a:close/>
              </a:path>
              <a:path extrusionOk="0" h="5085080" w="4483100">
                <a:moveTo>
                  <a:pt x="0" y="5085080"/>
                </a:moveTo>
                <a:lnTo>
                  <a:pt x="4475480" y="5085080"/>
                </a:lnTo>
                <a:lnTo>
                  <a:pt x="4475480" y="3934459"/>
                </a:lnTo>
                <a:lnTo>
                  <a:pt x="0" y="3934459"/>
                </a:lnTo>
                <a:lnTo>
                  <a:pt x="0" y="5085080"/>
                </a:lnTo>
                <a:close/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15"/>
          <p:cNvSpPr txBox="1"/>
          <p:nvPr/>
        </p:nvSpPr>
        <p:spPr>
          <a:xfrm>
            <a:off x="9172575" y="2581528"/>
            <a:ext cx="1821180" cy="2082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Gateway (cioè GNS3VM)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5" name="Google Shape;275;p15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6" name="Google Shape;276;p15"/>
          <p:cNvSpPr txBox="1"/>
          <p:nvPr/>
        </p:nvSpPr>
        <p:spPr>
          <a:xfrm>
            <a:off x="60325" y="6580787"/>
            <a:ext cx="4325620" cy="1657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rgbClr val="86872C"/>
                </a:solidFill>
                <a:latin typeface="Verdana"/>
                <a:ea typeface="Verdana"/>
                <a:cs typeface="Verdana"/>
                <a:sym typeface="Verdana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Comandi Nmap - 17 comandi di base per la rete Linux (phoenixnap.com)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7" name="Google Shape;277;p15"/>
          <p:cNvSpPr txBox="1"/>
          <p:nvPr/>
        </p:nvSpPr>
        <p:spPr>
          <a:xfrm>
            <a:off x="8782684" y="5533707"/>
            <a:ext cx="523875" cy="2082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Server)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8879" y="6167120"/>
            <a:ext cx="3294379" cy="612138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16"/>
          <p:cNvSpPr txBox="1"/>
          <p:nvPr>
            <p:ph type="title"/>
          </p:nvPr>
        </p:nvSpPr>
        <p:spPr>
          <a:xfrm>
            <a:off x="875347" y="822578"/>
            <a:ext cx="1344295" cy="513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NMAP</a:t>
            </a:r>
            <a:endParaRPr/>
          </a:p>
        </p:txBody>
      </p:sp>
      <p:sp>
        <p:nvSpPr>
          <p:cNvPr id="284" name="Google Shape;284;p16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5" name="Google Shape;285;p16"/>
          <p:cNvSpPr txBox="1"/>
          <p:nvPr/>
        </p:nvSpPr>
        <p:spPr>
          <a:xfrm>
            <a:off x="875347" y="1538223"/>
            <a:ext cx="5400040" cy="1471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Puntiamo al dispositivo di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Metasploit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per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identificare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e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determinare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le vulnerabilità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esistenti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Recupera se il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firewall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è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attivo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sull'host.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6" name="Google Shape;286;p16"/>
          <p:cNvSpPr txBox="1"/>
          <p:nvPr/>
        </p:nvSpPr>
        <p:spPr>
          <a:xfrm>
            <a:off x="2397760" y="3933761"/>
            <a:ext cx="2955290" cy="3003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nmap -sA 192.168.122.230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7" name="Google Shape;287;p16"/>
          <p:cNvSpPr txBox="1"/>
          <p:nvPr/>
        </p:nvSpPr>
        <p:spPr>
          <a:xfrm>
            <a:off x="3028314" y="927353"/>
            <a:ext cx="3711575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52EE0"/>
                </a:solidFill>
                <a:latin typeface="Arial Black"/>
                <a:ea typeface="Arial Black"/>
                <a:cs typeface="Arial Black"/>
                <a:sym typeface="Arial Black"/>
              </a:rPr>
              <a:t>Scansione per rilevare le impostazioni del firewall</a:t>
            </a:r>
            <a:endParaRPr sz="1800">
              <a:latin typeface="Arial Black"/>
              <a:ea typeface="Arial Black"/>
              <a:cs typeface="Arial Black"/>
              <a:sym typeface="Arial Black"/>
            </a:endParaRPr>
          </a:p>
        </p:txBody>
      </p:sp>
      <p:grpSp>
        <p:nvGrpSpPr>
          <p:cNvPr id="288" name="Google Shape;288;p16"/>
          <p:cNvGrpSpPr/>
          <p:nvPr/>
        </p:nvGrpSpPr>
        <p:grpSpPr>
          <a:xfrm>
            <a:off x="6149340" y="1920214"/>
            <a:ext cx="6042660" cy="3813810"/>
            <a:chOff x="6149340" y="1920214"/>
            <a:chExt cx="6042660" cy="3813810"/>
          </a:xfrm>
        </p:grpSpPr>
        <p:pic>
          <p:nvPicPr>
            <p:cNvPr id="289" name="Google Shape;289;p1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149340" y="1920214"/>
              <a:ext cx="6042660" cy="38138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0" name="Google Shape;290;p1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344920" y="2115820"/>
              <a:ext cx="5755639" cy="32359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1" name="Google Shape;291;p16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2" name="Google Shape;292;p16"/>
          <p:cNvSpPr txBox="1"/>
          <p:nvPr/>
        </p:nvSpPr>
        <p:spPr>
          <a:xfrm>
            <a:off x="60325" y="6580787"/>
            <a:ext cx="4325620" cy="1657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rgbClr val="86872C"/>
                </a:solidFill>
                <a:latin typeface="Verdana"/>
                <a:ea typeface="Verdana"/>
                <a:cs typeface="Verdana"/>
                <a:sym typeface="Verdana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Comandi Nmap - 17 comandi di base per la rete Linux (phoenixnap.com)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8879" y="6167120"/>
            <a:ext cx="3294379" cy="612138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17"/>
          <p:cNvSpPr txBox="1"/>
          <p:nvPr>
            <p:ph type="title"/>
          </p:nvPr>
        </p:nvSpPr>
        <p:spPr>
          <a:xfrm>
            <a:off x="875347" y="822578"/>
            <a:ext cx="1344295" cy="513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NMAP</a:t>
            </a:r>
            <a:endParaRPr/>
          </a:p>
        </p:txBody>
      </p:sp>
      <p:sp>
        <p:nvSpPr>
          <p:cNvPr id="299" name="Google Shape;299;p17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0" name="Google Shape;300;p17"/>
          <p:cNvSpPr txBox="1"/>
          <p:nvPr/>
        </p:nvSpPr>
        <p:spPr>
          <a:xfrm>
            <a:off x="3028314" y="927353"/>
            <a:ext cx="1645285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52EE0"/>
                </a:solidFill>
                <a:latin typeface="Arial Black"/>
                <a:ea typeface="Arial Black"/>
                <a:cs typeface="Arial Black"/>
                <a:sym typeface="Arial Black"/>
              </a:rPr>
              <a:t>Scansione delle porte</a:t>
            </a:r>
            <a:endParaRPr sz="1800">
              <a:latin typeface="Arial Black"/>
              <a:ea typeface="Arial Black"/>
              <a:cs typeface="Arial Black"/>
              <a:sym typeface="Arial Black"/>
            </a:endParaRPr>
          </a:p>
        </p:txBody>
      </p:sp>
      <p:grpSp>
        <p:nvGrpSpPr>
          <p:cNvPr id="301" name="Google Shape;301;p17"/>
          <p:cNvGrpSpPr/>
          <p:nvPr/>
        </p:nvGrpSpPr>
        <p:grpSpPr>
          <a:xfrm>
            <a:off x="6004559" y="1910105"/>
            <a:ext cx="6187440" cy="3821429"/>
            <a:chOff x="6004559" y="1910105"/>
            <a:chExt cx="6187440" cy="3821429"/>
          </a:xfrm>
        </p:grpSpPr>
        <p:pic>
          <p:nvPicPr>
            <p:cNvPr id="302" name="Google Shape;302;p1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004559" y="1910105"/>
              <a:ext cx="6187440" cy="38214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3" name="Google Shape;303;p1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200139" y="2105659"/>
              <a:ext cx="5758179" cy="32435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4" name="Google Shape;304;p17"/>
          <p:cNvSpPr txBox="1"/>
          <p:nvPr/>
        </p:nvSpPr>
        <p:spPr>
          <a:xfrm>
            <a:off x="875347" y="1538223"/>
            <a:ext cx="5400040" cy="41770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Puntiamo al dispositivo di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Metasploit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per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identificare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e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determinare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le vulnerabilità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esistenti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Scansione di una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porta particolare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908685" rtl="0" algn="l">
              <a:lnSpc>
                <a:spcPct val="100000"/>
              </a:lnSpc>
              <a:spcBef>
                <a:spcPts val="102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nmap -p 80 192.168.122.230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00000"/>
              </a:lnSpc>
              <a:spcBef>
                <a:spcPts val="434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È possibile eseguire la scansione di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più porte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908685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nmap -p 80, 443 192.168.122.230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16129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È possibile eseguire la scansione di un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intervallo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di porte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91186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nmap -p 80-100 192.168.122.230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05" name="Google Shape;305;p17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6" name="Google Shape;306;p17"/>
          <p:cNvSpPr txBox="1"/>
          <p:nvPr/>
        </p:nvSpPr>
        <p:spPr>
          <a:xfrm>
            <a:off x="60325" y="6580787"/>
            <a:ext cx="4325620" cy="1657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rgbClr val="86872C"/>
                </a:solidFill>
                <a:latin typeface="Verdana"/>
                <a:ea typeface="Verdana"/>
                <a:cs typeface="Verdana"/>
                <a:sym typeface="Verdana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Comandi Nmap - 17 comandi di base per la rete Linux (phoenixnap.com)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18"/>
          <p:cNvGrpSpPr/>
          <p:nvPr/>
        </p:nvGrpSpPr>
        <p:grpSpPr>
          <a:xfrm>
            <a:off x="7377807" y="0"/>
            <a:ext cx="3465451" cy="6858000"/>
            <a:chOff x="7377807" y="0"/>
            <a:chExt cx="3465451" cy="6858000"/>
          </a:xfrm>
        </p:grpSpPr>
        <p:sp>
          <p:nvSpPr>
            <p:cNvPr id="312" name="Google Shape;312;p18"/>
            <p:cNvSpPr/>
            <p:nvPr/>
          </p:nvSpPr>
          <p:spPr>
            <a:xfrm>
              <a:off x="7377807" y="0"/>
              <a:ext cx="2555875" cy="6858000"/>
            </a:xfrm>
            <a:custGeom>
              <a:rect b="b" l="l" r="r" t="t"/>
              <a:pathLst>
                <a:path extrusionOk="0" h="6858000" w="2555875">
                  <a:moveTo>
                    <a:pt x="1542091" y="1537610"/>
                  </a:moveTo>
                  <a:lnTo>
                    <a:pt x="1494718" y="1544070"/>
                  </a:lnTo>
                  <a:lnTo>
                    <a:pt x="1451169" y="1562179"/>
                  </a:lnTo>
                  <a:lnTo>
                    <a:pt x="1413673" y="1590670"/>
                  </a:lnTo>
                  <a:lnTo>
                    <a:pt x="1384461" y="1628276"/>
                  </a:lnTo>
                  <a:lnTo>
                    <a:pt x="1365761" y="1673733"/>
                  </a:lnTo>
                  <a:lnTo>
                    <a:pt x="971045" y="3128772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572" y="3136391"/>
                  </a:lnTo>
                  <a:lnTo>
                    <a:pt x="1391161" y="1681479"/>
                  </a:lnTo>
                  <a:lnTo>
                    <a:pt x="1412178" y="1635400"/>
                  </a:lnTo>
                  <a:lnTo>
                    <a:pt x="1445454" y="1599202"/>
                  </a:lnTo>
                  <a:lnTo>
                    <a:pt x="1487704" y="1574842"/>
                  </a:lnTo>
                  <a:lnTo>
                    <a:pt x="1535641" y="1564278"/>
                  </a:lnTo>
                  <a:lnTo>
                    <a:pt x="1637552" y="1564278"/>
                  </a:lnTo>
                  <a:lnTo>
                    <a:pt x="1625581" y="1556847"/>
                  </a:lnTo>
                  <a:lnTo>
                    <a:pt x="1591072" y="1544070"/>
                  </a:lnTo>
                  <a:lnTo>
                    <a:pt x="1542091" y="1537610"/>
                  </a:lnTo>
                  <a:close/>
                </a:path>
                <a:path extrusionOk="0" h="6858000" w="2555875">
                  <a:moveTo>
                    <a:pt x="1637552" y="1564278"/>
                  </a:moveTo>
                  <a:lnTo>
                    <a:pt x="1535641" y="1564278"/>
                  </a:lnTo>
                  <a:lnTo>
                    <a:pt x="1585979" y="1569465"/>
                  </a:lnTo>
                  <a:lnTo>
                    <a:pt x="1615243" y="1580638"/>
                  </a:lnTo>
                  <a:lnTo>
                    <a:pt x="1663721" y="1617793"/>
                  </a:lnTo>
                  <a:lnTo>
                    <a:pt x="1694580" y="1671824"/>
                  </a:lnTo>
                  <a:lnTo>
                    <a:pt x="1702200" y="1732728"/>
                  </a:lnTo>
                  <a:lnTo>
                    <a:pt x="1696723" y="1764157"/>
                  </a:lnTo>
                  <a:lnTo>
                    <a:pt x="1437008" y="2721864"/>
                  </a:lnTo>
                  <a:lnTo>
                    <a:pt x="1430563" y="2770768"/>
                  </a:lnTo>
                  <a:lnTo>
                    <a:pt x="1437051" y="2818082"/>
                  </a:lnTo>
                  <a:lnTo>
                    <a:pt x="1455201" y="2861579"/>
                  </a:lnTo>
                  <a:lnTo>
                    <a:pt x="1483744" y="2899033"/>
                  </a:lnTo>
                  <a:lnTo>
                    <a:pt x="1521410" y="2928218"/>
                  </a:lnTo>
                  <a:lnTo>
                    <a:pt x="1566929" y="2946908"/>
                  </a:lnTo>
                  <a:lnTo>
                    <a:pt x="1618845" y="2953102"/>
                  </a:lnTo>
                  <a:lnTo>
                    <a:pt x="1669011" y="2944922"/>
                  </a:lnTo>
                  <a:lnTo>
                    <a:pt x="1704363" y="2928436"/>
                  </a:lnTo>
                  <a:lnTo>
                    <a:pt x="1617635" y="2928436"/>
                  </a:lnTo>
                  <a:lnTo>
                    <a:pt x="1573279" y="2922778"/>
                  </a:lnTo>
                  <a:lnTo>
                    <a:pt x="1527139" y="2901824"/>
                  </a:lnTo>
                  <a:lnTo>
                    <a:pt x="1490910" y="2868592"/>
                  </a:lnTo>
                  <a:lnTo>
                    <a:pt x="1466551" y="2826381"/>
                  </a:lnTo>
                  <a:lnTo>
                    <a:pt x="1456017" y="2778489"/>
                  </a:lnTo>
                  <a:lnTo>
                    <a:pt x="1461265" y="2728214"/>
                  </a:lnTo>
                  <a:lnTo>
                    <a:pt x="1720980" y="1770507"/>
                  </a:lnTo>
                  <a:lnTo>
                    <a:pt x="1726951" y="1734833"/>
                  </a:lnTo>
                  <a:lnTo>
                    <a:pt x="1725967" y="1701800"/>
                  </a:lnTo>
                  <a:lnTo>
                    <a:pt x="1725886" y="1699053"/>
                  </a:lnTo>
                  <a:lnTo>
                    <a:pt x="1717891" y="1664011"/>
                  </a:lnTo>
                  <a:lnTo>
                    <a:pt x="1703073" y="1630552"/>
                  </a:lnTo>
                  <a:lnTo>
                    <a:pt x="1682196" y="1600555"/>
                  </a:lnTo>
                  <a:lnTo>
                    <a:pt x="1656163" y="1575831"/>
                  </a:lnTo>
                  <a:lnTo>
                    <a:pt x="1637552" y="1564278"/>
                  </a:lnTo>
                  <a:close/>
                </a:path>
                <a:path extrusionOk="0" h="6858000" w="2555875">
                  <a:moveTo>
                    <a:pt x="2555783" y="0"/>
                  </a:moveTo>
                  <a:lnTo>
                    <a:pt x="2528639" y="0"/>
                  </a:lnTo>
                  <a:lnTo>
                    <a:pt x="2100329" y="1561846"/>
                  </a:lnTo>
                  <a:lnTo>
                    <a:pt x="1757810" y="2837561"/>
                  </a:lnTo>
                  <a:lnTo>
                    <a:pt x="1733023" y="2875245"/>
                  </a:lnTo>
                  <a:lnTo>
                    <a:pt x="1699841" y="2903639"/>
                  </a:lnTo>
                  <a:lnTo>
                    <a:pt x="1660600" y="2921713"/>
                  </a:lnTo>
                  <a:lnTo>
                    <a:pt x="1617635" y="2928436"/>
                  </a:lnTo>
                  <a:lnTo>
                    <a:pt x="1704363" y="2928436"/>
                  </a:lnTo>
                  <a:lnTo>
                    <a:pt x="1714733" y="2923599"/>
                  </a:lnTo>
                  <a:lnTo>
                    <a:pt x="1753317" y="2890365"/>
                  </a:lnTo>
                  <a:lnTo>
                    <a:pt x="1782067" y="2846451"/>
                  </a:lnTo>
                  <a:lnTo>
                    <a:pt x="1782067" y="2845180"/>
                  </a:lnTo>
                  <a:lnTo>
                    <a:pt x="2124586" y="1568196"/>
                  </a:lnTo>
                  <a:lnTo>
                    <a:pt x="2555783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18"/>
            <p:cNvSpPr/>
            <p:nvPr/>
          </p:nvSpPr>
          <p:spPr>
            <a:xfrm>
              <a:off x="7895711" y="5207528"/>
              <a:ext cx="756285" cy="1645920"/>
            </a:xfrm>
            <a:custGeom>
              <a:rect b="b" l="l" r="r" t="t"/>
              <a:pathLst>
                <a:path extrusionOk="0" h="1645920" w="756284">
                  <a:moveTo>
                    <a:pt x="0" y="1645731"/>
                  </a:moveTo>
                  <a:lnTo>
                    <a:pt x="26350" y="1645731"/>
                  </a:lnTo>
                  <a:lnTo>
                    <a:pt x="430366" y="140987"/>
                  </a:lnTo>
                  <a:lnTo>
                    <a:pt x="450302" y="95317"/>
                  </a:lnTo>
                  <a:lnTo>
                    <a:pt x="482345" y="59552"/>
                  </a:lnTo>
                  <a:lnTo>
                    <a:pt x="523241" y="35599"/>
                  </a:lnTo>
                  <a:lnTo>
                    <a:pt x="569738" y="25366"/>
                  </a:lnTo>
                  <a:lnTo>
                    <a:pt x="618584" y="30759"/>
                  </a:lnTo>
                  <a:lnTo>
                    <a:pt x="672540" y="57675"/>
                  </a:lnTo>
                  <a:lnTo>
                    <a:pt x="711439" y="103817"/>
                  </a:lnTo>
                  <a:lnTo>
                    <a:pt x="730731" y="161494"/>
                  </a:lnTo>
                  <a:lnTo>
                    <a:pt x="731731" y="192135"/>
                  </a:lnTo>
                  <a:lnTo>
                    <a:pt x="726496" y="223017"/>
                  </a:lnTo>
                  <a:lnTo>
                    <a:pt x="343786" y="1645731"/>
                  </a:lnTo>
                  <a:lnTo>
                    <a:pt x="370137" y="1645731"/>
                  </a:lnTo>
                  <a:lnTo>
                    <a:pt x="750336" y="229425"/>
                  </a:lnTo>
                  <a:lnTo>
                    <a:pt x="756238" y="193737"/>
                  </a:lnTo>
                  <a:lnTo>
                    <a:pt x="755199" y="158290"/>
                  </a:lnTo>
                  <a:lnTo>
                    <a:pt x="732770" y="91000"/>
                  </a:lnTo>
                  <a:lnTo>
                    <a:pt x="686813" y="37648"/>
                  </a:lnTo>
                  <a:lnTo>
                    <a:pt x="624858" y="6407"/>
                  </a:lnTo>
                  <a:lnTo>
                    <a:pt x="578431" y="0"/>
                  </a:lnTo>
                  <a:lnTo>
                    <a:pt x="532245" y="6244"/>
                  </a:lnTo>
                  <a:lnTo>
                    <a:pt x="489913" y="24116"/>
                  </a:lnTo>
                  <a:lnTo>
                    <a:pt x="453484" y="52323"/>
                  </a:lnTo>
                  <a:lnTo>
                    <a:pt x="425006" y="89575"/>
                  </a:lnTo>
                  <a:lnTo>
                    <a:pt x="406525" y="134578"/>
                  </a:lnTo>
                  <a:lnTo>
                    <a:pt x="0" y="1645731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14" name="Google Shape;314;p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8879" y="6167120"/>
              <a:ext cx="3294379" cy="6121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5" name="Google Shape;315;p18"/>
          <p:cNvSpPr txBox="1"/>
          <p:nvPr>
            <p:ph type="title"/>
          </p:nvPr>
        </p:nvSpPr>
        <p:spPr>
          <a:xfrm>
            <a:off x="875347" y="822578"/>
            <a:ext cx="1344295" cy="513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NMAP</a:t>
            </a:r>
            <a:endParaRPr/>
          </a:p>
        </p:txBody>
      </p:sp>
      <p:sp>
        <p:nvSpPr>
          <p:cNvPr id="316" name="Google Shape;316;p18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7" name="Google Shape;317;p18"/>
          <p:cNvSpPr txBox="1"/>
          <p:nvPr/>
        </p:nvSpPr>
        <p:spPr>
          <a:xfrm>
            <a:off x="819785" y="1424940"/>
            <a:ext cx="10779760" cy="8489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87020" lvl="0" marL="29972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Eseguire una scansione di tutti i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dispositivi disponibili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nella rete (invece di eseguire un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ping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per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ciascun dispositivo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). Utilizzare il seguente comando: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287019" lvl="1" marL="7569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Nmap -sP &lt;rete&gt;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18" name="Google Shape;318;p18"/>
          <p:cNvSpPr txBox="1"/>
          <p:nvPr/>
        </p:nvSpPr>
        <p:spPr>
          <a:xfrm>
            <a:off x="324802" y="3036570"/>
            <a:ext cx="3347720" cy="1880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35179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Nmap -sP 192.168.122.0/24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00000"/>
              </a:lnSpc>
              <a:spcBef>
                <a:spcPts val="1625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252729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Il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comando -sP produce un elenco delle macchine attive e disponibili.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319" name="Google Shape;319;p18"/>
          <p:cNvGrpSpPr/>
          <p:nvPr/>
        </p:nvGrpSpPr>
        <p:grpSpPr>
          <a:xfrm>
            <a:off x="3954779" y="1645944"/>
            <a:ext cx="6142990" cy="4801870"/>
            <a:chOff x="3954779" y="1645944"/>
            <a:chExt cx="6142990" cy="4801870"/>
          </a:xfrm>
        </p:grpSpPr>
        <p:pic>
          <p:nvPicPr>
            <p:cNvPr id="320" name="Google Shape;320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954779" y="1645944"/>
              <a:ext cx="6142990" cy="48018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1" name="Google Shape;321;p1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150359" y="1841499"/>
              <a:ext cx="5565140" cy="4224020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322" name="Google Shape;322;p18"/>
          <p:cNvGraphicFramePr/>
          <p:nvPr/>
        </p:nvGraphicFramePr>
        <p:xfrm>
          <a:off x="4114482" y="257016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{CF6FAF62-5A86-4E10-92EB-49195606245B}</a:tableStyleId>
              </a:tblPr>
              <a:tblGrid>
                <a:gridCol w="4476750"/>
              </a:tblGrid>
              <a:tr h="454650">
                <a:tc>
                  <a:txBody>
                    <a:bodyPr/>
                    <a:lstStyle/>
                    <a:p>
                      <a:pPr indent="0" lvl="0" marL="0" marR="23177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FF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Gateway (cioè GNS3VM)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79375" marB="0" marR="0" marL="0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3700">
                <a:tc>
                  <a:txBody>
                    <a:bodyPr/>
                    <a:lstStyle/>
                    <a:p>
                      <a:pPr indent="0" lvl="0" marL="0" marR="15367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FF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Dispositivo client ModbusTCP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2075" marB="0" marR="0" marL="0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indent="0" lvl="0" marL="0" marR="128904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FF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Dispositivo server ModbusTCP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18750" marB="0" marR="0" marL="0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indent="0" lvl="0" marL="23971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FF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Dispositivo amministratore (Kali Linux)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77475" marB="0" marR="0" marL="0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indent="0" lvl="0" marL="23971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FF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Server Metaspliot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63500" marB="0" marR="0" marL="0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3200">
                <a:tc>
                  <a:txBody>
                    <a:bodyPr/>
                    <a:lstStyle/>
                    <a:p>
                      <a:pPr indent="0" lvl="0" marL="0" marR="13271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FF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Dispositivo di attacco (Kali Linux)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65400" marB="0" marR="0" marL="0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23" name="Google Shape;323;p18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4" name="Google Shape;324;p18"/>
          <p:cNvSpPr txBox="1"/>
          <p:nvPr/>
        </p:nvSpPr>
        <p:spPr>
          <a:xfrm>
            <a:off x="60325" y="6580787"/>
            <a:ext cx="4325620" cy="1657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rgbClr val="86872C"/>
                </a:solidFill>
                <a:latin typeface="Verdana"/>
                <a:ea typeface="Verdana"/>
                <a:cs typeface="Verdana"/>
                <a:sym typeface="Verdana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Comandi Nmap - 17 comandi di base per la rete Linux (phoenixnap.com)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5" name="Google Shape;325;p18"/>
          <p:cNvSpPr txBox="1"/>
          <p:nvPr/>
        </p:nvSpPr>
        <p:spPr>
          <a:xfrm>
            <a:off x="5452745" y="5244719"/>
            <a:ext cx="3063875" cy="6661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904" lvl="0" marL="1270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Nmap ha completato la scansione della rete in 15 secondi e ha rilevato 6 dispositivi attivi.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" name="Google Shape;330;p19"/>
          <p:cNvGrpSpPr/>
          <p:nvPr/>
        </p:nvGrpSpPr>
        <p:grpSpPr>
          <a:xfrm>
            <a:off x="7377807" y="0"/>
            <a:ext cx="3465451" cy="6858000"/>
            <a:chOff x="7377807" y="0"/>
            <a:chExt cx="3465451" cy="6858000"/>
          </a:xfrm>
        </p:grpSpPr>
        <p:sp>
          <p:nvSpPr>
            <p:cNvPr id="331" name="Google Shape;331;p19"/>
            <p:cNvSpPr/>
            <p:nvPr/>
          </p:nvSpPr>
          <p:spPr>
            <a:xfrm>
              <a:off x="7377807" y="0"/>
              <a:ext cx="2555875" cy="6858000"/>
            </a:xfrm>
            <a:custGeom>
              <a:rect b="b" l="l" r="r" t="t"/>
              <a:pathLst>
                <a:path extrusionOk="0" h="6858000" w="2555875">
                  <a:moveTo>
                    <a:pt x="1542091" y="1537610"/>
                  </a:moveTo>
                  <a:lnTo>
                    <a:pt x="1494718" y="1544070"/>
                  </a:lnTo>
                  <a:lnTo>
                    <a:pt x="1451169" y="1562179"/>
                  </a:lnTo>
                  <a:lnTo>
                    <a:pt x="1413673" y="1590670"/>
                  </a:lnTo>
                  <a:lnTo>
                    <a:pt x="1384461" y="1628276"/>
                  </a:lnTo>
                  <a:lnTo>
                    <a:pt x="1365761" y="1673733"/>
                  </a:lnTo>
                  <a:lnTo>
                    <a:pt x="971045" y="3128772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572" y="3136391"/>
                  </a:lnTo>
                  <a:lnTo>
                    <a:pt x="1391161" y="1681479"/>
                  </a:lnTo>
                  <a:lnTo>
                    <a:pt x="1412178" y="1635400"/>
                  </a:lnTo>
                  <a:lnTo>
                    <a:pt x="1445454" y="1599202"/>
                  </a:lnTo>
                  <a:lnTo>
                    <a:pt x="1487704" y="1574842"/>
                  </a:lnTo>
                  <a:lnTo>
                    <a:pt x="1535641" y="1564278"/>
                  </a:lnTo>
                  <a:lnTo>
                    <a:pt x="1637552" y="1564278"/>
                  </a:lnTo>
                  <a:lnTo>
                    <a:pt x="1625581" y="1556847"/>
                  </a:lnTo>
                  <a:lnTo>
                    <a:pt x="1591072" y="1544070"/>
                  </a:lnTo>
                  <a:lnTo>
                    <a:pt x="1542091" y="1537610"/>
                  </a:lnTo>
                  <a:close/>
                </a:path>
                <a:path extrusionOk="0" h="6858000" w="2555875">
                  <a:moveTo>
                    <a:pt x="1637552" y="1564278"/>
                  </a:moveTo>
                  <a:lnTo>
                    <a:pt x="1535641" y="1564278"/>
                  </a:lnTo>
                  <a:lnTo>
                    <a:pt x="1585979" y="1569465"/>
                  </a:lnTo>
                  <a:lnTo>
                    <a:pt x="1615243" y="1580638"/>
                  </a:lnTo>
                  <a:lnTo>
                    <a:pt x="1663721" y="1617793"/>
                  </a:lnTo>
                  <a:lnTo>
                    <a:pt x="1694580" y="1671824"/>
                  </a:lnTo>
                  <a:lnTo>
                    <a:pt x="1702200" y="1732728"/>
                  </a:lnTo>
                  <a:lnTo>
                    <a:pt x="1696723" y="1764157"/>
                  </a:lnTo>
                  <a:lnTo>
                    <a:pt x="1437008" y="2721864"/>
                  </a:lnTo>
                  <a:lnTo>
                    <a:pt x="1430563" y="2770768"/>
                  </a:lnTo>
                  <a:lnTo>
                    <a:pt x="1437051" y="2818082"/>
                  </a:lnTo>
                  <a:lnTo>
                    <a:pt x="1455201" y="2861579"/>
                  </a:lnTo>
                  <a:lnTo>
                    <a:pt x="1483744" y="2899033"/>
                  </a:lnTo>
                  <a:lnTo>
                    <a:pt x="1521410" y="2928218"/>
                  </a:lnTo>
                  <a:lnTo>
                    <a:pt x="1566929" y="2946908"/>
                  </a:lnTo>
                  <a:lnTo>
                    <a:pt x="1618845" y="2953102"/>
                  </a:lnTo>
                  <a:lnTo>
                    <a:pt x="1669011" y="2944922"/>
                  </a:lnTo>
                  <a:lnTo>
                    <a:pt x="1704363" y="2928436"/>
                  </a:lnTo>
                  <a:lnTo>
                    <a:pt x="1617635" y="2928436"/>
                  </a:lnTo>
                  <a:lnTo>
                    <a:pt x="1573279" y="2922778"/>
                  </a:lnTo>
                  <a:lnTo>
                    <a:pt x="1527139" y="2901824"/>
                  </a:lnTo>
                  <a:lnTo>
                    <a:pt x="1490910" y="2868592"/>
                  </a:lnTo>
                  <a:lnTo>
                    <a:pt x="1466551" y="2826381"/>
                  </a:lnTo>
                  <a:lnTo>
                    <a:pt x="1456017" y="2778489"/>
                  </a:lnTo>
                  <a:lnTo>
                    <a:pt x="1461265" y="2728214"/>
                  </a:lnTo>
                  <a:lnTo>
                    <a:pt x="1720980" y="1770507"/>
                  </a:lnTo>
                  <a:lnTo>
                    <a:pt x="1726951" y="1734833"/>
                  </a:lnTo>
                  <a:lnTo>
                    <a:pt x="1725967" y="1701800"/>
                  </a:lnTo>
                  <a:lnTo>
                    <a:pt x="1725886" y="1699053"/>
                  </a:lnTo>
                  <a:lnTo>
                    <a:pt x="1717891" y="1664011"/>
                  </a:lnTo>
                  <a:lnTo>
                    <a:pt x="1703073" y="1630552"/>
                  </a:lnTo>
                  <a:lnTo>
                    <a:pt x="1682196" y="1600555"/>
                  </a:lnTo>
                  <a:lnTo>
                    <a:pt x="1656163" y="1575831"/>
                  </a:lnTo>
                  <a:lnTo>
                    <a:pt x="1637552" y="1564278"/>
                  </a:lnTo>
                  <a:close/>
                </a:path>
                <a:path extrusionOk="0" h="6858000" w="2555875">
                  <a:moveTo>
                    <a:pt x="2555783" y="0"/>
                  </a:moveTo>
                  <a:lnTo>
                    <a:pt x="2528639" y="0"/>
                  </a:lnTo>
                  <a:lnTo>
                    <a:pt x="2100329" y="1561846"/>
                  </a:lnTo>
                  <a:lnTo>
                    <a:pt x="1757810" y="2837561"/>
                  </a:lnTo>
                  <a:lnTo>
                    <a:pt x="1733023" y="2875245"/>
                  </a:lnTo>
                  <a:lnTo>
                    <a:pt x="1699841" y="2903639"/>
                  </a:lnTo>
                  <a:lnTo>
                    <a:pt x="1660600" y="2921713"/>
                  </a:lnTo>
                  <a:lnTo>
                    <a:pt x="1617635" y="2928436"/>
                  </a:lnTo>
                  <a:lnTo>
                    <a:pt x="1704363" y="2928436"/>
                  </a:lnTo>
                  <a:lnTo>
                    <a:pt x="1714733" y="2923599"/>
                  </a:lnTo>
                  <a:lnTo>
                    <a:pt x="1753317" y="2890365"/>
                  </a:lnTo>
                  <a:lnTo>
                    <a:pt x="1782067" y="2846451"/>
                  </a:lnTo>
                  <a:lnTo>
                    <a:pt x="1782067" y="2845180"/>
                  </a:lnTo>
                  <a:lnTo>
                    <a:pt x="2124586" y="1568196"/>
                  </a:lnTo>
                  <a:lnTo>
                    <a:pt x="2555783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7895711" y="5207528"/>
              <a:ext cx="756285" cy="1645920"/>
            </a:xfrm>
            <a:custGeom>
              <a:rect b="b" l="l" r="r" t="t"/>
              <a:pathLst>
                <a:path extrusionOk="0" h="1645920" w="756284">
                  <a:moveTo>
                    <a:pt x="0" y="1645731"/>
                  </a:moveTo>
                  <a:lnTo>
                    <a:pt x="26350" y="1645731"/>
                  </a:lnTo>
                  <a:lnTo>
                    <a:pt x="430366" y="140987"/>
                  </a:lnTo>
                  <a:lnTo>
                    <a:pt x="450302" y="95317"/>
                  </a:lnTo>
                  <a:lnTo>
                    <a:pt x="482345" y="59552"/>
                  </a:lnTo>
                  <a:lnTo>
                    <a:pt x="523241" y="35599"/>
                  </a:lnTo>
                  <a:lnTo>
                    <a:pt x="569738" y="25366"/>
                  </a:lnTo>
                  <a:lnTo>
                    <a:pt x="618584" y="30759"/>
                  </a:lnTo>
                  <a:lnTo>
                    <a:pt x="672540" y="57675"/>
                  </a:lnTo>
                  <a:lnTo>
                    <a:pt x="711439" y="103817"/>
                  </a:lnTo>
                  <a:lnTo>
                    <a:pt x="730731" y="161494"/>
                  </a:lnTo>
                  <a:lnTo>
                    <a:pt x="731731" y="192135"/>
                  </a:lnTo>
                  <a:lnTo>
                    <a:pt x="726496" y="223017"/>
                  </a:lnTo>
                  <a:lnTo>
                    <a:pt x="343786" y="1645731"/>
                  </a:lnTo>
                  <a:lnTo>
                    <a:pt x="370137" y="1645731"/>
                  </a:lnTo>
                  <a:lnTo>
                    <a:pt x="750336" y="229425"/>
                  </a:lnTo>
                  <a:lnTo>
                    <a:pt x="756238" y="193737"/>
                  </a:lnTo>
                  <a:lnTo>
                    <a:pt x="755199" y="158290"/>
                  </a:lnTo>
                  <a:lnTo>
                    <a:pt x="732770" y="91000"/>
                  </a:lnTo>
                  <a:lnTo>
                    <a:pt x="686813" y="37648"/>
                  </a:lnTo>
                  <a:lnTo>
                    <a:pt x="624858" y="6407"/>
                  </a:lnTo>
                  <a:lnTo>
                    <a:pt x="578431" y="0"/>
                  </a:lnTo>
                  <a:lnTo>
                    <a:pt x="532245" y="6244"/>
                  </a:lnTo>
                  <a:lnTo>
                    <a:pt x="489913" y="24116"/>
                  </a:lnTo>
                  <a:lnTo>
                    <a:pt x="453484" y="52323"/>
                  </a:lnTo>
                  <a:lnTo>
                    <a:pt x="425006" y="89575"/>
                  </a:lnTo>
                  <a:lnTo>
                    <a:pt x="406525" y="134578"/>
                  </a:lnTo>
                  <a:lnTo>
                    <a:pt x="0" y="1645731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33" name="Google Shape;333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8879" y="6167120"/>
              <a:ext cx="3294379" cy="6121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4" name="Google Shape;334;p19"/>
          <p:cNvSpPr txBox="1"/>
          <p:nvPr>
            <p:ph type="title"/>
          </p:nvPr>
        </p:nvSpPr>
        <p:spPr>
          <a:xfrm>
            <a:off x="875347" y="822578"/>
            <a:ext cx="1344295" cy="513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NMAP</a:t>
            </a:r>
            <a:endParaRPr/>
          </a:p>
        </p:txBody>
      </p:sp>
      <p:sp>
        <p:nvSpPr>
          <p:cNvPr id="335" name="Google Shape;335;p19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6" name="Google Shape;336;p19"/>
          <p:cNvSpPr txBox="1"/>
          <p:nvPr/>
        </p:nvSpPr>
        <p:spPr>
          <a:xfrm>
            <a:off x="899160" y="1597659"/>
            <a:ext cx="4632325" cy="1042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86385" lvl="0" marL="2990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Eseguire la scansione di tutte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le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porte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aperte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nella rete/a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2997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particolare dispositivo: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533400" rtl="0" algn="ctr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nmap -sT -p 80 192.168.122.0/24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7" name="Google Shape;337;p19"/>
          <p:cNvSpPr txBox="1"/>
          <p:nvPr/>
        </p:nvSpPr>
        <p:spPr>
          <a:xfrm>
            <a:off x="899160" y="2969895"/>
            <a:ext cx="4497705" cy="8489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86385" lvl="0" marL="2990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sT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: connessione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TCP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(handshake a 3 vie)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286385" lvl="0" marL="2990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p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: porte (è possibile utilizzare una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virgola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"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,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" per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2997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ricerca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multipla di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porte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)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338" name="Google Shape;338;p19"/>
          <p:cNvGrpSpPr/>
          <p:nvPr/>
        </p:nvGrpSpPr>
        <p:grpSpPr>
          <a:xfrm>
            <a:off x="6189979" y="1087094"/>
            <a:ext cx="6002020" cy="4893310"/>
            <a:chOff x="6189979" y="1087094"/>
            <a:chExt cx="6002020" cy="4893310"/>
          </a:xfrm>
        </p:grpSpPr>
        <p:pic>
          <p:nvPicPr>
            <p:cNvPr id="339" name="Google Shape;339;p1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423659" y="1087094"/>
              <a:ext cx="5768340" cy="48933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0" name="Google Shape;340;p1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619239" y="1282700"/>
              <a:ext cx="5427980" cy="43154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1" name="Google Shape;341;p19"/>
            <p:cNvSpPr/>
            <p:nvPr/>
          </p:nvSpPr>
          <p:spPr>
            <a:xfrm>
              <a:off x="6455409" y="2061210"/>
              <a:ext cx="3479800" cy="2928620"/>
            </a:xfrm>
            <a:custGeom>
              <a:rect b="b" l="l" r="r" t="t"/>
              <a:pathLst>
                <a:path extrusionOk="0" h="2928620" w="3479800">
                  <a:moveTo>
                    <a:pt x="5079" y="840739"/>
                  </a:moveTo>
                  <a:lnTo>
                    <a:pt x="1521460" y="840739"/>
                  </a:lnTo>
                  <a:lnTo>
                    <a:pt x="1521460" y="619760"/>
                  </a:lnTo>
                  <a:lnTo>
                    <a:pt x="5079" y="619760"/>
                  </a:lnTo>
                  <a:lnTo>
                    <a:pt x="5079" y="840739"/>
                  </a:lnTo>
                  <a:close/>
                </a:path>
                <a:path extrusionOk="0" h="2928620" w="3479800">
                  <a:moveTo>
                    <a:pt x="43179" y="220979"/>
                  </a:moveTo>
                  <a:lnTo>
                    <a:pt x="3180080" y="220979"/>
                  </a:lnTo>
                  <a:lnTo>
                    <a:pt x="3180080" y="0"/>
                  </a:lnTo>
                  <a:lnTo>
                    <a:pt x="43179" y="0"/>
                  </a:lnTo>
                  <a:lnTo>
                    <a:pt x="43179" y="220979"/>
                  </a:lnTo>
                  <a:close/>
                </a:path>
                <a:path extrusionOk="0" h="2928620" w="3479800">
                  <a:moveTo>
                    <a:pt x="15239" y="1297939"/>
                  </a:moveTo>
                  <a:lnTo>
                    <a:pt x="3479799" y="1297939"/>
                  </a:lnTo>
                  <a:lnTo>
                    <a:pt x="3479799" y="1079500"/>
                  </a:lnTo>
                  <a:lnTo>
                    <a:pt x="15239" y="1079500"/>
                  </a:lnTo>
                  <a:lnTo>
                    <a:pt x="15239" y="1297939"/>
                  </a:lnTo>
                  <a:close/>
                </a:path>
                <a:path extrusionOk="0" h="2928620" w="3479800">
                  <a:moveTo>
                    <a:pt x="25400" y="1866900"/>
                  </a:moveTo>
                  <a:lnTo>
                    <a:pt x="1521460" y="1866900"/>
                  </a:lnTo>
                  <a:lnTo>
                    <a:pt x="1521460" y="1701800"/>
                  </a:lnTo>
                  <a:lnTo>
                    <a:pt x="25400" y="1701800"/>
                  </a:lnTo>
                  <a:lnTo>
                    <a:pt x="25400" y="1866900"/>
                  </a:lnTo>
                  <a:close/>
                </a:path>
                <a:path extrusionOk="0" h="2928620" w="3479800">
                  <a:moveTo>
                    <a:pt x="5079" y="2319020"/>
                  </a:moveTo>
                  <a:lnTo>
                    <a:pt x="3053080" y="2319020"/>
                  </a:lnTo>
                  <a:lnTo>
                    <a:pt x="3053080" y="2113280"/>
                  </a:lnTo>
                  <a:lnTo>
                    <a:pt x="5079" y="2113280"/>
                  </a:lnTo>
                  <a:lnTo>
                    <a:pt x="5079" y="2319020"/>
                  </a:lnTo>
                  <a:close/>
                </a:path>
                <a:path extrusionOk="0" h="2928620" w="3479800">
                  <a:moveTo>
                    <a:pt x="0" y="2928620"/>
                  </a:moveTo>
                  <a:lnTo>
                    <a:pt x="1516380" y="2928620"/>
                  </a:lnTo>
                  <a:lnTo>
                    <a:pt x="1516380" y="2730500"/>
                  </a:lnTo>
                  <a:lnTo>
                    <a:pt x="0" y="2730500"/>
                  </a:lnTo>
                  <a:lnTo>
                    <a:pt x="0" y="2928620"/>
                  </a:lnTo>
                  <a:close/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42" name="Google Shape;342;p1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95059" y="2133600"/>
              <a:ext cx="396481" cy="7876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3" name="Google Shape;343;p19"/>
            <p:cNvSpPr/>
            <p:nvPr/>
          </p:nvSpPr>
          <p:spPr>
            <a:xfrm>
              <a:off x="6218046" y="2156586"/>
              <a:ext cx="278765" cy="649605"/>
            </a:xfrm>
            <a:custGeom>
              <a:rect b="b" l="l" r="r" t="t"/>
              <a:pathLst>
                <a:path extrusionOk="0" h="649605" w="278764">
                  <a:moveTo>
                    <a:pt x="164432" y="624593"/>
                  </a:moveTo>
                  <a:lnTo>
                    <a:pt x="157606" y="649097"/>
                  </a:lnTo>
                  <a:lnTo>
                    <a:pt x="241300" y="632840"/>
                  </a:lnTo>
                  <a:lnTo>
                    <a:pt x="235959" y="628014"/>
                  </a:lnTo>
                  <a:lnTo>
                    <a:pt x="176529" y="628014"/>
                  </a:lnTo>
                  <a:lnTo>
                    <a:pt x="164432" y="624593"/>
                  </a:lnTo>
                  <a:close/>
                </a:path>
                <a:path extrusionOk="0" h="649605" w="278764">
                  <a:moveTo>
                    <a:pt x="171227" y="600199"/>
                  </a:moveTo>
                  <a:lnTo>
                    <a:pt x="164540" y="624204"/>
                  </a:lnTo>
                  <a:lnTo>
                    <a:pt x="164432" y="624593"/>
                  </a:lnTo>
                  <a:lnTo>
                    <a:pt x="176529" y="628014"/>
                  </a:lnTo>
                  <a:lnTo>
                    <a:pt x="183514" y="603630"/>
                  </a:lnTo>
                  <a:lnTo>
                    <a:pt x="175432" y="601345"/>
                  </a:lnTo>
                  <a:lnTo>
                    <a:pt x="173862" y="601345"/>
                  </a:lnTo>
                  <a:lnTo>
                    <a:pt x="171227" y="600199"/>
                  </a:lnTo>
                  <a:close/>
                </a:path>
                <a:path extrusionOk="0" h="649605" w="278764">
                  <a:moveTo>
                    <a:pt x="178053" y="575690"/>
                  </a:moveTo>
                  <a:lnTo>
                    <a:pt x="171331" y="599825"/>
                  </a:lnTo>
                  <a:lnTo>
                    <a:pt x="172463" y="600505"/>
                  </a:lnTo>
                  <a:lnTo>
                    <a:pt x="183514" y="603630"/>
                  </a:lnTo>
                  <a:lnTo>
                    <a:pt x="176529" y="628014"/>
                  </a:lnTo>
                  <a:lnTo>
                    <a:pt x="235959" y="628014"/>
                  </a:lnTo>
                  <a:lnTo>
                    <a:pt x="178053" y="575690"/>
                  </a:lnTo>
                  <a:close/>
                </a:path>
                <a:path extrusionOk="0" h="649605" w="278764">
                  <a:moveTo>
                    <a:pt x="277494" y="0"/>
                  </a:moveTo>
                  <a:lnTo>
                    <a:pt x="238505" y="4190"/>
                  </a:lnTo>
                  <a:lnTo>
                    <a:pt x="199770" y="16128"/>
                  </a:lnTo>
                  <a:lnTo>
                    <a:pt x="162687" y="34925"/>
                  </a:lnTo>
                  <a:lnTo>
                    <a:pt x="127888" y="59943"/>
                  </a:lnTo>
                  <a:lnTo>
                    <a:pt x="86232" y="100837"/>
                  </a:lnTo>
                  <a:lnTo>
                    <a:pt x="51053" y="149478"/>
                  </a:lnTo>
                  <a:lnTo>
                    <a:pt x="29590" y="189991"/>
                  </a:lnTo>
                  <a:lnTo>
                    <a:pt x="13715" y="232663"/>
                  </a:lnTo>
                  <a:lnTo>
                    <a:pt x="3428" y="276987"/>
                  </a:lnTo>
                  <a:lnTo>
                    <a:pt x="0" y="322452"/>
                  </a:lnTo>
                  <a:lnTo>
                    <a:pt x="245" y="337058"/>
                  </a:lnTo>
                  <a:lnTo>
                    <a:pt x="253" y="337565"/>
                  </a:lnTo>
                  <a:lnTo>
                    <a:pt x="1150" y="350900"/>
                  </a:lnTo>
                  <a:lnTo>
                    <a:pt x="1269" y="352678"/>
                  </a:lnTo>
                  <a:lnTo>
                    <a:pt x="8127" y="397255"/>
                  </a:lnTo>
                  <a:lnTo>
                    <a:pt x="20065" y="440309"/>
                  </a:lnTo>
                  <a:lnTo>
                    <a:pt x="43306" y="494538"/>
                  </a:lnTo>
                  <a:lnTo>
                    <a:pt x="73532" y="543051"/>
                  </a:lnTo>
                  <a:lnTo>
                    <a:pt x="109474" y="584453"/>
                  </a:lnTo>
                  <a:lnTo>
                    <a:pt x="139700" y="609726"/>
                  </a:lnTo>
                  <a:lnTo>
                    <a:pt x="161925" y="623697"/>
                  </a:lnTo>
                  <a:lnTo>
                    <a:pt x="162813" y="624204"/>
                  </a:lnTo>
                  <a:lnTo>
                    <a:pt x="163956" y="624459"/>
                  </a:lnTo>
                  <a:lnTo>
                    <a:pt x="164432" y="624593"/>
                  </a:lnTo>
                  <a:lnTo>
                    <a:pt x="171142" y="600505"/>
                  </a:lnTo>
                  <a:lnTo>
                    <a:pt x="171227" y="600199"/>
                  </a:lnTo>
                  <a:lnTo>
                    <a:pt x="171331" y="599825"/>
                  </a:lnTo>
                  <a:lnTo>
                    <a:pt x="164337" y="595629"/>
                  </a:lnTo>
                  <a:lnTo>
                    <a:pt x="154939" y="589407"/>
                  </a:lnTo>
                  <a:lnTo>
                    <a:pt x="110616" y="548893"/>
                  </a:lnTo>
                  <a:lnTo>
                    <a:pt x="79755" y="506984"/>
                  </a:lnTo>
                  <a:lnTo>
                    <a:pt x="54482" y="458850"/>
                  </a:lnTo>
                  <a:lnTo>
                    <a:pt x="36322" y="406018"/>
                  </a:lnTo>
                  <a:lnTo>
                    <a:pt x="28193" y="364871"/>
                  </a:lnTo>
                  <a:lnTo>
                    <a:pt x="25273" y="323088"/>
                  </a:lnTo>
                  <a:lnTo>
                    <a:pt x="25653" y="309245"/>
                  </a:lnTo>
                  <a:lnTo>
                    <a:pt x="30987" y="267715"/>
                  </a:lnTo>
                  <a:lnTo>
                    <a:pt x="42163" y="227075"/>
                  </a:lnTo>
                  <a:lnTo>
                    <a:pt x="58547" y="188213"/>
                  </a:lnTo>
                  <a:lnTo>
                    <a:pt x="87629" y="140080"/>
                  </a:lnTo>
                  <a:lnTo>
                    <a:pt x="123443" y="98043"/>
                  </a:lnTo>
                  <a:lnTo>
                    <a:pt x="153924" y="71627"/>
                  </a:lnTo>
                  <a:lnTo>
                    <a:pt x="186308" y="50673"/>
                  </a:lnTo>
                  <a:lnTo>
                    <a:pt x="231393" y="31876"/>
                  </a:lnTo>
                  <a:lnTo>
                    <a:pt x="278511" y="25273"/>
                  </a:lnTo>
                  <a:lnTo>
                    <a:pt x="277786" y="7238"/>
                  </a:lnTo>
                  <a:lnTo>
                    <a:pt x="277663" y="4190"/>
                  </a:lnTo>
                  <a:lnTo>
                    <a:pt x="277566" y="1777"/>
                  </a:lnTo>
                  <a:lnTo>
                    <a:pt x="277494" y="0"/>
                  </a:lnTo>
                  <a:close/>
                </a:path>
                <a:path extrusionOk="0" h="649605" w="278764">
                  <a:moveTo>
                    <a:pt x="171331" y="599825"/>
                  </a:moveTo>
                  <a:lnTo>
                    <a:pt x="171227" y="600199"/>
                  </a:lnTo>
                  <a:lnTo>
                    <a:pt x="173862" y="601345"/>
                  </a:lnTo>
                  <a:lnTo>
                    <a:pt x="172463" y="600505"/>
                  </a:lnTo>
                  <a:lnTo>
                    <a:pt x="171380" y="600199"/>
                  </a:lnTo>
                  <a:lnTo>
                    <a:pt x="171953" y="600199"/>
                  </a:lnTo>
                  <a:lnTo>
                    <a:pt x="171331" y="599825"/>
                  </a:lnTo>
                  <a:close/>
                </a:path>
                <a:path extrusionOk="0" h="649605" w="278764">
                  <a:moveTo>
                    <a:pt x="172463" y="600505"/>
                  </a:moveTo>
                  <a:lnTo>
                    <a:pt x="173862" y="601345"/>
                  </a:lnTo>
                  <a:lnTo>
                    <a:pt x="175432" y="601345"/>
                  </a:lnTo>
                  <a:lnTo>
                    <a:pt x="172463" y="600505"/>
                  </a:lnTo>
                  <a:close/>
                </a:path>
                <a:path extrusionOk="0" h="649605" w="278764">
                  <a:moveTo>
                    <a:pt x="171953" y="600199"/>
                  </a:moveTo>
                  <a:lnTo>
                    <a:pt x="171380" y="600199"/>
                  </a:lnTo>
                  <a:lnTo>
                    <a:pt x="172463" y="600505"/>
                  </a:lnTo>
                  <a:lnTo>
                    <a:pt x="171953" y="60019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44" name="Google Shape;344;p1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205219" y="3213099"/>
              <a:ext cx="406641" cy="7622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5" name="Google Shape;345;p19"/>
            <p:cNvSpPr/>
            <p:nvPr/>
          </p:nvSpPr>
          <p:spPr>
            <a:xfrm>
              <a:off x="6228079" y="3235959"/>
              <a:ext cx="251460" cy="626745"/>
            </a:xfrm>
            <a:custGeom>
              <a:rect b="b" l="l" r="r" t="t"/>
              <a:pathLst>
                <a:path extrusionOk="0" h="626745" w="251460">
                  <a:moveTo>
                    <a:pt x="174605" y="601163"/>
                  </a:moveTo>
                  <a:lnTo>
                    <a:pt x="168402" y="626237"/>
                  </a:lnTo>
                  <a:lnTo>
                    <a:pt x="251460" y="607694"/>
                  </a:lnTo>
                  <a:lnTo>
                    <a:pt x="247746" y="604519"/>
                  </a:lnTo>
                  <a:lnTo>
                    <a:pt x="186309" y="604519"/>
                  </a:lnTo>
                  <a:lnTo>
                    <a:pt x="174605" y="601163"/>
                  </a:lnTo>
                  <a:close/>
                </a:path>
                <a:path extrusionOk="0" h="626745" w="251460">
                  <a:moveTo>
                    <a:pt x="180717" y="576461"/>
                  </a:moveTo>
                  <a:lnTo>
                    <a:pt x="174605" y="601163"/>
                  </a:lnTo>
                  <a:lnTo>
                    <a:pt x="186309" y="604519"/>
                  </a:lnTo>
                  <a:lnTo>
                    <a:pt x="193421" y="580135"/>
                  </a:lnTo>
                  <a:lnTo>
                    <a:pt x="180717" y="576461"/>
                  </a:lnTo>
                  <a:close/>
                </a:path>
                <a:path extrusionOk="0" h="626745" w="251460">
                  <a:moveTo>
                    <a:pt x="186690" y="552322"/>
                  </a:moveTo>
                  <a:lnTo>
                    <a:pt x="180908" y="575690"/>
                  </a:lnTo>
                  <a:lnTo>
                    <a:pt x="180807" y="576097"/>
                  </a:lnTo>
                  <a:lnTo>
                    <a:pt x="180717" y="576461"/>
                  </a:lnTo>
                  <a:lnTo>
                    <a:pt x="193421" y="580135"/>
                  </a:lnTo>
                  <a:lnTo>
                    <a:pt x="186309" y="604519"/>
                  </a:lnTo>
                  <a:lnTo>
                    <a:pt x="247746" y="604519"/>
                  </a:lnTo>
                  <a:lnTo>
                    <a:pt x="186690" y="552322"/>
                  </a:lnTo>
                  <a:close/>
                </a:path>
                <a:path extrusionOk="0" h="626745" w="251460">
                  <a:moveTo>
                    <a:pt x="240792" y="0"/>
                  </a:moveTo>
                  <a:lnTo>
                    <a:pt x="195325" y="7112"/>
                  </a:lnTo>
                  <a:lnTo>
                    <a:pt x="151130" y="27177"/>
                  </a:lnTo>
                  <a:lnTo>
                    <a:pt x="120142" y="49402"/>
                  </a:lnTo>
                  <a:lnTo>
                    <a:pt x="91821" y="76707"/>
                  </a:lnTo>
                  <a:lnTo>
                    <a:pt x="58420" y="120141"/>
                  </a:lnTo>
                  <a:lnTo>
                    <a:pt x="31369" y="169672"/>
                  </a:lnTo>
                  <a:lnTo>
                    <a:pt x="11937" y="223774"/>
                  </a:lnTo>
                  <a:lnTo>
                    <a:pt x="3048" y="266445"/>
                  </a:lnTo>
                  <a:lnTo>
                    <a:pt x="0" y="309879"/>
                  </a:lnTo>
                  <a:lnTo>
                    <a:pt x="361" y="323723"/>
                  </a:lnTo>
                  <a:lnTo>
                    <a:pt x="5461" y="367664"/>
                  </a:lnTo>
                  <a:lnTo>
                    <a:pt x="21209" y="423417"/>
                  </a:lnTo>
                  <a:lnTo>
                    <a:pt x="45466" y="475488"/>
                  </a:lnTo>
                  <a:lnTo>
                    <a:pt x="77216" y="522223"/>
                  </a:lnTo>
                  <a:lnTo>
                    <a:pt x="114681" y="561847"/>
                  </a:lnTo>
                  <a:lnTo>
                    <a:pt x="146177" y="586104"/>
                  </a:lnTo>
                  <a:lnTo>
                    <a:pt x="168275" y="598932"/>
                  </a:lnTo>
                  <a:lnTo>
                    <a:pt x="169164" y="599439"/>
                  </a:lnTo>
                  <a:lnTo>
                    <a:pt x="169925" y="599820"/>
                  </a:lnTo>
                  <a:lnTo>
                    <a:pt x="174605" y="601163"/>
                  </a:lnTo>
                  <a:lnTo>
                    <a:pt x="180651" y="576729"/>
                  </a:lnTo>
                  <a:lnTo>
                    <a:pt x="178054" y="575690"/>
                  </a:lnTo>
                  <a:lnTo>
                    <a:pt x="178703" y="575690"/>
                  </a:lnTo>
                  <a:lnTo>
                    <a:pt x="141478" y="551307"/>
                  </a:lnTo>
                  <a:lnTo>
                    <a:pt x="97536" y="507110"/>
                  </a:lnTo>
                  <a:lnTo>
                    <a:pt x="68072" y="463803"/>
                  </a:lnTo>
                  <a:lnTo>
                    <a:pt x="45339" y="415416"/>
                  </a:lnTo>
                  <a:lnTo>
                    <a:pt x="33400" y="376681"/>
                  </a:lnTo>
                  <a:lnTo>
                    <a:pt x="26670" y="337185"/>
                  </a:lnTo>
                  <a:lnTo>
                    <a:pt x="25831" y="324485"/>
                  </a:lnTo>
                  <a:lnTo>
                    <a:pt x="25781" y="323723"/>
                  </a:lnTo>
                  <a:lnTo>
                    <a:pt x="25400" y="310514"/>
                  </a:lnTo>
                  <a:lnTo>
                    <a:pt x="25654" y="297179"/>
                  </a:lnTo>
                  <a:lnTo>
                    <a:pt x="26670" y="283717"/>
                  </a:lnTo>
                  <a:lnTo>
                    <a:pt x="32893" y="244220"/>
                  </a:lnTo>
                  <a:lnTo>
                    <a:pt x="44069" y="205739"/>
                  </a:lnTo>
                  <a:lnTo>
                    <a:pt x="65786" y="157225"/>
                  </a:lnTo>
                  <a:lnTo>
                    <a:pt x="93853" y="113791"/>
                  </a:lnTo>
                  <a:lnTo>
                    <a:pt x="127127" y="77215"/>
                  </a:lnTo>
                  <a:lnTo>
                    <a:pt x="163507" y="49402"/>
                  </a:lnTo>
                  <a:lnTo>
                    <a:pt x="201930" y="31623"/>
                  </a:lnTo>
                  <a:lnTo>
                    <a:pt x="220717" y="27177"/>
                  </a:lnTo>
                  <a:lnTo>
                    <a:pt x="220274" y="27177"/>
                  </a:lnTo>
                  <a:lnTo>
                    <a:pt x="231140" y="25907"/>
                  </a:lnTo>
                  <a:lnTo>
                    <a:pt x="241808" y="25400"/>
                  </a:lnTo>
                  <a:lnTo>
                    <a:pt x="241076" y="7112"/>
                  </a:lnTo>
                  <a:lnTo>
                    <a:pt x="240954" y="4063"/>
                  </a:lnTo>
                  <a:lnTo>
                    <a:pt x="240863" y="1777"/>
                  </a:lnTo>
                  <a:lnTo>
                    <a:pt x="240792" y="0"/>
                  </a:lnTo>
                  <a:close/>
                </a:path>
                <a:path extrusionOk="0" h="626745" w="251460">
                  <a:moveTo>
                    <a:pt x="178054" y="575690"/>
                  </a:moveTo>
                  <a:lnTo>
                    <a:pt x="180651" y="576729"/>
                  </a:lnTo>
                  <a:lnTo>
                    <a:pt x="179460" y="576097"/>
                  </a:lnTo>
                  <a:lnTo>
                    <a:pt x="178054" y="575690"/>
                  </a:lnTo>
                  <a:close/>
                </a:path>
                <a:path extrusionOk="0" h="626745" w="251460">
                  <a:moveTo>
                    <a:pt x="179460" y="576097"/>
                  </a:moveTo>
                  <a:lnTo>
                    <a:pt x="180636" y="576729"/>
                  </a:lnTo>
                  <a:lnTo>
                    <a:pt x="180717" y="576461"/>
                  </a:lnTo>
                  <a:lnTo>
                    <a:pt x="179460" y="576097"/>
                  </a:lnTo>
                  <a:close/>
                </a:path>
                <a:path extrusionOk="0" h="626745" w="251460">
                  <a:moveTo>
                    <a:pt x="178703" y="575690"/>
                  </a:moveTo>
                  <a:lnTo>
                    <a:pt x="178054" y="575690"/>
                  </a:lnTo>
                  <a:lnTo>
                    <a:pt x="179460" y="576097"/>
                  </a:lnTo>
                  <a:lnTo>
                    <a:pt x="178703" y="57569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46" name="Google Shape;346;p1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189979" y="4241799"/>
              <a:ext cx="396494" cy="7825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7" name="Google Shape;347;p19"/>
            <p:cNvSpPr/>
            <p:nvPr/>
          </p:nvSpPr>
          <p:spPr>
            <a:xfrm>
              <a:off x="6212839" y="4264659"/>
              <a:ext cx="247650" cy="643255"/>
            </a:xfrm>
            <a:custGeom>
              <a:rect b="b" l="l" r="r" t="t"/>
              <a:pathLst>
                <a:path extrusionOk="0" h="643254" w="247650">
                  <a:moveTo>
                    <a:pt x="164502" y="618354"/>
                  </a:moveTo>
                  <a:lnTo>
                    <a:pt x="157734" y="643001"/>
                  </a:lnTo>
                  <a:lnTo>
                    <a:pt x="241300" y="626363"/>
                  </a:lnTo>
                  <a:lnTo>
                    <a:pt x="236207" y="621791"/>
                  </a:lnTo>
                  <a:lnTo>
                    <a:pt x="176657" y="621791"/>
                  </a:lnTo>
                  <a:lnTo>
                    <a:pt x="164502" y="618354"/>
                  </a:lnTo>
                  <a:close/>
                </a:path>
                <a:path extrusionOk="0" h="643254" w="247650">
                  <a:moveTo>
                    <a:pt x="171201" y="593960"/>
                  </a:moveTo>
                  <a:lnTo>
                    <a:pt x="164604" y="617982"/>
                  </a:lnTo>
                  <a:lnTo>
                    <a:pt x="164502" y="618354"/>
                  </a:lnTo>
                  <a:lnTo>
                    <a:pt x="176657" y="621791"/>
                  </a:lnTo>
                  <a:lnTo>
                    <a:pt x="183514" y="597407"/>
                  </a:lnTo>
                  <a:lnTo>
                    <a:pt x="175432" y="595121"/>
                  </a:lnTo>
                  <a:lnTo>
                    <a:pt x="173989" y="595121"/>
                  </a:lnTo>
                  <a:lnTo>
                    <a:pt x="171201" y="593960"/>
                  </a:lnTo>
                  <a:close/>
                </a:path>
                <a:path extrusionOk="0" h="643254" w="247650">
                  <a:moveTo>
                    <a:pt x="177926" y="569467"/>
                  </a:moveTo>
                  <a:lnTo>
                    <a:pt x="171316" y="593539"/>
                  </a:lnTo>
                  <a:lnTo>
                    <a:pt x="172670" y="594341"/>
                  </a:lnTo>
                  <a:lnTo>
                    <a:pt x="183514" y="597407"/>
                  </a:lnTo>
                  <a:lnTo>
                    <a:pt x="176657" y="621791"/>
                  </a:lnTo>
                  <a:lnTo>
                    <a:pt x="236207" y="621791"/>
                  </a:lnTo>
                  <a:lnTo>
                    <a:pt x="177926" y="569467"/>
                  </a:lnTo>
                  <a:close/>
                </a:path>
                <a:path extrusionOk="0" h="643254" w="247650">
                  <a:moveTo>
                    <a:pt x="246507" y="0"/>
                  </a:moveTo>
                  <a:lnTo>
                    <a:pt x="200025" y="7365"/>
                  </a:lnTo>
                  <a:lnTo>
                    <a:pt x="154686" y="28066"/>
                  </a:lnTo>
                  <a:lnTo>
                    <a:pt x="122936" y="51053"/>
                  </a:lnTo>
                  <a:lnTo>
                    <a:pt x="93980" y="79120"/>
                  </a:lnTo>
                  <a:lnTo>
                    <a:pt x="59817" y="123697"/>
                  </a:lnTo>
                  <a:lnTo>
                    <a:pt x="32131" y="174878"/>
                  </a:lnTo>
                  <a:lnTo>
                    <a:pt x="12192" y="230504"/>
                  </a:lnTo>
                  <a:lnTo>
                    <a:pt x="3175" y="274573"/>
                  </a:lnTo>
                  <a:lnTo>
                    <a:pt x="0" y="319277"/>
                  </a:lnTo>
                  <a:lnTo>
                    <a:pt x="245" y="333756"/>
                  </a:lnTo>
                  <a:lnTo>
                    <a:pt x="5334" y="378840"/>
                  </a:lnTo>
                  <a:lnTo>
                    <a:pt x="20193" y="435990"/>
                  </a:lnTo>
                  <a:lnTo>
                    <a:pt x="43434" y="489584"/>
                  </a:lnTo>
                  <a:lnTo>
                    <a:pt x="73660" y="537717"/>
                  </a:lnTo>
                  <a:lnTo>
                    <a:pt x="109600" y="578612"/>
                  </a:lnTo>
                  <a:lnTo>
                    <a:pt x="139700" y="603631"/>
                  </a:lnTo>
                  <a:lnTo>
                    <a:pt x="164616" y="618354"/>
                  </a:lnTo>
                  <a:lnTo>
                    <a:pt x="164604" y="617982"/>
                  </a:lnTo>
                  <a:lnTo>
                    <a:pt x="171096" y="594341"/>
                  </a:lnTo>
                  <a:lnTo>
                    <a:pt x="171201" y="593960"/>
                  </a:lnTo>
                  <a:lnTo>
                    <a:pt x="171316" y="593539"/>
                  </a:lnTo>
                  <a:lnTo>
                    <a:pt x="164337" y="589407"/>
                  </a:lnTo>
                  <a:lnTo>
                    <a:pt x="127888" y="560958"/>
                  </a:lnTo>
                  <a:lnTo>
                    <a:pt x="94614" y="523366"/>
                  </a:lnTo>
                  <a:lnTo>
                    <a:pt x="66294" y="478663"/>
                  </a:lnTo>
                  <a:lnTo>
                    <a:pt x="44450" y="428625"/>
                  </a:lnTo>
                  <a:lnTo>
                    <a:pt x="33020" y="388492"/>
                  </a:lnTo>
                  <a:lnTo>
                    <a:pt x="26670" y="347344"/>
                  </a:lnTo>
                  <a:lnTo>
                    <a:pt x="25691" y="334263"/>
                  </a:lnTo>
                  <a:lnTo>
                    <a:pt x="25654" y="333756"/>
                  </a:lnTo>
                  <a:lnTo>
                    <a:pt x="26670" y="292353"/>
                  </a:lnTo>
                  <a:lnTo>
                    <a:pt x="33147" y="251332"/>
                  </a:lnTo>
                  <a:lnTo>
                    <a:pt x="44576" y="211708"/>
                  </a:lnTo>
                  <a:lnTo>
                    <a:pt x="66929" y="161544"/>
                  </a:lnTo>
                  <a:lnTo>
                    <a:pt x="95758" y="116712"/>
                  </a:lnTo>
                  <a:lnTo>
                    <a:pt x="129668" y="79120"/>
                  </a:lnTo>
                  <a:lnTo>
                    <a:pt x="167386" y="50164"/>
                  </a:lnTo>
                  <a:lnTo>
                    <a:pt x="206629" y="31876"/>
                  </a:lnTo>
                  <a:lnTo>
                    <a:pt x="247523" y="25400"/>
                  </a:lnTo>
                  <a:lnTo>
                    <a:pt x="246801" y="7365"/>
                  </a:lnTo>
                  <a:lnTo>
                    <a:pt x="246674" y="4190"/>
                  </a:lnTo>
                  <a:lnTo>
                    <a:pt x="246578" y="1777"/>
                  </a:lnTo>
                  <a:lnTo>
                    <a:pt x="246507" y="0"/>
                  </a:lnTo>
                  <a:close/>
                </a:path>
                <a:path extrusionOk="0" h="643254" w="247650">
                  <a:moveTo>
                    <a:pt x="171323" y="593960"/>
                  </a:moveTo>
                  <a:lnTo>
                    <a:pt x="172115" y="594341"/>
                  </a:lnTo>
                  <a:lnTo>
                    <a:pt x="173989" y="595121"/>
                  </a:lnTo>
                  <a:lnTo>
                    <a:pt x="172670" y="594341"/>
                  </a:lnTo>
                  <a:lnTo>
                    <a:pt x="171323" y="593960"/>
                  </a:lnTo>
                  <a:close/>
                </a:path>
                <a:path extrusionOk="0" h="643254" w="247650">
                  <a:moveTo>
                    <a:pt x="172670" y="594341"/>
                  </a:moveTo>
                  <a:lnTo>
                    <a:pt x="173989" y="595121"/>
                  </a:lnTo>
                  <a:lnTo>
                    <a:pt x="175432" y="595121"/>
                  </a:lnTo>
                  <a:lnTo>
                    <a:pt x="172670" y="594341"/>
                  </a:lnTo>
                  <a:close/>
                </a:path>
                <a:path extrusionOk="0" h="643254" w="247650">
                  <a:moveTo>
                    <a:pt x="171316" y="593539"/>
                  </a:moveTo>
                  <a:lnTo>
                    <a:pt x="171323" y="593960"/>
                  </a:lnTo>
                  <a:lnTo>
                    <a:pt x="172670" y="594341"/>
                  </a:lnTo>
                  <a:lnTo>
                    <a:pt x="171316" y="59353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8" name="Google Shape;348;p19"/>
          <p:cNvSpPr txBox="1"/>
          <p:nvPr/>
        </p:nvSpPr>
        <p:spPr>
          <a:xfrm>
            <a:off x="8104505" y="2650109"/>
            <a:ext cx="420370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AF50"/>
                </a:solidFill>
                <a:latin typeface="Verdana"/>
                <a:ea typeface="Verdana"/>
                <a:cs typeface="Verdana"/>
                <a:sym typeface="Verdana"/>
              </a:rPr>
              <a:t>Aperto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9" name="Google Shape;349;p19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8093075" y="3649091"/>
            <a:ext cx="501650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Chiuso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1" name="Google Shape;351;p19"/>
          <p:cNvSpPr txBox="1"/>
          <p:nvPr/>
        </p:nvSpPr>
        <p:spPr>
          <a:xfrm>
            <a:off x="8145526" y="4791075"/>
            <a:ext cx="501650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Chiuso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"/>
          <p:cNvSpPr/>
          <p:nvPr/>
        </p:nvSpPr>
        <p:spPr>
          <a:xfrm>
            <a:off x="0" y="0"/>
            <a:ext cx="12192000" cy="6858000"/>
          </a:xfrm>
          <a:custGeom>
            <a:rect b="b" l="l" r="r" t="t"/>
            <a:pathLst>
              <a:path extrusionOk="0" h="6858000" w="12192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" name="Google Shape;67;p2"/>
          <p:cNvGrpSpPr/>
          <p:nvPr/>
        </p:nvGrpSpPr>
        <p:grpSpPr>
          <a:xfrm>
            <a:off x="0" y="-2539"/>
            <a:ext cx="6042659" cy="6863079"/>
            <a:chOff x="0" y="-2539"/>
            <a:chExt cx="6042659" cy="6863079"/>
          </a:xfrm>
        </p:grpSpPr>
        <p:sp>
          <p:nvSpPr>
            <p:cNvPr id="68" name="Google Shape;68;p2"/>
            <p:cNvSpPr/>
            <p:nvPr/>
          </p:nvSpPr>
          <p:spPr>
            <a:xfrm>
              <a:off x="4498344" y="5113913"/>
              <a:ext cx="798195" cy="1739264"/>
            </a:xfrm>
            <a:custGeom>
              <a:rect b="b" l="l" r="r" t="t"/>
              <a:pathLst>
                <a:path extrusionOk="0" h="1739265" w="798195">
                  <a:moveTo>
                    <a:pt x="0" y="1738882"/>
                  </a:moveTo>
                  <a:lnTo>
                    <a:pt x="27797" y="1738882"/>
                  </a:lnTo>
                  <a:lnTo>
                    <a:pt x="454005" y="148967"/>
                  </a:lnTo>
                  <a:lnTo>
                    <a:pt x="470551" y="108082"/>
                  </a:lnTo>
                  <a:lnTo>
                    <a:pt x="496363" y="74232"/>
                  </a:lnTo>
                  <a:lnTo>
                    <a:pt x="529456" y="48583"/>
                  </a:lnTo>
                  <a:lnTo>
                    <a:pt x="567843" y="32300"/>
                  </a:lnTo>
                  <a:lnTo>
                    <a:pt x="609540" y="26551"/>
                  </a:lnTo>
                  <a:lnTo>
                    <a:pt x="652561" y="32500"/>
                  </a:lnTo>
                  <a:lnTo>
                    <a:pt x="709480" y="60939"/>
                  </a:lnTo>
                  <a:lnTo>
                    <a:pt x="750515" y="109693"/>
                  </a:lnTo>
                  <a:lnTo>
                    <a:pt x="770867" y="170635"/>
                  </a:lnTo>
                  <a:lnTo>
                    <a:pt x="771922" y="203010"/>
                  </a:lnTo>
                  <a:lnTo>
                    <a:pt x="766400" y="235640"/>
                  </a:lnTo>
                  <a:lnTo>
                    <a:pt x="362669" y="1738882"/>
                  </a:lnTo>
                  <a:lnTo>
                    <a:pt x="390467" y="1738882"/>
                  </a:lnTo>
                  <a:lnTo>
                    <a:pt x="791549" y="242411"/>
                  </a:lnTo>
                  <a:lnTo>
                    <a:pt x="797775" y="204703"/>
                  </a:lnTo>
                  <a:lnTo>
                    <a:pt x="796679" y="167249"/>
                  </a:lnTo>
                  <a:lnTo>
                    <a:pt x="773018" y="96150"/>
                  </a:lnTo>
                  <a:lnTo>
                    <a:pt x="724537" y="39779"/>
                  </a:lnTo>
                  <a:lnTo>
                    <a:pt x="659179" y="6770"/>
                  </a:lnTo>
                  <a:lnTo>
                    <a:pt x="610202" y="0"/>
                  </a:lnTo>
                  <a:lnTo>
                    <a:pt x="561479" y="6597"/>
                  </a:lnTo>
                  <a:lnTo>
                    <a:pt x="516822" y="25481"/>
                  </a:lnTo>
                  <a:lnTo>
                    <a:pt x="478393" y="55285"/>
                  </a:lnTo>
                  <a:lnTo>
                    <a:pt x="448350" y="94645"/>
                  </a:lnTo>
                  <a:lnTo>
                    <a:pt x="428854" y="142195"/>
                  </a:lnTo>
                  <a:lnTo>
                    <a:pt x="0" y="1738882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2933792" y="1270"/>
              <a:ext cx="1818639" cy="6856730"/>
            </a:xfrm>
            <a:custGeom>
              <a:rect b="b" l="l" r="r" t="t"/>
              <a:pathLst>
                <a:path extrusionOk="0" h="6856730" w="1818639">
                  <a:moveTo>
                    <a:pt x="1818166" y="0"/>
                  </a:moveTo>
                  <a:lnTo>
                    <a:pt x="0" y="6856730"/>
                  </a:lnTo>
                </a:path>
              </a:pathLst>
            </a:custGeom>
            <a:noFill/>
            <a:ln cap="flat" cmpd="sng" w="22225">
              <a:solidFill>
                <a:srgbClr val="D779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497579" y="17779"/>
              <a:ext cx="2545080" cy="6837680"/>
            </a:xfrm>
            <a:custGeom>
              <a:rect b="b" l="l" r="r" t="t"/>
              <a:pathLst>
                <a:path extrusionOk="0" h="6837680" w="2545079">
                  <a:moveTo>
                    <a:pt x="1321410" y="2283187"/>
                  </a:moveTo>
                  <a:lnTo>
                    <a:pt x="1271598" y="2291319"/>
                  </a:lnTo>
                  <a:lnTo>
                    <a:pt x="1226217" y="2312491"/>
                  </a:lnTo>
                  <a:lnTo>
                    <a:pt x="1187926" y="2345494"/>
                  </a:lnTo>
                  <a:lnTo>
                    <a:pt x="1159383" y="2389124"/>
                  </a:lnTo>
                  <a:lnTo>
                    <a:pt x="1159383" y="2390394"/>
                  </a:lnTo>
                  <a:lnTo>
                    <a:pt x="819277" y="3658870"/>
                  </a:lnTo>
                  <a:lnTo>
                    <a:pt x="0" y="6836417"/>
                  </a:lnTo>
                  <a:lnTo>
                    <a:pt x="6647" y="6837147"/>
                  </a:lnTo>
                  <a:lnTo>
                    <a:pt x="13271" y="6837522"/>
                  </a:lnTo>
                  <a:lnTo>
                    <a:pt x="20841" y="6837679"/>
                  </a:lnTo>
                  <a:lnTo>
                    <a:pt x="26543" y="6837679"/>
                  </a:lnTo>
                  <a:lnTo>
                    <a:pt x="843280" y="3665220"/>
                  </a:lnTo>
                  <a:lnTo>
                    <a:pt x="1183386" y="2398014"/>
                  </a:lnTo>
                  <a:lnTo>
                    <a:pt x="1208042" y="2360589"/>
                  </a:lnTo>
                  <a:lnTo>
                    <a:pt x="1241007" y="2332370"/>
                  </a:lnTo>
                  <a:lnTo>
                    <a:pt x="1279983" y="2314392"/>
                  </a:lnTo>
                  <a:lnTo>
                    <a:pt x="1322671" y="2307691"/>
                  </a:lnTo>
                  <a:lnTo>
                    <a:pt x="1417742" y="2307691"/>
                  </a:lnTo>
                  <a:lnTo>
                    <a:pt x="1372997" y="2289302"/>
                  </a:lnTo>
                  <a:lnTo>
                    <a:pt x="1321410" y="2283187"/>
                  </a:lnTo>
                  <a:close/>
                </a:path>
                <a:path extrusionOk="0" h="6837680" w="2545079">
                  <a:moveTo>
                    <a:pt x="1417742" y="2307691"/>
                  </a:moveTo>
                  <a:lnTo>
                    <a:pt x="1322671" y="2307691"/>
                  </a:lnTo>
                  <a:lnTo>
                    <a:pt x="1366774" y="2313305"/>
                  </a:lnTo>
                  <a:lnTo>
                    <a:pt x="1412567" y="2334139"/>
                  </a:lnTo>
                  <a:lnTo>
                    <a:pt x="1448527" y="2367171"/>
                  </a:lnTo>
                  <a:lnTo>
                    <a:pt x="1472716" y="2409115"/>
                  </a:lnTo>
                  <a:lnTo>
                    <a:pt x="1483195" y="2456686"/>
                  </a:lnTo>
                  <a:lnTo>
                    <a:pt x="1478026" y="2506599"/>
                  </a:lnTo>
                  <a:lnTo>
                    <a:pt x="1220089" y="3457956"/>
                  </a:lnTo>
                  <a:lnTo>
                    <a:pt x="1214114" y="3493347"/>
                  </a:lnTo>
                  <a:lnTo>
                    <a:pt x="1223071" y="3563701"/>
                  </a:lnTo>
                  <a:lnTo>
                    <a:pt x="1258500" y="3626776"/>
                  </a:lnTo>
                  <a:lnTo>
                    <a:pt x="1314733" y="3670190"/>
                  </a:lnTo>
                  <a:lnTo>
                    <a:pt x="1397637" y="3689296"/>
                  </a:lnTo>
                  <a:lnTo>
                    <a:pt x="1444651" y="3682873"/>
                  </a:lnTo>
                  <a:lnTo>
                    <a:pt x="1487932" y="3664854"/>
                  </a:lnTo>
                  <a:lnTo>
                    <a:pt x="1490671" y="3662770"/>
                  </a:lnTo>
                  <a:lnTo>
                    <a:pt x="1404047" y="3662770"/>
                  </a:lnTo>
                  <a:lnTo>
                    <a:pt x="1354074" y="3657600"/>
                  </a:lnTo>
                  <a:lnTo>
                    <a:pt x="1299114" y="3630485"/>
                  </a:lnTo>
                  <a:lnTo>
                    <a:pt x="1259205" y="3584321"/>
                  </a:lnTo>
                  <a:lnTo>
                    <a:pt x="1239313" y="3526218"/>
                  </a:lnTo>
                  <a:lnTo>
                    <a:pt x="1238613" y="3495488"/>
                  </a:lnTo>
                  <a:lnTo>
                    <a:pt x="1244092" y="3464306"/>
                  </a:lnTo>
                  <a:lnTo>
                    <a:pt x="1502029" y="2512949"/>
                  </a:lnTo>
                  <a:lnTo>
                    <a:pt x="1508451" y="2464359"/>
                  </a:lnTo>
                  <a:lnTo>
                    <a:pt x="1502019" y="2417346"/>
                  </a:lnTo>
                  <a:lnTo>
                    <a:pt x="1483995" y="2374122"/>
                  </a:lnTo>
                  <a:lnTo>
                    <a:pt x="1455641" y="2336898"/>
                  </a:lnTo>
                  <a:lnTo>
                    <a:pt x="1418220" y="2307888"/>
                  </a:lnTo>
                  <a:lnTo>
                    <a:pt x="1417742" y="2307691"/>
                  </a:lnTo>
                  <a:close/>
                </a:path>
                <a:path extrusionOk="0" h="6837680" w="2545079">
                  <a:moveTo>
                    <a:pt x="2545080" y="0"/>
                  </a:moveTo>
                  <a:lnTo>
                    <a:pt x="2518537" y="0"/>
                  </a:lnTo>
                  <a:lnTo>
                    <a:pt x="1939417" y="2101088"/>
                  </a:lnTo>
                  <a:lnTo>
                    <a:pt x="1547495" y="3546475"/>
                  </a:lnTo>
                  <a:lnTo>
                    <a:pt x="1526659" y="3592206"/>
                  </a:lnTo>
                  <a:lnTo>
                    <a:pt x="1493620" y="3628128"/>
                  </a:lnTo>
                  <a:lnTo>
                    <a:pt x="1451656" y="3652298"/>
                  </a:lnTo>
                  <a:lnTo>
                    <a:pt x="1404047" y="3662770"/>
                  </a:lnTo>
                  <a:lnTo>
                    <a:pt x="1490671" y="3662770"/>
                  </a:lnTo>
                  <a:lnTo>
                    <a:pt x="1525166" y="3636522"/>
                  </a:lnTo>
                  <a:lnTo>
                    <a:pt x="1554181" y="3599138"/>
                  </a:lnTo>
                  <a:lnTo>
                    <a:pt x="1572768" y="3553968"/>
                  </a:lnTo>
                  <a:lnTo>
                    <a:pt x="1964817" y="2108708"/>
                  </a:lnTo>
                  <a:lnTo>
                    <a:pt x="2540000" y="16383"/>
                  </a:lnTo>
                  <a:lnTo>
                    <a:pt x="2543810" y="3810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1" name="Google Shape;71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-2539"/>
              <a:ext cx="5842000" cy="68630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2" name="Google Shape;72;p2"/>
          <p:cNvSpPr txBox="1"/>
          <p:nvPr>
            <p:ph type="title"/>
          </p:nvPr>
        </p:nvSpPr>
        <p:spPr>
          <a:xfrm>
            <a:off x="6527800" y="660336"/>
            <a:ext cx="4469765" cy="1390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2225">
            <a:spAutoFit/>
          </a:bodyPr>
          <a:lstStyle/>
          <a:p>
            <a:pPr indent="0" lvl="0" marL="12700" marR="5080" rtl="0" algn="ctr">
              <a:lnSpc>
                <a:spcPct val="89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Protezione di rete per i sistemi di controllo dell'energia</a:t>
            </a:r>
            <a:endParaRPr/>
          </a:p>
        </p:txBody>
      </p:sp>
      <p:pic>
        <p:nvPicPr>
          <p:cNvPr id="73" name="Google Shape;7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8880" y="6167120"/>
            <a:ext cx="3294379" cy="612138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2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5" name="Google Shape;75;p2"/>
          <p:cNvSpPr txBox="1"/>
          <p:nvPr/>
        </p:nvSpPr>
        <p:spPr>
          <a:xfrm>
            <a:off x="5808345" y="2487295"/>
            <a:ext cx="5923915" cy="281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4699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Queste diapositive illustrano gli strumenti offensivi essenziali che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0" lvl="0" marL="4749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saranno utilizzati in questo corso.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00000"/>
              </a:lnSpc>
              <a:spcBef>
                <a:spcPts val="1075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-3810" lvl="0" marL="12065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Questi strumenti sono destinati a essere utilizzati nell'ambito di questo corso per dimostrare come i diversi strumenti possano essere impiegati per varie attività di cyberattacco e affrontare le debolezze di sicurezza esistenti per evitare o mitigare i rischi informatici correlati. Pertanto, tutte queste attività pratiche sono intese SOLO a scopo didattico e non per altre attività dannose o non autorizzate.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0"/>
          <p:cNvGrpSpPr/>
          <p:nvPr/>
        </p:nvGrpSpPr>
        <p:grpSpPr>
          <a:xfrm>
            <a:off x="7377807" y="0"/>
            <a:ext cx="3465451" cy="6858000"/>
            <a:chOff x="7377807" y="0"/>
            <a:chExt cx="3465451" cy="6858000"/>
          </a:xfrm>
        </p:grpSpPr>
        <p:sp>
          <p:nvSpPr>
            <p:cNvPr id="357" name="Google Shape;357;p20"/>
            <p:cNvSpPr/>
            <p:nvPr/>
          </p:nvSpPr>
          <p:spPr>
            <a:xfrm>
              <a:off x="7377807" y="0"/>
              <a:ext cx="2555875" cy="6858000"/>
            </a:xfrm>
            <a:custGeom>
              <a:rect b="b" l="l" r="r" t="t"/>
              <a:pathLst>
                <a:path extrusionOk="0" h="6858000" w="2555875">
                  <a:moveTo>
                    <a:pt x="1542091" y="1537610"/>
                  </a:moveTo>
                  <a:lnTo>
                    <a:pt x="1494718" y="1544070"/>
                  </a:lnTo>
                  <a:lnTo>
                    <a:pt x="1451169" y="1562179"/>
                  </a:lnTo>
                  <a:lnTo>
                    <a:pt x="1413673" y="1590670"/>
                  </a:lnTo>
                  <a:lnTo>
                    <a:pt x="1384461" y="1628276"/>
                  </a:lnTo>
                  <a:lnTo>
                    <a:pt x="1365761" y="1673733"/>
                  </a:lnTo>
                  <a:lnTo>
                    <a:pt x="971045" y="3128772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572" y="3136391"/>
                  </a:lnTo>
                  <a:lnTo>
                    <a:pt x="1391161" y="1681479"/>
                  </a:lnTo>
                  <a:lnTo>
                    <a:pt x="1412178" y="1635400"/>
                  </a:lnTo>
                  <a:lnTo>
                    <a:pt x="1445454" y="1599202"/>
                  </a:lnTo>
                  <a:lnTo>
                    <a:pt x="1487704" y="1574842"/>
                  </a:lnTo>
                  <a:lnTo>
                    <a:pt x="1535641" y="1564278"/>
                  </a:lnTo>
                  <a:lnTo>
                    <a:pt x="1637552" y="1564278"/>
                  </a:lnTo>
                  <a:lnTo>
                    <a:pt x="1625581" y="1556847"/>
                  </a:lnTo>
                  <a:lnTo>
                    <a:pt x="1591072" y="1544070"/>
                  </a:lnTo>
                  <a:lnTo>
                    <a:pt x="1542091" y="1537610"/>
                  </a:lnTo>
                  <a:close/>
                </a:path>
                <a:path extrusionOk="0" h="6858000" w="2555875">
                  <a:moveTo>
                    <a:pt x="1637552" y="1564278"/>
                  </a:moveTo>
                  <a:lnTo>
                    <a:pt x="1535641" y="1564278"/>
                  </a:lnTo>
                  <a:lnTo>
                    <a:pt x="1585979" y="1569465"/>
                  </a:lnTo>
                  <a:lnTo>
                    <a:pt x="1615243" y="1580638"/>
                  </a:lnTo>
                  <a:lnTo>
                    <a:pt x="1663721" y="1617793"/>
                  </a:lnTo>
                  <a:lnTo>
                    <a:pt x="1694580" y="1671824"/>
                  </a:lnTo>
                  <a:lnTo>
                    <a:pt x="1702200" y="1732728"/>
                  </a:lnTo>
                  <a:lnTo>
                    <a:pt x="1696723" y="1764157"/>
                  </a:lnTo>
                  <a:lnTo>
                    <a:pt x="1437008" y="2721864"/>
                  </a:lnTo>
                  <a:lnTo>
                    <a:pt x="1430563" y="2770768"/>
                  </a:lnTo>
                  <a:lnTo>
                    <a:pt x="1437051" y="2818082"/>
                  </a:lnTo>
                  <a:lnTo>
                    <a:pt x="1455201" y="2861579"/>
                  </a:lnTo>
                  <a:lnTo>
                    <a:pt x="1483744" y="2899033"/>
                  </a:lnTo>
                  <a:lnTo>
                    <a:pt x="1521410" y="2928218"/>
                  </a:lnTo>
                  <a:lnTo>
                    <a:pt x="1566929" y="2946908"/>
                  </a:lnTo>
                  <a:lnTo>
                    <a:pt x="1618845" y="2953102"/>
                  </a:lnTo>
                  <a:lnTo>
                    <a:pt x="1669011" y="2944922"/>
                  </a:lnTo>
                  <a:lnTo>
                    <a:pt x="1704363" y="2928436"/>
                  </a:lnTo>
                  <a:lnTo>
                    <a:pt x="1617635" y="2928436"/>
                  </a:lnTo>
                  <a:lnTo>
                    <a:pt x="1573279" y="2922778"/>
                  </a:lnTo>
                  <a:lnTo>
                    <a:pt x="1527139" y="2901824"/>
                  </a:lnTo>
                  <a:lnTo>
                    <a:pt x="1490910" y="2868592"/>
                  </a:lnTo>
                  <a:lnTo>
                    <a:pt x="1466551" y="2826381"/>
                  </a:lnTo>
                  <a:lnTo>
                    <a:pt x="1456017" y="2778489"/>
                  </a:lnTo>
                  <a:lnTo>
                    <a:pt x="1461265" y="2728214"/>
                  </a:lnTo>
                  <a:lnTo>
                    <a:pt x="1720980" y="1770507"/>
                  </a:lnTo>
                  <a:lnTo>
                    <a:pt x="1726951" y="1734833"/>
                  </a:lnTo>
                  <a:lnTo>
                    <a:pt x="1725967" y="1701800"/>
                  </a:lnTo>
                  <a:lnTo>
                    <a:pt x="1725886" y="1699053"/>
                  </a:lnTo>
                  <a:lnTo>
                    <a:pt x="1717891" y="1664011"/>
                  </a:lnTo>
                  <a:lnTo>
                    <a:pt x="1703073" y="1630552"/>
                  </a:lnTo>
                  <a:lnTo>
                    <a:pt x="1682196" y="1600555"/>
                  </a:lnTo>
                  <a:lnTo>
                    <a:pt x="1656163" y="1575831"/>
                  </a:lnTo>
                  <a:lnTo>
                    <a:pt x="1637552" y="1564278"/>
                  </a:lnTo>
                  <a:close/>
                </a:path>
                <a:path extrusionOk="0" h="6858000" w="2555875">
                  <a:moveTo>
                    <a:pt x="2555783" y="0"/>
                  </a:moveTo>
                  <a:lnTo>
                    <a:pt x="2528639" y="0"/>
                  </a:lnTo>
                  <a:lnTo>
                    <a:pt x="2100329" y="1561846"/>
                  </a:lnTo>
                  <a:lnTo>
                    <a:pt x="1757810" y="2837561"/>
                  </a:lnTo>
                  <a:lnTo>
                    <a:pt x="1733023" y="2875245"/>
                  </a:lnTo>
                  <a:lnTo>
                    <a:pt x="1699841" y="2903639"/>
                  </a:lnTo>
                  <a:lnTo>
                    <a:pt x="1660600" y="2921713"/>
                  </a:lnTo>
                  <a:lnTo>
                    <a:pt x="1617635" y="2928436"/>
                  </a:lnTo>
                  <a:lnTo>
                    <a:pt x="1704363" y="2928436"/>
                  </a:lnTo>
                  <a:lnTo>
                    <a:pt x="1714733" y="2923599"/>
                  </a:lnTo>
                  <a:lnTo>
                    <a:pt x="1753317" y="2890365"/>
                  </a:lnTo>
                  <a:lnTo>
                    <a:pt x="1782067" y="2846451"/>
                  </a:lnTo>
                  <a:lnTo>
                    <a:pt x="1782067" y="2845180"/>
                  </a:lnTo>
                  <a:lnTo>
                    <a:pt x="2124586" y="1568196"/>
                  </a:lnTo>
                  <a:lnTo>
                    <a:pt x="2555783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20"/>
            <p:cNvSpPr/>
            <p:nvPr/>
          </p:nvSpPr>
          <p:spPr>
            <a:xfrm>
              <a:off x="7895711" y="5207528"/>
              <a:ext cx="756285" cy="1645920"/>
            </a:xfrm>
            <a:custGeom>
              <a:rect b="b" l="l" r="r" t="t"/>
              <a:pathLst>
                <a:path extrusionOk="0" h="1645920" w="756284">
                  <a:moveTo>
                    <a:pt x="0" y="1645731"/>
                  </a:moveTo>
                  <a:lnTo>
                    <a:pt x="26350" y="1645731"/>
                  </a:lnTo>
                  <a:lnTo>
                    <a:pt x="430366" y="140987"/>
                  </a:lnTo>
                  <a:lnTo>
                    <a:pt x="450302" y="95317"/>
                  </a:lnTo>
                  <a:lnTo>
                    <a:pt x="482345" y="59552"/>
                  </a:lnTo>
                  <a:lnTo>
                    <a:pt x="523241" y="35599"/>
                  </a:lnTo>
                  <a:lnTo>
                    <a:pt x="569738" y="25366"/>
                  </a:lnTo>
                  <a:lnTo>
                    <a:pt x="618584" y="30759"/>
                  </a:lnTo>
                  <a:lnTo>
                    <a:pt x="672540" y="57675"/>
                  </a:lnTo>
                  <a:lnTo>
                    <a:pt x="711439" y="103817"/>
                  </a:lnTo>
                  <a:lnTo>
                    <a:pt x="730731" y="161494"/>
                  </a:lnTo>
                  <a:lnTo>
                    <a:pt x="731731" y="192135"/>
                  </a:lnTo>
                  <a:lnTo>
                    <a:pt x="726496" y="223017"/>
                  </a:lnTo>
                  <a:lnTo>
                    <a:pt x="343786" y="1645731"/>
                  </a:lnTo>
                  <a:lnTo>
                    <a:pt x="370137" y="1645731"/>
                  </a:lnTo>
                  <a:lnTo>
                    <a:pt x="750336" y="229425"/>
                  </a:lnTo>
                  <a:lnTo>
                    <a:pt x="756238" y="193737"/>
                  </a:lnTo>
                  <a:lnTo>
                    <a:pt x="755199" y="158290"/>
                  </a:lnTo>
                  <a:lnTo>
                    <a:pt x="732770" y="91000"/>
                  </a:lnTo>
                  <a:lnTo>
                    <a:pt x="686813" y="37648"/>
                  </a:lnTo>
                  <a:lnTo>
                    <a:pt x="624858" y="6407"/>
                  </a:lnTo>
                  <a:lnTo>
                    <a:pt x="578431" y="0"/>
                  </a:lnTo>
                  <a:lnTo>
                    <a:pt x="532245" y="6244"/>
                  </a:lnTo>
                  <a:lnTo>
                    <a:pt x="489913" y="24116"/>
                  </a:lnTo>
                  <a:lnTo>
                    <a:pt x="453484" y="52323"/>
                  </a:lnTo>
                  <a:lnTo>
                    <a:pt x="425006" y="89575"/>
                  </a:lnTo>
                  <a:lnTo>
                    <a:pt x="406525" y="134578"/>
                  </a:lnTo>
                  <a:lnTo>
                    <a:pt x="0" y="1645731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59" name="Google Shape;359;p2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8879" y="6167120"/>
              <a:ext cx="3294379" cy="6121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0" name="Google Shape;360;p20"/>
          <p:cNvSpPr txBox="1"/>
          <p:nvPr>
            <p:ph type="title"/>
          </p:nvPr>
        </p:nvSpPr>
        <p:spPr>
          <a:xfrm>
            <a:off x="875347" y="822578"/>
            <a:ext cx="1344295" cy="513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NMAP</a:t>
            </a:r>
            <a:endParaRPr/>
          </a:p>
        </p:txBody>
      </p:sp>
      <p:sp>
        <p:nvSpPr>
          <p:cNvPr id="361" name="Google Shape;361;p20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2" name="Google Shape;362;p20"/>
          <p:cNvSpPr txBox="1"/>
          <p:nvPr/>
        </p:nvSpPr>
        <p:spPr>
          <a:xfrm>
            <a:off x="875347" y="1538223"/>
            <a:ext cx="9538970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Puntiamo al dispositivo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Metasploit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per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identificare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determinare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le vulnerabilità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esistenti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363" name="Google Shape;363;p20"/>
          <p:cNvGrpSpPr/>
          <p:nvPr/>
        </p:nvGrpSpPr>
        <p:grpSpPr>
          <a:xfrm>
            <a:off x="6845300" y="1805965"/>
            <a:ext cx="5346700" cy="4484370"/>
            <a:chOff x="6845300" y="1805965"/>
            <a:chExt cx="5346700" cy="4484370"/>
          </a:xfrm>
        </p:grpSpPr>
        <p:pic>
          <p:nvPicPr>
            <p:cNvPr id="364" name="Google Shape;364;p2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845300" y="1805965"/>
              <a:ext cx="5346700" cy="448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5" name="Google Shape;365;p2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040879" y="2001519"/>
              <a:ext cx="5059679" cy="39065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6" name="Google Shape;366;p20"/>
          <p:cNvSpPr txBox="1"/>
          <p:nvPr/>
        </p:nvSpPr>
        <p:spPr>
          <a:xfrm>
            <a:off x="2397760" y="3954779"/>
            <a:ext cx="2858770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nmap -sn 192.168.122.230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67" name="Google Shape;367;p20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8" name="Google Shape;368;p20"/>
          <p:cNvSpPr txBox="1"/>
          <p:nvPr/>
        </p:nvSpPr>
        <p:spPr>
          <a:xfrm>
            <a:off x="875347" y="2709481"/>
            <a:ext cx="6000750" cy="3003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verificare se il server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Metasploit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è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online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raggiungibile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: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1"/>
          <p:cNvSpPr/>
          <p:nvPr/>
        </p:nvSpPr>
        <p:spPr>
          <a:xfrm>
            <a:off x="0" y="0"/>
            <a:ext cx="12192000" cy="6858000"/>
          </a:xfrm>
          <a:custGeom>
            <a:rect b="b" l="l" r="r" t="t"/>
            <a:pathLst>
              <a:path extrusionOk="0" h="6858000" w="12192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21"/>
          <p:cNvSpPr/>
          <p:nvPr/>
        </p:nvSpPr>
        <p:spPr>
          <a:xfrm>
            <a:off x="6490708" y="32561"/>
            <a:ext cx="5348605" cy="6823709"/>
          </a:xfrm>
          <a:custGeom>
            <a:rect b="b" l="l" r="r" t="t"/>
            <a:pathLst>
              <a:path extrusionOk="0" h="6823709" w="5348605">
                <a:moveTo>
                  <a:pt x="5348309" y="0"/>
                </a:moveTo>
                <a:lnTo>
                  <a:pt x="1917613" y="0"/>
                </a:lnTo>
                <a:lnTo>
                  <a:pt x="0" y="6823423"/>
                </a:lnTo>
                <a:lnTo>
                  <a:pt x="3430670" y="6823423"/>
                </a:lnTo>
                <a:lnTo>
                  <a:pt x="5348309" y="0"/>
                </a:lnTo>
                <a:close/>
              </a:path>
            </a:pathLst>
          </a:custGeom>
          <a:solidFill>
            <a:srgbClr val="FFB900">
              <a:alpha val="1254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5" name="Google Shape;375;p21"/>
          <p:cNvGrpSpPr/>
          <p:nvPr/>
        </p:nvGrpSpPr>
        <p:grpSpPr>
          <a:xfrm>
            <a:off x="4064092" y="1270"/>
            <a:ext cx="2923447" cy="6856730"/>
            <a:chOff x="4064092" y="1270"/>
            <a:chExt cx="2923447" cy="6856730"/>
          </a:xfrm>
        </p:grpSpPr>
        <p:sp>
          <p:nvSpPr>
            <p:cNvPr id="376" name="Google Shape;376;p21"/>
            <p:cNvSpPr/>
            <p:nvPr/>
          </p:nvSpPr>
          <p:spPr>
            <a:xfrm>
              <a:off x="5453384" y="5113913"/>
              <a:ext cx="798195" cy="1739264"/>
            </a:xfrm>
            <a:custGeom>
              <a:rect b="b" l="l" r="r" t="t"/>
              <a:pathLst>
                <a:path extrusionOk="0" h="1739265" w="798195">
                  <a:moveTo>
                    <a:pt x="0" y="1738882"/>
                  </a:moveTo>
                  <a:lnTo>
                    <a:pt x="27797" y="1738882"/>
                  </a:lnTo>
                  <a:lnTo>
                    <a:pt x="454005" y="148967"/>
                  </a:lnTo>
                  <a:lnTo>
                    <a:pt x="470551" y="108082"/>
                  </a:lnTo>
                  <a:lnTo>
                    <a:pt x="496363" y="74232"/>
                  </a:lnTo>
                  <a:lnTo>
                    <a:pt x="529456" y="48583"/>
                  </a:lnTo>
                  <a:lnTo>
                    <a:pt x="567843" y="32300"/>
                  </a:lnTo>
                  <a:lnTo>
                    <a:pt x="609540" y="26551"/>
                  </a:lnTo>
                  <a:lnTo>
                    <a:pt x="652561" y="32500"/>
                  </a:lnTo>
                  <a:lnTo>
                    <a:pt x="709480" y="60939"/>
                  </a:lnTo>
                  <a:lnTo>
                    <a:pt x="750515" y="109693"/>
                  </a:lnTo>
                  <a:lnTo>
                    <a:pt x="770867" y="170635"/>
                  </a:lnTo>
                  <a:lnTo>
                    <a:pt x="771922" y="203010"/>
                  </a:lnTo>
                  <a:lnTo>
                    <a:pt x="766400" y="235640"/>
                  </a:lnTo>
                  <a:lnTo>
                    <a:pt x="362669" y="1738882"/>
                  </a:lnTo>
                  <a:lnTo>
                    <a:pt x="390467" y="1738882"/>
                  </a:lnTo>
                  <a:lnTo>
                    <a:pt x="791549" y="242411"/>
                  </a:lnTo>
                  <a:lnTo>
                    <a:pt x="797775" y="204703"/>
                  </a:lnTo>
                  <a:lnTo>
                    <a:pt x="796679" y="167249"/>
                  </a:lnTo>
                  <a:lnTo>
                    <a:pt x="773018" y="96150"/>
                  </a:lnTo>
                  <a:lnTo>
                    <a:pt x="724537" y="39779"/>
                  </a:lnTo>
                  <a:lnTo>
                    <a:pt x="659179" y="6770"/>
                  </a:lnTo>
                  <a:lnTo>
                    <a:pt x="610202" y="0"/>
                  </a:lnTo>
                  <a:lnTo>
                    <a:pt x="561479" y="6597"/>
                  </a:lnTo>
                  <a:lnTo>
                    <a:pt x="516822" y="25481"/>
                  </a:lnTo>
                  <a:lnTo>
                    <a:pt x="478393" y="55285"/>
                  </a:lnTo>
                  <a:lnTo>
                    <a:pt x="448350" y="94645"/>
                  </a:lnTo>
                  <a:lnTo>
                    <a:pt x="428854" y="142195"/>
                  </a:lnTo>
                  <a:lnTo>
                    <a:pt x="0" y="1738882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21"/>
            <p:cNvSpPr/>
            <p:nvPr/>
          </p:nvSpPr>
          <p:spPr>
            <a:xfrm>
              <a:off x="4442459" y="5079"/>
              <a:ext cx="2545080" cy="6837680"/>
            </a:xfrm>
            <a:custGeom>
              <a:rect b="b" l="l" r="r" t="t"/>
              <a:pathLst>
                <a:path extrusionOk="0" h="6837680" w="2545079">
                  <a:moveTo>
                    <a:pt x="1321410" y="2283187"/>
                  </a:moveTo>
                  <a:lnTo>
                    <a:pt x="1271598" y="2291319"/>
                  </a:lnTo>
                  <a:lnTo>
                    <a:pt x="1226217" y="2312491"/>
                  </a:lnTo>
                  <a:lnTo>
                    <a:pt x="1187926" y="2345494"/>
                  </a:lnTo>
                  <a:lnTo>
                    <a:pt x="1159382" y="2389124"/>
                  </a:lnTo>
                  <a:lnTo>
                    <a:pt x="1159382" y="2390394"/>
                  </a:lnTo>
                  <a:lnTo>
                    <a:pt x="819276" y="3658870"/>
                  </a:lnTo>
                  <a:lnTo>
                    <a:pt x="0" y="6836417"/>
                  </a:lnTo>
                  <a:lnTo>
                    <a:pt x="6647" y="6837147"/>
                  </a:lnTo>
                  <a:lnTo>
                    <a:pt x="13271" y="6837522"/>
                  </a:lnTo>
                  <a:lnTo>
                    <a:pt x="20841" y="6837680"/>
                  </a:lnTo>
                  <a:lnTo>
                    <a:pt x="26542" y="6837680"/>
                  </a:lnTo>
                  <a:lnTo>
                    <a:pt x="843279" y="3665220"/>
                  </a:lnTo>
                  <a:lnTo>
                    <a:pt x="1183386" y="2398014"/>
                  </a:lnTo>
                  <a:lnTo>
                    <a:pt x="1208042" y="2360589"/>
                  </a:lnTo>
                  <a:lnTo>
                    <a:pt x="1241007" y="2332370"/>
                  </a:lnTo>
                  <a:lnTo>
                    <a:pt x="1279983" y="2314392"/>
                  </a:lnTo>
                  <a:lnTo>
                    <a:pt x="1322671" y="2307691"/>
                  </a:lnTo>
                  <a:lnTo>
                    <a:pt x="1417742" y="2307691"/>
                  </a:lnTo>
                  <a:lnTo>
                    <a:pt x="1372997" y="2289302"/>
                  </a:lnTo>
                  <a:lnTo>
                    <a:pt x="1321410" y="2283187"/>
                  </a:lnTo>
                  <a:close/>
                </a:path>
                <a:path extrusionOk="0" h="6837680" w="2545079">
                  <a:moveTo>
                    <a:pt x="1417742" y="2307691"/>
                  </a:moveTo>
                  <a:lnTo>
                    <a:pt x="1322671" y="2307691"/>
                  </a:lnTo>
                  <a:lnTo>
                    <a:pt x="1366774" y="2313305"/>
                  </a:lnTo>
                  <a:lnTo>
                    <a:pt x="1412567" y="2334139"/>
                  </a:lnTo>
                  <a:lnTo>
                    <a:pt x="1448527" y="2367171"/>
                  </a:lnTo>
                  <a:lnTo>
                    <a:pt x="1472716" y="2409115"/>
                  </a:lnTo>
                  <a:lnTo>
                    <a:pt x="1483195" y="2456686"/>
                  </a:lnTo>
                  <a:lnTo>
                    <a:pt x="1478026" y="2506599"/>
                  </a:lnTo>
                  <a:lnTo>
                    <a:pt x="1220089" y="3457956"/>
                  </a:lnTo>
                  <a:lnTo>
                    <a:pt x="1214114" y="3493347"/>
                  </a:lnTo>
                  <a:lnTo>
                    <a:pt x="1223071" y="3563701"/>
                  </a:lnTo>
                  <a:lnTo>
                    <a:pt x="1258500" y="3626776"/>
                  </a:lnTo>
                  <a:lnTo>
                    <a:pt x="1314733" y="3670190"/>
                  </a:lnTo>
                  <a:lnTo>
                    <a:pt x="1397637" y="3689296"/>
                  </a:lnTo>
                  <a:lnTo>
                    <a:pt x="1444651" y="3682873"/>
                  </a:lnTo>
                  <a:lnTo>
                    <a:pt x="1487931" y="3664854"/>
                  </a:lnTo>
                  <a:lnTo>
                    <a:pt x="1490671" y="3662770"/>
                  </a:lnTo>
                  <a:lnTo>
                    <a:pt x="1404047" y="3662770"/>
                  </a:lnTo>
                  <a:lnTo>
                    <a:pt x="1354074" y="3657600"/>
                  </a:lnTo>
                  <a:lnTo>
                    <a:pt x="1299114" y="3630485"/>
                  </a:lnTo>
                  <a:lnTo>
                    <a:pt x="1259204" y="3584321"/>
                  </a:lnTo>
                  <a:lnTo>
                    <a:pt x="1239313" y="3526218"/>
                  </a:lnTo>
                  <a:lnTo>
                    <a:pt x="1238613" y="3495488"/>
                  </a:lnTo>
                  <a:lnTo>
                    <a:pt x="1244091" y="3464306"/>
                  </a:lnTo>
                  <a:lnTo>
                    <a:pt x="1502028" y="2512949"/>
                  </a:lnTo>
                  <a:lnTo>
                    <a:pt x="1508451" y="2464359"/>
                  </a:lnTo>
                  <a:lnTo>
                    <a:pt x="1502019" y="2417346"/>
                  </a:lnTo>
                  <a:lnTo>
                    <a:pt x="1483994" y="2374122"/>
                  </a:lnTo>
                  <a:lnTo>
                    <a:pt x="1455641" y="2336898"/>
                  </a:lnTo>
                  <a:lnTo>
                    <a:pt x="1418220" y="2307888"/>
                  </a:lnTo>
                  <a:lnTo>
                    <a:pt x="1417742" y="2307691"/>
                  </a:lnTo>
                  <a:close/>
                </a:path>
                <a:path extrusionOk="0" h="6837680" w="2545079">
                  <a:moveTo>
                    <a:pt x="2545080" y="0"/>
                  </a:moveTo>
                  <a:lnTo>
                    <a:pt x="2518537" y="0"/>
                  </a:lnTo>
                  <a:lnTo>
                    <a:pt x="1939416" y="2101088"/>
                  </a:lnTo>
                  <a:lnTo>
                    <a:pt x="1547494" y="3546475"/>
                  </a:lnTo>
                  <a:lnTo>
                    <a:pt x="1526659" y="3592206"/>
                  </a:lnTo>
                  <a:lnTo>
                    <a:pt x="1493620" y="3628128"/>
                  </a:lnTo>
                  <a:lnTo>
                    <a:pt x="1451656" y="3652298"/>
                  </a:lnTo>
                  <a:lnTo>
                    <a:pt x="1404047" y="3662770"/>
                  </a:lnTo>
                  <a:lnTo>
                    <a:pt x="1490671" y="3662770"/>
                  </a:lnTo>
                  <a:lnTo>
                    <a:pt x="1525166" y="3636522"/>
                  </a:lnTo>
                  <a:lnTo>
                    <a:pt x="1554181" y="3599138"/>
                  </a:lnTo>
                  <a:lnTo>
                    <a:pt x="1572767" y="3553968"/>
                  </a:lnTo>
                  <a:lnTo>
                    <a:pt x="1964816" y="2108708"/>
                  </a:lnTo>
                  <a:lnTo>
                    <a:pt x="2539999" y="16383"/>
                  </a:lnTo>
                  <a:lnTo>
                    <a:pt x="2543810" y="3810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21"/>
            <p:cNvSpPr/>
            <p:nvPr/>
          </p:nvSpPr>
          <p:spPr>
            <a:xfrm>
              <a:off x="4064092" y="1270"/>
              <a:ext cx="1818639" cy="6856730"/>
            </a:xfrm>
            <a:custGeom>
              <a:rect b="b" l="l" r="r" t="t"/>
              <a:pathLst>
                <a:path extrusionOk="0" h="6856730" w="1818639">
                  <a:moveTo>
                    <a:pt x="1818166" y="0"/>
                  </a:moveTo>
                  <a:lnTo>
                    <a:pt x="0" y="6856730"/>
                  </a:lnTo>
                </a:path>
              </a:pathLst>
            </a:custGeom>
            <a:noFill/>
            <a:ln cap="flat" cmpd="sng" w="22225">
              <a:solidFill>
                <a:srgbClr val="D779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9" name="Google Shape;379;p21"/>
          <p:cNvSpPr txBox="1"/>
          <p:nvPr>
            <p:ph type="title"/>
          </p:nvPr>
        </p:nvSpPr>
        <p:spPr>
          <a:xfrm>
            <a:off x="7050405" y="2170112"/>
            <a:ext cx="3771900" cy="9404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B900"/>
                </a:solidFill>
              </a:rPr>
              <a:t>Grazie</a:t>
            </a:r>
            <a:endParaRPr sz="6000"/>
          </a:p>
        </p:txBody>
      </p:sp>
      <p:pic>
        <p:nvPicPr>
          <p:cNvPr id="380" name="Google Shape;38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8880" y="6167120"/>
            <a:ext cx="3294379" cy="612138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21"/>
          <p:cNvSpPr txBox="1"/>
          <p:nvPr/>
        </p:nvSpPr>
        <p:spPr>
          <a:xfrm>
            <a:off x="7050405" y="3732783"/>
            <a:ext cx="3162935" cy="1245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Si prega di inviare tutte le domande a: Abdelkader Shaaban, </a:t>
            </a:r>
            <a:r>
              <a:rPr lang="en-US" sz="1600" u="sng">
                <a:solidFill>
                  <a:srgbClr val="86872C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abdelkader.Shaaban@ait.ac.at </a:t>
            </a: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Stefan Schauer </a:t>
            </a:r>
            <a:r>
              <a:rPr lang="en-US" sz="1600" u="sng">
                <a:solidFill>
                  <a:srgbClr val="86872C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Stefan.Schauer@ait.ac.at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2" name="Google Shape;382;p21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"/>
          <p:cNvSpPr txBox="1"/>
          <p:nvPr>
            <p:ph type="title"/>
          </p:nvPr>
        </p:nvSpPr>
        <p:spPr>
          <a:xfrm>
            <a:off x="5920740" y="2936303"/>
            <a:ext cx="3486785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</a:rPr>
              <a:t>Simulatore GNS3</a:t>
            </a:r>
            <a:endParaRPr sz="3600"/>
          </a:p>
        </p:txBody>
      </p:sp>
      <p:pic>
        <p:nvPicPr>
          <p:cNvPr id="81" name="Google Shape;8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8880" y="6167120"/>
            <a:ext cx="3294379" cy="6121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2" name="Google Shape;82;p3"/>
          <p:cNvGrpSpPr/>
          <p:nvPr/>
        </p:nvGrpSpPr>
        <p:grpSpPr>
          <a:xfrm>
            <a:off x="0" y="-2539"/>
            <a:ext cx="6042659" cy="6863079"/>
            <a:chOff x="0" y="-2539"/>
            <a:chExt cx="6042659" cy="6863079"/>
          </a:xfrm>
        </p:grpSpPr>
        <p:sp>
          <p:nvSpPr>
            <p:cNvPr id="83" name="Google Shape;83;p3"/>
            <p:cNvSpPr/>
            <p:nvPr/>
          </p:nvSpPr>
          <p:spPr>
            <a:xfrm>
              <a:off x="2933792" y="1270"/>
              <a:ext cx="1818639" cy="6856730"/>
            </a:xfrm>
            <a:custGeom>
              <a:rect b="b" l="l" r="r" t="t"/>
              <a:pathLst>
                <a:path extrusionOk="0" h="6856730" w="1818639">
                  <a:moveTo>
                    <a:pt x="1818166" y="0"/>
                  </a:moveTo>
                  <a:lnTo>
                    <a:pt x="0" y="6856730"/>
                  </a:lnTo>
                </a:path>
              </a:pathLst>
            </a:custGeom>
            <a:noFill/>
            <a:ln cap="flat" cmpd="sng" w="22225">
              <a:solidFill>
                <a:srgbClr val="D779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3497579" y="17779"/>
              <a:ext cx="2545080" cy="6837680"/>
            </a:xfrm>
            <a:custGeom>
              <a:rect b="b" l="l" r="r" t="t"/>
              <a:pathLst>
                <a:path extrusionOk="0" h="6837680" w="2545079">
                  <a:moveTo>
                    <a:pt x="1321410" y="2283187"/>
                  </a:moveTo>
                  <a:lnTo>
                    <a:pt x="1271598" y="2291319"/>
                  </a:lnTo>
                  <a:lnTo>
                    <a:pt x="1226217" y="2312491"/>
                  </a:lnTo>
                  <a:lnTo>
                    <a:pt x="1187926" y="2345494"/>
                  </a:lnTo>
                  <a:lnTo>
                    <a:pt x="1159383" y="2389124"/>
                  </a:lnTo>
                  <a:lnTo>
                    <a:pt x="1159383" y="2390394"/>
                  </a:lnTo>
                  <a:lnTo>
                    <a:pt x="819277" y="3658870"/>
                  </a:lnTo>
                  <a:lnTo>
                    <a:pt x="0" y="6836417"/>
                  </a:lnTo>
                  <a:lnTo>
                    <a:pt x="6647" y="6837147"/>
                  </a:lnTo>
                  <a:lnTo>
                    <a:pt x="13271" y="6837522"/>
                  </a:lnTo>
                  <a:lnTo>
                    <a:pt x="20841" y="6837679"/>
                  </a:lnTo>
                  <a:lnTo>
                    <a:pt x="26543" y="6837679"/>
                  </a:lnTo>
                  <a:lnTo>
                    <a:pt x="843280" y="3665220"/>
                  </a:lnTo>
                  <a:lnTo>
                    <a:pt x="1183386" y="2398014"/>
                  </a:lnTo>
                  <a:lnTo>
                    <a:pt x="1208042" y="2360589"/>
                  </a:lnTo>
                  <a:lnTo>
                    <a:pt x="1241007" y="2332370"/>
                  </a:lnTo>
                  <a:lnTo>
                    <a:pt x="1279983" y="2314392"/>
                  </a:lnTo>
                  <a:lnTo>
                    <a:pt x="1322671" y="2307691"/>
                  </a:lnTo>
                  <a:lnTo>
                    <a:pt x="1417742" y="2307691"/>
                  </a:lnTo>
                  <a:lnTo>
                    <a:pt x="1372997" y="2289302"/>
                  </a:lnTo>
                  <a:lnTo>
                    <a:pt x="1321410" y="2283187"/>
                  </a:lnTo>
                  <a:close/>
                </a:path>
                <a:path extrusionOk="0" h="6837680" w="2545079">
                  <a:moveTo>
                    <a:pt x="1417742" y="2307691"/>
                  </a:moveTo>
                  <a:lnTo>
                    <a:pt x="1322671" y="2307691"/>
                  </a:lnTo>
                  <a:lnTo>
                    <a:pt x="1366774" y="2313305"/>
                  </a:lnTo>
                  <a:lnTo>
                    <a:pt x="1412567" y="2334139"/>
                  </a:lnTo>
                  <a:lnTo>
                    <a:pt x="1448527" y="2367171"/>
                  </a:lnTo>
                  <a:lnTo>
                    <a:pt x="1472716" y="2409115"/>
                  </a:lnTo>
                  <a:lnTo>
                    <a:pt x="1483195" y="2456686"/>
                  </a:lnTo>
                  <a:lnTo>
                    <a:pt x="1478026" y="2506599"/>
                  </a:lnTo>
                  <a:lnTo>
                    <a:pt x="1220089" y="3457956"/>
                  </a:lnTo>
                  <a:lnTo>
                    <a:pt x="1214114" y="3493347"/>
                  </a:lnTo>
                  <a:lnTo>
                    <a:pt x="1223071" y="3563701"/>
                  </a:lnTo>
                  <a:lnTo>
                    <a:pt x="1258500" y="3626776"/>
                  </a:lnTo>
                  <a:lnTo>
                    <a:pt x="1314733" y="3670190"/>
                  </a:lnTo>
                  <a:lnTo>
                    <a:pt x="1397637" y="3689296"/>
                  </a:lnTo>
                  <a:lnTo>
                    <a:pt x="1444651" y="3682873"/>
                  </a:lnTo>
                  <a:lnTo>
                    <a:pt x="1487932" y="3664854"/>
                  </a:lnTo>
                  <a:lnTo>
                    <a:pt x="1490671" y="3662770"/>
                  </a:lnTo>
                  <a:lnTo>
                    <a:pt x="1404047" y="3662770"/>
                  </a:lnTo>
                  <a:lnTo>
                    <a:pt x="1354074" y="3657600"/>
                  </a:lnTo>
                  <a:lnTo>
                    <a:pt x="1299114" y="3630485"/>
                  </a:lnTo>
                  <a:lnTo>
                    <a:pt x="1259205" y="3584321"/>
                  </a:lnTo>
                  <a:lnTo>
                    <a:pt x="1239313" y="3526218"/>
                  </a:lnTo>
                  <a:lnTo>
                    <a:pt x="1238613" y="3495488"/>
                  </a:lnTo>
                  <a:lnTo>
                    <a:pt x="1244092" y="3464306"/>
                  </a:lnTo>
                  <a:lnTo>
                    <a:pt x="1502029" y="2512949"/>
                  </a:lnTo>
                  <a:lnTo>
                    <a:pt x="1508451" y="2464359"/>
                  </a:lnTo>
                  <a:lnTo>
                    <a:pt x="1502019" y="2417346"/>
                  </a:lnTo>
                  <a:lnTo>
                    <a:pt x="1483995" y="2374122"/>
                  </a:lnTo>
                  <a:lnTo>
                    <a:pt x="1455641" y="2336898"/>
                  </a:lnTo>
                  <a:lnTo>
                    <a:pt x="1418220" y="2307888"/>
                  </a:lnTo>
                  <a:lnTo>
                    <a:pt x="1417742" y="2307691"/>
                  </a:lnTo>
                  <a:close/>
                </a:path>
                <a:path extrusionOk="0" h="6837680" w="2545079">
                  <a:moveTo>
                    <a:pt x="2545080" y="0"/>
                  </a:moveTo>
                  <a:lnTo>
                    <a:pt x="2518537" y="0"/>
                  </a:lnTo>
                  <a:lnTo>
                    <a:pt x="1939417" y="2101088"/>
                  </a:lnTo>
                  <a:lnTo>
                    <a:pt x="1547495" y="3546475"/>
                  </a:lnTo>
                  <a:lnTo>
                    <a:pt x="1526659" y="3592206"/>
                  </a:lnTo>
                  <a:lnTo>
                    <a:pt x="1493620" y="3628128"/>
                  </a:lnTo>
                  <a:lnTo>
                    <a:pt x="1451656" y="3652298"/>
                  </a:lnTo>
                  <a:lnTo>
                    <a:pt x="1404047" y="3662770"/>
                  </a:lnTo>
                  <a:lnTo>
                    <a:pt x="1490671" y="3662770"/>
                  </a:lnTo>
                  <a:lnTo>
                    <a:pt x="1525166" y="3636522"/>
                  </a:lnTo>
                  <a:lnTo>
                    <a:pt x="1554181" y="3599138"/>
                  </a:lnTo>
                  <a:lnTo>
                    <a:pt x="1572768" y="3553968"/>
                  </a:lnTo>
                  <a:lnTo>
                    <a:pt x="1964817" y="2108708"/>
                  </a:lnTo>
                  <a:lnTo>
                    <a:pt x="2540000" y="16383"/>
                  </a:lnTo>
                  <a:lnTo>
                    <a:pt x="2543810" y="3810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5" name="Google Shape;85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2539"/>
              <a:ext cx="5842000" cy="68630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6" name="Google Shape;86;p3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4"/>
          <p:cNvGrpSpPr/>
          <p:nvPr/>
        </p:nvGrpSpPr>
        <p:grpSpPr>
          <a:xfrm>
            <a:off x="7377807" y="0"/>
            <a:ext cx="3465451" cy="6858000"/>
            <a:chOff x="7377807" y="0"/>
            <a:chExt cx="3465451" cy="6858000"/>
          </a:xfrm>
        </p:grpSpPr>
        <p:sp>
          <p:nvSpPr>
            <p:cNvPr id="92" name="Google Shape;92;p4"/>
            <p:cNvSpPr/>
            <p:nvPr/>
          </p:nvSpPr>
          <p:spPr>
            <a:xfrm>
              <a:off x="7377807" y="0"/>
              <a:ext cx="2555875" cy="6858000"/>
            </a:xfrm>
            <a:custGeom>
              <a:rect b="b" l="l" r="r" t="t"/>
              <a:pathLst>
                <a:path extrusionOk="0" h="6858000" w="2555875">
                  <a:moveTo>
                    <a:pt x="1542091" y="1537610"/>
                  </a:moveTo>
                  <a:lnTo>
                    <a:pt x="1494718" y="1544070"/>
                  </a:lnTo>
                  <a:lnTo>
                    <a:pt x="1451169" y="1562179"/>
                  </a:lnTo>
                  <a:lnTo>
                    <a:pt x="1413673" y="1590670"/>
                  </a:lnTo>
                  <a:lnTo>
                    <a:pt x="1384461" y="1628276"/>
                  </a:lnTo>
                  <a:lnTo>
                    <a:pt x="1365761" y="1673733"/>
                  </a:lnTo>
                  <a:lnTo>
                    <a:pt x="971045" y="3128772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572" y="3136391"/>
                  </a:lnTo>
                  <a:lnTo>
                    <a:pt x="1391161" y="1681479"/>
                  </a:lnTo>
                  <a:lnTo>
                    <a:pt x="1412178" y="1635400"/>
                  </a:lnTo>
                  <a:lnTo>
                    <a:pt x="1445454" y="1599202"/>
                  </a:lnTo>
                  <a:lnTo>
                    <a:pt x="1487704" y="1574842"/>
                  </a:lnTo>
                  <a:lnTo>
                    <a:pt x="1535641" y="1564278"/>
                  </a:lnTo>
                  <a:lnTo>
                    <a:pt x="1637552" y="1564278"/>
                  </a:lnTo>
                  <a:lnTo>
                    <a:pt x="1625581" y="1556847"/>
                  </a:lnTo>
                  <a:lnTo>
                    <a:pt x="1591072" y="1544070"/>
                  </a:lnTo>
                  <a:lnTo>
                    <a:pt x="1542091" y="1537610"/>
                  </a:lnTo>
                  <a:close/>
                </a:path>
                <a:path extrusionOk="0" h="6858000" w="2555875">
                  <a:moveTo>
                    <a:pt x="1637552" y="1564278"/>
                  </a:moveTo>
                  <a:lnTo>
                    <a:pt x="1535641" y="1564278"/>
                  </a:lnTo>
                  <a:lnTo>
                    <a:pt x="1585979" y="1569465"/>
                  </a:lnTo>
                  <a:lnTo>
                    <a:pt x="1615243" y="1580638"/>
                  </a:lnTo>
                  <a:lnTo>
                    <a:pt x="1663721" y="1617793"/>
                  </a:lnTo>
                  <a:lnTo>
                    <a:pt x="1694580" y="1671824"/>
                  </a:lnTo>
                  <a:lnTo>
                    <a:pt x="1702200" y="1732728"/>
                  </a:lnTo>
                  <a:lnTo>
                    <a:pt x="1696723" y="1764157"/>
                  </a:lnTo>
                  <a:lnTo>
                    <a:pt x="1437008" y="2721864"/>
                  </a:lnTo>
                  <a:lnTo>
                    <a:pt x="1430563" y="2770768"/>
                  </a:lnTo>
                  <a:lnTo>
                    <a:pt x="1437051" y="2818082"/>
                  </a:lnTo>
                  <a:lnTo>
                    <a:pt x="1455201" y="2861579"/>
                  </a:lnTo>
                  <a:lnTo>
                    <a:pt x="1483744" y="2899033"/>
                  </a:lnTo>
                  <a:lnTo>
                    <a:pt x="1521410" y="2928218"/>
                  </a:lnTo>
                  <a:lnTo>
                    <a:pt x="1566929" y="2946908"/>
                  </a:lnTo>
                  <a:lnTo>
                    <a:pt x="1618845" y="2953102"/>
                  </a:lnTo>
                  <a:lnTo>
                    <a:pt x="1669011" y="2944922"/>
                  </a:lnTo>
                  <a:lnTo>
                    <a:pt x="1704363" y="2928436"/>
                  </a:lnTo>
                  <a:lnTo>
                    <a:pt x="1617635" y="2928436"/>
                  </a:lnTo>
                  <a:lnTo>
                    <a:pt x="1573279" y="2922778"/>
                  </a:lnTo>
                  <a:lnTo>
                    <a:pt x="1527139" y="2901824"/>
                  </a:lnTo>
                  <a:lnTo>
                    <a:pt x="1490910" y="2868592"/>
                  </a:lnTo>
                  <a:lnTo>
                    <a:pt x="1466551" y="2826381"/>
                  </a:lnTo>
                  <a:lnTo>
                    <a:pt x="1456017" y="2778489"/>
                  </a:lnTo>
                  <a:lnTo>
                    <a:pt x="1461265" y="2728214"/>
                  </a:lnTo>
                  <a:lnTo>
                    <a:pt x="1720980" y="1770507"/>
                  </a:lnTo>
                  <a:lnTo>
                    <a:pt x="1726951" y="1734833"/>
                  </a:lnTo>
                  <a:lnTo>
                    <a:pt x="1725967" y="1701800"/>
                  </a:lnTo>
                  <a:lnTo>
                    <a:pt x="1725886" y="1699053"/>
                  </a:lnTo>
                  <a:lnTo>
                    <a:pt x="1717891" y="1664011"/>
                  </a:lnTo>
                  <a:lnTo>
                    <a:pt x="1703073" y="1630552"/>
                  </a:lnTo>
                  <a:lnTo>
                    <a:pt x="1682196" y="1600555"/>
                  </a:lnTo>
                  <a:lnTo>
                    <a:pt x="1656163" y="1575831"/>
                  </a:lnTo>
                  <a:lnTo>
                    <a:pt x="1637552" y="1564278"/>
                  </a:lnTo>
                  <a:close/>
                </a:path>
                <a:path extrusionOk="0" h="6858000" w="2555875">
                  <a:moveTo>
                    <a:pt x="2555783" y="0"/>
                  </a:moveTo>
                  <a:lnTo>
                    <a:pt x="2528639" y="0"/>
                  </a:lnTo>
                  <a:lnTo>
                    <a:pt x="2100329" y="1561846"/>
                  </a:lnTo>
                  <a:lnTo>
                    <a:pt x="1757810" y="2837561"/>
                  </a:lnTo>
                  <a:lnTo>
                    <a:pt x="1733023" y="2875245"/>
                  </a:lnTo>
                  <a:lnTo>
                    <a:pt x="1699841" y="2903639"/>
                  </a:lnTo>
                  <a:lnTo>
                    <a:pt x="1660600" y="2921713"/>
                  </a:lnTo>
                  <a:lnTo>
                    <a:pt x="1617635" y="2928436"/>
                  </a:lnTo>
                  <a:lnTo>
                    <a:pt x="1704363" y="2928436"/>
                  </a:lnTo>
                  <a:lnTo>
                    <a:pt x="1714733" y="2923599"/>
                  </a:lnTo>
                  <a:lnTo>
                    <a:pt x="1753317" y="2890365"/>
                  </a:lnTo>
                  <a:lnTo>
                    <a:pt x="1782067" y="2846451"/>
                  </a:lnTo>
                  <a:lnTo>
                    <a:pt x="1782067" y="2845180"/>
                  </a:lnTo>
                  <a:lnTo>
                    <a:pt x="2124586" y="1568196"/>
                  </a:lnTo>
                  <a:lnTo>
                    <a:pt x="2555783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7895711" y="5207528"/>
              <a:ext cx="756285" cy="1645920"/>
            </a:xfrm>
            <a:custGeom>
              <a:rect b="b" l="l" r="r" t="t"/>
              <a:pathLst>
                <a:path extrusionOk="0" h="1645920" w="756284">
                  <a:moveTo>
                    <a:pt x="0" y="1645731"/>
                  </a:moveTo>
                  <a:lnTo>
                    <a:pt x="26350" y="1645731"/>
                  </a:lnTo>
                  <a:lnTo>
                    <a:pt x="430366" y="140987"/>
                  </a:lnTo>
                  <a:lnTo>
                    <a:pt x="450302" y="95317"/>
                  </a:lnTo>
                  <a:lnTo>
                    <a:pt x="482345" y="59552"/>
                  </a:lnTo>
                  <a:lnTo>
                    <a:pt x="523241" y="35599"/>
                  </a:lnTo>
                  <a:lnTo>
                    <a:pt x="569738" y="25366"/>
                  </a:lnTo>
                  <a:lnTo>
                    <a:pt x="618584" y="30759"/>
                  </a:lnTo>
                  <a:lnTo>
                    <a:pt x="672540" y="57675"/>
                  </a:lnTo>
                  <a:lnTo>
                    <a:pt x="711439" y="103817"/>
                  </a:lnTo>
                  <a:lnTo>
                    <a:pt x="730731" y="161494"/>
                  </a:lnTo>
                  <a:lnTo>
                    <a:pt x="731731" y="192135"/>
                  </a:lnTo>
                  <a:lnTo>
                    <a:pt x="726496" y="223017"/>
                  </a:lnTo>
                  <a:lnTo>
                    <a:pt x="343786" y="1645731"/>
                  </a:lnTo>
                  <a:lnTo>
                    <a:pt x="370137" y="1645731"/>
                  </a:lnTo>
                  <a:lnTo>
                    <a:pt x="750336" y="229425"/>
                  </a:lnTo>
                  <a:lnTo>
                    <a:pt x="756238" y="193737"/>
                  </a:lnTo>
                  <a:lnTo>
                    <a:pt x="755199" y="158290"/>
                  </a:lnTo>
                  <a:lnTo>
                    <a:pt x="732770" y="91000"/>
                  </a:lnTo>
                  <a:lnTo>
                    <a:pt x="686813" y="37648"/>
                  </a:lnTo>
                  <a:lnTo>
                    <a:pt x="624858" y="6407"/>
                  </a:lnTo>
                  <a:lnTo>
                    <a:pt x="578431" y="0"/>
                  </a:lnTo>
                  <a:lnTo>
                    <a:pt x="532245" y="6244"/>
                  </a:lnTo>
                  <a:lnTo>
                    <a:pt x="489913" y="24116"/>
                  </a:lnTo>
                  <a:lnTo>
                    <a:pt x="453484" y="52323"/>
                  </a:lnTo>
                  <a:lnTo>
                    <a:pt x="425006" y="89575"/>
                  </a:lnTo>
                  <a:lnTo>
                    <a:pt x="406525" y="134578"/>
                  </a:lnTo>
                  <a:lnTo>
                    <a:pt x="0" y="1645731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94" name="Google Shape;94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8879" y="6167120"/>
              <a:ext cx="3294379" cy="6121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5" name="Google Shape;95;p4"/>
          <p:cNvSpPr txBox="1"/>
          <p:nvPr>
            <p:ph type="title"/>
          </p:nvPr>
        </p:nvSpPr>
        <p:spPr>
          <a:xfrm>
            <a:off x="875347" y="223523"/>
            <a:ext cx="3488100" cy="11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Simulatore GNS3</a:t>
            </a:r>
            <a:endParaRPr sz="3600"/>
          </a:p>
        </p:txBody>
      </p:sp>
      <p:sp>
        <p:nvSpPr>
          <p:cNvPr id="96" name="Google Shape;96;p4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7" name="Google Shape;9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23840" y="1755139"/>
            <a:ext cx="6629400" cy="37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4"/>
          <p:cNvSpPr txBox="1"/>
          <p:nvPr/>
        </p:nvSpPr>
        <p:spPr>
          <a:xfrm>
            <a:off x="556577" y="1457244"/>
            <a:ext cx="4021454" cy="615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4125">
            <a:spAutoFit/>
          </a:bodyPr>
          <a:lstStyle/>
          <a:p>
            <a:pPr indent="-95250" lvl="0" marL="10604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500"/>
              <a:buFont typeface="Noto Sans Symbols"/>
              <a:buChar char="▪"/>
            </a:pP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Dispositivi di campo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-182245" lvl="1" marL="39497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Font typeface="Noto Sans Symbols"/>
              <a:buChar char="▪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Raspberry Pi in esecuzione leggera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9" name="Google Shape;99;p4"/>
          <p:cNvSpPr txBox="1"/>
          <p:nvPr/>
        </p:nvSpPr>
        <p:spPr>
          <a:xfrm>
            <a:off x="11207750" y="6322828"/>
            <a:ext cx="1028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4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0" name="Google Shape;100;p4"/>
          <p:cNvSpPr txBox="1"/>
          <p:nvPr/>
        </p:nvSpPr>
        <p:spPr>
          <a:xfrm>
            <a:off x="-3810" y="6667465"/>
            <a:ext cx="2816860" cy="1657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rgbClr val="86872C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Guida introduttiva al GNS3 | Documentazione GNS3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1" name="Google Shape;101;p4"/>
          <p:cNvSpPr txBox="1"/>
          <p:nvPr/>
        </p:nvSpPr>
        <p:spPr>
          <a:xfrm>
            <a:off x="4768850" y="1803780"/>
            <a:ext cx="506730" cy="26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Linux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2" name="Google Shape;102;p4"/>
          <p:cNvSpPr txBox="1"/>
          <p:nvPr/>
        </p:nvSpPr>
        <p:spPr>
          <a:xfrm>
            <a:off x="940117" y="2047621"/>
            <a:ext cx="4335780" cy="7575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(Client e Server) per la trasmissione di dati su protocolli di comunicazione ModBus utilizzando pyModbusTCP.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3" name="Google Shape;103;p4"/>
          <p:cNvSpPr txBox="1"/>
          <p:nvPr/>
        </p:nvSpPr>
        <p:spPr>
          <a:xfrm>
            <a:off x="556577" y="3252342"/>
            <a:ext cx="4718050" cy="614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0">
            <a:spAutoFit/>
          </a:bodyPr>
          <a:lstStyle/>
          <a:p>
            <a:pPr indent="-95250" lvl="0" marL="10604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500"/>
              <a:buFont typeface="Noto Sans Symbols"/>
              <a:buChar char="▪"/>
            </a:pP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Settore gestionale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-182245" lvl="1" marL="394970" rtl="0" algn="l">
              <a:lnSpc>
                <a:spcPct val="100000"/>
              </a:lnSpc>
              <a:spcBef>
                <a:spcPts val="395"/>
              </a:spcBef>
              <a:spcAft>
                <a:spcPts val="0"/>
              </a:spcAft>
              <a:buSzPts val="1600"/>
              <a:buFont typeface="Noto Sans Symbols"/>
              <a:buChar char="▪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Dispositivo di amministrazione di rete per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4" name="Google Shape;104;p4"/>
          <p:cNvSpPr txBox="1"/>
          <p:nvPr/>
        </p:nvSpPr>
        <p:spPr>
          <a:xfrm>
            <a:off x="757237" y="3765041"/>
            <a:ext cx="4516120" cy="9099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8900">
            <a:spAutoFit/>
          </a:bodyPr>
          <a:lstStyle/>
          <a:p>
            <a:pPr indent="0" lvl="0" marL="1955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monitorare il traffico di rete utilizzando Kali Linux.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182880" lvl="0" marL="195580" marR="5080" rtl="0" algn="l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SzPts val="1600"/>
              <a:buFont typeface="Noto Sans Symbols"/>
              <a:buChar char="▪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Server Wazuh: i dettagli saranno trattati in seguito.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5" name="Google Shape;105;p4"/>
          <p:cNvSpPr txBox="1"/>
          <p:nvPr/>
        </p:nvSpPr>
        <p:spPr>
          <a:xfrm>
            <a:off x="556577" y="5122100"/>
            <a:ext cx="4721225" cy="11029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0">
            <a:spAutoFit/>
          </a:bodyPr>
          <a:lstStyle/>
          <a:p>
            <a:pPr indent="-95250" lvl="0" marL="10604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500"/>
              <a:buFont typeface="Noto Sans Symbols"/>
              <a:buChar char="▪"/>
            </a:pP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Attività dannose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-182880" lvl="1" marL="396240" marR="508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Font typeface="Noto Sans Symbols"/>
              <a:buChar char="▪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Kali Linux verrà utilizzato per simulare diverse attività dannose che hanno come obiettivo i dispositivi all'interno di questa rete chiusa.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1" name="Google Shape;111;p5"/>
          <p:cNvSpPr txBox="1"/>
          <p:nvPr/>
        </p:nvSpPr>
        <p:spPr>
          <a:xfrm>
            <a:off x="5920740" y="2894391"/>
            <a:ext cx="3368040" cy="10756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46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Strumenti offensivi</a:t>
            </a:r>
            <a:endParaRPr sz="3600"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259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B9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NMAP</a:t>
            </a:r>
            <a:endParaRPr sz="2800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"/>
          <p:cNvSpPr txBox="1"/>
          <p:nvPr>
            <p:ph type="title"/>
          </p:nvPr>
        </p:nvSpPr>
        <p:spPr>
          <a:xfrm>
            <a:off x="875347" y="344403"/>
            <a:ext cx="6406500" cy="9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MITM (Continua): Iniezione di codice</a:t>
            </a:r>
            <a:endParaRPr/>
          </a:p>
        </p:txBody>
      </p:sp>
      <p:grpSp>
        <p:nvGrpSpPr>
          <p:cNvPr id="117" name="Google Shape;117;p6"/>
          <p:cNvGrpSpPr/>
          <p:nvPr/>
        </p:nvGrpSpPr>
        <p:grpSpPr>
          <a:xfrm>
            <a:off x="7377807" y="0"/>
            <a:ext cx="3465451" cy="6858000"/>
            <a:chOff x="7377807" y="0"/>
            <a:chExt cx="3465451" cy="6858000"/>
          </a:xfrm>
        </p:grpSpPr>
        <p:sp>
          <p:nvSpPr>
            <p:cNvPr id="118" name="Google Shape;118;p6"/>
            <p:cNvSpPr/>
            <p:nvPr/>
          </p:nvSpPr>
          <p:spPr>
            <a:xfrm>
              <a:off x="7377807" y="0"/>
              <a:ext cx="2555875" cy="6858000"/>
            </a:xfrm>
            <a:custGeom>
              <a:rect b="b" l="l" r="r" t="t"/>
              <a:pathLst>
                <a:path extrusionOk="0" h="6858000" w="2555875">
                  <a:moveTo>
                    <a:pt x="1542091" y="1537610"/>
                  </a:moveTo>
                  <a:lnTo>
                    <a:pt x="1494718" y="1544070"/>
                  </a:lnTo>
                  <a:lnTo>
                    <a:pt x="1451169" y="1562179"/>
                  </a:lnTo>
                  <a:lnTo>
                    <a:pt x="1413673" y="1590670"/>
                  </a:lnTo>
                  <a:lnTo>
                    <a:pt x="1384461" y="1628276"/>
                  </a:lnTo>
                  <a:lnTo>
                    <a:pt x="1365761" y="1673733"/>
                  </a:lnTo>
                  <a:lnTo>
                    <a:pt x="971045" y="3128772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572" y="3136391"/>
                  </a:lnTo>
                  <a:lnTo>
                    <a:pt x="1391161" y="1681479"/>
                  </a:lnTo>
                  <a:lnTo>
                    <a:pt x="1412178" y="1635400"/>
                  </a:lnTo>
                  <a:lnTo>
                    <a:pt x="1445454" y="1599202"/>
                  </a:lnTo>
                  <a:lnTo>
                    <a:pt x="1487704" y="1574842"/>
                  </a:lnTo>
                  <a:lnTo>
                    <a:pt x="1535641" y="1564278"/>
                  </a:lnTo>
                  <a:lnTo>
                    <a:pt x="1637552" y="1564278"/>
                  </a:lnTo>
                  <a:lnTo>
                    <a:pt x="1625581" y="1556847"/>
                  </a:lnTo>
                  <a:lnTo>
                    <a:pt x="1591072" y="1544070"/>
                  </a:lnTo>
                  <a:lnTo>
                    <a:pt x="1542091" y="1537610"/>
                  </a:lnTo>
                  <a:close/>
                </a:path>
                <a:path extrusionOk="0" h="6858000" w="2555875">
                  <a:moveTo>
                    <a:pt x="1637552" y="1564278"/>
                  </a:moveTo>
                  <a:lnTo>
                    <a:pt x="1535641" y="1564278"/>
                  </a:lnTo>
                  <a:lnTo>
                    <a:pt x="1585979" y="1569465"/>
                  </a:lnTo>
                  <a:lnTo>
                    <a:pt x="1615243" y="1580638"/>
                  </a:lnTo>
                  <a:lnTo>
                    <a:pt x="1663721" y="1617793"/>
                  </a:lnTo>
                  <a:lnTo>
                    <a:pt x="1694580" y="1671824"/>
                  </a:lnTo>
                  <a:lnTo>
                    <a:pt x="1702200" y="1732728"/>
                  </a:lnTo>
                  <a:lnTo>
                    <a:pt x="1696723" y="1764157"/>
                  </a:lnTo>
                  <a:lnTo>
                    <a:pt x="1437008" y="2721864"/>
                  </a:lnTo>
                  <a:lnTo>
                    <a:pt x="1430563" y="2770768"/>
                  </a:lnTo>
                  <a:lnTo>
                    <a:pt x="1437051" y="2818082"/>
                  </a:lnTo>
                  <a:lnTo>
                    <a:pt x="1455201" y="2861579"/>
                  </a:lnTo>
                  <a:lnTo>
                    <a:pt x="1483744" y="2899033"/>
                  </a:lnTo>
                  <a:lnTo>
                    <a:pt x="1521410" y="2928218"/>
                  </a:lnTo>
                  <a:lnTo>
                    <a:pt x="1566929" y="2946908"/>
                  </a:lnTo>
                  <a:lnTo>
                    <a:pt x="1618845" y="2953102"/>
                  </a:lnTo>
                  <a:lnTo>
                    <a:pt x="1669011" y="2944922"/>
                  </a:lnTo>
                  <a:lnTo>
                    <a:pt x="1704363" y="2928436"/>
                  </a:lnTo>
                  <a:lnTo>
                    <a:pt x="1617635" y="2928436"/>
                  </a:lnTo>
                  <a:lnTo>
                    <a:pt x="1573279" y="2922778"/>
                  </a:lnTo>
                  <a:lnTo>
                    <a:pt x="1527139" y="2901824"/>
                  </a:lnTo>
                  <a:lnTo>
                    <a:pt x="1490910" y="2868592"/>
                  </a:lnTo>
                  <a:lnTo>
                    <a:pt x="1466551" y="2826381"/>
                  </a:lnTo>
                  <a:lnTo>
                    <a:pt x="1456017" y="2778489"/>
                  </a:lnTo>
                  <a:lnTo>
                    <a:pt x="1461265" y="2728214"/>
                  </a:lnTo>
                  <a:lnTo>
                    <a:pt x="1720980" y="1770507"/>
                  </a:lnTo>
                  <a:lnTo>
                    <a:pt x="1726951" y="1734833"/>
                  </a:lnTo>
                  <a:lnTo>
                    <a:pt x="1725967" y="1701800"/>
                  </a:lnTo>
                  <a:lnTo>
                    <a:pt x="1725886" y="1699053"/>
                  </a:lnTo>
                  <a:lnTo>
                    <a:pt x="1717891" y="1664011"/>
                  </a:lnTo>
                  <a:lnTo>
                    <a:pt x="1703073" y="1630552"/>
                  </a:lnTo>
                  <a:lnTo>
                    <a:pt x="1682196" y="1600555"/>
                  </a:lnTo>
                  <a:lnTo>
                    <a:pt x="1656163" y="1575831"/>
                  </a:lnTo>
                  <a:lnTo>
                    <a:pt x="1637552" y="1564278"/>
                  </a:lnTo>
                  <a:close/>
                </a:path>
                <a:path extrusionOk="0" h="6858000" w="2555875">
                  <a:moveTo>
                    <a:pt x="2555783" y="0"/>
                  </a:moveTo>
                  <a:lnTo>
                    <a:pt x="2528639" y="0"/>
                  </a:lnTo>
                  <a:lnTo>
                    <a:pt x="2100329" y="1561846"/>
                  </a:lnTo>
                  <a:lnTo>
                    <a:pt x="1757810" y="2837561"/>
                  </a:lnTo>
                  <a:lnTo>
                    <a:pt x="1733023" y="2875245"/>
                  </a:lnTo>
                  <a:lnTo>
                    <a:pt x="1699841" y="2903639"/>
                  </a:lnTo>
                  <a:lnTo>
                    <a:pt x="1660600" y="2921713"/>
                  </a:lnTo>
                  <a:lnTo>
                    <a:pt x="1617635" y="2928436"/>
                  </a:lnTo>
                  <a:lnTo>
                    <a:pt x="1704363" y="2928436"/>
                  </a:lnTo>
                  <a:lnTo>
                    <a:pt x="1714733" y="2923599"/>
                  </a:lnTo>
                  <a:lnTo>
                    <a:pt x="1753317" y="2890365"/>
                  </a:lnTo>
                  <a:lnTo>
                    <a:pt x="1782067" y="2846451"/>
                  </a:lnTo>
                  <a:lnTo>
                    <a:pt x="1782067" y="2845180"/>
                  </a:lnTo>
                  <a:lnTo>
                    <a:pt x="2124586" y="1568196"/>
                  </a:lnTo>
                  <a:lnTo>
                    <a:pt x="2555783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6"/>
            <p:cNvSpPr/>
            <p:nvPr/>
          </p:nvSpPr>
          <p:spPr>
            <a:xfrm>
              <a:off x="7895711" y="5207528"/>
              <a:ext cx="756285" cy="1645920"/>
            </a:xfrm>
            <a:custGeom>
              <a:rect b="b" l="l" r="r" t="t"/>
              <a:pathLst>
                <a:path extrusionOk="0" h="1645920" w="756284">
                  <a:moveTo>
                    <a:pt x="0" y="1645731"/>
                  </a:moveTo>
                  <a:lnTo>
                    <a:pt x="26350" y="1645731"/>
                  </a:lnTo>
                  <a:lnTo>
                    <a:pt x="430366" y="140987"/>
                  </a:lnTo>
                  <a:lnTo>
                    <a:pt x="450302" y="95317"/>
                  </a:lnTo>
                  <a:lnTo>
                    <a:pt x="482345" y="59552"/>
                  </a:lnTo>
                  <a:lnTo>
                    <a:pt x="523241" y="35599"/>
                  </a:lnTo>
                  <a:lnTo>
                    <a:pt x="569738" y="25366"/>
                  </a:lnTo>
                  <a:lnTo>
                    <a:pt x="618584" y="30759"/>
                  </a:lnTo>
                  <a:lnTo>
                    <a:pt x="672540" y="57675"/>
                  </a:lnTo>
                  <a:lnTo>
                    <a:pt x="711439" y="103817"/>
                  </a:lnTo>
                  <a:lnTo>
                    <a:pt x="730731" y="161494"/>
                  </a:lnTo>
                  <a:lnTo>
                    <a:pt x="731731" y="192135"/>
                  </a:lnTo>
                  <a:lnTo>
                    <a:pt x="726496" y="223017"/>
                  </a:lnTo>
                  <a:lnTo>
                    <a:pt x="343786" y="1645731"/>
                  </a:lnTo>
                  <a:lnTo>
                    <a:pt x="370137" y="1645731"/>
                  </a:lnTo>
                  <a:lnTo>
                    <a:pt x="750336" y="229425"/>
                  </a:lnTo>
                  <a:lnTo>
                    <a:pt x="756238" y="193737"/>
                  </a:lnTo>
                  <a:lnTo>
                    <a:pt x="755199" y="158290"/>
                  </a:lnTo>
                  <a:lnTo>
                    <a:pt x="732770" y="91000"/>
                  </a:lnTo>
                  <a:lnTo>
                    <a:pt x="686813" y="37648"/>
                  </a:lnTo>
                  <a:lnTo>
                    <a:pt x="624858" y="6407"/>
                  </a:lnTo>
                  <a:lnTo>
                    <a:pt x="578431" y="0"/>
                  </a:lnTo>
                  <a:lnTo>
                    <a:pt x="532245" y="6244"/>
                  </a:lnTo>
                  <a:lnTo>
                    <a:pt x="489913" y="24116"/>
                  </a:lnTo>
                  <a:lnTo>
                    <a:pt x="453484" y="52323"/>
                  </a:lnTo>
                  <a:lnTo>
                    <a:pt x="425006" y="89575"/>
                  </a:lnTo>
                  <a:lnTo>
                    <a:pt x="406525" y="134578"/>
                  </a:lnTo>
                  <a:lnTo>
                    <a:pt x="0" y="1645731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20" name="Google Shape;120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8879" y="6167120"/>
              <a:ext cx="3294379" cy="6121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1" name="Google Shape;121;p6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2" name="Google Shape;122;p6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3" name="Google Shape;123;p6"/>
          <p:cNvSpPr txBox="1"/>
          <p:nvPr/>
        </p:nvSpPr>
        <p:spPr>
          <a:xfrm>
            <a:off x="742950" y="1403984"/>
            <a:ext cx="11129100" cy="50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80669" lvl="0" marL="3371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Iniettare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codice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JavaScript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nelle pagine caricate.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indent="-280669" lvl="0" marL="3371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Il codice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verrà eseguito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dal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browser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indent="-280669" lvl="0" marL="3371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Esempi di esecuzione di codice sono: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indent="-280035" lvl="1" marL="7943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Sostituzione dei link</a:t>
            </a:r>
            <a:endParaRPr sz="1700">
              <a:latin typeface="Tahoma"/>
              <a:ea typeface="Tahoma"/>
              <a:cs typeface="Tahoma"/>
              <a:sym typeface="Tahoma"/>
            </a:endParaRPr>
          </a:p>
          <a:p>
            <a:pPr indent="-280035" lvl="1" marL="7943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Modifica delle immagini</a:t>
            </a:r>
            <a:endParaRPr sz="1700">
              <a:latin typeface="Tahoma"/>
              <a:ea typeface="Tahoma"/>
              <a:cs typeface="Tahoma"/>
              <a:sym typeface="Tahoma"/>
            </a:endParaRPr>
          </a:p>
          <a:p>
            <a:pPr indent="-280035" lvl="1" marL="7943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E altro ancora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indent="-280035" lvl="0" marL="299085" rtl="0" algn="l">
              <a:lnSpc>
                <a:spcPct val="100000"/>
              </a:lnSpc>
              <a:spcBef>
                <a:spcPts val="490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Per farlo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: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indent="-280035" lvl="1" marL="756285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Scrivere un semplice codice JavaScript: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indent="-280035" lvl="2" marL="12134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Javascript: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alert('Hello World');</a:t>
            </a:r>
            <a:endParaRPr sz="1700">
              <a:latin typeface="Tahoma"/>
              <a:ea typeface="Tahoma"/>
              <a:cs typeface="Tahoma"/>
              <a:sym typeface="Tahoma"/>
            </a:endParaRPr>
          </a:p>
          <a:p>
            <a:pPr indent="-280035" lvl="2" marL="12134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Salvate il file "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InjectExample.js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".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indent="-280669" lvl="0" marL="299085" marR="138430" rtl="0" algn="l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Quindi, si utilizzerà il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caplet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`hsthijack`. Aggiornare la configurazione del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file di configurazione del caplet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, che si trova in: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`/usr/share/bettercap/caplets/hsthijack.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caplet`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indent="-280035" lvl="0" marL="299085" rtl="0" algn="l">
              <a:lnSpc>
                <a:spcPct val="100000"/>
              </a:lnSpc>
              <a:spcBef>
                <a:spcPts val="2165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Aggiornare i payload con il percorso del codice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JavaScript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: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indent="-343535" lvl="0" marL="3625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*:/usr/share/bettercap/caplets/hstshijack/payloads/InjectExample.js</a:t>
            </a:r>
            <a:endParaRPr sz="1700">
              <a:latin typeface="Tahoma"/>
              <a:ea typeface="Tahoma"/>
              <a:cs typeface="Tahoma"/>
              <a:sym typeface="Tahoma"/>
            </a:endParaRPr>
          </a:p>
          <a:p>
            <a:pPr indent="-280035" lvl="1" marL="7562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In questo caso, il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codice memorizzato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sul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desktop della macchina Kali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attaccante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)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sarà caricato ogni volta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che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indent="0" lvl="0" marL="7562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l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'utente visita qualsiasi sito web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"/>
          <p:cNvSpPr txBox="1"/>
          <p:nvPr>
            <p:ph type="title"/>
          </p:nvPr>
        </p:nvSpPr>
        <p:spPr>
          <a:xfrm>
            <a:off x="875347" y="223528"/>
            <a:ext cx="6416100" cy="9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MITM (Continua): Iniezione di codice</a:t>
            </a:r>
            <a:endParaRPr/>
          </a:p>
        </p:txBody>
      </p:sp>
      <p:grpSp>
        <p:nvGrpSpPr>
          <p:cNvPr id="129" name="Google Shape;129;p7"/>
          <p:cNvGrpSpPr/>
          <p:nvPr/>
        </p:nvGrpSpPr>
        <p:grpSpPr>
          <a:xfrm>
            <a:off x="7377807" y="0"/>
            <a:ext cx="3465451" cy="6858000"/>
            <a:chOff x="7377807" y="0"/>
            <a:chExt cx="3465451" cy="6858000"/>
          </a:xfrm>
        </p:grpSpPr>
        <p:sp>
          <p:nvSpPr>
            <p:cNvPr id="130" name="Google Shape;130;p7"/>
            <p:cNvSpPr/>
            <p:nvPr/>
          </p:nvSpPr>
          <p:spPr>
            <a:xfrm>
              <a:off x="7377807" y="0"/>
              <a:ext cx="2555875" cy="6858000"/>
            </a:xfrm>
            <a:custGeom>
              <a:rect b="b" l="l" r="r" t="t"/>
              <a:pathLst>
                <a:path extrusionOk="0" h="6858000" w="2555875">
                  <a:moveTo>
                    <a:pt x="1542091" y="1537610"/>
                  </a:moveTo>
                  <a:lnTo>
                    <a:pt x="1494718" y="1544070"/>
                  </a:lnTo>
                  <a:lnTo>
                    <a:pt x="1451169" y="1562179"/>
                  </a:lnTo>
                  <a:lnTo>
                    <a:pt x="1413673" y="1590670"/>
                  </a:lnTo>
                  <a:lnTo>
                    <a:pt x="1384461" y="1628276"/>
                  </a:lnTo>
                  <a:lnTo>
                    <a:pt x="1365761" y="1673733"/>
                  </a:lnTo>
                  <a:lnTo>
                    <a:pt x="971045" y="3128772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572" y="3136391"/>
                  </a:lnTo>
                  <a:lnTo>
                    <a:pt x="1391161" y="1681479"/>
                  </a:lnTo>
                  <a:lnTo>
                    <a:pt x="1412178" y="1635400"/>
                  </a:lnTo>
                  <a:lnTo>
                    <a:pt x="1445454" y="1599202"/>
                  </a:lnTo>
                  <a:lnTo>
                    <a:pt x="1487704" y="1574842"/>
                  </a:lnTo>
                  <a:lnTo>
                    <a:pt x="1535641" y="1564278"/>
                  </a:lnTo>
                  <a:lnTo>
                    <a:pt x="1637552" y="1564278"/>
                  </a:lnTo>
                  <a:lnTo>
                    <a:pt x="1625581" y="1556847"/>
                  </a:lnTo>
                  <a:lnTo>
                    <a:pt x="1591072" y="1544070"/>
                  </a:lnTo>
                  <a:lnTo>
                    <a:pt x="1542091" y="1537610"/>
                  </a:lnTo>
                  <a:close/>
                </a:path>
                <a:path extrusionOk="0" h="6858000" w="2555875">
                  <a:moveTo>
                    <a:pt x="1637552" y="1564278"/>
                  </a:moveTo>
                  <a:lnTo>
                    <a:pt x="1535641" y="1564278"/>
                  </a:lnTo>
                  <a:lnTo>
                    <a:pt x="1585979" y="1569465"/>
                  </a:lnTo>
                  <a:lnTo>
                    <a:pt x="1615243" y="1580638"/>
                  </a:lnTo>
                  <a:lnTo>
                    <a:pt x="1663721" y="1617793"/>
                  </a:lnTo>
                  <a:lnTo>
                    <a:pt x="1694580" y="1671824"/>
                  </a:lnTo>
                  <a:lnTo>
                    <a:pt x="1702200" y="1732728"/>
                  </a:lnTo>
                  <a:lnTo>
                    <a:pt x="1696723" y="1764157"/>
                  </a:lnTo>
                  <a:lnTo>
                    <a:pt x="1437008" y="2721864"/>
                  </a:lnTo>
                  <a:lnTo>
                    <a:pt x="1430563" y="2770768"/>
                  </a:lnTo>
                  <a:lnTo>
                    <a:pt x="1437051" y="2818082"/>
                  </a:lnTo>
                  <a:lnTo>
                    <a:pt x="1455201" y="2861579"/>
                  </a:lnTo>
                  <a:lnTo>
                    <a:pt x="1483744" y="2899033"/>
                  </a:lnTo>
                  <a:lnTo>
                    <a:pt x="1521410" y="2928218"/>
                  </a:lnTo>
                  <a:lnTo>
                    <a:pt x="1566929" y="2946908"/>
                  </a:lnTo>
                  <a:lnTo>
                    <a:pt x="1618845" y="2953102"/>
                  </a:lnTo>
                  <a:lnTo>
                    <a:pt x="1669011" y="2944922"/>
                  </a:lnTo>
                  <a:lnTo>
                    <a:pt x="1704363" y="2928436"/>
                  </a:lnTo>
                  <a:lnTo>
                    <a:pt x="1617635" y="2928436"/>
                  </a:lnTo>
                  <a:lnTo>
                    <a:pt x="1573279" y="2922778"/>
                  </a:lnTo>
                  <a:lnTo>
                    <a:pt x="1527139" y="2901824"/>
                  </a:lnTo>
                  <a:lnTo>
                    <a:pt x="1490910" y="2868592"/>
                  </a:lnTo>
                  <a:lnTo>
                    <a:pt x="1466551" y="2826381"/>
                  </a:lnTo>
                  <a:lnTo>
                    <a:pt x="1456017" y="2778489"/>
                  </a:lnTo>
                  <a:lnTo>
                    <a:pt x="1461265" y="2728214"/>
                  </a:lnTo>
                  <a:lnTo>
                    <a:pt x="1720980" y="1770507"/>
                  </a:lnTo>
                  <a:lnTo>
                    <a:pt x="1726951" y="1734833"/>
                  </a:lnTo>
                  <a:lnTo>
                    <a:pt x="1725967" y="1701800"/>
                  </a:lnTo>
                  <a:lnTo>
                    <a:pt x="1725886" y="1699053"/>
                  </a:lnTo>
                  <a:lnTo>
                    <a:pt x="1717891" y="1664011"/>
                  </a:lnTo>
                  <a:lnTo>
                    <a:pt x="1703073" y="1630552"/>
                  </a:lnTo>
                  <a:lnTo>
                    <a:pt x="1682196" y="1600555"/>
                  </a:lnTo>
                  <a:lnTo>
                    <a:pt x="1656163" y="1575831"/>
                  </a:lnTo>
                  <a:lnTo>
                    <a:pt x="1637552" y="1564278"/>
                  </a:lnTo>
                  <a:close/>
                </a:path>
                <a:path extrusionOk="0" h="6858000" w="2555875">
                  <a:moveTo>
                    <a:pt x="2555783" y="0"/>
                  </a:moveTo>
                  <a:lnTo>
                    <a:pt x="2528639" y="0"/>
                  </a:lnTo>
                  <a:lnTo>
                    <a:pt x="2100329" y="1561846"/>
                  </a:lnTo>
                  <a:lnTo>
                    <a:pt x="1757810" y="2837561"/>
                  </a:lnTo>
                  <a:lnTo>
                    <a:pt x="1733023" y="2875245"/>
                  </a:lnTo>
                  <a:lnTo>
                    <a:pt x="1699841" y="2903639"/>
                  </a:lnTo>
                  <a:lnTo>
                    <a:pt x="1660600" y="2921713"/>
                  </a:lnTo>
                  <a:lnTo>
                    <a:pt x="1617635" y="2928436"/>
                  </a:lnTo>
                  <a:lnTo>
                    <a:pt x="1704363" y="2928436"/>
                  </a:lnTo>
                  <a:lnTo>
                    <a:pt x="1714733" y="2923599"/>
                  </a:lnTo>
                  <a:lnTo>
                    <a:pt x="1753317" y="2890365"/>
                  </a:lnTo>
                  <a:lnTo>
                    <a:pt x="1782067" y="2846451"/>
                  </a:lnTo>
                  <a:lnTo>
                    <a:pt x="1782067" y="2845180"/>
                  </a:lnTo>
                  <a:lnTo>
                    <a:pt x="2124586" y="1568196"/>
                  </a:lnTo>
                  <a:lnTo>
                    <a:pt x="2555783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7"/>
            <p:cNvSpPr/>
            <p:nvPr/>
          </p:nvSpPr>
          <p:spPr>
            <a:xfrm>
              <a:off x="7895711" y="5207528"/>
              <a:ext cx="756285" cy="1645920"/>
            </a:xfrm>
            <a:custGeom>
              <a:rect b="b" l="l" r="r" t="t"/>
              <a:pathLst>
                <a:path extrusionOk="0" h="1645920" w="756284">
                  <a:moveTo>
                    <a:pt x="0" y="1645731"/>
                  </a:moveTo>
                  <a:lnTo>
                    <a:pt x="26350" y="1645731"/>
                  </a:lnTo>
                  <a:lnTo>
                    <a:pt x="430366" y="140987"/>
                  </a:lnTo>
                  <a:lnTo>
                    <a:pt x="450302" y="95317"/>
                  </a:lnTo>
                  <a:lnTo>
                    <a:pt x="482345" y="59552"/>
                  </a:lnTo>
                  <a:lnTo>
                    <a:pt x="523241" y="35599"/>
                  </a:lnTo>
                  <a:lnTo>
                    <a:pt x="569738" y="25366"/>
                  </a:lnTo>
                  <a:lnTo>
                    <a:pt x="618584" y="30759"/>
                  </a:lnTo>
                  <a:lnTo>
                    <a:pt x="672540" y="57675"/>
                  </a:lnTo>
                  <a:lnTo>
                    <a:pt x="711439" y="103817"/>
                  </a:lnTo>
                  <a:lnTo>
                    <a:pt x="730731" y="161494"/>
                  </a:lnTo>
                  <a:lnTo>
                    <a:pt x="731731" y="192135"/>
                  </a:lnTo>
                  <a:lnTo>
                    <a:pt x="726496" y="223017"/>
                  </a:lnTo>
                  <a:lnTo>
                    <a:pt x="343786" y="1645731"/>
                  </a:lnTo>
                  <a:lnTo>
                    <a:pt x="370137" y="1645731"/>
                  </a:lnTo>
                  <a:lnTo>
                    <a:pt x="750336" y="229425"/>
                  </a:lnTo>
                  <a:lnTo>
                    <a:pt x="756238" y="193737"/>
                  </a:lnTo>
                  <a:lnTo>
                    <a:pt x="755199" y="158290"/>
                  </a:lnTo>
                  <a:lnTo>
                    <a:pt x="732770" y="91000"/>
                  </a:lnTo>
                  <a:lnTo>
                    <a:pt x="686813" y="37648"/>
                  </a:lnTo>
                  <a:lnTo>
                    <a:pt x="624858" y="6407"/>
                  </a:lnTo>
                  <a:lnTo>
                    <a:pt x="578431" y="0"/>
                  </a:lnTo>
                  <a:lnTo>
                    <a:pt x="532245" y="6244"/>
                  </a:lnTo>
                  <a:lnTo>
                    <a:pt x="489913" y="24116"/>
                  </a:lnTo>
                  <a:lnTo>
                    <a:pt x="453484" y="52323"/>
                  </a:lnTo>
                  <a:lnTo>
                    <a:pt x="425006" y="89575"/>
                  </a:lnTo>
                  <a:lnTo>
                    <a:pt x="406525" y="134578"/>
                  </a:lnTo>
                  <a:lnTo>
                    <a:pt x="0" y="1645731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32" name="Google Shape;132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8879" y="6167120"/>
              <a:ext cx="3294379" cy="6121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3" name="Google Shape;133;p7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4" name="Google Shape;134;p7"/>
          <p:cNvSpPr txBox="1"/>
          <p:nvPr/>
        </p:nvSpPr>
        <p:spPr>
          <a:xfrm>
            <a:off x="975042" y="1397253"/>
            <a:ext cx="8463280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349885" lvl="0" marL="3625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Successivamente, eseguire il caplet (o i comandi per l'attacco spoofing di bettercap)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5" name="Google Shape;135;p7"/>
          <p:cNvSpPr txBox="1"/>
          <p:nvPr/>
        </p:nvSpPr>
        <p:spPr>
          <a:xfrm>
            <a:off x="975042" y="2494915"/>
            <a:ext cx="3326129" cy="574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Eseguire il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pacchetto hsthijack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, utilizzando il seguente comando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36" name="Google Shape;136;p7"/>
          <p:cNvGrpSpPr/>
          <p:nvPr/>
        </p:nvGrpSpPr>
        <p:grpSpPr>
          <a:xfrm>
            <a:off x="5143500" y="1544281"/>
            <a:ext cx="6945630" cy="4895850"/>
            <a:chOff x="5143500" y="1544281"/>
            <a:chExt cx="6945630" cy="4895850"/>
          </a:xfrm>
        </p:grpSpPr>
        <p:pic>
          <p:nvPicPr>
            <p:cNvPr id="137" name="Google Shape;137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143500" y="1544281"/>
              <a:ext cx="6945630" cy="4895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138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339079" y="1739900"/>
              <a:ext cx="6367780" cy="431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9" name="Google Shape;139;p7"/>
            <p:cNvSpPr/>
            <p:nvPr/>
          </p:nvSpPr>
          <p:spPr>
            <a:xfrm>
              <a:off x="7372350" y="4380229"/>
              <a:ext cx="1419860" cy="205740"/>
            </a:xfrm>
            <a:custGeom>
              <a:rect b="b" l="l" r="r" t="t"/>
              <a:pathLst>
                <a:path extrusionOk="0" h="205739" w="1419859">
                  <a:moveTo>
                    <a:pt x="0" y="205740"/>
                  </a:moveTo>
                  <a:lnTo>
                    <a:pt x="1419859" y="205740"/>
                  </a:lnTo>
                  <a:lnTo>
                    <a:pt x="1419859" y="0"/>
                  </a:lnTo>
                  <a:lnTo>
                    <a:pt x="0" y="0"/>
                  </a:lnTo>
                  <a:lnTo>
                    <a:pt x="0" y="205740"/>
                  </a:lnTo>
                  <a:close/>
                </a:path>
              </a:pathLst>
            </a:custGeom>
            <a:noFill/>
            <a:ln cap="flat" cmpd="sng" w="285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0" name="Google Shape;140;p7"/>
          <p:cNvSpPr txBox="1"/>
          <p:nvPr/>
        </p:nvSpPr>
        <p:spPr>
          <a:xfrm>
            <a:off x="1206182" y="4066158"/>
            <a:ext cx="2308860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hstshijack/hstshijack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1" name="Google Shape;141;p7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"/>
          <p:cNvSpPr txBox="1"/>
          <p:nvPr>
            <p:ph type="title"/>
          </p:nvPr>
        </p:nvSpPr>
        <p:spPr>
          <a:xfrm>
            <a:off x="875347" y="822578"/>
            <a:ext cx="6416040" cy="513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MITM (Continua): Iniezione di codice</a:t>
            </a:r>
            <a:endParaRPr/>
          </a:p>
        </p:txBody>
      </p:sp>
      <p:grpSp>
        <p:nvGrpSpPr>
          <p:cNvPr id="147" name="Google Shape;147;p8"/>
          <p:cNvGrpSpPr/>
          <p:nvPr/>
        </p:nvGrpSpPr>
        <p:grpSpPr>
          <a:xfrm>
            <a:off x="7377807" y="0"/>
            <a:ext cx="2555875" cy="6858000"/>
            <a:chOff x="7377807" y="0"/>
            <a:chExt cx="2555875" cy="6858000"/>
          </a:xfrm>
        </p:grpSpPr>
        <p:sp>
          <p:nvSpPr>
            <p:cNvPr id="148" name="Google Shape;148;p8"/>
            <p:cNvSpPr/>
            <p:nvPr/>
          </p:nvSpPr>
          <p:spPr>
            <a:xfrm>
              <a:off x="7377807" y="0"/>
              <a:ext cx="2555875" cy="6858000"/>
            </a:xfrm>
            <a:custGeom>
              <a:rect b="b" l="l" r="r" t="t"/>
              <a:pathLst>
                <a:path extrusionOk="0" h="6858000" w="2555875">
                  <a:moveTo>
                    <a:pt x="1542091" y="1537610"/>
                  </a:moveTo>
                  <a:lnTo>
                    <a:pt x="1494718" y="1544070"/>
                  </a:lnTo>
                  <a:lnTo>
                    <a:pt x="1451169" y="1562179"/>
                  </a:lnTo>
                  <a:lnTo>
                    <a:pt x="1413673" y="1590670"/>
                  </a:lnTo>
                  <a:lnTo>
                    <a:pt x="1384461" y="1628276"/>
                  </a:lnTo>
                  <a:lnTo>
                    <a:pt x="1365761" y="1673733"/>
                  </a:lnTo>
                  <a:lnTo>
                    <a:pt x="971045" y="3128772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572" y="3136391"/>
                  </a:lnTo>
                  <a:lnTo>
                    <a:pt x="1391161" y="1681479"/>
                  </a:lnTo>
                  <a:lnTo>
                    <a:pt x="1412178" y="1635400"/>
                  </a:lnTo>
                  <a:lnTo>
                    <a:pt x="1445454" y="1599202"/>
                  </a:lnTo>
                  <a:lnTo>
                    <a:pt x="1487704" y="1574842"/>
                  </a:lnTo>
                  <a:lnTo>
                    <a:pt x="1535641" y="1564278"/>
                  </a:lnTo>
                  <a:lnTo>
                    <a:pt x="1637552" y="1564278"/>
                  </a:lnTo>
                  <a:lnTo>
                    <a:pt x="1625581" y="1556847"/>
                  </a:lnTo>
                  <a:lnTo>
                    <a:pt x="1591072" y="1544070"/>
                  </a:lnTo>
                  <a:lnTo>
                    <a:pt x="1542091" y="1537610"/>
                  </a:lnTo>
                  <a:close/>
                </a:path>
                <a:path extrusionOk="0" h="6858000" w="2555875">
                  <a:moveTo>
                    <a:pt x="1637552" y="1564278"/>
                  </a:moveTo>
                  <a:lnTo>
                    <a:pt x="1535641" y="1564278"/>
                  </a:lnTo>
                  <a:lnTo>
                    <a:pt x="1585979" y="1569465"/>
                  </a:lnTo>
                  <a:lnTo>
                    <a:pt x="1615243" y="1580638"/>
                  </a:lnTo>
                  <a:lnTo>
                    <a:pt x="1663721" y="1617793"/>
                  </a:lnTo>
                  <a:lnTo>
                    <a:pt x="1694580" y="1671824"/>
                  </a:lnTo>
                  <a:lnTo>
                    <a:pt x="1702200" y="1732728"/>
                  </a:lnTo>
                  <a:lnTo>
                    <a:pt x="1696723" y="1764157"/>
                  </a:lnTo>
                  <a:lnTo>
                    <a:pt x="1437008" y="2721864"/>
                  </a:lnTo>
                  <a:lnTo>
                    <a:pt x="1430563" y="2770768"/>
                  </a:lnTo>
                  <a:lnTo>
                    <a:pt x="1437051" y="2818082"/>
                  </a:lnTo>
                  <a:lnTo>
                    <a:pt x="1455201" y="2861579"/>
                  </a:lnTo>
                  <a:lnTo>
                    <a:pt x="1483744" y="2899033"/>
                  </a:lnTo>
                  <a:lnTo>
                    <a:pt x="1521410" y="2928218"/>
                  </a:lnTo>
                  <a:lnTo>
                    <a:pt x="1566929" y="2946908"/>
                  </a:lnTo>
                  <a:lnTo>
                    <a:pt x="1618845" y="2953102"/>
                  </a:lnTo>
                  <a:lnTo>
                    <a:pt x="1669011" y="2944922"/>
                  </a:lnTo>
                  <a:lnTo>
                    <a:pt x="1704363" y="2928436"/>
                  </a:lnTo>
                  <a:lnTo>
                    <a:pt x="1617635" y="2928436"/>
                  </a:lnTo>
                  <a:lnTo>
                    <a:pt x="1573279" y="2922778"/>
                  </a:lnTo>
                  <a:lnTo>
                    <a:pt x="1527139" y="2901824"/>
                  </a:lnTo>
                  <a:lnTo>
                    <a:pt x="1490910" y="2868592"/>
                  </a:lnTo>
                  <a:lnTo>
                    <a:pt x="1466551" y="2826381"/>
                  </a:lnTo>
                  <a:lnTo>
                    <a:pt x="1456017" y="2778489"/>
                  </a:lnTo>
                  <a:lnTo>
                    <a:pt x="1461265" y="2728214"/>
                  </a:lnTo>
                  <a:lnTo>
                    <a:pt x="1720980" y="1770507"/>
                  </a:lnTo>
                  <a:lnTo>
                    <a:pt x="1726951" y="1734833"/>
                  </a:lnTo>
                  <a:lnTo>
                    <a:pt x="1725967" y="1701800"/>
                  </a:lnTo>
                  <a:lnTo>
                    <a:pt x="1725886" y="1699053"/>
                  </a:lnTo>
                  <a:lnTo>
                    <a:pt x="1717891" y="1664011"/>
                  </a:lnTo>
                  <a:lnTo>
                    <a:pt x="1703073" y="1630552"/>
                  </a:lnTo>
                  <a:lnTo>
                    <a:pt x="1682196" y="1600555"/>
                  </a:lnTo>
                  <a:lnTo>
                    <a:pt x="1656163" y="1575831"/>
                  </a:lnTo>
                  <a:lnTo>
                    <a:pt x="1637552" y="1564278"/>
                  </a:lnTo>
                  <a:close/>
                </a:path>
                <a:path extrusionOk="0" h="6858000" w="2555875">
                  <a:moveTo>
                    <a:pt x="2555783" y="0"/>
                  </a:moveTo>
                  <a:lnTo>
                    <a:pt x="2528639" y="0"/>
                  </a:lnTo>
                  <a:lnTo>
                    <a:pt x="2100329" y="1561846"/>
                  </a:lnTo>
                  <a:lnTo>
                    <a:pt x="1757810" y="2837561"/>
                  </a:lnTo>
                  <a:lnTo>
                    <a:pt x="1733023" y="2875245"/>
                  </a:lnTo>
                  <a:lnTo>
                    <a:pt x="1699841" y="2903639"/>
                  </a:lnTo>
                  <a:lnTo>
                    <a:pt x="1660600" y="2921713"/>
                  </a:lnTo>
                  <a:lnTo>
                    <a:pt x="1617635" y="2928436"/>
                  </a:lnTo>
                  <a:lnTo>
                    <a:pt x="1704363" y="2928436"/>
                  </a:lnTo>
                  <a:lnTo>
                    <a:pt x="1714733" y="2923599"/>
                  </a:lnTo>
                  <a:lnTo>
                    <a:pt x="1753317" y="2890365"/>
                  </a:lnTo>
                  <a:lnTo>
                    <a:pt x="1782067" y="2846451"/>
                  </a:lnTo>
                  <a:lnTo>
                    <a:pt x="1782067" y="2845180"/>
                  </a:lnTo>
                  <a:lnTo>
                    <a:pt x="2124586" y="1568196"/>
                  </a:lnTo>
                  <a:lnTo>
                    <a:pt x="2555783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7895711" y="5207528"/>
              <a:ext cx="756285" cy="1645920"/>
            </a:xfrm>
            <a:custGeom>
              <a:rect b="b" l="l" r="r" t="t"/>
              <a:pathLst>
                <a:path extrusionOk="0" h="1645920" w="756284">
                  <a:moveTo>
                    <a:pt x="0" y="1645731"/>
                  </a:moveTo>
                  <a:lnTo>
                    <a:pt x="26350" y="1645731"/>
                  </a:lnTo>
                  <a:lnTo>
                    <a:pt x="430366" y="140987"/>
                  </a:lnTo>
                  <a:lnTo>
                    <a:pt x="450302" y="95317"/>
                  </a:lnTo>
                  <a:lnTo>
                    <a:pt x="482345" y="59552"/>
                  </a:lnTo>
                  <a:lnTo>
                    <a:pt x="523241" y="35599"/>
                  </a:lnTo>
                  <a:lnTo>
                    <a:pt x="569738" y="25366"/>
                  </a:lnTo>
                  <a:lnTo>
                    <a:pt x="618584" y="30759"/>
                  </a:lnTo>
                  <a:lnTo>
                    <a:pt x="672540" y="57675"/>
                  </a:lnTo>
                  <a:lnTo>
                    <a:pt x="711439" y="103817"/>
                  </a:lnTo>
                  <a:lnTo>
                    <a:pt x="730731" y="161494"/>
                  </a:lnTo>
                  <a:lnTo>
                    <a:pt x="731731" y="192135"/>
                  </a:lnTo>
                  <a:lnTo>
                    <a:pt x="726496" y="223017"/>
                  </a:lnTo>
                  <a:lnTo>
                    <a:pt x="343786" y="1645731"/>
                  </a:lnTo>
                  <a:lnTo>
                    <a:pt x="370137" y="1645731"/>
                  </a:lnTo>
                  <a:lnTo>
                    <a:pt x="750336" y="229425"/>
                  </a:lnTo>
                  <a:lnTo>
                    <a:pt x="756238" y="193737"/>
                  </a:lnTo>
                  <a:lnTo>
                    <a:pt x="755199" y="158290"/>
                  </a:lnTo>
                  <a:lnTo>
                    <a:pt x="732770" y="91000"/>
                  </a:lnTo>
                  <a:lnTo>
                    <a:pt x="686813" y="37648"/>
                  </a:lnTo>
                  <a:lnTo>
                    <a:pt x="624858" y="6407"/>
                  </a:lnTo>
                  <a:lnTo>
                    <a:pt x="578431" y="0"/>
                  </a:lnTo>
                  <a:lnTo>
                    <a:pt x="532245" y="6244"/>
                  </a:lnTo>
                  <a:lnTo>
                    <a:pt x="489913" y="24116"/>
                  </a:lnTo>
                  <a:lnTo>
                    <a:pt x="453484" y="52323"/>
                  </a:lnTo>
                  <a:lnTo>
                    <a:pt x="425006" y="89575"/>
                  </a:lnTo>
                  <a:lnTo>
                    <a:pt x="406525" y="134578"/>
                  </a:lnTo>
                  <a:lnTo>
                    <a:pt x="0" y="1645731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0" name="Google Shape;150;p8"/>
          <p:cNvSpPr txBox="1"/>
          <p:nvPr/>
        </p:nvSpPr>
        <p:spPr>
          <a:xfrm>
            <a:off x="11220450" y="6335528"/>
            <a:ext cx="77470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8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51" name="Google Shape;151;p8"/>
          <p:cNvGrpSpPr/>
          <p:nvPr/>
        </p:nvGrpSpPr>
        <p:grpSpPr>
          <a:xfrm>
            <a:off x="6690359" y="1127729"/>
            <a:ext cx="5380990" cy="5730270"/>
            <a:chOff x="6690359" y="1127729"/>
            <a:chExt cx="5380990" cy="5730270"/>
          </a:xfrm>
        </p:grpSpPr>
        <p:pic>
          <p:nvPicPr>
            <p:cNvPr id="152" name="Google Shape;152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8879" y="6167119"/>
              <a:ext cx="3294379" cy="612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" name="Google Shape;153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690359" y="1127729"/>
              <a:ext cx="5380990" cy="57302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Google Shape;154;p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885939" y="1323339"/>
              <a:ext cx="4803140" cy="5232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5" name="Google Shape;155;p8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6" name="Google Shape;156;p8"/>
          <p:cNvSpPr txBox="1"/>
          <p:nvPr/>
        </p:nvSpPr>
        <p:spPr>
          <a:xfrm>
            <a:off x="518794" y="5922009"/>
            <a:ext cx="5604600" cy="7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645160" lvl="0" marL="65786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Come possiamo modificare il codice per assicurarci che venga eseguito solo quando l'utente visita un sito web specifico?</a:t>
            </a:r>
            <a:endParaRPr sz="1700"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157" name="Google Shape;157;p8"/>
          <p:cNvGrpSpPr/>
          <p:nvPr/>
        </p:nvGrpSpPr>
        <p:grpSpPr>
          <a:xfrm>
            <a:off x="259079" y="1244612"/>
            <a:ext cx="6374130" cy="4964430"/>
            <a:chOff x="259079" y="1244612"/>
            <a:chExt cx="6374130" cy="4964430"/>
          </a:xfrm>
        </p:grpSpPr>
        <p:pic>
          <p:nvPicPr>
            <p:cNvPr id="158" name="Google Shape;158;p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59079" y="1244612"/>
              <a:ext cx="6374130" cy="49644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p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54659" y="1440179"/>
              <a:ext cx="5796280" cy="43865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0" name="Google Shape;160;p8"/>
            <p:cNvSpPr/>
            <p:nvPr/>
          </p:nvSpPr>
          <p:spPr>
            <a:xfrm>
              <a:off x="2470150" y="2957830"/>
              <a:ext cx="2420620" cy="205740"/>
            </a:xfrm>
            <a:custGeom>
              <a:rect b="b" l="l" r="r" t="t"/>
              <a:pathLst>
                <a:path extrusionOk="0" h="205739" w="2420620">
                  <a:moveTo>
                    <a:pt x="0" y="205739"/>
                  </a:moveTo>
                  <a:lnTo>
                    <a:pt x="2420620" y="205739"/>
                  </a:lnTo>
                  <a:lnTo>
                    <a:pt x="2420620" y="0"/>
                  </a:lnTo>
                  <a:lnTo>
                    <a:pt x="0" y="0"/>
                  </a:lnTo>
                  <a:lnTo>
                    <a:pt x="0" y="205739"/>
                  </a:lnTo>
                  <a:close/>
                </a:path>
              </a:pathLst>
            </a:custGeom>
            <a:noFill/>
            <a:ln cap="flat" cmpd="sng" w="285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1" name="Google Shape;161;p8"/>
          <p:cNvSpPr txBox="1"/>
          <p:nvPr/>
        </p:nvSpPr>
        <p:spPr>
          <a:xfrm>
            <a:off x="2341626" y="3194050"/>
            <a:ext cx="3145790" cy="574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897255" lvl="0" marL="909319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Il caplate di hstshijack è stato caricato con successo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7" name="Google Shape;167;p9"/>
          <p:cNvSpPr txBox="1"/>
          <p:nvPr/>
        </p:nvSpPr>
        <p:spPr>
          <a:xfrm>
            <a:off x="5920740" y="2894391"/>
            <a:ext cx="3368040" cy="10756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46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Strumenti offensivi</a:t>
            </a:r>
            <a:endParaRPr sz="3600"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259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B9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NMAP</a:t>
            </a:r>
            <a:endParaRPr sz="2800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6872C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2025-03-31T08:14:49.0000000Z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2024-10-01T00:00:00Z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2025-03-31T00:00:00Z</vt:filetime>
  </property>
  <property fmtid="{D5CDD505-2E9C-101B-9397-08002B2CF9AE}" pid="5" name="Producer">
    <vt:lpwstr>Microsoft® PowerPoint® for Microsoft 365</vt:lpwstr>
  </property>
</Properties>
</file>