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6858000" cx="12192000"/>
  <p:notesSz cx="6858000" cy="9144000"/>
  <p:embeddedFontLst>
    <p:embeddedFont>
      <p:font typeface="Book Antiqua"/>
      <p:regular r:id="rId83"/>
      <p:bold r:id="rId84"/>
      <p:italic r:id="rId85"/>
      <p:boldItalic r:id="rId86"/>
    </p:embeddedFont>
    <p:embeddedFont>
      <p:font typeface="Century Gothic"/>
      <p:regular r:id="rId87"/>
      <p:bold r:id="rId88"/>
      <p:italic r:id="rId89"/>
      <p:boldItalic r:id="rId9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 uri="GoogleSlidesCustomDataVersion2">
      <go:slidesCustomData xmlns:go="http://customooxmlschemas.google.com/" r:id="rId91" roundtripDataSignature="AMtx7mgq1y3z2psApBkZYfa4555Zzb0+C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CA5985A-24F3-4345-A910-49FB22B09831}">
  <a:tblStyle styleId="{4CA5985A-24F3-4345-A910-49FB22B09831}" styleName="Table_0">
    <a:wholeTbl>
      <a:tcTxStyle b="off" i="off">
        <a:font>
          <a:latin typeface="Century Gothic"/>
          <a:ea typeface="Century Gothic"/>
          <a:cs typeface="Century Gothic"/>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3E6"/>
          </a:solidFill>
        </a:fill>
      </a:tcStyle>
    </a:wholeTbl>
    <a:band1H>
      <a:tcTxStyle b="off" i="off"/>
      <a:tcStyle>
        <a:fill>
          <a:solidFill>
            <a:srgbClr val="FFE6CA"/>
          </a:solidFill>
        </a:fill>
      </a:tcStyle>
    </a:band1H>
    <a:band2H>
      <a:tcTxStyle b="off" i="off"/>
    </a:band2H>
    <a:band1V>
      <a:tcTxStyle b="off" i="off"/>
      <a:tcStyle>
        <a:fill>
          <a:solidFill>
            <a:srgbClr val="FFE6CA"/>
          </a:solidFill>
        </a:fill>
      </a:tcStyle>
    </a:band1V>
    <a:band2V>
      <a:tcTxStyle b="off" i="off"/>
    </a:band2V>
    <a:lastCol>
      <a:tcTxStyle b="on" i="off">
        <a:font>
          <a:latin typeface="Century Gothic"/>
          <a:ea typeface="Century Gothic"/>
          <a:cs typeface="Century Gothic"/>
        </a:font>
        <a:schemeClr val="lt1"/>
      </a:tcTxStyle>
      <a:tcStyle>
        <a:fill>
          <a:solidFill>
            <a:schemeClr val="accent1"/>
          </a:solidFill>
        </a:fill>
      </a:tcStyle>
    </a:lastCol>
    <a:firstCol>
      <a:tcTxStyle b="on" i="off">
        <a:font>
          <a:latin typeface="Century Gothic"/>
          <a:ea typeface="Century Gothic"/>
          <a:cs typeface="Century Gothic"/>
        </a:font>
        <a:schemeClr val="lt1"/>
      </a:tcTxStyle>
      <a:tcStyle>
        <a:fill>
          <a:solidFill>
            <a:schemeClr val="accent1"/>
          </a:solidFill>
        </a:fill>
      </a:tcStyle>
    </a:firstCol>
    <a:lastRow>
      <a:tcTxStyle b="on" i="off">
        <a:font>
          <a:latin typeface="Century Gothic"/>
          <a:ea typeface="Century Gothic"/>
          <a:cs typeface="Century Gothic"/>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entury Gothic"/>
          <a:ea typeface="Century Gothic"/>
          <a:cs typeface="Century Gothic"/>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160F1CAE-311F-438D-A792-F499A7046C16}"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BookAntiqua-bold.fntdata"/><Relationship Id="rId83" Type="http://schemas.openxmlformats.org/officeDocument/2006/relationships/font" Target="fonts/BookAntiqua-regular.fntdata"/><Relationship Id="rId42" Type="http://schemas.openxmlformats.org/officeDocument/2006/relationships/slide" Target="slides/slide36.xml"/><Relationship Id="rId86" Type="http://schemas.openxmlformats.org/officeDocument/2006/relationships/font" Target="fonts/BookAntiqua-boldItalic.fntdata"/><Relationship Id="rId41" Type="http://schemas.openxmlformats.org/officeDocument/2006/relationships/slide" Target="slides/slide35.xml"/><Relationship Id="rId85" Type="http://schemas.openxmlformats.org/officeDocument/2006/relationships/font" Target="fonts/BookAntiqua-italic.fntdata"/><Relationship Id="rId44" Type="http://schemas.openxmlformats.org/officeDocument/2006/relationships/slide" Target="slides/slide38.xml"/><Relationship Id="rId88" Type="http://schemas.openxmlformats.org/officeDocument/2006/relationships/font" Target="fonts/CenturyGothic-bold.fntdata"/><Relationship Id="rId43" Type="http://schemas.openxmlformats.org/officeDocument/2006/relationships/slide" Target="slides/slide37.xml"/><Relationship Id="rId87" Type="http://schemas.openxmlformats.org/officeDocument/2006/relationships/font" Target="fonts/CenturyGothic-regular.fntdata"/><Relationship Id="rId46" Type="http://schemas.openxmlformats.org/officeDocument/2006/relationships/slide" Target="slides/slide40.xml"/><Relationship Id="rId45" Type="http://schemas.openxmlformats.org/officeDocument/2006/relationships/slide" Target="slides/slide39.xml"/><Relationship Id="rId89" Type="http://schemas.openxmlformats.org/officeDocument/2006/relationships/font" Target="fonts/CenturyGothic-italic.fntdata"/><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91" Type="http://customschemas.google.com/relationships/presentationmetadata" Target="metadata"/><Relationship Id="rId90" Type="http://schemas.openxmlformats.org/officeDocument/2006/relationships/font" Target="fonts/CenturyGothic-boldItalic.fntdata"/><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5" name="Google Shape;19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3" name="Google Shape;2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0" name="Google Shape;25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c484d80d5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c484d80d5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2c484d80d5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7" name="Google Shape;28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0" name="Google Shape;31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 name="Google Shape;347;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c484d80d57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c484d80d57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2c484d80d57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1" name="Google Shape;36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8" name="Google Shape;36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3" name="Google Shape;38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7" name="Google Shape;39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4" name="Google Shape;40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2" name="Google Shape;412;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0" name="Google Shape;42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 name="Google Shape;43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2" name="Google Shape;442;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3" name="Google Shape;463;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6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5" name="Google Shape;485;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1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0" name="Google Shape;50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6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7" name="Google Shape;507;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7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7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4" name="Google Shape;554;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7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7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2" name="Google Shape;572;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3" name="Google Shape;16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7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7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p7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4" name="Google Shape;59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1" name="Google Shape;601;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8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8" name="Google Shape;608;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8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6" name="Google Shape;616;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4" name="Google Shape;624;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7" name="Google Shape;63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8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8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2" name="Google Shape;652;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9" name="Google Shape;659;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9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6" name="Google Shape;666;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9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75" name="Google Shape;67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9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0" name="Google Shape;690;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98" name="Google Shape;698;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9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5" name="Google Shape;705;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4" name="Shape 14"/>
        <p:cNvGrpSpPr/>
        <p:nvPr/>
      </p:nvGrpSpPr>
      <p:grpSpPr>
        <a:xfrm>
          <a:off x="0" y="0"/>
          <a:ext cx="0" cy="0"/>
          <a:chOff x="0" y="0"/>
          <a:chExt cx="0" cy="0"/>
        </a:xfrm>
      </p:grpSpPr>
      <p:sp>
        <p:nvSpPr>
          <p:cNvPr id="15" name="Google Shape;15;p101"/>
          <p:cNvSpPr txBox="1"/>
          <p:nvPr>
            <p:ph type="ctrTitle"/>
          </p:nvPr>
        </p:nvSpPr>
        <p:spPr>
          <a:xfrm>
            <a:off x="407805" y="168964"/>
            <a:ext cx="10876280" cy="135827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Book Antiqua"/>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01"/>
          <p:cNvSpPr txBox="1"/>
          <p:nvPr>
            <p:ph idx="1" type="subTitle"/>
          </p:nvPr>
        </p:nvSpPr>
        <p:spPr>
          <a:xfrm>
            <a:off x="407805" y="3602245"/>
            <a:ext cx="10944374" cy="2749917"/>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SzPts val="1600"/>
              <a:buNone/>
              <a:defRPr sz="1600" cap="none">
                <a:solidFill>
                  <a:schemeClr val="dk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17" name="Google Shape;17;p101"/>
          <p:cNvSpPr txBox="1"/>
          <p:nvPr>
            <p:ph idx="2" type="body"/>
          </p:nvPr>
        </p:nvSpPr>
        <p:spPr>
          <a:xfrm>
            <a:off x="339095" y="2060281"/>
            <a:ext cx="9962496" cy="1008926"/>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200"/>
              </a:spcBef>
              <a:spcAft>
                <a:spcPts val="0"/>
              </a:spcAft>
              <a:buSzPts val="6000"/>
              <a:buNone/>
              <a:defRPr b="1" sz="60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3" showMasterSp="0">
  <p:cSld name="Agenda - Topic 3">
    <p:spTree>
      <p:nvGrpSpPr>
        <p:cNvPr id="73" name="Shape 73"/>
        <p:cNvGrpSpPr/>
        <p:nvPr/>
      </p:nvGrpSpPr>
      <p:grpSpPr>
        <a:xfrm>
          <a:off x="0" y="0"/>
          <a:ext cx="0" cy="0"/>
          <a:chOff x="0" y="0"/>
          <a:chExt cx="0" cy="0"/>
        </a:xfrm>
      </p:grpSpPr>
      <p:sp>
        <p:nvSpPr>
          <p:cNvPr id="74" name="Google Shape;74;p113"/>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13"/>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6" name="Google Shape;76;p113"/>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7" name="Google Shape;77;p113"/>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8" name="Google Shape;78;p113"/>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113"/>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0" name="Google Shape;80;p113"/>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1" name="Google Shape;81;p113"/>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2" name="Google Shape;82;p113"/>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3" name="Google Shape;83;p113"/>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4" name="Google Shape;84;p113"/>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11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4" showMasterSp="0">
  <p:cSld name="Agenda - Topic 4">
    <p:spTree>
      <p:nvGrpSpPr>
        <p:cNvPr id="86" name="Shape 86"/>
        <p:cNvGrpSpPr/>
        <p:nvPr/>
      </p:nvGrpSpPr>
      <p:grpSpPr>
        <a:xfrm>
          <a:off x="0" y="0"/>
          <a:ext cx="0" cy="0"/>
          <a:chOff x="0" y="0"/>
          <a:chExt cx="0" cy="0"/>
        </a:xfrm>
      </p:grpSpPr>
      <p:sp>
        <p:nvSpPr>
          <p:cNvPr id="87" name="Google Shape;87;p114"/>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14"/>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9" name="Google Shape;89;p114"/>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114"/>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1" name="Google Shape;91;p114"/>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2" name="Google Shape;92;p114"/>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3" name="Google Shape;93;p114"/>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4" name="Google Shape;94;p114"/>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5" name="Google Shape;95;p114"/>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6" name="Google Shape;96;p114"/>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7" name="Google Shape;97;p114"/>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11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5" showMasterSp="0">
  <p:cSld name="Agenda - Topic 5">
    <p:spTree>
      <p:nvGrpSpPr>
        <p:cNvPr id="99" name="Shape 99"/>
        <p:cNvGrpSpPr/>
        <p:nvPr/>
      </p:nvGrpSpPr>
      <p:grpSpPr>
        <a:xfrm>
          <a:off x="0" y="0"/>
          <a:ext cx="0" cy="0"/>
          <a:chOff x="0" y="0"/>
          <a:chExt cx="0" cy="0"/>
        </a:xfrm>
      </p:grpSpPr>
      <p:sp>
        <p:nvSpPr>
          <p:cNvPr id="100" name="Google Shape;100;p115"/>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15"/>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2" name="Google Shape;102;p115"/>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3" name="Google Shape;103;p115"/>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4" name="Google Shape;104;p115"/>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5" name="Google Shape;105;p115"/>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6" name="Google Shape;106;p115"/>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7" name="Google Shape;107;p115"/>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8" name="Google Shape;108;p115"/>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09" name="Google Shape;109;p115"/>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0" name="Google Shape;110;p115"/>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111" name="Google Shape;111;p11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showMasterSp="0">
  <p:cSld name="3_Title Slide">
    <p:bg>
      <p:bgPr>
        <a:solidFill>
          <a:schemeClr val="dk1"/>
        </a:solidFill>
      </p:bgPr>
    </p:bg>
    <p:spTree>
      <p:nvGrpSpPr>
        <p:cNvPr id="18" name="Shape 18"/>
        <p:cNvGrpSpPr/>
        <p:nvPr/>
      </p:nvGrpSpPr>
      <p:grpSpPr>
        <a:xfrm>
          <a:off x="0" y="0"/>
          <a:ext cx="0" cy="0"/>
          <a:chOff x="0" y="0"/>
          <a:chExt cx="0" cy="0"/>
        </a:xfrm>
      </p:grpSpPr>
      <p:sp>
        <p:nvSpPr>
          <p:cNvPr id="19" name="Google Shape;19;p103"/>
          <p:cNvSpPr txBox="1"/>
          <p:nvPr>
            <p:ph type="ctrTitle"/>
          </p:nvPr>
        </p:nvSpPr>
        <p:spPr>
          <a:xfrm>
            <a:off x="380005" y="589195"/>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3"/>
          <p:cNvSpPr txBox="1"/>
          <p:nvPr>
            <p:ph idx="1" type="subTitle"/>
          </p:nvPr>
        </p:nvSpPr>
        <p:spPr>
          <a:xfrm>
            <a:off x="380005" y="2450932"/>
            <a:ext cx="11283458"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1" name="Google Shape;21;p103"/>
          <p:cNvSpPr txBox="1"/>
          <p:nvPr>
            <p:ph idx="2" type="body"/>
          </p:nvPr>
        </p:nvSpPr>
        <p:spPr>
          <a:xfrm>
            <a:off x="380004" y="3465557"/>
            <a:ext cx="11283459" cy="2803247"/>
          </a:xfrm>
          <a:prstGeom prst="rect">
            <a:avLst/>
          </a:prstGeom>
          <a:noFill/>
          <a:ln>
            <a:noFill/>
          </a:ln>
        </p:spPr>
        <p:txBody>
          <a:bodyPr anchorCtr="0" anchor="t" bIns="45700" lIns="91425" spcFirstLastPara="1" rIns="0" wrap="square" tIns="0">
            <a:normAutofit/>
          </a:bodyPr>
          <a:lstStyle>
            <a:lvl1pPr indent="-317500" lvl="0" marL="457200" algn="l">
              <a:lnSpc>
                <a:spcPct val="100000"/>
              </a:lnSpc>
              <a:spcBef>
                <a:spcPts val="1200"/>
              </a:spcBef>
              <a:spcAft>
                <a:spcPts val="0"/>
              </a:spcAft>
              <a:buSzPts val="1400"/>
              <a:buFont typeface="Courier New"/>
              <a:buChar char="o"/>
              <a:defRPr sz="1400">
                <a:solidFill>
                  <a:schemeClr val="l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22" name="Shape 22"/>
        <p:cNvGrpSpPr/>
        <p:nvPr/>
      </p:nvGrpSpPr>
      <p:grpSpPr>
        <a:xfrm>
          <a:off x="0" y="0"/>
          <a:ext cx="0" cy="0"/>
          <a:chOff x="0" y="0"/>
          <a:chExt cx="0" cy="0"/>
        </a:xfrm>
      </p:grpSpPr>
      <p:sp>
        <p:nvSpPr>
          <p:cNvPr id="23" name="Google Shape;23;p105"/>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05"/>
          <p:cNvSpPr txBox="1"/>
          <p:nvPr>
            <p:ph idx="1" type="body"/>
          </p:nvPr>
        </p:nvSpPr>
        <p:spPr>
          <a:xfrm>
            <a:off x="796322" y="2252076"/>
            <a:ext cx="5797550" cy="3051762"/>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5" name="Google Shape;25;p105"/>
          <p:cNvSpPr/>
          <p:nvPr/>
        </p:nvSpPr>
        <p:spPr>
          <a:xfrm>
            <a:off x="6093537" y="-1946"/>
            <a:ext cx="3601340" cy="6881814"/>
          </a:xfrm>
          <a:custGeom>
            <a:rect b="b" l="l" r="r" t="t"/>
            <a:pathLst>
              <a:path extrusionOk="0" h="6881814" w="3601340">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sp>
        <p:nvSpPr>
          <p:cNvPr id="26" name="Google Shape;26;p10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showMasterSp="0">
  <p:cSld name="Closing Slide">
    <p:bg>
      <p:bgPr>
        <a:solidFill>
          <a:schemeClr val="dk1"/>
        </a:solidFill>
      </p:bgPr>
    </p:bg>
    <p:spTree>
      <p:nvGrpSpPr>
        <p:cNvPr id="27" name="Shape 27"/>
        <p:cNvGrpSpPr/>
        <p:nvPr/>
      </p:nvGrpSpPr>
      <p:grpSpPr>
        <a:xfrm>
          <a:off x="0" y="0"/>
          <a:ext cx="0" cy="0"/>
          <a:chOff x="0" y="0"/>
          <a:chExt cx="0" cy="0"/>
        </a:xfrm>
      </p:grpSpPr>
      <p:sp>
        <p:nvSpPr>
          <p:cNvPr id="28" name="Google Shape;28;p107"/>
          <p:cNvSpPr txBox="1"/>
          <p:nvPr>
            <p:ph type="ctrTitle"/>
          </p:nvPr>
        </p:nvSpPr>
        <p:spPr>
          <a:xfrm>
            <a:off x="1309123" y="656075"/>
            <a:ext cx="4786877" cy="151831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accent1"/>
              </a:buClr>
              <a:buSzPts val="6000"/>
              <a:buFont typeface="Book Antiqua"/>
              <a:buNone/>
              <a:defRPr sz="60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7"/>
          <p:cNvSpPr txBox="1"/>
          <p:nvPr>
            <p:ph idx="1" type="body"/>
          </p:nvPr>
        </p:nvSpPr>
        <p:spPr>
          <a:xfrm>
            <a:off x="1172935" y="3184754"/>
            <a:ext cx="4786878" cy="2258013"/>
          </a:xfrm>
          <a:prstGeom prst="rect">
            <a:avLst/>
          </a:prstGeom>
          <a:noFill/>
          <a:ln>
            <a:noFill/>
          </a:ln>
        </p:spPr>
        <p:txBody>
          <a:bodyPr anchorCtr="0" anchor="t" bIns="45700" lIns="91425" spcFirstLastPara="1" rIns="0" wrap="square" tIns="0">
            <a:normAutofit/>
          </a:bodyPr>
          <a:lstStyle>
            <a:lvl1pPr indent="-228600" lvl="0" marL="457200" algn="l">
              <a:lnSpc>
                <a:spcPct val="100000"/>
              </a:lnSpc>
              <a:spcBef>
                <a:spcPts val="0"/>
              </a:spcBef>
              <a:spcAft>
                <a:spcPts val="0"/>
              </a:spcAft>
              <a:buSzPts val="1600"/>
              <a:buFont typeface="Courier New"/>
              <a:buNone/>
              <a:defRPr sz="1600">
                <a:solidFill>
                  <a:schemeClr val="lt1"/>
                </a:solidFill>
              </a:defRPr>
            </a:lvl1pPr>
            <a:lvl2pPr indent="-304800" lvl="1" marL="914400" algn="l">
              <a:lnSpc>
                <a:spcPct val="100000"/>
              </a:lnSpc>
              <a:spcBef>
                <a:spcPts val="2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ingle line)" showMasterSp="0">
  <p:cSld name="Title and Content (Single line)">
    <p:spTree>
      <p:nvGrpSpPr>
        <p:cNvPr id="30" name="Shape 30"/>
        <p:cNvGrpSpPr/>
        <p:nvPr/>
      </p:nvGrpSpPr>
      <p:grpSpPr>
        <a:xfrm>
          <a:off x="0" y="0"/>
          <a:ext cx="0" cy="0"/>
          <a:chOff x="0" y="0"/>
          <a:chExt cx="0" cy="0"/>
        </a:xfrm>
      </p:grpSpPr>
      <p:sp>
        <p:nvSpPr>
          <p:cNvPr id="31" name="Google Shape;31;p108"/>
          <p:cNvSpPr txBox="1"/>
          <p:nvPr>
            <p:ph type="ctrTitle"/>
          </p:nvPr>
        </p:nvSpPr>
        <p:spPr>
          <a:xfrm>
            <a:off x="796322" y="408820"/>
            <a:ext cx="8935507" cy="94946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08"/>
          <p:cNvSpPr txBox="1"/>
          <p:nvPr>
            <p:ph idx="1" type="body"/>
          </p:nvPr>
        </p:nvSpPr>
        <p:spPr>
          <a:xfrm>
            <a:off x="796322" y="1986061"/>
            <a:ext cx="5797550" cy="4015244"/>
          </a:xfrm>
          <a:prstGeom prst="rect">
            <a:avLst/>
          </a:prstGeom>
          <a:noFill/>
          <a:ln>
            <a:noFill/>
          </a:ln>
        </p:spPr>
        <p:txBody>
          <a:bodyPr anchorCtr="0" anchor="t" bIns="45700" lIns="0" spcFirstLastPara="1" rIns="0" wrap="square" tIns="45700">
            <a:normAutofit/>
          </a:bodyPr>
          <a:lstStyle>
            <a:lvl1pPr indent="-317500" lvl="0" marL="457200" algn="l">
              <a:lnSpc>
                <a:spcPct val="100000"/>
              </a:lnSpc>
              <a:spcBef>
                <a:spcPts val="1200"/>
              </a:spcBef>
              <a:spcAft>
                <a:spcPts val="0"/>
              </a:spcAft>
              <a:buSzPts val="1400"/>
              <a:buChar char=" "/>
              <a:defRPr sz="1400"/>
            </a:lvl1pPr>
            <a:lvl2pPr indent="-317500" lvl="1" marL="914400" algn="l">
              <a:lnSpc>
                <a:spcPct val="100000"/>
              </a:lnSpc>
              <a:spcBef>
                <a:spcPts val="200"/>
              </a:spcBef>
              <a:spcAft>
                <a:spcPts val="0"/>
              </a:spcAft>
              <a:buClr>
                <a:schemeClr val="dk1"/>
              </a:buClr>
              <a:buSzPts val="1400"/>
              <a:buChar char="◦"/>
              <a:defRPr sz="1400"/>
            </a:lvl2pPr>
            <a:lvl3pPr indent="-317500" lvl="2" marL="1371600" algn="l">
              <a:lnSpc>
                <a:spcPct val="100000"/>
              </a:lnSpc>
              <a:spcBef>
                <a:spcPts val="400"/>
              </a:spcBef>
              <a:spcAft>
                <a:spcPts val="0"/>
              </a:spcAft>
              <a:buClr>
                <a:schemeClr val="dk1"/>
              </a:buClr>
              <a:buSzPts val="1400"/>
              <a:buChar char="◦"/>
              <a:defRPr sz="1400"/>
            </a:lvl3pPr>
            <a:lvl4pPr indent="-317500" lvl="3" marL="1828800" algn="l">
              <a:lnSpc>
                <a:spcPct val="100000"/>
              </a:lnSpc>
              <a:spcBef>
                <a:spcPts val="400"/>
              </a:spcBef>
              <a:spcAft>
                <a:spcPts val="0"/>
              </a:spcAft>
              <a:buClr>
                <a:schemeClr val="dk1"/>
              </a:buClr>
              <a:buSzPts val="1400"/>
              <a:buChar char="◦"/>
              <a:defRPr sz="1400"/>
            </a:lvl4pPr>
            <a:lvl5pPr indent="-317500" lvl="4" marL="2286000" algn="l">
              <a:lnSpc>
                <a:spcPct val="100000"/>
              </a:lnSpc>
              <a:spcBef>
                <a:spcPts val="400"/>
              </a:spcBef>
              <a:spcAft>
                <a:spcPts val="0"/>
              </a:spcAft>
              <a:buClr>
                <a:schemeClr val="dk1"/>
              </a:buClr>
              <a:buSzPts val="1400"/>
              <a:buChar char="◦"/>
              <a:defRPr sz="14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3" name="Google Shape;33;p10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howMasterSp="0">
  <p:cSld name="Title and Content 2">
    <p:spTree>
      <p:nvGrpSpPr>
        <p:cNvPr id="34" name="Shape 34"/>
        <p:cNvGrpSpPr/>
        <p:nvPr/>
      </p:nvGrpSpPr>
      <p:grpSpPr>
        <a:xfrm>
          <a:off x="0" y="0"/>
          <a:ext cx="0" cy="0"/>
          <a:chOff x="0" y="0"/>
          <a:chExt cx="0" cy="0"/>
        </a:xfrm>
      </p:grpSpPr>
      <p:sp>
        <p:nvSpPr>
          <p:cNvPr id="35" name="Google Shape;35;p109"/>
          <p:cNvSpPr txBox="1"/>
          <p:nvPr>
            <p:ph type="ctrTitle"/>
          </p:nvPr>
        </p:nvSpPr>
        <p:spPr>
          <a:xfrm>
            <a:off x="796322" y="320040"/>
            <a:ext cx="6732237" cy="1524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9"/>
          <p:cNvSpPr txBox="1"/>
          <p:nvPr>
            <p:ph idx="1" type="body"/>
          </p:nvPr>
        </p:nvSpPr>
        <p:spPr>
          <a:xfrm>
            <a:off x="796322" y="2252394"/>
            <a:ext cx="5797518" cy="2532966"/>
          </a:xfrm>
          <a:prstGeom prst="rect">
            <a:avLst/>
          </a:prstGeom>
          <a:noFill/>
          <a:ln>
            <a:noFill/>
          </a:ln>
        </p:spPr>
        <p:txBody>
          <a:bodyPr anchorCtr="0" anchor="t" bIns="0" lIns="91425" spcFirstLastPara="1" rIns="0" wrap="square" tIns="45700">
            <a:normAutofit/>
          </a:bodyPr>
          <a:lstStyle>
            <a:lvl1pPr indent="-228600" lvl="0" marL="457200" algn="l">
              <a:lnSpc>
                <a:spcPct val="100000"/>
              </a:lnSpc>
              <a:spcBef>
                <a:spcPts val="600"/>
              </a:spcBef>
              <a:spcAft>
                <a:spcPts val="0"/>
              </a:spcAft>
              <a:buSzPts val="1400"/>
              <a:buNone/>
              <a:defRPr sz="1400"/>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7" name="Google Shape;37;p10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38" name="Shape 38"/>
        <p:cNvGrpSpPr/>
        <p:nvPr/>
      </p:nvGrpSpPr>
      <p:grpSpPr>
        <a:xfrm>
          <a:off x="0" y="0"/>
          <a:ext cx="0" cy="0"/>
          <a:chOff x="0" y="0"/>
          <a:chExt cx="0" cy="0"/>
        </a:xfrm>
      </p:grpSpPr>
      <p:sp>
        <p:nvSpPr>
          <p:cNvPr id="39" name="Google Shape;39;p110"/>
          <p:cNvSpPr/>
          <p:nvPr/>
        </p:nvSpPr>
        <p:spPr>
          <a:xfrm>
            <a:off x="7995403" y="1894376"/>
            <a:ext cx="2847975" cy="3390899"/>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entury Gothic"/>
              <a:ea typeface="Century Gothic"/>
              <a:cs typeface="Century Gothic"/>
              <a:sym typeface="Century Gothic"/>
            </a:endParaRPr>
          </a:p>
        </p:txBody>
      </p:sp>
      <p:sp>
        <p:nvSpPr>
          <p:cNvPr id="40" name="Google Shape;40;p110"/>
          <p:cNvSpPr txBox="1"/>
          <p:nvPr>
            <p:ph type="ctrTitle"/>
          </p:nvPr>
        </p:nvSpPr>
        <p:spPr>
          <a:xfrm>
            <a:off x="447368" y="270880"/>
            <a:ext cx="11297264" cy="1524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10"/>
          <p:cNvSpPr/>
          <p:nvPr>
            <p:ph idx="1" type="body"/>
          </p:nvPr>
        </p:nvSpPr>
        <p:spPr>
          <a:xfrm>
            <a:off x="131835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2" name="Google Shape;42;p110"/>
          <p:cNvSpPr/>
          <p:nvPr>
            <p:ph idx="2" type="pic"/>
          </p:nvPr>
        </p:nvSpPr>
        <p:spPr>
          <a:xfrm>
            <a:off x="2239419" y="2833688"/>
            <a:ext cx="1005840" cy="914400"/>
          </a:xfrm>
          <a:prstGeom prst="rect">
            <a:avLst/>
          </a:prstGeom>
          <a:noFill/>
          <a:ln>
            <a:noFill/>
          </a:ln>
        </p:spPr>
      </p:sp>
      <p:sp>
        <p:nvSpPr>
          <p:cNvPr id="43" name="Google Shape;43;p110"/>
          <p:cNvSpPr txBox="1"/>
          <p:nvPr>
            <p:ph idx="3" type="body"/>
          </p:nvPr>
        </p:nvSpPr>
        <p:spPr>
          <a:xfrm>
            <a:off x="1605817" y="3989405"/>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4" name="Google Shape;44;p110"/>
          <p:cNvSpPr/>
          <p:nvPr>
            <p:ph idx="4" type="body"/>
          </p:nvPr>
        </p:nvSpPr>
        <p:spPr>
          <a:xfrm>
            <a:off x="4651092"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110"/>
          <p:cNvSpPr/>
          <p:nvPr>
            <p:ph idx="5" type="pic"/>
          </p:nvPr>
        </p:nvSpPr>
        <p:spPr>
          <a:xfrm>
            <a:off x="5572159" y="2954840"/>
            <a:ext cx="1005840" cy="914400"/>
          </a:xfrm>
          <a:prstGeom prst="rect">
            <a:avLst/>
          </a:prstGeom>
          <a:noFill/>
          <a:ln>
            <a:noFill/>
          </a:ln>
        </p:spPr>
      </p:sp>
      <p:sp>
        <p:nvSpPr>
          <p:cNvPr id="46" name="Google Shape;46;p110"/>
          <p:cNvSpPr txBox="1"/>
          <p:nvPr>
            <p:ph idx="6" type="body"/>
          </p:nvPr>
        </p:nvSpPr>
        <p:spPr>
          <a:xfrm>
            <a:off x="4938557"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110"/>
          <p:cNvSpPr/>
          <p:nvPr>
            <p:ph idx="7" type="body"/>
          </p:nvPr>
        </p:nvSpPr>
        <p:spPr>
          <a:xfrm>
            <a:off x="7995403" y="1894376"/>
            <a:ext cx="2847975" cy="3390899"/>
          </a:xfrm>
          <a:prstGeom prst="roundRect">
            <a:avLst>
              <a:gd fmla="val 16667" name="adj"/>
            </a:avLst>
          </a:prstGeom>
          <a:solidFill>
            <a:schemeClr val="accent1">
              <a:alpha val="9411"/>
            </a:schemeClr>
          </a:solidFill>
          <a:ln cap="flat" cmpd="sng" w="31750">
            <a:solidFill>
              <a:schemeClr val="accent1"/>
            </a:solidFill>
            <a:prstDash val="solid"/>
            <a:round/>
            <a:headEnd len="sm" w="sm" type="none"/>
            <a:tailEnd len="sm" w="sm" type="none"/>
          </a:ln>
        </p:spPr>
        <p:txBody>
          <a:bodyPr anchorCtr="0" anchor="t" bIns="0" lIns="0" spcFirstLastPara="1" rIns="0" wrap="square" tIns="274300">
            <a:normAutofit/>
          </a:bodyPr>
          <a:lstStyle>
            <a:lvl1pPr indent="-228600" lvl="0" marL="457200" algn="ctr">
              <a:lnSpc>
                <a:spcPct val="100000"/>
              </a:lnSpc>
              <a:spcBef>
                <a:spcPts val="600"/>
              </a:spcBef>
              <a:spcAft>
                <a:spcPts val="0"/>
              </a:spcAft>
              <a:buSzPts val="2400"/>
              <a:buNone/>
              <a:defRPr sz="2400">
                <a:solidFill>
                  <a:schemeClr val="dk2"/>
                </a:solidFill>
                <a:latin typeface="Book Antiqua"/>
                <a:ea typeface="Book Antiqua"/>
                <a:cs typeface="Book Antiqua"/>
                <a:sym typeface="Book Antiqua"/>
              </a:defRPr>
            </a:lvl1pPr>
            <a:lvl2pPr indent="-228600" lvl="1" marL="914400" algn="l">
              <a:lnSpc>
                <a:spcPct val="100000"/>
              </a:lnSpc>
              <a:spcBef>
                <a:spcPts val="18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8" name="Google Shape;48;p110"/>
          <p:cNvSpPr/>
          <p:nvPr>
            <p:ph idx="8" type="pic"/>
          </p:nvPr>
        </p:nvSpPr>
        <p:spPr>
          <a:xfrm>
            <a:off x="8916470" y="2833688"/>
            <a:ext cx="1005840" cy="914400"/>
          </a:xfrm>
          <a:prstGeom prst="rect">
            <a:avLst/>
          </a:prstGeom>
          <a:noFill/>
          <a:ln>
            <a:noFill/>
          </a:ln>
        </p:spPr>
      </p:sp>
      <p:sp>
        <p:nvSpPr>
          <p:cNvPr id="49" name="Google Shape;49;p110"/>
          <p:cNvSpPr txBox="1"/>
          <p:nvPr>
            <p:ph idx="9" type="body"/>
          </p:nvPr>
        </p:nvSpPr>
        <p:spPr>
          <a:xfrm>
            <a:off x="8282868" y="3989404"/>
            <a:ext cx="2275880" cy="893763"/>
          </a:xfrm>
          <a:prstGeom prst="rect">
            <a:avLst/>
          </a:prstGeom>
          <a:noFill/>
          <a:ln>
            <a:noFill/>
          </a:ln>
        </p:spPr>
        <p:txBody>
          <a:bodyPr anchorCtr="0" anchor="t" bIns="45700" lIns="0" spcFirstLastPara="1" rIns="0" wrap="square" tIns="45700">
            <a:noAutofit/>
          </a:bodyPr>
          <a:lstStyle>
            <a:lvl1pPr indent="-228600" lvl="0" marL="457200" algn="ctr">
              <a:lnSpc>
                <a:spcPct val="100000"/>
              </a:lnSpc>
              <a:spcBef>
                <a:spcPts val="1200"/>
              </a:spcBef>
              <a:spcAft>
                <a:spcPts val="0"/>
              </a:spcAft>
              <a:buSzPts val="1400"/>
              <a:buNone/>
              <a:defRPr sz="1400"/>
            </a:lvl1pPr>
            <a:lvl2pPr indent="-228600" lvl="1" marL="914400" algn="l">
              <a:lnSpc>
                <a:spcPct val="100000"/>
              </a:lnSpc>
              <a:spcBef>
                <a:spcPts val="200"/>
              </a:spcBef>
              <a:spcAft>
                <a:spcPts val="0"/>
              </a:spcAft>
              <a:buClr>
                <a:schemeClr val="dk1"/>
              </a:buClr>
              <a:buSzPts val="1200"/>
              <a:buNone/>
              <a:defRPr sz="1200"/>
            </a:lvl2pPr>
            <a:lvl3pPr indent="-228600" lvl="2" marL="1371600" algn="l">
              <a:lnSpc>
                <a:spcPct val="100000"/>
              </a:lnSpc>
              <a:spcBef>
                <a:spcPts val="400"/>
              </a:spcBef>
              <a:spcAft>
                <a:spcPts val="0"/>
              </a:spcAft>
              <a:buClr>
                <a:schemeClr val="dk1"/>
              </a:buClr>
              <a:buSzPts val="1200"/>
              <a:buNone/>
              <a:defRPr sz="1200"/>
            </a:lvl3pPr>
            <a:lvl4pPr indent="-228600" lvl="3" marL="1828800" algn="l">
              <a:lnSpc>
                <a:spcPct val="100000"/>
              </a:lnSpc>
              <a:spcBef>
                <a:spcPts val="400"/>
              </a:spcBef>
              <a:spcAft>
                <a:spcPts val="0"/>
              </a:spcAft>
              <a:buClr>
                <a:schemeClr val="dk1"/>
              </a:buClr>
              <a:buSzPts val="1200"/>
              <a:buNone/>
              <a:defRPr sz="1200"/>
            </a:lvl4pPr>
            <a:lvl5pPr indent="-228600" lvl="4" marL="2286000" algn="l">
              <a:lnSpc>
                <a:spcPct val="100000"/>
              </a:lnSpc>
              <a:spcBef>
                <a:spcPts val="400"/>
              </a:spcBef>
              <a:spcAft>
                <a:spcPts val="0"/>
              </a:spcAft>
              <a:buClr>
                <a:schemeClr val="dk1"/>
              </a:buClr>
              <a:buSzPts val="1200"/>
              <a:buNone/>
              <a:defRPr sz="1200"/>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0" name="Google Shape;50;p11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Summary" showMasterSp="0">
  <p:cSld name="Lesson Summary">
    <p:bg>
      <p:bgPr>
        <a:solidFill>
          <a:schemeClr val="dk1"/>
        </a:solidFill>
      </p:bgPr>
    </p:bg>
    <p:spTree>
      <p:nvGrpSpPr>
        <p:cNvPr id="51" name="Shape 51"/>
        <p:cNvGrpSpPr/>
        <p:nvPr/>
      </p:nvGrpSpPr>
      <p:grpSpPr>
        <a:xfrm>
          <a:off x="0" y="0"/>
          <a:ext cx="0" cy="0"/>
          <a:chOff x="0" y="0"/>
          <a:chExt cx="0" cy="0"/>
        </a:xfrm>
      </p:grpSpPr>
      <p:sp>
        <p:nvSpPr>
          <p:cNvPr id="52" name="Google Shape;52;p111"/>
          <p:cNvSpPr txBox="1"/>
          <p:nvPr>
            <p:ph type="ctrTitle"/>
          </p:nvPr>
        </p:nvSpPr>
        <p:spPr>
          <a:xfrm>
            <a:off x="6599788" y="353962"/>
            <a:ext cx="4786877" cy="9832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Book Antiqua"/>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11"/>
          <p:cNvSpPr txBox="1"/>
          <p:nvPr>
            <p:ph idx="1" type="subTitle"/>
          </p:nvPr>
        </p:nvSpPr>
        <p:spPr>
          <a:xfrm>
            <a:off x="6599788" y="1517074"/>
            <a:ext cx="4786877" cy="763899"/>
          </a:xfrm>
          <a:prstGeom prst="rect">
            <a:avLst/>
          </a:prstGeom>
          <a:noFill/>
          <a:ln>
            <a:noFill/>
          </a:ln>
        </p:spPr>
        <p:txBody>
          <a:bodyPr anchorCtr="0" anchor="t" bIns="0" lIns="91425" spcFirstLastPara="1" rIns="91425" wrap="square" tIns="91425">
            <a:normAutofit/>
          </a:bodyPr>
          <a:lstStyle>
            <a:lvl1pPr lvl="0" algn="l">
              <a:lnSpc>
                <a:spcPct val="100000"/>
              </a:lnSpc>
              <a:spcBef>
                <a:spcPts val="0"/>
              </a:spcBef>
              <a:spcAft>
                <a:spcPts val="0"/>
              </a:spcAft>
              <a:buSzPts val="2400"/>
              <a:buNone/>
              <a:defRPr sz="2400" cap="none">
                <a:solidFill>
                  <a:schemeClr val="accent1"/>
                </a:solidFill>
                <a:latin typeface="Century Gothic"/>
                <a:ea typeface="Century Gothic"/>
                <a:cs typeface="Century Gothic"/>
                <a:sym typeface="Century Gothic"/>
              </a:defRPr>
            </a:lvl1pPr>
            <a:lvl2pPr lvl="1" algn="ctr">
              <a:lnSpc>
                <a:spcPct val="100000"/>
              </a:lnSpc>
              <a:spcBef>
                <a:spcPts val="200"/>
              </a:spcBef>
              <a:spcAft>
                <a:spcPts val="0"/>
              </a:spcAft>
              <a:buClr>
                <a:schemeClr val="dk1"/>
              </a:buClr>
              <a:buSzPts val="2400"/>
              <a:buNone/>
              <a:defRPr sz="2400"/>
            </a:lvl2pPr>
            <a:lvl3pPr lvl="2" algn="ctr">
              <a:lnSpc>
                <a:spcPct val="100000"/>
              </a:lnSpc>
              <a:spcBef>
                <a:spcPts val="400"/>
              </a:spcBef>
              <a:spcAft>
                <a:spcPts val="0"/>
              </a:spcAft>
              <a:buClr>
                <a:schemeClr val="dk1"/>
              </a:buClr>
              <a:buSzPts val="2400"/>
              <a:buNone/>
              <a:defRPr sz="2400"/>
            </a:lvl3pPr>
            <a:lvl4pPr lvl="3" algn="ctr">
              <a:lnSpc>
                <a:spcPct val="100000"/>
              </a:lnSpc>
              <a:spcBef>
                <a:spcPts val="400"/>
              </a:spcBef>
              <a:spcAft>
                <a:spcPts val="0"/>
              </a:spcAft>
              <a:buClr>
                <a:schemeClr val="dk1"/>
              </a:buClr>
              <a:buSzPts val="2000"/>
              <a:buNone/>
              <a:defRPr sz="2000"/>
            </a:lvl4pPr>
            <a:lvl5pPr lvl="4" algn="ctr">
              <a:lnSpc>
                <a:spcPct val="100000"/>
              </a:lnSpc>
              <a:spcBef>
                <a:spcPts val="400"/>
              </a:spcBef>
              <a:spcAft>
                <a:spcPts val="0"/>
              </a:spcAft>
              <a:buClr>
                <a:schemeClr val="dk1"/>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54" name="Google Shape;54;p111"/>
          <p:cNvSpPr txBox="1"/>
          <p:nvPr>
            <p:ph idx="2" type="body"/>
          </p:nvPr>
        </p:nvSpPr>
        <p:spPr>
          <a:xfrm>
            <a:off x="6599788" y="2341261"/>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5" name="Google Shape;55;p111"/>
          <p:cNvSpPr txBox="1"/>
          <p:nvPr>
            <p:ph idx="3" type="body"/>
          </p:nvPr>
        </p:nvSpPr>
        <p:spPr>
          <a:xfrm>
            <a:off x="6599789" y="2753247"/>
            <a:ext cx="3852296" cy="817345"/>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6" name="Google Shape;56;p111"/>
          <p:cNvSpPr txBox="1"/>
          <p:nvPr>
            <p:ph idx="4" type="body"/>
          </p:nvPr>
        </p:nvSpPr>
        <p:spPr>
          <a:xfrm>
            <a:off x="6599788" y="3563285"/>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7" name="Google Shape;57;p111"/>
          <p:cNvSpPr txBox="1"/>
          <p:nvPr>
            <p:ph idx="5" type="body"/>
          </p:nvPr>
        </p:nvSpPr>
        <p:spPr>
          <a:xfrm>
            <a:off x="6599788" y="3982578"/>
            <a:ext cx="3860546" cy="529133"/>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8" name="Google Shape;58;p111"/>
          <p:cNvSpPr txBox="1"/>
          <p:nvPr>
            <p:ph idx="6" type="body"/>
          </p:nvPr>
        </p:nvSpPr>
        <p:spPr>
          <a:xfrm>
            <a:off x="6599788" y="4564818"/>
            <a:ext cx="4796710" cy="401939"/>
          </a:xfrm>
          <a:prstGeom prst="rect">
            <a:avLst/>
          </a:prstGeom>
          <a:noFill/>
          <a:ln>
            <a:noFill/>
          </a:ln>
        </p:spPr>
        <p:txBody>
          <a:bodyPr anchorCtr="0" anchor="b" bIns="45700" lIns="91425" spcFirstLastPara="1" rIns="0" wrap="square" tIns="0">
            <a:normAutofit/>
          </a:bodyPr>
          <a:lstStyle>
            <a:lvl1pPr indent="-228600" lvl="0" marL="457200" algn="l">
              <a:lnSpc>
                <a:spcPct val="100000"/>
              </a:lnSpc>
              <a:spcBef>
                <a:spcPts val="1200"/>
              </a:spcBef>
              <a:spcAft>
                <a:spcPts val="0"/>
              </a:spcAft>
              <a:buSzPts val="2000"/>
              <a:buFont typeface="Courier New"/>
              <a:buNone/>
              <a:defRPr sz="2000">
                <a:solidFill>
                  <a:schemeClr val="accent1"/>
                </a:solidFill>
              </a:defRPr>
            </a:lvl1pPr>
            <a:lvl2pPr indent="-304800" lvl="1" marL="914400" algn="l">
              <a:lnSpc>
                <a:spcPct val="100000"/>
              </a:lnSpc>
              <a:spcBef>
                <a:spcPts val="600"/>
              </a:spcBef>
              <a:spcAft>
                <a:spcPts val="0"/>
              </a:spcAft>
              <a:buClr>
                <a:schemeClr val="lt1"/>
              </a:buClr>
              <a:buSzPts val="1200"/>
              <a:buFont typeface="Courier New"/>
              <a:buChar char="o"/>
              <a:defRPr sz="1200">
                <a:solidFill>
                  <a:schemeClr val="lt1"/>
                </a:solidFill>
              </a:defRPr>
            </a:lvl2pPr>
            <a:lvl3pPr indent="-295275" lvl="2" marL="1371600" algn="l">
              <a:lnSpc>
                <a:spcPct val="100000"/>
              </a:lnSpc>
              <a:spcBef>
                <a:spcPts val="400"/>
              </a:spcBef>
              <a:spcAft>
                <a:spcPts val="0"/>
              </a:spcAft>
              <a:buClr>
                <a:schemeClr val="lt1"/>
              </a:buClr>
              <a:buSzPts val="1050"/>
              <a:buFont typeface="Courier New"/>
              <a:buChar char="o"/>
              <a:defRPr sz="1050">
                <a:solidFill>
                  <a:schemeClr val="lt1"/>
                </a:solidFill>
              </a:defRPr>
            </a:lvl3pPr>
            <a:lvl4pPr indent="-295275" lvl="3" marL="1828800" algn="l">
              <a:lnSpc>
                <a:spcPct val="100000"/>
              </a:lnSpc>
              <a:spcBef>
                <a:spcPts val="400"/>
              </a:spcBef>
              <a:spcAft>
                <a:spcPts val="0"/>
              </a:spcAft>
              <a:buClr>
                <a:schemeClr val="lt1"/>
              </a:buClr>
              <a:buSzPts val="1050"/>
              <a:buFont typeface="Courier New"/>
              <a:buChar char="o"/>
              <a:defRPr sz="1050">
                <a:solidFill>
                  <a:schemeClr val="lt1"/>
                </a:solidFill>
              </a:defRPr>
            </a:lvl4pPr>
            <a:lvl5pPr indent="-295275" lvl="4" marL="2286000" algn="l">
              <a:lnSpc>
                <a:spcPct val="100000"/>
              </a:lnSpc>
              <a:spcBef>
                <a:spcPts val="400"/>
              </a:spcBef>
              <a:spcAft>
                <a:spcPts val="0"/>
              </a:spcAft>
              <a:buClr>
                <a:schemeClr val="lt1"/>
              </a:buClr>
              <a:buSzPts val="1050"/>
              <a:buFont typeface="Courier New"/>
              <a:buChar char="o"/>
              <a:defRPr sz="105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111"/>
          <p:cNvSpPr txBox="1"/>
          <p:nvPr>
            <p:ph idx="7" type="body"/>
          </p:nvPr>
        </p:nvSpPr>
        <p:spPr>
          <a:xfrm>
            <a:off x="6599788" y="4975138"/>
            <a:ext cx="3860546" cy="852906"/>
          </a:xfrm>
          <a:prstGeom prst="rect">
            <a:avLst/>
          </a:prstGeom>
          <a:noFill/>
          <a:ln>
            <a:noFill/>
          </a:ln>
        </p:spPr>
        <p:txBody>
          <a:bodyPr anchorCtr="0" anchor="t" bIns="45700" lIns="91425" spcFirstLastPara="1" rIns="0" wrap="square" tIns="45700">
            <a:noAutofit/>
          </a:bodyPr>
          <a:lstStyle>
            <a:lvl1pPr indent="-228600" lvl="0" marL="457200" algn="l">
              <a:lnSpc>
                <a:spcPct val="100000"/>
              </a:lnSpc>
              <a:spcBef>
                <a:spcPts val="1200"/>
              </a:spcBef>
              <a:spcAft>
                <a:spcPts val="0"/>
              </a:spcAft>
              <a:buSzPts val="1400"/>
              <a:buNone/>
              <a:defRPr sz="1400">
                <a:solidFill>
                  <a:schemeClr val="lt1"/>
                </a:solidFill>
              </a:defRPr>
            </a:lvl1pPr>
            <a:lvl2pPr indent="-228600" lvl="1" marL="914400" algn="l">
              <a:lnSpc>
                <a:spcPct val="100000"/>
              </a:lnSpc>
              <a:spcBef>
                <a:spcPts val="200"/>
              </a:spcBef>
              <a:spcAft>
                <a:spcPts val="0"/>
              </a:spcAft>
              <a:buClr>
                <a:schemeClr val="lt1"/>
              </a:buClr>
              <a:buSzPts val="1200"/>
              <a:buNone/>
              <a:defRPr sz="1200">
                <a:solidFill>
                  <a:schemeClr val="lt1"/>
                </a:solidFill>
              </a:defRPr>
            </a:lvl2pPr>
            <a:lvl3pPr indent="-228600" lvl="2" marL="1371600" algn="l">
              <a:lnSpc>
                <a:spcPct val="100000"/>
              </a:lnSpc>
              <a:spcBef>
                <a:spcPts val="400"/>
              </a:spcBef>
              <a:spcAft>
                <a:spcPts val="0"/>
              </a:spcAft>
              <a:buClr>
                <a:schemeClr val="lt1"/>
              </a:buClr>
              <a:buSzPts val="1200"/>
              <a:buNone/>
              <a:defRPr sz="1200">
                <a:solidFill>
                  <a:schemeClr val="lt1"/>
                </a:solidFill>
              </a:defRPr>
            </a:lvl3pPr>
            <a:lvl4pPr indent="-228600" lvl="3" marL="1828800" algn="l">
              <a:lnSpc>
                <a:spcPct val="100000"/>
              </a:lnSpc>
              <a:spcBef>
                <a:spcPts val="400"/>
              </a:spcBef>
              <a:spcAft>
                <a:spcPts val="0"/>
              </a:spcAft>
              <a:buClr>
                <a:schemeClr val="lt1"/>
              </a:buClr>
              <a:buSzPts val="1200"/>
              <a:buNone/>
              <a:defRPr sz="1200">
                <a:solidFill>
                  <a:schemeClr val="lt1"/>
                </a:solidFill>
              </a:defRPr>
            </a:lvl4pPr>
            <a:lvl5pPr indent="-228600" lvl="4" marL="2286000" algn="l">
              <a:lnSpc>
                <a:spcPct val="100000"/>
              </a:lnSpc>
              <a:spcBef>
                <a:spcPts val="400"/>
              </a:spcBef>
              <a:spcAft>
                <a:spcPts val="0"/>
              </a:spcAft>
              <a:buClr>
                <a:schemeClr val="lt1"/>
              </a:buClr>
              <a:buSzPts val="1200"/>
              <a:buNone/>
              <a:defRPr sz="1200">
                <a:solidFill>
                  <a:schemeClr val="lt1"/>
                </a:solidFill>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 Topic 1" showMasterSp="0">
  <p:cSld name="Agenda - Topic 1">
    <p:spTree>
      <p:nvGrpSpPr>
        <p:cNvPr id="60" name="Shape 60"/>
        <p:cNvGrpSpPr/>
        <p:nvPr/>
      </p:nvGrpSpPr>
      <p:grpSpPr>
        <a:xfrm>
          <a:off x="0" y="0"/>
          <a:ext cx="0" cy="0"/>
          <a:chOff x="0" y="0"/>
          <a:chExt cx="0" cy="0"/>
        </a:xfrm>
      </p:grpSpPr>
      <p:sp>
        <p:nvSpPr>
          <p:cNvPr id="61" name="Google Shape;61;p112"/>
          <p:cNvSpPr txBox="1"/>
          <p:nvPr>
            <p:ph type="ctrTitle"/>
          </p:nvPr>
        </p:nvSpPr>
        <p:spPr>
          <a:xfrm>
            <a:off x="796322" y="320040"/>
            <a:ext cx="6732237" cy="101714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600"/>
              <a:buFont typeface="Book Antiqua"/>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12"/>
          <p:cNvSpPr txBox="1"/>
          <p:nvPr>
            <p:ph idx="1" type="body"/>
          </p:nvPr>
        </p:nvSpPr>
        <p:spPr>
          <a:xfrm>
            <a:off x="824242" y="174947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5400"/>
              <a:buNone/>
              <a:defRPr b="0" baseline="-25000" sz="5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3" name="Google Shape;63;p112"/>
          <p:cNvSpPr txBox="1"/>
          <p:nvPr>
            <p:ph idx="2" type="body"/>
          </p:nvPr>
        </p:nvSpPr>
        <p:spPr>
          <a:xfrm>
            <a:off x="1643379" y="174947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400"/>
              <a:buNone/>
              <a:defRPr sz="2400">
                <a:solidFill>
                  <a:schemeClr val="dk1"/>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4" name="Google Shape;64;p112"/>
          <p:cNvSpPr txBox="1"/>
          <p:nvPr>
            <p:ph idx="3" type="body"/>
          </p:nvPr>
        </p:nvSpPr>
        <p:spPr>
          <a:xfrm>
            <a:off x="824242" y="2378035"/>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5" name="Google Shape;65;p112"/>
          <p:cNvSpPr txBox="1"/>
          <p:nvPr>
            <p:ph idx="4" type="body"/>
          </p:nvPr>
        </p:nvSpPr>
        <p:spPr>
          <a:xfrm>
            <a:off x="1643379" y="2378035"/>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6" name="Google Shape;66;p112"/>
          <p:cNvSpPr txBox="1"/>
          <p:nvPr>
            <p:ph idx="5" type="body"/>
          </p:nvPr>
        </p:nvSpPr>
        <p:spPr>
          <a:xfrm>
            <a:off x="824242" y="3006909"/>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7" name="Google Shape;67;p112"/>
          <p:cNvSpPr txBox="1"/>
          <p:nvPr>
            <p:ph idx="6" type="body"/>
          </p:nvPr>
        </p:nvSpPr>
        <p:spPr>
          <a:xfrm>
            <a:off x="1643379" y="3009613"/>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sz="2000">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8" name="Google Shape;68;p112"/>
          <p:cNvSpPr txBox="1"/>
          <p:nvPr>
            <p:ph idx="7" type="body"/>
          </p:nvPr>
        </p:nvSpPr>
        <p:spPr>
          <a:xfrm>
            <a:off x="824242" y="3635783"/>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9" name="Google Shape;69;p112"/>
          <p:cNvSpPr txBox="1"/>
          <p:nvPr>
            <p:ph idx="8" type="body"/>
          </p:nvPr>
        </p:nvSpPr>
        <p:spPr>
          <a:xfrm>
            <a:off x="1643379" y="3638169"/>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0" name="Google Shape;70;p112"/>
          <p:cNvSpPr txBox="1"/>
          <p:nvPr>
            <p:ph idx="9" type="body"/>
          </p:nvPr>
        </p:nvSpPr>
        <p:spPr>
          <a:xfrm>
            <a:off x="824242" y="4264656"/>
            <a:ext cx="788639" cy="533400"/>
          </a:xfrm>
          <a:prstGeom prst="rect">
            <a:avLst/>
          </a:prstGeom>
          <a:noFill/>
          <a:ln>
            <a:noFill/>
          </a:ln>
        </p:spPr>
        <p:txBody>
          <a:bodyPr anchorCtr="0" anchor="ctr" bIns="0" lIns="0" spcFirstLastPara="1" rIns="0" wrap="square" tIns="0">
            <a:noAutofit/>
          </a:bodyPr>
          <a:lstStyle>
            <a:lvl1pPr indent="-228600" lvl="0" marL="457200" algn="ctr">
              <a:lnSpc>
                <a:spcPct val="60000"/>
              </a:lnSpc>
              <a:spcBef>
                <a:spcPts val="0"/>
              </a:spcBef>
              <a:spcAft>
                <a:spcPts val="0"/>
              </a:spcAft>
              <a:buSzPts val="4400"/>
              <a:buNone/>
              <a:defRPr b="0" baseline="-25000" sz="4400">
                <a:solidFill>
                  <a:schemeClr val="dk2"/>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1" name="Google Shape;71;p112"/>
          <p:cNvSpPr txBox="1"/>
          <p:nvPr>
            <p:ph idx="13" type="body"/>
          </p:nvPr>
        </p:nvSpPr>
        <p:spPr>
          <a:xfrm>
            <a:off x="1643379" y="4269747"/>
            <a:ext cx="5885179" cy="533400"/>
          </a:xfrm>
          <a:prstGeom prst="rect">
            <a:avLst/>
          </a:prstGeom>
          <a:noFill/>
          <a:ln>
            <a:noFill/>
          </a:ln>
        </p:spPr>
        <p:txBody>
          <a:bodyPr anchorCtr="0" anchor="b" bIns="0" lIns="0" spcFirstLastPara="1" rIns="0" wrap="square" tIns="45700">
            <a:normAutofit/>
          </a:bodyPr>
          <a:lstStyle>
            <a:lvl1pPr indent="-228600" lvl="0" marL="457200" algn="l">
              <a:lnSpc>
                <a:spcPct val="100000"/>
              </a:lnSpc>
              <a:spcBef>
                <a:spcPts val="1200"/>
              </a:spcBef>
              <a:spcAft>
                <a:spcPts val="0"/>
              </a:spcAft>
              <a:buSzPts val="2000"/>
              <a:buNone/>
              <a:defRPr>
                <a:solidFill>
                  <a:srgbClr val="7F7F7F"/>
                </a:solidFill>
              </a:defRPr>
            </a:lvl1pPr>
            <a:lvl2pPr indent="-228600" lvl="1" marL="914400" algn="l">
              <a:lnSpc>
                <a:spcPct val="100000"/>
              </a:lnSpc>
              <a:spcBef>
                <a:spcPts val="200"/>
              </a:spcBef>
              <a:spcAft>
                <a:spcPts val="0"/>
              </a:spcAft>
              <a:buClr>
                <a:schemeClr val="dk1"/>
              </a:buClr>
              <a:buSzPts val="1800"/>
              <a:buNone/>
              <a:defRPr/>
            </a:lvl2pPr>
            <a:lvl3pPr indent="-228600" lvl="2" marL="1371600" algn="l">
              <a:lnSpc>
                <a:spcPct val="100000"/>
              </a:lnSpc>
              <a:spcBef>
                <a:spcPts val="400"/>
              </a:spcBef>
              <a:spcAft>
                <a:spcPts val="0"/>
              </a:spcAft>
              <a:buClr>
                <a:schemeClr val="dk1"/>
              </a:buClr>
              <a:buSzPts val="1400"/>
              <a:buNone/>
              <a:defRPr/>
            </a:lvl3pPr>
            <a:lvl4pPr indent="-228600" lvl="3" marL="1828800" algn="l">
              <a:lnSpc>
                <a:spcPct val="100000"/>
              </a:lnSpc>
              <a:spcBef>
                <a:spcPts val="400"/>
              </a:spcBef>
              <a:spcAft>
                <a:spcPts val="0"/>
              </a:spcAft>
              <a:buClr>
                <a:schemeClr val="dk1"/>
              </a:buClr>
              <a:buSzPts val="1400"/>
              <a:buNone/>
              <a:defRPr/>
            </a:lvl4pPr>
            <a:lvl5pPr indent="-228600" lvl="4" marL="2286000" algn="l">
              <a:lnSpc>
                <a:spcPct val="100000"/>
              </a:lnSpc>
              <a:spcBef>
                <a:spcPts val="400"/>
              </a:spcBef>
              <a:spcAft>
                <a:spcPts val="0"/>
              </a:spcAft>
              <a:buClr>
                <a:schemeClr val="dk1"/>
              </a:buClr>
              <a:buSzPts val="1400"/>
              <a:buNone/>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2" name="Google Shape;72;p11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0"/>
          <p:cNvSpPr txBox="1"/>
          <p:nvPr>
            <p:ph type="title"/>
          </p:nvPr>
        </p:nvSpPr>
        <p:spPr>
          <a:xfrm>
            <a:off x="1097280" y="286603"/>
            <a:ext cx="10058400" cy="14507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1"/>
              </a:buClr>
              <a:buSzPts val="6000"/>
              <a:buFont typeface="Book Antiqua"/>
              <a:buNone/>
              <a:defRPr b="0" i="0" sz="6000" u="none" cap="none" strike="noStrike">
                <a:solidFill>
                  <a:schemeClr val="dk1"/>
                </a:solidFill>
                <a:latin typeface="Book Antiqua"/>
                <a:ea typeface="Book Antiqua"/>
                <a:cs typeface="Book Antiqua"/>
                <a:sym typeface="Book Antiqua"/>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0"/>
          <p:cNvSpPr txBox="1"/>
          <p:nvPr>
            <p:ph idx="1" type="body"/>
          </p:nvPr>
        </p:nvSpPr>
        <p:spPr>
          <a:xfrm>
            <a:off x="1097280" y="2108201"/>
            <a:ext cx="10058400" cy="3760891"/>
          </a:xfrm>
          <a:prstGeom prst="rect">
            <a:avLst/>
          </a:prstGeom>
          <a:noFill/>
          <a:ln>
            <a:noFill/>
          </a:ln>
        </p:spPr>
        <p:txBody>
          <a:bodyPr anchorCtr="0" anchor="t" bIns="45700" lIns="0" spcFirstLastPara="1" rIns="0" wrap="square" tIns="45700">
            <a:normAutofit/>
          </a:bodyPr>
          <a:lstStyle>
            <a:lvl1pPr indent="-355600" lvl="0" marL="457200" marR="0" rtl="0" algn="l">
              <a:lnSpc>
                <a:spcPct val="100000"/>
              </a:lnSpc>
              <a:spcBef>
                <a:spcPts val="1200"/>
              </a:spcBef>
              <a:spcAft>
                <a:spcPts val="0"/>
              </a:spcAft>
              <a:buClr>
                <a:schemeClr val="accent1"/>
              </a:buClr>
              <a:buSzPts val="2000"/>
              <a:buFont typeface="Calibri"/>
              <a:buChar char=" "/>
              <a:defRPr b="0" i="0" sz="2000" u="none" cap="none" strike="noStrike">
                <a:solidFill>
                  <a:schemeClr val="dk1"/>
                </a:solidFill>
                <a:latin typeface="Century Gothic"/>
                <a:ea typeface="Century Gothic"/>
                <a:cs typeface="Century Gothic"/>
                <a:sym typeface="Century Gothic"/>
              </a:defRPr>
            </a:lvl1pPr>
            <a:lvl2pPr indent="-342900" lvl="1" marL="914400" marR="0" rtl="0" algn="l">
              <a:lnSpc>
                <a:spcPct val="100000"/>
              </a:lnSpc>
              <a:spcBef>
                <a:spcPts val="200"/>
              </a:spcBef>
              <a:spcAft>
                <a:spcPts val="0"/>
              </a:spcAft>
              <a:buClr>
                <a:schemeClr val="dk1"/>
              </a:buClr>
              <a:buSzPts val="1800"/>
              <a:buFont typeface="Calibri"/>
              <a:buChar char="◦"/>
              <a:defRPr b="0" i="0" sz="1800" u="none" cap="none" strike="noStrike">
                <a:solidFill>
                  <a:schemeClr val="dk1"/>
                </a:solidFill>
                <a:latin typeface="Century Gothic"/>
                <a:ea typeface="Century Gothic"/>
                <a:cs typeface="Century Gothic"/>
                <a:sym typeface="Century Gothic"/>
              </a:defRPr>
            </a:lvl2pPr>
            <a:lvl3pPr indent="-317500" lvl="2" marL="13716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3pPr>
            <a:lvl4pPr indent="-317500" lvl="3" marL="18288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4pPr>
            <a:lvl5pPr indent="-317500" lvl="4" marL="2286000" marR="0" rtl="0" algn="l">
              <a:lnSpc>
                <a:spcPct val="100000"/>
              </a:lnSpc>
              <a:spcBef>
                <a:spcPts val="400"/>
              </a:spcBef>
              <a:spcAft>
                <a:spcPts val="0"/>
              </a:spcAft>
              <a:buClr>
                <a:schemeClr val="dk1"/>
              </a:buClr>
              <a:buSzPts val="1400"/>
              <a:buFont typeface="Calibri"/>
              <a:buChar char="◦"/>
              <a:defRPr b="0" i="0" sz="1400" u="none" cap="none" strike="noStrike">
                <a:solidFill>
                  <a:schemeClr val="dk1"/>
                </a:solidFill>
                <a:latin typeface="Century Gothic"/>
                <a:ea typeface="Century Gothic"/>
                <a:cs typeface="Century Gothic"/>
                <a:sym typeface="Century Gothic"/>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entury Gothic"/>
                <a:ea typeface="Century Gothic"/>
                <a:cs typeface="Century Gothic"/>
                <a:sym typeface="Century Gothic"/>
              </a:defRPr>
            </a:lvl9pPr>
          </a:lstStyle>
          <a:p/>
        </p:txBody>
      </p:sp>
      <p:sp>
        <p:nvSpPr>
          <p:cNvPr id="12" name="Google Shape;12;p100"/>
          <p:cNvSpPr txBox="1"/>
          <p:nvPr>
            <p:ph idx="11" type="ftr"/>
          </p:nvPr>
        </p:nvSpPr>
        <p:spPr>
          <a:xfrm>
            <a:off x="643051" y="6221324"/>
            <a:ext cx="6818262"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13" name="Google Shape;13;p100"/>
          <p:cNvSpPr txBox="1"/>
          <p:nvPr>
            <p:ph idx="12" type="sldNum"/>
          </p:nvPr>
        </p:nvSpPr>
        <p:spPr>
          <a:xfrm>
            <a:off x="10930596" y="6221324"/>
            <a:ext cx="617912" cy="365125"/>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6.jp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6.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8.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6.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0.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8.png"/><Relationship Id="rId5"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1.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7.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5.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0.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kali.org/tools/" TargetMode="External"/><Relationship Id="rId4" Type="http://schemas.openxmlformats.org/officeDocument/2006/relationships/image" Target="../media/image2.png"/><Relationship Id="rId5"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9.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39.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3.png"/><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45.pn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4.png"/><Relationship Id="rId4" Type="http://schemas.openxmlformats.org/officeDocument/2006/relationships/image" Target="../media/image37.png"/><Relationship Id="rId5"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32.png"/><Relationship Id="rId4" Type="http://schemas.openxmlformats.org/officeDocument/2006/relationships/image" Target="../media/image36.png"/><Relationship Id="rId5"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8.png"/><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35.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3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46.png"/><Relationship Id="rId4" Type="http://schemas.openxmlformats.org/officeDocument/2006/relationships/image" Target="../media/image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0.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43.png"/><Relationship Id="rId4" Type="http://schemas.openxmlformats.org/officeDocument/2006/relationships/image" Target="../media/image2.png"/><Relationship Id="rId5" Type="http://schemas.openxmlformats.org/officeDocument/2006/relationships/image" Target="../media/image4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4.png"/><Relationship Id="rId4" Type="http://schemas.openxmlformats.org/officeDocument/2006/relationships/image" Target="../media/image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4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2.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48.jp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2.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2.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 Id="rId3" Type="http://schemas.openxmlformats.org/officeDocument/2006/relationships/image" Target="../media/image49.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
          <p:cNvSpPr txBox="1"/>
          <p:nvPr>
            <p:ph type="ctrTitle"/>
          </p:nvPr>
        </p:nvSpPr>
        <p:spPr>
          <a:xfrm>
            <a:off x="7119890" y="723440"/>
            <a:ext cx="4323426" cy="2344225"/>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4800"/>
              <a:buFont typeface="Book Antiqua"/>
              <a:buNone/>
            </a:pPr>
            <a:r>
              <a:rPr lang="en-US" sz="4800"/>
              <a:t>Network Security For Energy</a:t>
            </a:r>
            <a:endParaRPr/>
          </a:p>
        </p:txBody>
      </p:sp>
      <p:sp>
        <p:nvSpPr>
          <p:cNvPr id="118" name="Google Shape;118;p1"/>
          <p:cNvSpPr txBox="1"/>
          <p:nvPr>
            <p:ph idx="1" type="subTitle"/>
          </p:nvPr>
        </p:nvSpPr>
        <p:spPr>
          <a:xfrm>
            <a:off x="6131165" y="5097909"/>
            <a:ext cx="4323426" cy="8327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730"/>
              <a:buNone/>
            </a:pPr>
            <a:r>
              <a:rPr lang="en-US"/>
              <a:t>PRESENTATION BY: </a:t>
            </a:r>
            <a:endParaRPr/>
          </a:p>
          <a:p>
            <a:pPr indent="0" lvl="0" marL="0" rtl="0" algn="l">
              <a:lnSpc>
                <a:spcPct val="100000"/>
              </a:lnSpc>
              <a:spcBef>
                <a:spcPts val="0"/>
              </a:spcBef>
              <a:spcAft>
                <a:spcPts val="0"/>
              </a:spcAft>
              <a:buSzPts val="1730"/>
              <a:buNone/>
            </a:pPr>
            <a:r>
              <a:t/>
            </a:r>
            <a:endParaRPr/>
          </a:p>
          <a:p>
            <a:pPr indent="0" lvl="0" marL="0" rtl="0" algn="l">
              <a:lnSpc>
                <a:spcPct val="100000"/>
              </a:lnSpc>
              <a:spcBef>
                <a:spcPts val="0"/>
              </a:spcBef>
              <a:spcAft>
                <a:spcPts val="0"/>
              </a:spcAft>
              <a:buSzPts val="1730"/>
              <a:buNone/>
            </a:pPr>
            <a:r>
              <a:rPr lang="en-US"/>
              <a:t>ANTONIOS NTIB</a:t>
            </a:r>
            <a:endParaRPr/>
          </a:p>
        </p:txBody>
      </p:sp>
      <p:sp>
        <p:nvSpPr>
          <p:cNvPr id="119" name="Google Shape;119;p1"/>
          <p:cNvSpPr txBox="1"/>
          <p:nvPr>
            <p:ph idx="2" type="body"/>
          </p:nvPr>
        </p:nvSpPr>
        <p:spPr>
          <a:xfrm>
            <a:off x="6496493" y="3373515"/>
            <a:ext cx="4946207" cy="1008926"/>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000"/>
              <a:buNone/>
            </a:pPr>
            <a:r>
              <a:rPr lang="en-US"/>
              <a:t>CSP004_C_E</a:t>
            </a:r>
            <a:endParaRPr/>
          </a:p>
        </p:txBody>
      </p:sp>
      <p:sp>
        <p:nvSpPr>
          <p:cNvPr id="120" name="Google Shape;120;p1"/>
          <p:cNvSpPr/>
          <p:nvPr/>
        </p:nvSpPr>
        <p:spPr>
          <a:xfrm rot="10800000">
            <a:off x="3507757" y="-11160"/>
            <a:ext cx="2553080" cy="6858841"/>
          </a:xfrm>
          <a:custGeom>
            <a:rect b="b" l="l" r="r" t="t"/>
            <a:pathLst>
              <a:path extrusionOk="0" h="6858841" w="2553080">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descr="A black and white cover with blue squares&#10;&#10;Description automatically generated" id="121" name="Google Shape;121;p1"/>
          <p:cNvPicPr preferRelativeResize="0"/>
          <p:nvPr>
            <p:ph idx="2" type="pic"/>
          </p:nvPr>
        </p:nvPicPr>
        <p:blipFill rotWithShape="1">
          <a:blip r:embed="rId3">
            <a:alphaModFix/>
          </a:blip>
          <a:srcRect b="782" l="0" r="0" t="784"/>
          <a:stretch/>
        </p:blipFill>
        <p:spPr>
          <a:xfrm>
            <a:off x="0" y="-2235"/>
            <a:ext cx="5840730" cy="6862275"/>
          </a:xfrm>
          <a:prstGeom prst="rect">
            <a:avLst/>
          </a:prstGeom>
          <a:solidFill>
            <a:schemeClr val="lt2"/>
          </a:solidFill>
          <a:ln>
            <a:noFill/>
          </a:ln>
        </p:spPr>
      </p:pic>
      <p:grpSp>
        <p:nvGrpSpPr>
          <p:cNvPr id="122" name="Google Shape;122;p1"/>
          <p:cNvGrpSpPr/>
          <p:nvPr/>
        </p:nvGrpSpPr>
        <p:grpSpPr>
          <a:xfrm>
            <a:off x="7549377" y="6167336"/>
            <a:ext cx="3294001" cy="612000"/>
            <a:chOff x="5179092" y="5483822"/>
            <a:chExt cx="3294001" cy="612000"/>
          </a:xfrm>
        </p:grpSpPr>
        <p:pic>
          <p:nvPicPr>
            <p:cNvPr id="123" name="Google Shape;123;p1"/>
            <p:cNvPicPr preferRelativeResize="0"/>
            <p:nvPr/>
          </p:nvPicPr>
          <p:blipFill rotWithShape="1">
            <a:blip r:embed="rId4">
              <a:alphaModFix/>
            </a:blip>
            <a:srcRect b="0" l="0" r="0" t="0"/>
            <a:stretch/>
          </p:blipFill>
          <p:spPr>
            <a:xfrm>
              <a:off x="5179092" y="5483822"/>
              <a:ext cx="1530000" cy="612000"/>
            </a:xfrm>
            <a:prstGeom prst="rect">
              <a:avLst/>
            </a:prstGeom>
            <a:noFill/>
            <a:ln>
              <a:noFill/>
            </a:ln>
          </p:spPr>
        </p:pic>
        <p:pic>
          <p:nvPicPr>
            <p:cNvPr id="124" name="Google Shape;124;p1"/>
            <p:cNvPicPr preferRelativeResize="0"/>
            <p:nvPr/>
          </p:nvPicPr>
          <p:blipFill rotWithShape="1">
            <a:blip r:embed="rId5">
              <a:alphaModFix/>
            </a:blip>
            <a:srcRect b="0" l="0" r="0" t="0"/>
            <a:stretch/>
          </p:blipFill>
          <p:spPr>
            <a:xfrm>
              <a:off x="6709092" y="5483822"/>
              <a:ext cx="1764001" cy="612000"/>
            </a:xfrm>
            <a:prstGeom prst="rect">
              <a:avLst/>
            </a:prstGeom>
            <a:noFill/>
            <a:ln>
              <a:noFill/>
            </a:ln>
          </p:spPr>
        </p:pic>
      </p:grpSp>
      <p:sp>
        <p:nvSpPr>
          <p:cNvPr id="125" name="Google Shape;125;p1"/>
          <p:cNvSpPr txBox="1"/>
          <p:nvPr/>
        </p:nvSpPr>
        <p:spPr>
          <a:xfrm>
            <a:off x="6361394" y="4382441"/>
            <a:ext cx="485907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entury Gothic"/>
                <a:ea typeface="Century Gothic"/>
                <a:cs typeface="Century Gothic"/>
                <a:sym typeface="Century Gothic"/>
              </a:rPr>
              <a:t>SLIDE SET #1: </a:t>
            </a:r>
            <a:r>
              <a:rPr b="1" i="1" lang="en-US" sz="1800" u="none" cap="none" strike="noStrike">
                <a:solidFill>
                  <a:schemeClr val="dk1"/>
                </a:solidFill>
                <a:latin typeface="Century Gothic"/>
                <a:ea typeface="Century Gothic"/>
                <a:cs typeface="Century Gothic"/>
                <a:sym typeface="Century Gothic"/>
              </a:rPr>
              <a:t>LINUX OS PREREQUISITES</a:t>
            </a:r>
            <a:endParaRPr b="0" i="0" sz="1400" u="none" cap="none" strike="noStrike">
              <a:solidFill>
                <a:srgbClr val="000000"/>
              </a:solidFill>
              <a:latin typeface="Arial"/>
              <a:ea typeface="Arial"/>
              <a:cs typeface="Arial"/>
              <a:sym typeface="Arial"/>
            </a:endParaRPr>
          </a:p>
        </p:txBody>
      </p:sp>
      <p:pic>
        <p:nvPicPr>
          <p:cNvPr descr="A red sign with white text&#10;&#10;Description automatically generated" id="126" name="Google Shape;126;p1"/>
          <p:cNvPicPr preferRelativeResize="0"/>
          <p:nvPr/>
        </p:nvPicPr>
        <p:blipFill rotWithShape="1">
          <a:blip r:embed="rId6">
            <a:alphaModFix/>
          </a:blip>
          <a:srcRect b="0" l="0" r="0" t="0"/>
          <a:stretch/>
        </p:blipFill>
        <p:spPr>
          <a:xfrm>
            <a:off x="9910276" y="4945991"/>
            <a:ext cx="1532424" cy="5682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1"/>
          <p:cNvSpPr txBox="1"/>
          <p:nvPr>
            <p:ph type="ctrTitle"/>
          </p:nvPr>
        </p:nvSpPr>
        <p:spPr>
          <a:xfrm>
            <a:off x="411386" y="227054"/>
            <a:ext cx="11141517" cy="89645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Directory Scheme on Linux Systems</a:t>
            </a:r>
            <a:endParaRPr/>
          </a:p>
        </p:txBody>
      </p:sp>
      <p:graphicFrame>
        <p:nvGraphicFramePr>
          <p:cNvPr id="198" name="Google Shape;198;p11"/>
          <p:cNvGraphicFramePr/>
          <p:nvPr/>
        </p:nvGraphicFramePr>
        <p:xfrm>
          <a:off x="1248697" y="1443260"/>
          <a:ext cx="3000000" cy="3000000"/>
        </p:xfrm>
        <a:graphic>
          <a:graphicData uri="http://schemas.openxmlformats.org/drawingml/2006/table">
            <a:tbl>
              <a:tblPr bandRow="1" firstCol="1" firstRow="1">
                <a:noFill/>
                <a:tableStyleId>{4CA5985A-24F3-4345-A910-49FB22B09831}</a:tableStyleId>
              </a:tblPr>
              <a:tblGrid>
                <a:gridCol w="4699475"/>
                <a:gridCol w="4700175"/>
              </a:tblGrid>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/opt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Optional or third party software.</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/proc</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Provides information about running processes.</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/root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The home directory for the root account.</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System administration binaries.</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/selinux</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Used to display information about SELinux.</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Contains data which is served by the system.</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/srv/www</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Web server files.</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/srv/ftp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FTP files.</a:t>
                      </a:r>
                      <a:endParaRPr sz="800" u="none" cap="none" strike="noStrike">
                        <a:latin typeface="Calibri"/>
                        <a:ea typeface="Calibri"/>
                        <a:cs typeface="Calibri"/>
                        <a:sym typeface="Calibri"/>
                      </a:endParaRPr>
                    </a:p>
                  </a:txBody>
                  <a:tcPr marT="0" marB="0" marR="0" marL="0"/>
                </a:tc>
              </a:tr>
              <a:tr h="409125">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/sys</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Used to display and sometimes configure the devices and busses known to the Linux kernel.</a:t>
                      </a:r>
                      <a:endParaRPr sz="800" u="none" cap="none" strike="noStrike">
                        <a:latin typeface="Calibri"/>
                        <a:ea typeface="Calibri"/>
                        <a:cs typeface="Calibri"/>
                        <a:sym typeface="Calibri"/>
                      </a:endParaRPr>
                    </a:p>
                  </a:txBody>
                  <a:tcPr marT="0" marB="0" marR="0" marL="0"/>
                </a:tc>
              </a:tr>
              <a:tr h="3874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/tmp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Temporary space, typically cleared on reboot. This directory can be used by the OS and users alike.</a:t>
                      </a:r>
                      <a:endParaRPr sz="800" u="none" cap="none" strike="noStrike">
                        <a:latin typeface="Calibri"/>
                        <a:ea typeface="Calibri"/>
                        <a:cs typeface="Calibri"/>
                        <a:sym typeface="Calibri"/>
                      </a:endParaRPr>
                    </a:p>
                  </a:txBody>
                  <a:tcPr marT="0" marB="0" marR="0" marL="0"/>
                </a:tc>
              </a:tr>
              <a:tr h="5862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User related programs, libraries, and documentation. The subdirectories</a:t>
                      </a:r>
                      <a:endParaRPr sz="800" u="none" cap="none" strike="noStrike"/>
                    </a:p>
                    <a:p>
                      <a:pPr indent="0" lvl="0" marL="0" marR="0" rtl="0" algn="ctr">
                        <a:lnSpc>
                          <a:spcPct val="107000"/>
                        </a:lnSpc>
                        <a:spcBef>
                          <a:spcPts val="0"/>
                        </a:spcBef>
                        <a:spcAft>
                          <a:spcPts val="0"/>
                        </a:spcAft>
                        <a:buClr>
                          <a:srgbClr val="000000"/>
                        </a:buClr>
                        <a:buSzPts val="1000"/>
                        <a:buFont typeface="Arial"/>
                        <a:buNone/>
                      </a:pPr>
                      <a:r>
                        <a:rPr lang="en-US" sz="1000" u="none" cap="none" strike="noStrike"/>
                        <a:t>in /usr relate to those described above and below.</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Binaries and other executable programs.</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/usr/lib</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Libraries.</a:t>
                      </a:r>
                      <a:endParaRPr sz="800" u="none" cap="none" strike="noStrike">
                        <a:latin typeface="Calibri"/>
                        <a:ea typeface="Calibri"/>
                        <a:cs typeface="Calibri"/>
                        <a:sym typeface="Calibri"/>
                      </a:endParaRPr>
                    </a:p>
                  </a:txBody>
                  <a:tcPr marT="0" marB="0" marR="0" marL="0"/>
                </a:tc>
              </a:tr>
              <a:tr h="3874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/usr/local</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Locally installed software that is not part of the base operating system.</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/usr/sbin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 </a:t>
                      </a:r>
                      <a:r>
                        <a:rPr lang="en-US" sz="1000" u="none" cap="none" strike="noStrike"/>
                        <a:t>System administration binaries.</a:t>
                      </a:r>
                      <a:endParaRPr sz="800" u="none" cap="none" strike="noStrike">
                        <a:latin typeface="Calibri"/>
                        <a:ea typeface="Calibri"/>
                        <a:cs typeface="Calibri"/>
                        <a:sym typeface="Calibri"/>
                      </a:endParaRPr>
                    </a:p>
                  </a:txBody>
                  <a:tcPr marT="0" marB="0" marR="0" marL="0"/>
                </a:tc>
              </a:tr>
              <a:tr h="226300">
                <a:tc>
                  <a:txBody>
                    <a:bodyPr/>
                    <a:lstStyle/>
                    <a:p>
                      <a:pPr indent="0" lvl="0" marL="0" marR="0" rtl="0" algn="ctr">
                        <a:lnSpc>
                          <a:spcPct val="107000"/>
                        </a:lnSpc>
                        <a:spcBef>
                          <a:spcPts val="0"/>
                        </a:spcBef>
                        <a:spcAft>
                          <a:spcPts val="0"/>
                        </a:spcAft>
                        <a:buClr>
                          <a:srgbClr val="000000"/>
                        </a:buClr>
                        <a:buSzPts val="1200"/>
                        <a:buFont typeface="Arial"/>
                        <a:buNone/>
                      </a:pPr>
                      <a:r>
                        <a:rPr lang="en-US" sz="1200" u="none" cap="none" strike="noStrike"/>
                        <a:t>/var, /var/log</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t>Variable data, most notably log files.</a:t>
                      </a:r>
                      <a:endParaRPr sz="800" u="none" cap="none" strike="noStrike">
                        <a:latin typeface="Calibri"/>
                        <a:ea typeface="Calibri"/>
                        <a:cs typeface="Calibri"/>
                        <a:sym typeface="Calibri"/>
                      </a:endParaRPr>
                    </a:p>
                  </a:txBody>
                  <a:tcPr marT="0" marB="0" marR="0" marL="0"/>
                </a:tc>
              </a:tr>
            </a:tbl>
          </a:graphicData>
        </a:graphic>
      </p:graphicFrame>
      <p:pic>
        <p:nvPicPr>
          <p:cNvPr id="199" name="Google Shape;199;p11"/>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00" name="Google Shape;200;p11"/>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6</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2"/>
          <p:cNvSpPr txBox="1"/>
          <p:nvPr>
            <p:ph type="ctrTitle"/>
          </p:nvPr>
        </p:nvSpPr>
        <p:spPr>
          <a:xfrm>
            <a:off x="353962" y="91368"/>
            <a:ext cx="11036176" cy="8210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Some daily used Linux Commands…</a:t>
            </a:r>
            <a:endParaRPr/>
          </a:p>
        </p:txBody>
      </p:sp>
      <p:sp>
        <p:nvSpPr>
          <p:cNvPr id="206" name="Google Shape;206;p12"/>
          <p:cNvSpPr txBox="1"/>
          <p:nvPr>
            <p:ph idx="2" type="body"/>
          </p:nvPr>
        </p:nvSpPr>
        <p:spPr>
          <a:xfrm>
            <a:off x="422788" y="1356858"/>
            <a:ext cx="11572386" cy="4965284"/>
          </a:xfrm>
          <a:prstGeom prst="rect">
            <a:avLst/>
          </a:prstGeom>
          <a:noFill/>
          <a:ln>
            <a:noFill/>
          </a:ln>
        </p:spPr>
        <p:txBody>
          <a:bodyPr anchorCtr="0" anchor="t" bIns="45700" lIns="91425" spcFirstLastPara="1" rIns="0" wrap="square" tIns="0">
            <a:normAutofit lnSpcReduction="10000"/>
          </a:bodyPr>
          <a:lstStyle/>
          <a:p>
            <a:pPr indent="-274320" lvl="0" marL="274320" rtl="0" algn="l">
              <a:lnSpc>
                <a:spcPct val="100000"/>
              </a:lnSpc>
              <a:spcBef>
                <a:spcPts val="0"/>
              </a:spcBef>
              <a:spcAft>
                <a:spcPts val="0"/>
              </a:spcAft>
              <a:buSzPts val="1400"/>
              <a:buFont typeface="Courier New"/>
              <a:buChar char="o"/>
            </a:pPr>
            <a:r>
              <a:rPr lang="en-US"/>
              <a:t>ls - Lists directory contents. You will use ls to display information about files and directories.</a:t>
            </a:r>
            <a:endParaRPr/>
          </a:p>
          <a:p>
            <a:pPr indent="-274320" lvl="0" marL="274320" rtl="0" algn="l">
              <a:lnSpc>
                <a:spcPct val="100000"/>
              </a:lnSpc>
              <a:spcBef>
                <a:spcPts val="1800"/>
              </a:spcBef>
              <a:spcAft>
                <a:spcPts val="0"/>
              </a:spcAft>
              <a:buSzPts val="1400"/>
              <a:buFont typeface="Courier New"/>
              <a:buChar char="o"/>
            </a:pPr>
            <a:r>
              <a:rPr lang="en-US"/>
              <a:t>cd “directory path” : Changes the current directory to “directory path”. E.g.: cd /home, cd /etc/default, cd .. or cd ../.. . If you execute cd without specifying a directory, cd changes the current directory to your home directory. This is how you navigate around the system using terminal.</a:t>
            </a:r>
            <a:endParaRPr/>
          </a:p>
          <a:p>
            <a:pPr indent="-274320" lvl="0" marL="274320" rtl="0" algn="l">
              <a:lnSpc>
                <a:spcPct val="100000"/>
              </a:lnSpc>
              <a:spcBef>
                <a:spcPts val="1800"/>
              </a:spcBef>
              <a:spcAft>
                <a:spcPts val="0"/>
              </a:spcAft>
              <a:buSzPts val="1400"/>
              <a:buFont typeface="Courier New"/>
              <a:buChar char="o"/>
            </a:pPr>
            <a:r>
              <a:rPr lang="en-US"/>
              <a:t>pwd : Displays the present working directory name. If you don't know what directory E.g.: you are in /usr/bin if you type pwd it will display usr/bin</a:t>
            </a:r>
            <a:endParaRPr/>
          </a:p>
          <a:p>
            <a:pPr indent="-274320" lvl="0" marL="274320" rtl="0" algn="l">
              <a:lnSpc>
                <a:spcPct val="100000"/>
              </a:lnSpc>
              <a:spcBef>
                <a:spcPts val="1800"/>
              </a:spcBef>
              <a:spcAft>
                <a:spcPts val="0"/>
              </a:spcAft>
              <a:buSzPts val="1400"/>
              <a:buFont typeface="Courier New"/>
              <a:buChar char="o"/>
            </a:pPr>
            <a:r>
              <a:rPr lang="en-US"/>
              <a:t>cat “file” : Concatenates and displays files. This is the command you run to view the contents of a file. E.g.: you have a file foo.txt and inside you have type the sentence: Hello everyone! I study Physics… . When you type cat foo.txt it will output: Hello everyone! I study Physics…</a:t>
            </a:r>
            <a:endParaRPr/>
          </a:p>
          <a:p>
            <a:pPr indent="-274320" lvl="0" marL="274320" rtl="0" algn="l">
              <a:lnSpc>
                <a:spcPct val="100000"/>
              </a:lnSpc>
              <a:spcBef>
                <a:spcPts val="1800"/>
              </a:spcBef>
              <a:spcAft>
                <a:spcPts val="0"/>
              </a:spcAft>
              <a:buSzPts val="1400"/>
              <a:buFont typeface="Courier New"/>
              <a:buChar char="o"/>
            </a:pPr>
            <a:r>
              <a:rPr lang="en-US"/>
              <a:t>echo [argument] : Displays arguments to the screen.</a:t>
            </a:r>
            <a:endParaRPr/>
          </a:p>
          <a:p>
            <a:pPr indent="-274320" lvl="0" marL="274320" rtl="0" algn="l">
              <a:lnSpc>
                <a:spcPct val="100000"/>
              </a:lnSpc>
              <a:spcBef>
                <a:spcPts val="1800"/>
              </a:spcBef>
              <a:spcAft>
                <a:spcPts val="0"/>
              </a:spcAft>
              <a:buSzPts val="1400"/>
              <a:buFont typeface="Courier New"/>
              <a:buChar char="o"/>
            </a:pPr>
            <a:r>
              <a:rPr lang="en-US"/>
              <a:t>man command : Displays the online manual for command. Type q to quit viewing the manual page. The documentation provided by the man command is commonly called "man pages."</a:t>
            </a:r>
            <a:endParaRPr/>
          </a:p>
          <a:p>
            <a:pPr indent="-274320" lvl="0" marL="274320" rtl="0" algn="l">
              <a:lnSpc>
                <a:spcPct val="100000"/>
              </a:lnSpc>
              <a:spcBef>
                <a:spcPts val="1800"/>
              </a:spcBef>
              <a:spcAft>
                <a:spcPts val="0"/>
              </a:spcAft>
              <a:buSzPts val="1400"/>
              <a:buFont typeface="Courier New"/>
              <a:buChar char="o"/>
            </a:pPr>
            <a:r>
              <a:rPr lang="en-US"/>
              <a:t>exit, logout, or Ctrl-d : Exits the shell or your current session.</a:t>
            </a:r>
            <a:endParaRPr/>
          </a:p>
          <a:p>
            <a:pPr indent="-274320" lvl="0" marL="274320" rtl="0" algn="l">
              <a:lnSpc>
                <a:spcPct val="100000"/>
              </a:lnSpc>
              <a:spcBef>
                <a:spcPts val="1800"/>
              </a:spcBef>
              <a:spcAft>
                <a:spcPts val="0"/>
              </a:spcAft>
              <a:buSzPts val="1400"/>
              <a:buFont typeface="Courier New"/>
              <a:buChar char="o"/>
            </a:pPr>
            <a:r>
              <a:rPr lang="en-US"/>
              <a:t>clear : Clears the screen.</a:t>
            </a:r>
            <a:endParaRPr/>
          </a:p>
          <a:p>
            <a:pPr indent="0" lvl="0" marL="0" rtl="0" algn="l">
              <a:lnSpc>
                <a:spcPct val="100000"/>
              </a:lnSpc>
              <a:spcBef>
                <a:spcPts val="1800"/>
              </a:spcBef>
              <a:spcAft>
                <a:spcPts val="0"/>
              </a:spcAft>
              <a:buSzPts val="1400"/>
              <a:buNone/>
            </a:pPr>
            <a:r>
              <a:rPr lang="en-US"/>
              <a:t>If you are not sure what command to use, you can search through the man pages with man -k KEYWORD. From there you can read the man page for the command or ask it for help with -h or --help.</a:t>
            </a:r>
            <a:endParaRPr/>
          </a:p>
          <a:p>
            <a:pPr indent="-205422" lvl="0" marL="274320" rtl="0" algn="l">
              <a:lnSpc>
                <a:spcPct val="100000"/>
              </a:lnSpc>
              <a:spcBef>
                <a:spcPts val="1800"/>
              </a:spcBef>
              <a:spcAft>
                <a:spcPts val="0"/>
              </a:spcAft>
              <a:buSzPts val="1400"/>
              <a:buFont typeface="Courier New"/>
              <a:buNone/>
            </a:pPr>
            <a:r>
              <a:t/>
            </a:r>
            <a:endParaRPr/>
          </a:p>
        </p:txBody>
      </p:sp>
      <p:pic>
        <p:nvPicPr>
          <p:cNvPr id="207" name="Google Shape;207;p12"/>
          <p:cNvPicPr preferRelativeResize="0"/>
          <p:nvPr/>
        </p:nvPicPr>
        <p:blipFill rotWithShape="1">
          <a:blip r:embed="rId3">
            <a:alphaModFix/>
          </a:blip>
          <a:srcRect b="0" l="0" r="0" t="0"/>
          <a:stretch/>
        </p:blipFill>
        <p:spPr>
          <a:xfrm>
            <a:off x="7270950" y="6154633"/>
            <a:ext cx="1530000" cy="612000"/>
          </a:xfrm>
          <a:prstGeom prst="rect">
            <a:avLst/>
          </a:prstGeom>
          <a:noFill/>
          <a:ln>
            <a:noFill/>
          </a:ln>
        </p:spPr>
      </p:pic>
      <p:sp>
        <p:nvSpPr>
          <p:cNvPr id="208" name="Google Shape;208;p12"/>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7</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3"/>
          <p:cNvSpPr txBox="1"/>
          <p:nvPr>
            <p:ph type="ctrTitle"/>
          </p:nvPr>
        </p:nvSpPr>
        <p:spPr>
          <a:xfrm>
            <a:off x="873503" y="501445"/>
            <a:ext cx="4786877" cy="6804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Example</a:t>
            </a:r>
            <a:endParaRPr/>
          </a:p>
        </p:txBody>
      </p:sp>
      <p:sp>
        <p:nvSpPr>
          <p:cNvPr id="214" name="Google Shape;214;p13"/>
          <p:cNvSpPr txBox="1"/>
          <p:nvPr>
            <p:ph idx="2" type="body"/>
          </p:nvPr>
        </p:nvSpPr>
        <p:spPr>
          <a:xfrm>
            <a:off x="873503" y="1388395"/>
            <a:ext cx="2699066" cy="987408"/>
          </a:xfrm>
          <a:prstGeom prst="rect">
            <a:avLst/>
          </a:prstGeom>
          <a:noFill/>
          <a:ln>
            <a:noFill/>
          </a:ln>
        </p:spPr>
        <p:txBody>
          <a:bodyPr anchorCtr="0" anchor="t" bIns="45700" lIns="91425" spcFirstLastPara="1" rIns="0" wrap="square" tIns="0">
            <a:normAutofit/>
          </a:bodyPr>
          <a:lstStyle/>
          <a:p>
            <a:pPr indent="0" lvl="0" marL="0" rtl="0" algn="l">
              <a:lnSpc>
                <a:spcPct val="100000"/>
              </a:lnSpc>
              <a:spcBef>
                <a:spcPts val="0"/>
              </a:spcBef>
              <a:spcAft>
                <a:spcPts val="0"/>
              </a:spcAft>
              <a:buSzPts val="1400"/>
              <a:buNone/>
            </a:pPr>
            <a:r>
              <a:rPr b="1" lang="en-US"/>
              <a:t>$</a:t>
            </a:r>
            <a:r>
              <a:rPr b="1" lang="en-US">
                <a:solidFill>
                  <a:srgbClr val="FF0000"/>
                </a:solidFill>
              </a:rPr>
              <a:t> man -k time</a:t>
            </a:r>
            <a:endParaRPr/>
          </a:p>
          <a:p>
            <a:pPr indent="0" lvl="0" marL="0" rtl="0" algn="l">
              <a:lnSpc>
                <a:spcPct val="100000"/>
              </a:lnSpc>
              <a:spcBef>
                <a:spcPts val="1800"/>
              </a:spcBef>
              <a:spcAft>
                <a:spcPts val="0"/>
              </a:spcAft>
              <a:buSzPts val="1400"/>
              <a:buNone/>
            </a:pPr>
            <a:r>
              <a:rPr lang="en-US" u="sng"/>
              <a:t>Output:</a:t>
            </a:r>
            <a:endParaRPr/>
          </a:p>
        </p:txBody>
      </p:sp>
      <p:sp>
        <p:nvSpPr>
          <p:cNvPr id="215" name="Google Shape;215;p13"/>
          <p:cNvSpPr/>
          <p:nvPr/>
        </p:nvSpPr>
        <p:spPr>
          <a:xfrm>
            <a:off x="873503" y="2582281"/>
            <a:ext cx="5959916" cy="1989719"/>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adjtime_config (5)   - information about hardware clock setting and drift factor</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bootparam (7)        - introduction to boot time parameters of the Linux kernel</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chrt (1)             - manipulate the real-time attributes of a process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date (1)             - print or set the system date and 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Date::Parse (3pm)    - Parse date strings into time values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 (1)          - Build, install and run applications and runtimes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flatpak-build-sign (1) - Sign an application or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flatpak-create-usb (1) - Copy apps and/or runtimes onto removable media.</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flatpak-enter (1)    - Enter an application or runtime's sandbox</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flatpak-flatpakref (5) - Reference to a remote for an application or runtime</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Times New Roman"/>
                <a:ea typeface="Times New Roman"/>
                <a:cs typeface="Times New Roman"/>
                <a:sym typeface="Times New Roman"/>
              </a:rPr>
              <a:t>flatpak-info (1)     - Show information about an installed application or runtime</a:t>
            </a:r>
            <a:endParaRPr b="0" i="0" sz="1100" u="none" cap="none" strike="noStrike">
              <a:solidFill>
                <a:schemeClr val="dk1"/>
              </a:solidFill>
              <a:latin typeface="Century Gothic"/>
              <a:ea typeface="Century Gothic"/>
              <a:cs typeface="Century Gothic"/>
              <a:sym typeface="Century Gothic"/>
            </a:endParaRPr>
          </a:p>
        </p:txBody>
      </p:sp>
      <p:pic>
        <p:nvPicPr>
          <p:cNvPr id="216" name="Google Shape;216;p13"/>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17" name="Google Shape;217;p13"/>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8</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4"/>
          <p:cNvSpPr/>
          <p:nvPr/>
        </p:nvSpPr>
        <p:spPr>
          <a:xfrm>
            <a:off x="904568" y="909124"/>
            <a:ext cx="10766793" cy="4813248"/>
          </a:xfrm>
          <a:prstGeom prst="rect">
            <a:avLst/>
          </a:prstGeom>
          <a:solidFill>
            <a:srgbClr val="DDDDDD"/>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flatpak-install (1)  - Install an application or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flatpak-list (1)     - List installed applications and/or runtimes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flatpak-metadata (5) - Information about an application or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flatpak-pin (1)      - Pin runtimes to prevent automatic removal</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flatpak-remote-info (1) - Show information about an application or runtime in a remote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flatpak-remote-ls (1) - Show available runtimes and applications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flatpak-run (1)      - Run an application or open a shell in a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flatpak-search (1)   - Search for applications and runtimes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flatpak-uninstall (1) - Uninstall an application or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flatpak-update (1)   - Update an application or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hp-timedate (1)      - Time/Date Utility</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hwclock (8)          - time clocks utility</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kbdrate (8)          - reset the keyboard repeat rate and delay 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ldconfig (8)         - configure dynamic linker run-time bindings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localtime (5)        - Local timezone configuration file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modules (5)          - kernel modules to load at boot 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openssl-s_time (1ssl) - SSL/TLS performance timing program</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openssl-ts (1ssl)    - Time Stamping Authority command</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org.freedesktop.timedate1 (5) - The D-Bus interface of systemd-timedated</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pacmd (1)            - Reconfigure a PulseAudio sound server during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 (8)         - PAM module for time control access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pam_timestamp (8)    - Authenticate using cached successful authentication attempts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pam_timestamp_check (8) - Check to see if the default timestamp is valid</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rtc (4)              - real-time clock</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rtcwake (8)          - enter a system sleep state until specified wakeup 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rtkitctl (8)         - Realtime Policy and Watchdog daemon control</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s_time (1ssl)        - OpenSSL application commands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slabtop (1)          - display kernel slab cache information in real 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sleep (1)            - delay for a specified amount of 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sudoers_timestamp (5) - Sudoers Time Stamp Format</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sysctl (8)           - configure kernel parameters at runtime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systemd-debug-generator (8) - Generator for enabling a runtime debug shell and masking specific units at boot</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systemd-run (1)      - Run programs in transient scope units, service units, or path-, socket-, or timer-triggered service units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systemd-time-wait-sync (8) - Wait until kernel time is synchronized</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systemd-time-wait-sync.service (8) - Wait until kernel time is synchronized</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systemd-timedated (8) - Time and date bus mechanism</a:t>
            </a:r>
            <a:endParaRPr b="0" i="0" sz="800" u="none" cap="none" strike="noStrike">
              <a:solidFill>
                <a:schemeClr val="dk1"/>
              </a:solidFill>
              <a:latin typeface="Century Gothic"/>
              <a:ea typeface="Century Gothic"/>
              <a:cs typeface="Century Gothic"/>
              <a:sym typeface="Century Gothic"/>
            </a:endParaRPr>
          </a:p>
        </p:txBody>
      </p:sp>
      <p:pic>
        <p:nvPicPr>
          <p:cNvPr id="223" name="Google Shape;223;p14"/>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24" name="Google Shape;224;p14"/>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9</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5"/>
          <p:cNvSpPr/>
          <p:nvPr/>
        </p:nvSpPr>
        <p:spPr>
          <a:xfrm>
            <a:off x="845574" y="1244018"/>
            <a:ext cx="10530443" cy="4369768"/>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systemd-timedated.service (8) - Time and date bus mechanism</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systemd-timesyncd (8) - Network Time Synchronization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systemd-timesyncd.service (8) - Network Time Synchronization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systemd-tmpfiles-clean.timer (8) - Creates, deletes and cleans up volatile and temporary files and directories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systemd-user-runtime-dir (5) - System units to start the user manager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 (7)     - Time and date specifications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systemd.timer (5)    - Timer unit configuration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tc-etf (8)           - Earliest TxTime First (ETF) Qdisc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tc-taprio (8)        - Time Aware Priority Shaper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 (1)             - run programs and summarize system resource usage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 (7)             - overview of time and timers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time.conf (5)        - configuration file for the pam_time module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Time::Zone (3pm)     - - miscellaneous timezone manipulations routines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time_namespaces (7)  - overview of Linux time namespaces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time_t (3)           - overview of system data types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timedatectl (1)      - Control the system time and date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timeout (1)          - run a command with a time limit</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timer_t (3)          - overview of system data types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timespec (3)         - overview of system data types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timesyncd.conf (5)   - Network Time Synchronization configuration files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timesyncd.conf.d (5) - Network Time Synchronization configuration files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timeval (3)          - overview of system data types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touch (1)            - change file timestamps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tsget (1ssl)         - Time Stamping HTTP/HTTPS client</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tzfile (5)           - timezone information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tzselect (1)         - view timezones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tzselect (8)         - select a timezone</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uptime (1)           - Tell how long the system has been running.</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user-runtime-dir@.service (5) - System units to start the user manager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vcstime (8)          - Show time in upper right hand corner of the console screen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zdump (8)            - timezone dumper</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Times New Roman"/>
                <a:ea typeface="Times New Roman"/>
                <a:cs typeface="Times New Roman"/>
                <a:sym typeface="Times New Roman"/>
              </a:rPr>
              <a:t>zic (8)              - timezone compile</a:t>
            </a:r>
            <a:endParaRPr b="0" i="0" sz="800" u="none" cap="none" strike="noStrike">
              <a:solidFill>
                <a:schemeClr val="dk1"/>
              </a:solidFill>
              <a:latin typeface="Century Gothic"/>
              <a:ea typeface="Century Gothic"/>
              <a:cs typeface="Century Gothic"/>
              <a:sym typeface="Century Gothic"/>
            </a:endParaRPr>
          </a:p>
        </p:txBody>
      </p:sp>
      <p:pic>
        <p:nvPicPr>
          <p:cNvPr id="230" name="Google Shape;230;p15"/>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231" name="Google Shape;231;p15"/>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10</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ctrTitle"/>
          </p:nvPr>
        </p:nvSpPr>
        <p:spPr>
          <a:xfrm>
            <a:off x="452195" y="413337"/>
            <a:ext cx="3913330" cy="634671"/>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Navigation</a:t>
            </a:r>
            <a:endParaRPr/>
          </a:p>
        </p:txBody>
      </p:sp>
      <p:sp>
        <p:nvSpPr>
          <p:cNvPr id="237" name="Google Shape;237;p17"/>
          <p:cNvSpPr txBox="1"/>
          <p:nvPr>
            <p:ph idx="1" type="body"/>
          </p:nvPr>
        </p:nvSpPr>
        <p:spPr>
          <a:xfrm>
            <a:off x="452195" y="1248805"/>
            <a:ext cx="11267858" cy="4714077"/>
          </a:xfrm>
          <a:prstGeom prst="rect">
            <a:avLst/>
          </a:prstGeom>
          <a:noFill/>
          <a:ln>
            <a:noFill/>
          </a:ln>
        </p:spPr>
        <p:txBody>
          <a:bodyPr anchorCtr="0" anchor="t" bIns="45700" lIns="0" spcFirstLastPara="1" rIns="0" wrap="square" tIns="45700">
            <a:normAutofit fontScale="92500" lnSpcReduction="20000"/>
          </a:bodyPr>
          <a:lstStyle/>
          <a:p>
            <a:pPr indent="-91440" lvl="0" marL="91440" rtl="0" algn="l">
              <a:lnSpc>
                <a:spcPct val="100000"/>
              </a:lnSpc>
              <a:spcBef>
                <a:spcPts val="0"/>
              </a:spcBef>
              <a:spcAft>
                <a:spcPts val="0"/>
              </a:spcAft>
              <a:buSzPct val="100000"/>
              <a:buChar char=" "/>
            </a:pPr>
            <a:r>
              <a:rPr lang="en-US"/>
              <a:t>Directories are simply containers for files and other directories. They provide a tree</a:t>
            </a:r>
            <a:endParaRPr/>
          </a:p>
          <a:p>
            <a:pPr indent="-91440" lvl="0" marL="91440" rtl="0" algn="l">
              <a:lnSpc>
                <a:spcPct val="100000"/>
              </a:lnSpc>
              <a:spcBef>
                <a:spcPts val="1400"/>
              </a:spcBef>
              <a:spcAft>
                <a:spcPts val="0"/>
              </a:spcAft>
              <a:buSzPct val="100000"/>
              <a:buChar char=" "/>
            </a:pPr>
            <a:r>
              <a:rPr lang="en-US"/>
              <a:t>like structure for organizing the system. Directories can be accessed by their name and they can also be accessed using a couple of shortcuts. Linux uses the symbols . And .. to represent directories. . is the current directory and ..  and is the parent</a:t>
            </a:r>
            <a:endParaRPr/>
          </a:p>
          <a:p>
            <a:pPr indent="-91440" lvl="0" marL="91440" rtl="0" algn="l">
              <a:lnSpc>
                <a:spcPct val="100000"/>
              </a:lnSpc>
              <a:spcBef>
                <a:spcPts val="1400"/>
              </a:spcBef>
              <a:spcAft>
                <a:spcPts val="0"/>
              </a:spcAft>
              <a:buSzPct val="100000"/>
              <a:buChar char=" "/>
            </a:pPr>
            <a:r>
              <a:rPr lang="en-US"/>
              <a:t>directory.</a:t>
            </a:r>
            <a:endParaRPr/>
          </a:p>
          <a:p>
            <a:pPr indent="-91440" lvl="0" marL="91440" rtl="0" algn="l">
              <a:lnSpc>
                <a:spcPct val="100000"/>
              </a:lnSpc>
              <a:spcBef>
                <a:spcPts val="1400"/>
              </a:spcBef>
              <a:spcAft>
                <a:spcPts val="0"/>
              </a:spcAft>
              <a:buSzPct val="100000"/>
              <a:buChar char=" "/>
            </a:pPr>
            <a:r>
              <a:rPr lang="en-US"/>
              <a:t>Symbols Description:</a:t>
            </a:r>
            <a:endParaRPr/>
          </a:p>
          <a:p>
            <a:pPr indent="-91440" lvl="0" marL="91440" rtl="0" algn="l">
              <a:lnSpc>
                <a:spcPct val="100000"/>
              </a:lnSpc>
              <a:spcBef>
                <a:spcPts val="1400"/>
              </a:spcBef>
              <a:spcAft>
                <a:spcPts val="0"/>
              </a:spcAft>
              <a:buSzPct val="100000"/>
              <a:buChar char=" "/>
            </a:pPr>
            <a:r>
              <a:rPr lang="en-US"/>
              <a:t>/ is the directory separator. Directories end in a forward slash and this is often</a:t>
            </a:r>
            <a:endParaRPr/>
          </a:p>
          <a:p>
            <a:pPr indent="-91440" lvl="0" marL="91440" rtl="0" algn="l">
              <a:lnSpc>
                <a:spcPct val="100000"/>
              </a:lnSpc>
              <a:spcBef>
                <a:spcPts val="1400"/>
              </a:spcBef>
              <a:spcAft>
                <a:spcPts val="0"/>
              </a:spcAft>
              <a:buSzPct val="100000"/>
              <a:buChar char=" "/>
            </a:pPr>
            <a:r>
              <a:rPr lang="en-US"/>
              <a:t>assumed. Windows uses \</a:t>
            </a:r>
            <a:endParaRPr/>
          </a:p>
          <a:p>
            <a:pPr indent="-91440" lvl="0" marL="91440" rtl="0" algn="l">
              <a:lnSpc>
                <a:spcPct val="100000"/>
              </a:lnSpc>
              <a:spcBef>
                <a:spcPts val="1400"/>
              </a:spcBef>
              <a:spcAft>
                <a:spcPts val="0"/>
              </a:spcAft>
              <a:buSzPct val="100000"/>
              <a:buChar char=" "/>
            </a:pPr>
            <a:r>
              <a:rPr lang="en-US"/>
              <a:t>The directory separator is optional for the last subdirectory in a path or command. For example, the following commands work identically.</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/usr/bin</a:t>
            </a:r>
            <a:r>
              <a:rPr lang="en-US">
                <a:solidFill>
                  <a:srgbClr val="FF0000"/>
                </a:solidFill>
              </a:rPr>
              <a:t> </a:t>
            </a:r>
            <a:r>
              <a:rPr lang="en-US"/>
              <a:t>(is equivalent to cd /usr/bin/)</a:t>
            </a:r>
            <a:endParaRPr/>
          </a:p>
          <a:p>
            <a:pPr indent="-91440" lvl="0" marL="91440" rtl="0" algn="l">
              <a:lnSpc>
                <a:spcPct val="100000"/>
              </a:lnSpc>
              <a:spcBef>
                <a:spcPts val="1400"/>
              </a:spcBef>
              <a:spcAft>
                <a:spcPts val="0"/>
              </a:spcAft>
              <a:buSzPct val="100000"/>
              <a:buChar char=" "/>
            </a:pPr>
            <a:r>
              <a:rPr lang="en-US"/>
              <a:t>Other examples: </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/var/tmp/</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cd /home/ubuntu/Downloads</a:t>
            </a:r>
            <a:endParaRPr/>
          </a:p>
          <a:p>
            <a:pPr indent="-91440" lvl="0" marL="91440" rtl="0" algn="l">
              <a:lnSpc>
                <a:spcPct val="100000"/>
              </a:lnSpc>
              <a:spcBef>
                <a:spcPts val="1400"/>
              </a:spcBef>
              <a:spcAft>
                <a:spcPts val="0"/>
              </a:spcAft>
              <a:buSzPct val="100000"/>
              <a:buChar char=" "/>
            </a:pPr>
            <a:r>
              <a:rPr lang="en-US"/>
              <a:t>Using the shortcuts can make navigation easier. </a:t>
            </a:r>
            <a:endParaRPr/>
          </a:p>
          <a:p>
            <a:pPr indent="0" lvl="0" marL="0" rtl="0" algn="l">
              <a:lnSpc>
                <a:spcPct val="100000"/>
              </a:lnSpc>
              <a:spcBef>
                <a:spcPts val="1400"/>
              </a:spcBef>
              <a:spcAft>
                <a:spcPts val="0"/>
              </a:spcAft>
              <a:buSzPct val="100000"/>
              <a:buNone/>
            </a:pPr>
            <a:r>
              <a:rPr lang="en-US"/>
              <a:t>For example, type cd .. to go to the directory just above your current directory.</a:t>
            </a:r>
            <a:endParaRPr/>
          </a:p>
          <a:p>
            <a:pPr indent="-9206" lvl="0" marL="91440" rtl="0" algn="l">
              <a:lnSpc>
                <a:spcPct val="100000"/>
              </a:lnSpc>
              <a:spcBef>
                <a:spcPts val="1400"/>
              </a:spcBef>
              <a:spcAft>
                <a:spcPts val="0"/>
              </a:spcAft>
              <a:buSzPct val="100000"/>
              <a:buNone/>
            </a:pPr>
            <a:r>
              <a:t/>
            </a:r>
            <a:endParaRPr/>
          </a:p>
        </p:txBody>
      </p:sp>
      <p:pic>
        <p:nvPicPr>
          <p:cNvPr id="238" name="Google Shape;238;p17"/>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39" name="Google Shape;239;p17"/>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8"/>
          <p:cNvSpPr txBox="1"/>
          <p:nvPr>
            <p:ph type="ctrTitle"/>
          </p:nvPr>
        </p:nvSpPr>
        <p:spPr>
          <a:xfrm>
            <a:off x="796322" y="442204"/>
            <a:ext cx="4021484" cy="6838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Book Antiqua"/>
              <a:buNone/>
            </a:pPr>
            <a:r>
              <a:rPr lang="en-US"/>
              <a:t>Manipulation</a:t>
            </a:r>
            <a:endParaRPr/>
          </a:p>
        </p:txBody>
      </p:sp>
      <p:sp>
        <p:nvSpPr>
          <p:cNvPr id="245" name="Google Shape;245;p18"/>
          <p:cNvSpPr txBox="1"/>
          <p:nvPr>
            <p:ph idx="1" type="body"/>
          </p:nvPr>
        </p:nvSpPr>
        <p:spPr>
          <a:xfrm>
            <a:off x="334206" y="1219200"/>
            <a:ext cx="11179368" cy="4680155"/>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The mkdir command is used to create directories and the rmdir command removes them.</a:t>
            </a:r>
            <a:endParaRPr/>
          </a:p>
          <a:p>
            <a:pPr indent="-91440" lvl="0" marL="91440" rtl="0" algn="l">
              <a:lnSpc>
                <a:spcPct val="100000"/>
              </a:lnSpc>
              <a:spcBef>
                <a:spcPts val="1400"/>
              </a:spcBef>
              <a:spcAft>
                <a:spcPts val="0"/>
              </a:spcAft>
              <a:buSzPts val="1400"/>
              <a:buChar char=" "/>
            </a:pPr>
            <a:r>
              <a:rPr lang="en-US"/>
              <a:t>mkdir [-p] directory  - Creates a directory. Use the -p (parents) option to create intermediate directories.</a:t>
            </a:r>
            <a:endParaRPr/>
          </a:p>
          <a:p>
            <a:pPr indent="-15875" lvl="0" marL="91440" rtl="0" algn="l">
              <a:lnSpc>
                <a:spcPct val="100000"/>
              </a:lnSpc>
              <a:spcBef>
                <a:spcPts val="1400"/>
              </a:spcBef>
              <a:spcAft>
                <a:spcPts val="0"/>
              </a:spcAft>
              <a:buSzPts val="1400"/>
              <a:buNone/>
            </a:pPr>
            <a:r>
              <a:t/>
            </a:r>
            <a:endParaRPr/>
          </a:p>
          <a:p>
            <a:pPr indent="-91440" lvl="0" marL="91440" rtl="0" algn="l">
              <a:lnSpc>
                <a:spcPct val="100000"/>
              </a:lnSpc>
              <a:spcBef>
                <a:spcPts val="1400"/>
              </a:spcBef>
              <a:spcAft>
                <a:spcPts val="0"/>
              </a:spcAft>
              <a:buSzPts val="1400"/>
              <a:buChar char=" "/>
            </a:pPr>
            <a:r>
              <a:rPr lang="en-US"/>
              <a:t>rmdir [-p] directory -  Remove a directory. Use the -p (parents) option to remove all the specified directories. rmdir only removes empty directories. To remove directories and their contents, use rm.</a:t>
            </a:r>
            <a:endParaRPr/>
          </a:p>
          <a:p>
            <a:pPr indent="-91440" lvl="0" marL="91440" rtl="0" algn="l">
              <a:lnSpc>
                <a:spcPct val="100000"/>
              </a:lnSpc>
              <a:spcBef>
                <a:spcPts val="1400"/>
              </a:spcBef>
              <a:spcAft>
                <a:spcPts val="0"/>
              </a:spcAft>
              <a:buSzPts val="1400"/>
              <a:buChar char=" "/>
            </a:pPr>
            <a:r>
              <a:rPr lang="en-US"/>
              <a:t>rm -rf directory - Recursively removes the directory and all files and directories  in that directory structure. When you use the rm command from the terminal you need to remember that this deletes the file. There is no trash folder for the terminal commands. </a:t>
            </a:r>
            <a:endParaRPr/>
          </a:p>
          <a:p>
            <a:pPr indent="-91440" lvl="0" marL="91440" rtl="0" algn="l">
              <a:lnSpc>
                <a:spcPct val="100000"/>
              </a:lnSpc>
              <a:spcBef>
                <a:spcPts val="1400"/>
              </a:spcBef>
              <a:spcAft>
                <a:spcPts val="0"/>
              </a:spcAft>
              <a:buSzPts val="1400"/>
              <a:buChar char=" "/>
            </a:pPr>
            <a:r>
              <a:rPr lang="en-US"/>
              <a:t> The Trash function/folder is used by GUI operations. So if you rm a file or a folder then  it is pretty much gone. So please be careful before you execute this command.</a:t>
            </a:r>
            <a:endParaRPr/>
          </a:p>
          <a:p>
            <a:pPr indent="-91440" lvl="0" marL="91440" rtl="0" algn="l">
              <a:lnSpc>
                <a:spcPct val="100000"/>
              </a:lnSpc>
              <a:spcBef>
                <a:spcPts val="1400"/>
              </a:spcBef>
              <a:spcAft>
                <a:spcPts val="0"/>
              </a:spcAft>
              <a:buSzPts val="1400"/>
              <a:buChar char=" "/>
            </a:pPr>
            <a:r>
              <a:rPr lang="en-US"/>
              <a:t>Examples:</a:t>
            </a:r>
            <a:endParaRPr/>
          </a:p>
          <a:p>
            <a:pPr indent="-91440" lvl="0" marL="91440" rtl="0" algn="l">
              <a:lnSpc>
                <a:spcPct val="100000"/>
              </a:lnSpc>
              <a:spcBef>
                <a:spcPts val="1400"/>
              </a:spcBef>
              <a:spcAft>
                <a:spcPts val="0"/>
              </a:spcAft>
              <a:buSzPts val="1400"/>
              <a:buChar char=" "/>
            </a:pPr>
            <a:r>
              <a:rPr b="1" lang="en-US"/>
              <a:t>$</a:t>
            </a:r>
            <a:r>
              <a:rPr b="1" lang="en-US">
                <a:solidFill>
                  <a:srgbClr val="FF0000"/>
                </a:solidFill>
              </a:rPr>
              <a:t> mkdir MyNewFolder</a:t>
            </a:r>
            <a:endParaRPr b="1">
              <a:solidFill>
                <a:srgbClr val="FF0000"/>
              </a:solidFill>
            </a:endParaRPr>
          </a:p>
          <a:p>
            <a:pPr indent="-91440" lvl="0" marL="91440" rtl="0" algn="l">
              <a:lnSpc>
                <a:spcPct val="100000"/>
              </a:lnSpc>
              <a:spcBef>
                <a:spcPts val="1400"/>
              </a:spcBef>
              <a:spcAft>
                <a:spcPts val="0"/>
              </a:spcAft>
              <a:buSzPts val="1400"/>
              <a:buChar char=" "/>
            </a:pPr>
            <a:r>
              <a:rPr b="1" lang="en-US"/>
              <a:t>$</a:t>
            </a:r>
            <a:r>
              <a:rPr lang="en-US"/>
              <a:t> </a:t>
            </a:r>
            <a:r>
              <a:rPr b="1" lang="en-US">
                <a:solidFill>
                  <a:srgbClr val="FF0000"/>
                </a:solidFill>
              </a:rPr>
              <a:t>mkdir – p MyNewFolder/MyFiles</a:t>
            </a:r>
            <a:endParaRPr b="1">
              <a:solidFill>
                <a:srgbClr val="FF0000"/>
              </a:solidFill>
            </a:endParaRPr>
          </a:p>
          <a:p>
            <a:pPr indent="-91440" lvl="0" marL="91440" rtl="0" algn="l">
              <a:lnSpc>
                <a:spcPct val="100000"/>
              </a:lnSpc>
              <a:spcBef>
                <a:spcPts val="1400"/>
              </a:spcBef>
              <a:spcAft>
                <a:spcPts val="0"/>
              </a:spcAft>
              <a:buSzPts val="1400"/>
              <a:buChar char=" "/>
            </a:pPr>
            <a:r>
              <a:rPr b="1" lang="en-US"/>
              <a:t>$</a:t>
            </a:r>
            <a:r>
              <a:rPr lang="en-US"/>
              <a:t> </a:t>
            </a:r>
            <a:r>
              <a:rPr b="1" lang="en-US">
                <a:solidFill>
                  <a:srgbClr val="FF0000"/>
                </a:solidFill>
              </a:rPr>
              <a:t>rm -rf  MyNewFolder</a:t>
            </a:r>
            <a:r>
              <a:rPr lang="en-US"/>
              <a:t> (not rmdir MyNewFolder, because MyNewFolder has MyFiles folder in it)</a:t>
            </a:r>
            <a:endParaRPr/>
          </a:p>
          <a:p>
            <a:pPr indent="-15875" lvl="0" marL="91440" rtl="0" algn="l">
              <a:lnSpc>
                <a:spcPct val="100000"/>
              </a:lnSpc>
              <a:spcBef>
                <a:spcPts val="1400"/>
              </a:spcBef>
              <a:spcAft>
                <a:spcPts val="0"/>
              </a:spcAft>
              <a:buSzPts val="1400"/>
              <a:buNone/>
            </a:pPr>
            <a:r>
              <a:t/>
            </a:r>
            <a:endParaRPr/>
          </a:p>
        </p:txBody>
      </p:sp>
      <p:pic>
        <p:nvPicPr>
          <p:cNvPr id="246" name="Google Shape;246;p18"/>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47" name="Google Shape;247;p18"/>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13</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0"/>
          <p:cNvSpPr txBox="1"/>
          <p:nvPr>
            <p:ph idx="1" type="body"/>
          </p:nvPr>
        </p:nvSpPr>
        <p:spPr>
          <a:xfrm>
            <a:off x="515088" y="1065398"/>
            <a:ext cx="10536370" cy="2363602"/>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Files or directories that begin with a period (.) are considered hidden and are not</a:t>
            </a:r>
            <a:endParaRPr/>
          </a:p>
          <a:p>
            <a:pPr indent="-91440" lvl="0" marL="91440" rtl="0" algn="l">
              <a:lnSpc>
                <a:spcPct val="100000"/>
              </a:lnSpc>
              <a:spcBef>
                <a:spcPts val="1400"/>
              </a:spcBef>
              <a:spcAft>
                <a:spcPts val="0"/>
              </a:spcAft>
              <a:buSzPts val="1400"/>
              <a:buChar char=" "/>
            </a:pPr>
            <a:r>
              <a:rPr lang="en-US"/>
              <a:t>displayed by default. To show these hidden files and directories, use the -a option.</a:t>
            </a:r>
            <a:endParaRPr/>
          </a:p>
          <a:p>
            <a:pPr indent="-91440" lvl="0" marL="91440" rtl="0" algn="l">
              <a:lnSpc>
                <a:spcPct val="100000"/>
              </a:lnSpc>
              <a:spcBef>
                <a:spcPts val="1400"/>
              </a:spcBef>
              <a:spcAft>
                <a:spcPts val="0"/>
              </a:spcAft>
              <a:buSzPts val="1400"/>
              <a:buChar char=" "/>
            </a:pPr>
            <a:r>
              <a:rPr b="1" lang="en-US"/>
              <a:t>$ </a:t>
            </a:r>
            <a:r>
              <a:rPr b="1" lang="en-US">
                <a:solidFill>
                  <a:srgbClr val="FF0000"/>
                </a:solidFill>
              </a:rPr>
              <a:t>ls -a</a:t>
            </a:r>
            <a:endParaRPr/>
          </a:p>
          <a:p>
            <a:pPr indent="-91440" lvl="0" marL="91440" rtl="0" algn="l">
              <a:lnSpc>
                <a:spcPct val="100000"/>
              </a:lnSpc>
              <a:spcBef>
                <a:spcPts val="1400"/>
              </a:spcBef>
              <a:spcAft>
                <a:spcPts val="0"/>
              </a:spcAft>
              <a:buSzPts val="1400"/>
              <a:buChar char=" "/>
            </a:pPr>
            <a:r>
              <a:rPr lang="en-US"/>
              <a:t>Output:</a:t>
            </a:r>
            <a:endParaRPr/>
          </a:p>
        </p:txBody>
      </p:sp>
      <p:sp>
        <p:nvSpPr>
          <p:cNvPr id="253" name="Google Shape;253;p2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15</a:t>
            </a:r>
            <a:endParaRPr sz="1400">
              <a:latin typeface="Arial"/>
              <a:ea typeface="Arial"/>
              <a:cs typeface="Arial"/>
              <a:sym typeface="Arial"/>
            </a:endParaRPr>
          </a:p>
        </p:txBody>
      </p:sp>
      <p:sp>
        <p:nvSpPr>
          <p:cNvPr id="254" name="Google Shape;254;p20"/>
          <p:cNvSpPr/>
          <p:nvPr/>
        </p:nvSpPr>
        <p:spPr>
          <a:xfrm>
            <a:off x="1041678" y="3623541"/>
            <a:ext cx="6253857" cy="1705543"/>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Documents    .pam_environment           .thunderbird</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Downloads    Pictures                   .var</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.bash_history  .fontconfig  .profile                   Videos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.bash_logout   .gnupg       Public                     .wget-hsts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.bashrc        .lesshst     snap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.cache         .local       .ssh</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.config        .mozilla     .sudo_as_admin_successful</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Desktop        Music        Templates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pic>
        <p:nvPicPr>
          <p:cNvPr id="255" name="Google Shape;255;p20"/>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
        <p:nvSpPr>
          <p:cNvPr id="256" name="Google Shape;256;p20"/>
          <p:cNvSpPr txBox="1"/>
          <p:nvPr/>
        </p:nvSpPr>
        <p:spPr>
          <a:xfrm>
            <a:off x="515088" y="414130"/>
            <a:ext cx="824545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Listing All Files, Including Hidden Files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idx="1" type="body"/>
          </p:nvPr>
        </p:nvSpPr>
        <p:spPr>
          <a:xfrm>
            <a:off x="275212" y="521599"/>
            <a:ext cx="10923729" cy="2388749"/>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lang="en-US"/>
              <a:t>Up until this point when you have used options, you have preceded each option with a hyphen (-). Examples are -l and -a. Options that do not take arguments can be combined. Only one hyphen is required followed by the options. If you want to show a long ls listing with hidden files you could run ls -l -a or </a:t>
            </a:r>
            <a:endParaRPr/>
          </a:p>
          <a:p>
            <a:pPr indent="-91440" lvl="0" marL="91440" rtl="0" algn="l">
              <a:lnSpc>
                <a:spcPct val="100000"/>
              </a:lnSpc>
              <a:spcBef>
                <a:spcPts val="1400"/>
              </a:spcBef>
              <a:spcAft>
                <a:spcPts val="0"/>
              </a:spcAft>
              <a:buSzPts val="1400"/>
              <a:buChar char=" "/>
            </a:pPr>
            <a:r>
              <a:rPr lang="en-US"/>
              <a:t>ls -la. You can even change the order of the flags, so ls -al works too. They are all equivalent.</a:t>
            </a:r>
            <a:endParaRPr/>
          </a:p>
          <a:p>
            <a:pPr indent="-91440" lvl="0" marL="91440" rtl="0" algn="l">
              <a:lnSpc>
                <a:spcPct val="100000"/>
              </a:lnSpc>
              <a:spcBef>
                <a:spcPts val="1400"/>
              </a:spcBef>
              <a:spcAft>
                <a:spcPts val="0"/>
              </a:spcAft>
              <a:buSzPts val="1400"/>
              <a:buChar char=" "/>
            </a:pPr>
            <a:r>
              <a:rPr b="1" lang="en-US"/>
              <a:t>$</a:t>
            </a:r>
            <a:r>
              <a:rPr b="1" lang="en-US">
                <a:solidFill>
                  <a:srgbClr val="FF0000"/>
                </a:solidFill>
              </a:rPr>
              <a:t> ls -l</a:t>
            </a:r>
            <a:endParaRPr/>
          </a:p>
          <a:p>
            <a:pPr indent="-91440" lvl="0" marL="91440" rtl="0" algn="l">
              <a:lnSpc>
                <a:spcPct val="100000"/>
              </a:lnSpc>
              <a:spcBef>
                <a:spcPts val="1400"/>
              </a:spcBef>
              <a:spcAft>
                <a:spcPts val="0"/>
              </a:spcAft>
              <a:buSzPts val="1400"/>
              <a:buChar char=" "/>
            </a:pPr>
            <a:r>
              <a:rPr lang="en-US"/>
              <a:t>Output:</a:t>
            </a:r>
            <a:endParaRPr/>
          </a:p>
        </p:txBody>
      </p:sp>
      <p:sp>
        <p:nvSpPr>
          <p:cNvPr id="262" name="Google Shape;262;p2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16</a:t>
            </a:r>
            <a:endParaRPr sz="1400">
              <a:latin typeface="Arial"/>
              <a:ea typeface="Arial"/>
              <a:cs typeface="Arial"/>
              <a:sym typeface="Arial"/>
            </a:endParaRPr>
          </a:p>
        </p:txBody>
      </p:sp>
      <p:sp>
        <p:nvSpPr>
          <p:cNvPr id="263" name="Google Shape;263;p21"/>
          <p:cNvSpPr/>
          <p:nvPr/>
        </p:nvSpPr>
        <p:spPr>
          <a:xfrm>
            <a:off x="554601" y="3201189"/>
            <a:ext cx="6662276" cy="2462192"/>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total 2656</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28 21:28 Desktop</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Documents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3 und3rd06012 und3rd06012    4096 Dec 28 21:37 Downloads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Music</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Pictures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Public</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drwx------ 8 und3rd06012 und3rd06012    4096 Dec 27 18:55 snap</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28 02:51 Templates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drwxr-xr-x 2 und3rd06012 und3rd06012    4096 Dec 26 20:53 Videos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pic>
        <p:nvPicPr>
          <p:cNvPr id="264" name="Google Shape;264;p21"/>
          <p:cNvPicPr preferRelativeResize="0"/>
          <p:nvPr/>
        </p:nvPicPr>
        <p:blipFill rotWithShape="1">
          <a:blip r:embed="rId3">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2"/>
          <p:cNvSpPr txBox="1"/>
          <p:nvPr>
            <p:ph idx="1" type="body"/>
          </p:nvPr>
        </p:nvSpPr>
        <p:spPr>
          <a:xfrm>
            <a:off x="501353" y="218721"/>
            <a:ext cx="7629923" cy="854918"/>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400"/>
              <a:buChar char=" "/>
            </a:pPr>
            <a:r>
              <a:rPr b="1" lang="en-US"/>
              <a:t>$</a:t>
            </a:r>
            <a:r>
              <a:rPr b="1" lang="en-US">
                <a:solidFill>
                  <a:srgbClr val="FF0000"/>
                </a:solidFill>
              </a:rPr>
              <a:t> ls -l -a (ls -la or ls -al)</a:t>
            </a:r>
            <a:endParaRPr/>
          </a:p>
          <a:p>
            <a:pPr indent="-91440" lvl="0" marL="91440" rtl="0" algn="l">
              <a:lnSpc>
                <a:spcPct val="100000"/>
              </a:lnSpc>
              <a:spcBef>
                <a:spcPts val="1400"/>
              </a:spcBef>
              <a:spcAft>
                <a:spcPts val="0"/>
              </a:spcAft>
              <a:buSzPts val="1400"/>
              <a:buChar char=" "/>
            </a:pPr>
            <a:r>
              <a:rPr lang="en-US"/>
              <a:t>Output:</a:t>
            </a:r>
            <a:endParaRPr/>
          </a:p>
          <a:p>
            <a:pPr indent="-2538" lvl="0" marL="91440" rtl="0" algn="l">
              <a:lnSpc>
                <a:spcPct val="100000"/>
              </a:lnSpc>
              <a:spcBef>
                <a:spcPts val="1400"/>
              </a:spcBef>
              <a:spcAft>
                <a:spcPts val="0"/>
              </a:spcAft>
              <a:buSzPts val="1400"/>
              <a:buNone/>
            </a:pPr>
            <a:r>
              <a:t/>
            </a:r>
            <a:endParaRPr/>
          </a:p>
        </p:txBody>
      </p:sp>
      <p:sp>
        <p:nvSpPr>
          <p:cNvPr id="270" name="Google Shape;270;p22"/>
          <p:cNvSpPr txBox="1"/>
          <p:nvPr>
            <p:ph idx="4294967295" type="ftr"/>
          </p:nvPr>
        </p:nvSpPr>
        <p:spPr>
          <a:xfrm>
            <a:off x="824241" y="6290774"/>
            <a:ext cx="6637071"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CSP TRAINING MODULE NAME: PRESENTATION TEMPLATE CREATED BY PR</a:t>
            </a:r>
            <a:endParaRPr/>
          </a:p>
        </p:txBody>
      </p:sp>
      <p:sp>
        <p:nvSpPr>
          <p:cNvPr id="271" name="Google Shape;271;p2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17</a:t>
            </a:r>
            <a:endParaRPr sz="1400">
              <a:latin typeface="Arial"/>
              <a:ea typeface="Arial"/>
              <a:cs typeface="Arial"/>
              <a:sym typeface="Arial"/>
            </a:endParaRPr>
          </a:p>
        </p:txBody>
      </p:sp>
      <p:sp>
        <p:nvSpPr>
          <p:cNvPr id="272" name="Google Shape;272;p22"/>
          <p:cNvSpPr/>
          <p:nvPr/>
        </p:nvSpPr>
        <p:spPr>
          <a:xfrm>
            <a:off x="673041" y="1027631"/>
            <a:ext cx="7320585" cy="5096687"/>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total 2728</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drwxr-x--- 20 und3rd06012 und3rd06012    4096 Dec 28 21:28 .</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root        root           4096 Dec 26 10:15 ..</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  1 und3rd06012 und3rd06012    1990 Dec 28 21:42 .bash_history</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220 Dec 26 10:15 .bash_logout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3771 Dec 26 10:15 .bashrc</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drwx------ 21 und3rd06012 und3rd06012    4096 Dec 28 20:53 .cache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drwx------ 16 und3rd06012 und3rd06012    4096 Dec 28 02:56 .config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28 21:28 Desktop</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Documents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und3rd06012 und3rd06012    4096 Dec 28 21:37 Downloads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27 15:40 .fontconfig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 und3rd06012 und3rd06012    4096 Dec 28 21:34 .gnupg</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  1 und3rd06012 und3rd06012      20 Dec 28 04:09 .lesshst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3 und3rd06012 und3rd06012    4096 Dec 26 20:53 .local</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3 und3rd06012 und3rd06012    4096 Dec 28 02:33 .mozilla</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Music</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310 Dec 27 18:13 .pam_environment</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Pictures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807 Dec 26 10:15 .profile</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Public</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8 und3rd06012 und3rd06012    4096 Dec 27 18:55 snap</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2 und3rd06012 und3rd06012    4096 Dec 27 15:26 .ssh</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-rw-r--r--  1 und3rd06012 und3rd06012       0 Dec 27 15:14 .sudo_as_admin_successful</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28 02:51 Templates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  6 und3rd06012 und3rd06012    4096 Dec 28 02:33 .thunderbird</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3 und3rd06012 und3rd06012    4096 Dec 27 16:45 .var</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drwxr-xr-x  2 und3rd06012 und3rd06012    4096 Dec 26 20:53 Videos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-rw-rw-r--  1 und3rd06012 und3rd06012     165 Dec 28 20:41 .wget-hsts</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10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000"/>
              <a:buFont typeface="Arial"/>
              <a:buNone/>
            </a:pPr>
            <a:r>
              <a:rPr b="0" i="0" lang="en-US" sz="1000" u="none" cap="none" strike="noStrike">
                <a:solidFill>
                  <a:srgbClr val="000000"/>
                </a:solidFill>
                <a:latin typeface="Century Gothic"/>
                <a:ea typeface="Century Gothic"/>
                <a:cs typeface="Century Gothic"/>
                <a:sym typeface="Century Gothic"/>
              </a:rPr>
              <a:t> </a:t>
            </a:r>
            <a:endParaRPr b="0" i="0" sz="1000" u="none" cap="none" strike="noStrike">
              <a:solidFill>
                <a:schemeClr val="dk1"/>
              </a:solidFill>
              <a:latin typeface="Century Gothic"/>
              <a:ea typeface="Century Gothic"/>
              <a:cs typeface="Century Gothic"/>
              <a:sym typeface="Century Gothic"/>
            </a:endParaRPr>
          </a:p>
        </p:txBody>
      </p:sp>
      <p:pic>
        <p:nvPicPr>
          <p:cNvPr id="273" name="Google Shape;273;p22"/>
          <p:cNvPicPr preferRelativeResize="0"/>
          <p:nvPr/>
        </p:nvPicPr>
        <p:blipFill rotWithShape="1">
          <a:blip r:embed="rId3">
            <a:alphaModFix/>
          </a:blip>
          <a:srcRect b="0" l="0" r="0" t="0"/>
          <a:stretch/>
        </p:blipFill>
        <p:spPr>
          <a:xfrm>
            <a:off x="8601429" y="6167336"/>
            <a:ext cx="1530000" cy="612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2c484d80d57_0_0"/>
          <p:cNvSpPr txBox="1"/>
          <p:nvPr>
            <p:ph type="ctrTitle"/>
          </p:nvPr>
        </p:nvSpPr>
        <p:spPr>
          <a:xfrm>
            <a:off x="380000" y="600750"/>
            <a:ext cx="7544700" cy="763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en-US"/>
              <a:t>Security for the Energy Sector</a:t>
            </a:r>
            <a:endParaRPr/>
          </a:p>
        </p:txBody>
      </p:sp>
      <p:sp>
        <p:nvSpPr>
          <p:cNvPr id="133" name="Google Shape;133;g2c484d80d57_0_0"/>
          <p:cNvSpPr txBox="1"/>
          <p:nvPr>
            <p:ph idx="2" type="body"/>
          </p:nvPr>
        </p:nvSpPr>
        <p:spPr>
          <a:xfrm>
            <a:off x="380000" y="1714196"/>
            <a:ext cx="11283600" cy="4554600"/>
          </a:xfrm>
          <a:prstGeom prst="rect">
            <a:avLst/>
          </a:prstGeom>
        </p:spPr>
        <p:txBody>
          <a:bodyPr anchorCtr="0" anchor="t" bIns="45700" lIns="91425" spcFirstLastPara="1" rIns="0" wrap="square" tIns="0">
            <a:normAutofit lnSpcReduction="20000"/>
          </a:bodyPr>
          <a:lstStyle/>
          <a:p>
            <a:pPr indent="0" lvl="0" marL="0" rtl="0" algn="l">
              <a:spcBef>
                <a:spcPts val="1200"/>
              </a:spcBef>
              <a:spcAft>
                <a:spcPts val="0"/>
              </a:spcAft>
              <a:buNone/>
            </a:pPr>
            <a:r>
              <a:rPr lang="en-US" sz="2200"/>
              <a:t>Energy encompasses many aspects, some traditional, others sector specific</a:t>
            </a:r>
            <a:endParaRPr sz="2200"/>
          </a:p>
          <a:p>
            <a:pPr indent="0" lvl="0" marL="0" rtl="0" algn="l">
              <a:spcBef>
                <a:spcPts val="1200"/>
              </a:spcBef>
              <a:spcAft>
                <a:spcPts val="0"/>
              </a:spcAft>
              <a:buNone/>
            </a:pPr>
            <a:r>
              <a:rPr lang="en-US" sz="2200"/>
              <a:t>The </a:t>
            </a:r>
            <a:r>
              <a:rPr lang="en-US" sz="2200"/>
              <a:t>infrastructure</a:t>
            </a:r>
            <a:r>
              <a:rPr lang="en-US" sz="2200"/>
              <a:t> covers everything from power generation, distribution, storage, aggregation and so on.</a:t>
            </a:r>
            <a:endParaRPr sz="2200"/>
          </a:p>
          <a:p>
            <a:pPr indent="0" lvl="0" marL="0" rtl="0" algn="l">
              <a:spcBef>
                <a:spcPts val="1200"/>
              </a:spcBef>
              <a:spcAft>
                <a:spcPts val="0"/>
              </a:spcAft>
              <a:buNone/>
            </a:pPr>
            <a:r>
              <a:rPr lang="en-US" sz="2200"/>
              <a:t>	this means that we need to have </a:t>
            </a:r>
            <a:r>
              <a:rPr b="1" lang="en-US" sz="2200"/>
              <a:t>control over the </a:t>
            </a:r>
            <a:r>
              <a:rPr b="1" lang="en-US" sz="2200"/>
              <a:t>infrastructure</a:t>
            </a:r>
            <a:r>
              <a:rPr lang="en-US" sz="2200"/>
              <a:t>,</a:t>
            </a:r>
            <a:endParaRPr sz="2200"/>
          </a:p>
          <a:p>
            <a:pPr indent="0" lvl="0" marL="0" rtl="0" algn="l">
              <a:spcBef>
                <a:spcPts val="1200"/>
              </a:spcBef>
              <a:spcAft>
                <a:spcPts val="0"/>
              </a:spcAft>
              <a:buNone/>
            </a:pPr>
            <a:r>
              <a:rPr lang="en-US" sz="2200"/>
              <a:t>		in 2022 advanced cyber-warfare disrupted Ukraine’s power grid.</a:t>
            </a:r>
            <a:endParaRPr sz="2200"/>
          </a:p>
          <a:p>
            <a:pPr indent="0" lvl="0" marL="0" rtl="0" algn="l">
              <a:spcBef>
                <a:spcPts val="1200"/>
              </a:spcBef>
              <a:spcAft>
                <a:spcPts val="0"/>
              </a:spcAft>
              <a:buNone/>
            </a:pPr>
            <a:r>
              <a:rPr lang="en-US" sz="2200"/>
              <a:t>	and, </a:t>
            </a:r>
            <a:r>
              <a:rPr b="1" lang="en-US" sz="2200"/>
              <a:t>confidence over the information</a:t>
            </a:r>
            <a:r>
              <a:rPr lang="en-US" sz="2200"/>
              <a:t> that we receive </a:t>
            </a:r>
            <a:endParaRPr sz="2200"/>
          </a:p>
          <a:p>
            <a:pPr indent="0" lvl="0" marL="0" rtl="0" algn="l">
              <a:spcBef>
                <a:spcPts val="1200"/>
              </a:spcBef>
              <a:spcAft>
                <a:spcPts val="0"/>
              </a:spcAft>
              <a:buNone/>
            </a:pPr>
            <a:r>
              <a:rPr lang="en-US" sz="2200"/>
              <a:t>		e.g. telemetry, usage information from smart meters etc.</a:t>
            </a:r>
            <a:endParaRPr sz="2200"/>
          </a:p>
          <a:p>
            <a:pPr indent="0" lvl="0" marL="0" rtl="0" algn="l">
              <a:spcBef>
                <a:spcPts val="1200"/>
              </a:spcBef>
              <a:spcAft>
                <a:spcPts val="0"/>
              </a:spcAft>
              <a:buNone/>
            </a:pPr>
            <a:r>
              <a:rPr lang="en-US" sz="2200"/>
              <a:t>Traditional aspects include</a:t>
            </a:r>
            <a:endParaRPr sz="2200"/>
          </a:p>
          <a:p>
            <a:pPr indent="0" lvl="0" marL="0" rtl="0" algn="l">
              <a:spcBef>
                <a:spcPts val="1200"/>
              </a:spcBef>
              <a:spcAft>
                <a:spcPts val="0"/>
              </a:spcAft>
              <a:buNone/>
            </a:pPr>
            <a:r>
              <a:rPr lang="en-US" sz="2200"/>
              <a:t>	customer data, billing, accounting, personnel management, etc.</a:t>
            </a:r>
            <a:endParaRPr sz="2200"/>
          </a:p>
          <a:p>
            <a:pPr indent="0" lvl="0" marL="0" rtl="0" algn="l">
              <a:spcBef>
                <a:spcPts val="1200"/>
              </a:spcBef>
              <a:spcAft>
                <a:spcPts val="0"/>
              </a:spcAft>
              <a:buNone/>
            </a:pPr>
            <a:r>
              <a:rPr lang="en-US" sz="2200"/>
              <a:t>Thus the energy sector must guard against both types of attack. </a:t>
            </a:r>
            <a:endParaRPr sz="2200"/>
          </a:p>
          <a:p>
            <a:pPr indent="0" lvl="0" marL="0" rtl="0" algn="l">
              <a:spcBef>
                <a:spcPts val="1200"/>
              </a:spcBef>
              <a:spcAft>
                <a:spcPts val="0"/>
              </a:spcAft>
              <a:buNone/>
            </a:pPr>
            <a:r>
              <a:t/>
            </a:r>
            <a:endParaRPr sz="2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4"/>
          <p:cNvSpPr txBox="1"/>
          <p:nvPr>
            <p:ph idx="1" type="body"/>
          </p:nvPr>
        </p:nvSpPr>
        <p:spPr>
          <a:xfrm>
            <a:off x="418670" y="776748"/>
            <a:ext cx="10504969" cy="5840362"/>
          </a:xfrm>
          <a:prstGeom prst="rect">
            <a:avLst/>
          </a:prstGeom>
          <a:noFill/>
          <a:ln>
            <a:noFill/>
          </a:ln>
        </p:spPr>
        <p:txBody>
          <a:bodyPr anchorCtr="0" anchor="t" bIns="45700" lIns="0" spcFirstLastPara="1" rIns="0" wrap="square" tIns="45700">
            <a:normAutofit fontScale="85000" lnSpcReduction="20000"/>
          </a:bodyPr>
          <a:lstStyle/>
          <a:p>
            <a:pPr indent="-91440" lvl="0" marL="91440" rtl="0" algn="l">
              <a:lnSpc>
                <a:spcPct val="100000"/>
              </a:lnSpc>
              <a:spcBef>
                <a:spcPts val="0"/>
              </a:spcBef>
              <a:spcAft>
                <a:spcPts val="0"/>
              </a:spcAft>
              <a:buSzPct val="100000"/>
              <a:buChar char=" "/>
            </a:pPr>
            <a:r>
              <a:rPr lang="en-US"/>
              <a:t>When you use the -F option for ls a character is appended to the file name that reveals what type it is.</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ls</a:t>
            </a:r>
            <a:endParaRPr/>
          </a:p>
          <a:p>
            <a:pPr indent="-91440" lvl="0" marL="91440" rtl="0" algn="l">
              <a:lnSpc>
                <a:spcPct val="100000"/>
              </a:lnSpc>
              <a:spcBef>
                <a:spcPts val="1400"/>
              </a:spcBef>
              <a:spcAft>
                <a:spcPts val="0"/>
              </a:spcAft>
              <a:buSzPct val="100000"/>
              <a:buChar char=" "/>
            </a:pPr>
            <a:r>
              <a:rPr lang="en-US"/>
              <a:t>Output:</a:t>
            </a:r>
            <a:endParaRPr/>
          </a:p>
          <a:p>
            <a:pPr indent="-15875" lvl="0" marL="9144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91440" lvl="0" marL="91440" rtl="0" algn="l">
              <a:lnSpc>
                <a:spcPct val="100000"/>
              </a:lnSpc>
              <a:spcBef>
                <a:spcPts val="1400"/>
              </a:spcBef>
              <a:spcAft>
                <a:spcPts val="0"/>
              </a:spcAft>
              <a:buSzPct val="100000"/>
              <a:buChar char=" "/>
            </a:pPr>
            <a:r>
              <a:rPr lang="en-US"/>
              <a:t>whereas the below command outputs the following:</a:t>
            </a:r>
            <a:endParaRPr/>
          </a:p>
          <a:p>
            <a:pPr indent="-15875" lvl="0" marL="91440" rtl="0" algn="l">
              <a:lnSpc>
                <a:spcPct val="100000"/>
              </a:lnSpc>
              <a:spcBef>
                <a:spcPts val="1400"/>
              </a:spcBef>
              <a:spcAft>
                <a:spcPts val="0"/>
              </a:spcAft>
              <a:buSzPct val="100000"/>
              <a:buNone/>
            </a:pPr>
            <a:r>
              <a:t/>
            </a:r>
            <a:endParaRPr/>
          </a:p>
          <a:p>
            <a:pPr indent="-15875" lvl="0" marL="91440" rtl="0" algn="l">
              <a:lnSpc>
                <a:spcPct val="100000"/>
              </a:lnSpc>
              <a:spcBef>
                <a:spcPts val="1400"/>
              </a:spcBef>
              <a:spcAft>
                <a:spcPts val="0"/>
              </a:spcAft>
              <a:buSzPct val="100000"/>
              <a:buNone/>
            </a:pPr>
            <a:r>
              <a:t/>
            </a:r>
            <a:endParaRPr/>
          </a:p>
          <a:p>
            <a:pPr indent="-91440" lvl="0" marL="91440" rtl="0" algn="l">
              <a:lnSpc>
                <a:spcPct val="100000"/>
              </a:lnSpc>
              <a:spcBef>
                <a:spcPts val="1400"/>
              </a:spcBef>
              <a:spcAft>
                <a:spcPts val="0"/>
              </a:spcAft>
              <a:buSzPct val="100000"/>
              <a:buChar char=" "/>
            </a:pPr>
            <a:r>
              <a:rPr b="1" lang="en-US"/>
              <a:t>$ </a:t>
            </a:r>
            <a:r>
              <a:rPr b="1" lang="en-US">
                <a:solidFill>
                  <a:srgbClr val="FF0000"/>
                </a:solidFill>
              </a:rPr>
              <a:t>ls -lF</a:t>
            </a:r>
            <a:endParaRPr b="1">
              <a:solidFill>
                <a:srgbClr val="FF0000"/>
              </a:solidFill>
            </a:endParaRPr>
          </a:p>
          <a:p>
            <a:pPr indent="-91440" lvl="0" marL="91440" rtl="0" algn="l">
              <a:lnSpc>
                <a:spcPct val="100000"/>
              </a:lnSpc>
              <a:spcBef>
                <a:spcPts val="1400"/>
              </a:spcBef>
              <a:spcAft>
                <a:spcPts val="0"/>
              </a:spcAft>
              <a:buSzPct val="100000"/>
              <a:buChar char=" "/>
            </a:pPr>
            <a:r>
              <a:rPr lang="en-US"/>
              <a:t>Output:</a:t>
            </a:r>
            <a:endParaRPr/>
          </a:p>
          <a:p>
            <a:pPr indent="-15875" lvl="0" marL="9144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t/>
            </a:r>
            <a:endParaRPr/>
          </a:p>
          <a:p>
            <a:pPr indent="0" lvl="0" marL="0" rtl="0" algn="l">
              <a:lnSpc>
                <a:spcPct val="100000"/>
              </a:lnSpc>
              <a:spcBef>
                <a:spcPts val="1400"/>
              </a:spcBef>
              <a:spcAft>
                <a:spcPts val="0"/>
              </a:spcAft>
              <a:buSzPct val="100000"/>
              <a:buNone/>
            </a:pPr>
            <a:r>
              <a:rPr lang="en-US"/>
              <a:t>Symbol Meaning</a:t>
            </a:r>
            <a:endParaRPr/>
          </a:p>
          <a:p>
            <a:pPr indent="0" lvl="0" marL="0" rtl="0" algn="l">
              <a:lnSpc>
                <a:spcPct val="100000"/>
              </a:lnSpc>
              <a:spcBef>
                <a:spcPts val="1400"/>
              </a:spcBef>
              <a:spcAft>
                <a:spcPts val="0"/>
              </a:spcAft>
              <a:buSzPct val="100000"/>
              <a:buNone/>
            </a:pPr>
            <a:r>
              <a:rPr lang="en-US"/>
              <a:t>/	: Directory.</a:t>
            </a:r>
            <a:endParaRPr/>
          </a:p>
          <a:p>
            <a:pPr indent="0" lvl="0" marL="0" rtl="0" algn="l">
              <a:lnSpc>
                <a:spcPct val="100000"/>
              </a:lnSpc>
              <a:spcBef>
                <a:spcPts val="1400"/>
              </a:spcBef>
              <a:spcAft>
                <a:spcPts val="0"/>
              </a:spcAft>
              <a:buSzPct val="100000"/>
              <a:buNone/>
            </a:pPr>
            <a:r>
              <a:rPr lang="en-US"/>
              <a:t>@ 	: Link. The file that follows the -&gt; symbol is the target of the link.</a:t>
            </a:r>
            <a:endParaRPr/>
          </a:p>
          <a:p>
            <a:pPr indent="0" lvl="0" marL="0" rtl="0" algn="l">
              <a:lnSpc>
                <a:spcPct val="100000"/>
              </a:lnSpc>
              <a:spcBef>
                <a:spcPts val="1400"/>
              </a:spcBef>
              <a:spcAft>
                <a:spcPts val="0"/>
              </a:spcAft>
              <a:buSzPct val="100000"/>
              <a:buNone/>
            </a:pPr>
            <a:r>
              <a:rPr lang="en-US"/>
              <a:t>* 	: Executable program.</a:t>
            </a:r>
            <a:endParaRPr/>
          </a:p>
        </p:txBody>
      </p:sp>
      <p:sp>
        <p:nvSpPr>
          <p:cNvPr id="279" name="Google Shape;279;p24"/>
          <p:cNvSpPr/>
          <p:nvPr/>
        </p:nvSpPr>
        <p:spPr>
          <a:xfrm>
            <a:off x="841458" y="1688431"/>
            <a:ext cx="5899446" cy="526415"/>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Desktop    Downloads  Pictures  snap       Videos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Documents  Music      Public    Templates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sp>
        <p:nvSpPr>
          <p:cNvPr id="280" name="Google Shape;280;p24"/>
          <p:cNvSpPr/>
          <p:nvPr/>
        </p:nvSpPr>
        <p:spPr>
          <a:xfrm>
            <a:off x="832976" y="2612547"/>
            <a:ext cx="5732206" cy="526415"/>
          </a:xfrm>
          <a:prstGeom prst="rect">
            <a:avLst/>
          </a:prstGeom>
          <a:solidFill>
            <a:srgbClr val="CCCCCC"/>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Desktop    Downloads  Pictures  snap       Videos</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Documents  Music      Public    Templates  wireguird_amd64.deb</a:t>
            </a:r>
            <a:endParaRPr b="0" i="0" sz="11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rgbClr val="000000"/>
                </a:solidFill>
                <a:latin typeface="Century Gothic"/>
                <a:ea typeface="Century Gothic"/>
                <a:cs typeface="Century Gothic"/>
                <a:sym typeface="Century Gothic"/>
              </a:rPr>
              <a:t> </a:t>
            </a:r>
            <a:endParaRPr b="0" i="0" sz="1100" u="none" cap="none" strike="noStrike">
              <a:solidFill>
                <a:schemeClr val="dk1"/>
              </a:solidFill>
              <a:latin typeface="Century Gothic"/>
              <a:ea typeface="Century Gothic"/>
              <a:cs typeface="Century Gothic"/>
              <a:sym typeface="Century Gothic"/>
            </a:endParaRPr>
          </a:p>
        </p:txBody>
      </p:sp>
      <p:sp>
        <p:nvSpPr>
          <p:cNvPr id="281" name="Google Shape;281;p24"/>
          <p:cNvSpPr/>
          <p:nvPr/>
        </p:nvSpPr>
        <p:spPr>
          <a:xfrm>
            <a:off x="1469308" y="3680724"/>
            <a:ext cx="4459543" cy="1470508"/>
          </a:xfrm>
          <a:prstGeom prst="rect">
            <a:avLst/>
          </a:prstGeom>
          <a:solidFill>
            <a:srgbClr val="B2B2B2"/>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total 2656</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28 21:28 Desktop/</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Documents/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3 und3rd06012 und3rd06012    4096 Dec 28 21:37 Downloads/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Music/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Pictures/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Public/</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drwx------ 8 und3rd06012 und3rd06012    4096 Dec 27 18:55 snap/</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28 02:51 Templates/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drwxr-xr-x 2 und3rd06012 und3rd06012    4096 Dec 26 20:53 Videos/</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7000"/>
              </a:lnSpc>
              <a:spcBef>
                <a:spcPts val="0"/>
              </a:spcBef>
              <a:spcAft>
                <a:spcPts val="0"/>
              </a:spcAft>
              <a:buClr>
                <a:srgbClr val="000000"/>
              </a:buClr>
              <a:buSzPts val="800"/>
              <a:buFont typeface="Arial"/>
              <a:buNone/>
            </a:pPr>
            <a:r>
              <a:rPr b="0" i="0" lang="en-US" sz="800" u="none" cap="none" strike="noStrike">
                <a:solidFill>
                  <a:srgbClr val="000000"/>
                </a:solidFill>
                <a:latin typeface="Century Gothic"/>
                <a:ea typeface="Century Gothic"/>
                <a:cs typeface="Century Gothic"/>
                <a:sym typeface="Century Gothic"/>
              </a:rPr>
              <a:t>-rw-rw-r-- 1 und3rd06012 und3rd06012 2682154 Oct  1 00:41 wireguird_amd64.deb</a:t>
            </a:r>
            <a:endParaRPr b="0" i="0" sz="800" u="none" cap="none" strike="noStrike">
              <a:solidFill>
                <a:schemeClr val="dk1"/>
              </a:solidFill>
              <a:latin typeface="Century Gothic"/>
              <a:ea typeface="Century Gothic"/>
              <a:cs typeface="Century Gothic"/>
              <a:sym typeface="Century Gothic"/>
            </a:endParaRPr>
          </a:p>
        </p:txBody>
      </p:sp>
      <p:pic>
        <p:nvPicPr>
          <p:cNvPr id="282" name="Google Shape;282;p24"/>
          <p:cNvPicPr preferRelativeResize="0"/>
          <p:nvPr/>
        </p:nvPicPr>
        <p:blipFill rotWithShape="1">
          <a:blip r:embed="rId3">
            <a:alphaModFix/>
          </a:blip>
          <a:srcRect b="0" l="0" r="0" t="0"/>
          <a:stretch/>
        </p:blipFill>
        <p:spPr>
          <a:xfrm>
            <a:off x="9238546" y="6043899"/>
            <a:ext cx="1530000" cy="612000"/>
          </a:xfrm>
          <a:prstGeom prst="rect">
            <a:avLst/>
          </a:prstGeom>
          <a:noFill/>
          <a:ln>
            <a:noFill/>
          </a:ln>
        </p:spPr>
      </p:pic>
      <p:sp>
        <p:nvSpPr>
          <p:cNvPr id="283" name="Google Shape;283;p2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19</a:t>
            </a:r>
            <a:endParaRPr sz="1400">
              <a:latin typeface="Arial"/>
              <a:ea typeface="Arial"/>
              <a:cs typeface="Arial"/>
              <a:sym typeface="Arial"/>
            </a:endParaRPr>
          </a:p>
        </p:txBody>
      </p:sp>
      <p:sp>
        <p:nvSpPr>
          <p:cNvPr id="284" name="Google Shape;284;p24"/>
          <p:cNvSpPr txBox="1"/>
          <p:nvPr/>
        </p:nvSpPr>
        <p:spPr>
          <a:xfrm>
            <a:off x="418670" y="216534"/>
            <a:ext cx="5991962"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00"/>
                </a:solidFill>
                <a:latin typeface="Arial"/>
                <a:ea typeface="Arial"/>
                <a:cs typeface="Arial"/>
                <a:sym typeface="Arial"/>
              </a:rPr>
              <a:t>Listing Files by Type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7"/>
          <p:cNvPicPr preferRelativeResize="0"/>
          <p:nvPr>
            <p:ph idx="1" type="body"/>
          </p:nvPr>
        </p:nvPicPr>
        <p:blipFill rotWithShape="1">
          <a:blip r:embed="rId3">
            <a:alphaModFix/>
          </a:blip>
          <a:srcRect b="0" l="0" r="0" t="0"/>
          <a:stretch/>
        </p:blipFill>
        <p:spPr>
          <a:xfrm>
            <a:off x="796924" y="1041778"/>
            <a:ext cx="7501501" cy="3967995"/>
          </a:xfrm>
          <a:prstGeom prst="rect">
            <a:avLst/>
          </a:prstGeom>
          <a:noFill/>
          <a:ln>
            <a:noFill/>
          </a:ln>
        </p:spPr>
      </p:pic>
      <p:sp>
        <p:nvSpPr>
          <p:cNvPr id="290" name="Google Shape;290;p2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r>
              <a:rPr lang="en-US" sz="1400">
                <a:latin typeface="Arial"/>
                <a:ea typeface="Arial"/>
                <a:cs typeface="Arial"/>
                <a:sym typeface="Arial"/>
              </a:rPr>
              <a:t>22</a:t>
            </a:r>
            <a:endParaRPr sz="1400">
              <a:latin typeface="Arial"/>
              <a:ea typeface="Arial"/>
              <a:cs typeface="Arial"/>
              <a:sym typeface="Arial"/>
            </a:endParaRPr>
          </a:p>
        </p:txBody>
      </p:sp>
      <p:pic>
        <p:nvPicPr>
          <p:cNvPr id="291" name="Google Shape;291;p27"/>
          <p:cNvPicPr preferRelativeResize="0"/>
          <p:nvPr/>
        </p:nvPicPr>
        <p:blipFill rotWithShape="1">
          <a:blip r:embed="rId4">
            <a:alphaModFix/>
          </a:blip>
          <a:srcRect b="0" l="0" r="0" t="0"/>
          <a:stretch/>
        </p:blipFill>
        <p:spPr>
          <a:xfrm>
            <a:off x="9238546" y="6043899"/>
            <a:ext cx="1530000" cy="612000"/>
          </a:xfrm>
          <a:prstGeom prst="rect">
            <a:avLst/>
          </a:prstGeom>
          <a:noFill/>
          <a:ln>
            <a:noFill/>
          </a:ln>
        </p:spPr>
      </p:pic>
      <p:sp>
        <p:nvSpPr>
          <p:cNvPr id="292" name="Google Shape;292;p27"/>
          <p:cNvSpPr txBox="1"/>
          <p:nvPr/>
        </p:nvSpPr>
        <p:spPr>
          <a:xfrm>
            <a:off x="796924" y="487780"/>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000" u="none" cap="none" strike="noStrike">
                <a:solidFill>
                  <a:schemeClr val="dk1"/>
                </a:solidFill>
                <a:latin typeface="Book Antiqua"/>
                <a:ea typeface="Book Antiqua"/>
                <a:cs typeface="Book Antiqua"/>
                <a:sym typeface="Book Antiqua"/>
              </a:rPr>
              <a:t>Listing Files by Time</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298" name="Google Shape;298;p29"/>
          <p:cNvSpPr txBox="1"/>
          <p:nvPr>
            <p:ph idx="1" type="body"/>
          </p:nvPr>
        </p:nvSpPr>
        <p:spPr>
          <a:xfrm>
            <a:off x="805542" y="1392570"/>
            <a:ext cx="10333794" cy="4925961"/>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Now you may have noticed that when a command like </a:t>
            </a:r>
            <a:r>
              <a:rPr b="1" lang="en-US" sz="1800">
                <a:solidFill>
                  <a:srgbClr val="C9211E"/>
                </a:solidFill>
                <a:latin typeface="Times New Roman"/>
                <a:ea typeface="Times New Roman"/>
                <a:cs typeface="Times New Roman"/>
                <a:sym typeface="Times New Roman"/>
              </a:rPr>
              <a:t>ls -lf </a:t>
            </a:r>
            <a:r>
              <a:rPr lang="en-US" sz="1800">
                <a:latin typeface="Times New Roman"/>
                <a:ea typeface="Times New Roman"/>
                <a:cs typeface="Times New Roman"/>
                <a:sym typeface="Times New Roman"/>
              </a:rPr>
              <a:t>on the first column of the output there are some weird string next to the files and folder, such as:  </a:t>
            </a:r>
            <a:r>
              <a:rPr b="1" lang="en-US" sz="1800">
                <a:solidFill>
                  <a:srgbClr val="000000"/>
                </a:solidFill>
                <a:latin typeface="Times New Roman"/>
                <a:ea typeface="Times New Roman"/>
                <a:cs typeface="Times New Roman"/>
                <a:sym typeface="Times New Roman"/>
              </a:rPr>
              <a:t>drwxr-xr-x or  drwx------</a:t>
            </a:r>
            <a:r>
              <a:rPr lang="en-US" sz="1800">
                <a:latin typeface="Times New Roman"/>
                <a:ea typeface="Times New Roman"/>
                <a:cs typeface="Times New Roman"/>
                <a:sym typeface="Times New Roman"/>
              </a:rPr>
              <a:t>. These strings basically indicate the permissions that the files and folder have.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The first character is the type. The next three characters represent the permissions available to the user, also known as the owner of the file. The next three characters represent the permissions available to the members of the file's group. The final three characters represent the permissions available to all others. In this representation order has meaning and it is important because it indicates the permissions for the users with strict order. Permission types will be displayed for user, followed by group, and finally for others. Also, the permission types of read, write, and execute are displayed in that order. If a particular permission is not granted a </a:t>
            </a:r>
            <a:r>
              <a:rPr i="1" lang="en-US" sz="1800" u="sng">
                <a:latin typeface="Times New Roman"/>
                <a:ea typeface="Times New Roman"/>
                <a:cs typeface="Times New Roman"/>
                <a:sym typeface="Times New Roman"/>
              </a:rPr>
              <a:t>hyphen</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will take its place.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Here is a representation of the permission information displayed by </a:t>
            </a:r>
            <a:r>
              <a:rPr b="1" lang="en-US" sz="1800">
                <a:solidFill>
                  <a:srgbClr val="FF0000"/>
                </a:solidFill>
                <a:latin typeface="Times New Roman"/>
                <a:ea typeface="Times New Roman"/>
                <a:cs typeface="Times New Roman"/>
                <a:sym typeface="Times New Roman"/>
              </a:rPr>
              <a:t>ls -l.</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 </a:t>
            </a:r>
            <a:r>
              <a:rPr b="1" lang="en-US" sz="1800">
                <a:solidFill>
                  <a:srgbClr val="FF0000"/>
                </a:solidFill>
                <a:latin typeface="Times New Roman"/>
                <a:ea typeface="Times New Roman"/>
                <a:cs typeface="Times New Roman"/>
                <a:sym typeface="Times New Roman"/>
              </a:rPr>
              <a:t>ls –l</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pic>
        <p:nvPicPr>
          <p:cNvPr id="299" name="Google Shape;299;p29"/>
          <p:cNvPicPr preferRelativeResize="0"/>
          <p:nvPr/>
        </p:nvPicPr>
        <p:blipFill rotWithShape="1">
          <a:blip r:embed="rId3">
            <a:alphaModFix/>
          </a:blip>
          <a:srcRect b="0" l="0" r="0" t="0"/>
          <a:stretch/>
        </p:blipFill>
        <p:spPr>
          <a:xfrm>
            <a:off x="9093042" y="6012531"/>
            <a:ext cx="1530000" cy="612000"/>
          </a:xfrm>
          <a:prstGeom prst="rect">
            <a:avLst/>
          </a:prstGeom>
          <a:noFill/>
          <a:ln>
            <a:noFill/>
          </a:ln>
        </p:spPr>
      </p:pic>
      <p:sp>
        <p:nvSpPr>
          <p:cNvPr id="300" name="Google Shape;300;p29"/>
          <p:cNvSpPr txBox="1"/>
          <p:nvPr/>
        </p:nvSpPr>
        <p:spPr>
          <a:xfrm>
            <a:off x="884902" y="672021"/>
            <a:ext cx="7039897"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Secret Decoder Ring for Permissions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0"/>
          <p:cNvPicPr preferRelativeResize="0"/>
          <p:nvPr>
            <p:ph idx="1" type="body"/>
          </p:nvPr>
        </p:nvPicPr>
        <p:blipFill rotWithShape="1">
          <a:blip r:embed="rId3">
            <a:alphaModFix/>
          </a:blip>
          <a:srcRect b="0" l="0" r="0" t="0"/>
          <a:stretch/>
        </p:blipFill>
        <p:spPr>
          <a:xfrm>
            <a:off x="823913" y="446314"/>
            <a:ext cx="7655696" cy="3722563"/>
          </a:xfrm>
          <a:prstGeom prst="rect">
            <a:avLst/>
          </a:prstGeom>
          <a:noFill/>
          <a:ln>
            <a:noFill/>
          </a:ln>
        </p:spPr>
      </p:pic>
      <p:sp>
        <p:nvSpPr>
          <p:cNvPr id="306" name="Google Shape;306;p3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07" name="Google Shape;307;p30"/>
          <p:cNvPicPr preferRelativeResize="0"/>
          <p:nvPr/>
        </p:nvPicPr>
        <p:blipFill rotWithShape="1">
          <a:blip r:embed="rId4">
            <a:alphaModFix/>
          </a:blip>
          <a:srcRect b="0" l="0" r="0" t="0"/>
          <a:stretch/>
        </p:blipFill>
        <p:spPr>
          <a:xfrm>
            <a:off x="8866899" y="6043899"/>
            <a:ext cx="1530000" cy="61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1"/>
          <p:cNvSpPr txBox="1"/>
          <p:nvPr>
            <p:ph idx="1" type="body"/>
          </p:nvPr>
        </p:nvSpPr>
        <p:spPr>
          <a:xfrm>
            <a:off x="796321" y="801511"/>
            <a:ext cx="9802853" cy="4586566"/>
          </a:xfrm>
          <a:prstGeom prst="rect">
            <a:avLst/>
          </a:prstGeom>
          <a:noFill/>
          <a:ln>
            <a:noFill/>
          </a:ln>
        </p:spPr>
        <p:txBody>
          <a:bodyPr anchorCtr="0" anchor="t" bIns="45700" lIns="0" spcFirstLastPara="1" rIns="0" wrap="square" tIns="45700">
            <a:normAutofit/>
          </a:bodyPr>
          <a:lstStyle/>
          <a:p>
            <a:pPr indent="-342900" lvl="0" marL="342900" marR="0" rtl="0" algn="l">
              <a:lnSpc>
                <a:spcPct val="107000"/>
              </a:lnSpc>
              <a:spcBef>
                <a:spcPts val="0"/>
              </a:spcBef>
              <a:spcAft>
                <a:spcPts val="0"/>
              </a:spcAft>
              <a:buSzPts val="1800"/>
              <a:buFont typeface="Noto Sans Symbols"/>
              <a:buChar char="☑"/>
            </a:pPr>
            <a:r>
              <a:rPr b="1" lang="en-US" sz="1800">
                <a:latin typeface="Times New Roman"/>
                <a:ea typeface="Times New Roman"/>
                <a:cs typeface="Times New Roman"/>
                <a:sym typeface="Times New Roman"/>
              </a:rPr>
              <a:t>Security-Enhanced Linux (SELinux)</a:t>
            </a:r>
            <a:r>
              <a:rPr lang="en-US" sz="1800">
                <a:latin typeface="Times New Roman"/>
                <a:ea typeface="Times New Roman"/>
                <a:cs typeface="Times New Roman"/>
                <a:sym typeface="Times New Roman"/>
              </a:rPr>
              <a:t> is a Linux kernel security module that provides a mechanism for supporting access control security policies, including mandatory access controls (MAC).</a:t>
            </a:r>
            <a:endParaRPr sz="1800">
              <a:latin typeface="Calibri"/>
              <a:ea typeface="Calibri"/>
              <a:cs typeface="Calibri"/>
              <a:sym typeface="Calibri"/>
            </a:endParaRPr>
          </a:p>
          <a:p>
            <a:pPr indent="-114300" lvl="0" marL="45720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latin typeface="Times New Roman"/>
                <a:ea typeface="Times New Roman"/>
                <a:cs typeface="Times New Roman"/>
                <a:sym typeface="Times New Roman"/>
              </a:rPr>
              <a:t>Access control lists (ACLs)</a:t>
            </a:r>
            <a:r>
              <a:rPr lang="en-US" sz="1800">
                <a:latin typeface="Times New Roman"/>
                <a:ea typeface="Times New Roman"/>
                <a:cs typeface="Times New Roman"/>
                <a:sym typeface="Times New Roman"/>
              </a:rPr>
              <a:t> provides an additional, more flexible permission mechanism for file systems. It is designed to assist with UNIX file permissions. ACLs allows you to give permissions for any user or group to any disc resource. ACLs (access control lists) can be used as an expansion of the traditional permission concept for file system objects. With ACLs, permissions can be defined more flexibly than with the traditional permission concept. </a:t>
            </a:r>
            <a:endParaRPr sz="180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313" name="Google Shape;313;p3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14" name="Google Shape;314;p31"/>
          <p:cNvPicPr preferRelativeResize="0"/>
          <p:nvPr/>
        </p:nvPicPr>
        <p:blipFill rotWithShape="1">
          <a:blip r:embed="rId3">
            <a:alphaModFix/>
          </a:blip>
          <a:srcRect b="0" l="0" r="0" t="0"/>
          <a:stretch/>
        </p:blipFill>
        <p:spPr>
          <a:xfrm>
            <a:off x="8994718" y="6005457"/>
            <a:ext cx="1530000" cy="612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3"/>
          <p:cNvSpPr txBox="1"/>
          <p:nvPr>
            <p:ph idx="1" type="body"/>
          </p:nvPr>
        </p:nvSpPr>
        <p:spPr>
          <a:xfrm>
            <a:off x="691028" y="1298956"/>
            <a:ext cx="6637070" cy="517438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None/>
            </a:pPr>
            <a:r>
              <a:rPr i="1" lang="en-US" sz="1800" u="sng">
                <a:latin typeface="Times New Roman"/>
                <a:ea typeface="Times New Roman"/>
                <a:cs typeface="Times New Roman"/>
                <a:sym typeface="Times New Roman"/>
              </a:rPr>
              <a:t>Permissions</a:t>
            </a:r>
            <a:r>
              <a:rPr lang="en-US" sz="1800">
                <a:latin typeface="Times New Roman"/>
                <a:ea typeface="Times New Roman"/>
                <a:cs typeface="Times New Roman"/>
                <a:sym typeface="Times New Roman"/>
              </a:rPr>
              <a:t> are also known as </a:t>
            </a:r>
            <a:r>
              <a:rPr i="1" lang="en-US" sz="1800" u="sng">
                <a:latin typeface="Times New Roman"/>
                <a:ea typeface="Times New Roman"/>
                <a:cs typeface="Times New Roman"/>
                <a:sym typeface="Times New Roman"/>
              </a:rPr>
              <a:t>modes</a:t>
            </a:r>
            <a:r>
              <a:rPr lang="en-US" sz="1800">
                <a:latin typeface="Times New Roman"/>
                <a:ea typeface="Times New Roman"/>
                <a:cs typeface="Times New Roman"/>
                <a:sym typeface="Times New Roman"/>
              </a:rPr>
              <a:t>. That is why the command you use to change permissions is called </a:t>
            </a:r>
            <a:r>
              <a:rPr b="1" lang="en-US" sz="1800">
                <a:solidFill>
                  <a:srgbClr val="C9211E"/>
                </a:solidFill>
                <a:latin typeface="Times New Roman"/>
                <a:ea typeface="Times New Roman"/>
                <a:cs typeface="Times New Roman"/>
                <a:sym typeface="Times New Roman"/>
              </a:rPr>
              <a:t>chmod</a:t>
            </a:r>
            <a:r>
              <a:rPr lang="en-US" sz="1800">
                <a:latin typeface="Times New Roman"/>
                <a:ea typeface="Times New Roman"/>
                <a:cs typeface="Times New Roman"/>
                <a:sym typeface="Times New Roman"/>
              </a:rPr>
              <a:t>, short for "</a:t>
            </a:r>
            <a:r>
              <a:rPr i="1" lang="en-US" sz="1800" u="sng">
                <a:latin typeface="Times New Roman"/>
                <a:ea typeface="Times New Roman"/>
                <a:cs typeface="Times New Roman"/>
                <a:sym typeface="Times New Roman"/>
              </a:rPr>
              <a:t>change mode</a:t>
            </a:r>
            <a:r>
              <a:rPr lang="en-US" sz="1800">
                <a:latin typeface="Times New Roman"/>
                <a:ea typeface="Times New Roman"/>
                <a:cs typeface="Times New Roman"/>
                <a:sym typeface="Times New Roman"/>
              </a:rPr>
              <a:t>". There are two ways to specify the mode. The first way is called symbolic mode. The symbolic mode format is </a:t>
            </a:r>
            <a:r>
              <a:rPr b="1" lang="en-US" sz="1800">
                <a:solidFill>
                  <a:srgbClr val="C9211E"/>
                </a:solidFill>
                <a:latin typeface="Times New Roman"/>
                <a:ea typeface="Times New Roman"/>
                <a:cs typeface="Times New Roman"/>
                <a:sym typeface="Times New Roman"/>
              </a:rPr>
              <a:t>chmod user_category</a:t>
            </a:r>
            <a:r>
              <a:rPr lang="en-US" sz="1800">
                <a:latin typeface="Times New Roman"/>
                <a:ea typeface="Times New Roman"/>
                <a:cs typeface="Times New Roman"/>
                <a:sym typeface="Times New Roman"/>
              </a:rPr>
              <a:t> operator permission. Here is a table view of the </a:t>
            </a:r>
            <a:r>
              <a:rPr b="1" lang="en-US" sz="1800">
                <a:solidFill>
                  <a:srgbClr val="C9211E"/>
                </a:solidFill>
                <a:latin typeface="Times New Roman"/>
                <a:ea typeface="Times New Roman"/>
                <a:cs typeface="Times New Roman"/>
                <a:sym typeface="Times New Roman"/>
              </a:rPr>
              <a:t>chmod </a:t>
            </a:r>
            <a:r>
              <a:rPr lang="en-US" sz="1800">
                <a:latin typeface="Times New Roman"/>
                <a:ea typeface="Times New Roman"/>
                <a:cs typeface="Times New Roman"/>
                <a:sym typeface="Times New Roman"/>
              </a:rPr>
              <a:t>command symbolic mode format:</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C9211E"/>
                </a:solidFill>
                <a:latin typeface="Times New Roman"/>
                <a:ea typeface="Times New Roman"/>
                <a:cs typeface="Times New Roman"/>
                <a:sym typeface="Times New Roman"/>
              </a:rPr>
              <a:t>chmod</a:t>
            </a:r>
            <a:r>
              <a:rPr lang="en-US" sz="1800">
                <a:latin typeface="Times New Roman"/>
                <a:ea typeface="Times New Roman"/>
                <a:cs typeface="Times New Roman"/>
                <a:sym typeface="Times New Roman"/>
              </a:rPr>
              <a:t> 	:	The change mode command.</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000000"/>
                </a:solidFill>
                <a:latin typeface="Times New Roman"/>
                <a:ea typeface="Times New Roman"/>
                <a:cs typeface="Times New Roman"/>
                <a:sym typeface="Times New Roman"/>
              </a:rPr>
              <a:t>ugoa</a:t>
            </a:r>
            <a:r>
              <a:rPr lang="en-US" sz="1800">
                <a:latin typeface="Times New Roman"/>
                <a:ea typeface="Times New Roman"/>
                <a:cs typeface="Times New Roman"/>
                <a:sym typeface="Times New Roman"/>
              </a:rPr>
              <a:t> 		: 	The user category. One or more of u for user, g for group, o for other, a for all.</a:t>
            </a:r>
            <a:endParaRPr sz="1800">
              <a:latin typeface="Calibri"/>
              <a:ea typeface="Calibri"/>
              <a:cs typeface="Calibri"/>
              <a:sym typeface="Calibri"/>
            </a:endParaRPr>
          </a:p>
          <a:p>
            <a:pPr indent="-342900" lvl="0" marL="342900" marR="0" rtl="0" algn="l">
              <a:lnSpc>
                <a:spcPct val="107000"/>
              </a:lnSpc>
              <a:spcBef>
                <a:spcPts val="800"/>
              </a:spcBef>
              <a:spcAft>
                <a:spcPts val="0"/>
              </a:spcAft>
              <a:buSzPts val="1800"/>
              <a:buFont typeface="Noto Sans Symbols"/>
              <a:buChar char="∙"/>
            </a:pPr>
            <a:r>
              <a:rPr b="1" lang="en-US" sz="1800">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 		: 	one of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or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Use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to add permissions,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to subtract them, or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to explicitly set 			them.</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0" lvl="0" marL="0" rtl="0" algn="l">
              <a:lnSpc>
                <a:spcPct val="100000"/>
              </a:lnSpc>
              <a:spcBef>
                <a:spcPts val="2000"/>
              </a:spcBef>
              <a:spcAft>
                <a:spcPts val="0"/>
              </a:spcAft>
              <a:buSzPts val="1400"/>
              <a:buNone/>
            </a:pPr>
            <a:r>
              <a:t/>
            </a:r>
            <a:endParaRPr/>
          </a:p>
        </p:txBody>
      </p:sp>
      <p:sp>
        <p:nvSpPr>
          <p:cNvPr id="320" name="Google Shape;320;p3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21" name="Google Shape;321;p33"/>
          <p:cNvPicPr preferRelativeResize="0"/>
          <p:nvPr/>
        </p:nvPicPr>
        <p:blipFill rotWithShape="1">
          <a:blip r:embed="rId3">
            <a:alphaModFix/>
          </a:blip>
          <a:srcRect b="0" l="0" r="0" t="0"/>
          <a:stretch/>
        </p:blipFill>
        <p:spPr>
          <a:xfrm>
            <a:off x="8994719" y="6043899"/>
            <a:ext cx="1530000" cy="612000"/>
          </a:xfrm>
          <a:prstGeom prst="rect">
            <a:avLst/>
          </a:prstGeom>
          <a:noFill/>
          <a:ln>
            <a:noFill/>
          </a:ln>
        </p:spPr>
      </p:pic>
      <p:sp>
        <p:nvSpPr>
          <p:cNvPr id="322" name="Google Shape;322;p33"/>
          <p:cNvSpPr txBox="1"/>
          <p:nvPr/>
        </p:nvSpPr>
        <p:spPr>
          <a:xfrm>
            <a:off x="816078" y="642524"/>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Changing Permissions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34"/>
          <p:cNvPicPr preferRelativeResize="0"/>
          <p:nvPr>
            <p:ph idx="1" type="body"/>
          </p:nvPr>
        </p:nvPicPr>
        <p:blipFill rotWithShape="1">
          <a:blip r:embed="rId3">
            <a:alphaModFix/>
          </a:blip>
          <a:srcRect b="0" l="0" r="0" t="0"/>
          <a:stretch/>
        </p:blipFill>
        <p:spPr>
          <a:xfrm>
            <a:off x="800630" y="654049"/>
            <a:ext cx="9031628" cy="5559937"/>
          </a:xfrm>
          <a:prstGeom prst="rect">
            <a:avLst/>
          </a:prstGeom>
          <a:noFill/>
          <a:ln>
            <a:noFill/>
          </a:ln>
        </p:spPr>
      </p:pic>
      <p:sp>
        <p:nvSpPr>
          <p:cNvPr id="328" name="Google Shape;328;p3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29" name="Google Shape;329;p34"/>
          <p:cNvPicPr preferRelativeResize="0"/>
          <p:nvPr/>
        </p:nvPicPr>
        <p:blipFill rotWithShape="1">
          <a:blip r:embed="rId4">
            <a:alphaModFix/>
          </a:blip>
          <a:srcRect b="0" l="0" r="0" t="0"/>
          <a:stretch/>
        </p:blipFill>
        <p:spPr>
          <a:xfrm>
            <a:off x="9238546" y="5984774"/>
            <a:ext cx="1530000" cy="612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35"/>
          <p:cNvPicPr preferRelativeResize="0"/>
          <p:nvPr>
            <p:ph idx="1" type="body"/>
          </p:nvPr>
        </p:nvPicPr>
        <p:blipFill rotWithShape="1">
          <a:blip r:embed="rId3">
            <a:alphaModFix/>
          </a:blip>
          <a:srcRect b="0" l="0" r="0" t="0"/>
          <a:stretch/>
        </p:blipFill>
        <p:spPr>
          <a:xfrm>
            <a:off x="644032" y="417689"/>
            <a:ext cx="8146007" cy="4783575"/>
          </a:xfrm>
          <a:prstGeom prst="rect">
            <a:avLst/>
          </a:prstGeom>
          <a:noFill/>
          <a:ln>
            <a:noFill/>
          </a:ln>
        </p:spPr>
      </p:pic>
      <p:sp>
        <p:nvSpPr>
          <p:cNvPr id="335" name="Google Shape;335;p3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36" name="Google Shape;336;p35"/>
          <p:cNvPicPr preferRelativeResize="0"/>
          <p:nvPr/>
        </p:nvPicPr>
        <p:blipFill rotWithShape="1">
          <a:blip r:embed="rId4">
            <a:alphaModFix/>
          </a:blip>
          <a:srcRect b="0" l="0" r="0" t="0"/>
          <a:stretch/>
        </p:blipFill>
        <p:spPr>
          <a:xfrm>
            <a:off x="9238546" y="6022363"/>
            <a:ext cx="1530000" cy="612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3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342" name="Google Shape;342;p37"/>
          <p:cNvSpPr txBox="1"/>
          <p:nvPr>
            <p:ph idx="1" type="body"/>
          </p:nvPr>
        </p:nvSpPr>
        <p:spPr>
          <a:xfrm>
            <a:off x="765247" y="1276624"/>
            <a:ext cx="10866315" cy="3836150"/>
          </a:xfrm>
          <a:prstGeom prst="rect">
            <a:avLst/>
          </a:prstGeom>
          <a:noFill/>
          <a:ln>
            <a:noFill/>
          </a:ln>
        </p:spPr>
        <p:txBody>
          <a:bodyPr anchorCtr="0" anchor="t" bIns="45700" lIns="0" spcFirstLastPara="1" rIns="0" wrap="square" tIns="45700">
            <a:normAutofit fontScale="92500"/>
          </a:bodyPr>
          <a:lstStyle/>
          <a:p>
            <a:pPr indent="0" lvl="0" marL="0" marR="0" rtl="0" algn="l">
              <a:lnSpc>
                <a:spcPct val="107000"/>
              </a:lnSpc>
              <a:spcBef>
                <a:spcPts val="0"/>
              </a:spcBef>
              <a:spcAft>
                <a:spcPts val="0"/>
              </a:spcAft>
              <a:buSzPct val="108108"/>
              <a:buChar char=" "/>
            </a:pPr>
            <a:r>
              <a:rPr lang="en-US" sz="1800">
                <a:latin typeface="Times New Roman"/>
                <a:ea typeface="Times New Roman"/>
                <a:cs typeface="Times New Roman"/>
                <a:sym typeface="Times New Roman"/>
              </a:rPr>
              <a:t>In addition to symbolic mode, octal mode can be used with </a:t>
            </a:r>
            <a:r>
              <a:rPr b="1" lang="en-US" sz="1800">
                <a:solidFill>
                  <a:srgbClr val="FF0000"/>
                </a:solidFill>
                <a:latin typeface="Times New Roman"/>
                <a:ea typeface="Times New Roman"/>
                <a:cs typeface="Times New Roman"/>
                <a:sym typeface="Times New Roman"/>
              </a:rPr>
              <a:t>chmod</a:t>
            </a:r>
            <a:r>
              <a:rPr lang="en-US" sz="1800">
                <a:latin typeface="Times New Roman"/>
                <a:ea typeface="Times New Roman"/>
                <a:cs typeface="Times New Roman"/>
                <a:sym typeface="Times New Roman"/>
              </a:rPr>
              <a:t> to set file and directory permissions. Understanding the concepts behind symbolic mode will help you learn octal mode. In octal mode permissions are based in binary. </a:t>
            </a:r>
            <a:endParaRPr sz="1800">
              <a:latin typeface="Calibri"/>
              <a:ea typeface="Calibri"/>
              <a:cs typeface="Calibri"/>
              <a:sym typeface="Calibri"/>
            </a:endParaRPr>
          </a:p>
          <a:p>
            <a:pPr indent="114300" lvl="0" marL="0" marR="0" rtl="0" algn="l">
              <a:lnSpc>
                <a:spcPct val="107000"/>
              </a:lnSpc>
              <a:spcBef>
                <a:spcPts val="800"/>
              </a:spcBef>
              <a:spcAft>
                <a:spcPts val="0"/>
              </a:spcAft>
              <a:buSzPct val="108108"/>
              <a:buNone/>
            </a:pPr>
            <a:r>
              <a:t/>
            </a:r>
            <a:endParaRPr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8"/>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Char char=" "/>
            </a:pPr>
            <a:r>
              <a:rPr lang="en-US" sz="1800">
                <a:latin typeface="Times New Roman"/>
                <a:ea typeface="Times New Roman"/>
                <a:cs typeface="Times New Roman"/>
                <a:sym typeface="Times New Roman"/>
              </a:rPr>
              <a:t>Each permission type is treated as a bit that is either set to </a:t>
            </a:r>
            <a:r>
              <a:rPr i="1" lang="en-US" sz="1800" u="sng">
                <a:latin typeface="Times New Roman"/>
                <a:ea typeface="Times New Roman"/>
                <a:cs typeface="Times New Roman"/>
                <a:sym typeface="Times New Roman"/>
              </a:rPr>
              <a:t>off</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0</a:t>
            </a:r>
            <a:r>
              <a:rPr lang="en-US" sz="1800">
                <a:latin typeface="Times New Roman"/>
                <a:ea typeface="Times New Roman"/>
                <a:cs typeface="Times New Roman"/>
                <a:sym typeface="Times New Roman"/>
              </a:rPr>
              <a:t>) or </a:t>
            </a:r>
            <a:r>
              <a:rPr i="1" lang="en-US" sz="1800" u="sng">
                <a:latin typeface="Times New Roman"/>
                <a:ea typeface="Times New Roman"/>
                <a:cs typeface="Times New Roman"/>
                <a:sym typeface="Times New Roman"/>
              </a:rPr>
              <a:t>on</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1</a:t>
            </a:r>
            <a:r>
              <a:rPr lang="en-US" sz="1800">
                <a:latin typeface="Times New Roman"/>
                <a:ea typeface="Times New Roman"/>
                <a:cs typeface="Times New Roman"/>
                <a:sym typeface="Times New Roman"/>
              </a:rPr>
              <a:t>). In permissions, order has meaning. Permissions are always in read, write, and execute order. If r, w, and x are all set to off, the binary representation is </a:t>
            </a:r>
            <a:r>
              <a:rPr b="1" lang="en-US" sz="1800">
                <a:latin typeface="Times New Roman"/>
                <a:ea typeface="Times New Roman"/>
                <a:cs typeface="Times New Roman"/>
                <a:sym typeface="Times New Roman"/>
              </a:rPr>
              <a:t>000</a:t>
            </a: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114300" lvl="0" marL="0" marR="0" rtl="0" algn="l">
              <a:lnSpc>
                <a:spcPct val="107000"/>
              </a:lnSpc>
              <a:spcBef>
                <a:spcPts val="800"/>
              </a:spcBef>
              <a:spcAft>
                <a:spcPts val="0"/>
              </a:spcAft>
              <a:buSzPct val="108108"/>
              <a:buNone/>
            </a:pPr>
            <a:r>
              <a:t/>
            </a:r>
            <a:endParaRPr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8"/>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Char char=" "/>
            </a:pPr>
            <a:r>
              <a:rPr lang="en-US" sz="1800">
                <a:latin typeface="Times New Roman"/>
                <a:ea typeface="Times New Roman"/>
                <a:cs typeface="Times New Roman"/>
                <a:sym typeface="Times New Roman"/>
              </a:rPr>
              <a:t>If they are all set to on, the binary representation is </a:t>
            </a:r>
            <a:r>
              <a:rPr b="1" lang="en-US" sz="1800">
                <a:latin typeface="Times New Roman"/>
                <a:ea typeface="Times New Roman"/>
                <a:cs typeface="Times New Roman"/>
                <a:sym typeface="Times New Roman"/>
              </a:rPr>
              <a:t>111</a:t>
            </a:r>
            <a:r>
              <a:rPr lang="en-US" sz="1800">
                <a:latin typeface="Times New Roman"/>
                <a:ea typeface="Times New Roman"/>
                <a:cs typeface="Times New Roman"/>
                <a:sym typeface="Times New Roman"/>
              </a:rPr>
              <a:t>. To represent read and execute permissions while omitting write permissions, the binary number is </a:t>
            </a:r>
            <a:r>
              <a:rPr b="1" lang="en-US" sz="1800">
                <a:latin typeface="Times New Roman"/>
                <a:ea typeface="Times New Roman"/>
                <a:cs typeface="Times New Roman"/>
                <a:sym typeface="Times New Roman"/>
              </a:rPr>
              <a:t>101</a:t>
            </a:r>
            <a:r>
              <a:rPr lang="en-US" sz="1800">
                <a:latin typeface="Times New Roman"/>
                <a:ea typeface="Times New Roman"/>
                <a:cs typeface="Times New Roman"/>
                <a:sym typeface="Times New Roman"/>
              </a:rPr>
              <a:t>.</a:t>
            </a:r>
            <a:endParaRPr sz="1800">
              <a:latin typeface="Calibri"/>
              <a:ea typeface="Calibri"/>
              <a:cs typeface="Calibri"/>
              <a:sym typeface="Calibri"/>
            </a:endParaRPr>
          </a:p>
          <a:p>
            <a:pPr indent="-2538" lvl="0" marL="91440" rtl="0" algn="l">
              <a:lnSpc>
                <a:spcPct val="100000"/>
              </a:lnSpc>
              <a:spcBef>
                <a:spcPts val="2000"/>
              </a:spcBef>
              <a:spcAft>
                <a:spcPts val="0"/>
              </a:spcAft>
              <a:buSzPct val="108108"/>
              <a:buNone/>
            </a:pPr>
            <a:r>
              <a:t/>
            </a:r>
            <a:endParaRPr/>
          </a:p>
        </p:txBody>
      </p:sp>
      <p:pic>
        <p:nvPicPr>
          <p:cNvPr id="343" name="Google Shape;343;p37"/>
          <p:cNvPicPr preferRelativeResize="0"/>
          <p:nvPr/>
        </p:nvPicPr>
        <p:blipFill rotWithShape="1">
          <a:blip r:embed="rId3">
            <a:alphaModFix/>
          </a:blip>
          <a:srcRect b="0" l="0" r="0" t="0"/>
          <a:stretch/>
        </p:blipFill>
        <p:spPr>
          <a:xfrm>
            <a:off x="9238546" y="5984774"/>
            <a:ext cx="1530000" cy="612000"/>
          </a:xfrm>
          <a:prstGeom prst="rect">
            <a:avLst/>
          </a:prstGeom>
          <a:noFill/>
          <a:ln>
            <a:noFill/>
          </a:ln>
        </p:spPr>
      </p:pic>
      <p:sp>
        <p:nvSpPr>
          <p:cNvPr id="344" name="Google Shape;344;p37"/>
          <p:cNvSpPr txBox="1"/>
          <p:nvPr/>
        </p:nvSpPr>
        <p:spPr>
          <a:xfrm>
            <a:off x="765247" y="622860"/>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Numeric Based Permissions</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graphicFrame>
        <p:nvGraphicFramePr>
          <p:cNvPr id="349" name="Google Shape;349;p38"/>
          <p:cNvGraphicFramePr/>
          <p:nvPr/>
        </p:nvGraphicFramePr>
        <p:xfrm>
          <a:off x="1868641" y="1088295"/>
          <a:ext cx="3000000" cy="3000000"/>
        </p:xfrm>
        <a:graphic>
          <a:graphicData uri="http://schemas.openxmlformats.org/drawingml/2006/table">
            <a:tbl>
              <a:tblPr>
                <a:noFill/>
                <a:tableStyleId>{160F1CAE-311F-438D-A792-F499A7046C16}</a:tableStyleId>
              </a:tblPr>
              <a:tblGrid>
                <a:gridCol w="1235600"/>
                <a:gridCol w="1235025"/>
                <a:gridCol w="1235600"/>
                <a:gridCol w="3706800"/>
              </a:tblGrid>
              <a:tr h="1065300">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Times New Roman"/>
                          <a:ea typeface="Times New Roman"/>
                          <a:cs typeface="Times New Roman"/>
                          <a:sym typeface="Times New Roman"/>
                        </a:rPr>
                        <a:t>r</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w</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x</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Explanation</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Binary value for off</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Binary value for on</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0</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Base 10 (decimal) value for off</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98800">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4</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2</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Calibri"/>
                          <a:ea typeface="Calibri"/>
                          <a:cs typeface="Calibri"/>
                          <a:sym typeface="Calibri"/>
                        </a:rPr>
                        <a:t>1</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500"/>
                        <a:buFont typeface="Arial"/>
                        <a:buNone/>
                      </a:pPr>
                      <a:r>
                        <a:rPr lang="en-US" sz="1500" u="none" cap="none" strike="noStrike">
                          <a:latin typeface="Times New Roman"/>
                          <a:ea typeface="Times New Roman"/>
                          <a:cs typeface="Times New Roman"/>
                          <a:sym typeface="Times New Roman"/>
                        </a:rPr>
                        <a:t>Base 10 (decimal) value for on</a:t>
                      </a:r>
                      <a:endParaRPr sz="11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350" name="Google Shape;350;p3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51" name="Google Shape;351;p38"/>
          <p:cNvPicPr preferRelativeResize="0"/>
          <p:nvPr/>
        </p:nvPicPr>
        <p:blipFill rotWithShape="1">
          <a:blip r:embed="rId3">
            <a:alphaModFix/>
          </a:blip>
          <a:srcRect b="0" l="0" r="0" t="0"/>
          <a:stretch/>
        </p:blipFill>
        <p:spPr>
          <a:xfrm>
            <a:off x="9281651" y="6043899"/>
            <a:ext cx="1530000" cy="61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g2c484d80d57_0_7"/>
          <p:cNvSpPr txBox="1"/>
          <p:nvPr>
            <p:ph type="ctrTitle"/>
          </p:nvPr>
        </p:nvSpPr>
        <p:spPr>
          <a:xfrm>
            <a:off x="380000" y="589200"/>
            <a:ext cx="6816000" cy="7638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Clr>
                <a:schemeClr val="dk1"/>
              </a:buClr>
              <a:buSzPts val="1100"/>
              <a:buFont typeface="Arial"/>
              <a:buNone/>
            </a:pPr>
            <a:r>
              <a:rPr lang="en-US"/>
              <a:t>Security for the Energy Sector</a:t>
            </a:r>
            <a:endParaRPr/>
          </a:p>
        </p:txBody>
      </p:sp>
      <p:sp>
        <p:nvSpPr>
          <p:cNvPr id="140" name="Google Shape;140;g2c484d80d57_0_7"/>
          <p:cNvSpPr txBox="1"/>
          <p:nvPr>
            <p:ph idx="2" type="body"/>
          </p:nvPr>
        </p:nvSpPr>
        <p:spPr>
          <a:xfrm>
            <a:off x="380000" y="1968675"/>
            <a:ext cx="11283600" cy="2776200"/>
          </a:xfrm>
          <a:prstGeom prst="rect">
            <a:avLst/>
          </a:prstGeom>
        </p:spPr>
        <p:txBody>
          <a:bodyPr anchorCtr="0" anchor="t" bIns="45700" lIns="91425" spcFirstLastPara="1" rIns="0" wrap="square" tIns="0">
            <a:normAutofit fontScale="92500" lnSpcReduction="20000"/>
          </a:bodyPr>
          <a:lstStyle/>
          <a:p>
            <a:pPr indent="0" lvl="0" marL="0" rtl="0" algn="l">
              <a:spcBef>
                <a:spcPts val="1200"/>
              </a:spcBef>
              <a:spcAft>
                <a:spcPts val="0"/>
              </a:spcAft>
              <a:buNone/>
            </a:pPr>
            <a:r>
              <a:rPr lang="en-US" sz="2200"/>
              <a:t>In these notes we will explore the tools that will enable us to secure the Energy Sector.</a:t>
            </a:r>
            <a:endParaRPr sz="2200"/>
          </a:p>
          <a:p>
            <a:pPr indent="0" lvl="0" marL="0" rtl="0" algn="l">
              <a:spcBef>
                <a:spcPts val="1200"/>
              </a:spcBef>
              <a:spcAft>
                <a:spcPts val="0"/>
              </a:spcAft>
              <a:buNone/>
            </a:pPr>
            <a:r>
              <a:rPr lang="en-US" sz="2200"/>
              <a:t>We start from the operating systems that power many elements of the Energy Sector, namely Linux.</a:t>
            </a:r>
            <a:endParaRPr sz="2200"/>
          </a:p>
          <a:p>
            <a:pPr indent="-310832" lvl="0" marL="457200" rtl="0" algn="l">
              <a:spcBef>
                <a:spcPts val="1200"/>
              </a:spcBef>
              <a:spcAft>
                <a:spcPts val="0"/>
              </a:spcAft>
              <a:buSzPct val="70000"/>
              <a:buChar char="o"/>
            </a:pPr>
            <a:r>
              <a:rPr lang="en-US" sz="2000">
                <a:latin typeface="Arial"/>
                <a:ea typeface="Arial"/>
                <a:cs typeface="Arial"/>
                <a:sym typeface="Arial"/>
              </a:rPr>
              <a:t>Many physical elements , such as n</a:t>
            </a:r>
            <a:r>
              <a:rPr lang="en-US" sz="2000">
                <a:latin typeface="Arial"/>
                <a:ea typeface="Arial"/>
                <a:cs typeface="Arial"/>
                <a:sym typeface="Arial"/>
              </a:rPr>
              <a:t>etwork equipment, such routers, switches, inside power plants and administrating offices, Wireless Access Points, etc… are running firmware based on Linux.</a:t>
            </a:r>
            <a:endParaRPr sz="2000">
              <a:latin typeface="Arial"/>
              <a:ea typeface="Arial"/>
              <a:cs typeface="Arial"/>
              <a:sym typeface="Arial"/>
            </a:endParaRPr>
          </a:p>
          <a:p>
            <a:pPr indent="-310832" lvl="0" marL="457200" rtl="0" algn="l">
              <a:spcBef>
                <a:spcPts val="1200"/>
              </a:spcBef>
              <a:spcAft>
                <a:spcPts val="0"/>
              </a:spcAft>
              <a:buSzPct val="70000"/>
              <a:buChar char="o"/>
            </a:pPr>
            <a:r>
              <a:rPr lang="en-US" sz="2000">
                <a:latin typeface="Arial"/>
                <a:ea typeface="Arial"/>
                <a:cs typeface="Arial"/>
                <a:sym typeface="Arial"/>
              </a:rPr>
              <a:t>Linux is completely versatile. One can have it self-hosted or cloud-based. </a:t>
            </a:r>
            <a:endParaRPr sz="2000">
              <a:latin typeface="Arial"/>
              <a:ea typeface="Arial"/>
              <a:cs typeface="Arial"/>
              <a:sym typeface="Arial"/>
            </a:endParaRPr>
          </a:p>
          <a:p>
            <a:pPr indent="-310832" lvl="0" marL="457200" rtl="0" algn="l">
              <a:spcBef>
                <a:spcPts val="1200"/>
              </a:spcBef>
              <a:spcAft>
                <a:spcPts val="0"/>
              </a:spcAft>
              <a:buSzPct val="70000"/>
              <a:buChar char="o"/>
            </a:pPr>
            <a:r>
              <a:rPr lang="en-US" sz="2000">
                <a:latin typeface="Arial"/>
                <a:ea typeface="Arial"/>
                <a:cs typeface="Arial"/>
                <a:sym typeface="Arial"/>
              </a:rPr>
              <a:t>Also its functionality can be modified  to suit the particular application, from embedded devices to data centers.</a:t>
            </a:r>
            <a:endParaRPr sz="2200"/>
          </a:p>
        </p:txBody>
      </p:sp>
      <p:pic>
        <p:nvPicPr>
          <p:cNvPr descr="A white object with blue wires&#10;&#10;Description automatically generated" id="141" name="Google Shape;141;g2c484d80d57_0_7"/>
          <p:cNvPicPr preferRelativeResize="0"/>
          <p:nvPr/>
        </p:nvPicPr>
        <p:blipFill rotWithShape="1">
          <a:blip r:embed="rId3">
            <a:alphaModFix/>
          </a:blip>
          <a:srcRect b="0" l="0" r="0" t="0"/>
          <a:stretch/>
        </p:blipFill>
        <p:spPr>
          <a:xfrm>
            <a:off x="1052954" y="4527288"/>
            <a:ext cx="2132697" cy="2169029"/>
          </a:xfrm>
          <a:prstGeom prst="rect">
            <a:avLst/>
          </a:prstGeom>
          <a:noFill/>
          <a:ln>
            <a:noFill/>
          </a:ln>
        </p:spPr>
      </p:pic>
      <p:pic>
        <p:nvPicPr>
          <p:cNvPr descr="A close-up of a computer&#10;&#10;Description automatically generated" id="142" name="Google Shape;142;g2c484d80d57_0_7"/>
          <p:cNvPicPr preferRelativeResize="0"/>
          <p:nvPr/>
        </p:nvPicPr>
        <p:blipFill rotWithShape="1">
          <a:blip r:embed="rId4">
            <a:alphaModFix/>
          </a:blip>
          <a:srcRect b="0" l="0" r="0" t="0"/>
          <a:stretch/>
        </p:blipFill>
        <p:spPr>
          <a:xfrm>
            <a:off x="4389816" y="4362695"/>
            <a:ext cx="2054942" cy="2333625"/>
          </a:xfrm>
          <a:prstGeom prst="rect">
            <a:avLst/>
          </a:prstGeom>
          <a:noFill/>
          <a:ln>
            <a:noFill/>
          </a:ln>
        </p:spPr>
      </p:pic>
      <p:pic>
        <p:nvPicPr>
          <p:cNvPr id="143" name="Google Shape;143;g2c484d80d57_0_7"/>
          <p:cNvPicPr preferRelativeResize="0"/>
          <p:nvPr/>
        </p:nvPicPr>
        <p:blipFill rotWithShape="1">
          <a:blip r:embed="rId5">
            <a:alphaModFix/>
          </a:blip>
          <a:srcRect b="0" l="0" r="0" t="0"/>
          <a:stretch/>
        </p:blipFill>
        <p:spPr>
          <a:xfrm>
            <a:off x="10133601" y="5998622"/>
            <a:ext cx="1530000" cy="6120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39"/>
          <p:cNvPicPr preferRelativeResize="0"/>
          <p:nvPr>
            <p:ph idx="1" type="body"/>
          </p:nvPr>
        </p:nvPicPr>
        <p:blipFill rotWithShape="1">
          <a:blip r:embed="rId3">
            <a:alphaModFix/>
          </a:blip>
          <a:srcRect b="0" l="0" r="0" t="0"/>
          <a:stretch/>
        </p:blipFill>
        <p:spPr>
          <a:xfrm>
            <a:off x="1465006" y="727587"/>
            <a:ext cx="9212826" cy="5211097"/>
          </a:xfrm>
          <a:prstGeom prst="rect">
            <a:avLst/>
          </a:prstGeom>
          <a:noFill/>
          <a:ln>
            <a:noFill/>
          </a:ln>
        </p:spPr>
      </p:pic>
      <p:sp>
        <p:nvSpPr>
          <p:cNvPr id="357" name="Google Shape;357;p39"/>
          <p:cNvSpPr txBox="1"/>
          <p:nvPr>
            <p:ph idx="12" type="sldNum"/>
          </p:nvPr>
        </p:nvSpPr>
        <p:spPr>
          <a:xfrm>
            <a:off x="10913806" y="6290775"/>
            <a:ext cx="472652" cy="267342"/>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58" name="Google Shape;358;p39"/>
          <p:cNvPicPr preferRelativeResize="0"/>
          <p:nvPr/>
        </p:nvPicPr>
        <p:blipFill rotWithShape="1">
          <a:blip r:embed="rId4">
            <a:alphaModFix/>
          </a:blip>
          <a:srcRect b="0" l="0" r="0" t="0"/>
          <a:stretch/>
        </p:blipFill>
        <p:spPr>
          <a:xfrm>
            <a:off x="9147832" y="6043899"/>
            <a:ext cx="1530000" cy="6120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0"/>
          <p:cNvPicPr preferRelativeResize="0"/>
          <p:nvPr>
            <p:ph idx="1" type="body"/>
          </p:nvPr>
        </p:nvPicPr>
        <p:blipFill rotWithShape="1">
          <a:blip r:embed="rId3">
            <a:alphaModFix/>
          </a:blip>
          <a:srcRect b="0" l="0" r="0" t="0"/>
          <a:stretch/>
        </p:blipFill>
        <p:spPr>
          <a:xfrm>
            <a:off x="1091381" y="648929"/>
            <a:ext cx="9677165" cy="4247536"/>
          </a:xfrm>
          <a:prstGeom prst="rect">
            <a:avLst/>
          </a:prstGeom>
          <a:noFill/>
          <a:ln>
            <a:noFill/>
          </a:ln>
        </p:spPr>
      </p:pic>
      <p:sp>
        <p:nvSpPr>
          <p:cNvPr id="364" name="Google Shape;364;p40"/>
          <p:cNvSpPr txBox="1"/>
          <p:nvPr>
            <p:ph idx="12" type="sldNum"/>
          </p:nvPr>
        </p:nvSpPr>
        <p:spPr>
          <a:xfrm>
            <a:off x="10884310" y="6290774"/>
            <a:ext cx="502147"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65" name="Google Shape;365;p40"/>
          <p:cNvPicPr preferRelativeResize="0"/>
          <p:nvPr/>
        </p:nvPicPr>
        <p:blipFill rotWithShape="1">
          <a:blip r:embed="rId4">
            <a:alphaModFix/>
          </a:blip>
          <a:srcRect b="0" l="0" r="0" t="0"/>
          <a:stretch/>
        </p:blipFill>
        <p:spPr>
          <a:xfrm>
            <a:off x="9238546" y="5984774"/>
            <a:ext cx="1530000" cy="612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41"/>
          <p:cNvPicPr preferRelativeResize="0"/>
          <p:nvPr>
            <p:ph idx="1" type="body"/>
          </p:nvPr>
        </p:nvPicPr>
        <p:blipFill rotWithShape="1">
          <a:blip r:embed="rId3">
            <a:alphaModFix/>
          </a:blip>
          <a:srcRect b="0" l="0" r="0" t="0"/>
          <a:stretch/>
        </p:blipFill>
        <p:spPr>
          <a:xfrm>
            <a:off x="2201645" y="668593"/>
            <a:ext cx="7335646" cy="4650659"/>
          </a:xfrm>
          <a:prstGeom prst="rect">
            <a:avLst/>
          </a:prstGeom>
          <a:noFill/>
          <a:ln>
            <a:noFill/>
          </a:ln>
        </p:spPr>
      </p:pic>
      <p:sp>
        <p:nvSpPr>
          <p:cNvPr id="371" name="Google Shape;371;p41"/>
          <p:cNvSpPr txBox="1"/>
          <p:nvPr>
            <p:ph idx="12" type="sldNum"/>
          </p:nvPr>
        </p:nvSpPr>
        <p:spPr>
          <a:xfrm>
            <a:off x="11031794" y="6290774"/>
            <a:ext cx="462116"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72" name="Google Shape;372;p41"/>
          <p:cNvPicPr preferRelativeResize="0"/>
          <p:nvPr/>
        </p:nvPicPr>
        <p:blipFill rotWithShape="1">
          <a:blip r:embed="rId4">
            <a:alphaModFix/>
          </a:blip>
          <a:srcRect b="0" l="0" r="0" t="0"/>
          <a:stretch/>
        </p:blipFill>
        <p:spPr>
          <a:xfrm>
            <a:off x="9368344" y="6043899"/>
            <a:ext cx="1530000" cy="612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p43"/>
          <p:cNvPicPr preferRelativeResize="0"/>
          <p:nvPr>
            <p:ph idx="1" type="body"/>
          </p:nvPr>
        </p:nvPicPr>
        <p:blipFill rotWithShape="1">
          <a:blip r:embed="rId3">
            <a:alphaModFix/>
          </a:blip>
          <a:srcRect b="0" l="0" r="0" t="0"/>
          <a:stretch/>
        </p:blipFill>
        <p:spPr>
          <a:xfrm>
            <a:off x="1347019" y="862781"/>
            <a:ext cx="8967019" cy="5132438"/>
          </a:xfrm>
          <a:prstGeom prst="rect">
            <a:avLst/>
          </a:prstGeom>
          <a:noFill/>
          <a:ln>
            <a:noFill/>
          </a:ln>
        </p:spPr>
      </p:pic>
      <p:sp>
        <p:nvSpPr>
          <p:cNvPr id="378" name="Google Shape;378;p43"/>
          <p:cNvSpPr txBox="1"/>
          <p:nvPr>
            <p:ph idx="12" type="sldNum"/>
          </p:nvPr>
        </p:nvSpPr>
        <p:spPr>
          <a:xfrm>
            <a:off x="10894142" y="6290775"/>
            <a:ext cx="492316" cy="3060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79" name="Google Shape;379;p43"/>
          <p:cNvPicPr preferRelativeResize="0"/>
          <p:nvPr/>
        </p:nvPicPr>
        <p:blipFill rotWithShape="1">
          <a:blip r:embed="rId4">
            <a:alphaModFix/>
          </a:blip>
          <a:srcRect b="0" l="0" r="0" t="0"/>
          <a:stretch/>
        </p:blipFill>
        <p:spPr>
          <a:xfrm>
            <a:off x="9364142" y="6001393"/>
            <a:ext cx="1530000" cy="612000"/>
          </a:xfrm>
          <a:prstGeom prst="rect">
            <a:avLst/>
          </a:prstGeom>
          <a:noFill/>
          <a:ln>
            <a:noFill/>
          </a:ln>
        </p:spPr>
      </p:pic>
      <p:sp>
        <p:nvSpPr>
          <p:cNvPr id="380" name="Google Shape;380;p43"/>
          <p:cNvSpPr txBox="1"/>
          <p:nvPr/>
        </p:nvSpPr>
        <p:spPr>
          <a:xfrm>
            <a:off x="953729" y="289400"/>
            <a:ext cx="6096000" cy="56720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Finding Files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id="385" name="Google Shape;385;p45"/>
          <p:cNvPicPr preferRelativeResize="0"/>
          <p:nvPr>
            <p:ph idx="1" type="body"/>
          </p:nvPr>
        </p:nvPicPr>
        <p:blipFill rotWithShape="1">
          <a:blip r:embed="rId3">
            <a:alphaModFix/>
          </a:blip>
          <a:srcRect b="0" l="0" r="0" t="0"/>
          <a:stretch/>
        </p:blipFill>
        <p:spPr>
          <a:xfrm>
            <a:off x="1524000" y="589935"/>
            <a:ext cx="8927690" cy="5378246"/>
          </a:xfrm>
          <a:prstGeom prst="rect">
            <a:avLst/>
          </a:prstGeom>
          <a:noFill/>
          <a:ln>
            <a:noFill/>
          </a:ln>
        </p:spPr>
      </p:pic>
      <p:sp>
        <p:nvSpPr>
          <p:cNvPr id="386" name="Google Shape;386;p4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87" name="Google Shape;387;p45"/>
          <p:cNvPicPr preferRelativeResize="0"/>
          <p:nvPr/>
        </p:nvPicPr>
        <p:blipFill rotWithShape="1">
          <a:blip r:embed="rId4">
            <a:alphaModFix/>
          </a:blip>
          <a:srcRect b="0" l="0" r="0" t="0"/>
          <a:stretch/>
        </p:blipFill>
        <p:spPr>
          <a:xfrm>
            <a:off x="9238546" y="6043899"/>
            <a:ext cx="1530000" cy="612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id="392" name="Google Shape;392;p46"/>
          <p:cNvPicPr preferRelativeResize="0"/>
          <p:nvPr>
            <p:ph idx="1" type="body"/>
          </p:nvPr>
        </p:nvPicPr>
        <p:blipFill rotWithShape="1">
          <a:blip r:embed="rId3">
            <a:alphaModFix/>
          </a:blip>
          <a:srcRect b="0" l="0" r="0" t="0"/>
          <a:stretch/>
        </p:blipFill>
        <p:spPr>
          <a:xfrm>
            <a:off x="1710812" y="758517"/>
            <a:ext cx="8642555" cy="5285382"/>
          </a:xfrm>
          <a:prstGeom prst="rect">
            <a:avLst/>
          </a:prstGeom>
          <a:noFill/>
          <a:ln>
            <a:noFill/>
          </a:ln>
        </p:spPr>
      </p:pic>
      <p:sp>
        <p:nvSpPr>
          <p:cNvPr id="393" name="Google Shape;393;p4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394" name="Google Shape;394;p46"/>
          <p:cNvPicPr preferRelativeResize="0"/>
          <p:nvPr/>
        </p:nvPicPr>
        <p:blipFill rotWithShape="1">
          <a:blip r:embed="rId4">
            <a:alphaModFix/>
          </a:blip>
          <a:srcRect b="0" l="0" r="0" t="0"/>
          <a:stretch/>
        </p:blipFill>
        <p:spPr>
          <a:xfrm>
            <a:off x="9238546" y="6038618"/>
            <a:ext cx="1530000" cy="612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7"/>
          <p:cNvSpPr txBox="1"/>
          <p:nvPr>
            <p:ph idx="12" type="sldNum"/>
          </p:nvPr>
        </p:nvSpPr>
        <p:spPr>
          <a:xfrm>
            <a:off x="10908176" y="6290774"/>
            <a:ext cx="478281"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00" name="Google Shape;400;p47"/>
          <p:cNvSpPr txBox="1"/>
          <p:nvPr>
            <p:ph idx="1" type="body"/>
          </p:nvPr>
        </p:nvSpPr>
        <p:spPr>
          <a:xfrm>
            <a:off x="796321" y="1073888"/>
            <a:ext cx="10736917" cy="379308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On some occasions you may want to run a command against a list of files. You can use the find command with the </a:t>
            </a:r>
            <a:r>
              <a:rPr b="1" lang="en-US" sz="1800">
                <a:latin typeface="Times New Roman"/>
                <a:ea typeface="Times New Roman"/>
                <a:cs typeface="Times New Roman"/>
                <a:sym typeface="Times New Roman"/>
              </a:rPr>
              <a:t>-exec</a:t>
            </a:r>
            <a:r>
              <a:rPr lang="en-US" sz="1800">
                <a:latin typeface="Times New Roman"/>
                <a:ea typeface="Times New Roman"/>
                <a:cs typeface="Times New Roman"/>
                <a:sym typeface="Times New Roman"/>
              </a:rPr>
              <a:t> option to do this sort of thing. Use a </a:t>
            </a:r>
            <a:r>
              <a:rPr i="1" lang="en-US" sz="1800" u="sng">
                <a:latin typeface="Times New Roman"/>
                <a:ea typeface="Times New Roman"/>
                <a:cs typeface="Times New Roman"/>
                <a:sym typeface="Times New Roman"/>
              </a:rPr>
              <a:t>pair of braces</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to act as a placeholder for the current file being processed. The command is terminated with the semicolon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character. You need to either escape or quote the </a:t>
            </a:r>
            <a:r>
              <a:rPr b="1" i="1" lang="en-US" sz="1800" u="sng">
                <a:latin typeface="Times New Roman"/>
                <a:ea typeface="Times New Roman"/>
                <a:cs typeface="Times New Roman"/>
                <a:sym typeface="Times New Roman"/>
              </a:rPr>
              <a:t>semicolon</a:t>
            </a:r>
            <a:r>
              <a:rPr lang="en-US" sz="1800">
                <a:latin typeface="Times New Roman"/>
                <a:ea typeface="Times New Roman"/>
                <a:cs typeface="Times New Roman"/>
                <a:sym typeface="Times New Roman"/>
              </a:rPr>
              <a:t> like this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or like this </a:t>
            </a:r>
            <a:r>
              <a:rPr b="1" lang="en-US" sz="1800">
                <a:latin typeface="Times New Roman"/>
                <a:ea typeface="Times New Roman"/>
                <a:cs typeface="Times New Roman"/>
                <a:sym typeface="Times New Roman"/>
              </a:rPr>
              <a:t>\;</a:t>
            </a:r>
            <a:r>
              <a:rPr lang="en-US" sz="1800">
                <a:latin typeface="Times New Roman"/>
                <a:ea typeface="Times New Roman"/>
                <a:cs typeface="Times New Roman"/>
                <a:sym typeface="Times New Roman"/>
              </a:rPr>
              <a:t>. If you want to run the command file FILE_NAME on every file in the current directory you would use the following command.</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find -L /opt -exec file {} \;</a:t>
            </a:r>
            <a:endParaRPr sz="180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pic>
        <p:nvPicPr>
          <p:cNvPr id="401" name="Google Shape;401;p47"/>
          <p:cNvPicPr preferRelativeResize="0"/>
          <p:nvPr/>
        </p:nvPicPr>
        <p:blipFill rotWithShape="1">
          <a:blip r:embed="rId3">
            <a:alphaModFix/>
          </a:blip>
          <a:srcRect b="0" l="0" r="0" t="0"/>
          <a:stretch/>
        </p:blipFill>
        <p:spPr>
          <a:xfrm>
            <a:off x="9378177" y="5984774"/>
            <a:ext cx="1530000" cy="612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49"/>
          <p:cNvPicPr preferRelativeResize="0"/>
          <p:nvPr>
            <p:ph idx="1" type="body"/>
          </p:nvPr>
        </p:nvPicPr>
        <p:blipFill rotWithShape="1">
          <a:blip r:embed="rId3">
            <a:alphaModFix/>
          </a:blip>
          <a:srcRect b="0" l="0" r="0" t="0"/>
          <a:stretch/>
        </p:blipFill>
        <p:spPr>
          <a:xfrm>
            <a:off x="1342104" y="924574"/>
            <a:ext cx="9507792" cy="4630652"/>
          </a:xfrm>
          <a:prstGeom prst="rect">
            <a:avLst/>
          </a:prstGeom>
          <a:noFill/>
          <a:ln>
            <a:noFill/>
          </a:ln>
        </p:spPr>
      </p:pic>
      <p:sp>
        <p:nvSpPr>
          <p:cNvPr id="407" name="Google Shape;407;p4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08" name="Google Shape;408;p49"/>
          <p:cNvPicPr preferRelativeResize="0"/>
          <p:nvPr/>
        </p:nvPicPr>
        <p:blipFill rotWithShape="1">
          <a:blip r:embed="rId4">
            <a:alphaModFix/>
          </a:blip>
          <a:srcRect b="0" l="0" r="0" t="0"/>
          <a:stretch/>
        </p:blipFill>
        <p:spPr>
          <a:xfrm>
            <a:off x="9319896" y="6043899"/>
            <a:ext cx="1530000" cy="612000"/>
          </a:xfrm>
          <a:prstGeom prst="rect">
            <a:avLst/>
          </a:prstGeom>
          <a:noFill/>
          <a:ln>
            <a:noFill/>
          </a:ln>
        </p:spPr>
      </p:pic>
      <p:sp>
        <p:nvSpPr>
          <p:cNvPr id="409" name="Google Shape;409;p49"/>
          <p:cNvSpPr txBox="1"/>
          <p:nvPr/>
        </p:nvSpPr>
        <p:spPr>
          <a:xfrm>
            <a:off x="540774" y="357367"/>
            <a:ext cx="9291484" cy="567207"/>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Locate (a faster find command with a “trap”)</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51"/>
          <p:cNvSpPr txBox="1"/>
          <p:nvPr>
            <p:ph idx="1" type="body"/>
          </p:nvPr>
        </p:nvSpPr>
        <p:spPr>
          <a:xfrm>
            <a:off x="972490" y="956129"/>
            <a:ext cx="10247020" cy="4195974"/>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Here are some simple commands that display the contents of files to the terminal:</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cat filename</a:t>
            </a:r>
            <a:r>
              <a:rPr lang="en-US" sz="1800">
                <a:latin typeface="Times New Roman"/>
                <a:ea typeface="Times New Roman"/>
                <a:cs typeface="Times New Roman"/>
                <a:sym typeface="Times New Roman"/>
              </a:rPr>
              <a:t> 		: 	Display the entire contents of file.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more filename </a:t>
            </a:r>
            <a:r>
              <a:rPr lang="en-US" sz="1800">
                <a:latin typeface="Times New Roman"/>
                <a:ea typeface="Times New Roman"/>
                <a:cs typeface="Times New Roman"/>
                <a:sym typeface="Times New Roman"/>
              </a:rPr>
              <a:t>		:	Browse through a text file.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less filename</a:t>
            </a:r>
            <a:r>
              <a:rPr lang="en-US" sz="1800">
                <a:latin typeface="Times New Roman"/>
                <a:ea typeface="Times New Roman"/>
                <a:cs typeface="Times New Roman"/>
                <a:sym typeface="Times New Roman"/>
              </a:rPr>
              <a:t> 		:	Like more but allows backward movement and 							pattern searches.</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head filename </a:t>
            </a:r>
            <a:r>
              <a:rPr lang="en-US" sz="1800">
                <a:latin typeface="Times New Roman"/>
                <a:ea typeface="Times New Roman"/>
                <a:cs typeface="Times New Roman"/>
                <a:sym typeface="Times New Roman"/>
              </a:rPr>
              <a:t>		:	Output the beginning (or top) portion of file.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FF0000"/>
                </a:solidFill>
                <a:latin typeface="Times New Roman"/>
                <a:ea typeface="Times New Roman"/>
                <a:cs typeface="Times New Roman"/>
                <a:sym typeface="Times New Roman"/>
              </a:rPr>
              <a:t>tail filename</a:t>
            </a:r>
            <a:r>
              <a:rPr lang="en-US" sz="1800">
                <a:latin typeface="Times New Roman"/>
                <a:ea typeface="Times New Roman"/>
                <a:cs typeface="Times New Roman"/>
                <a:sym typeface="Times New Roman"/>
              </a:rPr>
              <a:t> 		:	Output the ending (or bottom) portion of file.</a:t>
            </a:r>
            <a:endParaRPr/>
          </a:p>
          <a:p>
            <a:pPr indent="0" lvl="0" marL="0" marR="0" rtl="0" algn="l">
              <a:lnSpc>
                <a:spcPct val="107000"/>
              </a:lnSpc>
              <a:spcBef>
                <a:spcPts val="800"/>
              </a:spcBef>
              <a:spcAft>
                <a:spcPts val="0"/>
              </a:spcAft>
              <a:buSzPts val="1800"/>
              <a:buNone/>
            </a:pPr>
            <a:r>
              <a:t/>
            </a:r>
            <a:endParaRPr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415" name="Google Shape;415;p5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16" name="Google Shape;416;p51"/>
          <p:cNvPicPr preferRelativeResize="0"/>
          <p:nvPr/>
        </p:nvPicPr>
        <p:blipFill rotWithShape="1">
          <a:blip r:embed="rId3">
            <a:alphaModFix/>
          </a:blip>
          <a:srcRect b="0" l="0" r="0" t="0"/>
          <a:stretch/>
        </p:blipFill>
        <p:spPr>
          <a:xfrm>
            <a:off x="9378177" y="6043899"/>
            <a:ext cx="1530000" cy="612000"/>
          </a:xfrm>
          <a:prstGeom prst="rect">
            <a:avLst/>
          </a:prstGeom>
          <a:noFill/>
          <a:ln>
            <a:noFill/>
          </a:ln>
        </p:spPr>
      </p:pic>
      <p:sp>
        <p:nvSpPr>
          <p:cNvPr id="417" name="Google Shape;417;p51"/>
          <p:cNvSpPr txBox="1"/>
          <p:nvPr/>
        </p:nvSpPr>
        <p:spPr>
          <a:xfrm>
            <a:off x="972490" y="402131"/>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Viewing and Editing Files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5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23" name="Google Shape;423;p52"/>
          <p:cNvPicPr preferRelativeResize="0"/>
          <p:nvPr>
            <p:ph idx="1" type="body"/>
          </p:nvPr>
        </p:nvPicPr>
        <p:blipFill rotWithShape="1">
          <a:blip r:embed="rId3">
            <a:alphaModFix/>
          </a:blip>
          <a:srcRect b="0" l="0" r="0" t="0"/>
          <a:stretch/>
        </p:blipFill>
        <p:spPr>
          <a:xfrm>
            <a:off x="493669" y="670305"/>
            <a:ext cx="9004291" cy="4914417"/>
          </a:xfrm>
          <a:prstGeom prst="rect">
            <a:avLst/>
          </a:prstGeom>
          <a:noFill/>
          <a:ln>
            <a:noFill/>
          </a:ln>
        </p:spPr>
      </p:pic>
      <p:pic>
        <p:nvPicPr>
          <p:cNvPr id="424" name="Google Shape;424;p52"/>
          <p:cNvPicPr preferRelativeResize="0"/>
          <p:nvPr/>
        </p:nvPicPr>
        <p:blipFill rotWithShape="1">
          <a:blip r:embed="rId4">
            <a:alphaModFix/>
          </a:blip>
          <a:srcRect b="0" l="0" r="0" t="0"/>
          <a:stretch/>
        </p:blipFill>
        <p:spPr>
          <a:xfrm>
            <a:off x="9407673" y="5984774"/>
            <a:ext cx="1530000" cy="61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ctrTitle"/>
          </p:nvPr>
        </p:nvSpPr>
        <p:spPr>
          <a:xfrm>
            <a:off x="380004" y="589196"/>
            <a:ext cx="11045079" cy="125927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Why Learn Linux for real-use cases on the Energy Sector?</a:t>
            </a:r>
            <a:endParaRPr/>
          </a:p>
        </p:txBody>
      </p:sp>
      <p:sp>
        <p:nvSpPr>
          <p:cNvPr id="149" name="Google Shape;149;p25"/>
          <p:cNvSpPr txBox="1"/>
          <p:nvPr>
            <p:ph idx="2" type="body"/>
          </p:nvPr>
        </p:nvSpPr>
        <p:spPr>
          <a:xfrm>
            <a:off x="380004" y="1947213"/>
            <a:ext cx="11283459" cy="2791935"/>
          </a:xfrm>
          <a:prstGeom prst="rect">
            <a:avLst/>
          </a:prstGeom>
          <a:noFill/>
          <a:ln>
            <a:noFill/>
          </a:ln>
        </p:spPr>
        <p:txBody>
          <a:bodyPr anchorCtr="0" anchor="t" bIns="45700" lIns="91425" spcFirstLastPara="1" rIns="0" wrap="square" tIns="0">
            <a:noAutofit/>
          </a:bodyPr>
          <a:lstStyle/>
          <a:p>
            <a:pPr indent="-317500" lvl="0" marL="457200" rtl="0" algn="l">
              <a:lnSpc>
                <a:spcPct val="100000"/>
              </a:lnSpc>
              <a:spcBef>
                <a:spcPts val="1200"/>
              </a:spcBef>
              <a:spcAft>
                <a:spcPts val="0"/>
              </a:spcAft>
              <a:buSzPts val="1400"/>
              <a:buFont typeface="Arial"/>
              <a:buChar char="•"/>
            </a:pPr>
            <a:r>
              <a:rPr b="0" i="0" lang="en-US" sz="1600">
                <a:solidFill>
                  <a:schemeClr val="lt1"/>
                </a:solidFill>
                <a:latin typeface="Arial"/>
                <a:ea typeface="Arial"/>
                <a:cs typeface="Arial"/>
                <a:sym typeface="Arial"/>
              </a:rPr>
              <a:t>Servers that are crucial infrastructure of the Energy Sector may run some kind of Linux Distribution</a:t>
            </a:r>
            <a:r>
              <a:rPr lang="en-US" sz="1600">
                <a:solidFill>
                  <a:schemeClr val="lt1"/>
                </a:solidFill>
                <a:latin typeface="Arial"/>
                <a:ea typeface="Arial"/>
                <a:cs typeface="Arial"/>
                <a:sym typeface="Arial"/>
              </a:rPr>
              <a:t> E.g.: Supreme Petrochem</a:t>
            </a:r>
            <a:endParaRPr/>
          </a:p>
          <a:p>
            <a:pPr indent="0" lvl="0" marL="139700" rtl="0" algn="l">
              <a:lnSpc>
                <a:spcPct val="100000"/>
              </a:lnSpc>
              <a:spcBef>
                <a:spcPts val="1200"/>
              </a:spcBef>
              <a:spcAft>
                <a:spcPts val="0"/>
              </a:spcAft>
              <a:buSzPts val="1400"/>
              <a:buNone/>
            </a:pPr>
            <a:r>
              <a:rPr lang="en-US" sz="1600">
                <a:solidFill>
                  <a:schemeClr val="lt1"/>
                </a:solidFill>
                <a:latin typeface="Arial"/>
                <a:ea typeface="Arial"/>
                <a:cs typeface="Arial"/>
                <a:sym typeface="Arial"/>
              </a:rPr>
              <a:t>          (Source: </a:t>
            </a:r>
            <a:r>
              <a:rPr b="0" i="0" lang="en-US" sz="1600">
                <a:solidFill>
                  <a:schemeClr val="lt1"/>
                </a:solidFill>
                <a:latin typeface="Arial"/>
                <a:ea typeface="Arial"/>
                <a:cs typeface="Arial"/>
                <a:sym typeface="Arial"/>
              </a:rPr>
              <a:t>https://www.suse.com/sector/energy/)</a:t>
            </a:r>
            <a:endParaRPr/>
          </a:p>
          <a:p>
            <a:pPr indent="-317500" lvl="0" marL="457200" rtl="0" algn="l">
              <a:lnSpc>
                <a:spcPct val="100000"/>
              </a:lnSpc>
              <a:spcBef>
                <a:spcPts val="1200"/>
              </a:spcBef>
              <a:spcAft>
                <a:spcPts val="0"/>
              </a:spcAft>
              <a:buSzPts val="1400"/>
              <a:buFont typeface="Arial"/>
              <a:buChar char="•"/>
            </a:pPr>
            <a:r>
              <a:rPr b="0" i="0" lang="en-US" sz="1600">
                <a:solidFill>
                  <a:schemeClr val="lt1"/>
                </a:solidFill>
                <a:latin typeface="Arial"/>
                <a:ea typeface="Arial"/>
                <a:cs typeface="Arial"/>
                <a:sym typeface="Arial"/>
              </a:rPr>
              <a:t>Smart Devices, </a:t>
            </a:r>
            <a:r>
              <a:rPr lang="en-US" sz="1600">
                <a:solidFill>
                  <a:schemeClr val="lt1"/>
                </a:solidFill>
                <a:latin typeface="Arial"/>
                <a:ea typeface="Arial"/>
                <a:cs typeface="Arial"/>
                <a:sym typeface="Arial"/>
              </a:rPr>
              <a:t>such sensors, smart meters, etc.. are running software based on Linux Distributions or the Linux Kernel (vanilla-flavored). E.g: Nobel Grid – EU Project: Horizon 2020 (</a:t>
            </a:r>
            <a:r>
              <a:rPr lang="en-US" sz="1600"/>
              <a:t>H2020-646184) Deliverable 3.3</a:t>
            </a:r>
            <a:r>
              <a:rPr lang="en-US" sz="1600">
                <a:solidFill>
                  <a:schemeClr val="lt1"/>
                </a:solidFill>
                <a:latin typeface="Arial"/>
                <a:ea typeface="Arial"/>
                <a:cs typeface="Arial"/>
                <a:sym typeface="Arial"/>
              </a:rPr>
              <a:t> </a:t>
            </a:r>
            <a:endParaRPr/>
          </a:p>
          <a:p>
            <a:pPr indent="0" lvl="0" marL="139700" rtl="0" algn="l">
              <a:lnSpc>
                <a:spcPct val="100000"/>
              </a:lnSpc>
              <a:spcBef>
                <a:spcPts val="1200"/>
              </a:spcBef>
              <a:spcAft>
                <a:spcPts val="0"/>
              </a:spcAft>
              <a:buSzPts val="1400"/>
              <a:buNone/>
            </a:pPr>
            <a:r>
              <a:t/>
            </a:r>
            <a:endParaRPr/>
          </a:p>
        </p:txBody>
      </p:sp>
      <p:pic>
        <p:nvPicPr>
          <p:cNvPr descr="A diagram of a cloud with different types of devices&#10;&#10;Description automatically generated with medium confidence" id="150" name="Google Shape;150;p25"/>
          <p:cNvPicPr preferRelativeResize="0"/>
          <p:nvPr/>
        </p:nvPicPr>
        <p:blipFill rotWithShape="1">
          <a:blip r:embed="rId3">
            <a:alphaModFix/>
          </a:blip>
          <a:srcRect b="0" l="0" r="0" t="0"/>
          <a:stretch/>
        </p:blipFill>
        <p:spPr>
          <a:xfrm>
            <a:off x="1467746" y="4589944"/>
            <a:ext cx="2671032" cy="1783949"/>
          </a:xfrm>
          <a:prstGeom prst="rect">
            <a:avLst/>
          </a:prstGeom>
          <a:noFill/>
          <a:ln>
            <a:noFill/>
          </a:ln>
        </p:spPr>
      </p:pic>
      <p:pic>
        <p:nvPicPr>
          <p:cNvPr descr="A diagram of a solar panel&#10;&#10;Description automatically generated" id="151" name="Google Shape;151;p25"/>
          <p:cNvPicPr preferRelativeResize="0"/>
          <p:nvPr/>
        </p:nvPicPr>
        <p:blipFill rotWithShape="1">
          <a:blip r:embed="rId4">
            <a:alphaModFix/>
          </a:blip>
          <a:srcRect b="0" l="0" r="0" t="0"/>
          <a:stretch/>
        </p:blipFill>
        <p:spPr>
          <a:xfrm>
            <a:off x="5736039" y="4200098"/>
            <a:ext cx="3401962" cy="2204869"/>
          </a:xfrm>
          <a:prstGeom prst="rect">
            <a:avLst/>
          </a:prstGeom>
          <a:noFill/>
          <a:ln>
            <a:noFill/>
          </a:ln>
        </p:spPr>
      </p:pic>
      <p:pic>
        <p:nvPicPr>
          <p:cNvPr id="152" name="Google Shape;152;p25"/>
          <p:cNvPicPr preferRelativeResize="0"/>
          <p:nvPr/>
        </p:nvPicPr>
        <p:blipFill rotWithShape="1">
          <a:blip r:embed="rId5">
            <a:alphaModFix/>
          </a:blip>
          <a:srcRect b="0" l="0" r="0" t="0"/>
          <a:stretch/>
        </p:blipFill>
        <p:spPr>
          <a:xfrm>
            <a:off x="9424363" y="5933851"/>
            <a:ext cx="1530000" cy="612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53"/>
          <p:cNvPicPr preferRelativeResize="0"/>
          <p:nvPr>
            <p:ph idx="1" type="body"/>
          </p:nvPr>
        </p:nvPicPr>
        <p:blipFill rotWithShape="1">
          <a:blip r:embed="rId3">
            <a:alphaModFix/>
          </a:blip>
          <a:srcRect b="0" l="0" r="0" t="0"/>
          <a:stretch/>
        </p:blipFill>
        <p:spPr>
          <a:xfrm>
            <a:off x="2241754" y="622862"/>
            <a:ext cx="7816646" cy="5109344"/>
          </a:xfrm>
          <a:prstGeom prst="rect">
            <a:avLst/>
          </a:prstGeom>
          <a:noFill/>
          <a:ln>
            <a:noFill/>
          </a:ln>
        </p:spPr>
      </p:pic>
      <p:sp>
        <p:nvSpPr>
          <p:cNvPr id="430" name="Google Shape;430;p5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31" name="Google Shape;431;p53"/>
          <p:cNvPicPr preferRelativeResize="0"/>
          <p:nvPr/>
        </p:nvPicPr>
        <p:blipFill rotWithShape="1">
          <a:blip r:embed="rId4">
            <a:alphaModFix/>
          </a:blip>
          <a:srcRect b="0" l="0" r="0" t="0"/>
          <a:stretch/>
        </p:blipFill>
        <p:spPr>
          <a:xfrm>
            <a:off x="9437170" y="6043899"/>
            <a:ext cx="1530000" cy="6120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37" name="Google Shape;437;p54"/>
          <p:cNvPicPr preferRelativeResize="0"/>
          <p:nvPr>
            <p:ph idx="1" type="body"/>
          </p:nvPr>
        </p:nvPicPr>
        <p:blipFill rotWithShape="1">
          <a:blip r:embed="rId3">
            <a:alphaModFix/>
          </a:blip>
          <a:srcRect b="0" l="0" r="0" t="0"/>
          <a:stretch/>
        </p:blipFill>
        <p:spPr>
          <a:xfrm>
            <a:off x="714533" y="514122"/>
            <a:ext cx="6083216" cy="4706807"/>
          </a:xfrm>
          <a:prstGeom prst="rect">
            <a:avLst/>
          </a:prstGeom>
          <a:noFill/>
          <a:ln>
            <a:noFill/>
          </a:ln>
        </p:spPr>
      </p:pic>
      <p:sp>
        <p:nvSpPr>
          <p:cNvPr id="438" name="Google Shape;438;p54"/>
          <p:cNvSpPr/>
          <p:nvPr/>
        </p:nvSpPr>
        <p:spPr>
          <a:xfrm>
            <a:off x="6797749" y="1378243"/>
            <a:ext cx="5158277" cy="2692311"/>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7000"/>
              </a:lnSpc>
              <a:spcBef>
                <a:spcPts val="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By default </a:t>
            </a:r>
            <a:r>
              <a:rPr b="1" i="0" lang="en-US" sz="1400" u="none" cap="none" strike="noStrike">
                <a:solidFill>
                  <a:srgbClr val="FF0000"/>
                </a:solidFill>
                <a:latin typeface="Times New Roman"/>
                <a:ea typeface="Times New Roman"/>
                <a:cs typeface="Times New Roman"/>
                <a:sym typeface="Times New Roman"/>
              </a:rPr>
              <a:t>head</a:t>
            </a:r>
            <a:r>
              <a:rPr b="0" i="0" lang="en-US" sz="1400" u="none" cap="none" strike="noStrike">
                <a:solidFill>
                  <a:schemeClr val="lt1"/>
                </a:solidFill>
                <a:latin typeface="Times New Roman"/>
                <a:ea typeface="Times New Roman"/>
                <a:cs typeface="Times New Roman"/>
                <a:sym typeface="Times New Roman"/>
              </a:rPr>
              <a:t> and </a:t>
            </a:r>
            <a:r>
              <a:rPr b="1" i="0" lang="en-US" sz="1400" u="none" cap="none" strike="noStrike">
                <a:solidFill>
                  <a:srgbClr val="FF0000"/>
                </a:solidFill>
                <a:latin typeface="Times New Roman"/>
                <a:ea typeface="Times New Roman"/>
                <a:cs typeface="Times New Roman"/>
                <a:sym typeface="Times New Roman"/>
              </a:rPr>
              <a:t>tail </a:t>
            </a:r>
            <a:r>
              <a:rPr b="0" i="0" lang="en-US" sz="1400" u="none" cap="none" strike="noStrike">
                <a:solidFill>
                  <a:schemeClr val="lt1"/>
                </a:solidFill>
                <a:latin typeface="Times New Roman"/>
                <a:ea typeface="Times New Roman"/>
                <a:cs typeface="Times New Roman"/>
                <a:sym typeface="Times New Roman"/>
              </a:rPr>
              <a:t>only display ten lines. You can override this behavior and tell them to display a specified number of lines. The format is </a:t>
            </a:r>
            <a:r>
              <a:rPr b="1" i="0" lang="en-US" sz="1400" u="none" cap="none" strike="noStrike">
                <a:solidFill>
                  <a:srgbClr val="000000"/>
                </a:solidFill>
                <a:latin typeface="Times New Roman"/>
                <a:ea typeface="Times New Roman"/>
                <a:cs typeface="Times New Roman"/>
                <a:sym typeface="Times New Roman"/>
              </a:rPr>
              <a:t>-n</a:t>
            </a:r>
            <a:r>
              <a:rPr b="0" i="0" lang="en-US" sz="1400" u="none" cap="none" strike="noStrike">
                <a:solidFill>
                  <a:schemeClr val="lt1"/>
                </a:solidFill>
                <a:latin typeface="Times New Roman"/>
                <a:ea typeface="Times New Roman"/>
                <a:cs typeface="Times New Roman"/>
                <a:sym typeface="Times New Roman"/>
              </a:rPr>
              <a:t> where n is the number of lines you want to display. If you only want to display the first line of a file use </a:t>
            </a:r>
            <a:r>
              <a:rPr b="1" i="0" lang="en-US" sz="1400" u="none" cap="none" strike="noStrike">
                <a:solidFill>
                  <a:srgbClr val="FF0000"/>
                </a:solidFill>
                <a:latin typeface="Times New Roman"/>
                <a:ea typeface="Times New Roman"/>
                <a:cs typeface="Times New Roman"/>
                <a:sym typeface="Times New Roman"/>
              </a:rPr>
              <a:t>head -1 file</a:t>
            </a:r>
            <a:r>
              <a:rPr b="0" i="0" lang="en-US" sz="1400" u="none" cap="none" strike="noStrike">
                <a:solidFill>
                  <a:schemeClr val="lt1"/>
                </a:solidFill>
                <a:latin typeface="Times New Roman"/>
                <a:ea typeface="Times New Roman"/>
                <a:cs typeface="Times New Roman"/>
                <a:sym typeface="Times New Roman"/>
              </a:rPr>
              <a:t>. Want to display the last three lines? Then run </a:t>
            </a:r>
            <a:r>
              <a:rPr b="1" i="0" lang="en-US" sz="1400" u="none" cap="none" strike="noStrike">
                <a:solidFill>
                  <a:srgbClr val="FF0000"/>
                </a:solidFill>
                <a:latin typeface="Times New Roman"/>
                <a:ea typeface="Times New Roman"/>
                <a:cs typeface="Times New Roman"/>
                <a:sym typeface="Times New Roman"/>
              </a:rPr>
              <a:t>tail -3 file</a:t>
            </a:r>
            <a:r>
              <a:rPr b="0" i="0" lang="en-US" sz="1400" u="none" cap="none" strike="noStrike">
                <a:solidFill>
                  <a:schemeClr val="lt1"/>
                </a:solidFill>
                <a:latin typeface="Times New Roman"/>
                <a:ea typeface="Times New Roman"/>
                <a:cs typeface="Times New Roman"/>
                <a:sym typeface="Times New Roman"/>
              </a:rPr>
              <a:t>.</a:t>
            </a:r>
            <a:endParaRPr b="0" i="0" sz="1400" u="none" cap="none" strike="noStrike">
              <a:solidFill>
                <a:schemeClr val="lt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400"/>
              <a:buFont typeface="Arial"/>
              <a:buNone/>
            </a:pPr>
            <a:r>
              <a:rPr b="0" i="0" lang="en-US" sz="1400" u="none" cap="none" strike="noStrike">
                <a:solidFill>
                  <a:schemeClr val="lt1"/>
                </a:solidFill>
                <a:latin typeface="Times New Roman"/>
                <a:ea typeface="Times New Roman"/>
                <a:cs typeface="Times New Roman"/>
                <a:sym typeface="Times New Roman"/>
              </a:rPr>
              <a:t> </a:t>
            </a:r>
            <a:endParaRPr b="0" i="0" sz="1400" u="none" cap="none" strike="noStrike">
              <a:solidFill>
                <a:schemeClr val="lt1"/>
              </a:solidFill>
              <a:latin typeface="Calibri"/>
              <a:ea typeface="Calibri"/>
              <a:cs typeface="Calibri"/>
              <a:sym typeface="Calibri"/>
            </a:endParaRPr>
          </a:p>
        </p:txBody>
      </p:sp>
      <p:pic>
        <p:nvPicPr>
          <p:cNvPr id="439" name="Google Shape;439;p54"/>
          <p:cNvPicPr preferRelativeResize="0"/>
          <p:nvPr/>
        </p:nvPicPr>
        <p:blipFill rotWithShape="1">
          <a:blip r:embed="rId4">
            <a:alphaModFix/>
          </a:blip>
          <a:srcRect b="0" l="0" r="0" t="0"/>
          <a:stretch/>
        </p:blipFill>
        <p:spPr>
          <a:xfrm>
            <a:off x="9376887" y="6043899"/>
            <a:ext cx="1530000" cy="612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45" name="Google Shape;445;p55"/>
          <p:cNvSpPr txBox="1"/>
          <p:nvPr>
            <p:ph idx="1" type="body"/>
          </p:nvPr>
        </p:nvSpPr>
        <p:spPr>
          <a:xfrm>
            <a:off x="573037" y="699722"/>
            <a:ext cx="11510807" cy="5002988"/>
          </a:xfrm>
          <a:prstGeom prst="rect">
            <a:avLst/>
          </a:prstGeom>
          <a:noFill/>
          <a:ln>
            <a:noFill/>
          </a:ln>
        </p:spPr>
        <p:txBody>
          <a:bodyPr anchorCtr="0" anchor="t" bIns="45700" lIns="0" spcFirstLastPara="1" rIns="0" wrap="square" tIns="45700">
            <a:normAutofit fontScale="25000" lnSpcReduction="20000"/>
          </a:bodyPr>
          <a:lstStyle/>
          <a:p>
            <a:pPr indent="0" lvl="0" marL="0" marR="0" rtl="0" algn="l">
              <a:lnSpc>
                <a:spcPct val="107000"/>
              </a:lnSpc>
              <a:spcBef>
                <a:spcPts val="0"/>
              </a:spcBef>
              <a:spcAft>
                <a:spcPts val="0"/>
              </a:spcAft>
              <a:buSzPct val="161290"/>
              <a:buNone/>
            </a:pPr>
            <a:r>
              <a:rPr b="1" lang="en-US" sz="6200">
                <a:solidFill>
                  <a:srgbClr val="000000"/>
                </a:solidFill>
                <a:latin typeface="Times New Roman"/>
                <a:ea typeface="Times New Roman"/>
                <a:cs typeface="Times New Roman"/>
                <a:sym typeface="Times New Roman"/>
              </a:rPr>
              <a:t>Nano</a:t>
            </a:r>
            <a:endParaRPr sz="6200">
              <a:latin typeface="Calibri"/>
              <a:ea typeface="Calibri"/>
              <a:cs typeface="Calibri"/>
              <a:sym typeface="Calibri"/>
            </a:endParaRPr>
          </a:p>
          <a:p>
            <a:pPr indent="-98425" lvl="0" marL="0" marR="0" rtl="0" algn="l">
              <a:lnSpc>
                <a:spcPct val="107000"/>
              </a:lnSpc>
              <a:spcBef>
                <a:spcPts val="800"/>
              </a:spcBef>
              <a:spcAft>
                <a:spcPts val="0"/>
              </a:spcAft>
              <a:buSzPct val="100000"/>
              <a:buChar char=" "/>
            </a:pPr>
            <a:r>
              <a:rPr lang="en-US" sz="6200">
                <a:latin typeface="Times New Roman"/>
                <a:ea typeface="Times New Roman"/>
                <a:cs typeface="Times New Roman"/>
                <a:sym typeface="Times New Roman"/>
              </a:rPr>
              <a:t> </a:t>
            </a:r>
            <a:endParaRPr sz="6200">
              <a:latin typeface="Calibri"/>
              <a:ea typeface="Calibri"/>
              <a:cs typeface="Calibri"/>
              <a:sym typeface="Calibri"/>
            </a:endParaRPr>
          </a:p>
          <a:p>
            <a:pPr indent="-98425" lvl="0" marL="0" marR="0" rtl="0" algn="l">
              <a:lnSpc>
                <a:spcPct val="107000"/>
              </a:lnSpc>
              <a:spcBef>
                <a:spcPts val="800"/>
              </a:spcBef>
              <a:spcAft>
                <a:spcPts val="0"/>
              </a:spcAft>
              <a:buSzPct val="100000"/>
              <a:buChar char=" "/>
            </a:pPr>
            <a:r>
              <a:rPr lang="en-US" sz="6200">
                <a:latin typeface="Calibri"/>
                <a:ea typeface="Calibri"/>
                <a:cs typeface="Calibri"/>
                <a:sym typeface="Calibri"/>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If you need to edit a file right now and do not want to spend any time learning obscure editor commands, use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is a clone of </a:t>
            </a:r>
            <a:r>
              <a:rPr b="1" lang="en-US" sz="6200">
                <a:latin typeface="Times New Roman"/>
                <a:ea typeface="Times New Roman"/>
                <a:cs typeface="Times New Roman"/>
                <a:sym typeface="Times New Roman"/>
              </a:rPr>
              <a:t>pico</a:t>
            </a:r>
            <a:r>
              <a:rPr lang="en-US" sz="6200">
                <a:latin typeface="Times New Roman"/>
                <a:ea typeface="Times New Roman"/>
                <a:cs typeface="Times New Roman"/>
                <a:sym typeface="Times New Roman"/>
              </a:rPr>
              <a:t>, so if for some reason the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command is not available, pico probably is. It's not as powerful as some other editors, but it's definitely easier to learn.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When you start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you will see the file's contents and a list of commands at the bottom of the screen. To run the commands, replace the </a:t>
            </a:r>
            <a:r>
              <a:rPr i="1" lang="en-US" sz="6200" u="sng">
                <a:latin typeface="Times New Roman"/>
                <a:ea typeface="Times New Roman"/>
                <a:cs typeface="Times New Roman"/>
                <a:sym typeface="Times New Roman"/>
              </a:rPr>
              <a:t>caret symbol</a:t>
            </a:r>
            <a:r>
              <a:rPr lang="en-US" sz="6200">
                <a:latin typeface="Times New Roman"/>
                <a:ea typeface="Times New Roman"/>
                <a:cs typeface="Times New Roman"/>
                <a:sym typeface="Times New Roman"/>
              </a:rPr>
              <a:t> (</a:t>
            </a:r>
            <a:r>
              <a:rPr b="1" lang="en-US" sz="6200">
                <a:latin typeface="Times New Roman"/>
                <a:ea typeface="Times New Roman"/>
                <a:cs typeface="Times New Roman"/>
                <a:sym typeface="Times New Roman"/>
              </a:rPr>
              <a:t>^</a:t>
            </a:r>
            <a:r>
              <a:rPr lang="en-US" sz="6200">
                <a:latin typeface="Times New Roman"/>
                <a:ea typeface="Times New Roman"/>
                <a:cs typeface="Times New Roman"/>
                <a:sym typeface="Times New Roman"/>
              </a:rPr>
              <a:t>) with the </a:t>
            </a:r>
            <a:r>
              <a:rPr b="1" lang="en-US" sz="6200">
                <a:latin typeface="Times New Roman"/>
                <a:ea typeface="Times New Roman"/>
                <a:cs typeface="Times New Roman"/>
                <a:sym typeface="Times New Roman"/>
              </a:rPr>
              <a:t>Ctrl</a:t>
            </a:r>
            <a:r>
              <a:rPr lang="en-US" sz="6200">
                <a:latin typeface="Times New Roman"/>
                <a:ea typeface="Times New Roman"/>
                <a:cs typeface="Times New Roman"/>
                <a:sym typeface="Times New Roman"/>
              </a:rPr>
              <a:t> key. For example, to </a:t>
            </a:r>
            <a:r>
              <a:rPr lang="en-US" sz="6200" u="sng">
                <a:latin typeface="Times New Roman"/>
                <a:ea typeface="Times New Roman"/>
                <a:cs typeface="Times New Roman"/>
                <a:sym typeface="Times New Roman"/>
              </a:rPr>
              <a:t>exit</a:t>
            </a:r>
            <a:r>
              <a:rPr b="1" lang="en-US" sz="6200">
                <a:latin typeface="Times New Roman"/>
                <a:ea typeface="Times New Roman"/>
                <a:cs typeface="Times New Roman"/>
                <a:sym typeface="Times New Roman"/>
              </a:rPr>
              <a:t> nano</a:t>
            </a:r>
            <a:r>
              <a:rPr lang="en-US" sz="6200">
                <a:latin typeface="Times New Roman"/>
                <a:ea typeface="Times New Roman"/>
                <a:cs typeface="Times New Roman"/>
                <a:sym typeface="Times New Roman"/>
              </a:rPr>
              <a:t> type </a:t>
            </a:r>
            <a:r>
              <a:rPr b="1" lang="en-US" sz="6200">
                <a:solidFill>
                  <a:srgbClr val="000000"/>
                </a:solidFill>
                <a:latin typeface="Times New Roman"/>
                <a:ea typeface="Times New Roman"/>
                <a:cs typeface="Times New Roman"/>
                <a:sym typeface="Times New Roman"/>
              </a:rPr>
              <a:t>Ctrl + x</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The </a:t>
            </a:r>
            <a:r>
              <a:rPr lang="en-US" sz="6200" u="sng">
                <a:latin typeface="Times New Roman"/>
                <a:ea typeface="Times New Roman"/>
                <a:cs typeface="Times New Roman"/>
                <a:sym typeface="Times New Roman"/>
              </a:rPr>
              <a:t>up and down arrow keys</a:t>
            </a:r>
            <a:r>
              <a:rPr lang="en-US" sz="6200">
                <a:latin typeface="Times New Roman"/>
                <a:ea typeface="Times New Roman"/>
                <a:cs typeface="Times New Roman"/>
                <a:sym typeface="Times New Roman"/>
              </a:rPr>
              <a:t> will take you to the previous or next lines as expected.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The </a:t>
            </a:r>
            <a:r>
              <a:rPr lang="en-US" sz="6200" u="sng">
                <a:latin typeface="Times New Roman"/>
                <a:ea typeface="Times New Roman"/>
                <a:cs typeface="Times New Roman"/>
                <a:sym typeface="Times New Roman"/>
              </a:rPr>
              <a:t>right and left arrow keys</a:t>
            </a:r>
            <a:r>
              <a:rPr lang="en-US" sz="6200">
                <a:latin typeface="Times New Roman"/>
                <a:ea typeface="Times New Roman"/>
                <a:cs typeface="Times New Roman"/>
                <a:sym typeface="Times New Roman"/>
              </a:rPr>
              <a:t> let you navigate forwards and backwards on the same line. Simply type the desired text into the editor. To save the file, type </a:t>
            </a:r>
            <a:r>
              <a:rPr b="1" lang="en-US" sz="6200">
                <a:latin typeface="Times New Roman"/>
                <a:ea typeface="Times New Roman"/>
                <a:cs typeface="Times New Roman"/>
                <a:sym typeface="Times New Roman"/>
              </a:rPr>
              <a:t>Ctrl + o</a:t>
            </a:r>
            <a:r>
              <a:rPr lang="en-US" sz="6200">
                <a:latin typeface="Times New Roman"/>
                <a:ea typeface="Times New Roman"/>
                <a:cs typeface="Times New Roman"/>
                <a:sym typeface="Times New Roman"/>
              </a:rPr>
              <a:t>. </a:t>
            </a:r>
            <a:endParaRPr/>
          </a:p>
          <a:p>
            <a:pPr indent="-98425" lvl="0" marL="91440" rtl="0" algn="l">
              <a:lnSpc>
                <a:spcPct val="100000"/>
              </a:lnSpc>
              <a:spcBef>
                <a:spcPts val="2000"/>
              </a:spcBef>
              <a:spcAft>
                <a:spcPts val="0"/>
              </a:spcAft>
              <a:buSzPct val="100000"/>
              <a:buChar char=" "/>
            </a:pPr>
            <a:r>
              <a:rPr lang="en-US" sz="6200">
                <a:latin typeface="Times New Roman"/>
                <a:ea typeface="Times New Roman"/>
                <a:cs typeface="Times New Roman"/>
                <a:sym typeface="Times New Roman"/>
              </a:rPr>
              <a:t>If you forget to save the file before you exit, </a:t>
            </a:r>
            <a:r>
              <a:rPr b="1" lang="en-US" sz="6200">
                <a:latin typeface="Times New Roman"/>
                <a:ea typeface="Times New Roman"/>
                <a:cs typeface="Times New Roman"/>
                <a:sym typeface="Times New Roman"/>
              </a:rPr>
              <a:t>nano</a:t>
            </a:r>
            <a:r>
              <a:rPr lang="en-US" sz="6200">
                <a:latin typeface="Times New Roman"/>
                <a:ea typeface="Times New Roman"/>
                <a:cs typeface="Times New Roman"/>
                <a:sym typeface="Times New Roman"/>
              </a:rPr>
              <a:t> will ask you if you want to save the file. To learn more type </a:t>
            </a:r>
            <a:r>
              <a:rPr b="1" lang="en-US" sz="6200">
                <a:latin typeface="Times New Roman"/>
                <a:ea typeface="Times New Roman"/>
                <a:cs typeface="Times New Roman"/>
                <a:sym typeface="Times New Roman"/>
              </a:rPr>
              <a:t>Ctrl + g</a:t>
            </a:r>
            <a:r>
              <a:rPr lang="en-US" sz="6200">
                <a:latin typeface="Times New Roman"/>
                <a:ea typeface="Times New Roman"/>
                <a:cs typeface="Times New Roman"/>
                <a:sym typeface="Times New Roman"/>
              </a:rPr>
              <a:t> </a:t>
            </a:r>
            <a:r>
              <a:rPr lang="en-US" sz="6200" u="sng">
                <a:latin typeface="Times New Roman"/>
                <a:ea typeface="Times New Roman"/>
                <a:cs typeface="Times New Roman"/>
                <a:sym typeface="Times New Roman"/>
              </a:rPr>
              <a:t>for help</a:t>
            </a:r>
            <a:r>
              <a:rPr lang="en-US" sz="1800">
                <a:latin typeface="Times New Roman"/>
                <a:ea typeface="Times New Roman"/>
                <a:cs typeface="Times New Roman"/>
                <a:sym typeface="Times New Roman"/>
              </a:rPr>
              <a:t>.</a:t>
            </a:r>
            <a:endParaRPr/>
          </a:p>
        </p:txBody>
      </p:sp>
      <p:pic>
        <p:nvPicPr>
          <p:cNvPr id="446" name="Google Shape;446;p55"/>
          <p:cNvPicPr preferRelativeResize="0"/>
          <p:nvPr/>
        </p:nvPicPr>
        <p:blipFill rotWithShape="1">
          <a:blip r:embed="rId3">
            <a:alphaModFix/>
          </a:blip>
          <a:srcRect b="0" l="0" r="0" t="0"/>
          <a:stretch/>
        </p:blipFill>
        <p:spPr>
          <a:xfrm>
            <a:off x="9478676" y="6043899"/>
            <a:ext cx="1530000" cy="612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52" name="Google Shape;452;p56"/>
          <p:cNvPicPr preferRelativeResize="0"/>
          <p:nvPr>
            <p:ph idx="1" type="body"/>
          </p:nvPr>
        </p:nvPicPr>
        <p:blipFill rotWithShape="1">
          <a:blip r:embed="rId3">
            <a:alphaModFix/>
          </a:blip>
          <a:srcRect b="0" l="0" r="0" t="0"/>
          <a:stretch/>
        </p:blipFill>
        <p:spPr>
          <a:xfrm>
            <a:off x="573088" y="873449"/>
            <a:ext cx="6402387" cy="4474727"/>
          </a:xfrm>
          <a:prstGeom prst="rect">
            <a:avLst/>
          </a:prstGeom>
          <a:noFill/>
          <a:ln>
            <a:noFill/>
          </a:ln>
        </p:spPr>
      </p:pic>
      <p:pic>
        <p:nvPicPr>
          <p:cNvPr id="453" name="Google Shape;453;p56"/>
          <p:cNvPicPr preferRelativeResize="0"/>
          <p:nvPr/>
        </p:nvPicPr>
        <p:blipFill rotWithShape="1">
          <a:blip r:embed="rId4">
            <a:alphaModFix/>
          </a:blip>
          <a:srcRect b="0" l="0" r="0" t="0"/>
          <a:stretch/>
        </p:blipFill>
        <p:spPr>
          <a:xfrm>
            <a:off x="9407673" y="6002699"/>
            <a:ext cx="1530000" cy="6120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57"/>
          <p:cNvSpPr txBox="1"/>
          <p:nvPr>
            <p:ph idx="1" type="body"/>
          </p:nvPr>
        </p:nvSpPr>
        <p:spPr>
          <a:xfrm>
            <a:off x="689995" y="796414"/>
            <a:ext cx="10882573" cy="4758812"/>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703"/>
              <a:buNone/>
            </a:pPr>
            <a:r>
              <a:rPr b="1" lang="en-US" sz="2400">
                <a:solidFill>
                  <a:srgbClr val="000000"/>
                </a:solidFill>
                <a:latin typeface="Times New Roman"/>
                <a:ea typeface="Times New Roman"/>
                <a:cs typeface="Times New Roman"/>
                <a:sym typeface="Times New Roman"/>
              </a:rPr>
              <a:t>Vi – Vi Improved (Vim)</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01600" lvl="0" marL="0" marR="0" rtl="0" algn="l">
              <a:lnSpc>
                <a:spcPct val="107000"/>
              </a:lnSpc>
              <a:spcBef>
                <a:spcPts val="800"/>
              </a:spcBef>
              <a:spcAft>
                <a:spcPts val="0"/>
              </a:spcAft>
              <a:buSzPts val="1600"/>
              <a:buChar char=" "/>
            </a:pPr>
            <a:r>
              <a:rPr b="1" lang="en-US" sz="1600">
                <a:solidFill>
                  <a:srgbClr val="FF0000"/>
                </a:solidFill>
                <a:latin typeface="Times New Roman"/>
                <a:ea typeface="Times New Roman"/>
                <a:cs typeface="Times New Roman"/>
                <a:sym typeface="Times New Roman"/>
              </a:rPr>
              <a:t>Vi/Vim</a:t>
            </a:r>
            <a:r>
              <a:rPr lang="en-US" sz="1600">
                <a:latin typeface="Times New Roman"/>
                <a:ea typeface="Times New Roman"/>
                <a:cs typeface="Times New Roman"/>
                <a:sym typeface="Times New Roman"/>
              </a:rPr>
              <a:t> is a Unix text editor that's included in Linux, BSD, and macOS. It's known for being fast and efficient, in part because it's a small application that can run in a terminal (although it also has a graphical interface), but mostly because it can be controlled entirely with the keyboard with no need for menus or a mouse. </a:t>
            </a:r>
            <a:endParaRPr/>
          </a:p>
          <a:p>
            <a:pPr indent="0" lvl="0" marL="0" marR="0" rtl="0" algn="l">
              <a:lnSpc>
                <a:spcPct val="107000"/>
              </a:lnSpc>
              <a:spcBef>
                <a:spcPts val="800"/>
              </a:spcBef>
              <a:spcAft>
                <a:spcPts val="0"/>
              </a:spcAft>
              <a:buSzPts val="1400"/>
              <a:buNone/>
            </a:pPr>
            <a:r>
              <a:t/>
            </a:r>
            <a:endParaRPr b="1">
              <a:solidFill>
                <a:srgbClr val="FF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600"/>
              <a:buNone/>
            </a:pPr>
            <a:r>
              <a:rPr b="1" lang="en-US" sz="1600">
                <a:solidFill>
                  <a:srgbClr val="FF0000"/>
                </a:solidFill>
                <a:latin typeface="Times New Roman"/>
                <a:ea typeface="Times New Roman"/>
                <a:cs typeface="Times New Roman"/>
                <a:sym typeface="Times New Roman"/>
              </a:rPr>
              <a:t>Vim</a:t>
            </a:r>
            <a:r>
              <a:rPr lang="en-US" sz="1600">
                <a:latin typeface="Times New Roman"/>
                <a:ea typeface="Times New Roman"/>
                <a:cs typeface="Times New Roman"/>
                <a:sym typeface="Times New Roman"/>
              </a:rPr>
              <a:t> is also commonly referred to as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because when it was written by Bill Joy in the late 1970s, it was short for </a:t>
            </a:r>
            <a:r>
              <a:rPr b="1" i="0" lang="en-US" sz="1600" u="sng">
                <a:latin typeface="Times New Roman"/>
                <a:ea typeface="Times New Roman"/>
                <a:cs typeface="Times New Roman"/>
                <a:sym typeface="Times New Roman"/>
              </a:rPr>
              <a:t>visual editor</a:t>
            </a:r>
            <a:r>
              <a:rPr i="1" lang="en-US" sz="1600">
                <a:latin typeface="Times New Roman"/>
                <a:ea typeface="Times New Roman"/>
                <a:cs typeface="Times New Roman"/>
                <a:sym typeface="Times New Roman"/>
              </a:rPr>
              <a:t>. </a:t>
            </a:r>
            <a:endParaRPr/>
          </a:p>
          <a:p>
            <a:pPr indent="0" lvl="0" marL="0" marR="0" rtl="0" algn="l">
              <a:lnSpc>
                <a:spcPct val="107000"/>
              </a:lnSpc>
              <a:spcBef>
                <a:spcPts val="800"/>
              </a:spcBef>
              <a:spcAft>
                <a:spcPts val="0"/>
              </a:spcAft>
              <a:buSzPts val="1600"/>
              <a:buNone/>
            </a:pPr>
            <a:r>
              <a:rPr i="1" lang="en-US" sz="1600">
                <a:latin typeface="Times New Roman"/>
                <a:ea typeface="Times New Roman"/>
                <a:cs typeface="Times New Roman"/>
                <a:sym typeface="Times New Roman"/>
              </a:rPr>
              <a:t>Some </a:t>
            </a:r>
            <a:r>
              <a:rPr lang="en-US" sz="1600">
                <a:latin typeface="Times New Roman"/>
                <a:ea typeface="Times New Roman"/>
                <a:cs typeface="Times New Roman"/>
                <a:sym typeface="Times New Roman"/>
              </a:rPr>
              <a:t>of the additional features of vim include syntax highlighting, the ability to edit files over the network, multi-level undo/redo, and screen splitting. On many Linux distributions when you invoke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you are actually running </a:t>
            </a:r>
            <a:r>
              <a:rPr b="1" lang="en-US" sz="1600">
                <a:solidFill>
                  <a:srgbClr val="FF0000"/>
                </a:solidFill>
                <a:latin typeface="Times New Roman"/>
                <a:ea typeface="Times New Roman"/>
                <a:cs typeface="Times New Roman"/>
                <a:sym typeface="Times New Roman"/>
              </a:rPr>
              <a:t>vim</a:t>
            </a:r>
            <a:r>
              <a:rPr lang="en-US" sz="1600">
                <a:latin typeface="Times New Roman"/>
                <a:ea typeface="Times New Roman"/>
                <a:cs typeface="Times New Roman"/>
                <a:sym typeface="Times New Roman"/>
              </a:rPr>
              <a:t>.</a:t>
            </a:r>
            <a:endParaRPr/>
          </a:p>
          <a:p>
            <a:pPr indent="0" lvl="0" marL="0" marR="0" rtl="0" algn="l">
              <a:lnSpc>
                <a:spcPct val="107000"/>
              </a:lnSpc>
              <a:spcBef>
                <a:spcPts val="800"/>
              </a:spcBef>
              <a:spcAft>
                <a:spcPts val="0"/>
              </a:spcAft>
              <a:buSzPts val="1400"/>
              <a:buNone/>
            </a:pPr>
            <a:r>
              <a:t/>
            </a:r>
            <a:endParaRPr>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400"/>
              <a:buNone/>
            </a:pPr>
            <a:r>
              <a:rPr lang="en-US">
                <a:latin typeface="Times New Roman"/>
                <a:ea typeface="Times New Roman"/>
                <a:cs typeface="Times New Roman"/>
                <a:sym typeface="Times New Roman"/>
              </a:rPr>
              <a:t> </a:t>
            </a:r>
            <a:r>
              <a:rPr lang="en-US" sz="1600">
                <a:latin typeface="Times New Roman"/>
                <a:ea typeface="Times New Roman"/>
                <a:cs typeface="Times New Roman"/>
                <a:sym typeface="Times New Roman"/>
              </a:rPr>
              <a:t>One advantage of knowing </a:t>
            </a:r>
            <a:r>
              <a:rPr b="1" lang="en-US" sz="1600">
                <a:solidFill>
                  <a:srgbClr val="FF0000"/>
                </a:solidFill>
                <a:latin typeface="Times New Roman"/>
                <a:ea typeface="Times New Roman"/>
                <a:cs typeface="Times New Roman"/>
                <a:sym typeface="Times New Roman"/>
              </a:rPr>
              <a:t>vi </a:t>
            </a:r>
            <a:r>
              <a:rPr lang="en-US" sz="1600">
                <a:latin typeface="Times New Roman"/>
                <a:ea typeface="Times New Roman"/>
                <a:cs typeface="Times New Roman"/>
                <a:sym typeface="Times New Roman"/>
              </a:rPr>
              <a:t>is that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or a </a:t>
            </a:r>
            <a:r>
              <a:rPr b="1" lang="en-US" sz="1600">
                <a:solidFill>
                  <a:srgbClr val="FF0000"/>
                </a:solidFill>
                <a:latin typeface="Times New Roman"/>
                <a:ea typeface="Times New Roman"/>
                <a:cs typeface="Times New Roman"/>
                <a:sym typeface="Times New Roman"/>
              </a:rPr>
              <a:t>vi </a:t>
            </a:r>
            <a:r>
              <a:rPr lang="en-US" sz="1600">
                <a:latin typeface="Times New Roman"/>
                <a:ea typeface="Times New Roman"/>
                <a:cs typeface="Times New Roman"/>
                <a:sym typeface="Times New Roman"/>
              </a:rPr>
              <a:t>variant like </a:t>
            </a:r>
            <a:r>
              <a:rPr b="1" lang="en-US" sz="1600">
                <a:solidFill>
                  <a:srgbClr val="FF0000"/>
                </a:solidFill>
                <a:latin typeface="Times New Roman"/>
                <a:ea typeface="Times New Roman"/>
                <a:cs typeface="Times New Roman"/>
                <a:sym typeface="Times New Roman"/>
              </a:rPr>
              <a:t>vim</a:t>
            </a:r>
            <a:r>
              <a:rPr lang="en-US" sz="1600">
                <a:latin typeface="Times New Roman"/>
                <a:ea typeface="Times New Roman"/>
                <a:cs typeface="Times New Roman"/>
                <a:sym typeface="Times New Roman"/>
              </a:rPr>
              <a:t> is always available on the system. Another advantage is that once you learn the key mappings for </a:t>
            </a:r>
            <a:r>
              <a:rPr b="1" lang="en-US" sz="1600">
                <a:solidFill>
                  <a:srgbClr val="FF0000"/>
                </a:solidFill>
                <a:latin typeface="Times New Roman"/>
                <a:ea typeface="Times New Roman"/>
                <a:cs typeface="Times New Roman"/>
                <a:sym typeface="Times New Roman"/>
              </a:rPr>
              <a:t>vi</a:t>
            </a:r>
            <a:r>
              <a:rPr lang="en-US" sz="1600">
                <a:latin typeface="Times New Roman"/>
                <a:ea typeface="Times New Roman"/>
                <a:cs typeface="Times New Roman"/>
                <a:sym typeface="Times New Roman"/>
              </a:rPr>
              <a:t> you </a:t>
            </a:r>
            <a:r>
              <a:rPr i="1" lang="en-US" sz="1600">
                <a:latin typeface="Times New Roman"/>
                <a:ea typeface="Times New Roman"/>
                <a:cs typeface="Times New Roman"/>
                <a:sym typeface="Times New Roman"/>
              </a:rPr>
              <a:t>can apply them to other commands like man, more, less, view, and even your shell.</a:t>
            </a:r>
            <a:endParaRPr sz="1600">
              <a:latin typeface="Calibri"/>
              <a:ea typeface="Calibri"/>
              <a:cs typeface="Calibri"/>
              <a:sym typeface="Calibri"/>
            </a:endParaRPr>
          </a:p>
          <a:p>
            <a:pPr indent="-9206" lvl="0" marL="91440" rtl="0" algn="l">
              <a:lnSpc>
                <a:spcPct val="100000"/>
              </a:lnSpc>
              <a:spcBef>
                <a:spcPts val="2000"/>
              </a:spcBef>
              <a:spcAft>
                <a:spcPts val="0"/>
              </a:spcAft>
              <a:buSzPts val="1400"/>
              <a:buNone/>
            </a:pPr>
            <a:r>
              <a:t/>
            </a:r>
            <a:endParaRPr/>
          </a:p>
        </p:txBody>
      </p:sp>
      <p:sp>
        <p:nvSpPr>
          <p:cNvPr id="459" name="Google Shape;459;p5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60" name="Google Shape;460;p57"/>
          <p:cNvPicPr preferRelativeResize="0"/>
          <p:nvPr/>
        </p:nvPicPr>
        <p:blipFill rotWithShape="1">
          <a:blip r:embed="rId3">
            <a:alphaModFix/>
          </a:blip>
          <a:srcRect b="0" l="0" r="0" t="0"/>
          <a:stretch/>
        </p:blipFill>
        <p:spPr>
          <a:xfrm>
            <a:off x="9368345" y="5984774"/>
            <a:ext cx="1530000" cy="6120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58"/>
          <p:cNvPicPr preferRelativeResize="0"/>
          <p:nvPr>
            <p:ph idx="1" type="body"/>
          </p:nvPr>
        </p:nvPicPr>
        <p:blipFill rotWithShape="1">
          <a:blip r:embed="rId3">
            <a:alphaModFix/>
          </a:blip>
          <a:srcRect b="0" l="0" r="0" t="0"/>
          <a:stretch/>
        </p:blipFill>
        <p:spPr>
          <a:xfrm>
            <a:off x="2143432" y="695278"/>
            <a:ext cx="8067368" cy="4948437"/>
          </a:xfrm>
          <a:prstGeom prst="rect">
            <a:avLst/>
          </a:prstGeom>
          <a:noFill/>
          <a:ln>
            <a:noFill/>
          </a:ln>
        </p:spPr>
      </p:pic>
      <p:sp>
        <p:nvSpPr>
          <p:cNvPr id="466" name="Google Shape;466;p58"/>
          <p:cNvSpPr txBox="1"/>
          <p:nvPr>
            <p:ph idx="12" type="sldNum"/>
          </p:nvPr>
        </p:nvSpPr>
        <p:spPr>
          <a:xfrm>
            <a:off x="10768546" y="6290774"/>
            <a:ext cx="646706"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67" name="Google Shape;467;p58"/>
          <p:cNvPicPr preferRelativeResize="0"/>
          <p:nvPr/>
        </p:nvPicPr>
        <p:blipFill rotWithShape="1">
          <a:blip r:embed="rId4">
            <a:alphaModFix/>
          </a:blip>
          <a:srcRect b="0" l="0" r="0" t="0"/>
          <a:stretch/>
        </p:blipFill>
        <p:spPr>
          <a:xfrm>
            <a:off x="9445800" y="5984774"/>
            <a:ext cx="1530000" cy="612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59"/>
          <p:cNvPicPr preferRelativeResize="0"/>
          <p:nvPr>
            <p:ph idx="1" type="body"/>
          </p:nvPr>
        </p:nvPicPr>
        <p:blipFill rotWithShape="1">
          <a:blip r:embed="rId3">
            <a:alphaModFix/>
          </a:blip>
          <a:srcRect b="0" l="0" r="0" t="0"/>
          <a:stretch/>
        </p:blipFill>
        <p:spPr>
          <a:xfrm>
            <a:off x="2798906" y="774074"/>
            <a:ext cx="6797378" cy="2900517"/>
          </a:xfrm>
          <a:prstGeom prst="rect">
            <a:avLst/>
          </a:prstGeom>
          <a:noFill/>
          <a:ln>
            <a:noFill/>
          </a:ln>
        </p:spPr>
      </p:pic>
      <p:sp>
        <p:nvSpPr>
          <p:cNvPr id="473" name="Google Shape;473;p5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74" name="Google Shape;474;p59"/>
          <p:cNvSpPr txBox="1"/>
          <p:nvPr/>
        </p:nvSpPr>
        <p:spPr>
          <a:xfrm>
            <a:off x="1675485" y="3674591"/>
            <a:ext cx="8841027" cy="23697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Insert mode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To enter insert mode, press one of the following keys: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i                   		:                        insert at the cursor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I                          	:                        insert at the beginning of the 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a 		:	    Append after the cursor position.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A 		: 	    Append at the end of the line.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Century Gothic"/>
                <a:ea typeface="Century Gothic"/>
                <a:cs typeface="Century Gothic"/>
                <a:sym typeface="Century Gothic"/>
              </a:rPr>
              <a:t>After entering into insert mode, type the desired text. When you are finished, press the Esc button to return to command mode.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Century Gothic"/>
              <a:ea typeface="Century Gothic"/>
              <a:cs typeface="Century Gothic"/>
              <a:sym typeface="Century Gothic"/>
            </a:endParaRPr>
          </a:p>
        </p:txBody>
      </p:sp>
      <p:pic>
        <p:nvPicPr>
          <p:cNvPr id="475" name="Google Shape;475;p59"/>
          <p:cNvPicPr preferRelativeResize="0"/>
          <p:nvPr/>
        </p:nvPicPr>
        <p:blipFill rotWithShape="1">
          <a:blip r:embed="rId4">
            <a:alphaModFix/>
          </a:blip>
          <a:srcRect b="0" l="0" r="0" t="0"/>
          <a:stretch/>
        </p:blipFill>
        <p:spPr>
          <a:xfrm>
            <a:off x="9368344" y="5963108"/>
            <a:ext cx="1530000" cy="612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id="480" name="Google Shape;480;p60"/>
          <p:cNvPicPr preferRelativeResize="0"/>
          <p:nvPr>
            <p:ph idx="1" type="body"/>
          </p:nvPr>
        </p:nvPicPr>
        <p:blipFill rotWithShape="1">
          <a:blip r:embed="rId3">
            <a:alphaModFix/>
          </a:blip>
          <a:srcRect b="0" l="0" r="0" t="0"/>
          <a:stretch/>
        </p:blipFill>
        <p:spPr>
          <a:xfrm>
            <a:off x="2049869" y="613976"/>
            <a:ext cx="8092262" cy="5147726"/>
          </a:xfrm>
          <a:prstGeom prst="rect">
            <a:avLst/>
          </a:prstGeom>
          <a:noFill/>
          <a:ln>
            <a:noFill/>
          </a:ln>
        </p:spPr>
      </p:pic>
      <p:sp>
        <p:nvSpPr>
          <p:cNvPr id="481" name="Google Shape;481;p60"/>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82" name="Google Shape;482;p60"/>
          <p:cNvPicPr preferRelativeResize="0"/>
          <p:nvPr/>
        </p:nvPicPr>
        <p:blipFill rotWithShape="1">
          <a:blip r:embed="rId4">
            <a:alphaModFix/>
          </a:blip>
          <a:srcRect b="0" l="0" r="0" t="0"/>
          <a:stretch/>
        </p:blipFill>
        <p:spPr>
          <a:xfrm>
            <a:off x="9447002" y="6022363"/>
            <a:ext cx="1530000" cy="612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graphicFrame>
        <p:nvGraphicFramePr>
          <p:cNvPr id="487" name="Google Shape;487;p61"/>
          <p:cNvGraphicFramePr/>
          <p:nvPr/>
        </p:nvGraphicFramePr>
        <p:xfrm>
          <a:off x="1592826" y="872828"/>
          <a:ext cx="3000000" cy="3000000"/>
        </p:xfrm>
        <a:graphic>
          <a:graphicData uri="http://schemas.openxmlformats.org/drawingml/2006/table">
            <a:tbl>
              <a:tblPr>
                <a:noFill/>
                <a:tableStyleId>{160F1CAE-311F-438D-A792-F499A7046C16}</a:tableStyleId>
              </a:tblPr>
              <a:tblGrid>
                <a:gridCol w="3314225"/>
                <a:gridCol w="5259500"/>
              </a:tblGrid>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x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delete character under the cursor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X</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delete character before the cursor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dw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Delete a word. To delete five words, type d5w.</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delete line To delete 3 lines, type 3dd.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D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delete from cursor to end of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paste after the cursor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paste at the cursor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paste from system clipboard after the cursor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99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+P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paste from system clipboard at the cursor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v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switch to visual mode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V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switch to visual line mode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copy (yank)</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copy to system clipboard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356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y&lt;position&gt;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Yank the &lt;position&gt;. For example, to yank a word type yw. To yank </a:t>
                      </a:r>
                      <a:r>
                        <a:rPr lang="en-US" sz="900" u="none" cap="none" strike="noStrike">
                          <a:solidFill>
                            <a:srgbClr val="000000"/>
                          </a:solidFill>
                          <a:latin typeface="Times New Roman"/>
                          <a:ea typeface="Times New Roman"/>
                          <a:cs typeface="Times New Roman"/>
                          <a:sym typeface="Times New Roman"/>
                        </a:rPr>
                        <a:t>three words type y3w.</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u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undo</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537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Replace the current character.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cw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Change the current word.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cc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Change the current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8000">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Change the text from the current position to the end of the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Same as c$.</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Reverses the case of a character.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Ctrl + 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redo</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/&lt;pattern&gt;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latin typeface="Times New Roman"/>
                          <a:ea typeface="Times New Roman"/>
                          <a:cs typeface="Times New Roman"/>
                          <a:sym typeface="Times New Roman"/>
                        </a:rPr>
                        <a:t>Start a forward search for &lt;pattern&gt;.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7125">
                <a:tc>
                  <a:txBody>
                    <a:bodyPr/>
                    <a:lstStyle/>
                    <a:p>
                      <a:pPr indent="0" lvl="0" marL="0" marR="0" rtl="0" algn="ctr">
                        <a:lnSpc>
                          <a:spcPct val="107000"/>
                        </a:lnSpc>
                        <a:spcBef>
                          <a:spcPts val="0"/>
                        </a:spcBef>
                        <a:spcAft>
                          <a:spcPts val="0"/>
                        </a:spcAft>
                        <a:buClr>
                          <a:srgbClr val="000000"/>
                        </a:buClr>
                        <a:buSzPts val="1200"/>
                        <a:buFont typeface="Arial"/>
                        <a:buNone/>
                      </a:pPr>
                      <a:r>
                        <a:rPr b="1" lang="en-US" sz="1200" u="none" cap="none" strike="noStrike">
                          <a:solidFill>
                            <a:srgbClr val="000000"/>
                          </a:solidFill>
                          <a:latin typeface="Times New Roman"/>
                          <a:ea typeface="Times New Roman"/>
                          <a:cs typeface="Times New Roman"/>
                          <a:sym typeface="Times New Roman"/>
                        </a:rPr>
                        <a:t>?&lt;pattern&gt;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900"/>
                        <a:buFont typeface="Arial"/>
                        <a:buNone/>
                      </a:pPr>
                      <a:r>
                        <a:rPr lang="en-US" sz="900" u="none" cap="none" strike="noStrike">
                          <a:solidFill>
                            <a:srgbClr val="000000"/>
                          </a:solidFill>
                          <a:latin typeface="Times New Roman"/>
                          <a:ea typeface="Times New Roman"/>
                          <a:cs typeface="Times New Roman"/>
                          <a:sym typeface="Times New Roman"/>
                        </a:rPr>
                        <a:t>Start a reverse search for &lt;pattern&gt;.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488" name="Google Shape;488;p6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489" name="Google Shape;489;p61"/>
          <p:cNvSpPr/>
          <p:nvPr/>
        </p:nvSpPr>
        <p:spPr>
          <a:xfrm>
            <a:off x="658716" y="496887"/>
            <a:ext cx="12192000" cy="45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0" i="1" lang="en-US" sz="1800" u="sng" cap="none" strike="noStrike">
                <a:solidFill>
                  <a:schemeClr val="dk1"/>
                </a:solidFill>
                <a:latin typeface="Times New Roman"/>
                <a:ea typeface="Times New Roman"/>
                <a:cs typeface="Times New Roman"/>
                <a:sym typeface="Times New Roman"/>
              </a:rPr>
              <a:t>Basic Text Manipulation</a:t>
            </a:r>
            <a:endParaRPr b="0" i="0" sz="800" u="none" cap="none" strike="noStrike">
              <a:solidFill>
                <a:schemeClr val="dk1"/>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chemeClr val="dk1"/>
              </a:buClr>
              <a:buSzPts val="1800"/>
              <a:buFont typeface="Century Gothic"/>
              <a:buNone/>
            </a:pPr>
            <a:r>
              <a:t/>
            </a:r>
            <a:endParaRPr b="0" i="0" sz="1800" u="none" cap="none" strike="noStrike">
              <a:solidFill>
                <a:schemeClr val="dk1"/>
              </a:solidFill>
              <a:latin typeface="Arial"/>
              <a:ea typeface="Arial"/>
              <a:cs typeface="Arial"/>
              <a:sym typeface="Arial"/>
            </a:endParaRPr>
          </a:p>
        </p:txBody>
      </p:sp>
      <p:pic>
        <p:nvPicPr>
          <p:cNvPr id="490" name="Google Shape;490;p61"/>
          <p:cNvPicPr preferRelativeResize="0"/>
          <p:nvPr/>
        </p:nvPicPr>
        <p:blipFill rotWithShape="1">
          <a:blip r:embed="rId3">
            <a:alphaModFix/>
          </a:blip>
          <a:srcRect b="0" l="0" r="0" t="0"/>
          <a:stretch/>
        </p:blipFill>
        <p:spPr>
          <a:xfrm>
            <a:off x="9401555" y="5980547"/>
            <a:ext cx="1530000" cy="612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62"/>
          <p:cNvSpPr txBox="1"/>
          <p:nvPr>
            <p:ph idx="1" type="body"/>
          </p:nvPr>
        </p:nvSpPr>
        <p:spPr>
          <a:xfrm>
            <a:off x="487978" y="407108"/>
            <a:ext cx="11271403" cy="545291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i="1" lang="en-US" sz="2400">
                <a:solidFill>
                  <a:srgbClr val="000000"/>
                </a:solidFill>
                <a:latin typeface="Times New Roman"/>
                <a:ea typeface="Times New Roman"/>
                <a:cs typeface="Times New Roman"/>
                <a:sym typeface="Times New Roman"/>
              </a:rPr>
              <a:t>Emacs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emacs file</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 </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Edits file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When reading </a:t>
            </a:r>
            <a:r>
              <a:rPr b="1" lang="en-US" sz="1400">
                <a:solidFill>
                  <a:srgbClr val="FF0000"/>
                </a:solidFill>
                <a:latin typeface="Times New Roman"/>
                <a:ea typeface="Times New Roman"/>
                <a:cs typeface="Times New Roman"/>
                <a:sym typeface="Times New Roman"/>
              </a:rPr>
              <a:t>emacs</a:t>
            </a:r>
            <a:r>
              <a:rPr lang="en-US" sz="1400">
                <a:latin typeface="Times New Roman"/>
                <a:ea typeface="Times New Roman"/>
                <a:cs typeface="Times New Roman"/>
                <a:sym typeface="Times New Roman"/>
              </a:rPr>
              <a:t> documentation know that</a:t>
            </a:r>
            <a:r>
              <a:rPr b="1" i="1" lang="en-US" sz="1400" u="sng">
                <a:latin typeface="Times New Roman"/>
                <a:ea typeface="Times New Roman"/>
                <a:cs typeface="Times New Roman"/>
                <a:sym typeface="Times New Roman"/>
              </a:rPr>
              <a:t> C-&lt;char&gt;</a:t>
            </a:r>
            <a:r>
              <a:rPr lang="en-US" sz="1400">
                <a:latin typeface="Times New Roman"/>
                <a:ea typeface="Times New Roman"/>
                <a:cs typeface="Times New Roman"/>
                <a:sym typeface="Times New Roman"/>
              </a:rPr>
              <a:t> means to </a:t>
            </a:r>
            <a:r>
              <a:rPr b="1" i="1" lang="en-US" sz="1400" u="sng">
                <a:latin typeface="Times New Roman"/>
                <a:ea typeface="Times New Roman"/>
                <a:cs typeface="Times New Roman"/>
                <a:sym typeface="Times New Roman"/>
              </a:rPr>
              <a:t>hold down the Ctrl key while pressing &lt;char&gt;</a:t>
            </a:r>
            <a:r>
              <a:rPr lang="en-US" sz="1400">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For example, </a:t>
            </a:r>
            <a:r>
              <a:rPr b="1" i="1" lang="en-US" sz="1400" u="sng">
                <a:latin typeface="Times New Roman"/>
                <a:ea typeface="Times New Roman"/>
                <a:cs typeface="Times New Roman"/>
                <a:sym typeface="Times New Roman"/>
              </a:rPr>
              <a:t>C-h</a:t>
            </a:r>
            <a:r>
              <a:rPr lang="en-US" sz="1400">
                <a:latin typeface="Times New Roman"/>
                <a:ea typeface="Times New Roman"/>
                <a:cs typeface="Times New Roman"/>
                <a:sym typeface="Times New Roman"/>
              </a:rPr>
              <a:t> means to </a:t>
            </a:r>
            <a:r>
              <a:rPr b="1" i="1" lang="en-US" sz="1400" u="sng">
                <a:latin typeface="Times New Roman"/>
                <a:ea typeface="Times New Roman"/>
                <a:cs typeface="Times New Roman"/>
                <a:sym typeface="Times New Roman"/>
              </a:rPr>
              <a:t>hold down the Ctrl key while pressing the h key</a:t>
            </a:r>
            <a:r>
              <a:rPr lang="en-US" sz="1400">
                <a:latin typeface="Times New Roman"/>
                <a:ea typeface="Times New Roman"/>
                <a:cs typeface="Times New Roman"/>
                <a:sym typeface="Times New Roman"/>
              </a:rPr>
              <a: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If you see </a:t>
            </a:r>
            <a:r>
              <a:rPr b="1" i="1" lang="en-US" sz="1400" u="sng">
                <a:latin typeface="Times New Roman"/>
                <a:ea typeface="Times New Roman"/>
                <a:cs typeface="Times New Roman"/>
                <a:sym typeface="Times New Roman"/>
              </a:rPr>
              <a:t>C-h t</a:t>
            </a:r>
            <a:r>
              <a:rPr lang="en-US" sz="1400">
                <a:latin typeface="Times New Roman"/>
                <a:ea typeface="Times New Roman"/>
                <a:cs typeface="Times New Roman"/>
                <a:sym typeface="Times New Roman"/>
              </a:rPr>
              <a:t>, that means to </a:t>
            </a:r>
            <a:r>
              <a:rPr b="1" i="1" lang="en-US" sz="1400" u="sng">
                <a:latin typeface="Times New Roman"/>
                <a:ea typeface="Times New Roman"/>
                <a:cs typeface="Times New Roman"/>
                <a:sym typeface="Times New Roman"/>
              </a:rPr>
              <a:t>hold down Ctrl key while pressing the h key</a:t>
            </a:r>
            <a:r>
              <a:rPr lang="en-US" sz="1400">
                <a:latin typeface="Times New Roman"/>
                <a:ea typeface="Times New Roman"/>
                <a:cs typeface="Times New Roman"/>
                <a:sym typeface="Times New Roman"/>
              </a:rPr>
              <a:t>, </a:t>
            </a:r>
            <a:r>
              <a:rPr b="1" i="1" lang="en-US" sz="1400" u="sng">
                <a:latin typeface="Times New Roman"/>
                <a:ea typeface="Times New Roman"/>
                <a:cs typeface="Times New Roman"/>
                <a:sym typeface="Times New Roman"/>
              </a:rPr>
              <a:t>release the Ctrl key</a:t>
            </a:r>
            <a:r>
              <a:rPr lang="en-US" sz="1400">
                <a:latin typeface="Times New Roman"/>
                <a:ea typeface="Times New Roman"/>
                <a:cs typeface="Times New Roman"/>
                <a:sym typeface="Times New Roman"/>
              </a:rPr>
              <a:t> and then </a:t>
            </a:r>
            <a:r>
              <a:rPr b="1" i="1" lang="en-US" sz="1400" u="sng">
                <a:latin typeface="Times New Roman"/>
                <a:ea typeface="Times New Roman"/>
                <a:cs typeface="Times New Roman"/>
                <a:sym typeface="Times New Roman"/>
              </a:rPr>
              <a:t>type the letter t</a:t>
            </a:r>
            <a:r>
              <a:rPr lang="en-US" sz="1400">
                <a:latin typeface="Times New Roman"/>
                <a:ea typeface="Times New Roman"/>
                <a:cs typeface="Times New Roman"/>
                <a:sym typeface="Times New Roman"/>
              </a:rPr>
              <a: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When you see </a:t>
            </a:r>
            <a:r>
              <a:rPr b="1" i="1" lang="en-US" sz="1400" u="sng">
                <a:latin typeface="Times New Roman"/>
                <a:ea typeface="Times New Roman"/>
                <a:cs typeface="Times New Roman"/>
                <a:sym typeface="Times New Roman"/>
              </a:rPr>
              <a:t>M-&lt;char&gt;</a:t>
            </a:r>
            <a:r>
              <a:rPr lang="en-US" sz="1400">
                <a:latin typeface="Times New Roman"/>
                <a:ea typeface="Times New Roman"/>
                <a:cs typeface="Times New Roman"/>
                <a:sym typeface="Times New Roman"/>
              </a:rPr>
              <a:t>, that means h</a:t>
            </a:r>
            <a:r>
              <a:rPr b="1" i="1" lang="en-US" sz="1400" u="sng">
                <a:latin typeface="Times New Roman"/>
                <a:ea typeface="Times New Roman"/>
                <a:cs typeface="Times New Roman"/>
                <a:sym typeface="Times New Roman"/>
              </a:rPr>
              <a:t>old down the "meta" key, which is the Alt key, while pressing &lt;char&gt;</a:t>
            </a:r>
            <a:r>
              <a:rPr lang="en-US" sz="1400">
                <a:latin typeface="Times New Roman"/>
                <a:ea typeface="Times New Roman"/>
                <a:cs typeface="Times New Roman"/>
                <a:sym typeface="Times New Roman"/>
              </a:rPr>
              <a:t>. </a:t>
            </a:r>
            <a:endParaRPr/>
          </a:p>
          <a:p>
            <a:pPr indent="-91440" lvl="0" marL="91440" rtl="0" algn="l">
              <a:lnSpc>
                <a:spcPct val="100000"/>
              </a:lnSpc>
              <a:spcBef>
                <a:spcPts val="2000"/>
              </a:spcBef>
              <a:spcAft>
                <a:spcPts val="0"/>
              </a:spcAft>
              <a:buSzPts val="1400"/>
              <a:buChar char=" "/>
            </a:pPr>
            <a:r>
              <a:rPr lang="en-US" sz="1400">
                <a:latin typeface="Times New Roman"/>
                <a:ea typeface="Times New Roman"/>
                <a:cs typeface="Times New Roman"/>
                <a:sym typeface="Times New Roman"/>
              </a:rPr>
              <a:t>You can also </a:t>
            </a:r>
            <a:r>
              <a:rPr i="1" lang="en-US" sz="1400" u="sng">
                <a:latin typeface="Times New Roman"/>
                <a:ea typeface="Times New Roman"/>
                <a:cs typeface="Times New Roman"/>
                <a:sym typeface="Times New Roman"/>
              </a:rPr>
              <a:t>substitute the Esc key for the Alt key</a:t>
            </a:r>
            <a:r>
              <a:rPr lang="en-US" sz="1400">
                <a:latin typeface="Times New Roman"/>
                <a:ea typeface="Times New Roman"/>
                <a:cs typeface="Times New Roman"/>
                <a:sym typeface="Times New Roman"/>
              </a:rPr>
              <a:t>. So </a:t>
            </a:r>
            <a:r>
              <a:rPr b="1" i="1" lang="en-US" sz="1400" u="sng">
                <a:latin typeface="Times New Roman"/>
                <a:ea typeface="Times New Roman"/>
                <a:cs typeface="Times New Roman"/>
                <a:sym typeface="Times New Roman"/>
              </a:rPr>
              <a:t>M-f </a:t>
            </a:r>
            <a:r>
              <a:rPr lang="en-US" sz="1400">
                <a:latin typeface="Times New Roman"/>
                <a:ea typeface="Times New Roman"/>
                <a:cs typeface="Times New Roman"/>
                <a:sym typeface="Times New Roman"/>
              </a:rPr>
              <a:t>translates to </a:t>
            </a:r>
            <a:r>
              <a:rPr b="1" i="1" lang="en-US" sz="1400" u="sng">
                <a:latin typeface="Times New Roman"/>
                <a:ea typeface="Times New Roman"/>
                <a:cs typeface="Times New Roman"/>
                <a:sym typeface="Times New Roman"/>
              </a:rPr>
              <a:t>holding down the Alt key and pressing f or pressing and releasing Esc followed by typing the f key</a:t>
            </a:r>
            <a:r>
              <a:rPr lang="en-US" sz="1400">
                <a:latin typeface="Times New Roman"/>
                <a:ea typeface="Times New Roman"/>
                <a:cs typeface="Times New Roman"/>
                <a:sym typeface="Times New Roman"/>
              </a:rPr>
              <a:t>. You may need to use Esc for the meta key since Alt may be intercepted by your terminal program, for instance. If you want to simplify things, always use Esc for the meta key as it will work in all situations</a:t>
            </a:r>
            <a:endParaRPr/>
          </a:p>
        </p:txBody>
      </p:sp>
      <p:sp>
        <p:nvSpPr>
          <p:cNvPr id="496" name="Google Shape;496;p6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497" name="Google Shape;497;p62"/>
          <p:cNvPicPr preferRelativeResize="0"/>
          <p:nvPr/>
        </p:nvPicPr>
        <p:blipFill rotWithShape="1">
          <a:blip r:embed="rId3">
            <a:alphaModFix/>
          </a:blip>
          <a:srcRect b="0" l="0" r="0" t="0"/>
          <a:stretch/>
        </p:blipFill>
        <p:spPr>
          <a:xfrm>
            <a:off x="9456835" y="5984774"/>
            <a:ext cx="1530000" cy="61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16"/>
          <p:cNvSpPr txBox="1"/>
          <p:nvPr/>
        </p:nvSpPr>
        <p:spPr>
          <a:xfrm>
            <a:off x="879987" y="524537"/>
            <a:ext cx="1043202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chemeClr val="lt1"/>
                </a:solidFill>
                <a:latin typeface="Book Antiqua"/>
                <a:ea typeface="Book Antiqua"/>
                <a:cs typeface="Book Antiqua"/>
                <a:sym typeface="Book Antiqua"/>
              </a:rPr>
              <a:t>Why Learn Linux for real-use cases on the Energy Sector? (cont’d)</a:t>
            </a:r>
            <a:endParaRPr/>
          </a:p>
        </p:txBody>
      </p:sp>
      <p:sp>
        <p:nvSpPr>
          <p:cNvPr id="158" name="Google Shape;158;p116"/>
          <p:cNvSpPr txBox="1"/>
          <p:nvPr>
            <p:ph idx="2" type="body"/>
          </p:nvPr>
        </p:nvSpPr>
        <p:spPr>
          <a:xfrm>
            <a:off x="454270" y="1902228"/>
            <a:ext cx="11283459" cy="2803247"/>
          </a:xfrm>
          <a:prstGeom prst="rect">
            <a:avLst/>
          </a:prstGeom>
          <a:noFill/>
          <a:ln>
            <a:noFill/>
          </a:ln>
        </p:spPr>
        <p:txBody>
          <a:bodyPr anchorCtr="0" anchor="t" bIns="45700" lIns="91425" spcFirstLastPara="1" rIns="0" wrap="square" tIns="0">
            <a:normAutofit/>
          </a:bodyPr>
          <a:lstStyle/>
          <a:p>
            <a:pPr indent="-317500" lvl="0" marL="457200" rtl="0" algn="l">
              <a:lnSpc>
                <a:spcPct val="100000"/>
              </a:lnSpc>
              <a:spcBef>
                <a:spcPts val="1200"/>
              </a:spcBef>
              <a:spcAft>
                <a:spcPts val="0"/>
              </a:spcAft>
              <a:buSzPts val="1400"/>
              <a:buFont typeface="Courier New"/>
              <a:buChar char="o"/>
            </a:pPr>
            <a:r>
              <a:rPr lang="en-US" sz="3000">
                <a:solidFill>
                  <a:schemeClr val="lt1"/>
                </a:solidFill>
                <a:latin typeface="Arial"/>
                <a:ea typeface="Arial"/>
                <a:cs typeface="Arial"/>
                <a:sym typeface="Arial"/>
              </a:rPr>
              <a:t>A wide-spectrum of tools for networking and security. Example: Kali Linux, Parrot OS, etc… (Source: </a:t>
            </a:r>
            <a:r>
              <a:rPr lang="en-US" sz="3000" u="sng">
                <a:solidFill>
                  <a:schemeClr val="lt1"/>
                </a:solidFill>
                <a:latin typeface="Arial"/>
                <a:ea typeface="Arial"/>
                <a:cs typeface="Arial"/>
                <a:sym typeface="Arial"/>
                <a:hlinkClick r:id="rId3">
                  <a:extLst>
                    <a:ext uri="{A12FA001-AC4F-418D-AE19-62706E023703}">
                      <ahyp:hlinkClr val="tx"/>
                    </a:ext>
                  </a:extLst>
                </a:hlinkClick>
              </a:rPr>
              <a:t>https://www.kali.org/tools/</a:t>
            </a:r>
            <a:r>
              <a:rPr lang="en-US" sz="3000">
                <a:solidFill>
                  <a:schemeClr val="lt1"/>
                </a:solidFill>
                <a:latin typeface="Arial"/>
                <a:ea typeface="Arial"/>
                <a:cs typeface="Arial"/>
                <a:sym typeface="Arial"/>
              </a:rPr>
              <a:t>)</a:t>
            </a:r>
            <a:endParaRPr/>
          </a:p>
          <a:p>
            <a:pPr indent="-317500" lvl="0" marL="457200" rtl="0" algn="l">
              <a:lnSpc>
                <a:spcPct val="100000"/>
              </a:lnSpc>
              <a:spcBef>
                <a:spcPts val="1200"/>
              </a:spcBef>
              <a:spcAft>
                <a:spcPts val="0"/>
              </a:spcAft>
              <a:buSzPts val="1400"/>
              <a:buFont typeface="Courier New"/>
              <a:buChar char="o"/>
            </a:pPr>
            <a:r>
              <a:rPr lang="en-US" sz="3000">
                <a:solidFill>
                  <a:schemeClr val="lt1"/>
                </a:solidFill>
                <a:latin typeface="Arial"/>
                <a:ea typeface="Arial"/>
                <a:cs typeface="Arial"/>
                <a:sym typeface="Arial"/>
              </a:rPr>
              <a:t>Scada-based software and SCADA-related software can/could/is preferrable to run in Linux-Based OSes. E.g.: SCADA Edge Devices.</a:t>
            </a:r>
            <a:endParaRPr/>
          </a:p>
          <a:p>
            <a:pPr indent="-228600" lvl="0" marL="457200" rtl="0" algn="l">
              <a:lnSpc>
                <a:spcPct val="100000"/>
              </a:lnSpc>
              <a:spcBef>
                <a:spcPts val="1200"/>
              </a:spcBef>
              <a:spcAft>
                <a:spcPts val="0"/>
              </a:spcAft>
              <a:buSzPts val="1400"/>
              <a:buFont typeface="Courier New"/>
              <a:buNone/>
            </a:pPr>
            <a:r>
              <a:t/>
            </a:r>
            <a:endParaRPr sz="1400">
              <a:solidFill>
                <a:schemeClr val="lt1"/>
              </a:solidFill>
              <a:latin typeface="Arial"/>
              <a:ea typeface="Arial"/>
              <a:cs typeface="Arial"/>
              <a:sym typeface="Arial"/>
            </a:endParaRPr>
          </a:p>
          <a:p>
            <a:pPr indent="-228600" lvl="0" marL="457200" rtl="0" algn="l">
              <a:lnSpc>
                <a:spcPct val="100000"/>
              </a:lnSpc>
              <a:spcBef>
                <a:spcPts val="1200"/>
              </a:spcBef>
              <a:spcAft>
                <a:spcPts val="0"/>
              </a:spcAft>
              <a:buSzPts val="1400"/>
              <a:buFont typeface="Courier New"/>
              <a:buNone/>
            </a:pPr>
            <a:r>
              <a:t/>
            </a:r>
            <a:endParaRPr/>
          </a:p>
        </p:txBody>
      </p:sp>
      <p:pic>
        <p:nvPicPr>
          <p:cNvPr id="159" name="Google Shape;159;p116"/>
          <p:cNvPicPr preferRelativeResize="0"/>
          <p:nvPr/>
        </p:nvPicPr>
        <p:blipFill rotWithShape="1">
          <a:blip r:embed="rId4">
            <a:alphaModFix/>
          </a:blip>
          <a:srcRect b="0" l="0" r="0" t="0"/>
          <a:stretch/>
        </p:blipFill>
        <p:spPr>
          <a:xfrm>
            <a:off x="8765602" y="5752449"/>
            <a:ext cx="1530000" cy="612000"/>
          </a:xfrm>
          <a:prstGeom prst="rect">
            <a:avLst/>
          </a:prstGeom>
          <a:noFill/>
          <a:ln>
            <a:noFill/>
          </a:ln>
        </p:spPr>
      </p:pic>
      <p:pic>
        <p:nvPicPr>
          <p:cNvPr id="160" name="Google Shape;160;p116"/>
          <p:cNvPicPr preferRelativeResize="0"/>
          <p:nvPr/>
        </p:nvPicPr>
        <p:blipFill rotWithShape="1">
          <a:blip r:embed="rId5">
            <a:alphaModFix/>
          </a:blip>
          <a:srcRect b="0" l="0" r="0" t="0"/>
          <a:stretch/>
        </p:blipFill>
        <p:spPr>
          <a:xfrm>
            <a:off x="1059565" y="4345799"/>
            <a:ext cx="4733667" cy="201865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63"/>
          <p:cNvPicPr preferRelativeResize="0"/>
          <p:nvPr>
            <p:ph idx="1" type="body"/>
          </p:nvPr>
        </p:nvPicPr>
        <p:blipFill rotWithShape="1">
          <a:blip r:embed="rId3">
            <a:alphaModFix/>
          </a:blip>
          <a:srcRect b="0" l="0" r="0" t="0"/>
          <a:stretch/>
        </p:blipFill>
        <p:spPr>
          <a:xfrm>
            <a:off x="2477831" y="1086055"/>
            <a:ext cx="6869113" cy="4329368"/>
          </a:xfrm>
          <a:prstGeom prst="rect">
            <a:avLst/>
          </a:prstGeom>
          <a:noFill/>
          <a:ln>
            <a:noFill/>
          </a:ln>
        </p:spPr>
      </p:pic>
      <p:sp>
        <p:nvSpPr>
          <p:cNvPr id="503" name="Google Shape;503;p6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04" name="Google Shape;504;p63"/>
          <p:cNvPicPr preferRelativeResize="0"/>
          <p:nvPr/>
        </p:nvPicPr>
        <p:blipFill rotWithShape="1">
          <a:blip r:embed="rId4">
            <a:alphaModFix/>
          </a:blip>
          <a:srcRect b="0" l="0" r="0" t="0"/>
          <a:stretch/>
        </p:blipFill>
        <p:spPr>
          <a:xfrm>
            <a:off x="9417506" y="5984774"/>
            <a:ext cx="1530000" cy="6120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graphicFrame>
        <p:nvGraphicFramePr>
          <p:cNvPr id="509" name="Google Shape;509;p64"/>
          <p:cNvGraphicFramePr/>
          <p:nvPr/>
        </p:nvGraphicFramePr>
        <p:xfrm>
          <a:off x="2202425" y="648929"/>
          <a:ext cx="3000000" cy="3000000"/>
        </p:xfrm>
        <a:graphic>
          <a:graphicData uri="http://schemas.openxmlformats.org/drawingml/2006/table">
            <a:tbl>
              <a:tblPr>
                <a:noFill/>
                <a:tableStyleId>{160F1CAE-311F-438D-A792-F499A7046C16}</a:tableStyleId>
              </a:tblPr>
              <a:tblGrid>
                <a:gridCol w="3682175"/>
                <a:gridCol w="3682175"/>
              </a:tblGrid>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C-a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Go to the beginning of the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C-e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Go to the end of the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M-&lt;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Go to the beginning of the file.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Go to the end of the file.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C-d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Delete a character.</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M-d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 Delete a word.</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617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C-k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Kill (cut) the rest of the current line of text. To kill the entire line, position the cursor at the beginning of the line.</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C-y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Yank (or paste) from the previously killed text.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C-x u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Undo. Keep repeating for multi-level undo.</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629550">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C-s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Start a forward search. Type the text you are looking for. </a:t>
                      </a:r>
                      <a:r>
                        <a:rPr b="1" lang="en-US" sz="1000" u="none" cap="none" strike="noStrike">
                          <a:latin typeface="Times New Roman"/>
                          <a:ea typeface="Times New Roman"/>
                          <a:cs typeface="Times New Roman"/>
                          <a:sym typeface="Times New Roman"/>
                        </a:rPr>
                        <a:t>Press C-s </a:t>
                      </a:r>
                      <a:r>
                        <a:rPr lang="en-US" sz="1000" u="none" cap="none" strike="noStrike">
                          <a:latin typeface="Times New Roman"/>
                          <a:ea typeface="Times New Roman"/>
                          <a:cs typeface="Times New Roman"/>
                          <a:sym typeface="Times New Roman"/>
                        </a:rPr>
                        <a:t>again to move to the next occurrence. </a:t>
                      </a:r>
                      <a:r>
                        <a:rPr b="1" lang="en-US" sz="1000" u="none" cap="none" strike="noStrike">
                          <a:latin typeface="Times New Roman"/>
                          <a:ea typeface="Times New Roman"/>
                          <a:cs typeface="Times New Roman"/>
                          <a:sym typeface="Times New Roman"/>
                        </a:rPr>
                        <a:t>Press Enter </a:t>
                      </a:r>
                      <a:r>
                        <a:rPr lang="en-US" sz="1000" u="none" cap="none" strike="noStrike">
                          <a:latin typeface="Times New Roman"/>
                          <a:ea typeface="Times New Roman"/>
                          <a:cs typeface="Times New Roman"/>
                          <a:sym typeface="Times New Roman"/>
                        </a:rPr>
                        <a:t>when you are done searching</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6362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C-r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Start a reverse search.</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16175">
                <a:tc>
                  <a:txBody>
                    <a:bodyPr/>
                    <a:lstStyle/>
                    <a:p>
                      <a:pPr indent="0" lvl="0" marL="0" marR="0" rtl="0" algn="ctr">
                        <a:lnSpc>
                          <a:spcPct val="107000"/>
                        </a:lnSpc>
                        <a:spcBef>
                          <a:spcPts val="0"/>
                        </a:spcBef>
                        <a:spcAft>
                          <a:spcPts val="0"/>
                        </a:spcAft>
                        <a:buClr>
                          <a:srgbClr val="000000"/>
                        </a:buClr>
                        <a:buSzPts val="1300"/>
                        <a:buFont typeface="Arial"/>
                        <a:buNone/>
                      </a:pPr>
                      <a:r>
                        <a:rPr b="1" lang="en-US" sz="1300" u="none" cap="none" strike="noStrike">
                          <a:latin typeface="Times New Roman"/>
                          <a:ea typeface="Times New Roman"/>
                          <a:cs typeface="Times New Roman"/>
                          <a:sym typeface="Times New Roman"/>
                        </a:rPr>
                        <a:t>C-u N &lt;command&gt; </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Clr>
                          <a:srgbClr val="000000"/>
                        </a:buClr>
                        <a:buSzPts val="1000"/>
                        <a:buFont typeface="Arial"/>
                        <a:buNone/>
                      </a:pPr>
                      <a:r>
                        <a:rPr lang="en-US" sz="1000" u="none" cap="none" strike="noStrike">
                          <a:latin typeface="Times New Roman"/>
                          <a:ea typeface="Times New Roman"/>
                          <a:cs typeface="Times New Roman"/>
                          <a:sym typeface="Times New Roman"/>
                        </a:rPr>
                        <a:t>Repeat &lt;command&gt; N times. For instance, to kill three lines of text </a:t>
                      </a:r>
                      <a:r>
                        <a:rPr b="1" lang="en-US" sz="1000" u="none" cap="none" strike="noStrike">
                          <a:latin typeface="Times New Roman"/>
                          <a:ea typeface="Times New Roman"/>
                          <a:cs typeface="Times New Roman"/>
                          <a:sym typeface="Times New Roman"/>
                        </a:rPr>
                        <a:t>type Ctrl-U 3 Ctrl-k</a:t>
                      </a:r>
                      <a:r>
                        <a:rPr lang="en-US" sz="1000" u="none" cap="none" strike="noStrike">
                          <a:latin typeface="Times New Roman"/>
                          <a:ea typeface="Times New Roman"/>
                          <a:cs typeface="Times New Roman"/>
                          <a:sym typeface="Times New Roman"/>
                        </a:rPr>
                        <a:t>.</a:t>
                      </a:r>
                      <a:endParaRPr sz="700" u="none" cap="none" strike="noStrike">
                        <a:latin typeface="Calibri"/>
                        <a:ea typeface="Calibri"/>
                        <a:cs typeface="Calibri"/>
                        <a:sym typeface="Calibri"/>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10" name="Google Shape;510;p6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11" name="Google Shape;511;p64"/>
          <p:cNvSpPr txBox="1"/>
          <p:nvPr/>
        </p:nvSpPr>
        <p:spPr>
          <a:xfrm>
            <a:off x="739062" y="4720856"/>
            <a:ext cx="11030151" cy="13695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You have only scratched the surface with the </a:t>
            </a:r>
            <a:r>
              <a:rPr b="1" i="0" lang="en-US" sz="1300" u="none" cap="none" strike="noStrike">
                <a:solidFill>
                  <a:srgbClr val="FF0000"/>
                </a:solidFill>
                <a:latin typeface="Times New Roman"/>
                <a:ea typeface="Times New Roman"/>
                <a:cs typeface="Times New Roman"/>
                <a:sym typeface="Times New Roman"/>
              </a:rPr>
              <a:t>vi</a:t>
            </a:r>
            <a:r>
              <a:rPr b="0" i="0" lang="en-US" sz="1300" u="none" cap="none" strike="noStrike">
                <a:solidFill>
                  <a:schemeClr val="dk1"/>
                </a:solidFill>
                <a:latin typeface="Times New Roman"/>
                <a:ea typeface="Times New Roman"/>
                <a:cs typeface="Times New Roman"/>
                <a:sym typeface="Times New Roman"/>
              </a:rPr>
              <a:t> and </a:t>
            </a:r>
            <a:r>
              <a:rPr b="1" i="0" lang="en-US" sz="1300" u="none" cap="none" strike="noStrike">
                <a:solidFill>
                  <a:srgbClr val="FF0000"/>
                </a:solidFill>
                <a:latin typeface="Times New Roman"/>
                <a:ea typeface="Times New Roman"/>
                <a:cs typeface="Times New Roman"/>
                <a:sym typeface="Times New Roman"/>
              </a:rPr>
              <a:t>emacs</a:t>
            </a:r>
            <a:r>
              <a:rPr b="0" i="0" lang="en-US" sz="1300" u="none" cap="none" strike="noStrike">
                <a:solidFill>
                  <a:schemeClr val="dk1"/>
                </a:solidFill>
                <a:latin typeface="Times New Roman"/>
                <a:ea typeface="Times New Roman"/>
                <a:cs typeface="Times New Roman"/>
                <a:sym typeface="Times New Roman"/>
              </a:rPr>
              <a:t> editors. There is so much more to learn if you are interested. Both editors have features that include macros, global replace, and more. Also, vim and emacs have GUI based version as well. </a:t>
            </a:r>
            <a:r>
              <a:rPr b="1" i="0" lang="en-US" sz="1300" u="none" cap="none" strike="noStrike">
                <a:solidFill>
                  <a:srgbClr val="FF0000"/>
                </a:solidFill>
                <a:latin typeface="Times New Roman"/>
                <a:ea typeface="Times New Roman"/>
                <a:cs typeface="Times New Roman"/>
                <a:sym typeface="Times New Roman"/>
              </a:rPr>
              <a:t>Emacs</a:t>
            </a:r>
            <a:r>
              <a:rPr b="0" i="0" lang="en-US" sz="1300" u="none" cap="none" strike="noStrike">
                <a:solidFill>
                  <a:schemeClr val="dk1"/>
                </a:solidFill>
                <a:latin typeface="Times New Roman"/>
                <a:ea typeface="Times New Roman"/>
                <a:cs typeface="Times New Roman"/>
                <a:sym typeface="Times New Roman"/>
              </a:rPr>
              <a:t> and </a:t>
            </a:r>
            <a:r>
              <a:rPr b="1" i="0" lang="en-US" sz="1300" u="none" cap="none" strike="noStrike">
                <a:solidFill>
                  <a:srgbClr val="FF0000"/>
                </a:solidFill>
                <a:latin typeface="Times New Roman"/>
                <a:ea typeface="Times New Roman"/>
                <a:cs typeface="Times New Roman"/>
                <a:sym typeface="Times New Roman"/>
              </a:rPr>
              <a:t>gvim</a:t>
            </a:r>
            <a:r>
              <a:rPr b="0" i="0" lang="en-US" sz="1300" u="none" cap="none" strike="noStrike">
                <a:solidFill>
                  <a:schemeClr val="dk1"/>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chemeClr val="dk1"/>
                </a:solidFill>
                <a:latin typeface="Times New Roman"/>
                <a:ea typeface="Times New Roman"/>
                <a:cs typeface="Times New Roman"/>
                <a:sym typeface="Times New Roman"/>
              </a:rPr>
              <a:t>Also there are some other more user friendly editors like </a:t>
            </a:r>
            <a:r>
              <a:rPr b="1" i="0" lang="en-US" sz="1300" u="none" cap="none" strike="noStrike">
                <a:solidFill>
                  <a:srgbClr val="FF0000"/>
                </a:solidFill>
                <a:latin typeface="Times New Roman"/>
                <a:ea typeface="Times New Roman"/>
                <a:cs typeface="Times New Roman"/>
                <a:sym typeface="Times New Roman"/>
              </a:rPr>
              <a:t>gedit</a:t>
            </a:r>
            <a:r>
              <a:rPr b="0" i="0" lang="en-US" sz="1300" u="none" cap="none" strike="noStrike">
                <a:solidFill>
                  <a:schemeClr val="dk1"/>
                </a:solidFill>
                <a:latin typeface="Times New Roman"/>
                <a:ea typeface="Times New Roman"/>
                <a:cs typeface="Times New Roman"/>
                <a:sym typeface="Times New Roman"/>
              </a:rPr>
              <a:t> or </a:t>
            </a:r>
            <a:r>
              <a:rPr b="1" i="0" lang="en-US" sz="1300" u="none" cap="none" strike="noStrike">
                <a:solidFill>
                  <a:srgbClr val="FF0000"/>
                </a:solidFill>
                <a:latin typeface="Times New Roman"/>
                <a:ea typeface="Times New Roman"/>
                <a:cs typeface="Times New Roman"/>
                <a:sym typeface="Times New Roman"/>
              </a:rPr>
              <a:t>kedit</a:t>
            </a:r>
            <a:r>
              <a:rPr b="0" i="0" lang="en-US" sz="1300" u="none" cap="none" strike="noStrike">
                <a:solidFill>
                  <a:schemeClr val="dk1"/>
                </a:solidFill>
                <a:latin typeface="Times New Roman"/>
                <a:ea typeface="Times New Roman"/>
                <a:cs typeface="Times New Roman"/>
                <a:sym typeface="Times New Roman"/>
              </a:rPr>
              <a:t>. Also, Linux has it’s own Microsoft Office-like suites. These are </a:t>
            </a:r>
            <a:r>
              <a:rPr b="1" i="1" lang="en-US" sz="1300" u="sng" cap="none" strike="noStrike">
                <a:solidFill>
                  <a:srgbClr val="000000"/>
                </a:solidFill>
                <a:latin typeface="Times New Roman"/>
                <a:ea typeface="Times New Roman"/>
                <a:cs typeface="Times New Roman"/>
                <a:sym typeface="Times New Roman"/>
              </a:rPr>
              <a:t>LibreOffice</a:t>
            </a:r>
            <a:r>
              <a:rPr b="0" i="0" lang="en-US" sz="1300" u="none" cap="none" strike="noStrike">
                <a:solidFill>
                  <a:schemeClr val="dk1"/>
                </a:solidFill>
                <a:latin typeface="Times New Roman"/>
                <a:ea typeface="Times New Roman"/>
                <a:cs typeface="Times New Roman"/>
                <a:sym typeface="Times New Roman"/>
              </a:rPr>
              <a:t> and </a:t>
            </a:r>
            <a:r>
              <a:rPr b="1" i="1" lang="en-US" sz="1300" u="sng" cap="none" strike="noStrike">
                <a:solidFill>
                  <a:schemeClr val="dk1"/>
                </a:solidFill>
                <a:latin typeface="Times New Roman"/>
                <a:ea typeface="Times New Roman"/>
                <a:cs typeface="Times New Roman"/>
                <a:sym typeface="Times New Roman"/>
              </a:rPr>
              <a:t>Apache OpenOffice</a:t>
            </a:r>
            <a:r>
              <a:rPr b="0" i="0" lang="en-US" sz="1300" u="none" cap="none" strike="noStrike">
                <a:solidFill>
                  <a:schemeClr val="dk1"/>
                </a:solidFill>
                <a:latin typeface="Times New Roman"/>
                <a:ea typeface="Times New Roman"/>
                <a:cs typeface="Times New Roman"/>
                <a:sym typeface="Times New Roman"/>
              </a:rPr>
              <a:t>. They include apps for editing, viewing and creating document files, excel files, powerpoint files, etc.</a:t>
            </a:r>
            <a:endParaRPr b="0" i="0" sz="13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512" name="Google Shape;512;p64"/>
          <p:cNvPicPr preferRelativeResize="0"/>
          <p:nvPr/>
        </p:nvPicPr>
        <p:blipFill rotWithShape="1">
          <a:blip r:embed="rId3">
            <a:alphaModFix/>
          </a:blip>
          <a:srcRect b="0" l="0" r="0" t="0"/>
          <a:stretch/>
        </p:blipFill>
        <p:spPr>
          <a:xfrm>
            <a:off x="9466667" y="5984774"/>
            <a:ext cx="1530000" cy="612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66"/>
          <p:cNvPicPr preferRelativeResize="0"/>
          <p:nvPr>
            <p:ph idx="1" type="body"/>
          </p:nvPr>
        </p:nvPicPr>
        <p:blipFill rotWithShape="1">
          <a:blip r:embed="rId3">
            <a:alphaModFix/>
          </a:blip>
          <a:srcRect b="0" l="0" r="0" t="0"/>
          <a:stretch/>
        </p:blipFill>
        <p:spPr>
          <a:xfrm>
            <a:off x="1966452" y="1314525"/>
            <a:ext cx="7680013" cy="3690095"/>
          </a:xfrm>
          <a:prstGeom prst="rect">
            <a:avLst/>
          </a:prstGeom>
          <a:noFill/>
          <a:ln>
            <a:noFill/>
          </a:ln>
        </p:spPr>
      </p:pic>
      <p:sp>
        <p:nvSpPr>
          <p:cNvPr id="518" name="Google Shape;518;p6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19" name="Google Shape;519;p66"/>
          <p:cNvPicPr preferRelativeResize="0"/>
          <p:nvPr/>
        </p:nvPicPr>
        <p:blipFill rotWithShape="1">
          <a:blip r:embed="rId4">
            <a:alphaModFix/>
          </a:blip>
          <a:srcRect b="0" l="0" r="0" t="0"/>
          <a:stretch/>
        </p:blipFill>
        <p:spPr>
          <a:xfrm>
            <a:off x="9437171" y="5936766"/>
            <a:ext cx="1530000" cy="612000"/>
          </a:xfrm>
          <a:prstGeom prst="rect">
            <a:avLst/>
          </a:prstGeom>
          <a:noFill/>
          <a:ln>
            <a:noFill/>
          </a:ln>
        </p:spPr>
      </p:pic>
      <p:sp>
        <p:nvSpPr>
          <p:cNvPr id="520" name="Google Shape;520;p66"/>
          <p:cNvSpPr txBox="1"/>
          <p:nvPr/>
        </p:nvSpPr>
        <p:spPr>
          <a:xfrm>
            <a:off x="1966452" y="367236"/>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Comparing Files</a:t>
            </a:r>
            <a:endParaRPr b="0" i="0" sz="3000" u="none" cap="none" strike="noStrike">
              <a:solidFill>
                <a:schemeClr val="dk1"/>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6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26" name="Google Shape;526;p67"/>
          <p:cNvPicPr preferRelativeResize="0"/>
          <p:nvPr>
            <p:ph idx="1" type="body"/>
          </p:nvPr>
        </p:nvPicPr>
        <p:blipFill rotWithShape="1">
          <a:blip r:embed="rId3">
            <a:alphaModFix/>
          </a:blip>
          <a:srcRect b="0" l="0" r="0" t="0"/>
          <a:stretch/>
        </p:blipFill>
        <p:spPr>
          <a:xfrm>
            <a:off x="2158923" y="1310449"/>
            <a:ext cx="7874153" cy="3369706"/>
          </a:xfrm>
          <a:prstGeom prst="rect">
            <a:avLst/>
          </a:prstGeom>
          <a:noFill/>
          <a:ln>
            <a:noFill/>
          </a:ln>
        </p:spPr>
      </p:pic>
      <p:pic>
        <p:nvPicPr>
          <p:cNvPr id="527" name="Google Shape;527;p67"/>
          <p:cNvPicPr preferRelativeResize="0"/>
          <p:nvPr/>
        </p:nvPicPr>
        <p:blipFill rotWithShape="1">
          <a:blip r:embed="rId4">
            <a:alphaModFix/>
          </a:blip>
          <a:srcRect b="0" l="0" r="0" t="0"/>
          <a:stretch/>
        </p:blipFill>
        <p:spPr>
          <a:xfrm>
            <a:off x="9427338" y="5984774"/>
            <a:ext cx="1530000" cy="612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id="532" name="Google Shape;532;p68"/>
          <p:cNvPicPr preferRelativeResize="0"/>
          <p:nvPr>
            <p:ph idx="1" type="body"/>
          </p:nvPr>
        </p:nvPicPr>
        <p:blipFill rotWithShape="1">
          <a:blip r:embed="rId3">
            <a:alphaModFix/>
          </a:blip>
          <a:srcRect b="0" l="0" r="0" t="0"/>
          <a:stretch/>
        </p:blipFill>
        <p:spPr>
          <a:xfrm>
            <a:off x="2359742" y="747252"/>
            <a:ext cx="7097092" cy="4778477"/>
          </a:xfrm>
          <a:prstGeom prst="rect">
            <a:avLst/>
          </a:prstGeom>
          <a:noFill/>
          <a:ln>
            <a:noFill/>
          </a:ln>
        </p:spPr>
      </p:pic>
      <p:sp>
        <p:nvSpPr>
          <p:cNvPr id="533" name="Google Shape;533;p6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34" name="Google Shape;534;p68"/>
          <p:cNvPicPr preferRelativeResize="0"/>
          <p:nvPr/>
        </p:nvPicPr>
        <p:blipFill rotWithShape="1">
          <a:blip r:embed="rId4">
            <a:alphaModFix/>
          </a:blip>
          <a:srcRect b="0" l="0" r="0" t="0"/>
          <a:stretch/>
        </p:blipFill>
        <p:spPr>
          <a:xfrm>
            <a:off x="9456834" y="5984774"/>
            <a:ext cx="1530000" cy="612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8" name="Shape 538"/>
        <p:cNvGrpSpPr/>
        <p:nvPr/>
      </p:nvGrpSpPr>
      <p:grpSpPr>
        <a:xfrm>
          <a:off x="0" y="0"/>
          <a:ext cx="0" cy="0"/>
          <a:chOff x="0" y="0"/>
          <a:chExt cx="0" cy="0"/>
        </a:xfrm>
      </p:grpSpPr>
      <p:pic>
        <p:nvPicPr>
          <p:cNvPr id="539" name="Google Shape;539;p69"/>
          <p:cNvPicPr preferRelativeResize="0"/>
          <p:nvPr>
            <p:ph idx="1" type="body"/>
          </p:nvPr>
        </p:nvPicPr>
        <p:blipFill rotWithShape="1">
          <a:blip r:embed="rId3">
            <a:alphaModFix/>
          </a:blip>
          <a:srcRect b="0" l="0" r="0" t="0"/>
          <a:stretch/>
        </p:blipFill>
        <p:spPr>
          <a:xfrm>
            <a:off x="943897" y="416225"/>
            <a:ext cx="6962608" cy="1789062"/>
          </a:xfrm>
          <a:prstGeom prst="rect">
            <a:avLst/>
          </a:prstGeom>
          <a:noFill/>
          <a:ln>
            <a:noFill/>
          </a:ln>
        </p:spPr>
      </p:pic>
      <p:sp>
        <p:nvSpPr>
          <p:cNvPr id="540" name="Google Shape;540;p6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41" name="Google Shape;541;p69"/>
          <p:cNvPicPr preferRelativeResize="0"/>
          <p:nvPr/>
        </p:nvPicPr>
        <p:blipFill rotWithShape="1">
          <a:blip r:embed="rId4">
            <a:alphaModFix/>
          </a:blip>
          <a:srcRect b="0" l="0" r="0" t="0"/>
          <a:stretch/>
        </p:blipFill>
        <p:spPr>
          <a:xfrm>
            <a:off x="376993" y="2286053"/>
            <a:ext cx="9769897" cy="3583805"/>
          </a:xfrm>
          <a:prstGeom prst="rect">
            <a:avLst/>
          </a:prstGeom>
          <a:noFill/>
          <a:ln>
            <a:noFill/>
          </a:ln>
        </p:spPr>
      </p:pic>
      <p:pic>
        <p:nvPicPr>
          <p:cNvPr id="542" name="Google Shape;542;p69"/>
          <p:cNvPicPr preferRelativeResize="0"/>
          <p:nvPr/>
        </p:nvPicPr>
        <p:blipFill rotWithShape="1">
          <a:blip r:embed="rId5">
            <a:alphaModFix/>
          </a:blip>
          <a:srcRect b="0" l="0" r="0" t="0"/>
          <a:stretch/>
        </p:blipFill>
        <p:spPr>
          <a:xfrm>
            <a:off x="9381890" y="5950624"/>
            <a:ext cx="1530000" cy="6120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71"/>
          <p:cNvPicPr preferRelativeResize="0"/>
          <p:nvPr>
            <p:ph idx="1" type="body"/>
          </p:nvPr>
        </p:nvPicPr>
        <p:blipFill rotWithShape="1">
          <a:blip r:embed="rId3">
            <a:alphaModFix/>
          </a:blip>
          <a:srcRect b="0" l="0" r="0" t="0"/>
          <a:stretch/>
        </p:blipFill>
        <p:spPr>
          <a:xfrm>
            <a:off x="570272" y="1016004"/>
            <a:ext cx="6361471" cy="4188835"/>
          </a:xfrm>
          <a:prstGeom prst="rect">
            <a:avLst/>
          </a:prstGeom>
          <a:noFill/>
          <a:ln>
            <a:noFill/>
          </a:ln>
        </p:spPr>
      </p:pic>
      <p:sp>
        <p:nvSpPr>
          <p:cNvPr id="548" name="Google Shape;548;p7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49" name="Google Shape;549;p71"/>
          <p:cNvPicPr preferRelativeResize="0"/>
          <p:nvPr/>
        </p:nvPicPr>
        <p:blipFill rotWithShape="1">
          <a:blip r:embed="rId4">
            <a:alphaModFix/>
          </a:blip>
          <a:srcRect b="0" l="0" r="0" t="0"/>
          <a:stretch/>
        </p:blipFill>
        <p:spPr>
          <a:xfrm>
            <a:off x="445941" y="5550817"/>
            <a:ext cx="2728196" cy="373412"/>
          </a:xfrm>
          <a:prstGeom prst="rect">
            <a:avLst/>
          </a:prstGeom>
          <a:noFill/>
          <a:ln>
            <a:noFill/>
          </a:ln>
        </p:spPr>
      </p:pic>
      <p:pic>
        <p:nvPicPr>
          <p:cNvPr id="550" name="Google Shape;550;p71"/>
          <p:cNvPicPr preferRelativeResize="0"/>
          <p:nvPr/>
        </p:nvPicPr>
        <p:blipFill rotWithShape="1">
          <a:blip r:embed="rId5">
            <a:alphaModFix/>
          </a:blip>
          <a:srcRect b="0" l="0" r="0" t="0"/>
          <a:stretch/>
        </p:blipFill>
        <p:spPr>
          <a:xfrm>
            <a:off x="9447003" y="5981351"/>
            <a:ext cx="1530000" cy="612000"/>
          </a:xfrm>
          <a:prstGeom prst="rect">
            <a:avLst/>
          </a:prstGeom>
          <a:noFill/>
          <a:ln>
            <a:noFill/>
          </a:ln>
        </p:spPr>
      </p:pic>
      <p:sp>
        <p:nvSpPr>
          <p:cNvPr id="551" name="Google Shape;551;p71"/>
          <p:cNvSpPr txBox="1"/>
          <p:nvPr/>
        </p:nvSpPr>
        <p:spPr>
          <a:xfrm>
            <a:off x="445941" y="310412"/>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Searching for Text in ASCII Files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2"/>
          <p:cNvSpPr txBox="1"/>
          <p:nvPr>
            <p:ph idx="1" type="body"/>
          </p:nvPr>
        </p:nvSpPr>
        <p:spPr>
          <a:xfrm>
            <a:off x="466713" y="385844"/>
            <a:ext cx="6482896" cy="2662156"/>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Char char=" "/>
            </a:pPr>
            <a:r>
              <a:rPr b="1" lang="en-US" sz="1800">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grep o secret</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u="sng">
                <a:solidFill>
                  <a:srgbClr val="000000"/>
                </a:solidFill>
                <a:latin typeface="Times New Roman"/>
                <a:ea typeface="Times New Roman"/>
                <a:cs typeface="Times New Roman"/>
                <a:sym typeface="Times New Roman"/>
              </a:rPr>
              <a:t>Output:</a:t>
            </a:r>
            <a:endParaRPr sz="180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557" name="Google Shape;557;p7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58" name="Google Shape;558;p72"/>
          <p:cNvSpPr txBox="1"/>
          <p:nvPr/>
        </p:nvSpPr>
        <p:spPr>
          <a:xfrm>
            <a:off x="824241" y="1664392"/>
            <a:ext cx="3467100" cy="494665"/>
          </a:xfrm>
          <a:prstGeom prst="rect">
            <a:avLst/>
          </a:prstGeom>
          <a:solidFill>
            <a:srgbClr val="B2B2B2"/>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site: facebook.com</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user: bob</a:t>
            </a:r>
            <a:endParaRPr b="0" i="0" sz="1100" u="none" cap="none" strike="noStrike">
              <a:solidFill>
                <a:schemeClr val="dk1"/>
              </a:solidFill>
              <a:latin typeface="Calibri"/>
              <a:ea typeface="Calibri"/>
              <a:cs typeface="Calibri"/>
              <a:sym typeface="Calibri"/>
            </a:endParaRPr>
          </a:p>
        </p:txBody>
      </p:sp>
      <p:pic>
        <p:nvPicPr>
          <p:cNvPr id="559" name="Google Shape;559;p72"/>
          <p:cNvPicPr preferRelativeResize="0"/>
          <p:nvPr/>
        </p:nvPicPr>
        <p:blipFill rotWithShape="1">
          <a:blip r:embed="rId3">
            <a:alphaModFix/>
          </a:blip>
          <a:srcRect b="0" l="0" r="0" t="0"/>
          <a:stretch/>
        </p:blipFill>
        <p:spPr>
          <a:xfrm>
            <a:off x="620232" y="2956412"/>
            <a:ext cx="6567149" cy="1654917"/>
          </a:xfrm>
          <a:prstGeom prst="rect">
            <a:avLst/>
          </a:prstGeom>
          <a:noFill/>
          <a:ln>
            <a:noFill/>
          </a:ln>
        </p:spPr>
      </p:pic>
      <p:pic>
        <p:nvPicPr>
          <p:cNvPr id="560" name="Google Shape;560;p72"/>
          <p:cNvPicPr preferRelativeResize="0"/>
          <p:nvPr/>
        </p:nvPicPr>
        <p:blipFill rotWithShape="1">
          <a:blip r:embed="rId4">
            <a:alphaModFix/>
          </a:blip>
          <a:srcRect b="0" l="0" r="0" t="0"/>
          <a:stretch/>
        </p:blipFill>
        <p:spPr>
          <a:xfrm>
            <a:off x="9547502" y="5984774"/>
            <a:ext cx="1530000" cy="6120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73"/>
          <p:cNvSpPr txBox="1"/>
          <p:nvPr>
            <p:ph idx="1" type="body"/>
          </p:nvPr>
        </p:nvSpPr>
        <p:spPr>
          <a:xfrm>
            <a:off x="509242" y="540234"/>
            <a:ext cx="6637070" cy="2288026"/>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800"/>
              <a:buChar char=" "/>
            </a:pPr>
            <a:r>
              <a:rPr lang="en-US" sz="1800">
                <a:latin typeface="Times New Roman"/>
                <a:ea typeface="Times New Roman"/>
                <a:cs typeface="Times New Roman"/>
                <a:sym typeface="Times New Roman"/>
              </a:rPr>
              <a:t>Here are some more common options to use with grep.</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-i </a:t>
            </a:r>
            <a:r>
              <a:rPr lang="en-US" sz="1800">
                <a:latin typeface="Times New Roman"/>
                <a:ea typeface="Times New Roman"/>
                <a:cs typeface="Times New Roman"/>
                <a:sym typeface="Times New Roman"/>
              </a:rPr>
              <a:t>			</a:t>
            </a:r>
            <a:r>
              <a:rPr b="1" lang="en-US" sz="1800">
                <a:latin typeface="Times New Roman"/>
                <a:ea typeface="Times New Roman"/>
                <a:cs typeface="Times New Roman"/>
                <a:sym typeface="Times New Roman"/>
              </a:rPr>
              <a:t>: </a:t>
            </a:r>
            <a:r>
              <a:rPr lang="en-US" sz="1800">
                <a:latin typeface="Times New Roman"/>
                <a:ea typeface="Times New Roman"/>
                <a:cs typeface="Times New Roman"/>
                <a:sym typeface="Times New Roman"/>
              </a:rPr>
              <a:t> 	Perform a search, ignoring case.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-c 			</a:t>
            </a:r>
            <a:r>
              <a:rPr b="1" lang="en-US" sz="1800">
                <a:solidFill>
                  <a:srgbClr val="000000"/>
                </a:solidFill>
                <a:latin typeface="Times New Roman"/>
                <a:ea typeface="Times New Roman"/>
                <a:cs typeface="Times New Roman"/>
                <a:sym typeface="Times New Roman"/>
              </a:rPr>
              <a:t>:</a:t>
            </a:r>
            <a:r>
              <a:rPr lang="en-US" sz="1800">
                <a:latin typeface="Times New Roman"/>
                <a:ea typeface="Times New Roman"/>
                <a:cs typeface="Times New Roman"/>
                <a:sym typeface="Times New Roman"/>
              </a:rPr>
              <a:t> 	Count the number of occurrences in a file.</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C9211E"/>
                </a:solidFill>
                <a:latin typeface="Times New Roman"/>
                <a:ea typeface="Times New Roman"/>
                <a:cs typeface="Times New Roman"/>
                <a:sym typeface="Times New Roman"/>
              </a:rPr>
              <a:t>grep -n </a:t>
            </a:r>
            <a:r>
              <a:rPr lang="en-US" sz="1800">
                <a:solidFill>
                  <a:srgbClr val="C9211E"/>
                </a:solidFill>
                <a:latin typeface="Times New Roman"/>
                <a:ea typeface="Times New Roman"/>
                <a:cs typeface="Times New Roman"/>
                <a:sym typeface="Times New Roman"/>
              </a:rPr>
              <a:t>			</a:t>
            </a:r>
            <a:r>
              <a:rPr b="1" lang="en-US" sz="1800">
                <a:solidFill>
                  <a:srgbClr val="000000"/>
                </a:solidFill>
                <a:latin typeface="Times New Roman"/>
                <a:ea typeface="Times New Roman"/>
                <a:cs typeface="Times New Roman"/>
                <a:sym typeface="Times New Roman"/>
              </a:rPr>
              <a:t>:</a:t>
            </a:r>
            <a:r>
              <a:rPr lang="en-US" sz="1800">
                <a:solidFill>
                  <a:srgbClr val="C9211E"/>
                </a:solidFill>
                <a:latin typeface="Times New Roman"/>
                <a:ea typeface="Times New Roman"/>
                <a:cs typeface="Times New Roman"/>
                <a:sym typeface="Times New Roman"/>
              </a:rPr>
              <a:t>	</a:t>
            </a:r>
            <a:r>
              <a:rPr lang="en-US" sz="1800">
                <a:latin typeface="Times New Roman"/>
                <a:ea typeface="Times New Roman"/>
                <a:cs typeface="Times New Roman"/>
                <a:sym typeface="Times New Roman"/>
              </a:rPr>
              <a:t>Precede output with line numbers from the file.</a:t>
            </a:r>
            <a:endParaRPr/>
          </a:p>
          <a:p>
            <a:pPr indent="0" lvl="0" marL="0" marR="0" rtl="0" algn="l">
              <a:lnSpc>
                <a:spcPct val="107000"/>
              </a:lnSpc>
              <a:spcBef>
                <a:spcPts val="800"/>
              </a:spcBef>
              <a:spcAft>
                <a:spcPts val="0"/>
              </a:spcAft>
              <a:buSzPts val="1800"/>
              <a:buNone/>
            </a:pPr>
            <a:r>
              <a:t/>
            </a:r>
            <a:endParaRPr sz="1800">
              <a:latin typeface="Calibri"/>
              <a:ea typeface="Calibri"/>
              <a:cs typeface="Calibri"/>
              <a:sym typeface="Calibri"/>
            </a:endParaRPr>
          </a:p>
        </p:txBody>
      </p:sp>
      <p:sp>
        <p:nvSpPr>
          <p:cNvPr id="566" name="Google Shape;566;p7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67" name="Google Shape;567;p73"/>
          <p:cNvSpPr txBox="1"/>
          <p:nvPr/>
        </p:nvSpPr>
        <p:spPr>
          <a:xfrm>
            <a:off x="491862" y="3129118"/>
            <a:ext cx="6637071" cy="255223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grep User secret</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800"/>
              </a:spcBef>
              <a:spcAft>
                <a:spcPts val="0"/>
              </a:spcAft>
              <a:buClr>
                <a:srgbClr val="000000"/>
              </a:buClr>
              <a:buSzPts val="1800"/>
              <a:buFont typeface="Arial"/>
              <a:buNone/>
            </a:pPr>
            <a:r>
              <a:rPr b="0" i="1" lang="en-US" sz="1800" u="none" cap="none" strike="noStrike">
                <a:solidFill>
                  <a:schemeClr val="dk1"/>
                </a:solidFill>
                <a:latin typeface="Times New Roman"/>
                <a:ea typeface="Times New Roman"/>
                <a:cs typeface="Times New Roman"/>
                <a:sym typeface="Times New Roman"/>
              </a:rPr>
              <a:t>Outputs nothing. However the following outputs this: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800"/>
              </a:spcBef>
              <a:spcAft>
                <a:spcPts val="0"/>
              </a:spcAft>
              <a:buClr>
                <a:srgbClr val="000000"/>
              </a:buClr>
              <a:buSzPts val="1800"/>
              <a:buFont typeface="Arial"/>
              <a:buNone/>
            </a:pPr>
            <a:r>
              <a:rPr b="1" i="0" lang="en-US" sz="1800" u="none" cap="none" strike="noStrike">
                <a:solidFill>
                  <a:schemeClr val="dk1"/>
                </a:solidFill>
                <a:latin typeface="Times New Roman"/>
                <a:ea typeface="Times New Roman"/>
                <a:cs typeface="Times New Roman"/>
                <a:sym typeface="Times New Roman"/>
              </a:rPr>
              <a:t>$ </a:t>
            </a:r>
            <a:r>
              <a:rPr b="1" i="0" lang="en-US" sz="1800" u="none" cap="none" strike="noStrike">
                <a:solidFill>
                  <a:srgbClr val="FF0000"/>
                </a:solidFill>
                <a:latin typeface="Times New Roman"/>
                <a:ea typeface="Times New Roman"/>
                <a:cs typeface="Times New Roman"/>
                <a:sym typeface="Times New Roman"/>
              </a:rPr>
              <a:t>grep -i User secret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pic>
        <p:nvPicPr>
          <p:cNvPr id="568" name="Google Shape;568;p73"/>
          <p:cNvPicPr preferRelativeResize="0"/>
          <p:nvPr/>
        </p:nvPicPr>
        <p:blipFill rotWithShape="1">
          <a:blip r:embed="rId3">
            <a:alphaModFix/>
          </a:blip>
          <a:srcRect b="0" l="0" r="0" t="0"/>
          <a:stretch/>
        </p:blipFill>
        <p:spPr>
          <a:xfrm>
            <a:off x="641497" y="4524951"/>
            <a:ext cx="8229600" cy="891540"/>
          </a:xfrm>
          <a:prstGeom prst="rect">
            <a:avLst/>
          </a:prstGeom>
          <a:noFill/>
          <a:ln>
            <a:noFill/>
          </a:ln>
        </p:spPr>
      </p:pic>
      <p:pic>
        <p:nvPicPr>
          <p:cNvPr id="569" name="Google Shape;569;p73"/>
          <p:cNvPicPr preferRelativeResize="0"/>
          <p:nvPr/>
        </p:nvPicPr>
        <p:blipFill rotWithShape="1">
          <a:blip r:embed="rId4">
            <a:alphaModFix/>
          </a:blip>
          <a:srcRect b="0" l="0" r="0" t="0"/>
          <a:stretch/>
        </p:blipFill>
        <p:spPr>
          <a:xfrm>
            <a:off x="9407674" y="5984774"/>
            <a:ext cx="1530000" cy="6120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id="574" name="Google Shape;574;p74"/>
          <p:cNvPicPr preferRelativeResize="0"/>
          <p:nvPr>
            <p:ph idx="1" type="body"/>
          </p:nvPr>
        </p:nvPicPr>
        <p:blipFill rotWithShape="1">
          <a:blip r:embed="rId3">
            <a:alphaModFix/>
          </a:blip>
          <a:srcRect b="0" l="0" r="0" t="0"/>
          <a:stretch/>
        </p:blipFill>
        <p:spPr>
          <a:xfrm>
            <a:off x="509588" y="1295734"/>
            <a:ext cx="9401328" cy="4131671"/>
          </a:xfrm>
          <a:prstGeom prst="rect">
            <a:avLst/>
          </a:prstGeom>
          <a:noFill/>
          <a:ln>
            <a:noFill/>
          </a:ln>
        </p:spPr>
      </p:pic>
      <p:sp>
        <p:nvSpPr>
          <p:cNvPr id="575" name="Google Shape;575;p7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76" name="Google Shape;576;p74"/>
          <p:cNvPicPr preferRelativeResize="0"/>
          <p:nvPr/>
        </p:nvPicPr>
        <p:blipFill rotWithShape="1">
          <a:blip r:embed="rId4">
            <a:alphaModFix/>
          </a:blip>
          <a:srcRect b="0" l="0" r="0" t="0"/>
          <a:stretch/>
        </p:blipFill>
        <p:spPr>
          <a:xfrm>
            <a:off x="9407674" y="5984774"/>
            <a:ext cx="1530000" cy="612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8"/>
          <p:cNvSpPr txBox="1"/>
          <p:nvPr>
            <p:ph type="ctrTitle"/>
          </p:nvPr>
        </p:nvSpPr>
        <p:spPr>
          <a:xfrm>
            <a:off x="289344" y="372313"/>
            <a:ext cx="8190265" cy="7639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Linux</a:t>
            </a:r>
            <a:r>
              <a:rPr lang="en-US" sz="3600"/>
              <a:t> Overview</a:t>
            </a:r>
            <a:endParaRPr/>
          </a:p>
        </p:txBody>
      </p:sp>
      <p:sp>
        <p:nvSpPr>
          <p:cNvPr id="166" name="Google Shape;166;p8"/>
          <p:cNvSpPr txBox="1"/>
          <p:nvPr>
            <p:ph idx="2" type="body"/>
          </p:nvPr>
        </p:nvSpPr>
        <p:spPr>
          <a:xfrm>
            <a:off x="289344" y="1343460"/>
            <a:ext cx="11902656" cy="5105681"/>
          </a:xfrm>
          <a:prstGeom prst="rect">
            <a:avLst/>
          </a:prstGeom>
          <a:noFill/>
          <a:ln>
            <a:noFill/>
          </a:ln>
        </p:spPr>
        <p:txBody>
          <a:bodyPr anchorCtr="0" anchor="t" bIns="45700" lIns="91425" spcFirstLastPara="1" rIns="0" wrap="square" tIns="0">
            <a:normAutofit fontScale="92500" lnSpcReduction="10000"/>
          </a:bodyPr>
          <a:lstStyle/>
          <a:p>
            <a:pPr indent="0" lvl="0" marL="0" rtl="0" algn="l">
              <a:lnSpc>
                <a:spcPct val="100000"/>
              </a:lnSpc>
              <a:spcBef>
                <a:spcPts val="0"/>
              </a:spcBef>
              <a:spcAft>
                <a:spcPts val="0"/>
              </a:spcAft>
              <a:buSzPct val="64912"/>
              <a:buNone/>
            </a:pPr>
            <a:r>
              <a:rPr lang="en-US" sz="2156"/>
              <a:t>The LINUX OS architecture resembles a lot with an onion. What this means is that the Linux OS is built in 4 basic layers and each layer sits on top of the other, like an onion:</a:t>
            </a:r>
            <a:endParaRPr sz="2156"/>
          </a:p>
          <a:p>
            <a:pPr indent="0" lvl="0" marL="0" rtl="0" algn="l">
              <a:lnSpc>
                <a:spcPct val="100000"/>
              </a:lnSpc>
              <a:spcBef>
                <a:spcPts val="0"/>
              </a:spcBef>
              <a:spcAft>
                <a:spcPts val="0"/>
              </a:spcAft>
              <a:buSzPct val="100000"/>
              <a:buNone/>
            </a:pPr>
            <a:r>
              <a:t/>
            </a:r>
            <a:endParaRPr/>
          </a:p>
          <a:p>
            <a:pPr indent="0" lvl="0" marL="0" rtl="0" algn="l">
              <a:lnSpc>
                <a:spcPct val="100000"/>
              </a:lnSpc>
              <a:spcBef>
                <a:spcPts val="0"/>
              </a:spcBef>
              <a:spcAft>
                <a:spcPts val="0"/>
              </a:spcAft>
              <a:buSzPct val="100000"/>
              <a:buNone/>
            </a:pPr>
            <a:r>
              <a:t/>
            </a:r>
            <a:endParaRPr/>
          </a:p>
          <a:p>
            <a:pPr indent="-285750" lvl="0" marL="285750" rtl="0" algn="l">
              <a:lnSpc>
                <a:spcPct val="100000"/>
              </a:lnSpc>
              <a:spcBef>
                <a:spcPts val="1800"/>
              </a:spcBef>
              <a:spcAft>
                <a:spcPts val="0"/>
              </a:spcAft>
              <a:buSzPct val="100000"/>
              <a:buFont typeface="Noto Sans Symbols"/>
              <a:buChar char="❑"/>
            </a:pPr>
            <a:r>
              <a:rPr b="1" lang="en-US" sz="1800"/>
              <a:t>Hardware: </a:t>
            </a:r>
            <a:r>
              <a:rPr lang="en-US" sz="1800"/>
              <a:t>The hardware is the core of the LINUX system and it embodies the operational processes with diverse hardware components connected to the system. The components include Read Access Memory (RAM), Read-Only Memory (ROM), motherboard, Central Processing Unit (CPU) and other storage devices.</a:t>
            </a:r>
            <a:endParaRPr/>
          </a:p>
          <a:p>
            <a:pPr indent="-351472" lvl="0" marL="457200" rtl="0" algn="l">
              <a:lnSpc>
                <a:spcPct val="100000"/>
              </a:lnSpc>
              <a:spcBef>
                <a:spcPts val="1800"/>
              </a:spcBef>
              <a:spcAft>
                <a:spcPts val="0"/>
              </a:spcAft>
              <a:buSzPct val="100000"/>
              <a:buFont typeface="Book Antiqua"/>
              <a:buNone/>
            </a:pPr>
            <a:r>
              <a:t/>
            </a:r>
            <a:endParaRPr b="1" sz="1800"/>
          </a:p>
          <a:p>
            <a:pPr indent="-285750" lvl="0" marL="285750" rtl="0" algn="l">
              <a:lnSpc>
                <a:spcPct val="100000"/>
              </a:lnSpc>
              <a:spcBef>
                <a:spcPts val="1800"/>
              </a:spcBef>
              <a:spcAft>
                <a:spcPts val="0"/>
              </a:spcAft>
              <a:buSzPct val="100000"/>
              <a:buFont typeface="Noto Sans Symbols"/>
              <a:buChar char="❑"/>
            </a:pPr>
            <a:r>
              <a:rPr b="1" lang="en-US" sz="1800"/>
              <a:t>Kernel: </a:t>
            </a:r>
            <a:r>
              <a:rPr lang="en-US" sz="1800"/>
              <a:t>The Kernel could be otherwise called “the heart of the OS”. It provides the interface between the application and data processing at the system level. It works explicitly with the hardware for connection and follow-up communication. In a raw implementation, assuming you save a file in the ROM (or Hard drive), it will only understand how to manipulate the data to be saved with the influence of the kernel. The kernel has all it takes to manage end-to-end encryption at any request within the confines of the operating system. It also provides the lowest-level abstraction for resource application software and carries out the interactions between hardware and other components of the system. In a nutshell, the kernel handles processes in CPU management, memory management, device management, end-to-end user management, input/output processes and other core functional managements.</a:t>
            </a:r>
            <a:endParaRPr sz="1800"/>
          </a:p>
          <a:p>
            <a:pPr indent="-205422" lvl="0" marL="274320" rtl="0" algn="l">
              <a:lnSpc>
                <a:spcPct val="100000"/>
              </a:lnSpc>
              <a:spcBef>
                <a:spcPts val="1800"/>
              </a:spcBef>
              <a:spcAft>
                <a:spcPts val="0"/>
              </a:spcAft>
              <a:buSzPct val="100000"/>
              <a:buFont typeface="Courier New"/>
              <a:buNone/>
            </a:pPr>
            <a:r>
              <a:t/>
            </a:r>
            <a:endParaRPr/>
          </a:p>
        </p:txBody>
      </p:sp>
      <p:sp>
        <p:nvSpPr>
          <p:cNvPr id="167" name="Google Shape;167;p8"/>
          <p:cNvSpPr txBox="1"/>
          <p:nvPr>
            <p:ph idx="4294967295" type="sldNum"/>
          </p:nvPr>
        </p:nvSpPr>
        <p:spPr>
          <a:xfrm>
            <a:off x="11572875" y="6291263"/>
            <a:ext cx="619125"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100"/>
              <a:buNone/>
            </a:pPr>
            <a:fld id="{00000000-1234-1234-1234-123412341234}" type="slidenum">
              <a:rPr lang="en-US"/>
              <a:t>‹#›</a:t>
            </a:fld>
            <a:endParaRPr/>
          </a:p>
        </p:txBody>
      </p:sp>
      <p:pic>
        <p:nvPicPr>
          <p:cNvPr id="168" name="Google Shape;168;p8"/>
          <p:cNvPicPr preferRelativeResize="0"/>
          <p:nvPr/>
        </p:nvPicPr>
        <p:blipFill rotWithShape="1">
          <a:blip r:embed="rId3">
            <a:alphaModFix/>
          </a:blip>
          <a:srcRect b="0" l="0" r="0" t="0"/>
          <a:stretch/>
        </p:blipFill>
        <p:spPr>
          <a:xfrm>
            <a:off x="8198306" y="6044388"/>
            <a:ext cx="1530000" cy="612000"/>
          </a:xfrm>
          <a:prstGeom prst="rect">
            <a:avLst/>
          </a:prstGeom>
          <a:noFill/>
          <a:ln>
            <a:noFill/>
          </a:ln>
        </p:spPr>
      </p:pic>
      <p:sp>
        <p:nvSpPr>
          <p:cNvPr id="169" name="Google Shape;169;p8"/>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2</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75"/>
          <p:cNvSpPr txBox="1"/>
          <p:nvPr>
            <p:ph idx="1" type="body"/>
          </p:nvPr>
        </p:nvSpPr>
        <p:spPr>
          <a:xfrm>
            <a:off x="500990" y="832098"/>
            <a:ext cx="11582855" cy="4251179"/>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i="1" lang="en-US" sz="1600">
                <a:solidFill>
                  <a:srgbClr val="000000"/>
                </a:solidFill>
                <a:latin typeface="Times New Roman"/>
                <a:ea typeface="Times New Roman"/>
                <a:cs typeface="Times New Roman"/>
                <a:sym typeface="Times New Roman"/>
              </a:rPr>
              <a:t>Searching For Text in Binary Files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2000">
                <a:latin typeface="Times New Roman"/>
                <a:ea typeface="Times New Roman"/>
                <a:cs typeface="Times New Roman"/>
                <a:sym typeface="Times New Roman"/>
              </a:rPr>
              <a:t>If you run </a:t>
            </a:r>
            <a:r>
              <a:rPr b="1" lang="en-US" sz="2000">
                <a:solidFill>
                  <a:srgbClr val="C9211E"/>
                </a:solidFill>
                <a:latin typeface="Times New Roman"/>
                <a:ea typeface="Times New Roman"/>
                <a:cs typeface="Times New Roman"/>
                <a:sym typeface="Times New Roman"/>
              </a:rPr>
              <a:t>grep</a:t>
            </a:r>
            <a:r>
              <a:rPr lang="en-US" sz="2000">
                <a:latin typeface="Times New Roman"/>
                <a:ea typeface="Times New Roman"/>
                <a:cs typeface="Times New Roman"/>
                <a:sym typeface="Times New Roman"/>
              </a:rPr>
              <a:t> against a binary file, it will simply display whether or not that information was found in the file, but </a:t>
            </a:r>
            <a:r>
              <a:rPr i="1" lang="en-US" sz="2000" u="sng">
                <a:latin typeface="Times New Roman"/>
                <a:ea typeface="Times New Roman"/>
                <a:cs typeface="Times New Roman"/>
                <a:sym typeface="Times New Roman"/>
              </a:rPr>
              <a:t>it will not</a:t>
            </a:r>
            <a:r>
              <a:rPr lang="en-US" sz="2000">
                <a:latin typeface="Times New Roman"/>
                <a:ea typeface="Times New Roman"/>
                <a:cs typeface="Times New Roman"/>
                <a:sym typeface="Times New Roman"/>
              </a:rPr>
              <a:t> display the surrounding text. To look at textual data within a binary file use the </a:t>
            </a:r>
            <a:r>
              <a:rPr b="1" lang="en-US" sz="2000">
                <a:solidFill>
                  <a:srgbClr val="C9211E"/>
                </a:solidFill>
                <a:latin typeface="Times New Roman"/>
                <a:ea typeface="Times New Roman"/>
                <a:cs typeface="Times New Roman"/>
                <a:sym typeface="Times New Roman"/>
              </a:rPr>
              <a:t>strings</a:t>
            </a:r>
            <a:r>
              <a:rPr lang="en-US" sz="2000">
                <a:latin typeface="Times New Roman"/>
                <a:ea typeface="Times New Roman"/>
                <a:cs typeface="Times New Roman"/>
                <a:sym typeface="Times New Roman"/>
              </a:rPr>
              <a:t> command.</a:t>
            </a:r>
            <a:endParaRPr sz="20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C9211E"/>
                </a:solidFill>
                <a:latin typeface="Times New Roman"/>
                <a:ea typeface="Times New Roman"/>
                <a:cs typeface="Times New Roman"/>
                <a:sym typeface="Times New Roman"/>
              </a:rPr>
              <a:t>strings file</a:t>
            </a:r>
            <a:r>
              <a:rPr lang="en-US" sz="11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a:t>
            </a:r>
            <a:r>
              <a:rPr b="1" lang="en-US">
                <a:latin typeface="Times New Roman"/>
                <a:ea typeface="Times New Roman"/>
                <a:cs typeface="Times New Roman"/>
                <a:sym typeface="Times New Roman"/>
              </a:rPr>
              <a:t>    </a:t>
            </a:r>
            <a:r>
              <a:rPr lang="en-US" sz="1400">
                <a:latin typeface="Times New Roman"/>
                <a:ea typeface="Times New Roman"/>
                <a:cs typeface="Times New Roman"/>
                <a:sym typeface="Times New Roman"/>
              </a:rPr>
              <a:t>Display printable strings in binary files.</a:t>
            </a:r>
            <a:endParaRPr sz="105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582" name="Google Shape;582;p7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83" name="Google Shape;583;p75"/>
          <p:cNvPicPr preferRelativeResize="0"/>
          <p:nvPr/>
        </p:nvPicPr>
        <p:blipFill rotWithShape="1">
          <a:blip r:embed="rId3">
            <a:alphaModFix/>
          </a:blip>
          <a:srcRect b="0" l="0" r="0" t="0"/>
          <a:stretch/>
        </p:blipFill>
        <p:spPr>
          <a:xfrm>
            <a:off x="9447002" y="5984774"/>
            <a:ext cx="1530000" cy="6120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7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589" name="Google Shape;589;p77"/>
          <p:cNvSpPr txBox="1"/>
          <p:nvPr>
            <p:ph idx="1" type="body"/>
          </p:nvPr>
        </p:nvSpPr>
        <p:spPr>
          <a:xfrm>
            <a:off x="467169" y="1291786"/>
            <a:ext cx="11037276" cy="4628675"/>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2400">
                <a:solidFill>
                  <a:srgbClr val="000000"/>
                </a:solidFill>
                <a:latin typeface="Times New Roman"/>
                <a:ea typeface="Times New Roman"/>
                <a:cs typeface="Times New Roman"/>
                <a:sym typeface="Times New Roman"/>
              </a:rPr>
              <a:t>Removing Files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88900" lvl="0" marL="0" marR="0" rtl="0" algn="l">
              <a:lnSpc>
                <a:spcPct val="107000"/>
              </a:lnSpc>
              <a:spcBef>
                <a:spcPts val="800"/>
              </a:spcBef>
              <a:spcAft>
                <a:spcPts val="0"/>
              </a:spcAft>
              <a:buSzPts val="1400"/>
              <a:buChar char=" "/>
            </a:pPr>
            <a:r>
              <a:rPr lang="en-US" sz="1400">
                <a:latin typeface="Times New Roman"/>
                <a:ea typeface="Times New Roman"/>
                <a:cs typeface="Times New Roman"/>
                <a:sym typeface="Times New Roman"/>
              </a:rPr>
              <a:t>To delete files using terminal commands use the rm command:</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C9211E"/>
                </a:solidFill>
                <a:latin typeface="Times New Roman"/>
                <a:ea typeface="Times New Roman"/>
                <a:cs typeface="Times New Roman"/>
                <a:sym typeface="Times New Roman"/>
              </a:rPr>
              <a:t>rm file</a:t>
            </a:r>
            <a:r>
              <a:rPr lang="en-US" sz="11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a:t>
            </a:r>
            <a:r>
              <a:rPr lang="en-US" sz="1400">
                <a:latin typeface="Times New Roman"/>
                <a:ea typeface="Times New Roman"/>
                <a:cs typeface="Times New Roman"/>
                <a:sym typeface="Times New Roman"/>
              </a:rPr>
              <a:t>	</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Removes file.</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C9211E"/>
                </a:solidFill>
                <a:latin typeface="Times New Roman"/>
                <a:ea typeface="Times New Roman"/>
                <a:cs typeface="Times New Roman"/>
                <a:sym typeface="Times New Roman"/>
              </a:rPr>
              <a:t>rm -r directory</a:t>
            </a:r>
            <a:r>
              <a:rPr lang="en-US" sz="11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   : </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Remove the directory and its contents recursively. If you want to 				</a:t>
            </a:r>
            <a:r>
              <a:rPr lang="en-US">
                <a:latin typeface="Times New Roman"/>
                <a:ea typeface="Times New Roman"/>
                <a:cs typeface="Times New Roman"/>
                <a:sym typeface="Times New Roman"/>
              </a:rPr>
              <a:t>                      	  	 </a:t>
            </a:r>
            <a:r>
              <a:rPr lang="en-US" sz="1400">
                <a:latin typeface="Times New Roman"/>
                <a:ea typeface="Times New Roman"/>
                <a:cs typeface="Times New Roman"/>
                <a:sym typeface="Times New Roman"/>
              </a:rPr>
              <a:t>remove a directory with </a:t>
            </a:r>
            <a:r>
              <a:rPr b="1" lang="en-US" sz="1400">
                <a:solidFill>
                  <a:srgbClr val="C9211E"/>
                </a:solidFill>
                <a:latin typeface="Times New Roman"/>
                <a:ea typeface="Times New Roman"/>
                <a:cs typeface="Times New Roman"/>
                <a:sym typeface="Times New Roman"/>
              </a:rPr>
              <a:t>rm</a:t>
            </a:r>
            <a:r>
              <a:rPr lang="en-US" sz="1400">
                <a:latin typeface="Times New Roman"/>
                <a:ea typeface="Times New Roman"/>
                <a:cs typeface="Times New Roman"/>
                <a:sym typeface="Times New Roman"/>
              </a:rPr>
              <a:t>, you have to supply the </a:t>
            </a:r>
            <a:r>
              <a:rPr b="1" i="1" lang="en-US" sz="1400">
                <a:latin typeface="Times New Roman"/>
                <a:ea typeface="Times New Roman"/>
                <a:cs typeface="Times New Roman"/>
                <a:sym typeface="Times New Roman"/>
              </a:rPr>
              <a:t>-r argument.</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C9211E"/>
                </a:solidFill>
                <a:latin typeface="Times New Roman"/>
                <a:ea typeface="Times New Roman"/>
                <a:cs typeface="Times New Roman"/>
                <a:sym typeface="Times New Roman"/>
              </a:rPr>
              <a:t>rm -f file </a:t>
            </a:r>
            <a:r>
              <a:rPr lang="en-US" sz="11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  </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Force removal and never prompt for confirmation.</a:t>
            </a:r>
            <a:endParaRPr sz="1050">
              <a:latin typeface="Calibri"/>
              <a:ea typeface="Calibri"/>
              <a:cs typeface="Calibri"/>
              <a:sym typeface="Calibri"/>
            </a:endParaRPr>
          </a:p>
          <a:p>
            <a:pPr indent="-91440" lvl="0" marL="91440" rtl="0" algn="l">
              <a:lnSpc>
                <a:spcPct val="100000"/>
              </a:lnSpc>
              <a:spcBef>
                <a:spcPts val="20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rm s*		    	    </a:t>
            </a:r>
            <a:r>
              <a:rPr b="1" lang="en-US" sz="1400">
                <a:solidFill>
                  <a:srgbClr val="000000"/>
                </a:solidFill>
                <a:latin typeface="Times New Roman"/>
                <a:ea typeface="Times New Roman"/>
                <a:cs typeface="Times New Roman"/>
                <a:sym typeface="Times New Roman"/>
              </a:rPr>
              <a:t>:</a:t>
            </a:r>
            <a:r>
              <a:rPr lang="en-US" sz="1400">
                <a:solidFill>
                  <a:srgbClr val="BF0041"/>
                </a:solidFill>
                <a:latin typeface="Times New Roman"/>
                <a:ea typeface="Times New Roman"/>
                <a:cs typeface="Times New Roman"/>
                <a:sym typeface="Times New Roman"/>
              </a:rPr>
              <a:t>	 </a:t>
            </a:r>
            <a:r>
              <a:rPr lang="en-US" sz="1400">
                <a:solidFill>
                  <a:srgbClr val="000000"/>
                </a:solidFill>
                <a:latin typeface="Times New Roman"/>
                <a:ea typeface="Times New Roman"/>
                <a:cs typeface="Times New Roman"/>
                <a:sym typeface="Times New Roman"/>
              </a:rPr>
              <a:t>Deletes every file which names start with s in the</a:t>
            </a:r>
            <a:r>
              <a:rPr lang="en-US" sz="1400">
                <a:solidFill>
                  <a:srgbClr val="BF0041"/>
                </a:solidFill>
                <a:latin typeface="Times New Roman"/>
                <a:ea typeface="Times New Roman"/>
                <a:cs typeface="Times New Roman"/>
                <a:sym typeface="Times New Roman"/>
              </a:rPr>
              <a:t> </a:t>
            </a:r>
            <a:r>
              <a:rPr lang="en-US" sz="1400">
                <a:solidFill>
                  <a:srgbClr val="000000"/>
                </a:solidFill>
                <a:latin typeface="Times New Roman"/>
                <a:ea typeface="Times New Roman"/>
                <a:cs typeface="Times New Roman"/>
                <a:sym typeface="Times New Roman"/>
              </a:rPr>
              <a:t>current path (not the folders)</a:t>
            </a:r>
            <a:endParaRPr/>
          </a:p>
        </p:txBody>
      </p:sp>
      <p:pic>
        <p:nvPicPr>
          <p:cNvPr id="590" name="Google Shape;590;p77"/>
          <p:cNvPicPr preferRelativeResize="0"/>
          <p:nvPr/>
        </p:nvPicPr>
        <p:blipFill rotWithShape="1">
          <a:blip r:embed="rId3">
            <a:alphaModFix/>
          </a:blip>
          <a:srcRect b="0" l="0" r="0" t="0"/>
          <a:stretch/>
        </p:blipFill>
        <p:spPr>
          <a:xfrm>
            <a:off x="9427338" y="6043899"/>
            <a:ext cx="1530000" cy="612000"/>
          </a:xfrm>
          <a:prstGeom prst="rect">
            <a:avLst/>
          </a:prstGeom>
          <a:noFill/>
          <a:ln>
            <a:noFill/>
          </a:ln>
        </p:spPr>
      </p:pic>
      <p:sp>
        <p:nvSpPr>
          <p:cNvPr id="591" name="Google Shape;591;p77"/>
          <p:cNvSpPr txBox="1"/>
          <p:nvPr/>
        </p:nvSpPr>
        <p:spPr>
          <a:xfrm>
            <a:off x="467169" y="508101"/>
            <a:ext cx="9256934"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Deleting, Copying, Moving, and Renaming Files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78"/>
          <p:cNvSpPr txBox="1"/>
          <p:nvPr>
            <p:ph idx="1" type="body"/>
          </p:nvPr>
        </p:nvSpPr>
        <p:spPr>
          <a:xfrm>
            <a:off x="155714" y="202101"/>
            <a:ext cx="11112053" cy="5841798"/>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2400">
                <a:solidFill>
                  <a:srgbClr val="000000"/>
                </a:solidFill>
                <a:latin typeface="Times New Roman"/>
                <a:ea typeface="Times New Roman"/>
                <a:cs typeface="Times New Roman"/>
                <a:sym typeface="Times New Roman"/>
              </a:rPr>
              <a:t>Copying Files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400"/>
              <a:buNone/>
            </a:pPr>
            <a:r>
              <a:rPr lang="en-US" sz="1400">
                <a:latin typeface="Times New Roman"/>
                <a:ea typeface="Times New Roman"/>
                <a:cs typeface="Times New Roman"/>
                <a:sym typeface="Times New Roman"/>
              </a:rPr>
              <a:t>To copy files, use the </a:t>
            </a:r>
            <a:r>
              <a:rPr b="1" lang="en-US" sz="1400">
                <a:solidFill>
                  <a:srgbClr val="FF0000"/>
                </a:solidFill>
                <a:latin typeface="Times New Roman"/>
                <a:ea typeface="Times New Roman"/>
                <a:cs typeface="Times New Roman"/>
                <a:sym typeface="Times New Roman"/>
              </a:rPr>
              <a:t>cp</a:t>
            </a:r>
            <a:r>
              <a:rPr lang="en-US" sz="1400">
                <a:latin typeface="Times New Roman"/>
                <a:ea typeface="Times New Roman"/>
                <a:cs typeface="Times New Roman"/>
                <a:sym typeface="Times New Roman"/>
              </a:rPr>
              <a:t> command. If you want to create a copy of a file you can run </a:t>
            </a:r>
            <a:r>
              <a:rPr b="1" lang="en-US" sz="1400">
                <a:solidFill>
                  <a:srgbClr val="FF0000"/>
                </a:solidFill>
                <a:latin typeface="Times New Roman"/>
                <a:ea typeface="Times New Roman"/>
                <a:cs typeface="Times New Roman"/>
                <a:sym typeface="Times New Roman"/>
              </a:rPr>
              <a:t>cp source_file destination_file</a:t>
            </a:r>
            <a:r>
              <a:rPr lang="en-US" sz="1400">
                <a:latin typeface="Times New Roman"/>
                <a:ea typeface="Times New Roman"/>
                <a:cs typeface="Times New Roman"/>
                <a:sym typeface="Times New Roman"/>
              </a:rPr>
              <a:t>. You can also copy a file, or a series of files, to a directory by using cp file(s) dir.</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cp source_file destination_file</a:t>
            </a:r>
            <a:r>
              <a:rPr lang="en-US" sz="11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 </a:t>
            </a:r>
            <a:r>
              <a:rPr b="1" lang="en-US">
                <a:latin typeface="Times New Roman"/>
                <a:ea typeface="Times New Roman"/>
                <a:cs typeface="Times New Roman"/>
                <a:sym typeface="Times New Roman"/>
              </a:rPr>
              <a:t>         </a:t>
            </a:r>
            <a:r>
              <a:rPr b="1" i="1" lang="en-US" sz="1400">
                <a:latin typeface="Times New Roman"/>
                <a:ea typeface="Times New Roman"/>
                <a:cs typeface="Times New Roman"/>
                <a:sym typeface="Times New Roman"/>
              </a:rPr>
              <a:t>Copy source_file to destination_file.</a:t>
            </a:r>
            <a:endParaRPr b="1" i="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cp source_file1 [source_fileN…] destination_director         </a:t>
            </a:r>
            <a:r>
              <a:rPr b="1"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	</a:t>
            </a:r>
            <a:r>
              <a:rPr b="1" i="1" lang="en-US">
                <a:latin typeface="Times New Roman"/>
                <a:ea typeface="Times New Roman"/>
                <a:cs typeface="Times New Roman"/>
                <a:sym typeface="Times New Roman"/>
              </a:rPr>
              <a:t>Copy source_files to destination_directory.</a:t>
            </a:r>
            <a:endParaRPr b="1" i="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cp -i source_file destination_         </a:t>
            </a:r>
            <a:r>
              <a:rPr b="1" lang="en-US">
                <a:latin typeface="Times New Roman"/>
                <a:ea typeface="Times New Roman"/>
                <a:cs typeface="Times New Roman"/>
                <a:sym typeface="Times New Roman"/>
              </a:rPr>
              <a:t>:    </a:t>
            </a:r>
            <a:r>
              <a:rPr lang="en-US">
                <a:latin typeface="Times New Roman"/>
                <a:ea typeface="Times New Roman"/>
                <a:cs typeface="Times New Roman"/>
                <a:sym typeface="Times New Roman"/>
              </a:rPr>
              <a:t>	</a:t>
            </a:r>
            <a:r>
              <a:rPr b="1" i="1" lang="en-US">
                <a:latin typeface="Times New Roman"/>
                <a:ea typeface="Times New Roman"/>
                <a:cs typeface="Times New Roman"/>
                <a:sym typeface="Times New Roman"/>
              </a:rPr>
              <a:t>Runs </a:t>
            </a:r>
            <a:r>
              <a:rPr b="1" i="1" lang="en-US">
                <a:solidFill>
                  <a:srgbClr val="FF0000"/>
                </a:solidFill>
                <a:latin typeface="Times New Roman"/>
                <a:ea typeface="Times New Roman"/>
                <a:cs typeface="Times New Roman"/>
                <a:sym typeface="Times New Roman"/>
              </a:rPr>
              <a:t>cp</a:t>
            </a:r>
            <a:r>
              <a:rPr b="1" i="1" lang="en-US">
                <a:latin typeface="Times New Roman"/>
                <a:ea typeface="Times New Roman"/>
                <a:cs typeface="Times New Roman"/>
                <a:sym typeface="Times New Roman"/>
              </a:rPr>
              <a:t> in interactive mode. If the destination_file exists, </a:t>
            </a:r>
            <a:r>
              <a:rPr b="1" i="1" lang="en-US">
                <a:solidFill>
                  <a:srgbClr val="FF0000"/>
                </a:solidFill>
                <a:latin typeface="Times New Roman"/>
                <a:ea typeface="Times New Roman"/>
                <a:cs typeface="Times New Roman"/>
                <a:sym typeface="Times New Roman"/>
              </a:rPr>
              <a:t>cp</a:t>
            </a:r>
            <a:r>
              <a:rPr b="1" i="1" lang="en-US">
                <a:latin typeface="Times New Roman"/>
                <a:ea typeface="Times New Roman"/>
                <a:cs typeface="Times New Roman"/>
                <a:sym typeface="Times New Roman"/>
              </a:rPr>
              <a:t> will prompt you before it 	        					overwrites the file.</a:t>
            </a:r>
            <a:endParaRPr b="1"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cp -r source_directory destination</a:t>
            </a:r>
            <a:r>
              <a:rPr lang="en-US" sz="1100">
                <a:latin typeface="Times New Roman"/>
                <a:ea typeface="Times New Roman"/>
                <a:cs typeface="Times New Roman"/>
                <a:sym typeface="Times New Roman"/>
              </a:rPr>
              <a:t>                        </a:t>
            </a:r>
            <a:r>
              <a:rPr b="1" lang="en-US">
                <a:latin typeface="Times New Roman"/>
                <a:ea typeface="Times New Roman"/>
                <a:cs typeface="Times New Roman"/>
                <a:sym typeface="Times New Roman"/>
              </a:rPr>
              <a:t>:  </a:t>
            </a:r>
            <a:r>
              <a:rPr b="1" lang="en-US" sz="1100">
                <a:latin typeface="Times New Roman"/>
                <a:ea typeface="Times New Roman"/>
                <a:cs typeface="Times New Roman"/>
                <a:sym typeface="Times New Roman"/>
              </a:rPr>
              <a:t>  </a:t>
            </a:r>
            <a:r>
              <a:rPr b="1" i="1" lang="en-US">
                <a:latin typeface="Times New Roman"/>
                <a:ea typeface="Times New Roman"/>
                <a:cs typeface="Times New Roman"/>
                <a:sym typeface="Times New Roman"/>
              </a:rPr>
              <a:t>Copy source_directory recursively to destination. If destination exists, </a:t>
            </a:r>
            <a:r>
              <a:rPr lang="en-US"/>
              <a:t> </a:t>
            </a:r>
            <a:r>
              <a:rPr b="1" i="1" lang="en-US">
                <a:latin typeface="Times New Roman"/>
                <a:ea typeface="Times New Roman"/>
                <a:cs typeface="Times New Roman"/>
                <a:sym typeface="Times New Roman"/>
              </a:rPr>
              <a:t>copy 						source_directory into destination otherwise create destination with the contents </a:t>
            </a:r>
            <a:endParaRPr/>
          </a:p>
          <a:p>
            <a:pPr indent="0" lvl="6" marL="979959" rtl="0" algn="l">
              <a:lnSpc>
                <a:spcPct val="107000"/>
              </a:lnSpc>
              <a:spcBef>
                <a:spcPts val="800"/>
              </a:spcBef>
              <a:spcAft>
                <a:spcPts val="0"/>
              </a:spcAft>
              <a:buSzPts val="1400"/>
              <a:buNone/>
            </a:pPr>
            <a:r>
              <a:rPr b="1" i="1" lang="en-US">
                <a:latin typeface="Times New Roman"/>
                <a:ea typeface="Times New Roman"/>
                <a:cs typeface="Times New Roman"/>
                <a:sym typeface="Times New Roman"/>
              </a:rPr>
              <a:t>				of directory.</a:t>
            </a:r>
            <a:endParaRPr b="1" i="1" sz="105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597" name="Google Shape;597;p7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598" name="Google Shape;598;p78"/>
          <p:cNvPicPr preferRelativeResize="0"/>
          <p:nvPr/>
        </p:nvPicPr>
        <p:blipFill rotWithShape="1">
          <a:blip r:embed="rId3">
            <a:alphaModFix/>
          </a:blip>
          <a:srcRect b="0" l="0" r="0" t="0"/>
          <a:stretch/>
        </p:blipFill>
        <p:spPr>
          <a:xfrm>
            <a:off x="9466667" y="5984774"/>
            <a:ext cx="1530000" cy="61200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79"/>
          <p:cNvSpPr txBox="1"/>
          <p:nvPr>
            <p:ph idx="1" type="body"/>
          </p:nvPr>
        </p:nvSpPr>
        <p:spPr>
          <a:xfrm>
            <a:off x="445447" y="449639"/>
            <a:ext cx="11117288" cy="5302232"/>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703"/>
              <a:buNone/>
            </a:pPr>
            <a:r>
              <a:rPr b="1" lang="en-US" sz="2400">
                <a:solidFill>
                  <a:srgbClr val="000000"/>
                </a:solidFill>
                <a:latin typeface="Times New Roman"/>
                <a:ea typeface="Times New Roman"/>
                <a:cs typeface="Times New Roman"/>
                <a:sym typeface="Times New Roman"/>
              </a:rPr>
              <a:t>Moving and Renaming Files</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01600" lvl="0" marL="0" marR="0" rtl="0" algn="l">
              <a:lnSpc>
                <a:spcPct val="107000"/>
              </a:lnSpc>
              <a:spcBef>
                <a:spcPts val="800"/>
              </a:spcBef>
              <a:spcAft>
                <a:spcPts val="0"/>
              </a:spcAft>
              <a:buSzPts val="1600"/>
              <a:buChar char=" "/>
            </a:pPr>
            <a:r>
              <a:rPr lang="en-US" sz="1600">
                <a:latin typeface="Times New Roman"/>
                <a:ea typeface="Times New Roman"/>
                <a:cs typeface="Times New Roman"/>
                <a:sym typeface="Times New Roman"/>
              </a:rPr>
              <a:t>The way to rename files or directories in Linux is to use the </a:t>
            </a:r>
            <a:r>
              <a:rPr b="1" lang="en-US" sz="1600">
                <a:solidFill>
                  <a:srgbClr val="FF0000"/>
                </a:solidFill>
                <a:latin typeface="Times New Roman"/>
                <a:ea typeface="Times New Roman"/>
                <a:cs typeface="Times New Roman"/>
                <a:sym typeface="Times New Roman"/>
              </a:rPr>
              <a:t>mv </a:t>
            </a:r>
            <a:r>
              <a:rPr lang="en-US" sz="1600">
                <a:latin typeface="Times New Roman"/>
                <a:ea typeface="Times New Roman"/>
                <a:cs typeface="Times New Roman"/>
                <a:sym typeface="Times New Roman"/>
              </a:rPr>
              <a:t>command. The </a:t>
            </a:r>
            <a:r>
              <a:rPr b="1" lang="en-US" sz="1600">
                <a:solidFill>
                  <a:srgbClr val="FF0000"/>
                </a:solidFill>
                <a:latin typeface="Times New Roman"/>
                <a:ea typeface="Times New Roman"/>
                <a:cs typeface="Times New Roman"/>
                <a:sym typeface="Times New Roman"/>
              </a:rPr>
              <a:t>mv</a:t>
            </a:r>
            <a:r>
              <a:rPr lang="en-US" sz="1600">
                <a:latin typeface="Times New Roman"/>
                <a:ea typeface="Times New Roman"/>
                <a:cs typeface="Times New Roman"/>
                <a:sym typeface="Times New Roman"/>
              </a:rPr>
              <a:t> command moves files from one location to another. </a:t>
            </a:r>
            <a:r>
              <a:rPr b="1" lang="en-US" sz="1600">
                <a:latin typeface="Times New Roman"/>
                <a:ea typeface="Times New Roman"/>
                <a:cs typeface="Times New Roman"/>
                <a:sym typeface="Times New Roman"/>
              </a:rPr>
              <a:t>This can be used</a:t>
            </a:r>
            <a:r>
              <a:rPr lang="en-US" sz="16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to relocate files or directories and it can be used to rename them also.</a:t>
            </a:r>
            <a:endParaRPr sz="1600">
              <a:latin typeface="Calibri"/>
              <a:ea typeface="Calibri"/>
              <a:cs typeface="Calibri"/>
              <a:sym typeface="Calibri"/>
            </a:endParaRPr>
          </a:p>
          <a:p>
            <a:pPr indent="-101600" lvl="0" marL="0" marR="0" rtl="0" algn="l">
              <a:lnSpc>
                <a:spcPct val="107000"/>
              </a:lnSpc>
              <a:spcBef>
                <a:spcPts val="800"/>
              </a:spcBef>
              <a:spcAft>
                <a:spcPts val="0"/>
              </a:spcAft>
              <a:buSzPts val="1600"/>
              <a:buChar char=" "/>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mv source destination 	 </a:t>
            </a:r>
            <a:r>
              <a:rPr b="1" lang="en-US" sz="1400">
                <a:solidFill>
                  <a:srgbClr val="000000"/>
                </a:solidFill>
                <a:latin typeface="Times New Roman"/>
                <a:ea typeface="Times New Roman"/>
                <a:cs typeface="Times New Roman"/>
                <a:sym typeface="Times New Roman"/>
              </a:rPr>
              <a:t>: </a:t>
            </a:r>
            <a:r>
              <a:rPr b="1" lang="en-US">
                <a:solidFill>
                  <a:srgbClr val="000000"/>
                </a:solidFill>
                <a:latin typeface="Times New Roman"/>
                <a:ea typeface="Times New Roman"/>
                <a:cs typeface="Times New Roman"/>
                <a:sym typeface="Times New Roman"/>
              </a:rPr>
              <a:t>  </a:t>
            </a:r>
            <a:r>
              <a:rPr lang="en-US" sz="1500">
                <a:solidFill>
                  <a:srgbClr val="000000"/>
                </a:solidFill>
                <a:latin typeface="Times New Roman"/>
                <a:ea typeface="Times New Roman"/>
                <a:cs typeface="Times New Roman"/>
                <a:sym typeface="Times New Roman"/>
              </a:rPr>
              <a:t>Move files or directories. If destination is a directory, source will be moved into destination. Otherwise 				     source will be renamed to destination.</a:t>
            </a:r>
            <a:endParaRPr sz="15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mv -i source destination   </a:t>
            </a:r>
            <a:r>
              <a:rPr b="1" lang="en-US" sz="1500">
                <a:solidFill>
                  <a:srgbClr val="FF0000"/>
                </a:solidFill>
                <a:latin typeface="Times New Roman"/>
                <a:ea typeface="Times New Roman"/>
                <a:cs typeface="Times New Roman"/>
                <a:sym typeface="Times New Roman"/>
              </a:rPr>
              <a:t> </a:t>
            </a:r>
            <a:r>
              <a:rPr b="1" lang="en-US" sz="1500">
                <a:solidFill>
                  <a:srgbClr val="000000"/>
                </a:solidFill>
                <a:latin typeface="Times New Roman"/>
                <a:ea typeface="Times New Roman"/>
                <a:cs typeface="Times New Roman"/>
                <a:sym typeface="Times New Roman"/>
              </a:rPr>
              <a:t>:    </a:t>
            </a:r>
            <a:r>
              <a:rPr lang="en-US" sz="1500">
                <a:solidFill>
                  <a:srgbClr val="000000"/>
                </a:solidFill>
                <a:latin typeface="Times New Roman"/>
                <a:ea typeface="Times New Roman"/>
                <a:cs typeface="Times New Roman"/>
                <a:sym typeface="Times New Roman"/>
              </a:rPr>
              <a:t>Runs </a:t>
            </a:r>
            <a:r>
              <a:rPr b="1" lang="en-US" sz="1500">
                <a:solidFill>
                  <a:srgbClr val="BF0041"/>
                </a:solidFill>
                <a:latin typeface="Times New Roman"/>
                <a:ea typeface="Times New Roman"/>
                <a:cs typeface="Times New Roman"/>
                <a:sym typeface="Times New Roman"/>
              </a:rPr>
              <a:t>mv </a:t>
            </a:r>
            <a:r>
              <a:rPr lang="en-US" sz="1500">
                <a:solidFill>
                  <a:srgbClr val="000000"/>
                </a:solidFill>
                <a:latin typeface="Times New Roman"/>
                <a:ea typeface="Times New Roman"/>
                <a:cs typeface="Times New Roman"/>
                <a:sym typeface="Times New Roman"/>
              </a:rPr>
              <a:t>in interactive mode. If the destination exists,</a:t>
            </a:r>
            <a:r>
              <a:rPr lang="en-US" sz="1500">
                <a:latin typeface="Calibri"/>
                <a:ea typeface="Calibri"/>
                <a:cs typeface="Calibri"/>
                <a:sym typeface="Calibri"/>
              </a:rPr>
              <a:t> </a:t>
            </a:r>
            <a:r>
              <a:rPr b="1" lang="en-US" sz="1500">
                <a:solidFill>
                  <a:srgbClr val="BF0041"/>
                </a:solidFill>
                <a:latin typeface="Times New Roman"/>
                <a:ea typeface="Times New Roman"/>
                <a:cs typeface="Times New Roman"/>
                <a:sym typeface="Times New Roman"/>
              </a:rPr>
              <a:t>mv</a:t>
            </a:r>
            <a:r>
              <a:rPr lang="en-US" sz="1500">
                <a:solidFill>
                  <a:srgbClr val="000000"/>
                </a:solidFill>
                <a:latin typeface="Times New Roman"/>
                <a:ea typeface="Times New Roman"/>
                <a:cs typeface="Times New Roman"/>
                <a:sym typeface="Times New Roman"/>
              </a:rPr>
              <a:t> will prompt you before it overwrites the file.</a:t>
            </a:r>
            <a:endParaRPr sz="1500">
              <a:latin typeface="Calibri"/>
              <a:ea typeface="Calibri"/>
              <a:cs typeface="Calibri"/>
              <a:sym typeface="Calibri"/>
            </a:endParaRPr>
          </a:p>
          <a:p>
            <a:pPr indent="-9206" lvl="0" marL="91440" rtl="0" algn="l">
              <a:lnSpc>
                <a:spcPct val="100000"/>
              </a:lnSpc>
              <a:spcBef>
                <a:spcPts val="2000"/>
              </a:spcBef>
              <a:spcAft>
                <a:spcPts val="0"/>
              </a:spcAft>
              <a:buSzPts val="1400"/>
              <a:buNone/>
            </a:pPr>
            <a:r>
              <a:t/>
            </a:r>
            <a:endParaRPr/>
          </a:p>
        </p:txBody>
      </p:sp>
      <p:sp>
        <p:nvSpPr>
          <p:cNvPr id="604" name="Google Shape;604;p7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05" name="Google Shape;605;p79"/>
          <p:cNvPicPr preferRelativeResize="0"/>
          <p:nvPr/>
        </p:nvPicPr>
        <p:blipFill rotWithShape="1">
          <a:blip r:embed="rId3">
            <a:alphaModFix/>
          </a:blip>
          <a:srcRect b="0" l="0" r="0" t="0"/>
          <a:stretch/>
        </p:blipFill>
        <p:spPr>
          <a:xfrm>
            <a:off x="9476499" y="5984774"/>
            <a:ext cx="1530000" cy="6120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81"/>
          <p:cNvPicPr preferRelativeResize="0"/>
          <p:nvPr>
            <p:ph idx="1" type="body"/>
          </p:nvPr>
        </p:nvPicPr>
        <p:blipFill rotWithShape="1">
          <a:blip r:embed="rId3">
            <a:alphaModFix/>
          </a:blip>
          <a:srcRect b="0" l="0" r="0" t="0"/>
          <a:stretch/>
        </p:blipFill>
        <p:spPr>
          <a:xfrm>
            <a:off x="1710813" y="1033760"/>
            <a:ext cx="8004461" cy="4221126"/>
          </a:xfrm>
          <a:prstGeom prst="rect">
            <a:avLst/>
          </a:prstGeom>
          <a:noFill/>
          <a:ln>
            <a:noFill/>
          </a:ln>
        </p:spPr>
      </p:pic>
      <p:sp>
        <p:nvSpPr>
          <p:cNvPr id="611" name="Google Shape;611;p8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12" name="Google Shape;612;p81"/>
          <p:cNvPicPr preferRelativeResize="0"/>
          <p:nvPr/>
        </p:nvPicPr>
        <p:blipFill rotWithShape="1">
          <a:blip r:embed="rId4">
            <a:alphaModFix/>
          </a:blip>
          <a:srcRect b="0" l="0" r="0" t="0"/>
          <a:stretch/>
        </p:blipFill>
        <p:spPr>
          <a:xfrm>
            <a:off x="9466667" y="6043899"/>
            <a:ext cx="1530000" cy="612000"/>
          </a:xfrm>
          <a:prstGeom prst="rect">
            <a:avLst/>
          </a:prstGeom>
          <a:noFill/>
          <a:ln>
            <a:noFill/>
          </a:ln>
        </p:spPr>
      </p:pic>
      <p:sp>
        <p:nvSpPr>
          <p:cNvPr id="613" name="Google Shape;613;p81"/>
          <p:cNvSpPr txBox="1"/>
          <p:nvPr/>
        </p:nvSpPr>
        <p:spPr>
          <a:xfrm>
            <a:off x="1445341" y="479762"/>
            <a:ext cx="60960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Common Environment Variables</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8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sp>
        <p:nvSpPr>
          <p:cNvPr id="619" name="Google Shape;619;p82"/>
          <p:cNvSpPr txBox="1"/>
          <p:nvPr>
            <p:ph idx="1" type="body"/>
          </p:nvPr>
        </p:nvSpPr>
        <p:spPr>
          <a:xfrm>
            <a:off x="457994" y="444429"/>
            <a:ext cx="7635297" cy="1650072"/>
          </a:xfrm>
          <a:prstGeom prst="rect">
            <a:avLst/>
          </a:prstGeom>
          <a:noFill/>
          <a:ln>
            <a:noFill/>
          </a:ln>
        </p:spPr>
        <p:txBody>
          <a:bodyPr anchorCtr="0" anchor="t" bIns="45700" lIns="0" spcFirstLastPara="1" rIns="0" wrap="square" tIns="45700">
            <a:normAutofit/>
          </a:bodyPr>
          <a:lstStyle/>
          <a:p>
            <a:pPr indent="-66675" lvl="0" marL="0" marR="0" rtl="0" algn="l">
              <a:lnSpc>
                <a:spcPct val="107000"/>
              </a:lnSpc>
              <a:spcBef>
                <a:spcPts val="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2500"/>
              <a:buNone/>
            </a:pPr>
            <a:r>
              <a:rPr b="1" lang="en-US" sz="2400">
                <a:solidFill>
                  <a:srgbClr val="000000"/>
                </a:solidFill>
                <a:latin typeface="Times New Roman"/>
                <a:ea typeface="Times New Roman"/>
                <a:cs typeface="Times New Roman"/>
                <a:sym typeface="Times New Roman"/>
              </a:rPr>
              <a:t>Viewing Environment Variables</a:t>
            </a:r>
            <a:endParaRPr sz="1050">
              <a:latin typeface="Calibri"/>
              <a:ea typeface="Calibri"/>
              <a:cs typeface="Calibri"/>
              <a:sym typeface="Calibri"/>
            </a:endParaRPr>
          </a:p>
          <a:p>
            <a:pPr indent="-88900" lvl="0" marL="0" marR="0" rtl="0" algn="l">
              <a:lnSpc>
                <a:spcPct val="107000"/>
              </a:lnSpc>
              <a:spcBef>
                <a:spcPts val="800"/>
              </a:spcBef>
              <a:spcAft>
                <a:spcPts val="0"/>
              </a:spcAft>
              <a:buSzPts val="1400"/>
              <a:buChar char=" "/>
            </a:pPr>
            <a:r>
              <a:rPr lang="en-US" sz="1400">
                <a:latin typeface="Times New Roman"/>
                <a:ea typeface="Times New Roman"/>
                <a:cs typeface="Times New Roman"/>
                <a:sym typeface="Times New Roman"/>
              </a:rPr>
              <a:t>If you know the name of the environment variable that you want to examine, you can </a:t>
            </a:r>
            <a:r>
              <a:rPr b="1" lang="en-US" sz="1400">
                <a:latin typeface="Times New Roman"/>
                <a:ea typeface="Times New Roman"/>
                <a:cs typeface="Times New Roman"/>
                <a:sym typeface="Times New Roman"/>
              </a:rPr>
              <a:t>run</a:t>
            </a:r>
            <a:r>
              <a:rPr lang="en-US" sz="1400">
                <a:latin typeface="Times New Roman"/>
                <a:ea typeface="Times New Roman"/>
                <a:cs typeface="Times New Roman"/>
                <a:sym typeface="Times New Roman"/>
              </a:rPr>
              <a:t> </a:t>
            </a:r>
            <a:r>
              <a:rPr b="1" lang="en-US" sz="1400">
                <a:solidFill>
                  <a:srgbClr val="FF0000"/>
                </a:solidFill>
                <a:latin typeface="Times New Roman"/>
                <a:ea typeface="Times New Roman"/>
                <a:cs typeface="Times New Roman"/>
                <a:sym typeface="Times New Roman"/>
              </a:rPr>
              <a:t>echo $VARIABLE_NAME</a:t>
            </a:r>
            <a:r>
              <a:rPr lang="en-US" sz="1400">
                <a:latin typeface="Times New Roman"/>
                <a:ea typeface="Times New Roman"/>
                <a:cs typeface="Times New Roman"/>
                <a:sym typeface="Times New Roman"/>
              </a:rPr>
              <a:t> or </a:t>
            </a:r>
            <a:r>
              <a:rPr b="1" lang="en-US" sz="1400">
                <a:solidFill>
                  <a:srgbClr val="FF0000"/>
                </a:solidFill>
                <a:latin typeface="Times New Roman"/>
                <a:ea typeface="Times New Roman"/>
                <a:cs typeface="Times New Roman"/>
                <a:sym typeface="Times New Roman"/>
              </a:rPr>
              <a:t>printenv VARIABLE_NAME</a:t>
            </a:r>
            <a:r>
              <a:rPr lang="en-US" sz="1400">
                <a:latin typeface="Times New Roman"/>
                <a:ea typeface="Times New Roman"/>
                <a:cs typeface="Times New Roman"/>
                <a:sym typeface="Times New Roman"/>
              </a:rPr>
              <a:t>. If you want to examine all the environment variables that are set, use the </a:t>
            </a:r>
            <a:r>
              <a:rPr b="1" lang="en-US" sz="1400">
                <a:solidFill>
                  <a:srgbClr val="FF0000"/>
                </a:solidFill>
                <a:latin typeface="Times New Roman"/>
                <a:ea typeface="Times New Roman"/>
                <a:cs typeface="Times New Roman"/>
                <a:sym typeface="Times New Roman"/>
              </a:rPr>
              <a:t>env</a:t>
            </a:r>
            <a:r>
              <a:rPr lang="en-US" sz="1400">
                <a:latin typeface="Times New Roman"/>
                <a:ea typeface="Times New Roman"/>
                <a:cs typeface="Times New Roman"/>
                <a:sym typeface="Times New Roman"/>
              </a:rPr>
              <a:t> or </a:t>
            </a:r>
            <a:r>
              <a:rPr b="1" lang="en-US" sz="1400">
                <a:solidFill>
                  <a:srgbClr val="FF0000"/>
                </a:solidFill>
                <a:latin typeface="Times New Roman"/>
                <a:ea typeface="Times New Roman"/>
                <a:cs typeface="Times New Roman"/>
                <a:sym typeface="Times New Roman"/>
              </a:rPr>
              <a:t>printenv</a:t>
            </a:r>
            <a:r>
              <a:rPr lang="en-US" sz="1400">
                <a:latin typeface="Times New Roman"/>
                <a:ea typeface="Times New Roman"/>
                <a:cs typeface="Times New Roman"/>
                <a:sym typeface="Times New Roman"/>
              </a:rPr>
              <a:t> commands.</a:t>
            </a:r>
            <a:endParaRPr sz="105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pic>
        <p:nvPicPr>
          <p:cNvPr id="620" name="Google Shape;620;p82"/>
          <p:cNvPicPr preferRelativeResize="0"/>
          <p:nvPr/>
        </p:nvPicPr>
        <p:blipFill rotWithShape="1">
          <a:blip r:embed="rId3">
            <a:alphaModFix/>
          </a:blip>
          <a:srcRect b="0" l="0" r="0" t="0"/>
          <a:stretch/>
        </p:blipFill>
        <p:spPr>
          <a:xfrm>
            <a:off x="457994" y="2407227"/>
            <a:ext cx="8307810" cy="3570820"/>
          </a:xfrm>
          <a:prstGeom prst="rect">
            <a:avLst/>
          </a:prstGeom>
          <a:noFill/>
          <a:ln>
            <a:noFill/>
          </a:ln>
        </p:spPr>
      </p:pic>
      <p:pic>
        <p:nvPicPr>
          <p:cNvPr id="621" name="Google Shape;621;p82"/>
          <p:cNvPicPr preferRelativeResize="0"/>
          <p:nvPr/>
        </p:nvPicPr>
        <p:blipFill rotWithShape="1">
          <a:blip r:embed="rId4">
            <a:alphaModFix/>
          </a:blip>
          <a:srcRect b="0" l="0" r="0" t="0"/>
          <a:stretch/>
        </p:blipFill>
        <p:spPr>
          <a:xfrm>
            <a:off x="9407673" y="5984774"/>
            <a:ext cx="1530000" cy="6120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83"/>
          <p:cNvSpPr txBox="1"/>
          <p:nvPr>
            <p:ph idx="1" type="body"/>
          </p:nvPr>
        </p:nvSpPr>
        <p:spPr>
          <a:xfrm>
            <a:off x="200898" y="221339"/>
            <a:ext cx="8028701" cy="5775423"/>
          </a:xfrm>
          <a:prstGeom prst="rect">
            <a:avLst/>
          </a:prstGeom>
          <a:noFill/>
          <a:ln>
            <a:noFill/>
          </a:ln>
        </p:spPr>
        <p:txBody>
          <a:bodyPr anchorCtr="0" anchor="t" bIns="45700" lIns="0" spcFirstLastPara="1" rIns="0" wrap="square" tIns="45700">
            <a:normAutofit/>
          </a:bodyPr>
          <a:lstStyle/>
          <a:p>
            <a:pPr indent="-91440" lvl="0" marL="91440" rtl="0" algn="l">
              <a:lnSpc>
                <a:spcPct val="100000"/>
              </a:lnSpc>
              <a:spcBef>
                <a:spcPts val="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C9211E"/>
                </a:solidFill>
                <a:latin typeface="Times New Roman"/>
                <a:ea typeface="Times New Roman"/>
                <a:cs typeface="Times New Roman"/>
                <a:sym typeface="Times New Roman"/>
              </a:rPr>
              <a:t> printenv </a:t>
            </a:r>
            <a:r>
              <a:rPr b="1" lang="en-US" sz="1800">
                <a:solidFill>
                  <a:srgbClr val="000000"/>
                </a:solidFill>
                <a:latin typeface="Times New Roman"/>
                <a:ea typeface="Times New Roman"/>
                <a:cs typeface="Times New Roman"/>
                <a:sym typeface="Times New Roman"/>
              </a:rPr>
              <a:t>or</a:t>
            </a:r>
            <a:r>
              <a:rPr b="1" lang="en-US" sz="1800">
                <a:solidFill>
                  <a:srgbClr val="C9211E"/>
                </a:solidFill>
                <a:latin typeface="Times New Roman"/>
                <a:ea typeface="Times New Roman"/>
                <a:cs typeface="Times New Roman"/>
                <a:sym typeface="Times New Roman"/>
              </a:rPr>
              <a:t> </a:t>
            </a:r>
            <a:r>
              <a:rPr b="1" lang="en-US" sz="1800">
                <a:solidFill>
                  <a:srgbClr val="000000"/>
                </a:solidFill>
                <a:latin typeface="Times New Roman"/>
                <a:ea typeface="Times New Roman"/>
                <a:cs typeface="Times New Roman"/>
                <a:sym typeface="Times New Roman"/>
              </a:rPr>
              <a:t>$ </a:t>
            </a:r>
            <a:r>
              <a:rPr b="1" lang="en-US" sz="1800">
                <a:solidFill>
                  <a:srgbClr val="C9211E"/>
                </a:solidFill>
                <a:latin typeface="Times New Roman"/>
                <a:ea typeface="Times New Roman"/>
                <a:cs typeface="Times New Roman"/>
                <a:sym typeface="Times New Roman"/>
              </a:rPr>
              <a:t>env</a:t>
            </a:r>
            <a:endParaRPr/>
          </a:p>
          <a:p>
            <a:pPr indent="-2538" lvl="0" marL="91440" rtl="0" algn="l">
              <a:lnSpc>
                <a:spcPct val="100000"/>
              </a:lnSpc>
              <a:spcBef>
                <a:spcPts val="1400"/>
              </a:spcBef>
              <a:spcAft>
                <a:spcPts val="0"/>
              </a:spcAft>
              <a:buSzPts val="1400"/>
              <a:buNone/>
            </a:pPr>
            <a:r>
              <a:t/>
            </a:r>
            <a:endParaRPr/>
          </a:p>
        </p:txBody>
      </p:sp>
      <p:sp>
        <p:nvSpPr>
          <p:cNvPr id="627" name="Google Shape;627;p83"/>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28" name="Google Shape;628;p83"/>
          <p:cNvPicPr preferRelativeResize="0"/>
          <p:nvPr/>
        </p:nvPicPr>
        <p:blipFill rotWithShape="1">
          <a:blip r:embed="rId3">
            <a:alphaModFix/>
          </a:blip>
          <a:srcRect b="0" l="0" r="0" t="0"/>
          <a:stretch/>
        </p:blipFill>
        <p:spPr>
          <a:xfrm>
            <a:off x="381811" y="762292"/>
            <a:ext cx="6481105" cy="5333415"/>
          </a:xfrm>
          <a:prstGeom prst="rect">
            <a:avLst/>
          </a:prstGeom>
          <a:noFill/>
          <a:ln>
            <a:noFill/>
          </a:ln>
        </p:spPr>
      </p:pic>
      <p:pic>
        <p:nvPicPr>
          <p:cNvPr id="629" name="Google Shape;629;p83"/>
          <p:cNvPicPr preferRelativeResize="0"/>
          <p:nvPr/>
        </p:nvPicPr>
        <p:blipFill rotWithShape="1">
          <a:blip r:embed="rId4">
            <a:alphaModFix/>
          </a:blip>
          <a:srcRect b="0" l="0" r="0" t="0"/>
          <a:stretch/>
        </p:blipFill>
        <p:spPr>
          <a:xfrm>
            <a:off x="9503592" y="6132160"/>
            <a:ext cx="1530000" cy="612000"/>
          </a:xfrm>
          <a:prstGeom prst="rect">
            <a:avLst/>
          </a:prstGeom>
          <a:noFill/>
          <a:ln>
            <a:noFill/>
          </a:ln>
        </p:spPr>
      </p:pic>
      <p:pic>
        <p:nvPicPr>
          <p:cNvPr id="630" name="Google Shape;630;p83"/>
          <p:cNvPicPr preferRelativeResize="0"/>
          <p:nvPr/>
        </p:nvPicPr>
        <p:blipFill rotWithShape="1">
          <a:blip r:embed="rId5">
            <a:alphaModFix/>
          </a:blip>
          <a:srcRect b="0" l="0" r="0" t="0"/>
          <a:stretch/>
        </p:blipFill>
        <p:spPr>
          <a:xfrm>
            <a:off x="5952975" y="762292"/>
            <a:ext cx="5656521" cy="3051175"/>
          </a:xfrm>
          <a:prstGeom prst="rect">
            <a:avLst/>
          </a:prstGeom>
          <a:noFill/>
          <a:ln>
            <a:noFill/>
          </a:ln>
        </p:spPr>
      </p:pic>
      <p:sp>
        <p:nvSpPr>
          <p:cNvPr id="631" name="Google Shape;631;p83"/>
          <p:cNvSpPr txBox="1"/>
          <p:nvPr/>
        </p:nvSpPr>
        <p:spPr>
          <a:xfrm>
            <a:off x="6425997" y="3568897"/>
            <a:ext cx="4710476" cy="2526810"/>
          </a:xfrm>
          <a:prstGeom prst="rect">
            <a:avLst/>
          </a:prstGeom>
          <a:solidFill>
            <a:srgbClr val="999999"/>
          </a:solidFill>
          <a:ln cap="flat" cmpd="sng" w="38150">
            <a:solidFill>
              <a:srgbClr val="000000"/>
            </a:solidFill>
            <a:prstDash val="solid"/>
            <a:round/>
            <a:headEnd len="sm" w="sm" type="none"/>
            <a:tailEnd len="sm" w="sm" type="none"/>
          </a:ln>
        </p:spPr>
        <p:txBody>
          <a:bodyPr anchorCtr="0" anchor="t" bIns="19075" lIns="19075" spcFirstLastPara="1" rIns="19075" wrap="square" tIns="19075">
            <a:noAutofit/>
          </a:bodyPr>
          <a:lstStyle/>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LC_MEASUREMENT=en_US.UTF-8</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PAPERSIZE=letter</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XDG_RUNTIME_DIR=/run/user/1000</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LC_TIME=en_US.UTF-8</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XDG_DATA_DIRS=/usr/share/ubuntu:/usr/share/gnome:/home/und3rd06012/.local/share/flatpak/exports/share:/var/lib/flatpak/exports/share:/usr/local/share/:/usr/share/:/var/lib/snapd/desktop</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PATH=/usr/local/sbin:/usr/local/bin:/usr/sbin:/usr/bin:/sbin:/bin:/usr/games:/usr/local/games:/snap/bin:/snap/bin</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GDMSESSION=ubuntu</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DBUS_SESSION_BUS_ADDRESS=unix:path=/run/user/1000/bus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LC_NUMERIC=en_US.UTF-8</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_=/usr/bin/printenv</a:t>
            </a:r>
            <a:endParaRPr b="0" i="0" sz="1100" u="none" cap="none" strike="noStrike">
              <a:solidFill>
                <a:schemeClr val="dk1"/>
              </a:solidFill>
              <a:latin typeface="Calibri"/>
              <a:ea typeface="Calibri"/>
              <a:cs typeface="Calibri"/>
              <a:sym typeface="Calibri"/>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OLDPWD=/home/und3rd06012/Downloads</a:t>
            </a:r>
            <a:endParaRPr b="0" i="0" sz="1400" u="none" cap="none" strike="noStrike">
              <a:solidFill>
                <a:srgbClr val="000000"/>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632" name="Google Shape;632;p83"/>
          <p:cNvSpPr txBox="1"/>
          <p:nvPr/>
        </p:nvSpPr>
        <p:spPr>
          <a:xfrm>
            <a:off x="4514287" y="3259469"/>
            <a:ext cx="907952"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FF0000"/>
                </a:solidFill>
                <a:latin typeface="Arial"/>
                <a:ea typeface="Arial"/>
                <a:cs typeface="Arial"/>
                <a:sym typeface="Arial"/>
              </a:rPr>
              <a:t>1</a:t>
            </a:r>
            <a:endParaRPr/>
          </a:p>
        </p:txBody>
      </p:sp>
      <p:sp>
        <p:nvSpPr>
          <p:cNvPr id="633" name="Google Shape;633;p83"/>
          <p:cNvSpPr txBox="1"/>
          <p:nvPr/>
        </p:nvSpPr>
        <p:spPr>
          <a:xfrm>
            <a:off x="9570502" y="2728054"/>
            <a:ext cx="698090"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FF0000"/>
                </a:solidFill>
                <a:latin typeface="Arial"/>
                <a:ea typeface="Arial"/>
                <a:cs typeface="Arial"/>
                <a:sym typeface="Arial"/>
              </a:rPr>
              <a:t>2</a:t>
            </a:r>
            <a:endParaRPr/>
          </a:p>
        </p:txBody>
      </p:sp>
      <p:sp>
        <p:nvSpPr>
          <p:cNvPr id="634" name="Google Shape;634;p83"/>
          <p:cNvSpPr txBox="1"/>
          <p:nvPr/>
        </p:nvSpPr>
        <p:spPr>
          <a:xfrm>
            <a:off x="10311101" y="5442764"/>
            <a:ext cx="457445" cy="63094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500" u="none" cap="none" strike="noStrike">
                <a:solidFill>
                  <a:srgbClr val="FF0000"/>
                </a:solidFill>
                <a:latin typeface="Arial"/>
                <a:ea typeface="Arial"/>
                <a:cs typeface="Arial"/>
                <a:sym typeface="Arial"/>
              </a:rPr>
              <a:t>3</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85"/>
          <p:cNvSpPr txBox="1"/>
          <p:nvPr>
            <p:ph idx="1" type="body"/>
          </p:nvPr>
        </p:nvSpPr>
        <p:spPr>
          <a:xfrm>
            <a:off x="478498" y="870527"/>
            <a:ext cx="11025243" cy="4645370"/>
          </a:xfrm>
          <a:prstGeom prst="rect">
            <a:avLst/>
          </a:prstGeom>
          <a:noFill/>
          <a:ln>
            <a:noFill/>
          </a:ln>
        </p:spPr>
        <p:txBody>
          <a:bodyPr anchorCtr="0" anchor="t" bIns="45700" lIns="0" spcFirstLastPara="1" rIns="0" wrap="square" tIns="45700">
            <a:normAutofit fontScale="92500" lnSpcReduction="10000"/>
          </a:bodyPr>
          <a:lstStyle/>
          <a:p>
            <a:pPr indent="0" lvl="0" marL="0" marR="0" rtl="0" algn="l">
              <a:lnSpc>
                <a:spcPct val="107000"/>
              </a:lnSpc>
              <a:spcBef>
                <a:spcPts val="0"/>
              </a:spcBef>
              <a:spcAft>
                <a:spcPts val="0"/>
              </a:spcAft>
              <a:buSzPct val="103950"/>
              <a:buNone/>
            </a:pPr>
            <a:r>
              <a:rPr b="1" lang="en-US" sz="2600">
                <a:solidFill>
                  <a:srgbClr val="000000"/>
                </a:solidFill>
                <a:latin typeface="Times New Roman"/>
                <a:ea typeface="Times New Roman"/>
                <a:cs typeface="Times New Roman"/>
                <a:sym typeface="Times New Roman"/>
              </a:rPr>
              <a:t>Exporting Environment Variables</a:t>
            </a:r>
            <a:endParaRPr sz="2600">
              <a:latin typeface="Calibri"/>
              <a:ea typeface="Calibri"/>
              <a:cs typeface="Calibri"/>
              <a:sym typeface="Calibri"/>
            </a:endParaRPr>
          </a:p>
          <a:p>
            <a:pPr indent="0" lvl="0" marL="0" marR="0" rtl="0" algn="l">
              <a:lnSpc>
                <a:spcPct val="107000"/>
              </a:lnSpc>
              <a:spcBef>
                <a:spcPts val="800"/>
              </a:spcBef>
              <a:spcAft>
                <a:spcPts val="0"/>
              </a:spcAft>
              <a:buSzPct val="108108"/>
              <a:buNone/>
            </a:pPr>
            <a:r>
              <a:t/>
            </a:r>
            <a:endParaRPr sz="14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None/>
            </a:pPr>
            <a:r>
              <a:t/>
            </a:r>
            <a:endParaRPr>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8108"/>
              <a:buNone/>
            </a:pPr>
            <a:r>
              <a:t/>
            </a:r>
            <a:endParaRPr sz="14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68796"/>
              <a:buNone/>
            </a:pPr>
            <a:r>
              <a:rPr lang="en-US" sz="2200">
                <a:latin typeface="Times New Roman"/>
                <a:ea typeface="Times New Roman"/>
                <a:cs typeface="Times New Roman"/>
                <a:sym typeface="Times New Roman"/>
              </a:rPr>
              <a:t>When a process is started it inherits the exported environment variables of the process that spawned it. A variable that is set or changed only effects the current running process unless it is exported. The variables that are not exported are called local variables. The </a:t>
            </a:r>
            <a:r>
              <a:rPr b="1" lang="en-US" sz="2200">
                <a:solidFill>
                  <a:srgbClr val="C9211E"/>
                </a:solidFill>
                <a:latin typeface="Times New Roman"/>
                <a:ea typeface="Times New Roman"/>
                <a:cs typeface="Times New Roman"/>
                <a:sym typeface="Times New Roman"/>
              </a:rPr>
              <a:t>export</a:t>
            </a:r>
            <a:r>
              <a:rPr lang="en-US" sz="2200">
                <a:latin typeface="Times New Roman"/>
                <a:ea typeface="Times New Roman"/>
                <a:cs typeface="Times New Roman"/>
                <a:sym typeface="Times New Roman"/>
              </a:rPr>
              <a:t> command allows variables to be used by subsequently executed commands. Here is an example:</a:t>
            </a:r>
            <a:endParaRPr sz="2200">
              <a:latin typeface="Calibri"/>
              <a:ea typeface="Calibri"/>
              <a:cs typeface="Calibri"/>
              <a:sym typeface="Calibri"/>
            </a:endParaRPr>
          </a:p>
          <a:p>
            <a:pPr indent="-66675" lvl="0" marL="0" marR="0" rtl="0" algn="l">
              <a:lnSpc>
                <a:spcPct val="107000"/>
              </a:lnSpc>
              <a:spcBef>
                <a:spcPts val="800"/>
              </a:spcBef>
              <a:spcAft>
                <a:spcPts val="0"/>
              </a:spcAft>
              <a:buSzPct val="108108"/>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114300" lvl="0" marL="0" marR="0" rtl="0" algn="l">
              <a:lnSpc>
                <a:spcPct val="107000"/>
              </a:lnSpc>
              <a:spcBef>
                <a:spcPts val="800"/>
              </a:spcBef>
              <a:spcAft>
                <a:spcPts val="0"/>
              </a:spcAft>
              <a:buSzPct val="108108"/>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8"/>
              <a:buNone/>
            </a:pPr>
            <a:r>
              <a:t/>
            </a:r>
            <a:endParaRPr b="1" sz="1800">
              <a:latin typeface="Times New Roman"/>
              <a:ea typeface="Times New Roman"/>
              <a:cs typeface="Times New Roman"/>
              <a:sym typeface="Times New Roman"/>
            </a:endParaRPr>
          </a:p>
          <a:p>
            <a:pPr indent="114300" lvl="0" marL="0" marR="0" rtl="0" algn="l">
              <a:lnSpc>
                <a:spcPct val="107000"/>
              </a:lnSpc>
              <a:spcBef>
                <a:spcPts val="800"/>
              </a:spcBef>
              <a:spcAft>
                <a:spcPts val="0"/>
              </a:spcAft>
              <a:buSzPct val="108108"/>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88452"/>
              <a:buChar char=" "/>
            </a:pPr>
            <a:r>
              <a:rPr b="1" lang="en-US" sz="2200">
                <a:latin typeface="Times New Roman"/>
                <a:ea typeface="Times New Roman"/>
                <a:cs typeface="Times New Roman"/>
                <a:sym typeface="Times New Roman"/>
              </a:rPr>
              <a:t>$ </a:t>
            </a:r>
            <a:r>
              <a:rPr b="1" lang="en-US" sz="2200">
                <a:solidFill>
                  <a:srgbClr val="C9211E"/>
                </a:solidFill>
                <a:latin typeface="Times New Roman"/>
                <a:ea typeface="Times New Roman"/>
                <a:cs typeface="Times New Roman"/>
                <a:sym typeface="Times New Roman"/>
              </a:rPr>
              <a:t>export PAGER=less</a:t>
            </a:r>
            <a:endParaRPr sz="2200">
              <a:latin typeface="Calibri"/>
              <a:ea typeface="Calibri"/>
              <a:cs typeface="Calibri"/>
              <a:sym typeface="Calibri"/>
            </a:endParaRPr>
          </a:p>
          <a:p>
            <a:pPr indent="-2538" lvl="0" marL="91440" rtl="0" algn="l">
              <a:lnSpc>
                <a:spcPct val="100000"/>
              </a:lnSpc>
              <a:spcBef>
                <a:spcPts val="2000"/>
              </a:spcBef>
              <a:spcAft>
                <a:spcPts val="0"/>
              </a:spcAft>
              <a:buSzPct val="108108"/>
              <a:buNone/>
            </a:pPr>
            <a:r>
              <a:t/>
            </a:r>
            <a:endParaRPr/>
          </a:p>
        </p:txBody>
      </p:sp>
      <p:sp>
        <p:nvSpPr>
          <p:cNvPr id="640" name="Google Shape;640;p85"/>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41" name="Google Shape;641;p85"/>
          <p:cNvPicPr preferRelativeResize="0"/>
          <p:nvPr/>
        </p:nvPicPr>
        <p:blipFill rotWithShape="1">
          <a:blip r:embed="rId3">
            <a:alphaModFix/>
          </a:blip>
          <a:srcRect b="0" l="0" r="0" t="0"/>
          <a:stretch/>
        </p:blipFill>
        <p:spPr>
          <a:xfrm>
            <a:off x="9547502" y="6043899"/>
            <a:ext cx="1530000" cy="61200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pic>
        <p:nvPicPr>
          <p:cNvPr id="646" name="Google Shape;646;p87"/>
          <p:cNvPicPr preferRelativeResize="0"/>
          <p:nvPr>
            <p:ph idx="1" type="body"/>
          </p:nvPr>
        </p:nvPicPr>
        <p:blipFill rotWithShape="1">
          <a:blip r:embed="rId3">
            <a:alphaModFix/>
          </a:blip>
          <a:srcRect b="0" l="0" r="0" t="0"/>
          <a:stretch/>
        </p:blipFill>
        <p:spPr>
          <a:xfrm>
            <a:off x="2222091" y="1445342"/>
            <a:ext cx="7266094" cy="4159045"/>
          </a:xfrm>
          <a:prstGeom prst="rect">
            <a:avLst/>
          </a:prstGeom>
          <a:noFill/>
          <a:ln>
            <a:noFill/>
          </a:ln>
        </p:spPr>
      </p:pic>
      <p:sp>
        <p:nvSpPr>
          <p:cNvPr id="647" name="Google Shape;647;p87"/>
          <p:cNvSpPr txBox="1"/>
          <p:nvPr>
            <p:ph idx="12" type="sldNum"/>
          </p:nvPr>
        </p:nvSpPr>
        <p:spPr>
          <a:xfrm>
            <a:off x="10768545" y="6290774"/>
            <a:ext cx="686035"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48" name="Google Shape;648;p87"/>
          <p:cNvPicPr preferRelativeResize="0"/>
          <p:nvPr/>
        </p:nvPicPr>
        <p:blipFill rotWithShape="1">
          <a:blip r:embed="rId4">
            <a:alphaModFix/>
          </a:blip>
          <a:srcRect b="0" l="0" r="0" t="0"/>
          <a:stretch/>
        </p:blipFill>
        <p:spPr>
          <a:xfrm>
            <a:off x="9488185" y="6043899"/>
            <a:ext cx="1530000" cy="612000"/>
          </a:xfrm>
          <a:prstGeom prst="rect">
            <a:avLst/>
          </a:prstGeom>
          <a:noFill/>
          <a:ln>
            <a:noFill/>
          </a:ln>
        </p:spPr>
      </p:pic>
      <p:sp>
        <p:nvSpPr>
          <p:cNvPr id="649" name="Google Shape;649;p87"/>
          <p:cNvSpPr txBox="1"/>
          <p:nvPr/>
        </p:nvSpPr>
        <p:spPr>
          <a:xfrm>
            <a:off x="1455174" y="445635"/>
            <a:ext cx="6096000" cy="807978"/>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Listing Processes and Displaying </a:t>
            </a:r>
            <a:r>
              <a:rPr b="1" i="0" lang="en-US" sz="1400" u="none" cap="none" strike="noStrike">
                <a:solidFill>
                  <a:schemeClr val="lt1"/>
                </a:solidFill>
                <a:latin typeface="Book Antiqua"/>
                <a:ea typeface="Book Antiqua"/>
                <a:cs typeface="Book Antiqua"/>
                <a:sym typeface="Book Antiqua"/>
              </a:rPr>
              <a:t>Information</a:t>
            </a:r>
            <a:endParaRPr b="0" i="0" sz="1400" u="none" cap="none" strike="noStrike">
              <a:solidFill>
                <a:schemeClr val="lt1"/>
              </a:solidFill>
              <a:latin typeface="Book Antiqua"/>
              <a:ea typeface="Book Antiqua"/>
              <a:cs typeface="Book Antiqua"/>
              <a:sym typeface="Book Antiqua"/>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pic>
        <p:nvPicPr>
          <p:cNvPr id="654" name="Google Shape;654;p88"/>
          <p:cNvPicPr preferRelativeResize="0"/>
          <p:nvPr>
            <p:ph idx="1" type="body"/>
          </p:nvPr>
        </p:nvPicPr>
        <p:blipFill rotWithShape="1">
          <a:blip r:embed="rId3">
            <a:alphaModFix/>
          </a:blip>
          <a:srcRect b="0" l="0" r="0" t="0"/>
          <a:stretch/>
        </p:blipFill>
        <p:spPr>
          <a:xfrm>
            <a:off x="2172929" y="989908"/>
            <a:ext cx="7747841" cy="4329344"/>
          </a:xfrm>
          <a:prstGeom prst="rect">
            <a:avLst/>
          </a:prstGeom>
          <a:noFill/>
          <a:ln>
            <a:noFill/>
          </a:ln>
        </p:spPr>
      </p:pic>
      <p:sp>
        <p:nvSpPr>
          <p:cNvPr id="655" name="Google Shape;655;p88"/>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56" name="Google Shape;656;p88"/>
          <p:cNvPicPr preferRelativeResize="0"/>
          <p:nvPr/>
        </p:nvPicPr>
        <p:blipFill rotWithShape="1">
          <a:blip r:embed="rId4">
            <a:alphaModFix/>
          </a:blip>
          <a:srcRect b="0" l="0" r="0" t="0"/>
          <a:stretch/>
        </p:blipFill>
        <p:spPr>
          <a:xfrm>
            <a:off x="9547502" y="6043899"/>
            <a:ext cx="1530000" cy="612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7"/>
          <p:cNvSpPr txBox="1"/>
          <p:nvPr>
            <p:ph type="ctrTitle"/>
          </p:nvPr>
        </p:nvSpPr>
        <p:spPr>
          <a:xfrm>
            <a:off x="380005" y="589196"/>
            <a:ext cx="7112176" cy="6693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Linux</a:t>
            </a:r>
            <a:r>
              <a:rPr lang="en-US" sz="3600"/>
              <a:t> Overview(cont’d)</a:t>
            </a:r>
            <a:endParaRPr/>
          </a:p>
        </p:txBody>
      </p:sp>
      <p:sp>
        <p:nvSpPr>
          <p:cNvPr id="175" name="Google Shape;175;p117"/>
          <p:cNvSpPr txBox="1"/>
          <p:nvPr>
            <p:ph idx="2" type="body"/>
          </p:nvPr>
        </p:nvSpPr>
        <p:spPr>
          <a:xfrm>
            <a:off x="380005" y="2027376"/>
            <a:ext cx="11428537" cy="3930972"/>
          </a:xfrm>
          <a:prstGeom prst="rect">
            <a:avLst/>
          </a:prstGeom>
          <a:noFill/>
          <a:ln>
            <a:noFill/>
          </a:ln>
        </p:spPr>
        <p:txBody>
          <a:bodyPr anchorCtr="0" anchor="t" bIns="45700" lIns="91425" spcFirstLastPara="1" rIns="0" wrap="square" tIns="0">
            <a:normAutofit/>
          </a:bodyPr>
          <a:lstStyle/>
          <a:p>
            <a:pPr indent="-285750" lvl="0" marL="285750" rtl="0" algn="l">
              <a:lnSpc>
                <a:spcPct val="100000"/>
              </a:lnSpc>
              <a:spcBef>
                <a:spcPts val="1800"/>
              </a:spcBef>
              <a:spcAft>
                <a:spcPts val="0"/>
              </a:spcAft>
              <a:buSzPts val="1600"/>
              <a:buFont typeface="Noto Sans Symbols"/>
              <a:buChar char="❑"/>
            </a:pPr>
            <a:r>
              <a:rPr b="1" lang="en-US" sz="1600"/>
              <a:t>Shell: </a:t>
            </a:r>
            <a:r>
              <a:rPr lang="en-US" sz="1600"/>
              <a:t>LINUX has avenues for making processes to have development interfaces. The shell is an interface where users can perform input into the system using commands. It can be used to install application programs, update the kernel, run system status checks and other runarounds within the OS. The Shell is classified into two types:command-line shells and graphical shells. While they both perform operations, the command-line shell provides a command-line interface (CLI) and the graphical interface provides the graphical user interface (GUI). Other types of shell include Korn shell, Bourne shell, C shell and POSIX shell.</a:t>
            </a:r>
            <a:endParaRPr/>
          </a:p>
          <a:p>
            <a:pPr indent="0" lvl="0" marL="0" rtl="0" algn="l">
              <a:lnSpc>
                <a:spcPct val="100000"/>
              </a:lnSpc>
              <a:spcBef>
                <a:spcPts val="1800"/>
              </a:spcBef>
              <a:spcAft>
                <a:spcPts val="0"/>
              </a:spcAft>
              <a:buSzPts val="1600"/>
              <a:buNone/>
            </a:pPr>
            <a:r>
              <a:t/>
            </a:r>
            <a:endParaRPr sz="1600"/>
          </a:p>
          <a:p>
            <a:pPr indent="-285750" lvl="0" marL="285750" rtl="0" algn="l">
              <a:lnSpc>
                <a:spcPct val="100000"/>
              </a:lnSpc>
              <a:spcBef>
                <a:spcPts val="1800"/>
              </a:spcBef>
              <a:spcAft>
                <a:spcPts val="0"/>
              </a:spcAft>
              <a:buSzPts val="1600"/>
              <a:buFont typeface="Noto Sans Symbols"/>
              <a:buChar char="❑"/>
            </a:pPr>
            <a:r>
              <a:rPr b="1" lang="en-US" sz="1600"/>
              <a:t>Utilities &amp; Application Programs: </a:t>
            </a:r>
            <a:r>
              <a:rPr lang="en-US" sz="1600"/>
              <a:t>This includes the diverse programs used to fiddle around the OS. They are liable to do a specialized task and ensure users and developers perform whatever is required.</a:t>
            </a:r>
            <a:endParaRPr/>
          </a:p>
          <a:p>
            <a:pPr indent="-228600" lvl="0" marL="457200" rtl="0" algn="l">
              <a:lnSpc>
                <a:spcPct val="100000"/>
              </a:lnSpc>
              <a:spcBef>
                <a:spcPts val="1200"/>
              </a:spcBef>
              <a:spcAft>
                <a:spcPts val="0"/>
              </a:spcAft>
              <a:buSzPts val="1400"/>
              <a:buFont typeface="Courier New"/>
              <a:buNone/>
            </a:pPr>
            <a:r>
              <a:t/>
            </a:r>
            <a:endParaRPr/>
          </a:p>
        </p:txBody>
      </p:sp>
      <p:sp>
        <p:nvSpPr>
          <p:cNvPr id="176" name="Google Shape;176;p117"/>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3</a:t>
            </a:r>
            <a:endParaRPr/>
          </a:p>
        </p:txBody>
      </p:sp>
      <p:pic>
        <p:nvPicPr>
          <p:cNvPr id="177" name="Google Shape;177;p117"/>
          <p:cNvPicPr preferRelativeResize="0"/>
          <p:nvPr/>
        </p:nvPicPr>
        <p:blipFill rotWithShape="1">
          <a:blip r:embed="rId3">
            <a:alphaModFix/>
          </a:blip>
          <a:srcRect b="0" l="0" r="0" t="0"/>
          <a:stretch/>
        </p:blipFill>
        <p:spPr>
          <a:xfrm>
            <a:off x="8719416" y="5958348"/>
            <a:ext cx="1530000" cy="612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pic>
        <p:nvPicPr>
          <p:cNvPr id="661" name="Google Shape;661;p89"/>
          <p:cNvPicPr preferRelativeResize="0"/>
          <p:nvPr>
            <p:ph idx="1" type="body"/>
          </p:nvPr>
        </p:nvPicPr>
        <p:blipFill rotWithShape="1">
          <a:blip r:embed="rId3">
            <a:alphaModFix/>
          </a:blip>
          <a:srcRect b="0" l="0" r="0" t="0"/>
          <a:stretch/>
        </p:blipFill>
        <p:spPr>
          <a:xfrm>
            <a:off x="3020982" y="843673"/>
            <a:ext cx="7857253" cy="4200275"/>
          </a:xfrm>
          <a:prstGeom prst="rect">
            <a:avLst/>
          </a:prstGeom>
          <a:noFill/>
          <a:ln>
            <a:noFill/>
          </a:ln>
        </p:spPr>
      </p:pic>
      <p:sp>
        <p:nvSpPr>
          <p:cNvPr id="662" name="Google Shape;662;p89"/>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63" name="Google Shape;663;p89"/>
          <p:cNvPicPr preferRelativeResize="0"/>
          <p:nvPr/>
        </p:nvPicPr>
        <p:blipFill rotWithShape="1">
          <a:blip r:embed="rId4">
            <a:alphaModFix/>
          </a:blip>
          <a:srcRect b="0" l="0" r="0" t="0"/>
          <a:stretch/>
        </p:blipFill>
        <p:spPr>
          <a:xfrm>
            <a:off x="9468844" y="6043899"/>
            <a:ext cx="1530000" cy="612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91"/>
          <p:cNvSpPr txBox="1"/>
          <p:nvPr>
            <p:ph idx="1" type="body"/>
          </p:nvPr>
        </p:nvSpPr>
        <p:spPr>
          <a:xfrm>
            <a:off x="353991" y="828552"/>
            <a:ext cx="10723511" cy="2064742"/>
          </a:xfrm>
          <a:prstGeom prst="rect">
            <a:avLst/>
          </a:prstGeom>
          <a:noFill/>
          <a:ln>
            <a:noFill/>
          </a:ln>
        </p:spPr>
        <p:txBody>
          <a:bodyPr anchorCtr="0" anchor="t" bIns="45700" lIns="0" spcFirstLastPara="1" rIns="0" wrap="square" tIns="45700">
            <a:normAutofit fontScale="92500"/>
          </a:bodyPr>
          <a:lstStyle/>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Cron is an essential part of any system, as it automates various scheduled tasks. The crontab command is used to edit and manage cron jobs. </a:t>
            </a:r>
            <a:endParaRPr/>
          </a:p>
          <a:p>
            <a:pPr indent="0" lvl="0" marL="0" marR="0" rtl="0" algn="l">
              <a:lnSpc>
                <a:spcPct val="107000"/>
              </a:lnSpc>
              <a:spcBef>
                <a:spcPts val="0"/>
              </a:spcBef>
              <a:spcAft>
                <a:spcPts val="0"/>
              </a:spcAft>
              <a:buSzPct val="94594"/>
              <a:buNone/>
            </a:pPr>
            <a:r>
              <a:t/>
            </a:r>
            <a:endParaRPr sz="1600">
              <a:latin typeface="Times New Roman"/>
              <a:ea typeface="Times New Roman"/>
              <a:cs typeface="Times New Roman"/>
              <a:sym typeface="Times New Roman"/>
            </a:endParaRPr>
          </a:p>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Creating a cron job is not difficult, but it can become tricky when dealing with multiple users and environments. </a:t>
            </a:r>
            <a:endParaRPr/>
          </a:p>
          <a:p>
            <a:pPr indent="0" lvl="0" marL="0" marR="0" rtl="0" algn="l">
              <a:lnSpc>
                <a:spcPct val="107000"/>
              </a:lnSpc>
              <a:spcBef>
                <a:spcPts val="0"/>
              </a:spcBef>
              <a:spcAft>
                <a:spcPts val="0"/>
              </a:spcAft>
              <a:buSzPct val="94594"/>
              <a:buNone/>
            </a:pPr>
            <a:r>
              <a:t/>
            </a:r>
            <a:endParaRPr sz="1600">
              <a:latin typeface="Times New Roman"/>
              <a:ea typeface="Times New Roman"/>
              <a:cs typeface="Times New Roman"/>
              <a:sym typeface="Times New Roman"/>
            </a:endParaRPr>
          </a:p>
          <a:p>
            <a:pPr indent="0" lvl="0" marL="0" marR="0" rtl="0" algn="l">
              <a:lnSpc>
                <a:spcPct val="107000"/>
              </a:lnSpc>
              <a:spcBef>
                <a:spcPts val="0"/>
              </a:spcBef>
              <a:spcAft>
                <a:spcPts val="0"/>
              </a:spcAft>
              <a:buSzPct val="94594"/>
              <a:buNone/>
            </a:pPr>
            <a:r>
              <a:rPr lang="en-US" sz="1600">
                <a:latin typeface="Times New Roman"/>
                <a:ea typeface="Times New Roman"/>
                <a:cs typeface="Times New Roman"/>
                <a:sym typeface="Times New Roman"/>
              </a:rPr>
              <a:t>Crontab syntax is mostly the same across all Linux distributions and servers, so once you get the hang of it you’ll be scheduling tasks in no time!</a:t>
            </a:r>
            <a:endParaRPr sz="1600">
              <a:latin typeface="Calibri"/>
              <a:ea typeface="Calibri"/>
              <a:cs typeface="Calibri"/>
              <a:sym typeface="Calibri"/>
            </a:endParaRPr>
          </a:p>
          <a:p>
            <a:pPr indent="0" lvl="0" marL="0" marR="0" rtl="0" algn="l">
              <a:lnSpc>
                <a:spcPct val="107000"/>
              </a:lnSpc>
              <a:spcBef>
                <a:spcPts val="800"/>
              </a:spcBef>
              <a:spcAft>
                <a:spcPts val="0"/>
              </a:spcAft>
              <a:buSzPct val="94594"/>
              <a:buNone/>
            </a:pPr>
            <a:r>
              <a:rPr lang="en-US" sz="1600">
                <a:latin typeface="Times New Roman"/>
                <a:ea typeface="Times New Roman"/>
                <a:cs typeface="Times New Roman"/>
                <a:sym typeface="Times New Roman"/>
              </a:rPr>
              <a:t>In this picture you can see how crontab is being used to install automated actions in a system:</a:t>
            </a:r>
            <a:endParaRPr sz="1600">
              <a:latin typeface="Calibri"/>
              <a:ea typeface="Calibri"/>
              <a:cs typeface="Calibri"/>
              <a:sym typeface="Calibri"/>
            </a:endParaRPr>
          </a:p>
          <a:p>
            <a:pPr indent="-2538" lvl="0" marL="91440" rtl="0" algn="l">
              <a:lnSpc>
                <a:spcPct val="100000"/>
              </a:lnSpc>
              <a:spcBef>
                <a:spcPts val="2000"/>
              </a:spcBef>
              <a:spcAft>
                <a:spcPts val="0"/>
              </a:spcAft>
              <a:buSzPct val="108108"/>
              <a:buNone/>
            </a:pPr>
            <a:r>
              <a:t/>
            </a:r>
            <a:endParaRPr/>
          </a:p>
        </p:txBody>
      </p:sp>
      <p:sp>
        <p:nvSpPr>
          <p:cNvPr id="669" name="Google Shape;669;p91"/>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70" name="Google Shape;670;p91"/>
          <p:cNvPicPr preferRelativeResize="0"/>
          <p:nvPr/>
        </p:nvPicPr>
        <p:blipFill rotWithShape="1">
          <a:blip r:embed="rId3">
            <a:alphaModFix/>
          </a:blip>
          <a:srcRect b="0" l="0" r="0" t="0"/>
          <a:stretch/>
        </p:blipFill>
        <p:spPr>
          <a:xfrm>
            <a:off x="776748" y="3016731"/>
            <a:ext cx="7789523" cy="3628103"/>
          </a:xfrm>
          <a:prstGeom prst="rect">
            <a:avLst/>
          </a:prstGeom>
          <a:noFill/>
          <a:ln>
            <a:noFill/>
          </a:ln>
        </p:spPr>
      </p:pic>
      <p:pic>
        <p:nvPicPr>
          <p:cNvPr id="671" name="Google Shape;671;p91"/>
          <p:cNvPicPr preferRelativeResize="0"/>
          <p:nvPr/>
        </p:nvPicPr>
        <p:blipFill rotWithShape="1">
          <a:blip r:embed="rId4">
            <a:alphaModFix/>
          </a:blip>
          <a:srcRect b="0" l="0" r="0" t="0"/>
          <a:stretch/>
        </p:blipFill>
        <p:spPr>
          <a:xfrm>
            <a:off x="9417506" y="6167336"/>
            <a:ext cx="1530000" cy="612000"/>
          </a:xfrm>
          <a:prstGeom prst="rect">
            <a:avLst/>
          </a:prstGeom>
          <a:noFill/>
          <a:ln>
            <a:noFill/>
          </a:ln>
        </p:spPr>
      </p:pic>
      <p:sp>
        <p:nvSpPr>
          <p:cNvPr id="672" name="Google Shape;672;p91"/>
          <p:cNvSpPr txBox="1"/>
          <p:nvPr/>
        </p:nvSpPr>
        <p:spPr>
          <a:xfrm>
            <a:off x="353991" y="263971"/>
            <a:ext cx="6096000" cy="56720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Crontab</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92"/>
          <p:cNvSpPr txBox="1"/>
          <p:nvPr>
            <p:ph idx="1" type="body"/>
          </p:nvPr>
        </p:nvSpPr>
        <p:spPr>
          <a:xfrm>
            <a:off x="298450" y="377236"/>
            <a:ext cx="11529756" cy="5807254"/>
          </a:xfrm>
          <a:prstGeom prst="rect">
            <a:avLst/>
          </a:prstGeom>
          <a:noFill/>
          <a:ln>
            <a:noFill/>
          </a:ln>
        </p:spPr>
        <p:txBody>
          <a:bodyPr anchorCtr="0" anchor="t" bIns="45700" lIns="0" spcFirstLastPara="1" rIns="0" wrap="square" tIns="45700">
            <a:normAutofit fontScale="92500" lnSpcReduction="20000"/>
          </a:bodyPr>
          <a:lstStyle/>
          <a:p>
            <a:pPr indent="64770" lvl="0" marL="0" marR="0" rtl="0" algn="l">
              <a:lnSpc>
                <a:spcPct val="107000"/>
              </a:lnSpc>
              <a:spcBef>
                <a:spcPts val="0"/>
              </a:spcBef>
              <a:spcAft>
                <a:spcPts val="0"/>
              </a:spcAft>
              <a:buSzPct val="100000"/>
              <a:buNone/>
            </a:pPr>
            <a:r>
              <a:t/>
            </a:r>
            <a:endParaRPr b="1" sz="1200" u="sng">
              <a:latin typeface="Times New Roman"/>
              <a:ea typeface="Times New Roman"/>
              <a:cs typeface="Times New Roman"/>
              <a:sym typeface="Times New Roman"/>
            </a:endParaRPr>
          </a:p>
          <a:p>
            <a:pPr indent="-152717" lvl="0" marL="0" marR="0" rtl="0" algn="l">
              <a:lnSpc>
                <a:spcPct val="107000"/>
              </a:lnSpc>
              <a:spcBef>
                <a:spcPts val="800"/>
              </a:spcBef>
              <a:spcAft>
                <a:spcPts val="0"/>
              </a:spcAft>
              <a:buSzPct val="100000"/>
              <a:buChar char=" "/>
            </a:pPr>
            <a:r>
              <a:rPr b="1" lang="en-US" sz="2600" u="sng">
                <a:latin typeface="Times New Roman"/>
                <a:ea typeface="Times New Roman"/>
                <a:cs typeface="Times New Roman"/>
                <a:sym typeface="Times New Roman"/>
              </a:rPr>
              <a:t>Examples:</a:t>
            </a:r>
            <a:endParaRPr sz="2600">
              <a:latin typeface="Calibri"/>
              <a:ea typeface="Calibri"/>
              <a:cs typeface="Calibri"/>
              <a:sym typeface="Calibri"/>
            </a:endParaRPr>
          </a:p>
          <a:p>
            <a:pPr indent="75565" lvl="0" marL="0" marR="0" rtl="0" algn="l">
              <a:lnSpc>
                <a:spcPct val="107000"/>
              </a:lnSpc>
              <a:spcBef>
                <a:spcPts val="800"/>
              </a:spcBef>
              <a:spcAft>
                <a:spcPts val="0"/>
              </a:spcAft>
              <a:buSzPct val="100000"/>
              <a:buNone/>
            </a:pPr>
            <a:r>
              <a:t/>
            </a:r>
            <a:endParaRPr b="1">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2 * * * /bin/sh backup.sh </a:t>
            </a:r>
            <a:r>
              <a:rPr lang="en-US" sz="1500">
                <a:latin typeface="Times New Roman"/>
                <a:ea typeface="Times New Roman"/>
                <a:cs typeface="Times New Roman"/>
                <a:sym typeface="Times New Roman"/>
              </a:rPr>
              <a:t>→ Schedule a cron to execute at 2 am daily.</a:t>
            </a:r>
            <a:endParaRPr sz="15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sz="1500">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5,17 * * * /scripts/script.sh </a:t>
            </a:r>
            <a:r>
              <a:rPr lang="en-US" sz="1500">
                <a:latin typeface="Times New Roman"/>
                <a:ea typeface="Times New Roman"/>
                <a:cs typeface="Times New Roman"/>
                <a:sym typeface="Times New Roman"/>
              </a:rPr>
              <a:t>→ Schedule a cron to execute twice a day.</a:t>
            </a:r>
            <a:r>
              <a:rPr lang="en-US" sz="1500">
                <a:latin typeface="Arial"/>
                <a:ea typeface="Arial"/>
                <a:cs typeface="Arial"/>
                <a:sym typeface="Arial"/>
              </a:rPr>
              <a:t> </a:t>
            </a:r>
            <a:endParaRPr/>
          </a:p>
          <a:p>
            <a:pPr indent="0" lvl="0" marL="0" marR="0" rtl="0" algn="l">
              <a:lnSpc>
                <a:spcPct val="107000"/>
              </a:lnSpc>
              <a:spcBef>
                <a:spcPts val="0"/>
              </a:spcBef>
              <a:spcAft>
                <a:spcPts val="0"/>
              </a:spcAft>
              <a:buSzPct val="100000"/>
              <a:buNone/>
            </a:pPr>
            <a:r>
              <a:t/>
            </a:r>
            <a:endParaRPr sz="800">
              <a:latin typeface="Arial"/>
              <a:ea typeface="Arial"/>
              <a:cs typeface="Arial"/>
              <a:sym typeface="Arial"/>
            </a:endParaRPr>
          </a:p>
          <a:p>
            <a:pPr indent="0" lvl="0" marL="0" marR="0" rtl="0" algn="l">
              <a:lnSpc>
                <a:spcPct val="107000"/>
              </a:lnSpc>
              <a:spcBef>
                <a:spcPts val="0"/>
              </a:spcBef>
              <a:spcAft>
                <a:spcPts val="0"/>
              </a:spcAft>
              <a:buSzPct val="100000"/>
              <a:buNone/>
            </a:pPr>
            <a:r>
              <a:t/>
            </a:r>
            <a:endParaRPr sz="800">
              <a:latin typeface="Arial"/>
              <a:ea typeface="Arial"/>
              <a:cs typeface="Arial"/>
              <a:sym typeface="Arial"/>
            </a:endParaRPr>
          </a:p>
          <a:p>
            <a:pPr indent="-88106" lvl="0" marL="0" marR="0" rtl="0" algn="l">
              <a:lnSpc>
                <a:spcPct val="107000"/>
              </a:lnSpc>
              <a:spcBef>
                <a:spcPts val="0"/>
              </a:spcBef>
              <a:spcAft>
                <a:spcPts val="0"/>
              </a:spcAft>
              <a:buSzPct val="100000"/>
              <a:buChar char=" "/>
            </a:pPr>
            <a:r>
              <a:rPr lang="en-US" sz="1500">
                <a:latin typeface="Times New Roman"/>
                <a:ea typeface="Times New Roman"/>
                <a:cs typeface="Times New Roman"/>
                <a:sym typeface="Times New Roman"/>
              </a:rPr>
              <a:t>The above example command will execute at 5 AM and 5 PM daily. You can specify multiple time stamps by comma-   separated.</a:t>
            </a:r>
            <a:endParaRPr sz="1500">
              <a:latin typeface="Calibri"/>
              <a:ea typeface="Calibri"/>
              <a:cs typeface="Calibri"/>
              <a:sym typeface="Calibri"/>
            </a:endParaRPr>
          </a:p>
          <a:p>
            <a:pPr indent="0" lvl="0" marL="0" marR="0" rtl="0" algn="l">
              <a:lnSpc>
                <a:spcPct val="107000"/>
              </a:lnSpc>
              <a:spcBef>
                <a:spcPts val="700"/>
              </a:spcBef>
              <a:spcAft>
                <a:spcPts val="0"/>
              </a:spcAft>
              <a:buSzPct val="100000"/>
              <a:buNone/>
            </a:pPr>
            <a:r>
              <a:rPr b="1" lang="en-US" sz="800">
                <a:solidFill>
                  <a:srgbClr val="C9211E"/>
                </a:solidFill>
                <a:latin typeface="Arial"/>
                <a:ea typeface="Arial"/>
                <a:cs typeface="Arial"/>
                <a:sym typeface="Arial"/>
              </a:rPr>
              <a:t>    </a:t>
            </a:r>
            <a:endParaRPr/>
          </a:p>
          <a:p>
            <a:pPr indent="0" lvl="0" marL="0" marR="0" rtl="0" algn="l">
              <a:lnSpc>
                <a:spcPct val="107000"/>
              </a:lnSpc>
              <a:spcBef>
                <a:spcPts val="0"/>
              </a:spcBef>
              <a:spcAft>
                <a:spcPts val="0"/>
              </a:spcAft>
              <a:buSzPct val="100000"/>
              <a:buNone/>
            </a:pPr>
            <a:r>
              <a:t/>
            </a:r>
            <a:endParaRPr b="1" sz="1500">
              <a:solidFill>
                <a:srgbClr val="C9211E"/>
              </a:solidFill>
              <a:latin typeface="Arial"/>
              <a:ea typeface="Arial"/>
              <a:cs typeface="Arial"/>
              <a:sym typeface="Arial"/>
            </a:endParaRPr>
          </a:p>
          <a:p>
            <a:pPr indent="0" lvl="0" marL="0" marR="0" rtl="0" algn="l">
              <a:lnSpc>
                <a:spcPct val="107000"/>
              </a:lnSpc>
              <a:spcBef>
                <a:spcPts val="0"/>
              </a:spcBef>
              <a:spcAft>
                <a:spcPts val="0"/>
              </a:spcAft>
              <a:buSzPct val="100000"/>
              <a:buNone/>
            </a:pPr>
            <a:r>
              <a:rPr b="1" lang="en-US" sz="1500">
                <a:solidFill>
                  <a:srgbClr val="C9211E"/>
                </a:solidFill>
                <a:latin typeface="Times New Roman"/>
                <a:ea typeface="Times New Roman"/>
                <a:cs typeface="Times New Roman"/>
                <a:sym typeface="Times New Roman"/>
              </a:rPr>
              <a:t>   * * * * *  /scripts/script.sh </a:t>
            </a:r>
            <a:r>
              <a:rPr lang="en-US" sz="1500">
                <a:latin typeface="Times New Roman"/>
                <a:ea typeface="Times New Roman"/>
                <a:cs typeface="Times New Roman"/>
                <a:sym typeface="Times New Roman"/>
              </a:rPr>
              <a:t>→ Schedule a cron to execute every minute.</a:t>
            </a:r>
            <a:endParaRPr sz="15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sz="1500">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 * * jan,may,aug *  /script/script.sh </a:t>
            </a:r>
            <a:r>
              <a:rPr lang="en-US" sz="1500">
                <a:latin typeface="Times New Roman"/>
                <a:ea typeface="Times New Roman"/>
                <a:cs typeface="Times New Roman"/>
                <a:sym typeface="Times New Roman"/>
              </a:rPr>
              <a:t>→ Schedule a cron to execute on selected months.</a:t>
            </a:r>
            <a:endParaRPr sz="1500">
              <a:latin typeface="Arial"/>
              <a:ea typeface="Arial"/>
              <a:cs typeface="Arial"/>
              <a:sym typeface="Arial"/>
            </a:endParaRPr>
          </a:p>
          <a:p>
            <a:pPr indent="-46990" lvl="0" marL="0" marR="0" rtl="0" algn="l">
              <a:lnSpc>
                <a:spcPct val="107000"/>
              </a:lnSpc>
              <a:spcBef>
                <a:spcPts val="0"/>
              </a:spcBef>
              <a:spcAft>
                <a:spcPts val="0"/>
              </a:spcAft>
              <a:buSzPct val="100000"/>
              <a:buChar char=" "/>
            </a:pPr>
            <a:r>
              <a:rPr lang="en-US" sz="800">
                <a:latin typeface="Arial"/>
                <a:ea typeface="Arial"/>
                <a:cs typeface="Arial"/>
                <a:sym typeface="Arial"/>
              </a:rPr>
              <a:t> </a:t>
            </a:r>
            <a:endParaRPr sz="800">
              <a:latin typeface="Arial"/>
              <a:ea typeface="Arial"/>
              <a:cs typeface="Arial"/>
              <a:sym typeface="Arial"/>
            </a:endParaRPr>
          </a:p>
          <a:p>
            <a:pPr indent="75565" lvl="0" marL="0" marR="0" rtl="0" algn="l">
              <a:lnSpc>
                <a:spcPct val="107000"/>
              </a:lnSpc>
              <a:spcBef>
                <a:spcPts val="0"/>
              </a:spcBef>
              <a:spcAft>
                <a:spcPts val="0"/>
              </a:spcAft>
              <a:buSzPct val="100000"/>
              <a:buNone/>
            </a:pPr>
            <a:r>
              <a:t/>
            </a:r>
            <a:endParaRPr b="1">
              <a:solidFill>
                <a:srgbClr val="C9211E"/>
              </a:solidFill>
              <a:latin typeface="Times New Roman"/>
              <a:ea typeface="Times New Roman"/>
              <a:cs typeface="Times New Roman"/>
              <a:sym typeface="Times New Roman"/>
            </a:endParaRPr>
          </a:p>
          <a:p>
            <a:pPr indent="-88106" lvl="0" marL="0" marR="0" rtl="0" algn="l">
              <a:lnSpc>
                <a:spcPct val="107000"/>
              </a:lnSpc>
              <a:spcBef>
                <a:spcPts val="0"/>
              </a:spcBef>
              <a:spcAft>
                <a:spcPts val="0"/>
              </a:spcAft>
              <a:buSzPct val="100000"/>
              <a:buChar char=" "/>
            </a:pPr>
            <a:r>
              <a:rPr b="1" lang="en-US" sz="1500">
                <a:solidFill>
                  <a:srgbClr val="C9211E"/>
                </a:solidFill>
                <a:latin typeface="Times New Roman"/>
                <a:ea typeface="Times New Roman"/>
                <a:cs typeface="Times New Roman"/>
                <a:sym typeface="Times New Roman"/>
              </a:rPr>
              <a:t>0 17 * * sun,fri  /script/script.sh</a:t>
            </a:r>
            <a:r>
              <a:rPr lang="en-US" sz="1500">
                <a:latin typeface="Times New Roman"/>
                <a:ea typeface="Times New Roman"/>
                <a:cs typeface="Times New Roman"/>
                <a:sym typeface="Times New Roman"/>
              </a:rPr>
              <a:t> → Schedule a cron to execute on selected days. If you required scheduling a task to be executed for selected days only. The below example 		                will run on each Sunday and Friday at 5 PM.</a:t>
            </a:r>
            <a:endParaRPr b="1" sz="1500">
              <a:solidFill>
                <a:srgbClr val="C9211E"/>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0"/>
              </a:spcBef>
              <a:spcAft>
                <a:spcPts val="0"/>
              </a:spcAft>
              <a:buSzPct val="100000"/>
              <a:buChar char=" "/>
            </a:pPr>
            <a:r>
              <a:rPr b="1" lang="en-US" sz="1800">
                <a:solidFill>
                  <a:srgbClr val="C9211E"/>
                </a:solidFill>
                <a:latin typeface="Times New Roman"/>
                <a:ea typeface="Times New Roman"/>
                <a:cs typeface="Times New Roman"/>
                <a:sym typeface="Times New Roman"/>
              </a:rPr>
              <a:t>* * * * * /scripts/script.sh</a:t>
            </a:r>
            <a:endParaRPr b="1" sz="1800">
              <a:solidFill>
                <a:srgbClr val="C9211E"/>
              </a:solidFill>
              <a:latin typeface="Times New Roman"/>
              <a:ea typeface="Times New Roman"/>
              <a:cs typeface="Times New Roman"/>
              <a:sym typeface="Times New Roman"/>
            </a:endParaRPr>
          </a:p>
          <a:p>
            <a:pPr indent="0" lvl="0" marL="0" marR="0" rtl="0" algn="l">
              <a:lnSpc>
                <a:spcPct val="107000"/>
              </a:lnSpc>
              <a:spcBef>
                <a:spcPts val="0"/>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1415"/>
              </a:spcBef>
              <a:spcAft>
                <a:spcPts val="0"/>
              </a:spcAft>
              <a:buSzPct val="100000"/>
              <a:buChar char=" "/>
            </a:pPr>
            <a:r>
              <a:rPr b="1" lang="en-US" sz="1800">
                <a:solidFill>
                  <a:srgbClr val="C9211E"/>
                </a:solidFill>
                <a:latin typeface="Times New Roman"/>
                <a:ea typeface="Times New Roman"/>
                <a:cs typeface="Times New Roman"/>
                <a:sym typeface="Times New Roman"/>
              </a:rPr>
              <a:t>* * * * *  sleep 30; /scripts/script.sh</a:t>
            </a:r>
            <a:r>
              <a:rPr lang="en-US" sz="1800">
                <a:latin typeface="Times New Roman"/>
                <a:ea typeface="Times New Roman"/>
                <a:cs typeface="Times New Roman"/>
                <a:sym typeface="Times New Roman"/>
              </a:rPr>
              <a:t>   →  Schedule a cron to execute every 30 Seconds. To schedule a task to execute every 30 seconds is not possible by time parameters, But it can be done by scheduling the same cron twice as below.</a:t>
            </a:r>
            <a:endParaRPr sz="1800">
              <a:latin typeface="Arial"/>
              <a:ea typeface="Arial"/>
              <a:cs typeface="Arial"/>
              <a:sym typeface="Arial"/>
            </a:endParaRPr>
          </a:p>
          <a:p>
            <a:pPr indent="0" lvl="0" marL="0" marR="0" rtl="0" algn="l">
              <a:lnSpc>
                <a:spcPct val="107000"/>
              </a:lnSpc>
              <a:spcBef>
                <a:spcPts val="1415"/>
              </a:spcBef>
              <a:spcAft>
                <a:spcPts val="0"/>
              </a:spcAft>
              <a:buSzPct val="100000"/>
              <a:buNone/>
            </a:pPr>
            <a:r>
              <a:t/>
            </a:r>
            <a:endParaRPr b="1" sz="1800">
              <a:solidFill>
                <a:srgbClr val="C9211E"/>
              </a:solidFill>
              <a:latin typeface="Times New Roman"/>
              <a:ea typeface="Times New Roman"/>
              <a:cs typeface="Times New Roman"/>
              <a:sym typeface="Times New Roman"/>
            </a:endParaRPr>
          </a:p>
          <a:p>
            <a:pPr indent="-105727" lvl="0" marL="0" marR="0" rtl="0" algn="l">
              <a:lnSpc>
                <a:spcPct val="107000"/>
              </a:lnSpc>
              <a:spcBef>
                <a:spcPts val="1415"/>
              </a:spcBef>
              <a:spcAft>
                <a:spcPts val="0"/>
              </a:spcAft>
              <a:buSzPct val="100000"/>
              <a:buChar char=" "/>
            </a:pPr>
            <a:r>
              <a:rPr b="1" lang="en-US" sz="1800">
                <a:solidFill>
                  <a:srgbClr val="C9211E"/>
                </a:solidFill>
                <a:latin typeface="Times New Roman"/>
                <a:ea typeface="Times New Roman"/>
                <a:cs typeface="Times New Roman"/>
                <a:sym typeface="Times New Roman"/>
              </a:rPr>
              <a:t>@yearly /scripts/script.sh </a:t>
            </a:r>
            <a:r>
              <a:rPr lang="en-US" sz="1800">
                <a:latin typeface="Times New Roman"/>
                <a:ea typeface="Times New Roman"/>
                <a:cs typeface="Times New Roman"/>
                <a:sym typeface="Times New Roman"/>
              </a:rPr>
              <a:t>→ Schedule tasks to execute yearly ( @yearly ).</a:t>
            </a:r>
            <a:endParaRPr sz="1800">
              <a:latin typeface="Arial"/>
              <a:ea typeface="Arial"/>
              <a:cs typeface="Arial"/>
              <a:sym typeface="Arial"/>
            </a:endParaRPr>
          </a:p>
        </p:txBody>
      </p:sp>
      <p:sp>
        <p:nvSpPr>
          <p:cNvPr id="678" name="Google Shape;678;p92"/>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79" name="Google Shape;679;p92"/>
          <p:cNvPicPr preferRelativeResize="0"/>
          <p:nvPr/>
        </p:nvPicPr>
        <p:blipFill rotWithShape="1">
          <a:blip r:embed="rId3">
            <a:alphaModFix/>
          </a:blip>
          <a:srcRect b="0" l="0" r="0" t="0"/>
          <a:stretch/>
        </p:blipFill>
        <p:spPr>
          <a:xfrm>
            <a:off x="9407673" y="6077106"/>
            <a:ext cx="1530000" cy="61200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94"/>
          <p:cNvSpPr txBox="1"/>
          <p:nvPr>
            <p:ph idx="1" type="body"/>
          </p:nvPr>
        </p:nvSpPr>
        <p:spPr>
          <a:xfrm>
            <a:off x="281960" y="885575"/>
            <a:ext cx="11628079" cy="5158324"/>
          </a:xfrm>
          <a:prstGeom prst="rect">
            <a:avLst/>
          </a:prstGeom>
          <a:noFill/>
          <a:ln>
            <a:noFill/>
          </a:ln>
        </p:spPr>
        <p:txBody>
          <a:bodyPr anchorCtr="0" anchor="t" bIns="45700" lIns="0" spcFirstLastPara="1" rIns="0" wrap="square" tIns="45700">
            <a:normAutofit fontScale="92500" lnSpcReduction="10000"/>
          </a:bodyPr>
          <a:lstStyle/>
          <a:p>
            <a:pPr indent="0" lvl="0" marL="0" marR="0" rtl="0" algn="l">
              <a:lnSpc>
                <a:spcPct val="107000"/>
              </a:lnSpc>
              <a:spcBef>
                <a:spcPts val="0"/>
              </a:spcBef>
              <a:spcAft>
                <a:spcPts val="0"/>
              </a:spcAft>
              <a:buSzPct val="103950"/>
              <a:buNone/>
            </a:pPr>
            <a:r>
              <a:rPr b="1" lang="en-US" sz="2600">
                <a:solidFill>
                  <a:srgbClr val="000000"/>
                </a:solidFill>
                <a:latin typeface="Times New Roman"/>
                <a:ea typeface="Times New Roman"/>
                <a:cs typeface="Times New Roman"/>
                <a:sym typeface="Times New Roman"/>
              </a:rPr>
              <a:t>Su</a:t>
            </a:r>
            <a:endParaRPr/>
          </a:p>
          <a:p>
            <a:pPr indent="0" lvl="0" marL="0" marR="0" rtl="0" algn="l">
              <a:lnSpc>
                <a:spcPct val="107000"/>
              </a:lnSpc>
              <a:spcBef>
                <a:spcPts val="0"/>
              </a:spcBef>
              <a:spcAft>
                <a:spcPts val="0"/>
              </a:spcAft>
              <a:buSzPct val="103950"/>
              <a:buNone/>
            </a:pPr>
            <a:r>
              <a:t/>
            </a:r>
            <a:endParaRPr sz="2600">
              <a:latin typeface="Calibri"/>
              <a:ea typeface="Calibri"/>
              <a:cs typeface="Calibri"/>
              <a:sym typeface="Calibri"/>
            </a:endParaRPr>
          </a:p>
          <a:p>
            <a:pPr indent="0" lvl="0" marL="0" marR="0" rtl="0" algn="l">
              <a:lnSpc>
                <a:spcPct val="107000"/>
              </a:lnSpc>
              <a:spcBef>
                <a:spcPts val="800"/>
              </a:spcBef>
              <a:spcAft>
                <a:spcPts val="0"/>
              </a:spcAft>
              <a:buSzPct val="63063"/>
              <a:buNone/>
            </a:pPr>
            <a:r>
              <a:rPr lang="en-US" sz="2400">
                <a:latin typeface="Times New Roman"/>
                <a:ea typeface="Times New Roman"/>
                <a:cs typeface="Times New Roman"/>
                <a:sym typeface="Times New Roman"/>
              </a:rPr>
              <a:t>Basically, you can do anything to the system as the root user. It is the all-powerful administrative account. And, unlike other more chatty operating systems, you won't see a, </a:t>
            </a:r>
            <a:r>
              <a:rPr i="1" lang="en-US" sz="2400">
                <a:latin typeface="Times New Roman"/>
                <a:ea typeface="Times New Roman"/>
                <a:cs typeface="Times New Roman"/>
                <a:sym typeface="Times New Roman"/>
              </a:rPr>
              <a:t>"Are you sure?"</a:t>
            </a:r>
            <a:r>
              <a:rPr lang="en-US" sz="2400">
                <a:latin typeface="Times New Roman"/>
                <a:ea typeface="Times New Roman"/>
                <a:cs typeface="Times New Roman"/>
                <a:sym typeface="Times New Roman"/>
              </a:rPr>
              <a:t> dialog to be sure that the </a:t>
            </a:r>
            <a:r>
              <a:rPr b="1" lang="en-US" sz="2400">
                <a:solidFill>
                  <a:srgbClr val="FF0000"/>
                </a:solidFill>
                <a:latin typeface="Times New Roman"/>
                <a:ea typeface="Times New Roman"/>
                <a:cs typeface="Times New Roman"/>
                <a:sym typeface="Times New Roman"/>
              </a:rPr>
              <a:t>rm -rf *</a:t>
            </a:r>
            <a:r>
              <a:rPr lang="en-US" sz="2400">
                <a:latin typeface="Times New Roman"/>
                <a:ea typeface="Times New Roman"/>
                <a:cs typeface="Times New Roman"/>
                <a:sym typeface="Times New Roman"/>
              </a:rPr>
              <a:t> command you just issued was in </a:t>
            </a:r>
            <a:r>
              <a:rPr b="1" lang="en-US" sz="2400">
                <a:latin typeface="Times New Roman"/>
                <a:ea typeface="Times New Roman"/>
                <a:cs typeface="Times New Roman"/>
                <a:sym typeface="Times New Roman"/>
              </a:rPr>
              <a:t>/opt/tmp </a:t>
            </a:r>
            <a:r>
              <a:rPr lang="en-US" sz="2400">
                <a:latin typeface="Times New Roman"/>
                <a:ea typeface="Times New Roman"/>
                <a:cs typeface="Times New Roman"/>
                <a:sym typeface="Times New Roman"/>
              </a:rPr>
              <a:t>rather than at </a:t>
            </a:r>
            <a:r>
              <a:rPr b="1" lang="en-US" sz="2400">
                <a:latin typeface="Times New Roman"/>
                <a:ea typeface="Times New Roman"/>
                <a:cs typeface="Times New Roman"/>
                <a:sym typeface="Times New Roman"/>
              </a:rPr>
              <a:t>/.</a:t>
            </a:r>
            <a:r>
              <a:rPr lang="en-US" sz="2400">
                <a:latin typeface="Times New Roman"/>
                <a:ea typeface="Times New Roman"/>
                <a:cs typeface="Times New Roman"/>
                <a:sym typeface="Times New Roman"/>
              </a:rPr>
              <a:t> As you can imagine, errors made as the root user can be irreversible and devastating. There is an alternative: </a:t>
            </a:r>
            <a:r>
              <a:rPr b="1" lang="en-US" sz="2400">
                <a:solidFill>
                  <a:srgbClr val="C9211E"/>
                </a:solidFill>
                <a:latin typeface="Times New Roman"/>
                <a:ea typeface="Times New Roman"/>
                <a:cs typeface="Times New Roman"/>
                <a:sym typeface="Times New Roman"/>
              </a:rPr>
              <a:t>sudo</a:t>
            </a:r>
            <a:r>
              <a:rPr b="1" lang="en-US" sz="2400">
                <a:solidFill>
                  <a:srgbClr val="000000"/>
                </a:solidFill>
                <a:latin typeface="Times New Roman"/>
                <a:ea typeface="Times New Roman"/>
                <a:cs typeface="Times New Roman"/>
                <a:sym typeface="Times New Roman"/>
              </a:rPr>
              <a:t>.</a:t>
            </a:r>
            <a:endParaRPr sz="2400"/>
          </a:p>
          <a:p>
            <a:pPr indent="0" lvl="0" marL="0" marR="0" rtl="0" algn="l">
              <a:lnSpc>
                <a:spcPct val="107000"/>
              </a:lnSpc>
              <a:spcBef>
                <a:spcPts val="800"/>
              </a:spcBef>
              <a:spcAft>
                <a:spcPts val="0"/>
              </a:spcAft>
              <a:buSzPct val="108108"/>
              <a:buNone/>
            </a:pPr>
            <a:r>
              <a:t/>
            </a:r>
            <a:endParaRPr b="1">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3950"/>
              <a:buNone/>
            </a:pPr>
            <a:r>
              <a:t/>
            </a:r>
            <a:endParaRPr b="1" sz="26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ct val="103950"/>
              <a:buNone/>
            </a:pPr>
            <a:r>
              <a:rPr b="1" lang="en-US" sz="2600">
                <a:solidFill>
                  <a:srgbClr val="000000"/>
                </a:solidFill>
                <a:latin typeface="Times New Roman"/>
                <a:ea typeface="Times New Roman"/>
                <a:cs typeface="Times New Roman"/>
                <a:sym typeface="Times New Roman"/>
              </a:rPr>
              <a:t>sudo</a:t>
            </a:r>
            <a:endParaRPr sz="2600">
              <a:latin typeface="Calibri"/>
              <a:ea typeface="Calibri"/>
              <a:cs typeface="Calibri"/>
              <a:sym typeface="Calibri"/>
            </a:endParaRPr>
          </a:p>
          <a:p>
            <a:pPr indent="0" lvl="0" marL="0" rtl="0" algn="l">
              <a:lnSpc>
                <a:spcPct val="100000"/>
              </a:lnSpc>
              <a:spcBef>
                <a:spcPts val="2000"/>
              </a:spcBef>
              <a:spcAft>
                <a:spcPts val="0"/>
              </a:spcAft>
              <a:buSzPct val="60540"/>
              <a:buNone/>
            </a:pPr>
            <a:r>
              <a:rPr b="1" lang="en-US" sz="2500">
                <a:solidFill>
                  <a:srgbClr val="FF0000"/>
                </a:solidFill>
                <a:latin typeface="Times New Roman"/>
                <a:ea typeface="Times New Roman"/>
                <a:cs typeface="Times New Roman"/>
                <a:sym typeface="Times New Roman"/>
              </a:rPr>
              <a:t>sudo</a:t>
            </a:r>
            <a:r>
              <a:rPr lang="en-US" sz="2500">
                <a:solidFill>
                  <a:srgbClr val="000000"/>
                </a:solidFill>
                <a:latin typeface="Times New Roman"/>
                <a:ea typeface="Times New Roman"/>
                <a:cs typeface="Times New Roman"/>
                <a:sym typeface="Times New Roman"/>
              </a:rPr>
              <a:t>, which is an acronym for </a:t>
            </a:r>
            <a:r>
              <a:rPr i="1" lang="en-US" sz="2500">
                <a:solidFill>
                  <a:srgbClr val="000000"/>
                </a:solidFill>
                <a:latin typeface="Times New Roman"/>
                <a:ea typeface="Times New Roman"/>
                <a:cs typeface="Times New Roman"/>
                <a:sym typeface="Times New Roman"/>
              </a:rPr>
              <a:t>superuser do or substitute user do</a:t>
            </a:r>
            <a:r>
              <a:rPr lang="en-US" sz="2500">
                <a:solidFill>
                  <a:srgbClr val="000000"/>
                </a:solidFill>
                <a:latin typeface="Times New Roman"/>
                <a:ea typeface="Times New Roman"/>
                <a:cs typeface="Times New Roman"/>
                <a:sym typeface="Times New Roman"/>
              </a:rPr>
              <a:t>, is a command that runs an elevated prompt without a need to change your identity. Depending on your settings in the /etc/sudoers file, you can issue single commands as root or as another user. To continue running commands with root power, you must always use the sudo command. </a:t>
            </a:r>
            <a:endParaRPr sz="2500">
              <a:latin typeface="Calibri"/>
              <a:ea typeface="Calibri"/>
              <a:cs typeface="Calibri"/>
              <a:sym typeface="Calibri"/>
            </a:endParaRPr>
          </a:p>
          <a:p>
            <a:pPr indent="-2538" lvl="0" marL="91440" rtl="0" algn="l">
              <a:lnSpc>
                <a:spcPct val="100000"/>
              </a:lnSpc>
              <a:spcBef>
                <a:spcPts val="1400"/>
              </a:spcBef>
              <a:spcAft>
                <a:spcPts val="0"/>
              </a:spcAft>
              <a:buSzPct val="108108"/>
              <a:buNone/>
            </a:pPr>
            <a:r>
              <a:t/>
            </a:r>
            <a:endParaRPr/>
          </a:p>
        </p:txBody>
      </p:sp>
      <p:sp>
        <p:nvSpPr>
          <p:cNvPr id="685" name="Google Shape;685;p94"/>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86" name="Google Shape;686;p94"/>
          <p:cNvPicPr preferRelativeResize="0"/>
          <p:nvPr/>
        </p:nvPicPr>
        <p:blipFill rotWithShape="1">
          <a:blip r:embed="rId3">
            <a:alphaModFix/>
          </a:blip>
          <a:srcRect b="0" l="0" r="0" t="0"/>
          <a:stretch/>
        </p:blipFill>
        <p:spPr>
          <a:xfrm>
            <a:off x="9407674" y="6043899"/>
            <a:ext cx="1530000" cy="612000"/>
          </a:xfrm>
          <a:prstGeom prst="rect">
            <a:avLst/>
          </a:prstGeom>
          <a:noFill/>
          <a:ln>
            <a:noFill/>
          </a:ln>
        </p:spPr>
      </p:pic>
      <p:sp>
        <p:nvSpPr>
          <p:cNvPr id="687" name="Google Shape;687;p94"/>
          <p:cNvSpPr txBox="1"/>
          <p:nvPr/>
        </p:nvSpPr>
        <p:spPr>
          <a:xfrm>
            <a:off x="145686" y="318368"/>
            <a:ext cx="8554065" cy="56720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3600"/>
              <a:buFont typeface="Arial"/>
              <a:buNone/>
            </a:pPr>
            <a:r>
              <a:rPr b="1" i="0" lang="en-US" sz="3000" u="none" cap="none" strike="noStrike">
                <a:solidFill>
                  <a:schemeClr val="dk1"/>
                </a:solidFill>
                <a:latin typeface="Book Antiqua"/>
                <a:ea typeface="Book Antiqua"/>
                <a:cs typeface="Book Antiqua"/>
                <a:sym typeface="Book Antiqua"/>
              </a:rPr>
              <a:t>SUPER USER (su) – SUPER USER DO (sudo)</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96"/>
          <p:cNvSpPr txBox="1"/>
          <p:nvPr>
            <p:ph idx="1" type="body"/>
          </p:nvPr>
        </p:nvSpPr>
        <p:spPr>
          <a:xfrm>
            <a:off x="318114" y="1553071"/>
            <a:ext cx="10920156" cy="5304929"/>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1400"/>
              <a:buNone/>
            </a:pPr>
            <a:r>
              <a:rPr lang="en-US" sz="1600">
                <a:latin typeface="Times New Roman"/>
                <a:ea typeface="Times New Roman"/>
                <a:cs typeface="Times New Roman"/>
                <a:sym typeface="Times New Roman"/>
              </a:rPr>
              <a:t>The Debian and Ubuntu distributions use a package manager called </a:t>
            </a:r>
            <a:r>
              <a:rPr b="1" lang="en-US" sz="1600">
                <a:latin typeface="Times New Roman"/>
                <a:ea typeface="Times New Roman"/>
                <a:cs typeface="Times New Roman"/>
                <a:sym typeface="Times New Roman"/>
              </a:rPr>
              <a:t>APT</a:t>
            </a:r>
            <a:r>
              <a:rPr lang="en-US" sz="1600">
                <a:latin typeface="Times New Roman"/>
                <a:ea typeface="Times New Roman"/>
                <a:cs typeface="Times New Roman"/>
                <a:sym typeface="Times New Roman"/>
              </a:rPr>
              <a:t>, the </a:t>
            </a:r>
            <a:r>
              <a:rPr b="1" lang="en-US" sz="1600">
                <a:latin typeface="Times New Roman"/>
                <a:ea typeface="Times New Roman"/>
                <a:cs typeface="Times New Roman"/>
                <a:sym typeface="Times New Roman"/>
              </a:rPr>
              <a:t>Advanced Packaging Tool</a:t>
            </a:r>
            <a:r>
              <a:rPr lang="en-US" sz="16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APT</a:t>
            </a:r>
            <a:r>
              <a:rPr lang="en-US" sz="1600">
                <a:latin typeface="Times New Roman"/>
                <a:ea typeface="Times New Roman"/>
                <a:cs typeface="Times New Roman"/>
                <a:sym typeface="Times New Roman"/>
              </a:rPr>
              <a:t> is comprised of a few small utilities with the two most commonly used ones being </a:t>
            </a:r>
            <a:r>
              <a:rPr b="1" lang="en-US" sz="1600">
                <a:solidFill>
                  <a:srgbClr val="FF0000"/>
                </a:solidFill>
                <a:latin typeface="Times New Roman"/>
                <a:ea typeface="Times New Roman"/>
                <a:cs typeface="Times New Roman"/>
                <a:sym typeface="Times New Roman"/>
              </a:rPr>
              <a:t>apt-cache</a:t>
            </a:r>
            <a:r>
              <a:rPr lang="en-US" sz="1600">
                <a:latin typeface="Times New Roman"/>
                <a:ea typeface="Times New Roman"/>
                <a:cs typeface="Times New Roman"/>
                <a:sym typeface="Times New Roman"/>
              </a:rPr>
              <a:t> and </a:t>
            </a:r>
            <a:r>
              <a:rPr b="1" lang="en-US" sz="1600">
                <a:solidFill>
                  <a:srgbClr val="FF0000"/>
                </a:solidFill>
                <a:latin typeface="Times New Roman"/>
                <a:ea typeface="Times New Roman"/>
                <a:cs typeface="Times New Roman"/>
                <a:sym typeface="Times New Roman"/>
              </a:rPr>
              <a:t>apt-get</a:t>
            </a: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600">
                <a:latin typeface="Times New Roman"/>
                <a:ea typeface="Times New Roman"/>
                <a:cs typeface="Times New Roman"/>
                <a:sym typeface="Times New Roman"/>
              </a:rPr>
              <a:t> </a:t>
            </a:r>
            <a:endParaRPr sz="16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apt-cache search &lt;search-string&gt;</a:t>
            </a:r>
            <a:r>
              <a:rPr b="1" lang="en-US" sz="1800">
                <a:latin typeface="Times New Roman"/>
                <a:ea typeface="Times New Roman"/>
                <a:cs typeface="Times New Roman"/>
                <a:sym typeface="Times New Roman"/>
              </a:rPr>
              <a:t> 		</a:t>
            </a:r>
            <a:r>
              <a:rPr b="1" lang="en-US" sz="14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Search for search-string.</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sudo apt-get install &lt;name-of-package&gt; 	</a:t>
            </a:r>
            <a:r>
              <a:rPr b="1" lang="en-US" sz="1600">
                <a:solidFill>
                  <a:srgbClr val="000000"/>
                </a:solidFill>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 	</a:t>
            </a:r>
            <a:r>
              <a:rPr lang="en-US" sz="1400">
                <a:latin typeface="Times New Roman"/>
                <a:ea typeface="Times New Roman"/>
                <a:cs typeface="Times New Roman"/>
                <a:sym typeface="Times New Roman"/>
              </a:rPr>
              <a:t>Installs package.</a:t>
            </a:r>
            <a:endParaRPr sz="1050">
              <a:latin typeface="Calibri"/>
              <a:ea typeface="Calibri"/>
              <a:cs typeface="Calibri"/>
              <a:sym typeface="Calibri"/>
            </a:endParaRPr>
          </a:p>
          <a:p>
            <a:pPr indent="-66675" lvl="0" marL="0" marR="0" rtl="0" algn="l">
              <a:lnSpc>
                <a:spcPct val="107000"/>
              </a:lnSpc>
              <a:spcBef>
                <a:spcPts val="800"/>
              </a:spcBef>
              <a:spcAft>
                <a:spcPts val="0"/>
              </a:spcAft>
              <a:buSzPts val="1050"/>
              <a:buChar char=" "/>
            </a:pPr>
            <a:r>
              <a:rPr lang="en-US" sz="1050">
                <a:latin typeface="Times New Roman"/>
                <a:ea typeface="Times New Roman"/>
                <a:cs typeface="Times New Roman"/>
                <a:sym typeface="Times New Roman"/>
              </a:rPr>
              <a:t> </a:t>
            </a:r>
            <a:endParaRPr sz="105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sudo apt-get remove &lt;name-of-package&gt;</a:t>
            </a:r>
            <a:r>
              <a:rPr lang="en-US" sz="1100">
                <a:latin typeface="Times New Roman"/>
                <a:ea typeface="Times New Roman"/>
                <a:cs typeface="Times New Roman"/>
                <a:sym typeface="Times New Roman"/>
              </a:rPr>
              <a:t>   </a:t>
            </a:r>
            <a:r>
              <a:rPr b="1" lang="en-US" sz="1100">
                <a:solidFill>
                  <a:schemeClr val="dk1"/>
                </a:solidFill>
                <a:latin typeface="Times New Roman"/>
                <a:ea typeface="Times New Roman"/>
                <a:cs typeface="Times New Roman"/>
                <a:sym typeface="Times New Roman"/>
              </a:rPr>
              <a:t> 	</a:t>
            </a:r>
            <a:r>
              <a:rPr b="1" lang="en-US" sz="1600">
                <a:solidFill>
                  <a:schemeClr val="dk1"/>
                </a:solidFill>
                <a:latin typeface="Times New Roman"/>
                <a:ea typeface="Times New Roman"/>
                <a:cs typeface="Times New Roman"/>
                <a:sym typeface="Times New Roman"/>
              </a:rPr>
              <a:t>: </a:t>
            </a:r>
            <a:r>
              <a:rPr b="1" lang="en-US" sz="1400">
                <a:solidFill>
                  <a:schemeClr val="dk1"/>
                </a:solidFill>
                <a:latin typeface="Times New Roman"/>
                <a:ea typeface="Times New Roman"/>
                <a:cs typeface="Times New Roman"/>
                <a:sym typeface="Times New Roman"/>
              </a:rPr>
              <a:t>    </a:t>
            </a:r>
            <a:r>
              <a:rPr b="1" lang="en-US">
                <a:solidFill>
                  <a:schemeClr val="dk1"/>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Remove/uninstall package, leaving behind configuration files.</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sudo apt-get purge&lt;name-of-package&gt;</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a:t>
            </a:r>
            <a:r>
              <a:rPr b="1" lang="en-US" sz="1400">
                <a:latin typeface="Times New Roman"/>
                <a:ea typeface="Times New Roman"/>
                <a:cs typeface="Times New Roman"/>
                <a:sym typeface="Times New Roman"/>
              </a:rPr>
              <a:t> </a:t>
            </a:r>
            <a:r>
              <a:rPr b="1" lang="en-US" sz="1100">
                <a:latin typeface="Times New Roman"/>
                <a:ea typeface="Times New Roman"/>
                <a:cs typeface="Times New Roman"/>
                <a:sym typeface="Times New Roman"/>
              </a:rPr>
              <a:t>  </a:t>
            </a:r>
            <a:r>
              <a:rPr lang="en-US" sz="1100">
                <a:latin typeface="Times New Roman"/>
                <a:ea typeface="Times New Roman"/>
                <a:cs typeface="Times New Roman"/>
                <a:sym typeface="Times New Roman"/>
              </a:rPr>
              <a:t>       	</a:t>
            </a:r>
            <a:r>
              <a:rPr lang="en-US">
                <a:latin typeface="Times New Roman"/>
                <a:ea typeface="Times New Roman"/>
                <a:cs typeface="Times New Roman"/>
                <a:sym typeface="Times New Roman"/>
              </a:rPr>
              <a:t>Remove/uninstall package, deleting configuration files.</a:t>
            </a:r>
            <a:endParaRPr sz="105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latin typeface="Times New Roman"/>
                <a:ea typeface="Times New Roman"/>
                <a:cs typeface="Times New Roman"/>
                <a:sym typeface="Times New Roman"/>
              </a:rPr>
              <a:t>$</a:t>
            </a:r>
            <a:r>
              <a:rPr b="1" lang="en-US" sz="1800">
                <a:solidFill>
                  <a:srgbClr val="BF0041"/>
                </a:solidFill>
                <a:latin typeface="Times New Roman"/>
                <a:ea typeface="Times New Roman"/>
                <a:cs typeface="Times New Roman"/>
                <a:sym typeface="Times New Roman"/>
              </a:rPr>
              <a:t>sudo apt-cache show &lt;name-of-package&gt;</a:t>
            </a:r>
            <a:r>
              <a:rPr lang="en-US" sz="1100">
                <a:latin typeface="Times New Roman"/>
                <a:ea typeface="Times New Roman"/>
                <a:cs typeface="Times New Roman"/>
                <a:sym typeface="Times New Roman"/>
              </a:rPr>
              <a:t>    	</a:t>
            </a:r>
            <a:r>
              <a:rPr b="1" lang="en-US" sz="1600">
                <a:latin typeface="Times New Roman"/>
                <a:ea typeface="Times New Roman"/>
                <a:cs typeface="Times New Roman"/>
                <a:sym typeface="Times New Roman"/>
              </a:rPr>
              <a:t>: </a:t>
            </a:r>
            <a:r>
              <a:rPr lang="en-US" sz="1100">
                <a:latin typeface="Times New Roman"/>
                <a:ea typeface="Times New Roman"/>
                <a:cs typeface="Times New Roman"/>
                <a:sym typeface="Times New Roman"/>
              </a:rPr>
              <a:t>  	 </a:t>
            </a:r>
            <a:r>
              <a:rPr lang="en-US" sz="1400">
                <a:latin typeface="Times New Roman"/>
                <a:ea typeface="Times New Roman"/>
                <a:cs typeface="Times New Roman"/>
                <a:sym typeface="Times New Roman"/>
              </a:rPr>
              <a:t>Display information about package.</a:t>
            </a:r>
            <a:endParaRPr sz="1050">
              <a:latin typeface="Calibri"/>
              <a:ea typeface="Calibri"/>
              <a:cs typeface="Calibri"/>
              <a:sym typeface="Calibri"/>
            </a:endParaRPr>
          </a:p>
          <a:p>
            <a:pPr indent="-2538" lvl="0" marL="91440" rtl="0" algn="l">
              <a:lnSpc>
                <a:spcPct val="100000"/>
              </a:lnSpc>
              <a:spcBef>
                <a:spcPts val="2000"/>
              </a:spcBef>
              <a:spcAft>
                <a:spcPts val="0"/>
              </a:spcAft>
              <a:buSzPts val="1400"/>
              <a:buNone/>
            </a:pPr>
            <a:r>
              <a:t/>
            </a:r>
            <a:endParaRPr/>
          </a:p>
        </p:txBody>
      </p:sp>
      <p:sp>
        <p:nvSpPr>
          <p:cNvPr id="693" name="Google Shape;693;p96"/>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694" name="Google Shape;694;p96"/>
          <p:cNvPicPr preferRelativeResize="0"/>
          <p:nvPr/>
        </p:nvPicPr>
        <p:blipFill rotWithShape="1">
          <a:blip r:embed="rId3">
            <a:alphaModFix/>
          </a:blip>
          <a:srcRect b="0" l="0" r="0" t="0"/>
          <a:stretch/>
        </p:blipFill>
        <p:spPr>
          <a:xfrm>
            <a:off x="9439347" y="6043899"/>
            <a:ext cx="1530000" cy="612000"/>
          </a:xfrm>
          <a:prstGeom prst="rect">
            <a:avLst/>
          </a:prstGeom>
          <a:noFill/>
          <a:ln>
            <a:noFill/>
          </a:ln>
        </p:spPr>
      </p:pic>
      <p:sp>
        <p:nvSpPr>
          <p:cNvPr id="695" name="Google Shape;695;p96"/>
          <p:cNvSpPr txBox="1"/>
          <p:nvPr/>
        </p:nvSpPr>
        <p:spPr>
          <a:xfrm>
            <a:off x="318114" y="207557"/>
            <a:ext cx="10353368"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000"/>
              <a:buFont typeface="Arial"/>
              <a:buNone/>
            </a:pPr>
            <a:r>
              <a:rPr b="1" i="0" lang="en-US" sz="3000" u="none" cap="none" strike="noStrike">
                <a:solidFill>
                  <a:schemeClr val="dk1"/>
                </a:solidFill>
                <a:latin typeface="Book Antiqua"/>
                <a:ea typeface="Book Antiqua"/>
                <a:cs typeface="Book Antiqua"/>
                <a:sym typeface="Book Antiqua"/>
              </a:rPr>
              <a:t>Installing Software on Debian Based Linux Distributions (Debian, Ubuntu, etc...)</a:t>
            </a:r>
            <a:endParaRPr b="0" i="0" sz="3000" u="none" cap="none" strike="noStrike">
              <a:solidFill>
                <a:schemeClr val="dk1"/>
              </a:solidFill>
              <a:latin typeface="Book Antiqua"/>
              <a:ea typeface="Book Antiqua"/>
              <a:cs typeface="Book Antiqua"/>
              <a:sym typeface="Book Antiqua"/>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97"/>
          <p:cNvSpPr txBox="1"/>
          <p:nvPr>
            <p:ph idx="1" type="body"/>
          </p:nvPr>
        </p:nvSpPr>
        <p:spPr>
          <a:xfrm>
            <a:off x="498610" y="455173"/>
            <a:ext cx="11300100" cy="5434350"/>
          </a:xfrm>
          <a:prstGeom prst="rect">
            <a:avLst/>
          </a:prstGeom>
          <a:noFill/>
          <a:ln>
            <a:noFill/>
          </a:ln>
        </p:spPr>
        <p:txBody>
          <a:bodyPr anchorCtr="0" anchor="t" bIns="45700" lIns="0" spcFirstLastPara="1" rIns="0" wrap="square" tIns="45700">
            <a:normAutofit/>
          </a:bodyPr>
          <a:lstStyle/>
          <a:p>
            <a:pPr indent="0" lvl="0" marL="0" marR="0" rtl="0" algn="l">
              <a:lnSpc>
                <a:spcPct val="107000"/>
              </a:lnSpc>
              <a:spcBef>
                <a:spcPts val="0"/>
              </a:spcBef>
              <a:spcAft>
                <a:spcPts val="0"/>
              </a:spcAft>
              <a:buSzPts val="2500"/>
              <a:buNone/>
            </a:pPr>
            <a:r>
              <a:rPr b="1" lang="en-US" sz="1800">
                <a:solidFill>
                  <a:srgbClr val="000000"/>
                </a:solidFill>
                <a:latin typeface="Times New Roman"/>
                <a:ea typeface="Times New Roman"/>
                <a:cs typeface="Times New Roman"/>
                <a:sym typeface="Times New Roman"/>
              </a:rPr>
              <a:t>The dpkg command</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In addition the </a:t>
            </a:r>
            <a:r>
              <a:rPr b="1" lang="en-US" sz="1800">
                <a:latin typeface="Times New Roman"/>
                <a:ea typeface="Times New Roman"/>
                <a:cs typeface="Times New Roman"/>
                <a:sym typeface="Times New Roman"/>
              </a:rPr>
              <a:t>apt utilities</a:t>
            </a:r>
            <a:r>
              <a:rPr lang="en-US" sz="1800">
                <a:latin typeface="Times New Roman"/>
                <a:ea typeface="Times New Roman"/>
                <a:cs typeface="Times New Roman"/>
                <a:sym typeface="Times New Roman"/>
              </a:rPr>
              <a:t>, you can use the </a:t>
            </a:r>
            <a:r>
              <a:rPr b="1" lang="en-US" sz="1800">
                <a:solidFill>
                  <a:srgbClr val="FF0000"/>
                </a:solidFill>
                <a:latin typeface="Times New Roman"/>
                <a:ea typeface="Times New Roman"/>
                <a:cs typeface="Times New Roman"/>
                <a:sym typeface="Times New Roman"/>
              </a:rPr>
              <a:t>dpkg</a:t>
            </a:r>
            <a:r>
              <a:rPr lang="en-US" sz="1800">
                <a:latin typeface="Times New Roman"/>
                <a:ea typeface="Times New Roman"/>
                <a:cs typeface="Times New Roman"/>
                <a:sym typeface="Times New Roman"/>
              </a:rPr>
              <a:t> command to interact with the package manager:</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lang="en-US" sz="1800">
                <a:latin typeface="Times New Roman"/>
                <a:ea typeface="Times New Roman"/>
                <a:cs typeface="Times New Roman"/>
                <a:sym typeface="Times New Roman"/>
              </a:rPr>
              <a:t> </a:t>
            </a:r>
            <a:endParaRPr sz="1800">
              <a:latin typeface="Calibri"/>
              <a:ea typeface="Calibri"/>
              <a:cs typeface="Calibri"/>
              <a:sym typeface="Calibri"/>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dgpk -l</a:t>
            </a:r>
            <a:r>
              <a:rPr lang="en-US" sz="1800">
                <a:latin typeface="Times New Roman"/>
                <a:ea typeface="Times New Roman"/>
                <a:cs typeface="Times New Roman"/>
                <a:sym typeface="Times New Roman"/>
              </a:rPr>
              <a:t>                         :     Lists all the installed packages.</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dpkg -S</a:t>
            </a:r>
            <a:r>
              <a:rPr b="1" lang="en-US" sz="1800">
                <a:latin typeface="Times New Roman"/>
                <a:ea typeface="Times New Roman"/>
                <a:cs typeface="Times New Roman"/>
                <a:sym typeface="Times New Roman"/>
              </a:rPr>
              <a:t> </a:t>
            </a:r>
            <a:r>
              <a:rPr b="1" lang="en-US" sz="1800">
                <a:solidFill>
                  <a:srgbClr val="FF0000"/>
                </a:solidFill>
                <a:latin typeface="Times New Roman"/>
                <a:ea typeface="Times New Roman"/>
                <a:cs typeface="Times New Roman"/>
                <a:sym typeface="Times New Roman"/>
              </a:rPr>
              <a:t>/path/to/file</a:t>
            </a:r>
            <a:r>
              <a:rPr lang="en-US" sz="1800">
                <a:latin typeface="Times New Roman"/>
                <a:ea typeface="Times New Roman"/>
                <a:cs typeface="Times New Roman"/>
                <a:sym typeface="Times New Roman"/>
              </a:rPr>
              <a:t>   :     List the package that contains file.</a:t>
            </a:r>
            <a:endParaRPr sz="1800">
              <a:latin typeface="Calibri"/>
              <a:ea typeface="Calibri"/>
              <a:cs typeface="Calibri"/>
              <a:sym typeface="Calibri"/>
            </a:endParaRPr>
          </a:p>
          <a:p>
            <a:pPr indent="114300" lvl="0" marL="0" marR="0" rtl="0" algn="l">
              <a:lnSpc>
                <a:spcPct val="107000"/>
              </a:lnSpc>
              <a:spcBef>
                <a:spcPts val="8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0" lvl="0" marL="0" marR="0" rtl="0" algn="l">
              <a:lnSpc>
                <a:spcPct val="107000"/>
              </a:lnSpc>
              <a:spcBef>
                <a:spcPts val="8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dpkg -i package.deb   </a:t>
            </a:r>
            <a:r>
              <a:rPr lang="en-US" sz="1800">
                <a:latin typeface="Times New Roman"/>
                <a:ea typeface="Times New Roman"/>
                <a:cs typeface="Times New Roman"/>
                <a:sym typeface="Times New Roman"/>
              </a:rPr>
              <a:t>:   Install a package from the file named package.deb.</a:t>
            </a:r>
            <a:endParaRPr sz="1800">
              <a:latin typeface="Calibri"/>
              <a:ea typeface="Calibri"/>
              <a:cs typeface="Calibri"/>
              <a:sym typeface="Calibri"/>
            </a:endParaRPr>
          </a:p>
          <a:p>
            <a:pPr indent="22860" lvl="0" marL="91440" rtl="0" algn="l">
              <a:lnSpc>
                <a:spcPct val="100000"/>
              </a:lnSpc>
              <a:spcBef>
                <a:spcPts val="2000"/>
              </a:spcBef>
              <a:spcAft>
                <a:spcPts val="0"/>
              </a:spcAft>
              <a:buSzPts val="1800"/>
              <a:buNone/>
            </a:pPr>
            <a:r>
              <a:t/>
            </a:r>
            <a:endParaRPr b="1" sz="1800">
              <a:solidFill>
                <a:srgbClr val="000000"/>
              </a:solidFill>
              <a:latin typeface="Times New Roman"/>
              <a:ea typeface="Times New Roman"/>
              <a:cs typeface="Times New Roman"/>
              <a:sym typeface="Times New Roman"/>
            </a:endParaRPr>
          </a:p>
          <a:p>
            <a:pPr indent="-91440" lvl="0" marL="91440" rtl="0" algn="l">
              <a:lnSpc>
                <a:spcPct val="100000"/>
              </a:lnSpc>
              <a:spcBef>
                <a:spcPts val="2000"/>
              </a:spcBef>
              <a:spcAft>
                <a:spcPts val="0"/>
              </a:spcAft>
              <a:buSzPts val="1800"/>
              <a:buChar char=" "/>
            </a:pPr>
            <a:r>
              <a:rPr b="1" lang="en-US" sz="1800">
                <a:solidFill>
                  <a:srgbClr val="000000"/>
                </a:solidFill>
                <a:latin typeface="Times New Roman"/>
                <a:ea typeface="Times New Roman"/>
                <a:cs typeface="Times New Roman"/>
                <a:sym typeface="Times New Roman"/>
              </a:rPr>
              <a:t>$</a:t>
            </a:r>
            <a:r>
              <a:rPr b="1" lang="en-US" sz="1800">
                <a:solidFill>
                  <a:srgbClr val="FF0000"/>
                </a:solidFill>
                <a:latin typeface="Times New Roman"/>
                <a:ea typeface="Times New Roman"/>
                <a:cs typeface="Times New Roman"/>
                <a:sym typeface="Times New Roman"/>
              </a:rPr>
              <a:t>dpkg -L package</a:t>
            </a:r>
            <a:r>
              <a:rPr lang="en-US" sz="1800">
                <a:latin typeface="Times New Roman"/>
                <a:ea typeface="Times New Roman"/>
                <a:cs typeface="Times New Roman"/>
                <a:sym typeface="Times New Roman"/>
              </a:rPr>
              <a:t>         :  List all files that belong to package.</a:t>
            </a:r>
            <a:endParaRPr/>
          </a:p>
        </p:txBody>
      </p:sp>
      <p:sp>
        <p:nvSpPr>
          <p:cNvPr id="701" name="Google Shape;701;p97"/>
          <p:cNvSpPr txBox="1"/>
          <p:nvPr>
            <p:ph idx="12" type="sldNum"/>
          </p:nvPr>
        </p:nvSpPr>
        <p:spPr>
          <a:xfrm>
            <a:off x="10768546" y="6290774"/>
            <a:ext cx="617912" cy="36512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sz="1400">
                <a:latin typeface="Arial"/>
                <a:ea typeface="Arial"/>
                <a:cs typeface="Arial"/>
                <a:sym typeface="Arial"/>
              </a:rPr>
              <a:t>‹#›</a:t>
            </a:fld>
            <a:endParaRPr sz="1400">
              <a:latin typeface="Arial"/>
              <a:ea typeface="Arial"/>
              <a:cs typeface="Arial"/>
              <a:sym typeface="Arial"/>
            </a:endParaRPr>
          </a:p>
        </p:txBody>
      </p:sp>
      <p:pic>
        <p:nvPicPr>
          <p:cNvPr id="702" name="Google Shape;702;p97"/>
          <p:cNvPicPr preferRelativeResize="0"/>
          <p:nvPr/>
        </p:nvPicPr>
        <p:blipFill rotWithShape="1">
          <a:blip r:embed="rId3">
            <a:alphaModFix/>
          </a:blip>
          <a:srcRect b="0" l="0" r="0" t="0"/>
          <a:stretch/>
        </p:blipFill>
        <p:spPr>
          <a:xfrm>
            <a:off x="9456835" y="6043899"/>
            <a:ext cx="1530000" cy="612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99"/>
          <p:cNvSpPr txBox="1"/>
          <p:nvPr>
            <p:ph type="ctrTitle"/>
          </p:nvPr>
        </p:nvSpPr>
        <p:spPr>
          <a:xfrm>
            <a:off x="6970326" y="1679216"/>
            <a:ext cx="4786877"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6000"/>
              <a:buFont typeface="Book Antiqua"/>
              <a:buNone/>
            </a:pPr>
            <a:r>
              <a:rPr lang="en-US"/>
              <a:t>Thank you!</a:t>
            </a:r>
            <a:endParaRPr/>
          </a:p>
        </p:txBody>
      </p:sp>
      <p:pic>
        <p:nvPicPr>
          <p:cNvPr descr="A person and person looking at a computer screen" id="708" name="Google Shape;708;p99"/>
          <p:cNvPicPr preferRelativeResize="0"/>
          <p:nvPr>
            <p:ph idx="2" type="pic"/>
          </p:nvPr>
        </p:nvPicPr>
        <p:blipFill rotWithShape="1">
          <a:blip r:embed="rId3">
            <a:alphaModFix/>
          </a:blip>
          <a:srcRect b="0" l="127" r="125" t="0"/>
          <a:stretch/>
        </p:blipFill>
        <p:spPr>
          <a:xfrm>
            <a:off x="-29499" y="-2236"/>
            <a:ext cx="6814124" cy="6871095"/>
          </a:xfrm>
          <a:prstGeom prst="rect">
            <a:avLst/>
          </a:prstGeom>
          <a:solidFill>
            <a:schemeClr val="lt2"/>
          </a:solidFill>
          <a:ln>
            <a:noFill/>
          </a:ln>
        </p:spPr>
      </p:pic>
      <p:grpSp>
        <p:nvGrpSpPr>
          <p:cNvPr id="709" name="Google Shape;709;p99"/>
          <p:cNvGrpSpPr/>
          <p:nvPr/>
        </p:nvGrpSpPr>
        <p:grpSpPr>
          <a:xfrm>
            <a:off x="4059704" y="0"/>
            <a:ext cx="2928883" cy="6871447"/>
            <a:chOff x="4059704" y="0"/>
            <a:chExt cx="2928883" cy="6871447"/>
          </a:xfrm>
        </p:grpSpPr>
        <p:sp>
          <p:nvSpPr>
            <p:cNvPr id="710" name="Google Shape;710;p99"/>
            <p:cNvSpPr/>
            <p:nvPr/>
          </p:nvSpPr>
          <p:spPr>
            <a:xfrm rot="10800000">
              <a:off x="4443586" y="5022"/>
              <a:ext cx="2545001" cy="6837172"/>
            </a:xfrm>
            <a:custGeom>
              <a:rect b="b" l="l" r="r" t="t"/>
              <a:pathLst>
                <a:path extrusionOk="0" h="6837172" w="2545001">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entury Gothic"/>
                <a:ea typeface="Century Gothic"/>
                <a:cs typeface="Century Gothic"/>
                <a:sym typeface="Century Gothic"/>
              </a:endParaRPr>
            </a:p>
          </p:txBody>
        </p:sp>
        <p:cxnSp>
          <p:nvCxnSpPr>
            <p:cNvPr id="711" name="Google Shape;711;p99"/>
            <p:cNvCxnSpPr/>
            <p:nvPr/>
          </p:nvCxnSpPr>
          <p:spPr>
            <a:xfrm flipH="1">
              <a:off x="4059704" y="0"/>
              <a:ext cx="1822122" cy="6871447"/>
            </a:xfrm>
            <a:prstGeom prst="straightConnector1">
              <a:avLst/>
            </a:prstGeom>
            <a:noFill/>
            <a:ln cap="flat" cmpd="sng" w="22225">
              <a:solidFill>
                <a:schemeClr val="dk2"/>
              </a:solidFill>
              <a:prstDash val="solid"/>
              <a:round/>
              <a:headEnd len="sm" w="sm" type="none"/>
              <a:tailEnd len="sm" w="sm" type="none"/>
            </a:ln>
          </p:spPr>
        </p:cxnSp>
      </p:grpSp>
      <p:pic>
        <p:nvPicPr>
          <p:cNvPr id="712" name="Google Shape;712;p99"/>
          <p:cNvPicPr preferRelativeResize="0"/>
          <p:nvPr/>
        </p:nvPicPr>
        <p:blipFill rotWithShape="1">
          <a:blip r:embed="rId4">
            <a:alphaModFix/>
          </a:blip>
          <a:srcRect b="0" l="0" r="0" t="0"/>
          <a:stretch/>
        </p:blipFill>
        <p:spPr>
          <a:xfrm>
            <a:off x="7549377" y="6167336"/>
            <a:ext cx="1530000" cy="612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id="182" name="Google Shape;182;p9"/>
          <p:cNvPicPr preferRelativeResize="0"/>
          <p:nvPr/>
        </p:nvPicPr>
        <p:blipFill rotWithShape="1">
          <a:blip r:embed="rId3">
            <a:alphaModFix/>
          </a:blip>
          <a:srcRect b="0" l="0" r="0" t="0"/>
          <a:stretch/>
        </p:blipFill>
        <p:spPr>
          <a:xfrm>
            <a:off x="3057832" y="710380"/>
            <a:ext cx="6705600" cy="5277465"/>
          </a:xfrm>
          <a:prstGeom prst="rect">
            <a:avLst/>
          </a:prstGeom>
          <a:noFill/>
          <a:ln>
            <a:noFill/>
          </a:ln>
        </p:spPr>
      </p:pic>
      <p:pic>
        <p:nvPicPr>
          <p:cNvPr id="183" name="Google Shape;183;p9"/>
          <p:cNvPicPr preferRelativeResize="0"/>
          <p:nvPr/>
        </p:nvPicPr>
        <p:blipFill rotWithShape="1">
          <a:blip r:embed="rId4">
            <a:alphaModFix/>
          </a:blip>
          <a:srcRect b="0" l="0" r="0" t="0"/>
          <a:stretch/>
        </p:blipFill>
        <p:spPr>
          <a:xfrm>
            <a:off x="8778409" y="6147619"/>
            <a:ext cx="1530000" cy="612000"/>
          </a:xfrm>
          <a:prstGeom prst="rect">
            <a:avLst/>
          </a:prstGeom>
          <a:noFill/>
          <a:ln>
            <a:noFill/>
          </a:ln>
        </p:spPr>
      </p:pic>
      <p:sp>
        <p:nvSpPr>
          <p:cNvPr id="184" name="Google Shape;184;p9"/>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4</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ctrTitle"/>
          </p:nvPr>
        </p:nvSpPr>
        <p:spPr>
          <a:xfrm>
            <a:off x="912831" y="0"/>
            <a:ext cx="8663788" cy="151831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Book Antiqua"/>
              <a:buNone/>
            </a:pPr>
            <a:r>
              <a:rPr lang="en-US"/>
              <a:t>Directory Scheme on Linux Systems</a:t>
            </a:r>
            <a:endParaRPr/>
          </a:p>
        </p:txBody>
      </p:sp>
      <p:graphicFrame>
        <p:nvGraphicFramePr>
          <p:cNvPr id="190" name="Google Shape;190;p10"/>
          <p:cNvGraphicFramePr/>
          <p:nvPr/>
        </p:nvGraphicFramePr>
        <p:xfrm>
          <a:off x="1443027" y="1698674"/>
          <a:ext cx="3000000" cy="3000000"/>
        </p:xfrm>
        <a:graphic>
          <a:graphicData uri="http://schemas.openxmlformats.org/drawingml/2006/table">
            <a:tbl>
              <a:tblPr bandRow="1" firstCol="1" firstRow="1">
                <a:noFill/>
                <a:tableStyleId>{4CA5985A-24F3-4345-A910-49FB22B09831}</a:tableStyleId>
              </a:tblPr>
              <a:tblGrid>
                <a:gridCol w="4228700"/>
                <a:gridCol w="4229350"/>
              </a:tblGrid>
              <a:tr h="290525">
                <a:tc gridSpan="2">
                  <a:txBody>
                    <a:bodyPr/>
                    <a:lstStyle/>
                    <a:p>
                      <a:pPr indent="0" lvl="0" marL="0" marR="0" rtl="0" algn="ctr">
                        <a:lnSpc>
                          <a:spcPct val="107000"/>
                        </a:lnSpc>
                        <a:spcBef>
                          <a:spcPts val="0"/>
                        </a:spcBef>
                        <a:spcAft>
                          <a:spcPts val="0"/>
                        </a:spcAft>
                        <a:buClr>
                          <a:srgbClr val="000000"/>
                        </a:buClr>
                        <a:buSzPts val="800"/>
                        <a:buFont typeface="Arial"/>
                        <a:buNone/>
                      </a:pPr>
                      <a:r>
                        <a:rPr lang="en-US" sz="800" u="sng" cap="none" strike="noStrike"/>
                        <a:t>Full Directory Listing</a:t>
                      </a:r>
                      <a:endParaRPr sz="800" u="none" cap="none" strike="noStrike">
                        <a:latin typeface="Calibri"/>
                        <a:ea typeface="Calibri"/>
                        <a:cs typeface="Calibri"/>
                        <a:sym typeface="Calibri"/>
                      </a:endParaRPr>
                    </a:p>
                  </a:txBody>
                  <a:tcPr marT="0" marB="0" marR="0" marL="0"/>
                </a:tc>
                <a:tc hMerge="1"/>
              </a:tr>
              <a:tr h="3887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"root." (of the tree directory). The starting point for the Linux file system hierarchy. Unrelated to the root user.</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/bin</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Binaries and other executable programs.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/boot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Files needed to boot the operating system.</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/cdrom</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Mount point for CD-ROMs.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/cgroup</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Control Groups hierarchy.</a:t>
                      </a:r>
                      <a:endParaRPr sz="800" u="none" cap="none" strike="noStrike">
                        <a:latin typeface="Calibri"/>
                        <a:ea typeface="Calibri"/>
                        <a:cs typeface="Calibri"/>
                        <a:sym typeface="Calibri"/>
                      </a:endParaRPr>
                    </a:p>
                  </a:txBody>
                  <a:tcPr marT="0" marB="0" marR="0" marL="0"/>
                </a:tc>
              </a:tr>
              <a:tr h="3887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/dev</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Device files, typically controlled by the operating system andthesystem administrators.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/etc</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System configuration files.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/export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Shared file systems. Most commonly found on Solaris systems.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/home</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Home directories.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/lib</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System Libraries.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/lib64</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System Libraries, 64 bit.</a:t>
                      </a:r>
                      <a:endParaRPr sz="800" u="none" cap="none" strike="noStrike">
                        <a:latin typeface="Calibri"/>
                        <a:ea typeface="Calibri"/>
                        <a:cs typeface="Calibri"/>
                        <a:sym typeface="Calibri"/>
                      </a:endParaRPr>
                    </a:p>
                  </a:txBody>
                  <a:tcPr marT="0" marB="0" marR="0" marL="0"/>
                </a:tc>
              </a:tr>
              <a:tr h="336875">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/lost+found</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Used by the file system to store recovered files after a file system check has been performed.</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/media</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Used to mount removable media like CD-ROMs.</a:t>
                      </a:r>
                      <a:endParaRPr sz="800" u="none" cap="none" strike="noStrike">
                        <a:latin typeface="Calibri"/>
                        <a:ea typeface="Calibri"/>
                        <a:cs typeface="Calibri"/>
                        <a:sym typeface="Calibri"/>
                      </a:endParaRPr>
                    </a:p>
                  </a:txBody>
                  <a:tcPr marT="0" marB="0" marR="0" marL="0"/>
                </a:tc>
              </a:tr>
              <a:tr h="227350">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/mnt</a:t>
                      </a:r>
                      <a:endParaRPr sz="800" u="none" cap="none" strike="noStrike">
                        <a:latin typeface="Calibri"/>
                        <a:ea typeface="Calibri"/>
                        <a:cs typeface="Calibri"/>
                        <a:sym typeface="Calibri"/>
                      </a:endParaRPr>
                    </a:p>
                  </a:txBody>
                  <a:tcPr marT="0" marB="0" marR="0" marL="0"/>
                </a:tc>
                <a:tc>
                  <a:txBody>
                    <a:bodyPr/>
                    <a:lstStyle/>
                    <a:p>
                      <a:pPr indent="0" lvl="0" marL="0" marR="0" rtl="0" algn="ctr">
                        <a:lnSpc>
                          <a:spcPct val="107000"/>
                        </a:lnSpc>
                        <a:spcBef>
                          <a:spcPts val="0"/>
                        </a:spcBef>
                        <a:spcAft>
                          <a:spcPts val="0"/>
                        </a:spcAft>
                        <a:buClr>
                          <a:srgbClr val="000000"/>
                        </a:buClr>
                        <a:buSzPts val="800"/>
                        <a:buFont typeface="Arial"/>
                        <a:buNone/>
                      </a:pPr>
                      <a:r>
                        <a:rPr lang="en-US" sz="800" u="none" cap="none" strike="noStrike"/>
                        <a:t>Used to mount external file systems.</a:t>
                      </a:r>
                      <a:endParaRPr sz="800" u="none" cap="none" strike="noStrike">
                        <a:latin typeface="Calibri"/>
                        <a:ea typeface="Calibri"/>
                        <a:cs typeface="Calibri"/>
                        <a:sym typeface="Calibri"/>
                      </a:endParaRPr>
                    </a:p>
                  </a:txBody>
                  <a:tcPr marT="0" marB="0" marR="0" marL="0"/>
                </a:tc>
              </a:tr>
            </a:tbl>
          </a:graphicData>
        </a:graphic>
      </p:graphicFrame>
      <p:pic>
        <p:nvPicPr>
          <p:cNvPr id="191" name="Google Shape;191;p10"/>
          <p:cNvPicPr preferRelativeResize="0"/>
          <p:nvPr/>
        </p:nvPicPr>
        <p:blipFill rotWithShape="1">
          <a:blip r:embed="rId3">
            <a:alphaModFix/>
          </a:blip>
          <a:srcRect b="0" l="0" r="0" t="0"/>
          <a:stretch/>
        </p:blipFill>
        <p:spPr>
          <a:xfrm>
            <a:off x="6949609" y="6044388"/>
            <a:ext cx="1530000" cy="612000"/>
          </a:xfrm>
          <a:prstGeom prst="rect">
            <a:avLst/>
          </a:prstGeom>
          <a:noFill/>
          <a:ln>
            <a:noFill/>
          </a:ln>
        </p:spPr>
      </p:pic>
      <p:sp>
        <p:nvSpPr>
          <p:cNvPr id="192" name="Google Shape;192;p10"/>
          <p:cNvSpPr txBox="1"/>
          <p:nvPr/>
        </p:nvSpPr>
        <p:spPr>
          <a:xfrm>
            <a:off x="10405971" y="6290775"/>
            <a:ext cx="5275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chemeClr val="lt1"/>
                </a:solidFill>
                <a:latin typeface="Arial"/>
                <a:ea typeface="Arial"/>
                <a:cs typeface="Arial"/>
                <a:sym typeface="Arial"/>
              </a:rPr>
              <a:t>5</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2023-07-18T15:28:54Z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