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xV6cS0j42hsN5YTNp25SzaLZ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3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488577" y="3288284"/>
            <a:ext cx="488124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488577" y="3288284"/>
            <a:ext cx="488124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1" Type="http://schemas.openxmlformats.org/officeDocument/2006/relationships/hyperlink" Target="http://www.cloudshark.org/captures/b7e2a9ad7a06" TargetMode="External"/><Relationship Id="rId10" Type="http://schemas.openxmlformats.org/officeDocument/2006/relationships/hyperlink" Target="http://www.wireshark.org/" TargetMode="External"/><Relationship Id="rId9" Type="http://schemas.openxmlformats.org/officeDocument/2006/relationships/hyperlink" Target="http://www.qacafe.com/analysis-tools/cloudshark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hyperlink" Target="http://www.vecteezy.com/" TargetMode="External"/><Relationship Id="rId8" Type="http://schemas.openxmlformats.org/officeDocument/2006/relationships/hyperlink" Target="http://www.deepl.com/transla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0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hyperlink" Target="http://www.cloudshark.org/captures/d242b4ff850f" TargetMode="External"/><Relationship Id="rId7" Type="http://schemas.openxmlformats.org/officeDocument/2006/relationships/hyperlink" Target="http://www.cloudflare.com/en-gb/learning/network-layer/what-is-ipsec/" TargetMode="External"/><Relationship Id="rId8" Type="http://schemas.openxmlformats.org/officeDocument/2006/relationships/hyperlink" Target="http://www.enisa.europa.eu/publications/appropriate-security-measures-for-smart-grid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24.jp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7198013" y="962659"/>
            <a:ext cx="4102100" cy="375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0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69" name="Google Shape;16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0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4850">
            <a:spAutoFit/>
          </a:bodyPr>
          <a:lstStyle/>
          <a:p>
            <a:pPr indent="0" lvl="0" marL="606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Grazie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4" name="Google Shape;174;p10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75" name="Google Shape;175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0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0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3: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0" name="Google Shape;60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1" name="Google Shape;61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3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3: Essenziale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6488577" y="3288284"/>
            <a:ext cx="488124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Panoramica</a:t>
            </a:r>
            <a:endParaRPr/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</a:rPr>
              <a:t>Panoramica dei principali protocolli di sicurezza TCP/IP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</a:rPr>
              <a:t>Protezione degli endpoint, come HMI e server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</a:rPr>
              <a:t>Osservazioni finali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</a:rPr>
              <a:t>Riferimenti e fonti</a:t>
            </a:r>
            <a:endParaRPr sz="1600"/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3: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3: Essenziale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6488577" y="3288284"/>
            <a:ext cx="488124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Panoramica</a:t>
            </a:r>
            <a:endParaRPr/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Panoramica dei principali protocolli di sicurezza TCP/IP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Protezione degli endpoint, come HMI e server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Riferimenti e fonti</a:t>
            </a:r>
            <a:endParaRPr sz="1600"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3: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97" name="Google Shape;97;p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81406" y="0"/>
              <a:ext cx="501059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5402" y="771650"/>
            <a:ext cx="3548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Osservazioni finali</a:t>
            </a:r>
            <a:endParaRPr sz="2800"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5"/>
          <p:cNvSpPr txBox="1"/>
          <p:nvPr/>
        </p:nvSpPr>
        <p:spPr>
          <a:xfrm>
            <a:off x="692056" y="1578864"/>
            <a:ext cx="69195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101599" lvl="0" marL="103504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In questo argomento abbiamo visto come i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protocolli di sicurezza TCP/IP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esistenti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possano proteggere i canali di comunicazione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tra due peer della rete.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8910" lvl="1" marL="394970" marR="309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Sono essenziali per garantire un minimo di protezione durante le comunicazioni, in termini di riservatezza, integrità e autenticazione, come TLS o IPSec.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01599" lvl="0" marL="103504" marR="426719" rtl="0" algn="l">
              <a:lnSpc>
                <a:spcPct val="102400"/>
              </a:lnSpc>
              <a:spcBef>
                <a:spcPts val="66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Anche le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misure preventive sugli endpoint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(i "peer") devono essere protette da penetrazioni o accessi non autorizzati.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8910" lvl="1" marL="394970" marR="5765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 tal fine, sono state prese in considerazione le misure più ricorrenti, come l'isolamento o la segregazione dei nodi e dei domini di rete, ma anche le tecniche di ispezione a livello di porte e servizi di rete.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10" lvl="1" marL="394970" marR="43306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Si noti che, sebbene abbiamo esplorato due tecniche in dettaglio, esistono molte altre misure di sicurezza a livello di sistema operativo o di rete.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96240" marR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(ad esempio, sistemi di rilevamento/prevenzione delle intrusioni) che dovrebbero avere la priorità e riflettersi nei quadri normativi (ad esempio, le politiche di sicurezza)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8910" lvl="1" marL="394970" marR="93853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Infatti, le tecniche di rilevamento e monitoraggio sono ampiamente sviluppate nei seguenti argomenti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01250" y="6414300"/>
            <a:ext cx="66555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3: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111" name="Google Shape;11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6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6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3: Essenziale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6488577" y="3288284"/>
            <a:ext cx="488124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Panoramica</a:t>
            </a:r>
            <a:endParaRPr/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Panoramica dei principali protocolli di sicurezza TCP/IP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Protezione degli endpoint, come HMI e server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</a:rPr>
              <a:t>Osservazioni finali</a:t>
            </a:r>
            <a:endParaRPr sz="1600"/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3: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7"/>
          <p:cNvGrpSpPr/>
          <p:nvPr/>
        </p:nvGrpSpPr>
        <p:grpSpPr>
          <a:xfrm>
            <a:off x="7163690" y="0"/>
            <a:ext cx="5024824" cy="6858000"/>
            <a:chOff x="7163690" y="0"/>
            <a:chExt cx="5024824" cy="6858000"/>
          </a:xfrm>
        </p:grpSpPr>
        <p:pic>
          <p:nvPicPr>
            <p:cNvPr id="126" name="Google Shape;12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7264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7"/>
            <p:cNvSpPr/>
            <p:nvPr/>
          </p:nvSpPr>
          <p:spPr>
            <a:xfrm>
              <a:off x="73713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9" name="Google Shape;12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8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7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31" name="Google Shape;131;p7"/>
          <p:cNvSpPr txBox="1"/>
          <p:nvPr/>
        </p:nvSpPr>
        <p:spPr>
          <a:xfrm>
            <a:off x="875063" y="1985771"/>
            <a:ext cx="43035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261619" lvl="0" marL="286385" marR="2028825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Alcune cifre sono state attribuite da Vecteezy,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//www.vecteezy.com/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- grazie!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2209800" rtl="0" algn="l">
              <a:lnSpc>
                <a:spcPct val="11375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/>
            </a:pPr>
            <a:r>
              <a:rPr lang="en-US" sz="6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DeepL Traduttore per la correzione di bozze.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//www.deepl.com/translator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NIST, NIST SP 800-113, 2008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//csrc.nist.gov/pubs/sp/800/113/final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4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IETF, Protocollo di sicurezza IP (IPSec), 2003-2004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https://datatracker.ietf.org/wg/ipsec/about/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211454" rtl="0" algn="l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5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IETF, IP Security (IPSec) and Internet Key Exchange (IKE) Document Roadmap,2011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https://datatracker.ietf.org/doc/html/rfc6071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5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QACafe, CloudShark, 2024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//www.qacafe.com/analysis-tools/cloudshark/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7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Wireshark, 2024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//www.wireshark.org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5080" rtl="0" algn="l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8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IETF, "Internet Security Association and Key Management Protocol (ISAKMP)", RFC 2408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https://datatracker.ietf.org/doc/html/rfc2408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860425" rtl="0" algn="l">
              <a:lnSpc>
                <a:spcPct val="11375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8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CloudShark, "wireshark-capture-ipsec-ah-esp-transport.pcap", 2024.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URL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:https://www.cloudshark.org/captures/b7e2a9ad7a06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1855470" rtl="0" algn="l">
              <a:lnSpc>
                <a:spcPct val="11375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8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Ubuntu, UFW, documentazione Ubuntu, 2024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https://help.ubuntu.com/community/UFW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26877" y="6539483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3: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8"/>
          <p:cNvGrpSpPr/>
          <p:nvPr/>
        </p:nvGrpSpPr>
        <p:grpSpPr>
          <a:xfrm>
            <a:off x="7163690" y="0"/>
            <a:ext cx="5028309" cy="6857999"/>
            <a:chOff x="7163690" y="0"/>
            <a:chExt cx="5028309" cy="6857999"/>
          </a:xfrm>
        </p:grpSpPr>
        <p:pic>
          <p:nvPicPr>
            <p:cNvPr id="141" name="Google Shape;14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71029" y="13963"/>
              <a:ext cx="5020970" cy="6844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8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44" name="Google Shape;144;p8"/>
          <p:cNvSpPr txBox="1"/>
          <p:nvPr/>
        </p:nvSpPr>
        <p:spPr>
          <a:xfrm>
            <a:off x="875063" y="1924811"/>
            <a:ext cx="65463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0984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0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Archlinux, iptables, 2024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https://wiki.archlinux.org/title/iptables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3427095" rtl="0" algn="l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1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CloudShark, "IKE-1-MainMode-IKE-2-QuickMode.pcap", 2024.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//www.cloudshark.org/captures/d242b4ff850f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1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William Stallings, Crittografia e sicurezza delle reti: Principi e pratica, quinta edizione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5625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1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Che cos'è IPsec? | Come funzionano le VPN IPsec | Cloudflare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//www.cloudflare.com/en-gb/learning/network-layer/what-is-ipsec/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2785745" rtl="0" algn="l">
              <a:lnSpc>
                <a:spcPct val="111249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4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K. Brown, Come installare e usare telnet su Kali Linux, Linuxconfig.cong, 2021.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https://linuxconfig.org/how-to-install-and-use-telnet-on-kali-linux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3166110" rtl="0" algn="l">
              <a:lnSpc>
                <a:spcPct val="111249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4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PhoenixNAP, Come installare un server FTP su Ubuntu con vsftpd, 2024.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https://phoenixnap.com/kb/install-ftp-server-on-ubuntu-vsftpd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4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K. Scarfone e P. Hoffman, "Guidelines on Firewalls and Firewall Policy", NIST SP 800-41-rev1, NIST, settembre 2009.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4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Archlinux, nftables, 2024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https://wiki.archlinux.org/title/nftables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0984" lvl="0" marL="286385" rtl="0" algn="l">
              <a:lnSpc>
                <a:spcPct val="116875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8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NIST, "Cybersecurity Framework (CSF) 2.0 Reference Tool",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https://csrc.nist.gov/Projects/Cybersecurity-Framework/Filters#/csf/filters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2949575" rtl="0" algn="l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9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NIST, "Guidelines for Smart Grid Cybersecurity", NIST IR 7628 Rev. 1, 2024.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//csrc.nist.gov/pubs/ir/7628/r1/final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261619" lvl="0" marL="286385" marR="5080" rtl="0" algn="l">
              <a:lnSpc>
                <a:spcPct val="11375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600"/>
              <a:buFont typeface="Verdana"/>
              <a:buAutoNum type="arabicPeriod" startAt="19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ENISA, "Misure di sicurezza adeguate per le reti intelligenti. Linee guida per valutare la sofisticatezza dell'implementazione delle misure di sicurezza", 2012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//www.enisa.europa.eu/publications/appropriate-security-measures-for-smart-grids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5" name="Google Shape;145;p8"/>
          <p:cNvGrpSpPr/>
          <p:nvPr/>
        </p:nvGrpSpPr>
        <p:grpSpPr>
          <a:xfrm>
            <a:off x="7371306" y="0"/>
            <a:ext cx="3472071" cy="6858000"/>
            <a:chOff x="7371306" y="0"/>
            <a:chExt cx="3472071" cy="6858000"/>
          </a:xfrm>
        </p:grpSpPr>
        <p:pic>
          <p:nvPicPr>
            <p:cNvPr id="146" name="Google Shape;14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8"/>
            <p:cNvSpPr/>
            <p:nvPr/>
          </p:nvSpPr>
          <p:spPr>
            <a:xfrm>
              <a:off x="7371306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8" name="Google Shape;148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49377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26877" y="6539483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3: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9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56" name="Google Shape;15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9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9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Connettersi con CyberSecPro: </a:t>
            </a:r>
            <a:r>
              <a:rPr lang="en-US" sz="2800">
                <a:solidFill>
                  <a:srgbClr val="000000"/>
                </a:solidFill>
              </a:rPr>
              <a:t>come registrarsi e altre informazioni pratiche</a:t>
            </a:r>
            <a:endParaRPr sz="2800"/>
          </a:p>
        </p:txBody>
      </p:sp>
      <p:sp>
        <p:nvSpPr>
          <p:cNvPr id="159" name="Google Shape;159;p9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0" name="Google Shape;160;p9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61" name="Google Shape;161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2025-03-31T11:04:37.0000000Z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