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6858000" cx="12192000"/>
  <p:notesSz cx="12192000" cy="6858000"/>
  <p:embeddedFontLst>
    <p:embeddedFont>
      <p:font typeface="Tahoma"/>
      <p:regular r:id="rId42"/>
      <p:bold r:id="rId43"/>
    </p:embeddedFont>
    <p:embeddedFont>
      <p:font typeface="Noto Sans Symbols"/>
      <p:regular r:id="rId44"/>
      <p:bold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GoogleSlidesCustomDataVersion2">
      <go:slidesCustomData xmlns:go="http://customooxmlschemas.google.com/" r:id="rId46" roundtripDataSignature="AMtx7mgoyFOUuSSRWwts2xMJWMTBpLph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C0A1056-CD27-4934-A8AA-3EDC73879560}">
  <a:tblStyle styleId="{6C0A1056-CD27-4934-A8AA-3EDC73879560}"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Tahoma-regular.fntdata"/><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NotoSansSymbols-regular.fntdata"/><Relationship Id="rId21" Type="http://schemas.openxmlformats.org/officeDocument/2006/relationships/slide" Target="slides/slide15.xml"/><Relationship Id="rId43" Type="http://schemas.openxmlformats.org/officeDocument/2006/relationships/font" Target="fonts/Tahoma-bold.fntdata"/><Relationship Id="rId24" Type="http://schemas.openxmlformats.org/officeDocument/2006/relationships/slide" Target="slides/slide18.xml"/><Relationship Id="rId46" Type="http://customschemas.google.com/relationships/presentationmetadata" Target="metadata"/><Relationship Id="rId23" Type="http://schemas.openxmlformats.org/officeDocument/2006/relationships/slide" Target="slides/slide17.xml"/><Relationship Id="rId45" Type="http://schemas.openxmlformats.org/officeDocument/2006/relationships/font" Target="fonts/NotoSansSymbol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1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1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1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1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1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1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2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2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2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2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2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2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2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2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2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2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p3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p3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p3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p3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3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p3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2.png"/><Relationship Id="rId4" Type="http://schemas.openxmlformats.org/officeDocument/2006/relationships/image" Target="../media/image5.png"/><Relationship Id="rId5"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bg>
      <p:bgPr>
        <a:solidFill>
          <a:schemeClr val="lt1"/>
        </a:solidFill>
      </p:bgPr>
    </p:bg>
    <p:spTree>
      <p:nvGrpSpPr>
        <p:cNvPr id="12" name="Shape 12"/>
        <p:cNvGrpSpPr/>
        <p:nvPr/>
      </p:nvGrpSpPr>
      <p:grpSpPr>
        <a:xfrm>
          <a:off x="0" y="0"/>
          <a:ext cx="0" cy="0"/>
          <a:chOff x="0" y="0"/>
          <a:chExt cx="0" cy="0"/>
        </a:xfrm>
      </p:grpSpPr>
      <p:pic>
        <p:nvPicPr>
          <p:cNvPr id="13" name="Google Shape;13;p37"/>
          <p:cNvPicPr preferRelativeResize="0"/>
          <p:nvPr/>
        </p:nvPicPr>
        <p:blipFill rotWithShape="1">
          <a:blip r:embed="rId2">
            <a:alphaModFix/>
          </a:blip>
          <a:srcRect b="0" l="0" r="0" t="0"/>
          <a:stretch/>
        </p:blipFill>
        <p:spPr>
          <a:xfrm>
            <a:off x="5029200" y="0"/>
            <a:ext cx="6068567" cy="6851903"/>
          </a:xfrm>
          <a:prstGeom prst="rect">
            <a:avLst/>
          </a:prstGeom>
          <a:noFill/>
          <a:ln>
            <a:noFill/>
          </a:ln>
        </p:spPr>
      </p:pic>
      <p:sp>
        <p:nvSpPr>
          <p:cNvPr id="14" name="Google Shape;14;p37"/>
          <p:cNvSpPr/>
          <p:nvPr/>
        </p:nvSpPr>
        <p:spPr>
          <a:xfrm>
            <a:off x="4561976" y="0"/>
            <a:ext cx="1925320" cy="6858000"/>
          </a:xfrm>
          <a:custGeom>
            <a:rect b="b" l="l" r="r" t="t"/>
            <a:pathLst>
              <a:path extrusionOk="0" h="6858000" w="1925320">
                <a:moveTo>
                  <a:pt x="1924730" y="0"/>
                </a:moveTo>
                <a:lnTo>
                  <a:pt x="0" y="6858000"/>
                </a:lnTo>
              </a:path>
            </a:pathLst>
          </a:custGeom>
          <a:noFill/>
          <a:ln cap="flat" cmpd="sng" w="25400">
            <a:solidFill>
              <a:srgbClr val="D87A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 name="Google Shape;15;p37"/>
          <p:cNvSpPr/>
          <p:nvPr/>
        </p:nvSpPr>
        <p:spPr>
          <a:xfrm>
            <a:off x="3507756" y="0"/>
            <a:ext cx="2550160" cy="6847840"/>
          </a:xfrm>
          <a:custGeom>
            <a:rect b="b" l="l" r="r" t="t"/>
            <a:pathLst>
              <a:path extrusionOk="0" h="6847840" w="2550160">
                <a:moveTo>
                  <a:pt x="2549602" y="0"/>
                </a:moveTo>
                <a:lnTo>
                  <a:pt x="2523370" y="0"/>
                </a:lnTo>
                <a:lnTo>
                  <a:pt x="1945566" y="2096424"/>
                </a:lnTo>
                <a:lnTo>
                  <a:pt x="1552394" y="3546260"/>
                </a:lnTo>
                <a:lnTo>
                  <a:pt x="1531482" y="3592169"/>
                </a:lnTo>
                <a:lnTo>
                  <a:pt x="1498334" y="3628222"/>
                </a:lnTo>
                <a:lnTo>
                  <a:pt x="1456236" y="3652474"/>
                </a:lnTo>
                <a:lnTo>
                  <a:pt x="1408478" y="3662977"/>
                </a:lnTo>
                <a:lnTo>
                  <a:pt x="1358345" y="3657786"/>
                </a:lnTo>
                <a:lnTo>
                  <a:pt x="1303174" y="3630539"/>
                </a:lnTo>
                <a:lnTo>
                  <a:pt x="1263223" y="3584281"/>
                </a:lnTo>
                <a:lnTo>
                  <a:pt x="1243247" y="3525983"/>
                </a:lnTo>
                <a:lnTo>
                  <a:pt x="1242534" y="3495171"/>
                </a:lnTo>
                <a:lnTo>
                  <a:pt x="1248003" y="3463884"/>
                </a:lnTo>
                <a:lnTo>
                  <a:pt x="1506735" y="2509578"/>
                </a:lnTo>
                <a:lnTo>
                  <a:pt x="1513182" y="2460837"/>
                </a:lnTo>
                <a:lnTo>
                  <a:pt x="1506735" y="2413682"/>
                </a:lnTo>
                <a:lnTo>
                  <a:pt x="1488662" y="2370328"/>
                </a:lnTo>
                <a:lnTo>
                  <a:pt x="1460231" y="2332994"/>
                </a:lnTo>
                <a:lnTo>
                  <a:pt x="1422711" y="2303898"/>
                </a:lnTo>
                <a:lnTo>
                  <a:pt x="1377369" y="2285258"/>
                </a:lnTo>
                <a:lnTo>
                  <a:pt x="1325612" y="2279124"/>
                </a:lnTo>
                <a:lnTo>
                  <a:pt x="1275621" y="2287285"/>
                </a:lnTo>
                <a:lnTo>
                  <a:pt x="1230075" y="2308526"/>
                </a:lnTo>
                <a:lnTo>
                  <a:pt x="1191650" y="2341629"/>
                </a:lnTo>
                <a:lnTo>
                  <a:pt x="1163027" y="2385377"/>
                </a:lnTo>
                <a:lnTo>
                  <a:pt x="1163027" y="2386646"/>
                </a:lnTo>
                <a:lnTo>
                  <a:pt x="821855" y="3659054"/>
                </a:lnTo>
                <a:lnTo>
                  <a:pt x="0" y="6846413"/>
                </a:lnTo>
                <a:lnTo>
                  <a:pt x="6658" y="6847146"/>
                </a:lnTo>
                <a:lnTo>
                  <a:pt x="19975" y="6847661"/>
                </a:lnTo>
                <a:lnTo>
                  <a:pt x="26634" y="6847680"/>
                </a:lnTo>
                <a:lnTo>
                  <a:pt x="845953" y="3665391"/>
                </a:lnTo>
                <a:lnTo>
                  <a:pt x="1187124" y="2394249"/>
                </a:lnTo>
                <a:lnTo>
                  <a:pt x="1211852" y="2356705"/>
                </a:lnTo>
                <a:lnTo>
                  <a:pt x="1244919" y="2328408"/>
                </a:lnTo>
                <a:lnTo>
                  <a:pt x="1284013" y="2310391"/>
                </a:lnTo>
                <a:lnTo>
                  <a:pt x="1326820" y="2303690"/>
                </a:lnTo>
                <a:lnTo>
                  <a:pt x="1371028" y="2309337"/>
                </a:lnTo>
                <a:lnTo>
                  <a:pt x="1416970" y="2330233"/>
                </a:lnTo>
                <a:lnTo>
                  <a:pt x="1453051" y="2363357"/>
                </a:lnTo>
                <a:lnTo>
                  <a:pt x="1477321" y="2405422"/>
                </a:lnTo>
                <a:lnTo>
                  <a:pt x="1487833" y="2453145"/>
                </a:lnTo>
                <a:lnTo>
                  <a:pt x="1482638" y="2503241"/>
                </a:lnTo>
                <a:lnTo>
                  <a:pt x="1223905" y="3457548"/>
                </a:lnTo>
                <a:lnTo>
                  <a:pt x="1217940" y="3493053"/>
                </a:lnTo>
                <a:lnTo>
                  <a:pt x="1226938" y="3563588"/>
                </a:lnTo>
                <a:lnTo>
                  <a:pt x="1262489" y="3626816"/>
                </a:lnTo>
                <a:lnTo>
                  <a:pt x="1318889" y="3670381"/>
                </a:lnTo>
                <a:lnTo>
                  <a:pt x="1402048" y="3689575"/>
                </a:lnTo>
                <a:lnTo>
                  <a:pt x="1449239" y="3683133"/>
                </a:lnTo>
                <a:lnTo>
                  <a:pt x="1492626" y="3665074"/>
                </a:lnTo>
                <a:lnTo>
                  <a:pt x="1529987" y="3636664"/>
                </a:lnTo>
                <a:lnTo>
                  <a:pt x="1559105" y="3599172"/>
                </a:lnTo>
                <a:lnTo>
                  <a:pt x="1577760" y="3553865"/>
                </a:lnTo>
                <a:lnTo>
                  <a:pt x="1970932" y="2104029"/>
                </a:lnTo>
                <a:lnTo>
                  <a:pt x="2548007" y="5313"/>
                </a:lnTo>
                <a:lnTo>
                  <a:pt x="2549602"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6" name="Google Shape;16;p37"/>
          <p:cNvPicPr preferRelativeResize="0"/>
          <p:nvPr/>
        </p:nvPicPr>
        <p:blipFill rotWithShape="1">
          <a:blip r:embed="rId3">
            <a:alphaModFix/>
          </a:blip>
          <a:srcRect b="0" l="0" r="0" t="0"/>
          <a:stretch/>
        </p:blipFill>
        <p:spPr>
          <a:xfrm>
            <a:off x="7549376" y="6167335"/>
            <a:ext cx="3294001" cy="612000"/>
          </a:xfrm>
          <a:prstGeom prst="rect">
            <a:avLst/>
          </a:prstGeom>
          <a:noFill/>
          <a:ln>
            <a:noFill/>
          </a:ln>
        </p:spPr>
      </p:pic>
      <p:pic>
        <p:nvPicPr>
          <p:cNvPr id="17" name="Google Shape;17;p37"/>
          <p:cNvPicPr preferRelativeResize="0"/>
          <p:nvPr/>
        </p:nvPicPr>
        <p:blipFill rotWithShape="1">
          <a:blip r:embed="rId4">
            <a:alphaModFix/>
          </a:blip>
          <a:srcRect b="0" l="0" r="0" t="0"/>
          <a:stretch/>
        </p:blipFill>
        <p:spPr>
          <a:xfrm>
            <a:off x="0" y="-2235"/>
            <a:ext cx="5840730" cy="6862275"/>
          </a:xfrm>
          <a:prstGeom prst="rect">
            <a:avLst/>
          </a:prstGeom>
          <a:noFill/>
          <a:ln>
            <a:noFill/>
          </a:ln>
        </p:spPr>
      </p:pic>
      <p:pic>
        <p:nvPicPr>
          <p:cNvPr id="18" name="Google Shape;18;p37"/>
          <p:cNvPicPr preferRelativeResize="0"/>
          <p:nvPr/>
        </p:nvPicPr>
        <p:blipFill rotWithShape="1">
          <a:blip r:embed="rId5">
            <a:alphaModFix/>
          </a:blip>
          <a:srcRect b="0" l="0" r="0" t="0"/>
          <a:stretch/>
        </p:blipFill>
        <p:spPr>
          <a:xfrm>
            <a:off x="263536" y="6151867"/>
            <a:ext cx="2647949" cy="642938"/>
          </a:xfrm>
          <a:prstGeom prst="rect">
            <a:avLst/>
          </a:prstGeom>
          <a:noFill/>
          <a:ln>
            <a:noFill/>
          </a:ln>
        </p:spPr>
      </p:pic>
      <p:sp>
        <p:nvSpPr>
          <p:cNvPr id="19" name="Google Shape;19;p37"/>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7"/>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7"/>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p38"/>
          <p:cNvSpPr txBox="1"/>
          <p:nvPr>
            <p:ph type="title"/>
          </p:nvPr>
        </p:nvSpPr>
        <p:spPr>
          <a:xfrm>
            <a:off x="855396" y="387603"/>
            <a:ext cx="5683884" cy="8331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800">
                <a:solidFill>
                  <a:schemeClr val="dk1"/>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8"/>
          <p:cNvSpPr txBox="1"/>
          <p:nvPr>
            <p:ph idx="1" type="body"/>
          </p:nvPr>
        </p:nvSpPr>
        <p:spPr>
          <a:xfrm>
            <a:off x="692056" y="1568196"/>
            <a:ext cx="6689725" cy="266001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2000">
                <a:solidFill>
                  <a:schemeClr val="dk1"/>
                </a:solidFill>
                <a:latin typeface="Verdana"/>
                <a:ea typeface="Verdana"/>
                <a:cs typeface="Verdana"/>
                <a:sym typeface="Verdana"/>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38"/>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8"/>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8"/>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28" name="Shape 28"/>
        <p:cNvGrpSpPr/>
        <p:nvPr/>
      </p:nvGrpSpPr>
      <p:grpSpPr>
        <a:xfrm>
          <a:off x="0" y="0"/>
          <a:ext cx="0" cy="0"/>
          <a:chOff x="0" y="0"/>
          <a:chExt cx="0" cy="0"/>
        </a:xfrm>
      </p:grpSpPr>
      <p:sp>
        <p:nvSpPr>
          <p:cNvPr id="29" name="Google Shape;29;p39"/>
          <p:cNvSpPr/>
          <p:nvPr/>
        </p:nvSpPr>
        <p:spPr>
          <a:xfrm>
            <a:off x="6893328" y="0"/>
            <a:ext cx="1818639" cy="6858000"/>
          </a:xfrm>
          <a:custGeom>
            <a:rect b="b" l="l" r="r" t="t"/>
            <a:pathLst>
              <a:path extrusionOk="0" h="6858000" w="1818640">
                <a:moveTo>
                  <a:pt x="0" y="6858000"/>
                </a:moveTo>
                <a:lnTo>
                  <a:pt x="1818556" y="0"/>
                </a:lnTo>
              </a:path>
            </a:pathLst>
          </a:custGeom>
          <a:noFill/>
          <a:ln cap="flat" cmpd="sng" w="22225">
            <a:solidFill>
              <a:srgbClr val="D87A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0" name="Google Shape;30;p39"/>
          <p:cNvPicPr preferRelativeResize="0"/>
          <p:nvPr/>
        </p:nvPicPr>
        <p:blipFill rotWithShape="1">
          <a:blip r:embed="rId2">
            <a:alphaModFix/>
          </a:blip>
          <a:srcRect b="0" l="0" r="0" t="0"/>
          <a:stretch/>
        </p:blipFill>
        <p:spPr>
          <a:xfrm>
            <a:off x="7179944" y="0"/>
            <a:ext cx="5012055" cy="6858000"/>
          </a:xfrm>
          <a:prstGeom prst="rect">
            <a:avLst/>
          </a:prstGeom>
          <a:noFill/>
          <a:ln>
            <a:noFill/>
          </a:ln>
        </p:spPr>
      </p:pic>
      <p:sp>
        <p:nvSpPr>
          <p:cNvPr id="31" name="Google Shape;31;p39"/>
          <p:cNvSpPr txBox="1"/>
          <p:nvPr>
            <p:ph type="title"/>
          </p:nvPr>
        </p:nvSpPr>
        <p:spPr>
          <a:xfrm>
            <a:off x="855396" y="387603"/>
            <a:ext cx="5683884" cy="8331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800">
                <a:solidFill>
                  <a:schemeClr val="dk1"/>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9"/>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39"/>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39"/>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9"/>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9"/>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 name="Shape 37"/>
        <p:cNvGrpSpPr/>
        <p:nvPr/>
      </p:nvGrpSpPr>
      <p:grpSpPr>
        <a:xfrm>
          <a:off x="0" y="0"/>
          <a:ext cx="0" cy="0"/>
          <a:chOff x="0" y="0"/>
          <a:chExt cx="0" cy="0"/>
        </a:xfrm>
      </p:grpSpPr>
      <p:sp>
        <p:nvSpPr>
          <p:cNvPr id="38" name="Google Shape;38;p40"/>
          <p:cNvSpPr txBox="1"/>
          <p:nvPr>
            <p:ph type="ctrTitle"/>
          </p:nvPr>
        </p:nvSpPr>
        <p:spPr>
          <a:xfrm>
            <a:off x="914400" y="2125980"/>
            <a:ext cx="10363200" cy="14401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800">
                <a:solidFill>
                  <a:schemeClr val="dk1"/>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0"/>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000">
                <a:solidFill>
                  <a:schemeClr val="dk1"/>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0"/>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40"/>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0"/>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3" name="Shape 43"/>
        <p:cNvGrpSpPr/>
        <p:nvPr/>
      </p:nvGrpSpPr>
      <p:grpSpPr>
        <a:xfrm>
          <a:off x="0" y="0"/>
          <a:ext cx="0" cy="0"/>
          <a:chOff x="0" y="0"/>
          <a:chExt cx="0" cy="0"/>
        </a:xfrm>
      </p:grpSpPr>
      <p:sp>
        <p:nvSpPr>
          <p:cNvPr id="44" name="Google Shape;44;p41"/>
          <p:cNvSpPr txBox="1"/>
          <p:nvPr>
            <p:ph type="title"/>
          </p:nvPr>
        </p:nvSpPr>
        <p:spPr>
          <a:xfrm>
            <a:off x="855396" y="387603"/>
            <a:ext cx="5683884" cy="8331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800">
                <a:solidFill>
                  <a:schemeClr val="dk1"/>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41"/>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1"/>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1"/>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6"/>
          <p:cNvSpPr/>
          <p:nvPr/>
        </p:nvSpPr>
        <p:spPr>
          <a:xfrm>
            <a:off x="6893328" y="0"/>
            <a:ext cx="1818639" cy="6858000"/>
          </a:xfrm>
          <a:custGeom>
            <a:rect b="b" l="l" r="r" t="t"/>
            <a:pathLst>
              <a:path extrusionOk="0" h="6858000" w="1818640">
                <a:moveTo>
                  <a:pt x="0" y="6858000"/>
                </a:moveTo>
                <a:lnTo>
                  <a:pt x="1818556" y="0"/>
                </a:lnTo>
              </a:path>
            </a:pathLst>
          </a:custGeom>
          <a:noFill/>
          <a:ln cap="flat" cmpd="sng" w="22225">
            <a:solidFill>
              <a:srgbClr val="D87A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 name="Google Shape;7;p36"/>
          <p:cNvSpPr txBox="1"/>
          <p:nvPr>
            <p:ph type="title"/>
          </p:nvPr>
        </p:nvSpPr>
        <p:spPr>
          <a:xfrm>
            <a:off x="855396" y="387603"/>
            <a:ext cx="5683884" cy="83311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28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36"/>
          <p:cNvSpPr txBox="1"/>
          <p:nvPr>
            <p:ph idx="1" type="body"/>
          </p:nvPr>
        </p:nvSpPr>
        <p:spPr>
          <a:xfrm>
            <a:off x="692056" y="1568196"/>
            <a:ext cx="6689725" cy="266001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2000" u="none" cap="none" strike="noStrike">
                <a:solidFill>
                  <a:schemeClr val="dk1"/>
                </a:solidFill>
                <a:latin typeface="Verdana"/>
                <a:ea typeface="Verdana"/>
                <a:cs typeface="Verdana"/>
                <a:sym typeface="Verdana"/>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9" name="Google Shape;9;p36"/>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36"/>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6"/>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sz="1800">
                <a:solidFill>
                  <a:srgbClr val="888888"/>
                </a:solidFill>
              </a:defRPr>
            </a:lvl1pPr>
            <a:lvl2pPr indent="0" lvl="1" algn="r">
              <a:spcBef>
                <a:spcPts val="0"/>
              </a:spcBef>
              <a:buNone/>
              <a:defRPr sz="1800">
                <a:solidFill>
                  <a:srgbClr val="888888"/>
                </a:solidFill>
              </a:defRPr>
            </a:lvl2pPr>
            <a:lvl3pPr indent="0" lvl="2" algn="r">
              <a:spcBef>
                <a:spcPts val="0"/>
              </a:spcBef>
              <a:buNone/>
              <a:defRPr sz="1800">
                <a:solidFill>
                  <a:srgbClr val="888888"/>
                </a:solidFill>
              </a:defRPr>
            </a:lvl3pPr>
            <a:lvl4pPr indent="0" lvl="3" algn="r">
              <a:spcBef>
                <a:spcPts val="0"/>
              </a:spcBef>
              <a:buNone/>
              <a:defRPr sz="1800">
                <a:solidFill>
                  <a:srgbClr val="888888"/>
                </a:solidFill>
              </a:defRPr>
            </a:lvl4pPr>
            <a:lvl5pPr indent="0" lvl="4" algn="r">
              <a:spcBef>
                <a:spcPts val="0"/>
              </a:spcBef>
              <a:buNone/>
              <a:defRPr sz="1800">
                <a:solidFill>
                  <a:srgbClr val="888888"/>
                </a:solidFill>
              </a:defRPr>
            </a:lvl5pPr>
            <a:lvl6pPr indent="0" lvl="5" algn="r">
              <a:spcBef>
                <a:spcPts val="0"/>
              </a:spcBef>
              <a:buNone/>
              <a:defRPr sz="1800">
                <a:solidFill>
                  <a:srgbClr val="888888"/>
                </a:solidFill>
              </a:defRPr>
            </a:lvl6pPr>
            <a:lvl7pPr indent="0" lvl="6" algn="r">
              <a:spcBef>
                <a:spcPts val="0"/>
              </a:spcBef>
              <a:buNone/>
              <a:defRPr sz="1800">
                <a:solidFill>
                  <a:srgbClr val="888888"/>
                </a:solidFill>
              </a:defRPr>
            </a:lvl7pPr>
            <a:lvl8pPr indent="0" lvl="7" algn="r">
              <a:spcBef>
                <a:spcPts val="0"/>
              </a:spcBef>
              <a:buNone/>
              <a:defRPr sz="1800">
                <a:solidFill>
                  <a:srgbClr val="888888"/>
                </a:solidFill>
              </a:defRPr>
            </a:lvl8pPr>
            <a:lvl9pPr indent="0" lvl="8" algn="r">
              <a:spcBef>
                <a:spcPts val="0"/>
              </a:spcBef>
              <a:buNone/>
              <a:defRPr sz="1800">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1" Type="http://schemas.openxmlformats.org/officeDocument/2006/relationships/image" Target="../media/image43.png"/><Relationship Id="rId10"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2.png"/><Relationship Id="rId9" Type="http://schemas.openxmlformats.org/officeDocument/2006/relationships/image" Target="../media/image27.png"/><Relationship Id="rId5" Type="http://schemas.openxmlformats.org/officeDocument/2006/relationships/image" Target="../media/image36.png"/><Relationship Id="rId6" Type="http://schemas.openxmlformats.org/officeDocument/2006/relationships/image" Target="../media/image18.png"/><Relationship Id="rId7" Type="http://schemas.openxmlformats.org/officeDocument/2006/relationships/image" Target="../media/image39.png"/><Relationship Id="rId8" Type="http://schemas.openxmlformats.org/officeDocument/2006/relationships/image" Target="../media/image40.png"/></Relationships>
</file>

<file path=ppt/slides/_rels/slide12.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63.png"/><Relationship Id="rId13" Type="http://schemas.openxmlformats.org/officeDocument/2006/relationships/image" Target="../media/image53.png"/><Relationship Id="rId12" Type="http://schemas.openxmlformats.org/officeDocument/2006/relationships/image" Target="../media/image73.png"/><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34.png"/><Relationship Id="rId9" Type="http://schemas.openxmlformats.org/officeDocument/2006/relationships/image" Target="../media/image39.png"/><Relationship Id="rId5" Type="http://schemas.openxmlformats.org/officeDocument/2006/relationships/image" Target="../media/image54.png"/><Relationship Id="rId6" Type="http://schemas.openxmlformats.org/officeDocument/2006/relationships/image" Target="../media/image46.png"/><Relationship Id="rId7" Type="http://schemas.openxmlformats.org/officeDocument/2006/relationships/image" Target="../media/image36.png"/><Relationship Id="rId8"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22.png"/><Relationship Id="rId5" Type="http://schemas.openxmlformats.org/officeDocument/2006/relationships/image" Target="../media/image56.png"/><Relationship Id="rId6"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0"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22.png"/><Relationship Id="rId9" Type="http://schemas.openxmlformats.org/officeDocument/2006/relationships/image" Target="../media/image64.png"/><Relationship Id="rId5" Type="http://schemas.openxmlformats.org/officeDocument/2006/relationships/image" Target="../media/image36.png"/><Relationship Id="rId6" Type="http://schemas.openxmlformats.org/officeDocument/2006/relationships/image" Target="../media/image18.png"/><Relationship Id="rId7" Type="http://schemas.openxmlformats.org/officeDocument/2006/relationships/image" Target="../media/image51.png"/><Relationship Id="rId8"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22.png"/><Relationship Id="rId5" Type="http://schemas.openxmlformats.org/officeDocument/2006/relationships/image" Target="../media/image49.jpg"/><Relationship Id="rId6" Type="http://schemas.openxmlformats.org/officeDocument/2006/relationships/image" Target="../media/image6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22.png"/><Relationship Id="rId6"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22.png"/><Relationship Id="rId9" Type="http://schemas.openxmlformats.org/officeDocument/2006/relationships/image" Target="../media/image60.png"/><Relationship Id="rId5" Type="http://schemas.openxmlformats.org/officeDocument/2006/relationships/image" Target="../media/image36.png"/><Relationship Id="rId6" Type="http://schemas.openxmlformats.org/officeDocument/2006/relationships/image" Target="../media/image18.png"/><Relationship Id="rId7" Type="http://schemas.openxmlformats.org/officeDocument/2006/relationships/image" Target="../media/image51.png"/><Relationship Id="rId8" Type="http://schemas.openxmlformats.org/officeDocument/2006/relationships/image" Target="../media/image5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22.png"/><Relationship Id="rId5" Type="http://schemas.openxmlformats.org/officeDocument/2006/relationships/image" Target="../media/image57.jpg"/><Relationship Id="rId6" Type="http://schemas.openxmlformats.org/officeDocument/2006/relationships/image" Target="../media/image36.png"/><Relationship Id="rId7" Type="http://schemas.openxmlformats.org/officeDocument/2006/relationships/image" Target="../media/image5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png"/><Relationship Id="rId4" Type="http://schemas.openxmlformats.org/officeDocument/2006/relationships/image" Target="../media/image61.png"/><Relationship Id="rId5" Type="http://schemas.openxmlformats.org/officeDocument/2006/relationships/image" Target="../media/image6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22.png"/><Relationship Id="rId5" Type="http://schemas.openxmlformats.org/officeDocument/2006/relationships/image" Target="../media/image82.png"/><Relationship Id="rId6" Type="http://schemas.openxmlformats.org/officeDocument/2006/relationships/image" Target="../media/image62.png"/><Relationship Id="rId7" Type="http://schemas.openxmlformats.org/officeDocument/2006/relationships/image" Target="../media/image5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image" Target="../media/image22.png"/><Relationship Id="rId5" Type="http://schemas.openxmlformats.org/officeDocument/2006/relationships/image" Target="../media/image83.jpg"/><Relationship Id="rId6" Type="http://schemas.openxmlformats.org/officeDocument/2006/relationships/image" Target="../media/image76.jpg"/></Relationships>
</file>

<file path=ppt/slides/_rels/slide29.xml.rels><?xml version="1.0" encoding="UTF-8" standalone="yes"?><Relationships xmlns="http://schemas.openxmlformats.org/package/2006/relationships"><Relationship Id="rId11" Type="http://schemas.openxmlformats.org/officeDocument/2006/relationships/image" Target="../media/image75.jpg"/><Relationship Id="rId10" Type="http://schemas.openxmlformats.org/officeDocument/2006/relationships/image" Target="../media/image74.jpg"/><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22.png"/><Relationship Id="rId9" Type="http://schemas.openxmlformats.org/officeDocument/2006/relationships/image" Target="../media/image71.png"/><Relationship Id="rId5" Type="http://schemas.openxmlformats.org/officeDocument/2006/relationships/hyperlink" Target="http://www.openvas.org/" TargetMode="External"/><Relationship Id="rId6" Type="http://schemas.openxmlformats.org/officeDocument/2006/relationships/hyperlink" Target="http://www.openvas.org/" TargetMode="External"/><Relationship Id="rId7" Type="http://schemas.openxmlformats.org/officeDocument/2006/relationships/image" Target="../media/image70.jpg"/><Relationship Id="rId8" Type="http://schemas.openxmlformats.org/officeDocument/2006/relationships/image" Target="../media/image6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png"/><Relationship Id="rId4" Type="http://schemas.openxmlformats.org/officeDocument/2006/relationships/image" Target="../media/image22.png"/><Relationship Id="rId5" Type="http://schemas.openxmlformats.org/officeDocument/2006/relationships/image" Target="../media/image77.jpg"/><Relationship Id="rId6" Type="http://schemas.openxmlformats.org/officeDocument/2006/relationships/image" Target="../media/image8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png"/><Relationship Id="rId4" Type="http://schemas.openxmlformats.org/officeDocument/2006/relationships/image" Target="../media/image61.png"/><Relationship Id="rId5" Type="http://schemas.openxmlformats.org/officeDocument/2006/relationships/image" Target="../media/image6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2.png"/><Relationship Id="rId4" Type="http://schemas.openxmlformats.org/officeDocument/2006/relationships/image" Target="../media/image61.png"/><Relationship Id="rId5" Type="http://schemas.openxmlformats.org/officeDocument/2006/relationships/image" Target="../media/image6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2.png"/><Relationship Id="rId4" Type="http://schemas.openxmlformats.org/officeDocument/2006/relationships/hyperlink" Target="http://www.cvedetails.com/" TargetMode="External"/><Relationship Id="rId5" Type="http://schemas.openxmlformats.org/officeDocument/2006/relationships/image" Target="../media/image61.png"/><Relationship Id="rId6" Type="http://schemas.openxmlformats.org/officeDocument/2006/relationships/image" Target="../media/image66.png"/><Relationship Id="rId7" Type="http://schemas.openxmlformats.org/officeDocument/2006/relationships/hyperlink" Target="http://www.enisa.europa.eu/publications/appropriate-security-"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6.png"/><Relationship Id="rId4" Type="http://schemas.openxmlformats.org/officeDocument/2006/relationships/hyperlink" Target="http://www.cybersecpro-project.eu/" TargetMode="External"/><Relationship Id="rId5" Type="http://schemas.openxmlformats.org/officeDocument/2006/relationships/hyperlink" Target="http://www.linkedin.com/company/cy" TargetMode="External"/><Relationship Id="rId6" Type="http://schemas.openxmlformats.org/officeDocument/2006/relationships/image" Target="../media/image81.png"/><Relationship Id="rId7" Type="http://schemas.openxmlformats.org/officeDocument/2006/relationships/image" Target="../media/image84.jpg"/><Relationship Id="rId8" Type="http://schemas.openxmlformats.org/officeDocument/2006/relationships/image" Target="../media/image7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9.png"/><Relationship Id="rId4" Type="http://schemas.openxmlformats.org/officeDocument/2006/relationships/image" Target="../media/image72.png"/><Relationship Id="rId5" Type="http://schemas.openxmlformats.org/officeDocument/2006/relationships/image" Target="../media/image80.png"/><Relationship Id="rId6" Type="http://schemas.openxmlformats.org/officeDocument/2006/relationships/hyperlink" Target="mailto:alcaraz@uma.es" TargetMode="External"/><Relationship Id="rId7"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22.png"/></Relationships>
</file>

<file path=ppt/slides/_rels/slide5.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28.png"/><Relationship Id="rId13" Type="http://schemas.openxmlformats.org/officeDocument/2006/relationships/image" Target="../media/image24.png"/><Relationship Id="rId12"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2.png"/><Relationship Id="rId9" Type="http://schemas.openxmlformats.org/officeDocument/2006/relationships/image" Target="../media/image19.jpg"/><Relationship Id="rId5" Type="http://schemas.openxmlformats.org/officeDocument/2006/relationships/image" Target="../media/image18.png"/><Relationship Id="rId6"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22.png"/><Relationship Id="rId5" Type="http://schemas.openxmlformats.org/officeDocument/2006/relationships/image" Target="../media/image55.png"/><Relationship Id="rId6" Type="http://schemas.openxmlformats.org/officeDocument/2006/relationships/image" Target="../media/image38.png"/></Relationships>
</file>

<file path=ppt/slides/_rels/slide9.xml.rels><?xml version="1.0" encoding="UTF-8" standalone="yes"?><Relationships xmlns="http://schemas.openxmlformats.org/package/2006/relationships"><Relationship Id="rId10"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9.png"/><Relationship Id="rId4" Type="http://schemas.openxmlformats.org/officeDocument/2006/relationships/image" Target="../media/image22.png"/><Relationship Id="rId9"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31.png"/><Relationship Id="rId7" Type="http://schemas.openxmlformats.org/officeDocument/2006/relationships/image" Target="../media/image33.png"/><Relationship Id="rId8"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
          <p:cNvSpPr txBox="1"/>
          <p:nvPr/>
        </p:nvSpPr>
        <p:spPr>
          <a:xfrm>
            <a:off x="6052649" y="962650"/>
            <a:ext cx="6291900" cy="3111300"/>
          </a:xfrm>
          <a:prstGeom prst="rect">
            <a:avLst/>
          </a:prstGeom>
          <a:noFill/>
          <a:ln>
            <a:noFill/>
          </a:ln>
        </p:spPr>
        <p:txBody>
          <a:bodyPr anchorCtr="0" anchor="t" bIns="0" lIns="0" spcFirstLastPara="1" rIns="0" wrap="square" tIns="87625">
            <a:spAutoFit/>
          </a:bodyPr>
          <a:lstStyle/>
          <a:p>
            <a:pPr indent="0" lvl="0" marL="12700" marR="5080" rtl="0" algn="l">
              <a:lnSpc>
                <a:spcPct val="89700"/>
              </a:lnSpc>
              <a:spcBef>
                <a:spcPts val="0"/>
              </a:spcBef>
              <a:spcAft>
                <a:spcPts val="0"/>
              </a:spcAft>
              <a:buNone/>
            </a:pPr>
            <a:r>
              <a:rPr lang="en-US" sz="4800">
                <a:latin typeface="Cambria"/>
                <a:ea typeface="Cambria"/>
                <a:cs typeface="Cambria"/>
                <a:sym typeface="Cambria"/>
              </a:rPr>
              <a:t>Protezione di rete per i sistemi di controllo dell'energia</a:t>
            </a:r>
            <a:endParaRPr sz="4800">
              <a:latin typeface="Cambria"/>
              <a:ea typeface="Cambria"/>
              <a:cs typeface="Cambria"/>
              <a:sym typeface="Cambria"/>
            </a:endParaRPr>
          </a:p>
          <a:p>
            <a:pPr indent="0" lvl="0" marL="12700" rtl="0" algn="l">
              <a:lnSpc>
                <a:spcPct val="100000"/>
              </a:lnSpc>
              <a:spcBef>
                <a:spcPts val="1585"/>
              </a:spcBef>
              <a:spcAft>
                <a:spcPts val="0"/>
              </a:spcAft>
              <a:buNone/>
            </a:pPr>
            <a:r>
              <a:rPr b="1" lang="en-US" sz="5400">
                <a:solidFill>
                  <a:srgbClr val="D87A1A"/>
                </a:solidFill>
                <a:latin typeface="Tahoma"/>
                <a:ea typeface="Tahoma"/>
                <a:cs typeface="Tahoma"/>
                <a:sym typeface="Tahoma"/>
              </a:rPr>
              <a:t>CSP004_C_E</a:t>
            </a:r>
            <a:endParaRPr sz="5400">
              <a:latin typeface="Tahoma"/>
              <a:ea typeface="Tahoma"/>
              <a:cs typeface="Tahoma"/>
              <a:sym typeface="Tahoma"/>
            </a:endParaRPr>
          </a:p>
        </p:txBody>
      </p:sp>
      <p:sp>
        <p:nvSpPr>
          <p:cNvPr id="53" name="Google Shape;53;p1"/>
          <p:cNvSpPr txBox="1"/>
          <p:nvPr/>
        </p:nvSpPr>
        <p:spPr>
          <a:xfrm>
            <a:off x="7198013" y="4819396"/>
            <a:ext cx="3296920" cy="721360"/>
          </a:xfrm>
          <a:prstGeom prst="rect">
            <a:avLst/>
          </a:prstGeom>
          <a:noFill/>
          <a:ln>
            <a:noFill/>
          </a:ln>
        </p:spPr>
        <p:txBody>
          <a:bodyPr anchorCtr="0" anchor="t" bIns="0" lIns="0" spcFirstLastPara="1" rIns="0" wrap="square" tIns="12700">
            <a:spAutoFit/>
          </a:bodyPr>
          <a:lstStyle/>
          <a:p>
            <a:pPr indent="0" lvl="0" marL="12700" rtl="0" algn="l">
              <a:lnSpc>
                <a:spcPct val="119375"/>
              </a:lnSpc>
              <a:spcBef>
                <a:spcPts val="0"/>
              </a:spcBef>
              <a:spcAft>
                <a:spcPts val="0"/>
              </a:spcAft>
              <a:buNone/>
            </a:pPr>
            <a:r>
              <a:rPr lang="en-US" sz="1600">
                <a:latin typeface="Verdana"/>
                <a:ea typeface="Verdana"/>
                <a:cs typeface="Verdana"/>
                <a:sym typeface="Verdana"/>
              </a:rPr>
              <a:t>PRESENTAZIONE DA PARTE DI:</a:t>
            </a:r>
            <a:endParaRPr sz="1600">
              <a:latin typeface="Verdana"/>
              <a:ea typeface="Verdana"/>
              <a:cs typeface="Verdana"/>
              <a:sym typeface="Verdana"/>
            </a:endParaRPr>
          </a:p>
          <a:p>
            <a:pPr indent="-285115" lvl="0" marL="297815" rtl="0" algn="l">
              <a:lnSpc>
                <a:spcPct val="118750"/>
              </a:lnSpc>
              <a:spcBef>
                <a:spcPts val="0"/>
              </a:spcBef>
              <a:spcAft>
                <a:spcPts val="0"/>
              </a:spcAft>
              <a:buClr>
                <a:srgbClr val="FFBA00"/>
              </a:buClr>
              <a:buSzPts val="1600"/>
              <a:buFont typeface="Arial"/>
              <a:buChar char="•"/>
            </a:pPr>
            <a:r>
              <a:rPr b="1" lang="en-US" sz="1600">
                <a:latin typeface="Tahoma"/>
                <a:ea typeface="Tahoma"/>
                <a:cs typeface="Tahoma"/>
                <a:sym typeface="Tahoma"/>
              </a:rPr>
              <a:t>CRISTINA ALCARAZ</a:t>
            </a:r>
            <a:endParaRPr sz="1600">
              <a:latin typeface="Tahoma"/>
              <a:ea typeface="Tahoma"/>
              <a:cs typeface="Tahoma"/>
              <a:sym typeface="Tahoma"/>
            </a:endParaRPr>
          </a:p>
          <a:p>
            <a:pPr indent="0" lvl="0" marL="298450" rtl="0" algn="l">
              <a:lnSpc>
                <a:spcPct val="119285"/>
              </a:lnSpc>
              <a:spcBef>
                <a:spcPts val="0"/>
              </a:spcBef>
              <a:spcAft>
                <a:spcPts val="0"/>
              </a:spcAft>
              <a:buNone/>
            </a:pPr>
            <a:r>
              <a:rPr lang="en-US" sz="1400">
                <a:latin typeface="Verdana"/>
                <a:ea typeface="Verdana"/>
                <a:cs typeface="Verdana"/>
                <a:sym typeface="Verdana"/>
              </a:rPr>
              <a:t>UNIVERSITÀ DI MALAGA, SPAGNA</a:t>
            </a:r>
            <a:endParaRPr sz="1400">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10"/>
          <p:cNvPicPr preferRelativeResize="0"/>
          <p:nvPr/>
        </p:nvPicPr>
        <p:blipFill rotWithShape="1">
          <a:blip r:embed="rId3">
            <a:alphaModFix/>
          </a:blip>
          <a:srcRect b="0" l="0" r="0" t="0"/>
          <a:stretch/>
        </p:blipFill>
        <p:spPr>
          <a:xfrm>
            <a:off x="7179944" y="0"/>
            <a:ext cx="5012055" cy="6858000"/>
          </a:xfrm>
          <a:prstGeom prst="rect">
            <a:avLst/>
          </a:prstGeom>
          <a:noFill/>
          <a:ln>
            <a:noFill/>
          </a:ln>
        </p:spPr>
      </p:pic>
      <p:sp>
        <p:nvSpPr>
          <p:cNvPr id="266" name="Google Shape;266;p10"/>
          <p:cNvSpPr txBox="1"/>
          <p:nvPr/>
        </p:nvSpPr>
        <p:spPr>
          <a:xfrm>
            <a:off x="11126685" y="6324600"/>
            <a:ext cx="18097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10</a:t>
            </a:r>
            <a:endParaRPr sz="1100">
              <a:latin typeface="Verdana"/>
              <a:ea typeface="Verdana"/>
              <a:cs typeface="Verdana"/>
              <a:sym typeface="Verdana"/>
            </a:endParaRPr>
          </a:p>
        </p:txBody>
      </p:sp>
      <p:sp>
        <p:nvSpPr>
          <p:cNvPr id="267" name="Google Shape;267;p10"/>
          <p:cNvSpPr txBox="1"/>
          <p:nvPr>
            <p:ph type="title"/>
          </p:nvPr>
        </p:nvSpPr>
        <p:spPr>
          <a:xfrm>
            <a:off x="855401" y="387600"/>
            <a:ext cx="7764300" cy="9570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Isolamento/segregazione</a:t>
            </a:r>
            <a:endParaRPr/>
          </a:p>
        </p:txBody>
      </p:sp>
      <p:grpSp>
        <p:nvGrpSpPr>
          <p:cNvPr id="268" name="Google Shape;268;p10"/>
          <p:cNvGrpSpPr/>
          <p:nvPr/>
        </p:nvGrpSpPr>
        <p:grpSpPr>
          <a:xfrm>
            <a:off x="7377174" y="0"/>
            <a:ext cx="3466203" cy="6858000"/>
            <a:chOff x="7377174" y="0"/>
            <a:chExt cx="3466203" cy="6858000"/>
          </a:xfrm>
        </p:grpSpPr>
        <p:pic>
          <p:nvPicPr>
            <p:cNvPr id="269" name="Google Shape;269;p10"/>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270" name="Google Shape;270;p10"/>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71" name="Google Shape;271;p10"/>
          <p:cNvSpPr txBox="1"/>
          <p:nvPr/>
        </p:nvSpPr>
        <p:spPr>
          <a:xfrm>
            <a:off x="126877" y="6539483"/>
            <a:ext cx="5772150" cy="2387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272" name="Google Shape;272;p10"/>
          <p:cNvSpPr txBox="1"/>
          <p:nvPr>
            <p:ph idx="1" type="body"/>
          </p:nvPr>
        </p:nvSpPr>
        <p:spPr>
          <a:xfrm>
            <a:off x="692056" y="1568196"/>
            <a:ext cx="6689700" cy="2914500"/>
          </a:xfrm>
          <a:prstGeom prst="rect">
            <a:avLst/>
          </a:prstGeom>
          <a:noFill/>
          <a:ln>
            <a:noFill/>
          </a:ln>
        </p:spPr>
        <p:txBody>
          <a:bodyPr anchorCtr="0" anchor="t" bIns="0" lIns="0" spcFirstLastPara="1" rIns="0" wrap="square" tIns="12700">
            <a:spAutoFit/>
          </a:bodyPr>
          <a:lstStyle/>
          <a:p>
            <a:pPr indent="-120650" lvl="0" marL="103504" marR="549910" rtl="0" algn="l">
              <a:lnSpc>
                <a:spcPct val="100000"/>
              </a:lnSpc>
              <a:spcBef>
                <a:spcPts val="0"/>
              </a:spcBef>
              <a:spcAft>
                <a:spcPts val="0"/>
              </a:spcAft>
              <a:buClr>
                <a:schemeClr val="dk1"/>
              </a:buClr>
              <a:buSzPts val="1900"/>
              <a:buFont typeface="Arial"/>
              <a:buChar char="•"/>
            </a:pPr>
            <a:r>
              <a:rPr lang="en-US" sz="1900"/>
              <a:t>	L'isolamento o la segregazione delle reti IT-OT possono essere stabiliti applicando:</a:t>
            </a:r>
            <a:endParaRPr sz="1900"/>
          </a:p>
          <a:p>
            <a:pPr indent="-107950" lvl="1" marL="286385" marR="288290" rtl="0" algn="l">
              <a:lnSpc>
                <a:spcPct val="117222"/>
              </a:lnSpc>
              <a:spcBef>
                <a:spcPts val="695"/>
              </a:spcBef>
              <a:spcAft>
                <a:spcPts val="0"/>
              </a:spcAft>
              <a:buSzPts val="1700"/>
              <a:buFont typeface="Arial"/>
              <a:buChar char="•"/>
            </a:pPr>
            <a:r>
              <a:rPr lang="en-US" sz="1700">
                <a:latin typeface="Verdana"/>
                <a:ea typeface="Verdana"/>
                <a:cs typeface="Verdana"/>
                <a:sym typeface="Verdana"/>
              </a:rPr>
              <a:t>	Comunicazione a diodi - canali di comunicazione unidirezionali</a:t>
            </a:r>
            <a:endParaRPr sz="1700">
              <a:latin typeface="Verdana"/>
              <a:ea typeface="Verdana"/>
              <a:cs typeface="Verdana"/>
              <a:sym typeface="Verdana"/>
            </a:endParaRPr>
          </a:p>
          <a:p>
            <a:pPr indent="-147955" lvl="2" marL="532130" rtl="0" algn="l">
              <a:lnSpc>
                <a:spcPct val="100000"/>
              </a:lnSpc>
              <a:spcBef>
                <a:spcPts val="765"/>
              </a:spcBef>
              <a:spcAft>
                <a:spcPts val="0"/>
              </a:spcAft>
              <a:buClr>
                <a:srgbClr val="FFBA00"/>
              </a:buClr>
              <a:buSzPts val="1700"/>
              <a:buFont typeface="Arial"/>
              <a:buChar char="•"/>
            </a:pPr>
            <a:r>
              <a:rPr lang="en-US" sz="1500">
                <a:latin typeface="Verdana"/>
                <a:ea typeface="Verdana"/>
                <a:cs typeface="Verdana"/>
                <a:sym typeface="Verdana"/>
              </a:rPr>
              <a:t>Sinonimo: "diodo dati" = "gateway di comunicazione unidirezionale".</a:t>
            </a:r>
            <a:endParaRPr sz="1500">
              <a:latin typeface="Verdana"/>
              <a:ea typeface="Verdana"/>
              <a:cs typeface="Verdana"/>
              <a:sym typeface="Verdana"/>
            </a:endParaRPr>
          </a:p>
          <a:p>
            <a:pPr indent="-147955" lvl="1" marL="349250" rtl="0" algn="l">
              <a:lnSpc>
                <a:spcPct val="100000"/>
              </a:lnSpc>
              <a:spcBef>
                <a:spcPts val="590"/>
              </a:spcBef>
              <a:spcAft>
                <a:spcPts val="0"/>
              </a:spcAft>
              <a:buClr>
                <a:srgbClr val="FFBA00"/>
              </a:buClr>
              <a:buSzPts val="1700"/>
              <a:buFont typeface="Arial"/>
              <a:buChar char="•"/>
            </a:pPr>
            <a:r>
              <a:rPr lang="en-US" sz="1700">
                <a:latin typeface="Verdana"/>
                <a:ea typeface="Verdana"/>
                <a:cs typeface="Verdana"/>
                <a:sym typeface="Verdana"/>
              </a:rPr>
              <a:t>Firewall</a:t>
            </a:r>
            <a:endParaRPr sz="1700">
              <a:latin typeface="Verdana"/>
              <a:ea typeface="Verdana"/>
              <a:cs typeface="Verdana"/>
              <a:sym typeface="Verdana"/>
            </a:endParaRPr>
          </a:p>
          <a:p>
            <a:pPr indent="-147955" lvl="1" marL="349250" rtl="0" algn="l">
              <a:lnSpc>
                <a:spcPct val="100000"/>
              </a:lnSpc>
              <a:spcBef>
                <a:spcPts val="650"/>
              </a:spcBef>
              <a:spcAft>
                <a:spcPts val="0"/>
              </a:spcAft>
              <a:buClr>
                <a:srgbClr val="FFBA00"/>
              </a:buClr>
              <a:buSzPts val="1700"/>
              <a:buFont typeface="Arial"/>
              <a:buChar char="•"/>
            </a:pPr>
            <a:r>
              <a:rPr lang="en-US" sz="1700">
                <a:latin typeface="Verdana"/>
                <a:ea typeface="Verdana"/>
                <a:cs typeface="Verdana"/>
                <a:sym typeface="Verdana"/>
              </a:rPr>
              <a:t>Reti locali virtuali (VLAN)</a:t>
            </a:r>
            <a:endParaRPr sz="1700">
              <a:latin typeface="Verdana"/>
              <a:ea typeface="Verdana"/>
              <a:cs typeface="Verdana"/>
              <a:sym typeface="Verdana"/>
            </a:endParaRPr>
          </a:p>
          <a:p>
            <a:pPr indent="-147955" lvl="1" marL="349250" rtl="0" algn="l">
              <a:lnSpc>
                <a:spcPct val="100000"/>
              </a:lnSpc>
              <a:spcBef>
                <a:spcPts val="620"/>
              </a:spcBef>
              <a:spcAft>
                <a:spcPts val="0"/>
              </a:spcAft>
              <a:buClr>
                <a:srgbClr val="FFBA00"/>
              </a:buClr>
              <a:buSzPts val="1700"/>
              <a:buFont typeface="Arial"/>
              <a:buChar char="•"/>
            </a:pPr>
            <a:r>
              <a:rPr lang="en-US" sz="1700">
                <a:latin typeface="Verdana"/>
                <a:ea typeface="Verdana"/>
                <a:cs typeface="Verdana"/>
                <a:sym typeface="Verdana"/>
              </a:rPr>
              <a:t>VPN</a:t>
            </a:r>
            <a:endParaRPr sz="1700">
              <a:latin typeface="Verdana"/>
              <a:ea typeface="Verdana"/>
              <a:cs typeface="Verdana"/>
              <a:sym typeface="Verdana"/>
            </a:endParaRPr>
          </a:p>
        </p:txBody>
      </p:sp>
      <p:sp>
        <p:nvSpPr>
          <p:cNvPr id="273" name="Google Shape;273;p10"/>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sp>
        <p:nvSpPr>
          <p:cNvPr id="274" name="Google Shape;274;p10"/>
          <p:cNvSpPr/>
          <p:nvPr/>
        </p:nvSpPr>
        <p:spPr>
          <a:xfrm>
            <a:off x="1206146" y="4488307"/>
            <a:ext cx="1418590" cy="672465"/>
          </a:xfrm>
          <a:custGeom>
            <a:rect b="b" l="l" r="r" t="t"/>
            <a:pathLst>
              <a:path extrusionOk="0" h="672464" w="1418589">
                <a:moveTo>
                  <a:pt x="1306202" y="0"/>
                </a:moveTo>
                <a:lnTo>
                  <a:pt x="112050" y="0"/>
                </a:lnTo>
                <a:lnTo>
                  <a:pt x="68435" y="8805"/>
                </a:lnTo>
                <a:lnTo>
                  <a:pt x="32818" y="32818"/>
                </a:lnTo>
                <a:lnTo>
                  <a:pt x="8805" y="68435"/>
                </a:lnTo>
                <a:lnTo>
                  <a:pt x="0" y="112050"/>
                </a:lnTo>
                <a:lnTo>
                  <a:pt x="0" y="560240"/>
                </a:lnTo>
                <a:lnTo>
                  <a:pt x="8805" y="603855"/>
                </a:lnTo>
                <a:lnTo>
                  <a:pt x="32818" y="639471"/>
                </a:lnTo>
                <a:lnTo>
                  <a:pt x="68435" y="663485"/>
                </a:lnTo>
                <a:lnTo>
                  <a:pt x="112050" y="672291"/>
                </a:lnTo>
                <a:lnTo>
                  <a:pt x="1306202" y="672291"/>
                </a:lnTo>
                <a:lnTo>
                  <a:pt x="1349817" y="663485"/>
                </a:lnTo>
                <a:lnTo>
                  <a:pt x="1385434" y="639471"/>
                </a:lnTo>
                <a:lnTo>
                  <a:pt x="1409447" y="603855"/>
                </a:lnTo>
                <a:lnTo>
                  <a:pt x="1418253" y="560240"/>
                </a:lnTo>
                <a:lnTo>
                  <a:pt x="1418253" y="112050"/>
                </a:lnTo>
                <a:lnTo>
                  <a:pt x="1409447" y="68435"/>
                </a:lnTo>
                <a:lnTo>
                  <a:pt x="1385434" y="32818"/>
                </a:lnTo>
                <a:lnTo>
                  <a:pt x="1349817" y="8805"/>
                </a:lnTo>
                <a:lnTo>
                  <a:pt x="1306202" y="0"/>
                </a:lnTo>
                <a:close/>
              </a:path>
            </a:pathLst>
          </a:custGeom>
          <a:solidFill>
            <a:srgbClr val="AFABA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75" name="Google Shape;275;p10"/>
          <p:cNvSpPr txBox="1"/>
          <p:nvPr/>
        </p:nvSpPr>
        <p:spPr>
          <a:xfrm>
            <a:off x="1566816" y="4675123"/>
            <a:ext cx="69659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7F7F7F"/>
                </a:solidFill>
                <a:latin typeface="Verdana"/>
                <a:ea typeface="Verdana"/>
                <a:cs typeface="Verdana"/>
                <a:sym typeface="Verdana"/>
              </a:rPr>
              <a:t>Diodo</a:t>
            </a:r>
            <a:endParaRPr sz="1800">
              <a:latin typeface="Verdana"/>
              <a:ea typeface="Verdana"/>
              <a:cs typeface="Verdana"/>
              <a:sym typeface="Verdana"/>
            </a:endParaRPr>
          </a:p>
        </p:txBody>
      </p:sp>
      <p:sp>
        <p:nvSpPr>
          <p:cNvPr id="276" name="Google Shape;276;p10"/>
          <p:cNvSpPr/>
          <p:nvPr/>
        </p:nvSpPr>
        <p:spPr>
          <a:xfrm>
            <a:off x="2826485" y="4488307"/>
            <a:ext cx="1748789" cy="672465"/>
          </a:xfrm>
          <a:custGeom>
            <a:rect b="b" l="l" r="r" t="t"/>
            <a:pathLst>
              <a:path extrusionOk="0" h="672464" w="1748789">
                <a:moveTo>
                  <a:pt x="1636182" y="0"/>
                </a:moveTo>
                <a:lnTo>
                  <a:pt x="112049" y="0"/>
                </a:lnTo>
                <a:lnTo>
                  <a:pt x="68434" y="8805"/>
                </a:lnTo>
                <a:lnTo>
                  <a:pt x="32818" y="32818"/>
                </a:lnTo>
                <a:lnTo>
                  <a:pt x="8805" y="68434"/>
                </a:lnTo>
                <a:lnTo>
                  <a:pt x="0" y="112049"/>
                </a:lnTo>
                <a:lnTo>
                  <a:pt x="0" y="560240"/>
                </a:lnTo>
                <a:lnTo>
                  <a:pt x="8805" y="603855"/>
                </a:lnTo>
                <a:lnTo>
                  <a:pt x="32818" y="639471"/>
                </a:lnTo>
                <a:lnTo>
                  <a:pt x="68434" y="663485"/>
                </a:lnTo>
                <a:lnTo>
                  <a:pt x="112049" y="672291"/>
                </a:lnTo>
                <a:lnTo>
                  <a:pt x="1636182" y="672291"/>
                </a:lnTo>
                <a:lnTo>
                  <a:pt x="1679797" y="663485"/>
                </a:lnTo>
                <a:lnTo>
                  <a:pt x="1715413" y="639471"/>
                </a:lnTo>
                <a:lnTo>
                  <a:pt x="1739427" y="603855"/>
                </a:lnTo>
                <a:lnTo>
                  <a:pt x="1748232" y="560240"/>
                </a:lnTo>
                <a:lnTo>
                  <a:pt x="1748232" y="112049"/>
                </a:lnTo>
                <a:lnTo>
                  <a:pt x="1739427" y="68434"/>
                </a:lnTo>
                <a:lnTo>
                  <a:pt x="1715413" y="32818"/>
                </a:lnTo>
                <a:lnTo>
                  <a:pt x="1679797" y="8805"/>
                </a:lnTo>
                <a:lnTo>
                  <a:pt x="1636182"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77" name="Google Shape;277;p10"/>
          <p:cNvSpPr txBox="1"/>
          <p:nvPr/>
        </p:nvSpPr>
        <p:spPr>
          <a:xfrm>
            <a:off x="3237050" y="4675123"/>
            <a:ext cx="927100"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FFFF"/>
                </a:solidFill>
                <a:latin typeface="Verdana"/>
                <a:ea typeface="Verdana"/>
                <a:cs typeface="Verdana"/>
                <a:sym typeface="Verdana"/>
              </a:rPr>
              <a:t>Firewall</a:t>
            </a:r>
            <a:endParaRPr sz="1800">
              <a:latin typeface="Verdana"/>
              <a:ea typeface="Verdana"/>
              <a:cs typeface="Verdana"/>
              <a:sym typeface="Verdana"/>
            </a:endParaRPr>
          </a:p>
        </p:txBody>
      </p:sp>
      <p:sp>
        <p:nvSpPr>
          <p:cNvPr id="278" name="Google Shape;278;p10"/>
          <p:cNvSpPr/>
          <p:nvPr/>
        </p:nvSpPr>
        <p:spPr>
          <a:xfrm>
            <a:off x="4776802" y="4486908"/>
            <a:ext cx="1418590" cy="672465"/>
          </a:xfrm>
          <a:custGeom>
            <a:rect b="b" l="l" r="r" t="t"/>
            <a:pathLst>
              <a:path extrusionOk="0" h="672464" w="1418589">
                <a:moveTo>
                  <a:pt x="1306202" y="0"/>
                </a:moveTo>
                <a:lnTo>
                  <a:pt x="112050" y="0"/>
                </a:lnTo>
                <a:lnTo>
                  <a:pt x="68435" y="8805"/>
                </a:lnTo>
                <a:lnTo>
                  <a:pt x="32819" y="32819"/>
                </a:lnTo>
                <a:lnTo>
                  <a:pt x="8805" y="68435"/>
                </a:lnTo>
                <a:lnTo>
                  <a:pt x="0" y="112050"/>
                </a:lnTo>
                <a:lnTo>
                  <a:pt x="0" y="560240"/>
                </a:lnTo>
                <a:lnTo>
                  <a:pt x="8805" y="603855"/>
                </a:lnTo>
                <a:lnTo>
                  <a:pt x="32819" y="639472"/>
                </a:lnTo>
                <a:lnTo>
                  <a:pt x="68435" y="663485"/>
                </a:lnTo>
                <a:lnTo>
                  <a:pt x="112050" y="672291"/>
                </a:lnTo>
                <a:lnTo>
                  <a:pt x="1306202" y="672291"/>
                </a:lnTo>
                <a:lnTo>
                  <a:pt x="1349818" y="663485"/>
                </a:lnTo>
                <a:lnTo>
                  <a:pt x="1385434" y="639472"/>
                </a:lnTo>
                <a:lnTo>
                  <a:pt x="1409448" y="603855"/>
                </a:lnTo>
                <a:lnTo>
                  <a:pt x="1418253" y="560240"/>
                </a:lnTo>
                <a:lnTo>
                  <a:pt x="1418253" y="112050"/>
                </a:lnTo>
                <a:lnTo>
                  <a:pt x="1409448" y="68435"/>
                </a:lnTo>
                <a:lnTo>
                  <a:pt x="1385434" y="32819"/>
                </a:lnTo>
                <a:lnTo>
                  <a:pt x="1349818" y="8805"/>
                </a:lnTo>
                <a:lnTo>
                  <a:pt x="1306202" y="0"/>
                </a:lnTo>
                <a:close/>
              </a:path>
            </a:pathLst>
          </a:custGeom>
          <a:solidFill>
            <a:srgbClr val="AFABA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79" name="Google Shape;279;p10"/>
          <p:cNvSpPr txBox="1"/>
          <p:nvPr/>
        </p:nvSpPr>
        <p:spPr>
          <a:xfrm>
            <a:off x="5125566" y="4672076"/>
            <a:ext cx="721360"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7F7F7F"/>
                </a:solidFill>
                <a:latin typeface="Verdana"/>
                <a:ea typeface="Verdana"/>
                <a:cs typeface="Verdana"/>
                <a:sym typeface="Verdana"/>
              </a:rPr>
              <a:t>VLAN</a:t>
            </a:r>
            <a:endParaRPr sz="1800">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11"/>
          <p:cNvPicPr preferRelativeResize="0"/>
          <p:nvPr/>
        </p:nvPicPr>
        <p:blipFill rotWithShape="1">
          <a:blip r:embed="rId3">
            <a:alphaModFix/>
          </a:blip>
          <a:srcRect b="0" l="0" r="0" t="0"/>
          <a:stretch/>
        </p:blipFill>
        <p:spPr>
          <a:xfrm>
            <a:off x="7179944" y="0"/>
            <a:ext cx="5012055" cy="6858000"/>
          </a:xfrm>
          <a:prstGeom prst="rect">
            <a:avLst/>
          </a:prstGeom>
          <a:noFill/>
          <a:ln>
            <a:noFill/>
          </a:ln>
        </p:spPr>
      </p:pic>
      <p:sp>
        <p:nvSpPr>
          <p:cNvPr id="285" name="Google Shape;285;p11"/>
          <p:cNvSpPr txBox="1"/>
          <p:nvPr/>
        </p:nvSpPr>
        <p:spPr>
          <a:xfrm>
            <a:off x="11126685" y="6324600"/>
            <a:ext cx="18097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11</a:t>
            </a:r>
            <a:endParaRPr sz="1100">
              <a:latin typeface="Verdana"/>
              <a:ea typeface="Verdana"/>
              <a:cs typeface="Verdana"/>
              <a:sym typeface="Verdana"/>
            </a:endParaRPr>
          </a:p>
        </p:txBody>
      </p:sp>
      <p:sp>
        <p:nvSpPr>
          <p:cNvPr id="286" name="Google Shape;286;p11"/>
          <p:cNvSpPr txBox="1"/>
          <p:nvPr>
            <p:ph type="title"/>
          </p:nvPr>
        </p:nvSpPr>
        <p:spPr>
          <a:xfrm>
            <a:off x="855401" y="387600"/>
            <a:ext cx="7650900" cy="9570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Isolamento/segregazione</a:t>
            </a:r>
            <a:endParaRPr/>
          </a:p>
        </p:txBody>
      </p:sp>
      <p:grpSp>
        <p:nvGrpSpPr>
          <p:cNvPr id="287" name="Google Shape;287;p11"/>
          <p:cNvGrpSpPr/>
          <p:nvPr/>
        </p:nvGrpSpPr>
        <p:grpSpPr>
          <a:xfrm>
            <a:off x="7377174" y="0"/>
            <a:ext cx="3466203" cy="6858000"/>
            <a:chOff x="7377174" y="0"/>
            <a:chExt cx="3466203" cy="6858000"/>
          </a:xfrm>
        </p:grpSpPr>
        <p:pic>
          <p:nvPicPr>
            <p:cNvPr id="288" name="Google Shape;288;p11"/>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289" name="Google Shape;289;p11"/>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90" name="Google Shape;290;p11"/>
          <p:cNvSpPr txBox="1"/>
          <p:nvPr/>
        </p:nvSpPr>
        <p:spPr>
          <a:xfrm>
            <a:off x="126874" y="6539475"/>
            <a:ext cx="7536600" cy="228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291" name="Google Shape;291;p11"/>
          <p:cNvSpPr txBox="1"/>
          <p:nvPr/>
        </p:nvSpPr>
        <p:spPr>
          <a:xfrm>
            <a:off x="692054" y="1566164"/>
            <a:ext cx="7238400" cy="2953200"/>
          </a:xfrm>
          <a:prstGeom prst="rect">
            <a:avLst/>
          </a:prstGeom>
          <a:noFill/>
          <a:ln>
            <a:noFill/>
          </a:ln>
        </p:spPr>
        <p:txBody>
          <a:bodyPr anchorCtr="0" anchor="t" bIns="0" lIns="0" spcFirstLastPara="1" rIns="0" wrap="square" tIns="15225">
            <a:spAutoFit/>
          </a:bodyPr>
          <a:lstStyle/>
          <a:p>
            <a:pPr indent="-88898" lvl="0" marL="104139" marR="137160" rtl="0" algn="l">
              <a:lnSpc>
                <a:spcPct val="98900"/>
              </a:lnSpc>
              <a:spcBef>
                <a:spcPts val="0"/>
              </a:spcBef>
              <a:spcAft>
                <a:spcPts val="0"/>
              </a:spcAft>
              <a:buSzPts val="1400"/>
              <a:buFont typeface="Arial"/>
              <a:buChar char="•"/>
            </a:pPr>
            <a:r>
              <a:rPr lang="en-US" sz="1600">
                <a:latin typeface="Verdana"/>
                <a:ea typeface="Verdana"/>
                <a:cs typeface="Verdana"/>
                <a:sym typeface="Verdana"/>
              </a:rPr>
              <a:t>	I </a:t>
            </a:r>
            <a:r>
              <a:rPr b="1" lang="en-US" sz="1600">
                <a:latin typeface="Tahoma"/>
                <a:ea typeface="Tahoma"/>
                <a:cs typeface="Tahoma"/>
                <a:sym typeface="Tahoma"/>
              </a:rPr>
              <a:t>firewall </a:t>
            </a:r>
            <a:r>
              <a:rPr lang="en-US" sz="1600">
                <a:latin typeface="Verdana"/>
                <a:ea typeface="Verdana"/>
                <a:cs typeface="Verdana"/>
                <a:sym typeface="Verdana"/>
              </a:rPr>
              <a:t>negli ecosistemi industriali hanno un certo supporto per interpretare diversi tipi di protocolli IIoT/CPS e industriali, con livelli appropriati di protezione fisica ed elettronica per poter operare in ambienti industriali.</a:t>
            </a:r>
            <a:endParaRPr sz="1600">
              <a:latin typeface="Verdana"/>
              <a:ea typeface="Verdana"/>
              <a:cs typeface="Verdana"/>
              <a:sym typeface="Verdana"/>
            </a:endParaRPr>
          </a:p>
          <a:p>
            <a:pPr indent="-88900" lvl="1" marL="287655" rtl="0" algn="l">
              <a:lnSpc>
                <a:spcPct val="100000"/>
              </a:lnSpc>
              <a:spcBef>
                <a:spcPts val="635"/>
              </a:spcBef>
              <a:spcAft>
                <a:spcPts val="0"/>
              </a:spcAft>
              <a:buClr>
                <a:srgbClr val="FFBA00"/>
              </a:buClr>
              <a:buSzPts val="1400"/>
              <a:buFont typeface="Arial"/>
              <a:buChar char="•"/>
            </a:pPr>
            <a:r>
              <a:rPr lang="en-US">
                <a:latin typeface="Verdana"/>
                <a:ea typeface="Verdana"/>
                <a:cs typeface="Verdana"/>
                <a:sym typeface="Verdana"/>
              </a:rPr>
              <a:t>Si noti che:</a:t>
            </a:r>
            <a:endParaRPr>
              <a:latin typeface="Verdana"/>
              <a:ea typeface="Verdana"/>
              <a:cs typeface="Verdana"/>
              <a:sym typeface="Verdana"/>
            </a:endParaRPr>
          </a:p>
          <a:p>
            <a:pPr indent="-134619" lvl="2" marL="525145" rtl="0" algn="l">
              <a:lnSpc>
                <a:spcPct val="100000"/>
              </a:lnSpc>
              <a:spcBef>
                <a:spcPts val="775"/>
              </a:spcBef>
              <a:spcAft>
                <a:spcPts val="0"/>
              </a:spcAft>
              <a:buClr>
                <a:srgbClr val="FFBA00"/>
              </a:buClr>
              <a:buSzPts val="1400"/>
              <a:buFont typeface="Arial"/>
              <a:buChar char="•"/>
            </a:pPr>
            <a:r>
              <a:rPr lang="en-US" sz="1200">
                <a:latin typeface="Verdana"/>
                <a:ea typeface="Verdana"/>
                <a:cs typeface="Verdana"/>
                <a:sym typeface="Verdana"/>
              </a:rPr>
              <a:t>Questo livello di interpretazione dei protocolli industriali rimane limitato </a:t>
            </a:r>
            <a:r>
              <a:rPr lang="en-US" sz="1200">
                <a:latin typeface="Noto Sans Symbols"/>
                <a:ea typeface="Noto Sans Symbols"/>
                <a:cs typeface="Noto Sans Symbols"/>
                <a:sym typeface="Noto Sans Symbols"/>
              </a:rPr>
              <a:t>☹</a:t>
            </a:r>
            <a:endParaRPr sz="1200">
              <a:latin typeface="Noto Sans Symbols"/>
              <a:ea typeface="Noto Sans Symbols"/>
              <a:cs typeface="Noto Sans Symbols"/>
              <a:sym typeface="Noto Sans Symbols"/>
            </a:endParaRPr>
          </a:p>
          <a:p>
            <a:pPr indent="-127000" lvl="2" marL="517525" rtl="0" algn="l">
              <a:lnSpc>
                <a:spcPct val="100000"/>
              </a:lnSpc>
              <a:spcBef>
                <a:spcPts val="625"/>
              </a:spcBef>
              <a:spcAft>
                <a:spcPts val="0"/>
              </a:spcAft>
              <a:buClr>
                <a:srgbClr val="FFBA00"/>
              </a:buClr>
              <a:buSzPts val="1200"/>
              <a:buFont typeface="Arial"/>
              <a:buChar char="•"/>
            </a:pPr>
            <a:r>
              <a:rPr lang="en-US" sz="1200">
                <a:latin typeface="Verdana"/>
                <a:ea typeface="Verdana"/>
                <a:cs typeface="Verdana"/>
                <a:sym typeface="Verdana"/>
              </a:rPr>
              <a:t>Questo livello di protezione non contempla il controllo degli accessi e le VPN </a:t>
            </a:r>
            <a:r>
              <a:rPr lang="en-US" sz="1200">
                <a:latin typeface="Noto Sans Symbols"/>
                <a:ea typeface="Noto Sans Symbols"/>
                <a:cs typeface="Noto Sans Symbols"/>
                <a:sym typeface="Noto Sans Symbols"/>
              </a:rPr>
              <a:t>☹</a:t>
            </a:r>
            <a:endParaRPr sz="1200">
              <a:latin typeface="Noto Sans Symbols"/>
              <a:ea typeface="Noto Sans Symbols"/>
              <a:cs typeface="Noto Sans Symbols"/>
              <a:sym typeface="Noto Sans Symbols"/>
            </a:endParaRPr>
          </a:p>
          <a:p>
            <a:pPr indent="-127000" lvl="2" marL="517525" rtl="0" algn="l">
              <a:lnSpc>
                <a:spcPct val="100000"/>
              </a:lnSpc>
              <a:spcBef>
                <a:spcPts val="625"/>
              </a:spcBef>
              <a:spcAft>
                <a:spcPts val="0"/>
              </a:spcAft>
              <a:buClr>
                <a:srgbClr val="FFBA00"/>
              </a:buClr>
              <a:buSzPts val="1200"/>
              <a:buFont typeface="Arial"/>
              <a:buChar char="•"/>
            </a:pPr>
            <a:r>
              <a:rPr lang="en-US" sz="1200">
                <a:latin typeface="Verdana"/>
                <a:ea typeface="Verdana"/>
                <a:cs typeface="Verdana"/>
                <a:sym typeface="Verdana"/>
              </a:rPr>
              <a:t>I firewall sono sviluppati in più dispositivi come router, host, server</a:t>
            </a:r>
            <a:r>
              <a:rPr lang="en-US" sz="1200">
                <a:latin typeface="Noto Sans Symbols"/>
                <a:ea typeface="Noto Sans Symbols"/>
                <a:cs typeface="Noto Sans Symbols"/>
                <a:sym typeface="Noto Sans Symbols"/>
              </a:rPr>
              <a:t>📬📬📬 ☺</a:t>
            </a:r>
            <a:endParaRPr sz="1200">
              <a:latin typeface="Noto Sans Symbols"/>
              <a:ea typeface="Noto Sans Symbols"/>
              <a:cs typeface="Noto Sans Symbols"/>
              <a:sym typeface="Noto Sans Symbols"/>
            </a:endParaRPr>
          </a:p>
          <a:p>
            <a:pPr indent="-95249" lvl="0" marL="104139" marR="5080" rtl="0" algn="l">
              <a:lnSpc>
                <a:spcPct val="101099"/>
              </a:lnSpc>
              <a:spcBef>
                <a:spcPts val="605"/>
              </a:spcBef>
              <a:spcAft>
                <a:spcPts val="0"/>
              </a:spcAft>
              <a:buClr>
                <a:srgbClr val="FFBA00"/>
              </a:buClr>
              <a:buSzPts val="1500"/>
              <a:buFont typeface="Arial"/>
              <a:buChar char="•"/>
            </a:pPr>
            <a:r>
              <a:rPr lang="en-US" sz="1600">
                <a:latin typeface="Verdana"/>
                <a:ea typeface="Verdana"/>
                <a:cs typeface="Verdana"/>
                <a:sym typeface="Verdana"/>
              </a:rPr>
              <a:t>Lo scopo di un firewall è fondamentalmente quello di accettare o negare il traffico in entrata o in uscita in base alle politiche di sicurezza stabilite.</a:t>
            </a:r>
            <a:endParaRPr sz="1600">
              <a:latin typeface="Verdana"/>
              <a:ea typeface="Verdana"/>
              <a:cs typeface="Verdana"/>
              <a:sym typeface="Verdana"/>
            </a:endParaRPr>
          </a:p>
        </p:txBody>
      </p:sp>
      <p:sp>
        <p:nvSpPr>
          <p:cNvPr id="292" name="Google Shape;292;p11"/>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grpSp>
        <p:nvGrpSpPr>
          <p:cNvPr id="293" name="Google Shape;293;p11"/>
          <p:cNvGrpSpPr/>
          <p:nvPr/>
        </p:nvGrpSpPr>
        <p:grpSpPr>
          <a:xfrm>
            <a:off x="1756490" y="4650695"/>
            <a:ext cx="2743544" cy="1547128"/>
            <a:chOff x="1756490" y="4650695"/>
            <a:chExt cx="2743544" cy="1547128"/>
          </a:xfrm>
        </p:grpSpPr>
        <p:pic>
          <p:nvPicPr>
            <p:cNvPr id="294" name="Google Shape;294;p11"/>
            <p:cNvPicPr preferRelativeResize="0"/>
            <p:nvPr/>
          </p:nvPicPr>
          <p:blipFill rotWithShape="1">
            <a:blip r:embed="rId5">
              <a:alphaModFix/>
            </a:blip>
            <a:srcRect b="0" l="0" r="0" t="0"/>
            <a:stretch/>
          </p:blipFill>
          <p:spPr>
            <a:xfrm>
              <a:off x="1807503" y="4743093"/>
              <a:ext cx="1677683" cy="910995"/>
            </a:xfrm>
            <a:prstGeom prst="rect">
              <a:avLst/>
            </a:prstGeom>
            <a:noFill/>
            <a:ln>
              <a:noFill/>
            </a:ln>
          </p:spPr>
        </p:pic>
        <p:sp>
          <p:nvSpPr>
            <p:cNvPr id="295" name="Google Shape;295;p11"/>
            <p:cNvSpPr/>
            <p:nvPr/>
          </p:nvSpPr>
          <p:spPr>
            <a:xfrm>
              <a:off x="1756490" y="4950871"/>
              <a:ext cx="304165" cy="248285"/>
            </a:xfrm>
            <a:custGeom>
              <a:rect b="b" l="l" r="r" t="t"/>
              <a:pathLst>
                <a:path extrusionOk="0" h="248285" w="304164">
                  <a:moveTo>
                    <a:pt x="180207" y="0"/>
                  </a:moveTo>
                  <a:lnTo>
                    <a:pt x="180207" y="61930"/>
                  </a:lnTo>
                  <a:lnTo>
                    <a:pt x="0" y="61930"/>
                  </a:lnTo>
                  <a:lnTo>
                    <a:pt x="0" y="185789"/>
                  </a:lnTo>
                  <a:lnTo>
                    <a:pt x="180207" y="185789"/>
                  </a:lnTo>
                  <a:lnTo>
                    <a:pt x="180207" y="247718"/>
                  </a:lnTo>
                  <a:lnTo>
                    <a:pt x="304067" y="123859"/>
                  </a:lnTo>
                  <a:lnTo>
                    <a:pt x="180207"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96" name="Google Shape;296;p11"/>
            <p:cNvSpPr/>
            <p:nvPr/>
          </p:nvSpPr>
          <p:spPr>
            <a:xfrm>
              <a:off x="1756490" y="4950871"/>
              <a:ext cx="304165" cy="248285"/>
            </a:xfrm>
            <a:custGeom>
              <a:rect b="b" l="l" r="r" t="t"/>
              <a:pathLst>
                <a:path extrusionOk="0" h="248285" w="304164">
                  <a:moveTo>
                    <a:pt x="0" y="61929"/>
                  </a:moveTo>
                  <a:lnTo>
                    <a:pt x="180208" y="61929"/>
                  </a:lnTo>
                  <a:lnTo>
                    <a:pt x="180208" y="0"/>
                  </a:lnTo>
                  <a:lnTo>
                    <a:pt x="304067" y="123859"/>
                  </a:lnTo>
                  <a:lnTo>
                    <a:pt x="180208" y="247718"/>
                  </a:lnTo>
                  <a:lnTo>
                    <a:pt x="180208" y="185788"/>
                  </a:lnTo>
                  <a:lnTo>
                    <a:pt x="0" y="185788"/>
                  </a:lnTo>
                  <a:lnTo>
                    <a:pt x="0" y="61929"/>
                  </a:lnTo>
                  <a:close/>
                </a:path>
              </a:pathLst>
            </a:custGeom>
            <a:noFill/>
            <a:ln cap="flat" cmpd="sng" w="15875">
              <a:solidFill>
                <a:srgbClr val="BC88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97" name="Google Shape;297;p11"/>
            <p:cNvSpPr/>
            <p:nvPr/>
          </p:nvSpPr>
          <p:spPr>
            <a:xfrm>
              <a:off x="3320535" y="4941563"/>
              <a:ext cx="304165" cy="248285"/>
            </a:xfrm>
            <a:custGeom>
              <a:rect b="b" l="l" r="r" t="t"/>
              <a:pathLst>
                <a:path extrusionOk="0" h="248285" w="304164">
                  <a:moveTo>
                    <a:pt x="180207" y="0"/>
                  </a:moveTo>
                  <a:lnTo>
                    <a:pt x="180207" y="61930"/>
                  </a:lnTo>
                  <a:lnTo>
                    <a:pt x="0" y="61930"/>
                  </a:lnTo>
                  <a:lnTo>
                    <a:pt x="0" y="185788"/>
                  </a:lnTo>
                  <a:lnTo>
                    <a:pt x="180207" y="185788"/>
                  </a:lnTo>
                  <a:lnTo>
                    <a:pt x="180207" y="247718"/>
                  </a:lnTo>
                  <a:lnTo>
                    <a:pt x="304067" y="123859"/>
                  </a:lnTo>
                  <a:lnTo>
                    <a:pt x="180207"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98" name="Google Shape;298;p11"/>
            <p:cNvSpPr/>
            <p:nvPr/>
          </p:nvSpPr>
          <p:spPr>
            <a:xfrm>
              <a:off x="3320535" y="4941563"/>
              <a:ext cx="304165" cy="248285"/>
            </a:xfrm>
            <a:custGeom>
              <a:rect b="b" l="l" r="r" t="t"/>
              <a:pathLst>
                <a:path extrusionOk="0" h="248285" w="304164">
                  <a:moveTo>
                    <a:pt x="0" y="61929"/>
                  </a:moveTo>
                  <a:lnTo>
                    <a:pt x="180208" y="61929"/>
                  </a:lnTo>
                  <a:lnTo>
                    <a:pt x="180208" y="0"/>
                  </a:lnTo>
                  <a:lnTo>
                    <a:pt x="304067" y="123859"/>
                  </a:lnTo>
                  <a:lnTo>
                    <a:pt x="180208" y="247718"/>
                  </a:lnTo>
                  <a:lnTo>
                    <a:pt x="180208" y="185788"/>
                  </a:lnTo>
                  <a:lnTo>
                    <a:pt x="0" y="185788"/>
                  </a:lnTo>
                  <a:lnTo>
                    <a:pt x="0" y="61929"/>
                  </a:lnTo>
                  <a:close/>
                </a:path>
              </a:pathLst>
            </a:custGeom>
            <a:noFill/>
            <a:ln cap="flat" cmpd="sng" w="15875">
              <a:solidFill>
                <a:srgbClr val="BC88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99" name="Google Shape;299;p11"/>
            <p:cNvPicPr preferRelativeResize="0"/>
            <p:nvPr/>
          </p:nvPicPr>
          <p:blipFill rotWithShape="1">
            <a:blip r:embed="rId6">
              <a:alphaModFix/>
            </a:blip>
            <a:srcRect b="0" l="0" r="0" t="0"/>
            <a:stretch/>
          </p:blipFill>
          <p:spPr>
            <a:xfrm>
              <a:off x="3662742" y="4650695"/>
              <a:ext cx="837292" cy="805999"/>
            </a:xfrm>
            <a:prstGeom prst="rect">
              <a:avLst/>
            </a:prstGeom>
            <a:noFill/>
            <a:ln>
              <a:noFill/>
            </a:ln>
          </p:spPr>
        </p:pic>
        <p:sp>
          <p:nvSpPr>
            <p:cNvPr id="300" name="Google Shape;300;p11"/>
            <p:cNvSpPr/>
            <p:nvPr/>
          </p:nvSpPr>
          <p:spPr>
            <a:xfrm>
              <a:off x="2579996" y="5279109"/>
              <a:ext cx="151765" cy="574040"/>
            </a:xfrm>
            <a:custGeom>
              <a:rect b="b" l="l" r="r" t="t"/>
              <a:pathLst>
                <a:path extrusionOk="0" h="574039" w="151764">
                  <a:moveTo>
                    <a:pt x="151472" y="0"/>
                  </a:moveTo>
                  <a:lnTo>
                    <a:pt x="0" y="0"/>
                  </a:lnTo>
                  <a:lnTo>
                    <a:pt x="0" y="574031"/>
                  </a:lnTo>
                  <a:lnTo>
                    <a:pt x="151472" y="574031"/>
                  </a:lnTo>
                  <a:lnTo>
                    <a:pt x="151472"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1" name="Google Shape;301;p11"/>
            <p:cNvSpPr/>
            <p:nvPr/>
          </p:nvSpPr>
          <p:spPr>
            <a:xfrm>
              <a:off x="2579996" y="5279109"/>
              <a:ext cx="151765" cy="574040"/>
            </a:xfrm>
            <a:custGeom>
              <a:rect b="b" l="l" r="r" t="t"/>
              <a:pathLst>
                <a:path extrusionOk="0" h="574039" w="151764">
                  <a:moveTo>
                    <a:pt x="0" y="0"/>
                  </a:moveTo>
                  <a:lnTo>
                    <a:pt x="151473" y="0"/>
                  </a:lnTo>
                  <a:lnTo>
                    <a:pt x="151473" y="574031"/>
                  </a:lnTo>
                  <a:lnTo>
                    <a:pt x="0" y="574031"/>
                  </a:lnTo>
                  <a:lnTo>
                    <a:pt x="0" y="0"/>
                  </a:lnTo>
                  <a:close/>
                </a:path>
              </a:pathLst>
            </a:custGeom>
            <a:noFill/>
            <a:ln cap="flat" cmpd="sng" w="15875">
              <a:solidFill>
                <a:srgbClr val="6C4D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2" name="Google Shape;302;p11"/>
            <p:cNvSpPr/>
            <p:nvPr/>
          </p:nvSpPr>
          <p:spPr>
            <a:xfrm>
              <a:off x="2268254" y="5680517"/>
              <a:ext cx="267970" cy="248285"/>
            </a:xfrm>
            <a:custGeom>
              <a:rect b="b" l="l" r="r" t="t"/>
              <a:pathLst>
                <a:path extrusionOk="0" h="248285" w="267969">
                  <a:moveTo>
                    <a:pt x="144099" y="0"/>
                  </a:moveTo>
                  <a:lnTo>
                    <a:pt x="144099" y="61929"/>
                  </a:lnTo>
                  <a:lnTo>
                    <a:pt x="0" y="61929"/>
                  </a:lnTo>
                  <a:lnTo>
                    <a:pt x="0" y="185788"/>
                  </a:lnTo>
                  <a:lnTo>
                    <a:pt x="144099" y="185788"/>
                  </a:lnTo>
                  <a:lnTo>
                    <a:pt x="144099" y="247718"/>
                  </a:lnTo>
                  <a:lnTo>
                    <a:pt x="267957" y="123859"/>
                  </a:lnTo>
                  <a:lnTo>
                    <a:pt x="14409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3" name="Google Shape;303;p11"/>
            <p:cNvSpPr/>
            <p:nvPr/>
          </p:nvSpPr>
          <p:spPr>
            <a:xfrm>
              <a:off x="2268254" y="5680517"/>
              <a:ext cx="267970" cy="248285"/>
            </a:xfrm>
            <a:custGeom>
              <a:rect b="b" l="l" r="r" t="t"/>
              <a:pathLst>
                <a:path extrusionOk="0" h="248285" w="267969">
                  <a:moveTo>
                    <a:pt x="0" y="61929"/>
                  </a:moveTo>
                  <a:lnTo>
                    <a:pt x="144099" y="61929"/>
                  </a:lnTo>
                  <a:lnTo>
                    <a:pt x="144099" y="0"/>
                  </a:lnTo>
                  <a:lnTo>
                    <a:pt x="267958" y="123859"/>
                  </a:lnTo>
                  <a:lnTo>
                    <a:pt x="144099" y="247718"/>
                  </a:lnTo>
                  <a:lnTo>
                    <a:pt x="144099" y="185788"/>
                  </a:lnTo>
                  <a:lnTo>
                    <a:pt x="0" y="185788"/>
                  </a:lnTo>
                  <a:lnTo>
                    <a:pt x="0" y="61929"/>
                  </a:lnTo>
                  <a:close/>
                </a:path>
              </a:pathLst>
            </a:custGeom>
            <a:noFill/>
            <a:ln cap="flat" cmpd="sng" w="15875">
              <a:solidFill>
                <a:srgbClr val="BC88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04" name="Google Shape;304;p11"/>
            <p:cNvPicPr preferRelativeResize="0"/>
            <p:nvPr/>
          </p:nvPicPr>
          <p:blipFill rotWithShape="1">
            <a:blip r:embed="rId7">
              <a:alphaModFix/>
            </a:blip>
            <a:srcRect b="0" l="0" r="0" t="0"/>
            <a:stretch/>
          </p:blipFill>
          <p:spPr>
            <a:xfrm>
              <a:off x="2192460" y="5740618"/>
              <a:ext cx="907561" cy="457205"/>
            </a:xfrm>
            <a:prstGeom prst="rect">
              <a:avLst/>
            </a:prstGeom>
            <a:noFill/>
            <a:ln>
              <a:noFill/>
            </a:ln>
          </p:spPr>
        </p:pic>
        <p:sp>
          <p:nvSpPr>
            <p:cNvPr id="305" name="Google Shape;305;p11"/>
            <p:cNvSpPr/>
            <p:nvPr/>
          </p:nvSpPr>
          <p:spPr>
            <a:xfrm>
              <a:off x="2770205" y="5680517"/>
              <a:ext cx="267970" cy="248285"/>
            </a:xfrm>
            <a:custGeom>
              <a:rect b="b" l="l" r="r" t="t"/>
              <a:pathLst>
                <a:path extrusionOk="0" h="248285" w="267969">
                  <a:moveTo>
                    <a:pt x="144099" y="0"/>
                  </a:moveTo>
                  <a:lnTo>
                    <a:pt x="144099" y="61929"/>
                  </a:lnTo>
                  <a:lnTo>
                    <a:pt x="0" y="61929"/>
                  </a:lnTo>
                  <a:lnTo>
                    <a:pt x="0" y="185788"/>
                  </a:lnTo>
                  <a:lnTo>
                    <a:pt x="144099" y="185788"/>
                  </a:lnTo>
                  <a:lnTo>
                    <a:pt x="144099" y="247718"/>
                  </a:lnTo>
                  <a:lnTo>
                    <a:pt x="267957" y="123859"/>
                  </a:lnTo>
                  <a:lnTo>
                    <a:pt x="14409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6" name="Google Shape;306;p11"/>
            <p:cNvSpPr/>
            <p:nvPr/>
          </p:nvSpPr>
          <p:spPr>
            <a:xfrm>
              <a:off x="2770205" y="5680517"/>
              <a:ext cx="267970" cy="248285"/>
            </a:xfrm>
            <a:custGeom>
              <a:rect b="b" l="l" r="r" t="t"/>
              <a:pathLst>
                <a:path extrusionOk="0" h="248285" w="267969">
                  <a:moveTo>
                    <a:pt x="0" y="61929"/>
                  </a:moveTo>
                  <a:lnTo>
                    <a:pt x="144099" y="61929"/>
                  </a:lnTo>
                  <a:lnTo>
                    <a:pt x="144099" y="0"/>
                  </a:lnTo>
                  <a:lnTo>
                    <a:pt x="267958" y="123859"/>
                  </a:lnTo>
                  <a:lnTo>
                    <a:pt x="144099" y="247718"/>
                  </a:lnTo>
                  <a:lnTo>
                    <a:pt x="144099" y="185788"/>
                  </a:lnTo>
                  <a:lnTo>
                    <a:pt x="0" y="185788"/>
                  </a:lnTo>
                  <a:lnTo>
                    <a:pt x="0" y="61929"/>
                  </a:lnTo>
                  <a:close/>
                </a:path>
              </a:pathLst>
            </a:custGeom>
            <a:noFill/>
            <a:ln cap="flat" cmpd="sng" w="15875">
              <a:solidFill>
                <a:srgbClr val="BC88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07" name="Google Shape;307;p11"/>
          <p:cNvSpPr txBox="1"/>
          <p:nvPr/>
        </p:nvSpPr>
        <p:spPr>
          <a:xfrm>
            <a:off x="3074893" y="5681472"/>
            <a:ext cx="557530"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100">
                <a:solidFill>
                  <a:srgbClr val="00B050"/>
                </a:solidFill>
                <a:latin typeface="Tahoma"/>
                <a:ea typeface="Tahoma"/>
                <a:cs typeface="Tahoma"/>
                <a:sym typeface="Tahoma"/>
              </a:rPr>
              <a:t>ACCETTA</a:t>
            </a:r>
            <a:endParaRPr sz="1100">
              <a:latin typeface="Tahoma"/>
              <a:ea typeface="Tahoma"/>
              <a:cs typeface="Tahoma"/>
              <a:sym typeface="Tahoma"/>
            </a:endParaRPr>
          </a:p>
        </p:txBody>
      </p:sp>
      <p:sp>
        <p:nvSpPr>
          <p:cNvPr id="308" name="Google Shape;308;p11"/>
          <p:cNvSpPr txBox="1"/>
          <p:nvPr/>
        </p:nvSpPr>
        <p:spPr>
          <a:xfrm>
            <a:off x="2389007" y="6086855"/>
            <a:ext cx="482600"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100">
                <a:solidFill>
                  <a:srgbClr val="941100"/>
                </a:solidFill>
                <a:latin typeface="Tahoma"/>
                <a:ea typeface="Tahoma"/>
                <a:cs typeface="Tahoma"/>
                <a:sym typeface="Tahoma"/>
              </a:rPr>
              <a:t>BLOCCO</a:t>
            </a:r>
            <a:endParaRPr sz="1100">
              <a:latin typeface="Tahoma"/>
              <a:ea typeface="Tahoma"/>
              <a:cs typeface="Tahoma"/>
              <a:sym typeface="Tahoma"/>
            </a:endParaRPr>
          </a:p>
        </p:txBody>
      </p:sp>
      <p:sp>
        <p:nvSpPr>
          <p:cNvPr id="309" name="Google Shape;309;p11"/>
          <p:cNvSpPr txBox="1"/>
          <p:nvPr/>
        </p:nvSpPr>
        <p:spPr>
          <a:xfrm>
            <a:off x="3735171" y="5398008"/>
            <a:ext cx="5391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100">
                <a:latin typeface="Tahoma"/>
                <a:ea typeface="Tahoma"/>
                <a:cs typeface="Tahoma"/>
                <a:sym typeface="Tahoma"/>
              </a:rPr>
              <a:t>Internet</a:t>
            </a:r>
            <a:endParaRPr sz="1100">
              <a:latin typeface="Tahoma"/>
              <a:ea typeface="Tahoma"/>
              <a:cs typeface="Tahoma"/>
              <a:sym typeface="Tahoma"/>
            </a:endParaRPr>
          </a:p>
        </p:txBody>
      </p:sp>
      <p:sp>
        <p:nvSpPr>
          <p:cNvPr id="310" name="Google Shape;310;p11"/>
          <p:cNvSpPr txBox="1"/>
          <p:nvPr/>
        </p:nvSpPr>
        <p:spPr>
          <a:xfrm>
            <a:off x="800896" y="5416296"/>
            <a:ext cx="806450"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100">
                <a:latin typeface="Tahoma"/>
                <a:ea typeface="Tahoma"/>
                <a:cs typeface="Tahoma"/>
                <a:sym typeface="Tahoma"/>
              </a:rPr>
              <a:t>Rete SCADA.</a:t>
            </a:r>
            <a:endParaRPr sz="1100">
              <a:latin typeface="Tahoma"/>
              <a:ea typeface="Tahoma"/>
              <a:cs typeface="Tahoma"/>
              <a:sym typeface="Tahoma"/>
            </a:endParaRPr>
          </a:p>
        </p:txBody>
      </p:sp>
      <p:grpSp>
        <p:nvGrpSpPr>
          <p:cNvPr id="311" name="Google Shape;311;p11"/>
          <p:cNvGrpSpPr/>
          <p:nvPr/>
        </p:nvGrpSpPr>
        <p:grpSpPr>
          <a:xfrm>
            <a:off x="4432581" y="4715255"/>
            <a:ext cx="2768644" cy="979623"/>
            <a:chOff x="4432581" y="4715255"/>
            <a:chExt cx="2768644" cy="979623"/>
          </a:xfrm>
        </p:grpSpPr>
        <p:sp>
          <p:nvSpPr>
            <p:cNvPr id="312" name="Google Shape;312;p11"/>
            <p:cNvSpPr/>
            <p:nvPr/>
          </p:nvSpPr>
          <p:spPr>
            <a:xfrm>
              <a:off x="4432581" y="4927644"/>
              <a:ext cx="304165" cy="248285"/>
            </a:xfrm>
            <a:custGeom>
              <a:rect b="b" l="l" r="r" t="t"/>
              <a:pathLst>
                <a:path extrusionOk="0" h="248285" w="304164">
                  <a:moveTo>
                    <a:pt x="180207" y="0"/>
                  </a:moveTo>
                  <a:lnTo>
                    <a:pt x="180207" y="61930"/>
                  </a:lnTo>
                  <a:lnTo>
                    <a:pt x="0" y="61930"/>
                  </a:lnTo>
                  <a:lnTo>
                    <a:pt x="0" y="185788"/>
                  </a:lnTo>
                  <a:lnTo>
                    <a:pt x="180207" y="185788"/>
                  </a:lnTo>
                  <a:lnTo>
                    <a:pt x="180207" y="247718"/>
                  </a:lnTo>
                  <a:lnTo>
                    <a:pt x="304067" y="123859"/>
                  </a:lnTo>
                  <a:lnTo>
                    <a:pt x="180207"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13" name="Google Shape;313;p11"/>
            <p:cNvSpPr/>
            <p:nvPr/>
          </p:nvSpPr>
          <p:spPr>
            <a:xfrm>
              <a:off x="4432581" y="4927644"/>
              <a:ext cx="304165" cy="248285"/>
            </a:xfrm>
            <a:custGeom>
              <a:rect b="b" l="l" r="r" t="t"/>
              <a:pathLst>
                <a:path extrusionOk="0" h="248285" w="304164">
                  <a:moveTo>
                    <a:pt x="0" y="61929"/>
                  </a:moveTo>
                  <a:lnTo>
                    <a:pt x="180208" y="61929"/>
                  </a:lnTo>
                  <a:lnTo>
                    <a:pt x="180208" y="0"/>
                  </a:lnTo>
                  <a:lnTo>
                    <a:pt x="304067" y="123859"/>
                  </a:lnTo>
                  <a:lnTo>
                    <a:pt x="180208" y="247718"/>
                  </a:lnTo>
                  <a:lnTo>
                    <a:pt x="180208" y="185788"/>
                  </a:lnTo>
                  <a:lnTo>
                    <a:pt x="0" y="185788"/>
                  </a:lnTo>
                  <a:lnTo>
                    <a:pt x="0" y="61929"/>
                  </a:lnTo>
                  <a:close/>
                </a:path>
              </a:pathLst>
            </a:custGeom>
            <a:noFill/>
            <a:ln cap="flat" cmpd="sng" w="15875">
              <a:solidFill>
                <a:srgbClr val="BC88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14" name="Google Shape;314;p11"/>
            <p:cNvPicPr preferRelativeResize="0"/>
            <p:nvPr/>
          </p:nvPicPr>
          <p:blipFill rotWithShape="1">
            <a:blip r:embed="rId8">
              <a:alphaModFix/>
            </a:blip>
            <a:srcRect b="0" l="0" r="0" t="0"/>
            <a:stretch/>
          </p:blipFill>
          <p:spPr>
            <a:xfrm>
              <a:off x="5148071" y="4715255"/>
              <a:ext cx="688848" cy="743712"/>
            </a:xfrm>
            <a:prstGeom prst="rect">
              <a:avLst/>
            </a:prstGeom>
            <a:noFill/>
            <a:ln>
              <a:noFill/>
            </a:ln>
          </p:spPr>
        </p:pic>
        <p:pic>
          <p:nvPicPr>
            <p:cNvPr id="315" name="Google Shape;315;p11"/>
            <p:cNvPicPr preferRelativeResize="0"/>
            <p:nvPr/>
          </p:nvPicPr>
          <p:blipFill rotWithShape="1">
            <a:blip r:embed="rId5">
              <a:alphaModFix/>
            </a:blip>
            <a:srcRect b="0" l="0" r="0" t="0"/>
            <a:stretch/>
          </p:blipFill>
          <p:spPr>
            <a:xfrm>
              <a:off x="4665029" y="4919879"/>
              <a:ext cx="613533" cy="333152"/>
            </a:xfrm>
            <a:prstGeom prst="rect">
              <a:avLst/>
            </a:prstGeom>
            <a:noFill/>
            <a:ln>
              <a:noFill/>
            </a:ln>
          </p:spPr>
        </p:pic>
        <p:sp>
          <p:nvSpPr>
            <p:cNvPr id="316" name="Google Shape;316;p11"/>
            <p:cNvSpPr/>
            <p:nvPr/>
          </p:nvSpPr>
          <p:spPr>
            <a:xfrm>
              <a:off x="5442275" y="4774763"/>
              <a:ext cx="1758950" cy="920115"/>
            </a:xfrm>
            <a:custGeom>
              <a:rect b="b" l="l" r="r" t="t"/>
              <a:pathLst>
                <a:path extrusionOk="0" h="920114" w="1758950">
                  <a:moveTo>
                    <a:pt x="159241" y="302625"/>
                  </a:moveTo>
                  <a:lnTo>
                    <a:pt x="157308" y="262970"/>
                  </a:lnTo>
                  <a:lnTo>
                    <a:pt x="166221" y="224997"/>
                  </a:lnTo>
                  <a:lnTo>
                    <a:pt x="185034" y="189592"/>
                  </a:lnTo>
                  <a:lnTo>
                    <a:pt x="212800" y="157642"/>
                  </a:lnTo>
                  <a:lnTo>
                    <a:pt x="248573" y="130033"/>
                  </a:lnTo>
                  <a:lnTo>
                    <a:pt x="291408" y="107652"/>
                  </a:lnTo>
                  <a:lnTo>
                    <a:pt x="340359" y="91386"/>
                  </a:lnTo>
                  <a:lnTo>
                    <a:pt x="394480" y="82121"/>
                  </a:lnTo>
                  <a:lnTo>
                    <a:pt x="440216" y="80432"/>
                  </a:lnTo>
                  <a:lnTo>
                    <a:pt x="485405" y="84138"/>
                  </a:lnTo>
                  <a:lnTo>
                    <a:pt x="529117" y="93107"/>
                  </a:lnTo>
                  <a:lnTo>
                    <a:pt x="570423" y="107206"/>
                  </a:lnTo>
                  <a:lnTo>
                    <a:pt x="598826" y="77759"/>
                  </a:lnTo>
                  <a:lnTo>
                    <a:pt x="634670" y="54432"/>
                  </a:lnTo>
                  <a:lnTo>
                    <a:pt x="676195" y="37610"/>
                  </a:lnTo>
                  <a:lnTo>
                    <a:pt x="721638" y="27679"/>
                  </a:lnTo>
                  <a:lnTo>
                    <a:pt x="769238" y="25022"/>
                  </a:lnTo>
                  <a:lnTo>
                    <a:pt x="817234" y="30025"/>
                  </a:lnTo>
                  <a:lnTo>
                    <a:pt x="863865" y="43074"/>
                  </a:lnTo>
                  <a:lnTo>
                    <a:pt x="902716" y="61913"/>
                  </a:lnTo>
                  <a:lnTo>
                    <a:pt x="914294" y="69479"/>
                  </a:lnTo>
                  <a:lnTo>
                    <a:pt x="947456" y="36521"/>
                  </a:lnTo>
                  <a:lnTo>
                    <a:pt x="991783" y="13423"/>
                  </a:lnTo>
                  <a:lnTo>
                    <a:pt x="1043351" y="1122"/>
                  </a:lnTo>
                  <a:lnTo>
                    <a:pt x="1098235" y="552"/>
                  </a:lnTo>
                  <a:lnTo>
                    <a:pt x="1152514" y="12650"/>
                  </a:lnTo>
                  <a:lnTo>
                    <a:pt x="1170128" y="19843"/>
                  </a:lnTo>
                  <a:lnTo>
                    <a:pt x="1186426" y="28393"/>
                  </a:lnTo>
                  <a:lnTo>
                    <a:pt x="1201256" y="38210"/>
                  </a:lnTo>
                  <a:lnTo>
                    <a:pt x="1214465" y="49204"/>
                  </a:lnTo>
                  <a:lnTo>
                    <a:pt x="1253821" y="23943"/>
                  </a:lnTo>
                  <a:lnTo>
                    <a:pt x="1299546" y="7490"/>
                  </a:lnTo>
                  <a:lnTo>
                    <a:pt x="1348982" y="0"/>
                  </a:lnTo>
                  <a:lnTo>
                    <a:pt x="1399476" y="1628"/>
                  </a:lnTo>
                  <a:lnTo>
                    <a:pt x="1448372" y="12531"/>
                  </a:lnTo>
                  <a:lnTo>
                    <a:pt x="1493016" y="32864"/>
                  </a:lnTo>
                  <a:lnTo>
                    <a:pt x="1536446" y="69890"/>
                  </a:lnTo>
                  <a:lnTo>
                    <a:pt x="1559730" y="115177"/>
                  </a:lnTo>
                  <a:lnTo>
                    <a:pt x="1613354" y="131348"/>
                  </a:lnTo>
                  <a:lnTo>
                    <a:pt x="1657624" y="156156"/>
                  </a:lnTo>
                  <a:lnTo>
                    <a:pt x="1691085" y="187788"/>
                  </a:lnTo>
                  <a:lnTo>
                    <a:pt x="1712286" y="224430"/>
                  </a:lnTo>
                  <a:lnTo>
                    <a:pt x="1719774" y="264268"/>
                  </a:lnTo>
                  <a:lnTo>
                    <a:pt x="1712098" y="305487"/>
                  </a:lnTo>
                  <a:lnTo>
                    <a:pt x="1709451" y="312432"/>
                  </a:lnTo>
                  <a:lnTo>
                    <a:pt x="1706130" y="319237"/>
                  </a:lnTo>
                  <a:lnTo>
                    <a:pt x="1702160" y="325853"/>
                  </a:lnTo>
                  <a:lnTo>
                    <a:pt x="1731560" y="359696"/>
                  </a:lnTo>
                  <a:lnTo>
                    <a:pt x="1750341" y="395928"/>
                  </a:lnTo>
                  <a:lnTo>
                    <a:pt x="1758708" y="433441"/>
                  </a:lnTo>
                  <a:lnTo>
                    <a:pt x="1756863" y="471125"/>
                  </a:lnTo>
                  <a:lnTo>
                    <a:pt x="1745011" y="507874"/>
                  </a:lnTo>
                  <a:lnTo>
                    <a:pt x="1723355" y="542579"/>
                  </a:lnTo>
                  <a:lnTo>
                    <a:pt x="1692100" y="574132"/>
                  </a:lnTo>
                  <a:lnTo>
                    <a:pt x="1651450" y="601424"/>
                  </a:lnTo>
                  <a:lnTo>
                    <a:pt x="1590498" y="626692"/>
                  </a:lnTo>
                  <a:lnTo>
                    <a:pt x="1522550" y="640112"/>
                  </a:lnTo>
                  <a:lnTo>
                    <a:pt x="1515900" y="678525"/>
                  </a:lnTo>
                  <a:lnTo>
                    <a:pt x="1497794" y="713718"/>
                  </a:lnTo>
                  <a:lnTo>
                    <a:pt x="1469656" y="744693"/>
                  </a:lnTo>
                  <a:lnTo>
                    <a:pt x="1432911" y="770453"/>
                  </a:lnTo>
                  <a:lnTo>
                    <a:pt x="1388983" y="789998"/>
                  </a:lnTo>
                  <a:lnTo>
                    <a:pt x="1339296" y="802329"/>
                  </a:lnTo>
                  <a:lnTo>
                    <a:pt x="1285275" y="806449"/>
                  </a:lnTo>
                  <a:lnTo>
                    <a:pt x="1252949" y="804674"/>
                  </a:lnTo>
                  <a:lnTo>
                    <a:pt x="1221419" y="799782"/>
                  </a:lnTo>
                  <a:lnTo>
                    <a:pt x="1191125" y="791864"/>
                  </a:lnTo>
                  <a:lnTo>
                    <a:pt x="1162507" y="781012"/>
                  </a:lnTo>
                  <a:lnTo>
                    <a:pt x="1141119" y="817742"/>
                  </a:lnTo>
                  <a:lnTo>
                    <a:pt x="1110852" y="849714"/>
                  </a:lnTo>
                  <a:lnTo>
                    <a:pt x="1073084" y="876399"/>
                  </a:lnTo>
                  <a:lnTo>
                    <a:pt x="1029192" y="897271"/>
                  </a:lnTo>
                  <a:lnTo>
                    <a:pt x="980553" y="911803"/>
                  </a:lnTo>
                  <a:lnTo>
                    <a:pt x="928546" y="919467"/>
                  </a:lnTo>
                  <a:lnTo>
                    <a:pt x="874548" y="919737"/>
                  </a:lnTo>
                  <a:lnTo>
                    <a:pt x="819936" y="912085"/>
                  </a:lnTo>
                  <a:lnTo>
                    <a:pt x="775981" y="899524"/>
                  </a:lnTo>
                  <a:lnTo>
                    <a:pt x="735971" y="881902"/>
                  </a:lnTo>
                  <a:lnTo>
                    <a:pt x="700745" y="859663"/>
                  </a:lnTo>
                  <a:lnTo>
                    <a:pt x="671146" y="833253"/>
                  </a:lnTo>
                  <a:lnTo>
                    <a:pt x="625357" y="849513"/>
                  </a:lnTo>
                  <a:lnTo>
                    <a:pt x="577797" y="860030"/>
                  </a:lnTo>
                  <a:lnTo>
                    <a:pt x="529354" y="864963"/>
                  </a:lnTo>
                  <a:lnTo>
                    <a:pt x="480916" y="864470"/>
                  </a:lnTo>
                  <a:lnTo>
                    <a:pt x="433369" y="858709"/>
                  </a:lnTo>
                  <a:lnTo>
                    <a:pt x="387601" y="847839"/>
                  </a:lnTo>
                  <a:lnTo>
                    <a:pt x="344500" y="832017"/>
                  </a:lnTo>
                  <a:lnTo>
                    <a:pt x="304954" y="811403"/>
                  </a:lnTo>
                  <a:lnTo>
                    <a:pt x="269849" y="786153"/>
                  </a:lnTo>
                  <a:lnTo>
                    <a:pt x="240074" y="756426"/>
                  </a:lnTo>
                  <a:lnTo>
                    <a:pt x="236753" y="752379"/>
                  </a:lnTo>
                  <a:lnTo>
                    <a:pt x="180006" y="750640"/>
                  </a:lnTo>
                  <a:lnTo>
                    <a:pt x="128701" y="736891"/>
                  </a:lnTo>
                  <a:lnTo>
                    <a:pt x="86082" y="712954"/>
                  </a:lnTo>
                  <a:lnTo>
                    <a:pt x="55391" y="680650"/>
                  </a:lnTo>
                  <a:lnTo>
                    <a:pt x="39872" y="641800"/>
                  </a:lnTo>
                  <a:lnTo>
                    <a:pt x="39578" y="614286"/>
                  </a:lnTo>
                  <a:lnTo>
                    <a:pt x="47544" y="587683"/>
                  </a:lnTo>
                  <a:lnTo>
                    <a:pt x="63343" y="562911"/>
                  </a:lnTo>
                  <a:lnTo>
                    <a:pt x="86549" y="540893"/>
                  </a:lnTo>
                  <a:lnTo>
                    <a:pt x="42881" y="515078"/>
                  </a:lnTo>
                  <a:lnTo>
                    <a:pt x="13685" y="481976"/>
                  </a:lnTo>
                  <a:lnTo>
                    <a:pt x="0" y="444443"/>
                  </a:lnTo>
                  <a:lnTo>
                    <a:pt x="2867" y="405334"/>
                  </a:lnTo>
                  <a:lnTo>
                    <a:pt x="23329" y="367507"/>
                  </a:lnTo>
                  <a:lnTo>
                    <a:pt x="80207" y="324988"/>
                  </a:lnTo>
                  <a:lnTo>
                    <a:pt x="117118" y="312030"/>
                  </a:lnTo>
                  <a:lnTo>
                    <a:pt x="157760" y="305493"/>
                  </a:lnTo>
                  <a:lnTo>
                    <a:pt x="159241" y="302625"/>
                  </a:lnTo>
                  <a:close/>
                </a:path>
                <a:path extrusionOk="0" h="920114" w="1758950">
                  <a:moveTo>
                    <a:pt x="191508" y="554295"/>
                  </a:moveTo>
                  <a:lnTo>
                    <a:pt x="164606" y="554326"/>
                  </a:lnTo>
                  <a:lnTo>
                    <a:pt x="138157" y="551455"/>
                  </a:lnTo>
                  <a:lnTo>
                    <a:pt x="112616" y="545757"/>
                  </a:lnTo>
                  <a:lnTo>
                    <a:pt x="88434" y="537307"/>
                  </a:lnTo>
                </a:path>
                <a:path extrusionOk="0" h="920114" w="1758950">
                  <a:moveTo>
                    <a:pt x="282451" y="740208"/>
                  </a:moveTo>
                  <a:lnTo>
                    <a:pt x="271478" y="743029"/>
                  </a:lnTo>
                  <a:lnTo>
                    <a:pt x="260279" y="745329"/>
                  </a:lnTo>
                  <a:lnTo>
                    <a:pt x="248893" y="747101"/>
                  </a:lnTo>
                  <a:lnTo>
                    <a:pt x="237354" y="748339"/>
                  </a:lnTo>
                </a:path>
                <a:path extrusionOk="0" h="920114" w="1758950">
                  <a:moveTo>
                    <a:pt x="671046" y="829541"/>
                  </a:moveTo>
                  <a:lnTo>
                    <a:pt x="663220" y="820668"/>
                  </a:lnTo>
                  <a:lnTo>
                    <a:pt x="656073" y="811515"/>
                  </a:lnTo>
                  <a:lnTo>
                    <a:pt x="649619" y="802103"/>
                  </a:lnTo>
                  <a:lnTo>
                    <a:pt x="643873" y="792451"/>
                  </a:lnTo>
                </a:path>
                <a:path extrusionOk="0" h="920114" w="1758950">
                  <a:moveTo>
                    <a:pt x="1173533" y="737053"/>
                  </a:moveTo>
                  <a:lnTo>
                    <a:pt x="1171952" y="747371"/>
                  </a:lnTo>
                  <a:lnTo>
                    <a:pt x="1169613" y="757607"/>
                  </a:lnTo>
                  <a:lnTo>
                    <a:pt x="1166521" y="767740"/>
                  </a:lnTo>
                  <a:lnTo>
                    <a:pt x="1162683" y="777750"/>
                  </a:lnTo>
                </a:path>
                <a:path extrusionOk="0" h="920114" w="1758950">
                  <a:moveTo>
                    <a:pt x="1389274" y="485596"/>
                  </a:moveTo>
                  <a:lnTo>
                    <a:pt x="1434422" y="506078"/>
                  </a:lnTo>
                  <a:lnTo>
                    <a:pt x="1471287" y="532749"/>
                  </a:lnTo>
                  <a:lnTo>
                    <a:pt x="1498809" y="564389"/>
                  </a:lnTo>
                  <a:lnTo>
                    <a:pt x="1515925" y="599777"/>
                  </a:lnTo>
                  <a:lnTo>
                    <a:pt x="1521576" y="637694"/>
                  </a:lnTo>
                </a:path>
                <a:path extrusionOk="0" h="920114" w="1758950">
                  <a:moveTo>
                    <a:pt x="1701330" y="323599"/>
                  </a:moveTo>
                  <a:lnTo>
                    <a:pt x="1690144" y="339614"/>
                  </a:lnTo>
                  <a:lnTo>
                    <a:pt x="1676498" y="354553"/>
                  </a:lnTo>
                  <a:lnTo>
                    <a:pt x="1660540" y="368274"/>
                  </a:lnTo>
                  <a:lnTo>
                    <a:pt x="1642419" y="380632"/>
                  </a:lnTo>
                </a:path>
                <a:path extrusionOk="0" h="920114" w="1758950">
                  <a:moveTo>
                    <a:pt x="1559971" y="111980"/>
                  </a:moveTo>
                  <a:lnTo>
                    <a:pt x="1561432" y="118668"/>
                  </a:lnTo>
                  <a:lnTo>
                    <a:pt x="1562438" y="125394"/>
                  </a:lnTo>
                  <a:lnTo>
                    <a:pt x="1562988" y="132147"/>
                  </a:lnTo>
                  <a:lnTo>
                    <a:pt x="1563081" y="138915"/>
                  </a:lnTo>
                </a:path>
                <a:path extrusionOk="0" h="920114" w="1758950">
                  <a:moveTo>
                    <a:pt x="1183747" y="80561"/>
                  </a:moveTo>
                  <a:lnTo>
                    <a:pt x="1189965" y="71408"/>
                  </a:lnTo>
                  <a:lnTo>
                    <a:pt x="1197087" y="62609"/>
                  </a:lnTo>
                  <a:lnTo>
                    <a:pt x="1205084" y="54198"/>
                  </a:lnTo>
                  <a:lnTo>
                    <a:pt x="1213926" y="46211"/>
                  </a:lnTo>
                </a:path>
                <a:path extrusionOk="0" h="920114" w="1758950">
                  <a:moveTo>
                    <a:pt x="901476" y="96931"/>
                  </a:moveTo>
                  <a:lnTo>
                    <a:pt x="904157" y="89293"/>
                  </a:lnTo>
                  <a:lnTo>
                    <a:pt x="907493" y="81795"/>
                  </a:lnTo>
                  <a:lnTo>
                    <a:pt x="911476" y="74459"/>
                  </a:lnTo>
                  <a:lnTo>
                    <a:pt x="916093" y="67306"/>
                  </a:lnTo>
                </a:path>
                <a:path extrusionOk="0" h="920114" w="1758950">
                  <a:moveTo>
                    <a:pt x="570215" y="106992"/>
                  </a:moveTo>
                  <a:lnTo>
                    <a:pt x="584338" y="113309"/>
                  </a:lnTo>
                  <a:lnTo>
                    <a:pt x="597885" y="120218"/>
                  </a:lnTo>
                  <a:lnTo>
                    <a:pt x="610820" y="127699"/>
                  </a:lnTo>
                  <a:lnTo>
                    <a:pt x="623107" y="135734"/>
                  </a:lnTo>
                </a:path>
                <a:path extrusionOk="0" h="920114" w="1758950">
                  <a:moveTo>
                    <a:pt x="168477" y="332871"/>
                  </a:moveTo>
                  <a:lnTo>
                    <a:pt x="165542" y="325414"/>
                  </a:lnTo>
                  <a:lnTo>
                    <a:pt x="163023" y="317882"/>
                  </a:lnTo>
                  <a:lnTo>
                    <a:pt x="160924" y="310285"/>
                  </a:lnTo>
                  <a:lnTo>
                    <a:pt x="159247" y="302632"/>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17" name="Google Shape;317;p11"/>
          <p:cNvSpPr txBox="1"/>
          <p:nvPr/>
        </p:nvSpPr>
        <p:spPr>
          <a:xfrm>
            <a:off x="5844899" y="4892548"/>
            <a:ext cx="828040" cy="635000"/>
          </a:xfrm>
          <a:prstGeom prst="rect">
            <a:avLst/>
          </a:prstGeom>
          <a:noFill/>
          <a:ln>
            <a:noFill/>
          </a:ln>
        </p:spPr>
        <p:txBody>
          <a:bodyPr anchorCtr="0" anchor="t" bIns="0" lIns="0" spcFirstLastPara="1" rIns="0" wrap="square" tIns="12700">
            <a:spAutoFit/>
          </a:bodyPr>
          <a:lstStyle/>
          <a:p>
            <a:pPr indent="0" lvl="0" marL="12700" marR="5080" rtl="0" algn="ctr">
              <a:lnSpc>
                <a:spcPct val="100000"/>
              </a:lnSpc>
              <a:spcBef>
                <a:spcPts val="0"/>
              </a:spcBef>
              <a:spcAft>
                <a:spcPts val="0"/>
              </a:spcAft>
              <a:buNone/>
            </a:pPr>
            <a:r>
              <a:rPr lang="en-US" sz="1000">
                <a:latin typeface="Verdana"/>
                <a:ea typeface="Verdana"/>
                <a:cs typeface="Verdana"/>
                <a:sym typeface="Verdana"/>
              </a:rPr>
              <a:t>Rete protetta (sottoreti di controllo)</a:t>
            </a:r>
            <a:endParaRPr sz="1000">
              <a:latin typeface="Verdana"/>
              <a:ea typeface="Verdana"/>
              <a:cs typeface="Verdana"/>
              <a:sym typeface="Verdana"/>
            </a:endParaRPr>
          </a:p>
        </p:txBody>
      </p:sp>
      <p:grpSp>
        <p:nvGrpSpPr>
          <p:cNvPr id="318" name="Google Shape;318;p11"/>
          <p:cNvGrpSpPr/>
          <p:nvPr/>
        </p:nvGrpSpPr>
        <p:grpSpPr>
          <a:xfrm>
            <a:off x="404396" y="5872441"/>
            <a:ext cx="1812925" cy="418465"/>
            <a:chOff x="404396" y="5872441"/>
            <a:chExt cx="1812925" cy="418465"/>
          </a:xfrm>
        </p:grpSpPr>
        <p:sp>
          <p:nvSpPr>
            <p:cNvPr id="319" name="Google Shape;319;p11"/>
            <p:cNvSpPr/>
            <p:nvPr/>
          </p:nvSpPr>
          <p:spPr>
            <a:xfrm>
              <a:off x="404396" y="5872441"/>
              <a:ext cx="1812925" cy="418465"/>
            </a:xfrm>
            <a:custGeom>
              <a:rect b="b" l="l" r="r" t="t"/>
              <a:pathLst>
                <a:path extrusionOk="0" h="418464" w="1812925">
                  <a:moveTo>
                    <a:pt x="1812314" y="0"/>
                  </a:moveTo>
                  <a:lnTo>
                    <a:pt x="0" y="0"/>
                  </a:lnTo>
                  <a:lnTo>
                    <a:pt x="0" y="418333"/>
                  </a:lnTo>
                  <a:lnTo>
                    <a:pt x="1812314" y="418333"/>
                  </a:lnTo>
                  <a:lnTo>
                    <a:pt x="1812314"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20" name="Google Shape;320;p11"/>
            <p:cNvSpPr/>
            <p:nvPr/>
          </p:nvSpPr>
          <p:spPr>
            <a:xfrm>
              <a:off x="404396" y="5872441"/>
              <a:ext cx="1812925" cy="418465"/>
            </a:xfrm>
            <a:custGeom>
              <a:rect b="b" l="l" r="r" t="t"/>
              <a:pathLst>
                <a:path extrusionOk="0" h="418464" w="1812925">
                  <a:moveTo>
                    <a:pt x="0" y="0"/>
                  </a:moveTo>
                  <a:lnTo>
                    <a:pt x="1812314" y="0"/>
                  </a:lnTo>
                  <a:lnTo>
                    <a:pt x="1812314" y="418333"/>
                  </a:lnTo>
                  <a:lnTo>
                    <a:pt x="0" y="418333"/>
                  </a:lnTo>
                  <a:lnTo>
                    <a:pt x="0" y="0"/>
                  </a:lnTo>
                  <a:close/>
                </a:path>
              </a:pathLst>
            </a:custGeom>
            <a:noFill/>
            <a:ln cap="flat" cmpd="sng" w="15875">
              <a:solidFill>
                <a:srgbClr val="BC88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21" name="Google Shape;321;p11"/>
          <p:cNvSpPr txBox="1"/>
          <p:nvPr/>
        </p:nvSpPr>
        <p:spPr>
          <a:xfrm>
            <a:off x="404396" y="5872441"/>
            <a:ext cx="658495" cy="418465"/>
          </a:xfrm>
          <a:prstGeom prst="rect">
            <a:avLst/>
          </a:prstGeom>
          <a:solidFill>
            <a:srgbClr val="C00000">
              <a:alpha val="50980"/>
            </a:srgbClr>
          </a:solidFill>
          <a:ln cap="flat" cmpd="sng" w="15875">
            <a:solidFill>
              <a:srgbClr val="BC8800"/>
            </a:solidFill>
            <a:prstDash val="solid"/>
            <a:round/>
            <a:headEnd len="sm" w="sm" type="none"/>
            <a:tailEnd len="sm" w="sm" type="none"/>
          </a:ln>
        </p:spPr>
        <p:txBody>
          <a:bodyPr anchorCtr="0" anchor="t" bIns="0" lIns="0" spcFirstLastPara="1" rIns="0" wrap="square" tIns="8250">
            <a:spAutoFit/>
          </a:bodyPr>
          <a:lstStyle/>
          <a:p>
            <a:pPr indent="0" lvl="0" marL="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0" lvl="0" marL="116204" rtl="0" algn="l">
              <a:lnSpc>
                <a:spcPct val="100000"/>
              </a:lnSpc>
              <a:spcBef>
                <a:spcPts val="0"/>
              </a:spcBef>
              <a:spcAft>
                <a:spcPts val="0"/>
              </a:spcAft>
              <a:buNone/>
            </a:pPr>
            <a:r>
              <a:rPr b="1" lang="en-US" sz="900">
                <a:solidFill>
                  <a:srgbClr val="FFFFFF"/>
                </a:solidFill>
                <a:latin typeface="Tahoma"/>
                <a:ea typeface="Tahoma"/>
                <a:cs typeface="Tahoma"/>
                <a:sym typeface="Tahoma"/>
              </a:rPr>
              <a:t>TESTA</a:t>
            </a:r>
            <a:endParaRPr sz="900">
              <a:latin typeface="Tahoma"/>
              <a:ea typeface="Tahoma"/>
              <a:cs typeface="Tahoma"/>
              <a:sym typeface="Tahoma"/>
            </a:endParaRPr>
          </a:p>
        </p:txBody>
      </p:sp>
      <p:sp>
        <p:nvSpPr>
          <p:cNvPr id="322" name="Google Shape;322;p11"/>
          <p:cNvSpPr txBox="1"/>
          <p:nvPr/>
        </p:nvSpPr>
        <p:spPr>
          <a:xfrm>
            <a:off x="1070356" y="6008116"/>
            <a:ext cx="1138555" cy="177800"/>
          </a:xfrm>
          <a:prstGeom prst="rect">
            <a:avLst/>
          </a:prstGeom>
          <a:noFill/>
          <a:ln>
            <a:noFill/>
          </a:ln>
        </p:spPr>
        <p:txBody>
          <a:bodyPr anchorCtr="0" anchor="t" bIns="0" lIns="0" spcFirstLastPara="1" rIns="0" wrap="square" tIns="12700">
            <a:spAutoFit/>
          </a:bodyPr>
          <a:lstStyle/>
          <a:p>
            <a:pPr indent="0" lvl="0" marL="311150" rtl="0" algn="l">
              <a:lnSpc>
                <a:spcPct val="100000"/>
              </a:lnSpc>
              <a:spcBef>
                <a:spcPts val="0"/>
              </a:spcBef>
              <a:spcAft>
                <a:spcPts val="0"/>
              </a:spcAft>
              <a:buNone/>
            </a:pPr>
            <a:r>
              <a:rPr b="1" lang="en-US" sz="1000">
                <a:solidFill>
                  <a:srgbClr val="FFFFFF"/>
                </a:solidFill>
                <a:latin typeface="Tahoma"/>
                <a:ea typeface="Tahoma"/>
                <a:cs typeface="Tahoma"/>
                <a:sym typeface="Tahoma"/>
              </a:rPr>
              <a:t>CARICO</a:t>
            </a:r>
            <a:endParaRPr sz="1000">
              <a:latin typeface="Tahoma"/>
              <a:ea typeface="Tahoma"/>
              <a:cs typeface="Tahoma"/>
              <a:sym typeface="Tahoma"/>
            </a:endParaRPr>
          </a:p>
        </p:txBody>
      </p:sp>
      <p:grpSp>
        <p:nvGrpSpPr>
          <p:cNvPr id="323" name="Google Shape;323;p11"/>
          <p:cNvGrpSpPr/>
          <p:nvPr/>
        </p:nvGrpSpPr>
        <p:grpSpPr>
          <a:xfrm>
            <a:off x="39623" y="4620767"/>
            <a:ext cx="2167752" cy="1528977"/>
            <a:chOff x="39623" y="4620767"/>
            <a:chExt cx="2167752" cy="1528977"/>
          </a:xfrm>
        </p:grpSpPr>
        <p:pic>
          <p:nvPicPr>
            <p:cNvPr id="324" name="Google Shape;324;p11"/>
            <p:cNvPicPr preferRelativeResize="0"/>
            <p:nvPr/>
          </p:nvPicPr>
          <p:blipFill rotWithShape="1">
            <a:blip r:embed="rId9">
              <a:alphaModFix/>
            </a:blip>
            <a:srcRect b="0" l="0" r="0" t="0"/>
            <a:stretch/>
          </p:blipFill>
          <p:spPr>
            <a:xfrm>
              <a:off x="1322857" y="5459008"/>
              <a:ext cx="884518" cy="690736"/>
            </a:xfrm>
            <a:prstGeom prst="rect">
              <a:avLst/>
            </a:prstGeom>
            <a:noFill/>
            <a:ln>
              <a:noFill/>
            </a:ln>
          </p:spPr>
        </p:pic>
        <p:pic>
          <p:nvPicPr>
            <p:cNvPr id="325" name="Google Shape;325;p11"/>
            <p:cNvPicPr preferRelativeResize="0"/>
            <p:nvPr/>
          </p:nvPicPr>
          <p:blipFill rotWithShape="1">
            <a:blip r:embed="rId10">
              <a:alphaModFix/>
            </a:blip>
            <a:srcRect b="0" l="0" r="0" t="0"/>
            <a:stretch/>
          </p:blipFill>
          <p:spPr>
            <a:xfrm>
              <a:off x="707136" y="4620767"/>
              <a:ext cx="1008888" cy="908304"/>
            </a:xfrm>
            <a:prstGeom prst="rect">
              <a:avLst/>
            </a:prstGeom>
            <a:noFill/>
            <a:ln>
              <a:noFill/>
            </a:ln>
          </p:spPr>
        </p:pic>
        <p:pic>
          <p:nvPicPr>
            <p:cNvPr id="326" name="Google Shape;326;p11"/>
            <p:cNvPicPr preferRelativeResize="0"/>
            <p:nvPr/>
          </p:nvPicPr>
          <p:blipFill rotWithShape="1">
            <a:blip r:embed="rId11">
              <a:alphaModFix/>
            </a:blip>
            <a:srcRect b="0" l="0" r="0" t="0"/>
            <a:stretch/>
          </p:blipFill>
          <p:spPr>
            <a:xfrm>
              <a:off x="39623" y="4730495"/>
              <a:ext cx="890016" cy="832103"/>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2"/>
          <p:cNvSpPr txBox="1"/>
          <p:nvPr/>
        </p:nvSpPr>
        <p:spPr>
          <a:xfrm>
            <a:off x="11126685" y="6324600"/>
            <a:ext cx="18097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12</a:t>
            </a:r>
            <a:endParaRPr sz="1100">
              <a:latin typeface="Verdana"/>
              <a:ea typeface="Verdana"/>
              <a:cs typeface="Verdana"/>
              <a:sym typeface="Verdana"/>
            </a:endParaRPr>
          </a:p>
        </p:txBody>
      </p:sp>
      <p:sp>
        <p:nvSpPr>
          <p:cNvPr id="332" name="Google Shape;332;p12"/>
          <p:cNvSpPr txBox="1"/>
          <p:nvPr>
            <p:ph type="title"/>
          </p:nvPr>
        </p:nvSpPr>
        <p:spPr>
          <a:xfrm>
            <a:off x="855402" y="387600"/>
            <a:ext cx="8179500" cy="9570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Isolamento/segregazione</a:t>
            </a:r>
            <a:endParaRPr/>
          </a:p>
        </p:txBody>
      </p:sp>
      <p:grpSp>
        <p:nvGrpSpPr>
          <p:cNvPr id="333" name="Google Shape;333;p12"/>
          <p:cNvGrpSpPr/>
          <p:nvPr/>
        </p:nvGrpSpPr>
        <p:grpSpPr>
          <a:xfrm>
            <a:off x="7377174" y="0"/>
            <a:ext cx="3466203" cy="6858000"/>
            <a:chOff x="7377174" y="0"/>
            <a:chExt cx="3466203" cy="6858000"/>
          </a:xfrm>
        </p:grpSpPr>
        <p:pic>
          <p:nvPicPr>
            <p:cNvPr id="334" name="Google Shape;334;p12"/>
            <p:cNvPicPr preferRelativeResize="0"/>
            <p:nvPr/>
          </p:nvPicPr>
          <p:blipFill rotWithShape="1">
            <a:blip r:embed="rId3">
              <a:alphaModFix/>
            </a:blip>
            <a:srcRect b="0" l="0" r="0" t="0"/>
            <a:stretch/>
          </p:blipFill>
          <p:spPr>
            <a:xfrm>
              <a:off x="7549376" y="6167335"/>
              <a:ext cx="3294001" cy="612000"/>
            </a:xfrm>
            <a:prstGeom prst="rect">
              <a:avLst/>
            </a:prstGeom>
            <a:noFill/>
            <a:ln>
              <a:noFill/>
            </a:ln>
          </p:spPr>
        </p:pic>
        <p:sp>
          <p:nvSpPr>
            <p:cNvPr id="335" name="Google Shape;335;p12"/>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36" name="Google Shape;336;p12"/>
          <p:cNvSpPr txBox="1"/>
          <p:nvPr/>
        </p:nvSpPr>
        <p:spPr>
          <a:xfrm>
            <a:off x="126875" y="6539475"/>
            <a:ext cx="7000200" cy="228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337" name="Google Shape;337;p12"/>
          <p:cNvSpPr txBox="1"/>
          <p:nvPr/>
        </p:nvSpPr>
        <p:spPr>
          <a:xfrm>
            <a:off x="692056" y="1566164"/>
            <a:ext cx="4517390" cy="299720"/>
          </a:xfrm>
          <a:prstGeom prst="rect">
            <a:avLst/>
          </a:prstGeom>
          <a:noFill/>
          <a:ln>
            <a:noFill/>
          </a:ln>
        </p:spPr>
        <p:txBody>
          <a:bodyPr anchorCtr="0" anchor="t" bIns="0" lIns="0" spcFirstLastPara="1" rIns="0" wrap="square" tIns="12700">
            <a:spAutoFit/>
          </a:bodyPr>
          <a:lstStyle/>
          <a:p>
            <a:pPr indent="-154305" lvl="0" marL="167005" rtl="0" algn="l">
              <a:lnSpc>
                <a:spcPct val="100000"/>
              </a:lnSpc>
              <a:spcBef>
                <a:spcPts val="0"/>
              </a:spcBef>
              <a:spcAft>
                <a:spcPts val="0"/>
              </a:spcAft>
              <a:buClr>
                <a:srgbClr val="FFBA00"/>
              </a:buClr>
              <a:buSzPts val="1800"/>
              <a:buFont typeface="Arial"/>
              <a:buChar char="•"/>
            </a:pPr>
            <a:r>
              <a:rPr lang="en-US" sz="1800">
                <a:latin typeface="Verdana"/>
                <a:ea typeface="Verdana"/>
                <a:cs typeface="Verdana"/>
                <a:sym typeface="Verdana"/>
              </a:rPr>
              <a:t>Esistono diversi tipi di firewall:</a:t>
            </a:r>
            <a:endParaRPr sz="1800">
              <a:latin typeface="Verdana"/>
              <a:ea typeface="Verdana"/>
              <a:cs typeface="Verdana"/>
              <a:sym typeface="Verdana"/>
            </a:endParaRPr>
          </a:p>
        </p:txBody>
      </p:sp>
      <p:sp>
        <p:nvSpPr>
          <p:cNvPr id="338" name="Google Shape;338;p12"/>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grpSp>
        <p:nvGrpSpPr>
          <p:cNvPr id="339" name="Google Shape;339;p12"/>
          <p:cNvGrpSpPr/>
          <p:nvPr/>
        </p:nvGrpSpPr>
        <p:grpSpPr>
          <a:xfrm>
            <a:off x="898711" y="1940684"/>
            <a:ext cx="9998075" cy="2283460"/>
            <a:chOff x="898711" y="1940684"/>
            <a:chExt cx="9998075" cy="2283460"/>
          </a:xfrm>
        </p:grpSpPr>
        <p:sp>
          <p:nvSpPr>
            <p:cNvPr id="340" name="Google Shape;340;p12"/>
            <p:cNvSpPr/>
            <p:nvPr/>
          </p:nvSpPr>
          <p:spPr>
            <a:xfrm>
              <a:off x="905052" y="2587116"/>
              <a:ext cx="9985375" cy="1630680"/>
            </a:xfrm>
            <a:custGeom>
              <a:rect b="b" l="l" r="r" t="t"/>
              <a:pathLst>
                <a:path extrusionOk="0" h="1630679" w="9985375">
                  <a:moveTo>
                    <a:pt x="4992421" y="0"/>
                  </a:moveTo>
                  <a:lnTo>
                    <a:pt x="0" y="0"/>
                  </a:lnTo>
                  <a:lnTo>
                    <a:pt x="0" y="1630680"/>
                  </a:lnTo>
                  <a:lnTo>
                    <a:pt x="4992421" y="1630680"/>
                  </a:lnTo>
                  <a:lnTo>
                    <a:pt x="4992421" y="0"/>
                  </a:lnTo>
                  <a:close/>
                </a:path>
                <a:path extrusionOk="0" h="1630679" w="9985375">
                  <a:moveTo>
                    <a:pt x="9984854" y="0"/>
                  </a:moveTo>
                  <a:lnTo>
                    <a:pt x="4992433" y="0"/>
                  </a:lnTo>
                  <a:lnTo>
                    <a:pt x="4992433" y="1630680"/>
                  </a:lnTo>
                  <a:lnTo>
                    <a:pt x="9984854" y="1630680"/>
                  </a:lnTo>
                  <a:lnTo>
                    <a:pt x="9984854" y="0"/>
                  </a:lnTo>
                  <a:close/>
                </a:path>
              </a:pathLst>
            </a:custGeom>
            <a:solidFill>
              <a:srgbClr val="FFE7C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41" name="Google Shape;341;p12"/>
            <p:cNvSpPr/>
            <p:nvPr/>
          </p:nvSpPr>
          <p:spPr>
            <a:xfrm>
              <a:off x="5897485" y="1940684"/>
              <a:ext cx="0" cy="2283460"/>
            </a:xfrm>
            <a:custGeom>
              <a:rect b="b" l="l" r="r" t="t"/>
              <a:pathLst>
                <a:path extrusionOk="0" h="2283460" w="120000">
                  <a:moveTo>
                    <a:pt x="0" y="0"/>
                  </a:moveTo>
                  <a:lnTo>
                    <a:pt x="0" y="2283460"/>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42" name="Google Shape;342;p12"/>
            <p:cNvSpPr/>
            <p:nvPr/>
          </p:nvSpPr>
          <p:spPr>
            <a:xfrm>
              <a:off x="898711" y="2587114"/>
              <a:ext cx="9998075" cy="0"/>
            </a:xfrm>
            <a:custGeom>
              <a:rect b="b" l="l" r="r" t="t"/>
              <a:pathLst>
                <a:path extrusionOk="0" h="120000" w="9998075">
                  <a:moveTo>
                    <a:pt x="0" y="0"/>
                  </a:moveTo>
                  <a:lnTo>
                    <a:pt x="9997548" y="0"/>
                  </a:lnTo>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43" name="Google Shape;343;p12"/>
            <p:cNvSpPr/>
            <p:nvPr/>
          </p:nvSpPr>
          <p:spPr>
            <a:xfrm>
              <a:off x="898711" y="1940684"/>
              <a:ext cx="9998075" cy="2283460"/>
            </a:xfrm>
            <a:custGeom>
              <a:rect b="b" l="l" r="r" t="t"/>
              <a:pathLst>
                <a:path extrusionOk="0" h="2283460" w="9998075">
                  <a:moveTo>
                    <a:pt x="6350" y="0"/>
                  </a:moveTo>
                  <a:lnTo>
                    <a:pt x="6350" y="2283460"/>
                  </a:lnTo>
                </a:path>
                <a:path extrusionOk="0" h="2283460" w="9998075">
                  <a:moveTo>
                    <a:pt x="9991198" y="0"/>
                  </a:moveTo>
                  <a:lnTo>
                    <a:pt x="9991198" y="2283460"/>
                  </a:lnTo>
                </a:path>
                <a:path extrusionOk="0" h="2283460" w="9998075">
                  <a:moveTo>
                    <a:pt x="0" y="6350"/>
                  </a:moveTo>
                  <a:lnTo>
                    <a:pt x="9997548" y="6350"/>
                  </a:lnTo>
                </a:path>
                <a:path extrusionOk="0" h="2283460" w="9998075">
                  <a:moveTo>
                    <a:pt x="0" y="2277110"/>
                  </a:moveTo>
                  <a:lnTo>
                    <a:pt x="9997548" y="2277110"/>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44" name="Google Shape;344;p12"/>
          <p:cNvSpPr txBox="1"/>
          <p:nvPr/>
        </p:nvSpPr>
        <p:spPr>
          <a:xfrm>
            <a:off x="930903" y="1953384"/>
            <a:ext cx="4940300" cy="607695"/>
          </a:xfrm>
          <a:prstGeom prst="rect">
            <a:avLst/>
          </a:prstGeom>
          <a:solidFill>
            <a:srgbClr val="FFBA00"/>
          </a:solidFill>
          <a:ln>
            <a:noFill/>
          </a:ln>
        </p:spPr>
        <p:txBody>
          <a:bodyPr anchorCtr="0" anchor="t" bIns="0" lIns="0" spcFirstLastPara="1" rIns="0" wrap="square" tIns="40000">
            <a:spAutoFit/>
          </a:bodyPr>
          <a:lstStyle/>
          <a:p>
            <a:pPr indent="0" lvl="0" marL="65405" rtl="0" algn="l">
              <a:lnSpc>
                <a:spcPct val="100000"/>
              </a:lnSpc>
              <a:spcBef>
                <a:spcPts val="0"/>
              </a:spcBef>
              <a:spcAft>
                <a:spcPts val="0"/>
              </a:spcAft>
              <a:buNone/>
            </a:pPr>
            <a:r>
              <a:rPr b="1" lang="en-US" sz="1800">
                <a:solidFill>
                  <a:srgbClr val="FFFFFF"/>
                </a:solidFill>
                <a:latin typeface="Tahoma"/>
                <a:ea typeface="Tahoma"/>
                <a:cs typeface="Tahoma"/>
                <a:sym typeface="Tahoma"/>
              </a:rPr>
              <a:t>Firewall tradizionali con funzioni di base</a:t>
            </a:r>
            <a:endParaRPr sz="1800">
              <a:latin typeface="Tahoma"/>
              <a:ea typeface="Tahoma"/>
              <a:cs typeface="Tahoma"/>
              <a:sym typeface="Tahoma"/>
            </a:endParaRPr>
          </a:p>
        </p:txBody>
      </p:sp>
      <p:sp>
        <p:nvSpPr>
          <p:cNvPr id="345" name="Google Shape;345;p12"/>
          <p:cNvSpPr txBox="1"/>
          <p:nvPr/>
        </p:nvSpPr>
        <p:spPr>
          <a:xfrm>
            <a:off x="5883292" y="1953384"/>
            <a:ext cx="5000625" cy="614680"/>
          </a:xfrm>
          <a:prstGeom prst="rect">
            <a:avLst/>
          </a:prstGeom>
          <a:solidFill>
            <a:srgbClr val="FFBA00"/>
          </a:solidFill>
          <a:ln>
            <a:noFill/>
          </a:ln>
        </p:spPr>
        <p:txBody>
          <a:bodyPr anchorCtr="0" anchor="t" bIns="0" lIns="0" spcFirstLastPara="1" rIns="0" wrap="square" tIns="55875">
            <a:spAutoFit/>
          </a:bodyPr>
          <a:lstStyle/>
          <a:p>
            <a:pPr indent="0" lvl="0" marL="105410" marR="1030605" rtl="0" algn="l">
              <a:lnSpc>
                <a:spcPct val="116111"/>
              </a:lnSpc>
              <a:spcBef>
                <a:spcPts val="0"/>
              </a:spcBef>
              <a:spcAft>
                <a:spcPts val="0"/>
              </a:spcAft>
              <a:buNone/>
            </a:pPr>
            <a:r>
              <a:rPr b="1" lang="en-US" sz="1800">
                <a:solidFill>
                  <a:srgbClr val="FFFFFF"/>
                </a:solidFill>
                <a:latin typeface="Tahoma"/>
                <a:ea typeface="Tahoma"/>
                <a:cs typeface="Tahoma"/>
                <a:sym typeface="Tahoma"/>
              </a:rPr>
              <a:t>Firewall avanzati con funzioni avanzate</a:t>
            </a:r>
            <a:endParaRPr sz="1800">
              <a:latin typeface="Tahoma"/>
              <a:ea typeface="Tahoma"/>
              <a:cs typeface="Tahoma"/>
              <a:sym typeface="Tahoma"/>
            </a:endParaRPr>
          </a:p>
        </p:txBody>
      </p:sp>
      <p:sp>
        <p:nvSpPr>
          <p:cNvPr id="346" name="Google Shape;346;p12"/>
          <p:cNvSpPr txBox="1"/>
          <p:nvPr/>
        </p:nvSpPr>
        <p:spPr>
          <a:xfrm>
            <a:off x="932490" y="2618740"/>
            <a:ext cx="4937125" cy="1311910"/>
          </a:xfrm>
          <a:prstGeom prst="rect">
            <a:avLst/>
          </a:prstGeom>
          <a:noFill/>
          <a:ln>
            <a:noFill/>
          </a:ln>
        </p:spPr>
        <p:txBody>
          <a:bodyPr anchorCtr="0" anchor="t" bIns="0" lIns="0" spcFirstLastPara="1" rIns="0" wrap="square" tIns="13950">
            <a:spAutoFit/>
          </a:bodyPr>
          <a:lstStyle/>
          <a:p>
            <a:pPr indent="-92075" lvl="0" marL="155575" marR="127000" rtl="0" algn="just">
              <a:lnSpc>
                <a:spcPct val="99400"/>
              </a:lnSpc>
              <a:spcBef>
                <a:spcPts val="0"/>
              </a:spcBef>
              <a:spcAft>
                <a:spcPts val="0"/>
              </a:spcAft>
              <a:buClr>
                <a:srgbClr val="FFBA00"/>
              </a:buClr>
              <a:buSzPts val="1600"/>
              <a:buFont typeface="Arial"/>
              <a:buChar char="•"/>
            </a:pPr>
            <a:r>
              <a:rPr b="1" i="1" lang="en-US" sz="1600">
                <a:latin typeface="Verdana"/>
                <a:ea typeface="Verdana"/>
                <a:cs typeface="Verdana"/>
                <a:sym typeface="Verdana"/>
              </a:rPr>
              <a:t>Filtraggio dei pacchetti</a:t>
            </a:r>
            <a:r>
              <a:rPr lang="en-US" sz="1600">
                <a:latin typeface="Verdana"/>
                <a:ea typeface="Verdana"/>
                <a:cs typeface="Verdana"/>
                <a:sym typeface="Verdana"/>
              </a:rPr>
              <a:t>: per filtrare i pacchetti in entrata o in uscita in base a IP, MAC, porte, protocolli, interfacce, ecc.</a:t>
            </a:r>
            <a:endParaRPr sz="1600">
              <a:latin typeface="Verdana"/>
              <a:ea typeface="Verdana"/>
              <a:cs typeface="Verdana"/>
              <a:sym typeface="Verdana"/>
            </a:endParaRPr>
          </a:p>
          <a:p>
            <a:pPr indent="-92075" lvl="0" marL="155575" marR="98425" rtl="0" algn="just">
              <a:lnSpc>
                <a:spcPct val="118750"/>
              </a:lnSpc>
              <a:spcBef>
                <a:spcPts val="655"/>
              </a:spcBef>
              <a:spcAft>
                <a:spcPts val="0"/>
              </a:spcAft>
              <a:buClr>
                <a:srgbClr val="FFBA00"/>
              </a:buClr>
              <a:buSzPts val="1600"/>
              <a:buFont typeface="Arial"/>
              <a:buChar char="•"/>
            </a:pPr>
            <a:r>
              <a:rPr b="1" i="1" lang="en-US" sz="1600">
                <a:latin typeface="Verdana"/>
                <a:ea typeface="Verdana"/>
                <a:cs typeface="Verdana"/>
                <a:sym typeface="Verdana"/>
              </a:rPr>
              <a:t>Stateful inspection</a:t>
            </a:r>
            <a:r>
              <a:rPr lang="en-US" sz="1600">
                <a:latin typeface="Verdana"/>
                <a:ea typeface="Verdana"/>
                <a:cs typeface="Verdana"/>
                <a:sym typeface="Verdana"/>
              </a:rPr>
              <a:t>: simile al filtraggio dei pacchetti, ma con la possibilità di richiamare sessioni e stati.</a:t>
            </a:r>
            <a:endParaRPr sz="1600">
              <a:latin typeface="Verdana"/>
              <a:ea typeface="Verdana"/>
              <a:cs typeface="Verdana"/>
              <a:sym typeface="Verdana"/>
            </a:endParaRPr>
          </a:p>
        </p:txBody>
      </p:sp>
      <p:sp>
        <p:nvSpPr>
          <p:cNvPr id="347" name="Google Shape;347;p12"/>
          <p:cNvSpPr txBox="1"/>
          <p:nvPr/>
        </p:nvSpPr>
        <p:spPr>
          <a:xfrm>
            <a:off x="5884879" y="2618740"/>
            <a:ext cx="4998600" cy="1597500"/>
          </a:xfrm>
          <a:prstGeom prst="rect">
            <a:avLst/>
          </a:prstGeom>
          <a:noFill/>
          <a:ln>
            <a:noFill/>
          </a:ln>
        </p:spPr>
        <p:txBody>
          <a:bodyPr anchorCtr="0" anchor="t" bIns="0" lIns="0" spcFirstLastPara="1" rIns="0" wrap="square" tIns="13950">
            <a:spAutoFit/>
          </a:bodyPr>
          <a:lstStyle/>
          <a:p>
            <a:pPr indent="-79375" lvl="0" marL="195580" marR="461009" rtl="0" algn="l">
              <a:lnSpc>
                <a:spcPct val="99400"/>
              </a:lnSpc>
              <a:spcBef>
                <a:spcPts val="0"/>
              </a:spcBef>
              <a:spcAft>
                <a:spcPts val="0"/>
              </a:spcAft>
              <a:buClr>
                <a:srgbClr val="FFBA00"/>
              </a:buClr>
              <a:buSzPts val="1400"/>
              <a:buFont typeface="Arial"/>
              <a:buChar char="•"/>
            </a:pPr>
            <a:r>
              <a:rPr b="1" i="1" lang="en-US">
                <a:latin typeface="Verdana"/>
                <a:ea typeface="Verdana"/>
                <a:cs typeface="Verdana"/>
                <a:sym typeface="Verdana"/>
              </a:rPr>
              <a:t>Unified Threat Management (UTM): </a:t>
            </a:r>
            <a:r>
              <a:rPr lang="en-US">
                <a:latin typeface="Verdana"/>
                <a:ea typeface="Verdana"/>
                <a:cs typeface="Verdana"/>
                <a:sym typeface="Verdana"/>
              </a:rPr>
              <a:t>per adattare funzioni avanzate come Deep Packet Inspection (DPI), antimalware o VPN</a:t>
            </a:r>
            <a:r>
              <a:rPr b="1" i="1" lang="en-US">
                <a:latin typeface="Verdana"/>
                <a:ea typeface="Verdana"/>
                <a:cs typeface="Verdana"/>
                <a:sym typeface="Verdana"/>
              </a:rPr>
              <a:t>.</a:t>
            </a:r>
            <a:endParaRPr>
              <a:latin typeface="Verdana"/>
              <a:ea typeface="Verdana"/>
              <a:cs typeface="Verdana"/>
              <a:sym typeface="Verdana"/>
            </a:endParaRPr>
          </a:p>
          <a:p>
            <a:pPr indent="-79375" lvl="0" marL="195580" marR="458469" rtl="0" algn="l">
              <a:lnSpc>
                <a:spcPct val="101200"/>
              </a:lnSpc>
              <a:spcBef>
                <a:spcPts val="555"/>
              </a:spcBef>
              <a:spcAft>
                <a:spcPts val="0"/>
              </a:spcAft>
              <a:buClr>
                <a:srgbClr val="FFBA00"/>
              </a:buClr>
              <a:buSzPts val="1400"/>
              <a:buFont typeface="Arial"/>
              <a:buChar char="•"/>
            </a:pPr>
            <a:r>
              <a:rPr b="1" i="1" lang="en-US">
                <a:latin typeface="Verdana"/>
                <a:ea typeface="Verdana"/>
                <a:cs typeface="Verdana"/>
                <a:sym typeface="Verdana"/>
              </a:rPr>
              <a:t>Firewall di nuova generazione (NGFW)</a:t>
            </a:r>
            <a:r>
              <a:rPr lang="en-US">
                <a:latin typeface="Verdana"/>
                <a:ea typeface="Verdana"/>
                <a:cs typeface="Verdana"/>
                <a:sym typeface="Verdana"/>
              </a:rPr>
              <a:t>: simili agli UTM, ma i firewall hanno una maggiore capacità di coprire ambienti di grandi dimensioni.</a:t>
            </a:r>
            <a:endParaRPr>
              <a:latin typeface="Verdana"/>
              <a:ea typeface="Verdana"/>
              <a:cs typeface="Verdana"/>
              <a:sym typeface="Verdana"/>
            </a:endParaRPr>
          </a:p>
        </p:txBody>
      </p:sp>
      <p:sp>
        <p:nvSpPr>
          <p:cNvPr id="348" name="Google Shape;348;p12"/>
          <p:cNvSpPr/>
          <p:nvPr/>
        </p:nvSpPr>
        <p:spPr>
          <a:xfrm>
            <a:off x="5886091" y="4249295"/>
            <a:ext cx="4622800" cy="431165"/>
          </a:xfrm>
          <a:custGeom>
            <a:rect b="b" l="l" r="r" t="t"/>
            <a:pathLst>
              <a:path extrusionOk="0" h="431164" w="4622800">
                <a:moveTo>
                  <a:pt x="4622604" y="0"/>
                </a:moveTo>
                <a:lnTo>
                  <a:pt x="0" y="0"/>
                </a:lnTo>
                <a:lnTo>
                  <a:pt x="0" y="430886"/>
                </a:lnTo>
                <a:lnTo>
                  <a:pt x="4622604" y="430886"/>
                </a:lnTo>
                <a:lnTo>
                  <a:pt x="4622604" y="0"/>
                </a:lnTo>
                <a:close/>
              </a:path>
            </a:pathLst>
          </a:custGeom>
          <a:solidFill>
            <a:srgbClr val="E7E6E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49" name="Google Shape;349;p12"/>
          <p:cNvSpPr txBox="1"/>
          <p:nvPr/>
        </p:nvSpPr>
        <p:spPr>
          <a:xfrm>
            <a:off x="5964832" y="4282440"/>
            <a:ext cx="4197350" cy="358140"/>
          </a:xfrm>
          <a:prstGeom prst="rect">
            <a:avLst/>
          </a:prstGeom>
          <a:noFill/>
          <a:ln>
            <a:noFill/>
          </a:ln>
        </p:spPr>
        <p:txBody>
          <a:bodyPr anchorCtr="0" anchor="t" bIns="0" lIns="0" spcFirstLastPara="1" rIns="0" wrap="square" tIns="20300">
            <a:spAutoFit/>
          </a:bodyPr>
          <a:lstStyle/>
          <a:p>
            <a:pPr indent="0" lvl="0" marL="12700" marR="5080" rtl="0" algn="l">
              <a:lnSpc>
                <a:spcPct val="118181"/>
              </a:lnSpc>
              <a:spcBef>
                <a:spcPts val="0"/>
              </a:spcBef>
              <a:spcAft>
                <a:spcPts val="0"/>
              </a:spcAft>
              <a:buNone/>
            </a:pPr>
            <a:r>
              <a:rPr lang="en-US" sz="1100">
                <a:latin typeface="Verdana"/>
                <a:ea typeface="Verdana"/>
                <a:cs typeface="Verdana"/>
                <a:sym typeface="Verdana"/>
              </a:rPr>
              <a:t>* DPI: un componente SW in grado di controllare i payload dei datagrammi e di ispezionare le firme di attacco nel payload.</a:t>
            </a:r>
            <a:endParaRPr sz="1100">
              <a:latin typeface="Verdana"/>
              <a:ea typeface="Verdana"/>
              <a:cs typeface="Verdana"/>
              <a:sym typeface="Verdana"/>
            </a:endParaRPr>
          </a:p>
        </p:txBody>
      </p:sp>
      <p:grpSp>
        <p:nvGrpSpPr>
          <p:cNvPr id="350" name="Google Shape;350;p12"/>
          <p:cNvGrpSpPr/>
          <p:nvPr/>
        </p:nvGrpSpPr>
        <p:grpSpPr>
          <a:xfrm>
            <a:off x="108549" y="2612570"/>
            <a:ext cx="11985154" cy="3646245"/>
            <a:chOff x="108549" y="2612570"/>
            <a:chExt cx="11985154" cy="3646245"/>
          </a:xfrm>
        </p:grpSpPr>
        <p:pic>
          <p:nvPicPr>
            <p:cNvPr id="351" name="Google Shape;351;p12"/>
            <p:cNvPicPr preferRelativeResize="0"/>
            <p:nvPr/>
          </p:nvPicPr>
          <p:blipFill rotWithShape="1">
            <a:blip r:embed="rId4">
              <a:alphaModFix/>
            </a:blip>
            <a:srcRect b="0" l="0" r="0" t="0"/>
            <a:stretch/>
          </p:blipFill>
          <p:spPr>
            <a:xfrm>
              <a:off x="10281847" y="3899476"/>
              <a:ext cx="1811856" cy="1065139"/>
            </a:xfrm>
            <a:prstGeom prst="rect">
              <a:avLst/>
            </a:prstGeom>
            <a:noFill/>
            <a:ln>
              <a:noFill/>
            </a:ln>
          </p:spPr>
        </p:pic>
        <p:pic>
          <p:nvPicPr>
            <p:cNvPr id="352" name="Google Shape;352;p12"/>
            <p:cNvPicPr preferRelativeResize="0"/>
            <p:nvPr/>
          </p:nvPicPr>
          <p:blipFill rotWithShape="1">
            <a:blip r:embed="rId5">
              <a:alphaModFix/>
            </a:blip>
            <a:srcRect b="0" l="0" r="0" t="0"/>
            <a:stretch/>
          </p:blipFill>
          <p:spPr>
            <a:xfrm>
              <a:off x="10160558" y="3747908"/>
              <a:ext cx="835348" cy="783765"/>
            </a:xfrm>
            <a:prstGeom prst="rect">
              <a:avLst/>
            </a:prstGeom>
            <a:noFill/>
            <a:ln>
              <a:noFill/>
            </a:ln>
          </p:spPr>
        </p:pic>
        <p:sp>
          <p:nvSpPr>
            <p:cNvPr id="353" name="Google Shape;353;p12"/>
            <p:cNvSpPr/>
            <p:nvPr/>
          </p:nvSpPr>
          <p:spPr>
            <a:xfrm>
              <a:off x="942456" y="2612570"/>
              <a:ext cx="4915535" cy="1599565"/>
            </a:xfrm>
            <a:custGeom>
              <a:rect b="b" l="l" r="r" t="t"/>
              <a:pathLst>
                <a:path extrusionOk="0" h="1599564" w="4915535">
                  <a:moveTo>
                    <a:pt x="0" y="0"/>
                  </a:moveTo>
                  <a:lnTo>
                    <a:pt x="4915529" y="0"/>
                  </a:lnTo>
                  <a:lnTo>
                    <a:pt x="4915529" y="1599307"/>
                  </a:lnTo>
                  <a:lnTo>
                    <a:pt x="0" y="1599307"/>
                  </a:lnTo>
                  <a:lnTo>
                    <a:pt x="0" y="0"/>
                  </a:lnTo>
                  <a:close/>
                </a:path>
              </a:pathLst>
            </a:custGeom>
            <a:noFill/>
            <a:ln cap="flat" cmpd="sng" w="1587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54" name="Google Shape;354;p12"/>
            <p:cNvPicPr preferRelativeResize="0"/>
            <p:nvPr/>
          </p:nvPicPr>
          <p:blipFill rotWithShape="1">
            <a:blip r:embed="rId6">
              <a:alphaModFix/>
            </a:blip>
            <a:srcRect b="0" l="0" r="0" t="0"/>
            <a:stretch/>
          </p:blipFill>
          <p:spPr>
            <a:xfrm>
              <a:off x="108549" y="3992013"/>
              <a:ext cx="1669120" cy="1045809"/>
            </a:xfrm>
            <a:prstGeom prst="rect">
              <a:avLst/>
            </a:prstGeom>
            <a:noFill/>
            <a:ln>
              <a:noFill/>
            </a:ln>
          </p:spPr>
        </p:pic>
        <p:pic>
          <p:nvPicPr>
            <p:cNvPr id="355" name="Google Shape;355;p12"/>
            <p:cNvPicPr preferRelativeResize="0"/>
            <p:nvPr/>
          </p:nvPicPr>
          <p:blipFill rotWithShape="1">
            <a:blip r:embed="rId7">
              <a:alphaModFix/>
            </a:blip>
            <a:srcRect b="0" l="0" r="0" t="0"/>
            <a:stretch/>
          </p:blipFill>
          <p:spPr>
            <a:xfrm>
              <a:off x="1733401" y="4804083"/>
              <a:ext cx="1677683" cy="910996"/>
            </a:xfrm>
            <a:prstGeom prst="rect">
              <a:avLst/>
            </a:prstGeom>
            <a:noFill/>
            <a:ln>
              <a:noFill/>
            </a:ln>
          </p:spPr>
        </p:pic>
        <p:sp>
          <p:nvSpPr>
            <p:cNvPr id="356" name="Google Shape;356;p12"/>
            <p:cNvSpPr/>
            <p:nvPr/>
          </p:nvSpPr>
          <p:spPr>
            <a:xfrm>
              <a:off x="1682386" y="5011863"/>
              <a:ext cx="304165" cy="248285"/>
            </a:xfrm>
            <a:custGeom>
              <a:rect b="b" l="l" r="r" t="t"/>
              <a:pathLst>
                <a:path extrusionOk="0" h="248285" w="304164">
                  <a:moveTo>
                    <a:pt x="180207" y="0"/>
                  </a:moveTo>
                  <a:lnTo>
                    <a:pt x="180207" y="61929"/>
                  </a:lnTo>
                  <a:lnTo>
                    <a:pt x="0" y="61929"/>
                  </a:lnTo>
                  <a:lnTo>
                    <a:pt x="0" y="185788"/>
                  </a:lnTo>
                  <a:lnTo>
                    <a:pt x="180207" y="185788"/>
                  </a:lnTo>
                  <a:lnTo>
                    <a:pt x="180207" y="247717"/>
                  </a:lnTo>
                  <a:lnTo>
                    <a:pt x="304067" y="123859"/>
                  </a:lnTo>
                  <a:lnTo>
                    <a:pt x="180207"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57" name="Google Shape;357;p12"/>
            <p:cNvSpPr/>
            <p:nvPr/>
          </p:nvSpPr>
          <p:spPr>
            <a:xfrm>
              <a:off x="1682386" y="5011863"/>
              <a:ext cx="304165" cy="248285"/>
            </a:xfrm>
            <a:custGeom>
              <a:rect b="b" l="l" r="r" t="t"/>
              <a:pathLst>
                <a:path extrusionOk="0" h="248285" w="304164">
                  <a:moveTo>
                    <a:pt x="0" y="61929"/>
                  </a:moveTo>
                  <a:lnTo>
                    <a:pt x="180208" y="61929"/>
                  </a:lnTo>
                  <a:lnTo>
                    <a:pt x="180208" y="0"/>
                  </a:lnTo>
                  <a:lnTo>
                    <a:pt x="304067" y="123859"/>
                  </a:lnTo>
                  <a:lnTo>
                    <a:pt x="180208" y="247718"/>
                  </a:lnTo>
                  <a:lnTo>
                    <a:pt x="180208" y="185788"/>
                  </a:lnTo>
                  <a:lnTo>
                    <a:pt x="0" y="185788"/>
                  </a:lnTo>
                  <a:lnTo>
                    <a:pt x="0" y="61929"/>
                  </a:lnTo>
                  <a:close/>
                </a:path>
              </a:pathLst>
            </a:custGeom>
            <a:noFill/>
            <a:ln cap="flat" cmpd="sng" w="15875">
              <a:solidFill>
                <a:srgbClr val="BC88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58" name="Google Shape;358;p12"/>
            <p:cNvSpPr/>
            <p:nvPr/>
          </p:nvSpPr>
          <p:spPr>
            <a:xfrm>
              <a:off x="3246432" y="5002555"/>
              <a:ext cx="304165" cy="248285"/>
            </a:xfrm>
            <a:custGeom>
              <a:rect b="b" l="l" r="r" t="t"/>
              <a:pathLst>
                <a:path extrusionOk="0" h="248285" w="304164">
                  <a:moveTo>
                    <a:pt x="180209" y="0"/>
                  </a:moveTo>
                  <a:lnTo>
                    <a:pt x="180209" y="61929"/>
                  </a:lnTo>
                  <a:lnTo>
                    <a:pt x="0" y="61929"/>
                  </a:lnTo>
                  <a:lnTo>
                    <a:pt x="0" y="185788"/>
                  </a:lnTo>
                  <a:lnTo>
                    <a:pt x="180209" y="185788"/>
                  </a:lnTo>
                  <a:lnTo>
                    <a:pt x="180209" y="247717"/>
                  </a:lnTo>
                  <a:lnTo>
                    <a:pt x="304067" y="123858"/>
                  </a:lnTo>
                  <a:lnTo>
                    <a:pt x="18020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59" name="Google Shape;359;p12"/>
            <p:cNvSpPr/>
            <p:nvPr/>
          </p:nvSpPr>
          <p:spPr>
            <a:xfrm>
              <a:off x="3246432" y="5002555"/>
              <a:ext cx="304165" cy="248285"/>
            </a:xfrm>
            <a:custGeom>
              <a:rect b="b" l="l" r="r" t="t"/>
              <a:pathLst>
                <a:path extrusionOk="0" h="248285" w="304164">
                  <a:moveTo>
                    <a:pt x="0" y="61929"/>
                  </a:moveTo>
                  <a:lnTo>
                    <a:pt x="180208" y="61929"/>
                  </a:lnTo>
                  <a:lnTo>
                    <a:pt x="180208" y="0"/>
                  </a:lnTo>
                  <a:lnTo>
                    <a:pt x="304067" y="123859"/>
                  </a:lnTo>
                  <a:lnTo>
                    <a:pt x="180208" y="247718"/>
                  </a:lnTo>
                  <a:lnTo>
                    <a:pt x="180208" y="185788"/>
                  </a:lnTo>
                  <a:lnTo>
                    <a:pt x="0" y="185788"/>
                  </a:lnTo>
                  <a:lnTo>
                    <a:pt x="0" y="61929"/>
                  </a:lnTo>
                  <a:close/>
                </a:path>
              </a:pathLst>
            </a:custGeom>
            <a:noFill/>
            <a:ln cap="flat" cmpd="sng" w="15875">
              <a:solidFill>
                <a:srgbClr val="BC88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60" name="Google Shape;360;p12"/>
            <p:cNvPicPr preferRelativeResize="0"/>
            <p:nvPr/>
          </p:nvPicPr>
          <p:blipFill rotWithShape="1">
            <a:blip r:embed="rId8">
              <a:alphaModFix/>
            </a:blip>
            <a:srcRect b="0" l="0" r="0" t="0"/>
            <a:stretch/>
          </p:blipFill>
          <p:spPr>
            <a:xfrm>
              <a:off x="3588639" y="4711686"/>
              <a:ext cx="837292" cy="806000"/>
            </a:xfrm>
            <a:prstGeom prst="rect">
              <a:avLst/>
            </a:prstGeom>
            <a:noFill/>
            <a:ln>
              <a:noFill/>
            </a:ln>
          </p:spPr>
        </p:pic>
        <p:sp>
          <p:nvSpPr>
            <p:cNvPr id="361" name="Google Shape;361;p12"/>
            <p:cNvSpPr/>
            <p:nvPr/>
          </p:nvSpPr>
          <p:spPr>
            <a:xfrm>
              <a:off x="2505892" y="5340101"/>
              <a:ext cx="151765" cy="574040"/>
            </a:xfrm>
            <a:custGeom>
              <a:rect b="b" l="l" r="r" t="t"/>
              <a:pathLst>
                <a:path extrusionOk="0" h="574039" w="151764">
                  <a:moveTo>
                    <a:pt x="151472" y="0"/>
                  </a:moveTo>
                  <a:lnTo>
                    <a:pt x="0" y="0"/>
                  </a:lnTo>
                  <a:lnTo>
                    <a:pt x="0" y="574030"/>
                  </a:lnTo>
                  <a:lnTo>
                    <a:pt x="151472" y="574030"/>
                  </a:lnTo>
                  <a:lnTo>
                    <a:pt x="151472"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62" name="Google Shape;362;p12"/>
            <p:cNvSpPr/>
            <p:nvPr/>
          </p:nvSpPr>
          <p:spPr>
            <a:xfrm>
              <a:off x="2505892" y="5340101"/>
              <a:ext cx="151765" cy="574040"/>
            </a:xfrm>
            <a:custGeom>
              <a:rect b="b" l="l" r="r" t="t"/>
              <a:pathLst>
                <a:path extrusionOk="0" h="574039" w="151764">
                  <a:moveTo>
                    <a:pt x="0" y="0"/>
                  </a:moveTo>
                  <a:lnTo>
                    <a:pt x="151473" y="0"/>
                  </a:lnTo>
                  <a:lnTo>
                    <a:pt x="151473" y="574031"/>
                  </a:lnTo>
                  <a:lnTo>
                    <a:pt x="0" y="574031"/>
                  </a:lnTo>
                  <a:lnTo>
                    <a:pt x="0" y="0"/>
                  </a:lnTo>
                  <a:close/>
                </a:path>
              </a:pathLst>
            </a:custGeom>
            <a:noFill/>
            <a:ln cap="flat" cmpd="sng" w="15875">
              <a:solidFill>
                <a:srgbClr val="6C4D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63" name="Google Shape;363;p12"/>
            <p:cNvSpPr/>
            <p:nvPr/>
          </p:nvSpPr>
          <p:spPr>
            <a:xfrm>
              <a:off x="2194150" y="5741508"/>
              <a:ext cx="267970" cy="248285"/>
            </a:xfrm>
            <a:custGeom>
              <a:rect b="b" l="l" r="r" t="t"/>
              <a:pathLst>
                <a:path extrusionOk="0" h="248285" w="267969">
                  <a:moveTo>
                    <a:pt x="144099" y="0"/>
                  </a:moveTo>
                  <a:lnTo>
                    <a:pt x="144099" y="61929"/>
                  </a:lnTo>
                  <a:lnTo>
                    <a:pt x="0" y="61929"/>
                  </a:lnTo>
                  <a:lnTo>
                    <a:pt x="0" y="185788"/>
                  </a:lnTo>
                  <a:lnTo>
                    <a:pt x="144099" y="185788"/>
                  </a:lnTo>
                  <a:lnTo>
                    <a:pt x="144099" y="247718"/>
                  </a:lnTo>
                  <a:lnTo>
                    <a:pt x="267957" y="123859"/>
                  </a:lnTo>
                  <a:lnTo>
                    <a:pt x="14409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64" name="Google Shape;364;p12"/>
            <p:cNvSpPr/>
            <p:nvPr/>
          </p:nvSpPr>
          <p:spPr>
            <a:xfrm>
              <a:off x="2194150" y="5741508"/>
              <a:ext cx="267970" cy="248285"/>
            </a:xfrm>
            <a:custGeom>
              <a:rect b="b" l="l" r="r" t="t"/>
              <a:pathLst>
                <a:path extrusionOk="0" h="248285" w="267969">
                  <a:moveTo>
                    <a:pt x="0" y="61929"/>
                  </a:moveTo>
                  <a:lnTo>
                    <a:pt x="144099" y="61929"/>
                  </a:lnTo>
                  <a:lnTo>
                    <a:pt x="144099" y="0"/>
                  </a:lnTo>
                  <a:lnTo>
                    <a:pt x="267958" y="123859"/>
                  </a:lnTo>
                  <a:lnTo>
                    <a:pt x="144099" y="247718"/>
                  </a:lnTo>
                  <a:lnTo>
                    <a:pt x="144099" y="185788"/>
                  </a:lnTo>
                  <a:lnTo>
                    <a:pt x="0" y="185788"/>
                  </a:lnTo>
                  <a:lnTo>
                    <a:pt x="0" y="61929"/>
                  </a:lnTo>
                  <a:close/>
                </a:path>
              </a:pathLst>
            </a:custGeom>
            <a:noFill/>
            <a:ln cap="flat" cmpd="sng" w="15875">
              <a:solidFill>
                <a:srgbClr val="BC88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65" name="Google Shape;365;p12"/>
            <p:cNvPicPr preferRelativeResize="0"/>
            <p:nvPr/>
          </p:nvPicPr>
          <p:blipFill rotWithShape="1">
            <a:blip r:embed="rId9">
              <a:alphaModFix/>
            </a:blip>
            <a:srcRect b="0" l="0" r="0" t="0"/>
            <a:stretch/>
          </p:blipFill>
          <p:spPr>
            <a:xfrm>
              <a:off x="2118357" y="5801610"/>
              <a:ext cx="907561" cy="457205"/>
            </a:xfrm>
            <a:prstGeom prst="rect">
              <a:avLst/>
            </a:prstGeom>
            <a:noFill/>
            <a:ln>
              <a:noFill/>
            </a:ln>
          </p:spPr>
        </p:pic>
        <p:sp>
          <p:nvSpPr>
            <p:cNvPr id="366" name="Google Shape;366;p12"/>
            <p:cNvSpPr/>
            <p:nvPr/>
          </p:nvSpPr>
          <p:spPr>
            <a:xfrm>
              <a:off x="2696102" y="5741508"/>
              <a:ext cx="267970" cy="248285"/>
            </a:xfrm>
            <a:custGeom>
              <a:rect b="b" l="l" r="r" t="t"/>
              <a:pathLst>
                <a:path extrusionOk="0" h="248285" w="267969">
                  <a:moveTo>
                    <a:pt x="144099" y="0"/>
                  </a:moveTo>
                  <a:lnTo>
                    <a:pt x="144099" y="61929"/>
                  </a:lnTo>
                  <a:lnTo>
                    <a:pt x="0" y="61929"/>
                  </a:lnTo>
                  <a:lnTo>
                    <a:pt x="0" y="185788"/>
                  </a:lnTo>
                  <a:lnTo>
                    <a:pt x="144099" y="185788"/>
                  </a:lnTo>
                  <a:lnTo>
                    <a:pt x="144099" y="247718"/>
                  </a:lnTo>
                  <a:lnTo>
                    <a:pt x="267957" y="123859"/>
                  </a:lnTo>
                  <a:lnTo>
                    <a:pt x="14409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67" name="Google Shape;367;p12"/>
            <p:cNvSpPr/>
            <p:nvPr/>
          </p:nvSpPr>
          <p:spPr>
            <a:xfrm>
              <a:off x="2696102" y="5741508"/>
              <a:ext cx="267970" cy="248285"/>
            </a:xfrm>
            <a:custGeom>
              <a:rect b="b" l="l" r="r" t="t"/>
              <a:pathLst>
                <a:path extrusionOk="0" h="248285" w="267969">
                  <a:moveTo>
                    <a:pt x="0" y="61929"/>
                  </a:moveTo>
                  <a:lnTo>
                    <a:pt x="144099" y="61929"/>
                  </a:lnTo>
                  <a:lnTo>
                    <a:pt x="144099" y="0"/>
                  </a:lnTo>
                  <a:lnTo>
                    <a:pt x="267958" y="123859"/>
                  </a:lnTo>
                  <a:lnTo>
                    <a:pt x="144099" y="247718"/>
                  </a:lnTo>
                  <a:lnTo>
                    <a:pt x="144099" y="185788"/>
                  </a:lnTo>
                  <a:lnTo>
                    <a:pt x="0" y="185788"/>
                  </a:lnTo>
                  <a:lnTo>
                    <a:pt x="0" y="61929"/>
                  </a:lnTo>
                  <a:close/>
                </a:path>
              </a:pathLst>
            </a:custGeom>
            <a:noFill/>
            <a:ln cap="flat" cmpd="sng" w="15875">
              <a:solidFill>
                <a:srgbClr val="BC88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68" name="Google Shape;368;p12"/>
          <p:cNvSpPr txBox="1"/>
          <p:nvPr/>
        </p:nvSpPr>
        <p:spPr>
          <a:xfrm>
            <a:off x="3000791" y="5742432"/>
            <a:ext cx="557530"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100">
                <a:solidFill>
                  <a:srgbClr val="00B050"/>
                </a:solidFill>
                <a:latin typeface="Tahoma"/>
                <a:ea typeface="Tahoma"/>
                <a:cs typeface="Tahoma"/>
                <a:sym typeface="Tahoma"/>
              </a:rPr>
              <a:t>ACCETTA</a:t>
            </a:r>
            <a:endParaRPr sz="1100">
              <a:latin typeface="Tahoma"/>
              <a:ea typeface="Tahoma"/>
              <a:cs typeface="Tahoma"/>
              <a:sym typeface="Tahoma"/>
            </a:endParaRPr>
          </a:p>
        </p:txBody>
      </p:sp>
      <p:sp>
        <p:nvSpPr>
          <p:cNvPr id="369" name="Google Shape;369;p12"/>
          <p:cNvSpPr txBox="1"/>
          <p:nvPr/>
        </p:nvSpPr>
        <p:spPr>
          <a:xfrm>
            <a:off x="2314903" y="6147816"/>
            <a:ext cx="482600"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100">
                <a:solidFill>
                  <a:srgbClr val="941100"/>
                </a:solidFill>
                <a:latin typeface="Tahoma"/>
                <a:ea typeface="Tahoma"/>
                <a:cs typeface="Tahoma"/>
                <a:sym typeface="Tahoma"/>
              </a:rPr>
              <a:t>BLOCCO</a:t>
            </a:r>
            <a:endParaRPr sz="1100">
              <a:latin typeface="Tahoma"/>
              <a:ea typeface="Tahoma"/>
              <a:cs typeface="Tahoma"/>
              <a:sym typeface="Tahoma"/>
            </a:endParaRPr>
          </a:p>
        </p:txBody>
      </p:sp>
      <p:sp>
        <p:nvSpPr>
          <p:cNvPr id="370" name="Google Shape;370;p12"/>
          <p:cNvSpPr txBox="1"/>
          <p:nvPr/>
        </p:nvSpPr>
        <p:spPr>
          <a:xfrm>
            <a:off x="3661068" y="5458967"/>
            <a:ext cx="5391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100">
                <a:latin typeface="Tahoma"/>
                <a:ea typeface="Tahoma"/>
                <a:cs typeface="Tahoma"/>
                <a:sym typeface="Tahoma"/>
              </a:rPr>
              <a:t>Internet</a:t>
            </a:r>
            <a:endParaRPr sz="1100">
              <a:latin typeface="Tahoma"/>
              <a:ea typeface="Tahoma"/>
              <a:cs typeface="Tahoma"/>
              <a:sym typeface="Tahoma"/>
            </a:endParaRPr>
          </a:p>
        </p:txBody>
      </p:sp>
      <p:sp>
        <p:nvSpPr>
          <p:cNvPr id="371" name="Google Shape;371;p12"/>
          <p:cNvSpPr txBox="1"/>
          <p:nvPr/>
        </p:nvSpPr>
        <p:spPr>
          <a:xfrm>
            <a:off x="726792" y="5477255"/>
            <a:ext cx="806450"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100">
                <a:latin typeface="Tahoma"/>
                <a:ea typeface="Tahoma"/>
                <a:cs typeface="Tahoma"/>
                <a:sym typeface="Tahoma"/>
              </a:rPr>
              <a:t>Rete SCADA.</a:t>
            </a:r>
            <a:endParaRPr sz="1100">
              <a:latin typeface="Tahoma"/>
              <a:ea typeface="Tahoma"/>
              <a:cs typeface="Tahoma"/>
              <a:sym typeface="Tahoma"/>
            </a:endParaRPr>
          </a:p>
        </p:txBody>
      </p:sp>
      <p:grpSp>
        <p:nvGrpSpPr>
          <p:cNvPr id="372" name="Google Shape;372;p12"/>
          <p:cNvGrpSpPr/>
          <p:nvPr/>
        </p:nvGrpSpPr>
        <p:grpSpPr>
          <a:xfrm>
            <a:off x="4358478" y="4776215"/>
            <a:ext cx="2768644" cy="979654"/>
            <a:chOff x="4358478" y="4776215"/>
            <a:chExt cx="2768644" cy="979654"/>
          </a:xfrm>
        </p:grpSpPr>
        <p:sp>
          <p:nvSpPr>
            <p:cNvPr id="373" name="Google Shape;373;p12"/>
            <p:cNvSpPr/>
            <p:nvPr/>
          </p:nvSpPr>
          <p:spPr>
            <a:xfrm>
              <a:off x="4358478" y="4988636"/>
              <a:ext cx="304165" cy="248285"/>
            </a:xfrm>
            <a:custGeom>
              <a:rect b="b" l="l" r="r" t="t"/>
              <a:pathLst>
                <a:path extrusionOk="0" h="248285" w="304164">
                  <a:moveTo>
                    <a:pt x="180207" y="0"/>
                  </a:moveTo>
                  <a:lnTo>
                    <a:pt x="180207" y="61929"/>
                  </a:lnTo>
                  <a:lnTo>
                    <a:pt x="0" y="61929"/>
                  </a:lnTo>
                  <a:lnTo>
                    <a:pt x="0" y="185788"/>
                  </a:lnTo>
                  <a:lnTo>
                    <a:pt x="180207" y="185788"/>
                  </a:lnTo>
                  <a:lnTo>
                    <a:pt x="180207" y="247717"/>
                  </a:lnTo>
                  <a:lnTo>
                    <a:pt x="304067" y="123859"/>
                  </a:lnTo>
                  <a:lnTo>
                    <a:pt x="180207"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74" name="Google Shape;374;p12"/>
            <p:cNvSpPr/>
            <p:nvPr/>
          </p:nvSpPr>
          <p:spPr>
            <a:xfrm>
              <a:off x="4358478" y="4988636"/>
              <a:ext cx="304165" cy="248285"/>
            </a:xfrm>
            <a:custGeom>
              <a:rect b="b" l="l" r="r" t="t"/>
              <a:pathLst>
                <a:path extrusionOk="0" h="248285" w="304164">
                  <a:moveTo>
                    <a:pt x="0" y="61929"/>
                  </a:moveTo>
                  <a:lnTo>
                    <a:pt x="180208" y="61929"/>
                  </a:lnTo>
                  <a:lnTo>
                    <a:pt x="180208" y="0"/>
                  </a:lnTo>
                  <a:lnTo>
                    <a:pt x="304067" y="123859"/>
                  </a:lnTo>
                  <a:lnTo>
                    <a:pt x="180208" y="247718"/>
                  </a:lnTo>
                  <a:lnTo>
                    <a:pt x="180208" y="185788"/>
                  </a:lnTo>
                  <a:lnTo>
                    <a:pt x="0" y="185788"/>
                  </a:lnTo>
                  <a:lnTo>
                    <a:pt x="0" y="61929"/>
                  </a:lnTo>
                  <a:close/>
                </a:path>
              </a:pathLst>
            </a:custGeom>
            <a:noFill/>
            <a:ln cap="flat" cmpd="sng" w="15875">
              <a:solidFill>
                <a:srgbClr val="BC88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75" name="Google Shape;375;p12"/>
            <p:cNvPicPr preferRelativeResize="0"/>
            <p:nvPr/>
          </p:nvPicPr>
          <p:blipFill rotWithShape="1">
            <a:blip r:embed="rId10">
              <a:alphaModFix/>
            </a:blip>
            <a:srcRect b="0" l="0" r="0" t="0"/>
            <a:stretch/>
          </p:blipFill>
          <p:spPr>
            <a:xfrm>
              <a:off x="5071871" y="4776215"/>
              <a:ext cx="691896" cy="743712"/>
            </a:xfrm>
            <a:prstGeom prst="rect">
              <a:avLst/>
            </a:prstGeom>
            <a:noFill/>
            <a:ln>
              <a:noFill/>
            </a:ln>
          </p:spPr>
        </p:pic>
        <p:pic>
          <p:nvPicPr>
            <p:cNvPr id="376" name="Google Shape;376;p12"/>
            <p:cNvPicPr preferRelativeResize="0"/>
            <p:nvPr/>
          </p:nvPicPr>
          <p:blipFill rotWithShape="1">
            <a:blip r:embed="rId7">
              <a:alphaModFix/>
            </a:blip>
            <a:srcRect b="0" l="0" r="0" t="0"/>
            <a:stretch/>
          </p:blipFill>
          <p:spPr>
            <a:xfrm>
              <a:off x="4590926" y="4980871"/>
              <a:ext cx="613533" cy="333152"/>
            </a:xfrm>
            <a:prstGeom prst="rect">
              <a:avLst/>
            </a:prstGeom>
            <a:noFill/>
            <a:ln>
              <a:noFill/>
            </a:ln>
          </p:spPr>
        </p:pic>
        <p:sp>
          <p:nvSpPr>
            <p:cNvPr id="377" name="Google Shape;377;p12"/>
            <p:cNvSpPr/>
            <p:nvPr/>
          </p:nvSpPr>
          <p:spPr>
            <a:xfrm>
              <a:off x="5368172" y="4835754"/>
              <a:ext cx="1758950" cy="920115"/>
            </a:xfrm>
            <a:custGeom>
              <a:rect b="b" l="l" r="r" t="t"/>
              <a:pathLst>
                <a:path extrusionOk="0" h="920114" w="1758950">
                  <a:moveTo>
                    <a:pt x="159241" y="302625"/>
                  </a:moveTo>
                  <a:lnTo>
                    <a:pt x="157308" y="262970"/>
                  </a:lnTo>
                  <a:lnTo>
                    <a:pt x="166221" y="224997"/>
                  </a:lnTo>
                  <a:lnTo>
                    <a:pt x="185034" y="189592"/>
                  </a:lnTo>
                  <a:lnTo>
                    <a:pt x="212800" y="157642"/>
                  </a:lnTo>
                  <a:lnTo>
                    <a:pt x="248573" y="130033"/>
                  </a:lnTo>
                  <a:lnTo>
                    <a:pt x="291408" y="107652"/>
                  </a:lnTo>
                  <a:lnTo>
                    <a:pt x="340359" y="91386"/>
                  </a:lnTo>
                  <a:lnTo>
                    <a:pt x="394480" y="82121"/>
                  </a:lnTo>
                  <a:lnTo>
                    <a:pt x="440216" y="80432"/>
                  </a:lnTo>
                  <a:lnTo>
                    <a:pt x="485405" y="84138"/>
                  </a:lnTo>
                  <a:lnTo>
                    <a:pt x="529117" y="93107"/>
                  </a:lnTo>
                  <a:lnTo>
                    <a:pt x="570423" y="107206"/>
                  </a:lnTo>
                  <a:lnTo>
                    <a:pt x="598826" y="77759"/>
                  </a:lnTo>
                  <a:lnTo>
                    <a:pt x="634670" y="54432"/>
                  </a:lnTo>
                  <a:lnTo>
                    <a:pt x="676195" y="37610"/>
                  </a:lnTo>
                  <a:lnTo>
                    <a:pt x="721638" y="27679"/>
                  </a:lnTo>
                  <a:lnTo>
                    <a:pt x="769238" y="25022"/>
                  </a:lnTo>
                  <a:lnTo>
                    <a:pt x="817234" y="30025"/>
                  </a:lnTo>
                  <a:lnTo>
                    <a:pt x="863865" y="43074"/>
                  </a:lnTo>
                  <a:lnTo>
                    <a:pt x="902716" y="61913"/>
                  </a:lnTo>
                  <a:lnTo>
                    <a:pt x="914294" y="69479"/>
                  </a:lnTo>
                  <a:lnTo>
                    <a:pt x="947456" y="36521"/>
                  </a:lnTo>
                  <a:lnTo>
                    <a:pt x="991783" y="13423"/>
                  </a:lnTo>
                  <a:lnTo>
                    <a:pt x="1043351" y="1122"/>
                  </a:lnTo>
                  <a:lnTo>
                    <a:pt x="1098235" y="552"/>
                  </a:lnTo>
                  <a:lnTo>
                    <a:pt x="1152514" y="12650"/>
                  </a:lnTo>
                  <a:lnTo>
                    <a:pt x="1170128" y="19843"/>
                  </a:lnTo>
                  <a:lnTo>
                    <a:pt x="1186426" y="28393"/>
                  </a:lnTo>
                  <a:lnTo>
                    <a:pt x="1201256" y="38210"/>
                  </a:lnTo>
                  <a:lnTo>
                    <a:pt x="1214465" y="49204"/>
                  </a:lnTo>
                  <a:lnTo>
                    <a:pt x="1253821" y="23943"/>
                  </a:lnTo>
                  <a:lnTo>
                    <a:pt x="1299546" y="7490"/>
                  </a:lnTo>
                  <a:lnTo>
                    <a:pt x="1348982" y="0"/>
                  </a:lnTo>
                  <a:lnTo>
                    <a:pt x="1399476" y="1628"/>
                  </a:lnTo>
                  <a:lnTo>
                    <a:pt x="1448372" y="12531"/>
                  </a:lnTo>
                  <a:lnTo>
                    <a:pt x="1493016" y="32864"/>
                  </a:lnTo>
                  <a:lnTo>
                    <a:pt x="1536446" y="69890"/>
                  </a:lnTo>
                  <a:lnTo>
                    <a:pt x="1559730" y="115177"/>
                  </a:lnTo>
                  <a:lnTo>
                    <a:pt x="1613354" y="131348"/>
                  </a:lnTo>
                  <a:lnTo>
                    <a:pt x="1657624" y="156156"/>
                  </a:lnTo>
                  <a:lnTo>
                    <a:pt x="1691085" y="187788"/>
                  </a:lnTo>
                  <a:lnTo>
                    <a:pt x="1712286" y="224430"/>
                  </a:lnTo>
                  <a:lnTo>
                    <a:pt x="1719774" y="264268"/>
                  </a:lnTo>
                  <a:lnTo>
                    <a:pt x="1712098" y="305487"/>
                  </a:lnTo>
                  <a:lnTo>
                    <a:pt x="1709451" y="312432"/>
                  </a:lnTo>
                  <a:lnTo>
                    <a:pt x="1706130" y="319237"/>
                  </a:lnTo>
                  <a:lnTo>
                    <a:pt x="1702160" y="325853"/>
                  </a:lnTo>
                  <a:lnTo>
                    <a:pt x="1731560" y="359696"/>
                  </a:lnTo>
                  <a:lnTo>
                    <a:pt x="1750341" y="395928"/>
                  </a:lnTo>
                  <a:lnTo>
                    <a:pt x="1758708" y="433441"/>
                  </a:lnTo>
                  <a:lnTo>
                    <a:pt x="1756863" y="471125"/>
                  </a:lnTo>
                  <a:lnTo>
                    <a:pt x="1745011" y="507874"/>
                  </a:lnTo>
                  <a:lnTo>
                    <a:pt x="1723355" y="542579"/>
                  </a:lnTo>
                  <a:lnTo>
                    <a:pt x="1692100" y="574132"/>
                  </a:lnTo>
                  <a:lnTo>
                    <a:pt x="1651450" y="601424"/>
                  </a:lnTo>
                  <a:lnTo>
                    <a:pt x="1590498" y="626692"/>
                  </a:lnTo>
                  <a:lnTo>
                    <a:pt x="1522550" y="640112"/>
                  </a:lnTo>
                  <a:lnTo>
                    <a:pt x="1515900" y="678525"/>
                  </a:lnTo>
                  <a:lnTo>
                    <a:pt x="1497794" y="713718"/>
                  </a:lnTo>
                  <a:lnTo>
                    <a:pt x="1469656" y="744693"/>
                  </a:lnTo>
                  <a:lnTo>
                    <a:pt x="1432911" y="770453"/>
                  </a:lnTo>
                  <a:lnTo>
                    <a:pt x="1388983" y="789998"/>
                  </a:lnTo>
                  <a:lnTo>
                    <a:pt x="1339296" y="802329"/>
                  </a:lnTo>
                  <a:lnTo>
                    <a:pt x="1285275" y="806449"/>
                  </a:lnTo>
                  <a:lnTo>
                    <a:pt x="1252949" y="804674"/>
                  </a:lnTo>
                  <a:lnTo>
                    <a:pt x="1221419" y="799782"/>
                  </a:lnTo>
                  <a:lnTo>
                    <a:pt x="1191125" y="791864"/>
                  </a:lnTo>
                  <a:lnTo>
                    <a:pt x="1162507" y="781012"/>
                  </a:lnTo>
                  <a:lnTo>
                    <a:pt x="1141119" y="817742"/>
                  </a:lnTo>
                  <a:lnTo>
                    <a:pt x="1110852" y="849714"/>
                  </a:lnTo>
                  <a:lnTo>
                    <a:pt x="1073084" y="876399"/>
                  </a:lnTo>
                  <a:lnTo>
                    <a:pt x="1029192" y="897271"/>
                  </a:lnTo>
                  <a:lnTo>
                    <a:pt x="980553" y="911803"/>
                  </a:lnTo>
                  <a:lnTo>
                    <a:pt x="928546" y="919467"/>
                  </a:lnTo>
                  <a:lnTo>
                    <a:pt x="874548" y="919737"/>
                  </a:lnTo>
                  <a:lnTo>
                    <a:pt x="819936" y="912085"/>
                  </a:lnTo>
                  <a:lnTo>
                    <a:pt x="775981" y="899524"/>
                  </a:lnTo>
                  <a:lnTo>
                    <a:pt x="735971" y="881902"/>
                  </a:lnTo>
                  <a:lnTo>
                    <a:pt x="700745" y="859663"/>
                  </a:lnTo>
                  <a:lnTo>
                    <a:pt x="671146" y="833253"/>
                  </a:lnTo>
                  <a:lnTo>
                    <a:pt x="625357" y="849513"/>
                  </a:lnTo>
                  <a:lnTo>
                    <a:pt x="577797" y="860030"/>
                  </a:lnTo>
                  <a:lnTo>
                    <a:pt x="529354" y="864963"/>
                  </a:lnTo>
                  <a:lnTo>
                    <a:pt x="480916" y="864470"/>
                  </a:lnTo>
                  <a:lnTo>
                    <a:pt x="433369" y="858709"/>
                  </a:lnTo>
                  <a:lnTo>
                    <a:pt x="387601" y="847839"/>
                  </a:lnTo>
                  <a:lnTo>
                    <a:pt x="344500" y="832017"/>
                  </a:lnTo>
                  <a:lnTo>
                    <a:pt x="304954" y="811403"/>
                  </a:lnTo>
                  <a:lnTo>
                    <a:pt x="269849" y="786153"/>
                  </a:lnTo>
                  <a:lnTo>
                    <a:pt x="240074" y="756426"/>
                  </a:lnTo>
                  <a:lnTo>
                    <a:pt x="236753" y="752379"/>
                  </a:lnTo>
                  <a:lnTo>
                    <a:pt x="180006" y="750640"/>
                  </a:lnTo>
                  <a:lnTo>
                    <a:pt x="128701" y="736891"/>
                  </a:lnTo>
                  <a:lnTo>
                    <a:pt x="86082" y="712954"/>
                  </a:lnTo>
                  <a:lnTo>
                    <a:pt x="55391" y="680650"/>
                  </a:lnTo>
                  <a:lnTo>
                    <a:pt x="39872" y="641800"/>
                  </a:lnTo>
                  <a:lnTo>
                    <a:pt x="39578" y="614286"/>
                  </a:lnTo>
                  <a:lnTo>
                    <a:pt x="47544" y="587683"/>
                  </a:lnTo>
                  <a:lnTo>
                    <a:pt x="63343" y="562911"/>
                  </a:lnTo>
                  <a:lnTo>
                    <a:pt x="86549" y="540893"/>
                  </a:lnTo>
                  <a:lnTo>
                    <a:pt x="42881" y="515078"/>
                  </a:lnTo>
                  <a:lnTo>
                    <a:pt x="13685" y="481976"/>
                  </a:lnTo>
                  <a:lnTo>
                    <a:pt x="0" y="444443"/>
                  </a:lnTo>
                  <a:lnTo>
                    <a:pt x="2867" y="405334"/>
                  </a:lnTo>
                  <a:lnTo>
                    <a:pt x="23329" y="367507"/>
                  </a:lnTo>
                  <a:lnTo>
                    <a:pt x="80207" y="324988"/>
                  </a:lnTo>
                  <a:lnTo>
                    <a:pt x="117118" y="312030"/>
                  </a:lnTo>
                  <a:lnTo>
                    <a:pt x="157760" y="305493"/>
                  </a:lnTo>
                  <a:lnTo>
                    <a:pt x="159241" y="302625"/>
                  </a:lnTo>
                  <a:close/>
                </a:path>
                <a:path extrusionOk="0" h="920114" w="1758950">
                  <a:moveTo>
                    <a:pt x="191508" y="554295"/>
                  </a:moveTo>
                  <a:lnTo>
                    <a:pt x="164606" y="554326"/>
                  </a:lnTo>
                  <a:lnTo>
                    <a:pt x="138157" y="551455"/>
                  </a:lnTo>
                  <a:lnTo>
                    <a:pt x="112616" y="545757"/>
                  </a:lnTo>
                  <a:lnTo>
                    <a:pt x="88434" y="537307"/>
                  </a:lnTo>
                </a:path>
                <a:path extrusionOk="0" h="920114" w="1758950">
                  <a:moveTo>
                    <a:pt x="282451" y="740208"/>
                  </a:moveTo>
                  <a:lnTo>
                    <a:pt x="271478" y="743029"/>
                  </a:lnTo>
                  <a:lnTo>
                    <a:pt x="260279" y="745329"/>
                  </a:lnTo>
                  <a:lnTo>
                    <a:pt x="248893" y="747101"/>
                  </a:lnTo>
                  <a:lnTo>
                    <a:pt x="237354" y="748339"/>
                  </a:lnTo>
                </a:path>
                <a:path extrusionOk="0" h="920114" w="1758950">
                  <a:moveTo>
                    <a:pt x="671046" y="829541"/>
                  </a:moveTo>
                  <a:lnTo>
                    <a:pt x="663220" y="820668"/>
                  </a:lnTo>
                  <a:lnTo>
                    <a:pt x="656073" y="811515"/>
                  </a:lnTo>
                  <a:lnTo>
                    <a:pt x="649619" y="802103"/>
                  </a:lnTo>
                  <a:lnTo>
                    <a:pt x="643873" y="792451"/>
                  </a:lnTo>
                </a:path>
                <a:path extrusionOk="0" h="920114" w="1758950">
                  <a:moveTo>
                    <a:pt x="1173533" y="737053"/>
                  </a:moveTo>
                  <a:lnTo>
                    <a:pt x="1171952" y="747371"/>
                  </a:lnTo>
                  <a:lnTo>
                    <a:pt x="1169613" y="757607"/>
                  </a:lnTo>
                  <a:lnTo>
                    <a:pt x="1166521" y="767740"/>
                  </a:lnTo>
                  <a:lnTo>
                    <a:pt x="1162683" y="777750"/>
                  </a:lnTo>
                </a:path>
                <a:path extrusionOk="0" h="920114" w="1758950">
                  <a:moveTo>
                    <a:pt x="1389274" y="485596"/>
                  </a:moveTo>
                  <a:lnTo>
                    <a:pt x="1434422" y="506078"/>
                  </a:lnTo>
                  <a:lnTo>
                    <a:pt x="1471287" y="532749"/>
                  </a:lnTo>
                  <a:lnTo>
                    <a:pt x="1498809" y="564389"/>
                  </a:lnTo>
                  <a:lnTo>
                    <a:pt x="1515925" y="599777"/>
                  </a:lnTo>
                  <a:lnTo>
                    <a:pt x="1521576" y="637694"/>
                  </a:lnTo>
                </a:path>
                <a:path extrusionOk="0" h="920114" w="1758950">
                  <a:moveTo>
                    <a:pt x="1701330" y="323599"/>
                  </a:moveTo>
                  <a:lnTo>
                    <a:pt x="1690144" y="339614"/>
                  </a:lnTo>
                  <a:lnTo>
                    <a:pt x="1676498" y="354553"/>
                  </a:lnTo>
                  <a:lnTo>
                    <a:pt x="1660540" y="368274"/>
                  </a:lnTo>
                  <a:lnTo>
                    <a:pt x="1642419" y="380632"/>
                  </a:lnTo>
                </a:path>
                <a:path extrusionOk="0" h="920114" w="1758950">
                  <a:moveTo>
                    <a:pt x="1559971" y="111980"/>
                  </a:moveTo>
                  <a:lnTo>
                    <a:pt x="1561432" y="118668"/>
                  </a:lnTo>
                  <a:lnTo>
                    <a:pt x="1562438" y="125394"/>
                  </a:lnTo>
                  <a:lnTo>
                    <a:pt x="1562988" y="132147"/>
                  </a:lnTo>
                  <a:lnTo>
                    <a:pt x="1563081" y="138915"/>
                  </a:lnTo>
                </a:path>
                <a:path extrusionOk="0" h="920114" w="1758950">
                  <a:moveTo>
                    <a:pt x="1183747" y="80561"/>
                  </a:moveTo>
                  <a:lnTo>
                    <a:pt x="1189965" y="71408"/>
                  </a:lnTo>
                  <a:lnTo>
                    <a:pt x="1197087" y="62609"/>
                  </a:lnTo>
                  <a:lnTo>
                    <a:pt x="1205084" y="54198"/>
                  </a:lnTo>
                  <a:lnTo>
                    <a:pt x="1213926" y="46211"/>
                  </a:lnTo>
                </a:path>
                <a:path extrusionOk="0" h="920114" w="1758950">
                  <a:moveTo>
                    <a:pt x="901476" y="96931"/>
                  </a:moveTo>
                  <a:lnTo>
                    <a:pt x="904157" y="89293"/>
                  </a:lnTo>
                  <a:lnTo>
                    <a:pt x="907493" y="81795"/>
                  </a:lnTo>
                  <a:lnTo>
                    <a:pt x="911476" y="74459"/>
                  </a:lnTo>
                  <a:lnTo>
                    <a:pt x="916093" y="67306"/>
                  </a:lnTo>
                </a:path>
                <a:path extrusionOk="0" h="920114" w="1758950">
                  <a:moveTo>
                    <a:pt x="570215" y="106992"/>
                  </a:moveTo>
                  <a:lnTo>
                    <a:pt x="584338" y="113309"/>
                  </a:lnTo>
                  <a:lnTo>
                    <a:pt x="597885" y="120218"/>
                  </a:lnTo>
                  <a:lnTo>
                    <a:pt x="610820" y="127699"/>
                  </a:lnTo>
                  <a:lnTo>
                    <a:pt x="623107" y="135734"/>
                  </a:lnTo>
                </a:path>
                <a:path extrusionOk="0" h="920114" w="1758950">
                  <a:moveTo>
                    <a:pt x="168477" y="332871"/>
                  </a:moveTo>
                  <a:lnTo>
                    <a:pt x="165542" y="325414"/>
                  </a:lnTo>
                  <a:lnTo>
                    <a:pt x="163023" y="317882"/>
                  </a:lnTo>
                  <a:lnTo>
                    <a:pt x="160924" y="310285"/>
                  </a:lnTo>
                  <a:lnTo>
                    <a:pt x="159247" y="302632"/>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78" name="Google Shape;378;p12"/>
          <p:cNvSpPr txBox="1"/>
          <p:nvPr/>
        </p:nvSpPr>
        <p:spPr>
          <a:xfrm>
            <a:off x="5770797" y="4953508"/>
            <a:ext cx="828040" cy="635000"/>
          </a:xfrm>
          <a:prstGeom prst="rect">
            <a:avLst/>
          </a:prstGeom>
          <a:noFill/>
          <a:ln>
            <a:noFill/>
          </a:ln>
        </p:spPr>
        <p:txBody>
          <a:bodyPr anchorCtr="0" anchor="t" bIns="0" lIns="0" spcFirstLastPara="1" rIns="0" wrap="square" tIns="12700">
            <a:spAutoFit/>
          </a:bodyPr>
          <a:lstStyle/>
          <a:p>
            <a:pPr indent="0" lvl="0" marL="12700" marR="5080" rtl="0" algn="ctr">
              <a:lnSpc>
                <a:spcPct val="100000"/>
              </a:lnSpc>
              <a:spcBef>
                <a:spcPts val="0"/>
              </a:spcBef>
              <a:spcAft>
                <a:spcPts val="0"/>
              </a:spcAft>
              <a:buNone/>
            </a:pPr>
            <a:r>
              <a:rPr lang="en-US" sz="1000">
                <a:latin typeface="Verdana"/>
                <a:ea typeface="Verdana"/>
                <a:cs typeface="Verdana"/>
                <a:sym typeface="Verdana"/>
              </a:rPr>
              <a:t>Rete protetta (sottoreti di controllo)</a:t>
            </a:r>
            <a:endParaRPr sz="1000">
              <a:latin typeface="Verdana"/>
              <a:ea typeface="Verdana"/>
              <a:cs typeface="Verdana"/>
              <a:sym typeface="Verdana"/>
            </a:endParaRPr>
          </a:p>
        </p:txBody>
      </p:sp>
      <p:grpSp>
        <p:nvGrpSpPr>
          <p:cNvPr id="379" name="Google Shape;379;p12"/>
          <p:cNvGrpSpPr/>
          <p:nvPr/>
        </p:nvGrpSpPr>
        <p:grpSpPr>
          <a:xfrm>
            <a:off x="330293" y="5933432"/>
            <a:ext cx="1812925" cy="418465"/>
            <a:chOff x="330293" y="5933432"/>
            <a:chExt cx="1812925" cy="418465"/>
          </a:xfrm>
        </p:grpSpPr>
        <p:sp>
          <p:nvSpPr>
            <p:cNvPr id="380" name="Google Shape;380;p12"/>
            <p:cNvSpPr/>
            <p:nvPr/>
          </p:nvSpPr>
          <p:spPr>
            <a:xfrm>
              <a:off x="330293" y="5933432"/>
              <a:ext cx="1812925" cy="418465"/>
            </a:xfrm>
            <a:custGeom>
              <a:rect b="b" l="l" r="r" t="t"/>
              <a:pathLst>
                <a:path extrusionOk="0" h="418464" w="1812925">
                  <a:moveTo>
                    <a:pt x="1812314" y="0"/>
                  </a:moveTo>
                  <a:lnTo>
                    <a:pt x="0" y="0"/>
                  </a:lnTo>
                  <a:lnTo>
                    <a:pt x="0" y="418333"/>
                  </a:lnTo>
                  <a:lnTo>
                    <a:pt x="1812314" y="418333"/>
                  </a:lnTo>
                  <a:lnTo>
                    <a:pt x="1812314"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81" name="Google Shape;381;p12"/>
            <p:cNvSpPr/>
            <p:nvPr/>
          </p:nvSpPr>
          <p:spPr>
            <a:xfrm>
              <a:off x="330293" y="5933432"/>
              <a:ext cx="1812925" cy="418465"/>
            </a:xfrm>
            <a:custGeom>
              <a:rect b="b" l="l" r="r" t="t"/>
              <a:pathLst>
                <a:path extrusionOk="0" h="418464" w="1812925">
                  <a:moveTo>
                    <a:pt x="0" y="0"/>
                  </a:moveTo>
                  <a:lnTo>
                    <a:pt x="1812314" y="0"/>
                  </a:lnTo>
                  <a:lnTo>
                    <a:pt x="1812314" y="418333"/>
                  </a:lnTo>
                  <a:lnTo>
                    <a:pt x="0" y="418333"/>
                  </a:lnTo>
                  <a:lnTo>
                    <a:pt x="0" y="0"/>
                  </a:lnTo>
                  <a:close/>
                </a:path>
              </a:pathLst>
            </a:custGeom>
            <a:noFill/>
            <a:ln cap="flat" cmpd="sng" w="15875">
              <a:solidFill>
                <a:srgbClr val="BC88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82" name="Google Shape;382;p12"/>
          <p:cNvSpPr txBox="1"/>
          <p:nvPr/>
        </p:nvSpPr>
        <p:spPr>
          <a:xfrm>
            <a:off x="330293" y="5933432"/>
            <a:ext cx="658495" cy="418465"/>
          </a:xfrm>
          <a:prstGeom prst="rect">
            <a:avLst/>
          </a:prstGeom>
          <a:solidFill>
            <a:srgbClr val="C00000">
              <a:alpha val="50980"/>
            </a:srgbClr>
          </a:solidFill>
          <a:ln cap="flat" cmpd="sng" w="15875">
            <a:solidFill>
              <a:srgbClr val="BC8800"/>
            </a:solidFill>
            <a:prstDash val="solid"/>
            <a:round/>
            <a:headEnd len="sm" w="sm" type="none"/>
            <a:tailEnd len="sm" w="sm" type="none"/>
          </a:ln>
        </p:spPr>
        <p:txBody>
          <a:bodyPr anchorCtr="0" anchor="t" bIns="0" lIns="0" spcFirstLastPara="1" rIns="0" wrap="square" tIns="8250">
            <a:spAutoFit/>
          </a:bodyPr>
          <a:lstStyle/>
          <a:p>
            <a:pPr indent="0" lvl="0" marL="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0" lvl="0" marL="116204" rtl="0" algn="l">
              <a:lnSpc>
                <a:spcPct val="100000"/>
              </a:lnSpc>
              <a:spcBef>
                <a:spcPts val="0"/>
              </a:spcBef>
              <a:spcAft>
                <a:spcPts val="0"/>
              </a:spcAft>
              <a:buNone/>
            </a:pPr>
            <a:r>
              <a:rPr b="1" lang="en-US" sz="900">
                <a:solidFill>
                  <a:srgbClr val="FFFFFF"/>
                </a:solidFill>
                <a:latin typeface="Tahoma"/>
                <a:ea typeface="Tahoma"/>
                <a:cs typeface="Tahoma"/>
                <a:sym typeface="Tahoma"/>
              </a:rPr>
              <a:t>TESTA</a:t>
            </a:r>
            <a:endParaRPr sz="900">
              <a:latin typeface="Tahoma"/>
              <a:ea typeface="Tahoma"/>
              <a:cs typeface="Tahoma"/>
              <a:sym typeface="Tahoma"/>
            </a:endParaRPr>
          </a:p>
        </p:txBody>
      </p:sp>
      <p:sp>
        <p:nvSpPr>
          <p:cNvPr id="383" name="Google Shape;383;p12"/>
          <p:cNvSpPr txBox="1"/>
          <p:nvPr/>
        </p:nvSpPr>
        <p:spPr>
          <a:xfrm>
            <a:off x="996253" y="6069076"/>
            <a:ext cx="1138555" cy="177800"/>
          </a:xfrm>
          <a:prstGeom prst="rect">
            <a:avLst/>
          </a:prstGeom>
          <a:noFill/>
          <a:ln>
            <a:noFill/>
          </a:ln>
        </p:spPr>
        <p:txBody>
          <a:bodyPr anchorCtr="0" anchor="t" bIns="0" lIns="0" spcFirstLastPara="1" rIns="0" wrap="square" tIns="12700">
            <a:spAutoFit/>
          </a:bodyPr>
          <a:lstStyle/>
          <a:p>
            <a:pPr indent="0" lvl="0" marL="311150" rtl="0" algn="l">
              <a:lnSpc>
                <a:spcPct val="100000"/>
              </a:lnSpc>
              <a:spcBef>
                <a:spcPts val="0"/>
              </a:spcBef>
              <a:spcAft>
                <a:spcPts val="0"/>
              </a:spcAft>
              <a:buNone/>
            </a:pPr>
            <a:r>
              <a:rPr b="1" lang="en-US" sz="1000">
                <a:solidFill>
                  <a:srgbClr val="FFFFFF"/>
                </a:solidFill>
                <a:latin typeface="Tahoma"/>
                <a:ea typeface="Tahoma"/>
                <a:cs typeface="Tahoma"/>
                <a:sym typeface="Tahoma"/>
              </a:rPr>
              <a:t>CARICO</a:t>
            </a:r>
            <a:endParaRPr sz="1000">
              <a:latin typeface="Tahoma"/>
              <a:ea typeface="Tahoma"/>
              <a:cs typeface="Tahoma"/>
              <a:sym typeface="Tahoma"/>
            </a:endParaRPr>
          </a:p>
        </p:txBody>
      </p:sp>
      <p:grpSp>
        <p:nvGrpSpPr>
          <p:cNvPr id="384" name="Google Shape;384;p12"/>
          <p:cNvGrpSpPr/>
          <p:nvPr/>
        </p:nvGrpSpPr>
        <p:grpSpPr>
          <a:xfrm>
            <a:off x="1248755" y="3977963"/>
            <a:ext cx="2894447" cy="2232772"/>
            <a:chOff x="1248755" y="3977963"/>
            <a:chExt cx="2894447" cy="2232772"/>
          </a:xfrm>
        </p:grpSpPr>
        <p:pic>
          <p:nvPicPr>
            <p:cNvPr id="385" name="Google Shape;385;p12"/>
            <p:cNvPicPr preferRelativeResize="0"/>
            <p:nvPr/>
          </p:nvPicPr>
          <p:blipFill rotWithShape="1">
            <a:blip r:embed="rId11">
              <a:alphaModFix/>
            </a:blip>
            <a:srcRect b="0" l="0" r="0" t="0"/>
            <a:stretch/>
          </p:blipFill>
          <p:spPr>
            <a:xfrm>
              <a:off x="1248755" y="5519999"/>
              <a:ext cx="884518" cy="690736"/>
            </a:xfrm>
            <a:prstGeom prst="rect">
              <a:avLst/>
            </a:prstGeom>
            <a:noFill/>
            <a:ln>
              <a:noFill/>
            </a:ln>
          </p:spPr>
        </p:pic>
        <p:sp>
          <p:nvSpPr>
            <p:cNvPr id="386" name="Google Shape;386;p12"/>
            <p:cNvSpPr/>
            <p:nvPr/>
          </p:nvSpPr>
          <p:spPr>
            <a:xfrm>
              <a:off x="3867612" y="3977963"/>
              <a:ext cx="275590" cy="726440"/>
            </a:xfrm>
            <a:custGeom>
              <a:rect b="b" l="l" r="r" t="t"/>
              <a:pathLst>
                <a:path extrusionOk="0" h="726439" w="275589">
                  <a:moveTo>
                    <a:pt x="206372" y="0"/>
                  </a:moveTo>
                  <a:lnTo>
                    <a:pt x="68790" y="0"/>
                  </a:lnTo>
                  <a:lnTo>
                    <a:pt x="68790" y="588732"/>
                  </a:lnTo>
                  <a:lnTo>
                    <a:pt x="0" y="588732"/>
                  </a:lnTo>
                  <a:lnTo>
                    <a:pt x="137581" y="726313"/>
                  </a:lnTo>
                  <a:lnTo>
                    <a:pt x="275162" y="588732"/>
                  </a:lnTo>
                  <a:lnTo>
                    <a:pt x="206372" y="588732"/>
                  </a:lnTo>
                  <a:lnTo>
                    <a:pt x="206372" y="0"/>
                  </a:lnTo>
                  <a:close/>
                </a:path>
              </a:pathLst>
            </a:custGeom>
            <a:solidFill>
              <a:srgbClr val="C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87" name="Google Shape;387;p12"/>
            <p:cNvSpPr/>
            <p:nvPr/>
          </p:nvSpPr>
          <p:spPr>
            <a:xfrm>
              <a:off x="3867612" y="3977963"/>
              <a:ext cx="275590" cy="726440"/>
            </a:xfrm>
            <a:custGeom>
              <a:rect b="b" l="l" r="r" t="t"/>
              <a:pathLst>
                <a:path extrusionOk="0" h="726439" w="275589">
                  <a:moveTo>
                    <a:pt x="0" y="588732"/>
                  </a:moveTo>
                  <a:lnTo>
                    <a:pt x="68790" y="588732"/>
                  </a:lnTo>
                  <a:lnTo>
                    <a:pt x="68790" y="0"/>
                  </a:lnTo>
                  <a:lnTo>
                    <a:pt x="206371" y="0"/>
                  </a:lnTo>
                  <a:lnTo>
                    <a:pt x="206371" y="588732"/>
                  </a:lnTo>
                  <a:lnTo>
                    <a:pt x="275162" y="588732"/>
                  </a:lnTo>
                  <a:lnTo>
                    <a:pt x="137581" y="726313"/>
                  </a:lnTo>
                  <a:lnTo>
                    <a:pt x="0" y="588732"/>
                  </a:lnTo>
                  <a:close/>
                </a:path>
              </a:pathLst>
            </a:custGeom>
            <a:noFill/>
            <a:ln cap="flat" cmpd="sng" w="1587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88" name="Google Shape;388;p12"/>
          <p:cNvSpPr txBox="1"/>
          <p:nvPr/>
        </p:nvSpPr>
        <p:spPr>
          <a:xfrm>
            <a:off x="2253786" y="4224528"/>
            <a:ext cx="1614170" cy="522605"/>
          </a:xfrm>
          <a:prstGeom prst="rect">
            <a:avLst/>
          </a:prstGeom>
          <a:noFill/>
          <a:ln>
            <a:noFill/>
          </a:ln>
        </p:spPr>
        <p:txBody>
          <a:bodyPr anchorCtr="0" anchor="t" bIns="0" lIns="0" spcFirstLastPara="1" rIns="0" wrap="square" tIns="20300">
            <a:spAutoFit/>
          </a:bodyPr>
          <a:lstStyle/>
          <a:p>
            <a:pPr indent="318770" lvl="0" marL="12700" marR="43815" rtl="0" algn="r">
              <a:lnSpc>
                <a:spcPct val="118181"/>
              </a:lnSpc>
              <a:spcBef>
                <a:spcPts val="0"/>
              </a:spcBef>
              <a:spcAft>
                <a:spcPts val="0"/>
              </a:spcAft>
              <a:buNone/>
            </a:pPr>
            <a:r>
              <a:rPr b="1" lang="en-US" sz="1100">
                <a:latin typeface="Tahoma"/>
                <a:ea typeface="Tahoma"/>
                <a:cs typeface="Tahoma"/>
                <a:sym typeface="Tahoma"/>
              </a:rPr>
              <a:t>L'ispezione stateful è la più diffusa</a:t>
            </a:r>
            <a:endParaRPr sz="1100">
              <a:latin typeface="Tahoma"/>
              <a:ea typeface="Tahoma"/>
              <a:cs typeface="Tahoma"/>
              <a:sym typeface="Tahoma"/>
            </a:endParaRPr>
          </a:p>
          <a:p>
            <a:pPr indent="0" lvl="0" marL="0" marR="5080" rtl="0" algn="r">
              <a:lnSpc>
                <a:spcPct val="113636"/>
              </a:lnSpc>
              <a:spcBef>
                <a:spcPts val="0"/>
              </a:spcBef>
              <a:spcAft>
                <a:spcPts val="0"/>
              </a:spcAft>
              <a:buNone/>
            </a:pPr>
            <a:r>
              <a:rPr b="1" lang="en-US" sz="1100">
                <a:latin typeface="Tahoma"/>
                <a:ea typeface="Tahoma"/>
                <a:cs typeface="Tahoma"/>
                <a:sym typeface="Tahoma"/>
              </a:rPr>
              <a:t>firewall oggi</a:t>
            </a:r>
            <a:endParaRPr sz="1100">
              <a:latin typeface="Tahoma"/>
              <a:ea typeface="Tahoma"/>
              <a:cs typeface="Tahoma"/>
              <a:sym typeface="Tahoma"/>
            </a:endParaRPr>
          </a:p>
        </p:txBody>
      </p:sp>
      <p:grpSp>
        <p:nvGrpSpPr>
          <p:cNvPr id="389" name="Google Shape;389;p12"/>
          <p:cNvGrpSpPr/>
          <p:nvPr/>
        </p:nvGrpSpPr>
        <p:grpSpPr>
          <a:xfrm>
            <a:off x="0" y="4715255"/>
            <a:ext cx="1621536" cy="944880"/>
            <a:chOff x="0" y="4715255"/>
            <a:chExt cx="1621536" cy="944880"/>
          </a:xfrm>
        </p:grpSpPr>
        <p:pic>
          <p:nvPicPr>
            <p:cNvPr id="390" name="Google Shape;390;p12"/>
            <p:cNvPicPr preferRelativeResize="0"/>
            <p:nvPr/>
          </p:nvPicPr>
          <p:blipFill rotWithShape="1">
            <a:blip r:embed="rId12">
              <a:alphaModFix/>
            </a:blip>
            <a:srcRect b="0" l="0" r="0" t="0"/>
            <a:stretch/>
          </p:blipFill>
          <p:spPr>
            <a:xfrm>
              <a:off x="612648" y="4715255"/>
              <a:ext cx="1008888" cy="908304"/>
            </a:xfrm>
            <a:prstGeom prst="rect">
              <a:avLst/>
            </a:prstGeom>
            <a:noFill/>
            <a:ln>
              <a:noFill/>
            </a:ln>
          </p:spPr>
        </p:pic>
        <p:pic>
          <p:nvPicPr>
            <p:cNvPr id="391" name="Google Shape;391;p12"/>
            <p:cNvPicPr preferRelativeResize="0"/>
            <p:nvPr/>
          </p:nvPicPr>
          <p:blipFill rotWithShape="1">
            <a:blip r:embed="rId13">
              <a:alphaModFix/>
            </a:blip>
            <a:srcRect b="0" l="0" r="0" t="0"/>
            <a:stretch/>
          </p:blipFill>
          <p:spPr>
            <a:xfrm>
              <a:off x="0" y="4824983"/>
              <a:ext cx="835152" cy="835152"/>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13"/>
          <p:cNvPicPr preferRelativeResize="0"/>
          <p:nvPr/>
        </p:nvPicPr>
        <p:blipFill rotWithShape="1">
          <a:blip r:embed="rId3">
            <a:alphaModFix/>
          </a:blip>
          <a:srcRect b="0" l="0" r="0" t="0"/>
          <a:stretch/>
        </p:blipFill>
        <p:spPr>
          <a:xfrm>
            <a:off x="7179944" y="0"/>
            <a:ext cx="5012055" cy="6858000"/>
          </a:xfrm>
          <a:prstGeom prst="rect">
            <a:avLst/>
          </a:prstGeom>
          <a:noFill/>
          <a:ln>
            <a:noFill/>
          </a:ln>
        </p:spPr>
      </p:pic>
      <p:sp>
        <p:nvSpPr>
          <p:cNvPr id="397" name="Google Shape;397;p13"/>
          <p:cNvSpPr txBox="1"/>
          <p:nvPr/>
        </p:nvSpPr>
        <p:spPr>
          <a:xfrm>
            <a:off x="11126685" y="6324600"/>
            <a:ext cx="18097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13</a:t>
            </a:r>
            <a:endParaRPr sz="1100">
              <a:latin typeface="Verdana"/>
              <a:ea typeface="Verdana"/>
              <a:cs typeface="Verdana"/>
              <a:sym typeface="Verdana"/>
            </a:endParaRPr>
          </a:p>
        </p:txBody>
      </p:sp>
      <p:sp>
        <p:nvSpPr>
          <p:cNvPr id="398" name="Google Shape;398;p13"/>
          <p:cNvSpPr txBox="1"/>
          <p:nvPr>
            <p:ph type="title"/>
          </p:nvPr>
        </p:nvSpPr>
        <p:spPr>
          <a:xfrm>
            <a:off x="855401" y="387600"/>
            <a:ext cx="7210500" cy="9570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Isolamento/segregazione</a:t>
            </a:r>
            <a:endParaRPr/>
          </a:p>
        </p:txBody>
      </p:sp>
      <p:grpSp>
        <p:nvGrpSpPr>
          <p:cNvPr id="399" name="Google Shape;399;p13"/>
          <p:cNvGrpSpPr/>
          <p:nvPr/>
        </p:nvGrpSpPr>
        <p:grpSpPr>
          <a:xfrm>
            <a:off x="7377174" y="0"/>
            <a:ext cx="3466203" cy="6858000"/>
            <a:chOff x="7377174" y="0"/>
            <a:chExt cx="3466203" cy="6858000"/>
          </a:xfrm>
        </p:grpSpPr>
        <p:pic>
          <p:nvPicPr>
            <p:cNvPr id="400" name="Google Shape;400;p13"/>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401" name="Google Shape;401;p13"/>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02" name="Google Shape;402;p13"/>
          <p:cNvSpPr txBox="1"/>
          <p:nvPr/>
        </p:nvSpPr>
        <p:spPr>
          <a:xfrm>
            <a:off x="126877" y="6539483"/>
            <a:ext cx="5772150" cy="2387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403" name="Google Shape;403;p13"/>
          <p:cNvSpPr txBox="1"/>
          <p:nvPr/>
        </p:nvSpPr>
        <p:spPr>
          <a:xfrm>
            <a:off x="692056" y="1567179"/>
            <a:ext cx="6681600" cy="1237800"/>
          </a:xfrm>
          <a:prstGeom prst="rect">
            <a:avLst/>
          </a:prstGeom>
          <a:noFill/>
          <a:ln>
            <a:noFill/>
          </a:ln>
        </p:spPr>
        <p:txBody>
          <a:bodyPr anchorCtr="0" anchor="t" bIns="0" lIns="0" spcFirstLastPara="1" rIns="0" wrap="square" tIns="22850">
            <a:spAutoFit/>
          </a:bodyPr>
          <a:lstStyle/>
          <a:p>
            <a:pPr indent="-88900" lvl="0" marL="103504" marR="374015" rtl="0" algn="l">
              <a:lnSpc>
                <a:spcPct val="118750"/>
              </a:lnSpc>
              <a:spcBef>
                <a:spcPts val="0"/>
              </a:spcBef>
              <a:spcAft>
                <a:spcPts val="0"/>
              </a:spcAft>
              <a:buSzPts val="1400"/>
              <a:buFont typeface="Arial"/>
              <a:buChar char="•"/>
            </a:pPr>
            <a:r>
              <a:rPr b="1" lang="en-US">
                <a:latin typeface="Tahoma"/>
                <a:ea typeface="Tahoma"/>
                <a:cs typeface="Tahoma"/>
                <a:sym typeface="Tahoma"/>
              </a:rPr>
              <a:t>	Il filtraggio dei pacchetti / il firewall stateless dei pacchetti </a:t>
            </a:r>
            <a:r>
              <a:rPr lang="en-US">
                <a:latin typeface="Verdana"/>
                <a:ea typeface="Verdana"/>
                <a:cs typeface="Verdana"/>
                <a:sym typeface="Verdana"/>
              </a:rPr>
              <a:t>funziona tipicamente a livello di rete e di trasporto.</a:t>
            </a:r>
            <a:endParaRPr>
              <a:latin typeface="Verdana"/>
              <a:ea typeface="Verdana"/>
              <a:cs typeface="Verdana"/>
              <a:sym typeface="Verdana"/>
            </a:endParaRPr>
          </a:p>
          <a:p>
            <a:pPr indent="-78739" lvl="1" marL="286385" marR="5080" rtl="0" algn="l">
              <a:lnSpc>
                <a:spcPct val="101400"/>
              </a:lnSpc>
              <a:spcBef>
                <a:spcPts val="495"/>
              </a:spcBef>
              <a:spcAft>
                <a:spcPts val="0"/>
              </a:spcAft>
              <a:buSzPts val="1200"/>
              <a:buFont typeface="Arial"/>
              <a:buChar char="•"/>
            </a:pPr>
            <a:r>
              <a:rPr lang="en-US" sz="1200">
                <a:latin typeface="Verdana"/>
                <a:ea typeface="Verdana"/>
                <a:cs typeface="Verdana"/>
                <a:sym typeface="Verdana"/>
              </a:rPr>
              <a:t>	Le decisioni di filtraggio si basano su indirizzi IP, protocolli, numeri di porta e interfacce predefiniti nell'intestazione dei pacchetti.</a:t>
            </a:r>
            <a:endParaRPr sz="1200">
              <a:latin typeface="Verdana"/>
              <a:ea typeface="Verdana"/>
              <a:cs typeface="Verdana"/>
              <a:sym typeface="Verdana"/>
            </a:endParaRPr>
          </a:p>
          <a:p>
            <a:pPr indent="-127000" lvl="1" marL="334645" rtl="0" algn="l">
              <a:lnSpc>
                <a:spcPct val="100000"/>
              </a:lnSpc>
              <a:spcBef>
                <a:spcPts val="625"/>
              </a:spcBef>
              <a:spcAft>
                <a:spcPts val="0"/>
              </a:spcAft>
              <a:buClr>
                <a:srgbClr val="FFBA00"/>
              </a:buClr>
              <a:buSzPts val="1200"/>
              <a:buFont typeface="Arial"/>
              <a:buChar char="•"/>
            </a:pPr>
            <a:r>
              <a:rPr lang="en-US" sz="1200">
                <a:latin typeface="Verdana"/>
                <a:ea typeface="Verdana"/>
                <a:cs typeface="Verdana"/>
                <a:sym typeface="Verdana"/>
              </a:rPr>
              <a:t>Si basano su due approcci di filtraggio (politiche):</a:t>
            </a:r>
            <a:endParaRPr sz="1200">
              <a:latin typeface="Verdana"/>
              <a:ea typeface="Verdana"/>
              <a:cs typeface="Verdana"/>
              <a:sym typeface="Verdana"/>
            </a:endParaRPr>
          </a:p>
        </p:txBody>
      </p:sp>
      <p:sp>
        <p:nvSpPr>
          <p:cNvPr id="404" name="Google Shape;404;p13"/>
          <p:cNvSpPr txBox="1"/>
          <p:nvPr/>
        </p:nvSpPr>
        <p:spPr>
          <a:xfrm>
            <a:off x="967716" y="2920484"/>
            <a:ext cx="3968700" cy="423300"/>
          </a:xfrm>
          <a:prstGeom prst="rect">
            <a:avLst/>
          </a:prstGeom>
          <a:noFill/>
          <a:ln cap="flat" cmpd="sng" w="15875">
            <a:solidFill>
              <a:srgbClr val="C00000"/>
            </a:solidFill>
            <a:prstDash val="solid"/>
            <a:round/>
            <a:headEnd len="sm" w="sm" type="none"/>
            <a:tailEnd len="sm" w="sm" type="none"/>
          </a:ln>
        </p:spPr>
        <p:txBody>
          <a:bodyPr anchorCtr="0" anchor="t" bIns="0" lIns="0" spcFirstLastPara="1" rIns="0" wrap="square" tIns="4425">
            <a:spAutoFit/>
          </a:bodyPr>
          <a:lstStyle/>
          <a:p>
            <a:pPr indent="-71754" lvl="0" marL="193040" rtl="0" algn="l">
              <a:lnSpc>
                <a:spcPct val="100000"/>
              </a:lnSpc>
              <a:spcBef>
                <a:spcPts val="0"/>
              </a:spcBef>
              <a:spcAft>
                <a:spcPts val="0"/>
              </a:spcAft>
              <a:buClr>
                <a:srgbClr val="FFBA00"/>
              </a:buClr>
              <a:buSzPts val="1100"/>
              <a:buFont typeface="Arial"/>
              <a:buChar char="•"/>
            </a:pPr>
            <a:r>
              <a:rPr lang="en-US" sz="1100">
                <a:latin typeface="Verdana"/>
                <a:ea typeface="Verdana"/>
                <a:cs typeface="Verdana"/>
                <a:sym typeface="Verdana"/>
              </a:rPr>
              <a:t>Ciò che non è espressamente consentito è vietato</a:t>
            </a:r>
            <a:endParaRPr sz="1100">
              <a:latin typeface="Verdana"/>
              <a:ea typeface="Verdana"/>
              <a:cs typeface="Verdana"/>
              <a:sym typeface="Verdana"/>
            </a:endParaRPr>
          </a:p>
          <a:p>
            <a:pPr indent="-71754" lvl="0" marL="193040" rtl="0" algn="l">
              <a:lnSpc>
                <a:spcPct val="100000"/>
              </a:lnSpc>
              <a:spcBef>
                <a:spcPts val="625"/>
              </a:spcBef>
              <a:spcAft>
                <a:spcPts val="0"/>
              </a:spcAft>
              <a:buClr>
                <a:srgbClr val="FFBA00"/>
              </a:buClr>
              <a:buSzPts val="1100"/>
              <a:buFont typeface="Arial"/>
              <a:buChar char="•"/>
            </a:pPr>
            <a:r>
              <a:rPr lang="en-US" sz="1100">
                <a:latin typeface="Verdana"/>
                <a:ea typeface="Verdana"/>
                <a:cs typeface="Verdana"/>
                <a:sym typeface="Verdana"/>
              </a:rPr>
              <a:t>Ciò che non è espressamente vietato è consentito</a:t>
            </a:r>
            <a:endParaRPr sz="1100">
              <a:latin typeface="Verdana"/>
              <a:ea typeface="Verdana"/>
              <a:cs typeface="Verdana"/>
              <a:sym typeface="Verdana"/>
            </a:endParaRPr>
          </a:p>
        </p:txBody>
      </p:sp>
      <p:sp>
        <p:nvSpPr>
          <p:cNvPr id="405" name="Google Shape;405;p13"/>
          <p:cNvSpPr txBox="1"/>
          <p:nvPr/>
        </p:nvSpPr>
        <p:spPr>
          <a:xfrm>
            <a:off x="692056" y="3497579"/>
            <a:ext cx="6760800" cy="1117500"/>
          </a:xfrm>
          <a:prstGeom prst="rect">
            <a:avLst/>
          </a:prstGeom>
          <a:noFill/>
          <a:ln>
            <a:noFill/>
          </a:ln>
        </p:spPr>
        <p:txBody>
          <a:bodyPr anchorCtr="0" anchor="t" bIns="0" lIns="0" spcFirstLastPara="1" rIns="0" wrap="square" tIns="9525">
            <a:spAutoFit/>
          </a:bodyPr>
          <a:lstStyle/>
          <a:p>
            <a:pPr indent="-78739" lvl="0" marL="286385" marR="5080" rtl="0" algn="l">
              <a:lnSpc>
                <a:spcPct val="101400"/>
              </a:lnSpc>
              <a:spcBef>
                <a:spcPts val="0"/>
              </a:spcBef>
              <a:spcAft>
                <a:spcPts val="0"/>
              </a:spcAft>
              <a:buSzPts val="1200"/>
              <a:buFont typeface="Arial"/>
              <a:buChar char="•"/>
            </a:pPr>
            <a:r>
              <a:rPr lang="en-US" sz="1200">
                <a:latin typeface="Verdana"/>
                <a:ea typeface="Verdana"/>
                <a:cs typeface="Verdana"/>
                <a:sym typeface="Verdana"/>
              </a:rPr>
              <a:t>	Il suo utilizzo può evitare attacchi specifici come spoofing, attacchi TCP SYN, attacchi Smurf, flooding, ecc.</a:t>
            </a:r>
            <a:endParaRPr sz="1200">
              <a:latin typeface="Verdana"/>
              <a:ea typeface="Verdana"/>
              <a:cs typeface="Verdana"/>
              <a:sym typeface="Verdana"/>
            </a:endParaRPr>
          </a:p>
          <a:p>
            <a:pPr indent="-88900" lvl="0" marL="103504" marR="339725" rtl="0" algn="l">
              <a:lnSpc>
                <a:spcPct val="104400"/>
              </a:lnSpc>
              <a:spcBef>
                <a:spcPts val="530"/>
              </a:spcBef>
              <a:spcAft>
                <a:spcPts val="0"/>
              </a:spcAft>
              <a:buSzPts val="1400"/>
              <a:buFont typeface="Arial"/>
              <a:buChar char="•"/>
            </a:pPr>
            <a:r>
              <a:rPr b="1" lang="en-US">
                <a:latin typeface="Tahoma"/>
                <a:ea typeface="Tahoma"/>
                <a:cs typeface="Tahoma"/>
                <a:sym typeface="Tahoma"/>
              </a:rPr>
              <a:t>	Il firewall Stateful inspection </a:t>
            </a:r>
            <a:r>
              <a:rPr lang="en-US">
                <a:latin typeface="Verdana"/>
                <a:ea typeface="Verdana"/>
                <a:cs typeface="Verdana"/>
                <a:sym typeface="Verdana"/>
              </a:rPr>
              <a:t>è in grado di filtrare i pacchetti come il firewall di filtraggio dei pacchetti, ma con la capacità aggiuntiva di controllare gli stati</a:t>
            </a:r>
            <a:endParaRPr>
              <a:latin typeface="Verdana"/>
              <a:ea typeface="Verdana"/>
              <a:cs typeface="Verdana"/>
              <a:sym typeface="Verdana"/>
            </a:endParaRPr>
          </a:p>
        </p:txBody>
      </p:sp>
      <p:sp>
        <p:nvSpPr>
          <p:cNvPr id="406" name="Google Shape;406;p13"/>
          <p:cNvSpPr txBox="1"/>
          <p:nvPr/>
        </p:nvSpPr>
        <p:spPr>
          <a:xfrm>
            <a:off x="795482" y="4846142"/>
            <a:ext cx="5298300" cy="1236600"/>
          </a:xfrm>
          <a:prstGeom prst="rect">
            <a:avLst/>
          </a:prstGeom>
          <a:noFill/>
          <a:ln cap="flat" cmpd="sng" w="15875">
            <a:solidFill>
              <a:srgbClr val="C00000"/>
            </a:solidFill>
            <a:prstDash val="solid"/>
            <a:round/>
            <a:headEnd len="sm" w="sm" type="none"/>
            <a:tailEnd len="sm" w="sm" type="none"/>
          </a:ln>
        </p:spPr>
        <p:txBody>
          <a:bodyPr anchorCtr="0" anchor="t" bIns="0" lIns="0" spcFirstLastPara="1" rIns="0" wrap="square" tIns="11425">
            <a:spAutoFit/>
          </a:bodyPr>
          <a:lstStyle/>
          <a:p>
            <a:pPr indent="-84454" lvl="0" marL="182880" rtl="0" algn="l">
              <a:lnSpc>
                <a:spcPct val="100000"/>
              </a:lnSpc>
              <a:spcBef>
                <a:spcPts val="0"/>
              </a:spcBef>
              <a:spcAft>
                <a:spcPts val="0"/>
              </a:spcAft>
              <a:buClr>
                <a:srgbClr val="FFBA00"/>
              </a:buClr>
              <a:buSzPts val="1300"/>
              <a:buFont typeface="Arial"/>
              <a:buChar char="•"/>
            </a:pPr>
            <a:r>
              <a:rPr lang="en-US" sz="1300">
                <a:latin typeface="Verdana"/>
                <a:ea typeface="Verdana"/>
                <a:cs typeface="Verdana"/>
                <a:sym typeface="Verdana"/>
              </a:rPr>
              <a:t>Un pacchetto può far parte di un:</a:t>
            </a:r>
            <a:endParaRPr sz="1300">
              <a:latin typeface="Verdana"/>
              <a:ea typeface="Verdana"/>
              <a:cs typeface="Verdana"/>
              <a:sym typeface="Verdana"/>
            </a:endParaRPr>
          </a:p>
          <a:p>
            <a:pPr indent="-84454" lvl="1" marL="365760" rtl="0" algn="l">
              <a:lnSpc>
                <a:spcPct val="100000"/>
              </a:lnSpc>
              <a:spcBef>
                <a:spcPts val="500"/>
              </a:spcBef>
              <a:spcAft>
                <a:spcPts val="0"/>
              </a:spcAft>
              <a:buClr>
                <a:srgbClr val="FFBA00"/>
              </a:buClr>
              <a:buSzPts val="1300"/>
              <a:buFont typeface="Arial"/>
              <a:buChar char="•"/>
            </a:pPr>
            <a:r>
              <a:rPr lang="en-US" sz="1300">
                <a:solidFill>
                  <a:srgbClr val="941100"/>
                </a:solidFill>
                <a:latin typeface="Verdana"/>
                <a:ea typeface="Verdana"/>
                <a:cs typeface="Verdana"/>
                <a:sym typeface="Verdana"/>
              </a:rPr>
              <a:t>Nuova </a:t>
            </a:r>
            <a:r>
              <a:rPr lang="en-US" sz="1300">
                <a:latin typeface="Verdana"/>
                <a:ea typeface="Verdana"/>
                <a:cs typeface="Verdana"/>
                <a:sym typeface="Verdana"/>
              </a:rPr>
              <a:t>connessione: SYN (ad es. nell'handshake a 3 vie TCP)</a:t>
            </a:r>
            <a:endParaRPr sz="1300">
              <a:latin typeface="Verdana"/>
              <a:ea typeface="Verdana"/>
              <a:cs typeface="Verdana"/>
              <a:sym typeface="Verdana"/>
            </a:endParaRPr>
          </a:p>
          <a:p>
            <a:pPr indent="-84454" lvl="1" marL="365760" rtl="0" algn="l">
              <a:lnSpc>
                <a:spcPct val="100000"/>
              </a:lnSpc>
              <a:spcBef>
                <a:spcPts val="625"/>
              </a:spcBef>
              <a:spcAft>
                <a:spcPts val="0"/>
              </a:spcAft>
              <a:buClr>
                <a:srgbClr val="FFBA00"/>
              </a:buClr>
              <a:buSzPts val="1300"/>
              <a:buFont typeface="Arial"/>
              <a:buChar char="•"/>
            </a:pPr>
            <a:r>
              <a:rPr lang="en-US" sz="1300">
                <a:latin typeface="Verdana"/>
                <a:ea typeface="Verdana"/>
                <a:cs typeface="Verdana"/>
                <a:sym typeface="Verdana"/>
              </a:rPr>
              <a:t>Parte di una connessione </a:t>
            </a:r>
            <a:r>
              <a:rPr lang="en-US" sz="1300">
                <a:solidFill>
                  <a:srgbClr val="941100"/>
                </a:solidFill>
                <a:latin typeface="Verdana"/>
                <a:ea typeface="Verdana"/>
                <a:cs typeface="Verdana"/>
                <a:sym typeface="Verdana"/>
              </a:rPr>
              <a:t>esistente</a:t>
            </a:r>
            <a:r>
              <a:rPr lang="en-US" sz="1300">
                <a:latin typeface="Verdana"/>
                <a:ea typeface="Verdana"/>
                <a:cs typeface="Verdana"/>
                <a:sym typeface="Verdana"/>
              </a:rPr>
              <a:t>: SYN/ACK / ACK</a:t>
            </a:r>
            <a:endParaRPr sz="1300">
              <a:latin typeface="Verdana"/>
              <a:ea typeface="Verdana"/>
              <a:cs typeface="Verdana"/>
              <a:sym typeface="Verdana"/>
            </a:endParaRPr>
          </a:p>
          <a:p>
            <a:pPr indent="-84454" lvl="1" marL="365760" rtl="0" algn="l">
              <a:lnSpc>
                <a:spcPct val="100000"/>
              </a:lnSpc>
              <a:spcBef>
                <a:spcPts val="625"/>
              </a:spcBef>
              <a:spcAft>
                <a:spcPts val="0"/>
              </a:spcAft>
              <a:buClr>
                <a:srgbClr val="FFBA00"/>
              </a:buClr>
              <a:buSzPts val="1300"/>
              <a:buFont typeface="Arial"/>
              <a:buChar char="•"/>
            </a:pPr>
            <a:r>
              <a:rPr lang="en-US" sz="1300">
                <a:solidFill>
                  <a:srgbClr val="941100"/>
                </a:solidFill>
                <a:latin typeface="Verdana"/>
                <a:ea typeface="Verdana"/>
                <a:cs typeface="Verdana"/>
                <a:sym typeface="Verdana"/>
              </a:rPr>
              <a:t>Relativo </a:t>
            </a:r>
            <a:r>
              <a:rPr lang="en-US" sz="1300">
                <a:latin typeface="Verdana"/>
                <a:ea typeface="Verdana"/>
                <a:cs typeface="Verdana"/>
                <a:sym typeface="Verdana"/>
              </a:rPr>
              <a:t>a una connessione: SYN/ACK / ACK</a:t>
            </a:r>
            <a:endParaRPr sz="1300">
              <a:latin typeface="Verdana"/>
              <a:ea typeface="Verdana"/>
              <a:cs typeface="Verdana"/>
              <a:sym typeface="Verdana"/>
            </a:endParaRPr>
          </a:p>
        </p:txBody>
      </p:sp>
      <p:sp>
        <p:nvSpPr>
          <p:cNvPr id="407" name="Google Shape;407;p13"/>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grpSp>
        <p:nvGrpSpPr>
          <p:cNvPr id="408" name="Google Shape;408;p13"/>
          <p:cNvGrpSpPr/>
          <p:nvPr/>
        </p:nvGrpSpPr>
        <p:grpSpPr>
          <a:xfrm>
            <a:off x="5658609" y="2920484"/>
            <a:ext cx="4204335" cy="527685"/>
            <a:chOff x="5658609" y="2920484"/>
            <a:chExt cx="4204335" cy="527685"/>
          </a:xfrm>
        </p:grpSpPr>
        <p:sp>
          <p:nvSpPr>
            <p:cNvPr id="409" name="Google Shape;409;p13"/>
            <p:cNvSpPr/>
            <p:nvPr/>
          </p:nvSpPr>
          <p:spPr>
            <a:xfrm>
              <a:off x="5658609" y="2920484"/>
              <a:ext cx="4204335" cy="527685"/>
            </a:xfrm>
            <a:custGeom>
              <a:rect b="b" l="l" r="r" t="t"/>
              <a:pathLst>
                <a:path extrusionOk="0" h="527685" w="4204334">
                  <a:moveTo>
                    <a:pt x="4204282" y="0"/>
                  </a:moveTo>
                  <a:lnTo>
                    <a:pt x="0" y="0"/>
                  </a:lnTo>
                  <a:lnTo>
                    <a:pt x="0" y="527176"/>
                  </a:lnTo>
                  <a:lnTo>
                    <a:pt x="4204282" y="527176"/>
                  </a:lnTo>
                  <a:lnTo>
                    <a:pt x="4204282"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10" name="Google Shape;410;p13"/>
            <p:cNvSpPr/>
            <p:nvPr/>
          </p:nvSpPr>
          <p:spPr>
            <a:xfrm>
              <a:off x="5658609" y="2920484"/>
              <a:ext cx="4204335" cy="527685"/>
            </a:xfrm>
            <a:custGeom>
              <a:rect b="b" l="l" r="r" t="t"/>
              <a:pathLst>
                <a:path extrusionOk="0" h="527685" w="4204334">
                  <a:moveTo>
                    <a:pt x="0" y="0"/>
                  </a:moveTo>
                  <a:lnTo>
                    <a:pt x="4204282" y="0"/>
                  </a:lnTo>
                  <a:lnTo>
                    <a:pt x="4204282" y="527178"/>
                  </a:lnTo>
                  <a:lnTo>
                    <a:pt x="0" y="527178"/>
                  </a:lnTo>
                  <a:lnTo>
                    <a:pt x="0" y="0"/>
                  </a:lnTo>
                  <a:close/>
                </a:path>
              </a:pathLst>
            </a:custGeom>
            <a:noFill/>
            <a:ln cap="flat" cmpd="sng" w="4127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11" name="Google Shape;411;p13"/>
          <p:cNvSpPr txBox="1"/>
          <p:nvPr/>
        </p:nvSpPr>
        <p:spPr>
          <a:xfrm>
            <a:off x="5766056" y="2958084"/>
            <a:ext cx="3989100" cy="423900"/>
          </a:xfrm>
          <a:prstGeom prst="rect">
            <a:avLst/>
          </a:prstGeom>
          <a:noFill/>
          <a:ln>
            <a:noFill/>
          </a:ln>
        </p:spPr>
        <p:txBody>
          <a:bodyPr anchorCtr="0" anchor="t" bIns="0" lIns="0" spcFirstLastPara="1" rIns="0" wrap="square" tIns="26650">
            <a:spAutoFit/>
          </a:bodyPr>
          <a:lstStyle/>
          <a:p>
            <a:pPr indent="-252729" lvl="0" marL="264795" marR="5080" rtl="0" algn="l">
              <a:lnSpc>
                <a:spcPct val="115000"/>
              </a:lnSpc>
              <a:spcBef>
                <a:spcPts val="0"/>
              </a:spcBef>
              <a:spcAft>
                <a:spcPts val="0"/>
              </a:spcAft>
              <a:buNone/>
            </a:pPr>
            <a:r>
              <a:rPr lang="en-US" sz="1200">
                <a:latin typeface="Verdana"/>
                <a:ea typeface="Verdana"/>
                <a:cs typeface="Verdana"/>
                <a:sym typeface="Verdana"/>
              </a:rPr>
              <a:t>Azioni tipiche: ACCEPT, DROP (rifiuta ma non notifica), REJECT (rifiuta ma notifica)</a:t>
            </a:r>
            <a:endParaRPr sz="1200">
              <a:latin typeface="Verdana"/>
              <a:ea typeface="Verdana"/>
              <a:cs typeface="Verdana"/>
              <a:sym typeface="Verdana"/>
            </a:endParaRPr>
          </a:p>
        </p:txBody>
      </p:sp>
      <p:grpSp>
        <p:nvGrpSpPr>
          <p:cNvPr id="412" name="Google Shape;412;p13"/>
          <p:cNvGrpSpPr/>
          <p:nvPr/>
        </p:nvGrpSpPr>
        <p:grpSpPr>
          <a:xfrm>
            <a:off x="4935895" y="3085410"/>
            <a:ext cx="605790" cy="197485"/>
            <a:chOff x="4935895" y="3085410"/>
            <a:chExt cx="605790" cy="197485"/>
          </a:xfrm>
        </p:grpSpPr>
        <p:sp>
          <p:nvSpPr>
            <p:cNvPr id="413" name="Google Shape;413;p13"/>
            <p:cNvSpPr/>
            <p:nvPr/>
          </p:nvSpPr>
          <p:spPr>
            <a:xfrm>
              <a:off x="4935895" y="3085410"/>
              <a:ext cx="605790" cy="197485"/>
            </a:xfrm>
            <a:custGeom>
              <a:rect b="b" l="l" r="r" t="t"/>
              <a:pathLst>
                <a:path extrusionOk="0" h="197485" w="605789">
                  <a:moveTo>
                    <a:pt x="507029" y="0"/>
                  </a:moveTo>
                  <a:lnTo>
                    <a:pt x="507029" y="49330"/>
                  </a:lnTo>
                  <a:lnTo>
                    <a:pt x="0" y="49330"/>
                  </a:lnTo>
                  <a:lnTo>
                    <a:pt x="0" y="147993"/>
                  </a:lnTo>
                  <a:lnTo>
                    <a:pt x="507029" y="147993"/>
                  </a:lnTo>
                  <a:lnTo>
                    <a:pt x="507029" y="197324"/>
                  </a:lnTo>
                  <a:lnTo>
                    <a:pt x="605692" y="98662"/>
                  </a:lnTo>
                  <a:lnTo>
                    <a:pt x="507029" y="0"/>
                  </a:lnTo>
                  <a:close/>
                </a:path>
              </a:pathLst>
            </a:custGeom>
            <a:solidFill>
              <a:srgbClr val="C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14" name="Google Shape;414;p13"/>
            <p:cNvSpPr/>
            <p:nvPr/>
          </p:nvSpPr>
          <p:spPr>
            <a:xfrm>
              <a:off x="4935895" y="3085410"/>
              <a:ext cx="605790" cy="197485"/>
            </a:xfrm>
            <a:custGeom>
              <a:rect b="b" l="l" r="r" t="t"/>
              <a:pathLst>
                <a:path extrusionOk="0" h="197485" w="605789">
                  <a:moveTo>
                    <a:pt x="507030" y="197325"/>
                  </a:moveTo>
                  <a:lnTo>
                    <a:pt x="507030" y="147993"/>
                  </a:lnTo>
                  <a:lnTo>
                    <a:pt x="0" y="147993"/>
                  </a:lnTo>
                  <a:lnTo>
                    <a:pt x="0" y="49331"/>
                  </a:lnTo>
                  <a:lnTo>
                    <a:pt x="507030" y="49331"/>
                  </a:lnTo>
                  <a:lnTo>
                    <a:pt x="507030" y="0"/>
                  </a:lnTo>
                  <a:lnTo>
                    <a:pt x="605693" y="98662"/>
                  </a:lnTo>
                  <a:lnTo>
                    <a:pt x="507030" y="197325"/>
                  </a:lnTo>
                  <a:close/>
                </a:path>
              </a:pathLst>
            </a:custGeom>
            <a:noFill/>
            <a:ln cap="flat" cmpd="sng" w="1587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grpSp>
        <p:nvGrpSpPr>
          <p:cNvPr id="415" name="Google Shape;415;p13"/>
          <p:cNvGrpSpPr/>
          <p:nvPr/>
        </p:nvGrpSpPr>
        <p:grpSpPr>
          <a:xfrm>
            <a:off x="6085957" y="5027988"/>
            <a:ext cx="4865713" cy="847090"/>
            <a:chOff x="6085957" y="5027988"/>
            <a:chExt cx="4865713" cy="847090"/>
          </a:xfrm>
        </p:grpSpPr>
        <p:pic>
          <p:nvPicPr>
            <p:cNvPr id="416" name="Google Shape;416;p13"/>
            <p:cNvPicPr preferRelativeResize="0"/>
            <p:nvPr/>
          </p:nvPicPr>
          <p:blipFill rotWithShape="1">
            <a:blip r:embed="rId5">
              <a:alphaModFix/>
            </a:blip>
            <a:srcRect b="0" l="0" r="0" t="0"/>
            <a:stretch/>
          </p:blipFill>
          <p:spPr>
            <a:xfrm>
              <a:off x="6085957" y="5316897"/>
              <a:ext cx="239645" cy="230449"/>
            </a:xfrm>
            <a:prstGeom prst="rect">
              <a:avLst/>
            </a:prstGeom>
            <a:noFill/>
            <a:ln>
              <a:noFill/>
            </a:ln>
          </p:spPr>
        </p:pic>
        <p:sp>
          <p:nvSpPr>
            <p:cNvPr id="417" name="Google Shape;417;p13"/>
            <p:cNvSpPr/>
            <p:nvPr/>
          </p:nvSpPr>
          <p:spPr>
            <a:xfrm>
              <a:off x="6351730" y="5027988"/>
              <a:ext cx="4599940" cy="847090"/>
            </a:xfrm>
            <a:custGeom>
              <a:rect b="b" l="l" r="r" t="t"/>
              <a:pathLst>
                <a:path extrusionOk="0" h="847089" w="4599940">
                  <a:moveTo>
                    <a:pt x="4599829" y="0"/>
                  </a:moveTo>
                  <a:lnTo>
                    <a:pt x="0" y="0"/>
                  </a:lnTo>
                  <a:lnTo>
                    <a:pt x="0" y="846506"/>
                  </a:lnTo>
                  <a:lnTo>
                    <a:pt x="4599829" y="846506"/>
                  </a:lnTo>
                  <a:lnTo>
                    <a:pt x="4599829"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18" name="Google Shape;418;p13"/>
            <p:cNvSpPr/>
            <p:nvPr/>
          </p:nvSpPr>
          <p:spPr>
            <a:xfrm>
              <a:off x="6351730" y="5027988"/>
              <a:ext cx="4599940" cy="847090"/>
            </a:xfrm>
            <a:custGeom>
              <a:rect b="b" l="l" r="r" t="t"/>
              <a:pathLst>
                <a:path extrusionOk="0" h="847089" w="4599940">
                  <a:moveTo>
                    <a:pt x="0" y="0"/>
                  </a:moveTo>
                  <a:lnTo>
                    <a:pt x="4599830" y="0"/>
                  </a:lnTo>
                  <a:lnTo>
                    <a:pt x="4599830" y="846506"/>
                  </a:lnTo>
                  <a:lnTo>
                    <a:pt x="0" y="846506"/>
                  </a:lnTo>
                  <a:lnTo>
                    <a:pt x="0" y="0"/>
                  </a:lnTo>
                  <a:close/>
                </a:path>
              </a:pathLst>
            </a:custGeom>
            <a:noFill/>
            <a:ln cap="flat" cmpd="sng" w="4127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19" name="Google Shape;419;p13"/>
          <p:cNvSpPr txBox="1"/>
          <p:nvPr/>
        </p:nvSpPr>
        <p:spPr>
          <a:xfrm>
            <a:off x="6595038" y="5119116"/>
            <a:ext cx="4112400" cy="740700"/>
          </a:xfrm>
          <a:prstGeom prst="rect">
            <a:avLst/>
          </a:prstGeom>
          <a:noFill/>
          <a:ln>
            <a:noFill/>
          </a:ln>
        </p:spPr>
        <p:txBody>
          <a:bodyPr anchorCtr="0" anchor="t" bIns="0" lIns="0" spcFirstLastPara="1" rIns="0" wrap="square" tIns="17125">
            <a:spAutoFit/>
          </a:bodyPr>
          <a:lstStyle/>
          <a:p>
            <a:pPr indent="-76200" lvl="0" marL="88900" marR="5080" rtl="0" algn="l">
              <a:lnSpc>
                <a:spcPct val="97900"/>
              </a:lnSpc>
              <a:spcBef>
                <a:spcPts val="0"/>
              </a:spcBef>
              <a:spcAft>
                <a:spcPts val="0"/>
              </a:spcAft>
              <a:buNone/>
            </a:pPr>
            <a:r>
              <a:rPr lang="en-US" sz="1200">
                <a:latin typeface="Verdana"/>
                <a:ea typeface="Verdana"/>
                <a:cs typeface="Verdana"/>
                <a:sym typeface="Verdana"/>
              </a:rPr>
              <a:t>Il modello di stateful packet inspection consente al firewall di mantenere una registrazione dello stato di tutte le conversazioni che avvengono "attraverso" il firewall.</a:t>
            </a:r>
            <a:endParaRPr sz="1200">
              <a:latin typeface="Verdana"/>
              <a:ea typeface="Verdana"/>
              <a:cs typeface="Verdana"/>
              <a:sym typeface="Verdana"/>
            </a:endParaRPr>
          </a:p>
        </p:txBody>
      </p:sp>
      <p:grpSp>
        <p:nvGrpSpPr>
          <p:cNvPr id="420" name="Google Shape;420;p13"/>
          <p:cNvGrpSpPr/>
          <p:nvPr/>
        </p:nvGrpSpPr>
        <p:grpSpPr>
          <a:xfrm>
            <a:off x="10627741" y="4422889"/>
            <a:ext cx="1366291" cy="846505"/>
            <a:chOff x="10627741" y="4422889"/>
            <a:chExt cx="1366291" cy="846505"/>
          </a:xfrm>
        </p:grpSpPr>
        <p:pic>
          <p:nvPicPr>
            <p:cNvPr id="421" name="Google Shape;421;p13"/>
            <p:cNvPicPr preferRelativeResize="0"/>
            <p:nvPr/>
          </p:nvPicPr>
          <p:blipFill rotWithShape="1">
            <a:blip r:embed="rId6">
              <a:alphaModFix/>
            </a:blip>
            <a:srcRect b="0" l="0" r="0" t="0"/>
            <a:stretch/>
          </p:blipFill>
          <p:spPr>
            <a:xfrm>
              <a:off x="10627741" y="4422889"/>
              <a:ext cx="1366291" cy="846505"/>
            </a:xfrm>
            <a:prstGeom prst="rect">
              <a:avLst/>
            </a:prstGeom>
            <a:noFill/>
            <a:ln>
              <a:noFill/>
            </a:ln>
          </p:spPr>
        </p:pic>
        <p:sp>
          <p:nvSpPr>
            <p:cNvPr id="422" name="Google Shape;422;p13"/>
            <p:cNvSpPr/>
            <p:nvPr/>
          </p:nvSpPr>
          <p:spPr>
            <a:xfrm>
              <a:off x="11172434" y="4503097"/>
              <a:ext cx="728345" cy="311150"/>
            </a:xfrm>
            <a:custGeom>
              <a:rect b="b" l="l" r="r" t="t"/>
              <a:pathLst>
                <a:path extrusionOk="0" h="311150" w="728345">
                  <a:moveTo>
                    <a:pt x="676075" y="0"/>
                  </a:moveTo>
                  <a:lnTo>
                    <a:pt x="51761" y="0"/>
                  </a:lnTo>
                  <a:lnTo>
                    <a:pt x="31613" y="4067"/>
                  </a:lnTo>
                  <a:lnTo>
                    <a:pt x="15160" y="15160"/>
                  </a:lnTo>
                  <a:lnTo>
                    <a:pt x="4067" y="31612"/>
                  </a:lnTo>
                  <a:lnTo>
                    <a:pt x="0" y="51760"/>
                  </a:lnTo>
                  <a:lnTo>
                    <a:pt x="0" y="258799"/>
                  </a:lnTo>
                  <a:lnTo>
                    <a:pt x="4067" y="278946"/>
                  </a:lnTo>
                  <a:lnTo>
                    <a:pt x="15160" y="295399"/>
                  </a:lnTo>
                  <a:lnTo>
                    <a:pt x="31613" y="306492"/>
                  </a:lnTo>
                  <a:lnTo>
                    <a:pt x="51761" y="310560"/>
                  </a:lnTo>
                  <a:lnTo>
                    <a:pt x="676075" y="310560"/>
                  </a:lnTo>
                  <a:lnTo>
                    <a:pt x="696223" y="306492"/>
                  </a:lnTo>
                  <a:lnTo>
                    <a:pt x="712676" y="295399"/>
                  </a:lnTo>
                  <a:lnTo>
                    <a:pt x="723769" y="278946"/>
                  </a:lnTo>
                  <a:lnTo>
                    <a:pt x="727837" y="258799"/>
                  </a:lnTo>
                  <a:lnTo>
                    <a:pt x="727837" y="51760"/>
                  </a:lnTo>
                  <a:lnTo>
                    <a:pt x="723769" y="31612"/>
                  </a:lnTo>
                  <a:lnTo>
                    <a:pt x="712676" y="15160"/>
                  </a:lnTo>
                  <a:lnTo>
                    <a:pt x="696223" y="4067"/>
                  </a:lnTo>
                  <a:lnTo>
                    <a:pt x="676075" y="0"/>
                  </a:lnTo>
                  <a:close/>
                </a:path>
              </a:pathLst>
            </a:custGeom>
            <a:solidFill>
              <a:srgbClr val="7F7F7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23" name="Google Shape;423;p13"/>
            <p:cNvSpPr/>
            <p:nvPr/>
          </p:nvSpPr>
          <p:spPr>
            <a:xfrm>
              <a:off x="11172434" y="4503097"/>
              <a:ext cx="728345" cy="311150"/>
            </a:xfrm>
            <a:custGeom>
              <a:rect b="b" l="l" r="r" t="t"/>
              <a:pathLst>
                <a:path extrusionOk="0" h="311150" w="728345">
                  <a:moveTo>
                    <a:pt x="0" y="51761"/>
                  </a:moveTo>
                  <a:lnTo>
                    <a:pt x="4067" y="31613"/>
                  </a:lnTo>
                  <a:lnTo>
                    <a:pt x="15160" y="15160"/>
                  </a:lnTo>
                  <a:lnTo>
                    <a:pt x="31613" y="4067"/>
                  </a:lnTo>
                  <a:lnTo>
                    <a:pt x="51761" y="0"/>
                  </a:lnTo>
                  <a:lnTo>
                    <a:pt x="676074" y="0"/>
                  </a:lnTo>
                  <a:lnTo>
                    <a:pt x="696222" y="4067"/>
                  </a:lnTo>
                  <a:lnTo>
                    <a:pt x="712675" y="15160"/>
                  </a:lnTo>
                  <a:lnTo>
                    <a:pt x="723768" y="31613"/>
                  </a:lnTo>
                  <a:lnTo>
                    <a:pt x="727836" y="51761"/>
                  </a:lnTo>
                  <a:lnTo>
                    <a:pt x="727836" y="258799"/>
                  </a:lnTo>
                  <a:lnTo>
                    <a:pt x="723768" y="278947"/>
                  </a:lnTo>
                  <a:lnTo>
                    <a:pt x="712675" y="295400"/>
                  </a:lnTo>
                  <a:lnTo>
                    <a:pt x="696222" y="306493"/>
                  </a:lnTo>
                  <a:lnTo>
                    <a:pt x="676074" y="310561"/>
                  </a:lnTo>
                  <a:lnTo>
                    <a:pt x="51761" y="310561"/>
                  </a:lnTo>
                  <a:lnTo>
                    <a:pt x="31613" y="306493"/>
                  </a:lnTo>
                  <a:lnTo>
                    <a:pt x="15160" y="295400"/>
                  </a:lnTo>
                  <a:lnTo>
                    <a:pt x="4067" y="278947"/>
                  </a:lnTo>
                  <a:lnTo>
                    <a:pt x="0" y="258799"/>
                  </a:lnTo>
                  <a:lnTo>
                    <a:pt x="0" y="51761"/>
                  </a:lnTo>
                  <a:close/>
                </a:path>
              </a:pathLst>
            </a:custGeom>
            <a:noFill/>
            <a:ln cap="flat" cmpd="sng" w="158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24" name="Google Shape;424;p13"/>
          <p:cNvSpPr txBox="1"/>
          <p:nvPr/>
        </p:nvSpPr>
        <p:spPr>
          <a:xfrm>
            <a:off x="11270447" y="4540503"/>
            <a:ext cx="531495" cy="233045"/>
          </a:xfrm>
          <a:prstGeom prst="rect">
            <a:avLst/>
          </a:prstGeom>
          <a:noFill/>
          <a:ln>
            <a:noFill/>
          </a:ln>
        </p:spPr>
        <p:txBody>
          <a:bodyPr anchorCtr="0" anchor="t" bIns="0" lIns="0" spcFirstLastPara="1" rIns="0" wrap="square" tIns="12700">
            <a:spAutoFit/>
          </a:bodyPr>
          <a:lstStyle/>
          <a:p>
            <a:pPr indent="0" lvl="0" marL="12700" rtl="0" algn="l">
              <a:lnSpc>
                <a:spcPct val="116428"/>
              </a:lnSpc>
              <a:spcBef>
                <a:spcPts val="0"/>
              </a:spcBef>
              <a:spcAft>
                <a:spcPts val="0"/>
              </a:spcAft>
              <a:buNone/>
            </a:pPr>
            <a:r>
              <a:rPr lang="en-US" sz="700">
                <a:solidFill>
                  <a:srgbClr val="FFFFFF"/>
                </a:solidFill>
                <a:latin typeface="Verdana"/>
                <a:ea typeface="Verdana"/>
                <a:cs typeface="Verdana"/>
                <a:sym typeface="Verdana"/>
              </a:rPr>
              <a:t>MEMORIA di</a:t>
            </a:r>
            <a:endParaRPr sz="700">
              <a:latin typeface="Verdana"/>
              <a:ea typeface="Verdana"/>
              <a:cs typeface="Verdana"/>
              <a:sym typeface="Verdana"/>
            </a:endParaRPr>
          </a:p>
          <a:p>
            <a:pPr indent="0" lvl="0" marL="22225" rtl="0" algn="l">
              <a:lnSpc>
                <a:spcPct val="116428"/>
              </a:lnSpc>
              <a:spcBef>
                <a:spcPts val="0"/>
              </a:spcBef>
              <a:spcAft>
                <a:spcPts val="0"/>
              </a:spcAft>
              <a:buNone/>
            </a:pPr>
            <a:r>
              <a:rPr lang="en-US" sz="700">
                <a:solidFill>
                  <a:srgbClr val="FFFFFF"/>
                </a:solidFill>
                <a:latin typeface="Verdana"/>
                <a:ea typeface="Verdana"/>
                <a:cs typeface="Verdana"/>
                <a:sym typeface="Verdana"/>
              </a:rPr>
              <a:t>bandiere/stati</a:t>
            </a:r>
            <a:endParaRPr sz="700">
              <a:latin typeface="Verdana"/>
              <a:ea typeface="Verdana"/>
              <a:cs typeface="Verdana"/>
              <a:sym typeface="Verdana"/>
            </a:endParaRPr>
          </a:p>
        </p:txBody>
      </p:sp>
      <p:grpSp>
        <p:nvGrpSpPr>
          <p:cNvPr id="425" name="Google Shape;425;p13"/>
          <p:cNvGrpSpPr/>
          <p:nvPr/>
        </p:nvGrpSpPr>
        <p:grpSpPr>
          <a:xfrm>
            <a:off x="9634970" y="2284831"/>
            <a:ext cx="1366291" cy="846506"/>
            <a:chOff x="9634970" y="2284831"/>
            <a:chExt cx="1366291" cy="846506"/>
          </a:xfrm>
        </p:grpSpPr>
        <p:pic>
          <p:nvPicPr>
            <p:cNvPr id="426" name="Google Shape;426;p13"/>
            <p:cNvPicPr preferRelativeResize="0"/>
            <p:nvPr/>
          </p:nvPicPr>
          <p:blipFill rotWithShape="1">
            <a:blip r:embed="rId6">
              <a:alphaModFix/>
            </a:blip>
            <a:srcRect b="0" l="0" r="0" t="0"/>
            <a:stretch/>
          </p:blipFill>
          <p:spPr>
            <a:xfrm>
              <a:off x="9634970" y="2284831"/>
              <a:ext cx="1366291" cy="846506"/>
            </a:xfrm>
            <a:prstGeom prst="rect">
              <a:avLst/>
            </a:prstGeom>
            <a:noFill/>
            <a:ln>
              <a:noFill/>
            </a:ln>
          </p:spPr>
        </p:pic>
        <p:sp>
          <p:nvSpPr>
            <p:cNvPr id="427" name="Google Shape;427;p13"/>
            <p:cNvSpPr/>
            <p:nvPr/>
          </p:nvSpPr>
          <p:spPr>
            <a:xfrm>
              <a:off x="10179663" y="2365038"/>
              <a:ext cx="728345" cy="311150"/>
            </a:xfrm>
            <a:custGeom>
              <a:rect b="b" l="l" r="r" t="t"/>
              <a:pathLst>
                <a:path extrusionOk="0" h="311150" w="728345">
                  <a:moveTo>
                    <a:pt x="676074" y="0"/>
                  </a:moveTo>
                  <a:lnTo>
                    <a:pt x="51761" y="0"/>
                  </a:lnTo>
                  <a:lnTo>
                    <a:pt x="31613" y="4067"/>
                  </a:lnTo>
                  <a:lnTo>
                    <a:pt x="15160" y="15160"/>
                  </a:lnTo>
                  <a:lnTo>
                    <a:pt x="4067" y="31613"/>
                  </a:lnTo>
                  <a:lnTo>
                    <a:pt x="0" y="51761"/>
                  </a:lnTo>
                  <a:lnTo>
                    <a:pt x="0" y="258800"/>
                  </a:lnTo>
                  <a:lnTo>
                    <a:pt x="4067" y="278948"/>
                  </a:lnTo>
                  <a:lnTo>
                    <a:pt x="15160" y="295401"/>
                  </a:lnTo>
                  <a:lnTo>
                    <a:pt x="31613" y="306494"/>
                  </a:lnTo>
                  <a:lnTo>
                    <a:pt x="51761" y="310561"/>
                  </a:lnTo>
                  <a:lnTo>
                    <a:pt x="676074" y="310561"/>
                  </a:lnTo>
                  <a:lnTo>
                    <a:pt x="696222" y="306494"/>
                  </a:lnTo>
                  <a:lnTo>
                    <a:pt x="712675" y="295401"/>
                  </a:lnTo>
                  <a:lnTo>
                    <a:pt x="723768" y="278948"/>
                  </a:lnTo>
                  <a:lnTo>
                    <a:pt x="727835" y="258800"/>
                  </a:lnTo>
                  <a:lnTo>
                    <a:pt x="727835" y="51761"/>
                  </a:lnTo>
                  <a:lnTo>
                    <a:pt x="723768" y="31613"/>
                  </a:lnTo>
                  <a:lnTo>
                    <a:pt x="712675" y="15160"/>
                  </a:lnTo>
                  <a:lnTo>
                    <a:pt x="696222" y="4067"/>
                  </a:lnTo>
                  <a:lnTo>
                    <a:pt x="676074" y="0"/>
                  </a:lnTo>
                  <a:close/>
                </a:path>
              </a:pathLst>
            </a:custGeom>
            <a:solidFill>
              <a:srgbClr val="7F7F7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28" name="Google Shape;428;p13"/>
            <p:cNvSpPr/>
            <p:nvPr/>
          </p:nvSpPr>
          <p:spPr>
            <a:xfrm>
              <a:off x="10179663" y="2365038"/>
              <a:ext cx="728345" cy="311150"/>
            </a:xfrm>
            <a:custGeom>
              <a:rect b="b" l="l" r="r" t="t"/>
              <a:pathLst>
                <a:path extrusionOk="0" h="311150" w="728345">
                  <a:moveTo>
                    <a:pt x="0" y="51761"/>
                  </a:moveTo>
                  <a:lnTo>
                    <a:pt x="4067" y="31613"/>
                  </a:lnTo>
                  <a:lnTo>
                    <a:pt x="15160" y="15160"/>
                  </a:lnTo>
                  <a:lnTo>
                    <a:pt x="31613" y="4067"/>
                  </a:lnTo>
                  <a:lnTo>
                    <a:pt x="51761" y="0"/>
                  </a:lnTo>
                  <a:lnTo>
                    <a:pt x="676074" y="0"/>
                  </a:lnTo>
                  <a:lnTo>
                    <a:pt x="696222" y="4067"/>
                  </a:lnTo>
                  <a:lnTo>
                    <a:pt x="712675" y="15160"/>
                  </a:lnTo>
                  <a:lnTo>
                    <a:pt x="723768" y="31613"/>
                  </a:lnTo>
                  <a:lnTo>
                    <a:pt x="727836" y="51761"/>
                  </a:lnTo>
                  <a:lnTo>
                    <a:pt x="727836" y="258799"/>
                  </a:lnTo>
                  <a:lnTo>
                    <a:pt x="723768" y="278947"/>
                  </a:lnTo>
                  <a:lnTo>
                    <a:pt x="712675" y="295400"/>
                  </a:lnTo>
                  <a:lnTo>
                    <a:pt x="696222" y="306493"/>
                  </a:lnTo>
                  <a:lnTo>
                    <a:pt x="676074" y="310561"/>
                  </a:lnTo>
                  <a:lnTo>
                    <a:pt x="51761" y="310561"/>
                  </a:lnTo>
                  <a:lnTo>
                    <a:pt x="31613" y="306493"/>
                  </a:lnTo>
                  <a:lnTo>
                    <a:pt x="15160" y="295400"/>
                  </a:lnTo>
                  <a:lnTo>
                    <a:pt x="4067" y="278947"/>
                  </a:lnTo>
                  <a:lnTo>
                    <a:pt x="0" y="258799"/>
                  </a:lnTo>
                  <a:lnTo>
                    <a:pt x="0" y="51761"/>
                  </a:lnTo>
                  <a:close/>
                </a:path>
              </a:pathLst>
            </a:custGeom>
            <a:noFill/>
            <a:ln cap="flat" cmpd="sng" w="158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29" name="Google Shape;429;p13"/>
          <p:cNvSpPr txBox="1"/>
          <p:nvPr/>
        </p:nvSpPr>
        <p:spPr>
          <a:xfrm>
            <a:off x="10297517" y="2446020"/>
            <a:ext cx="493395" cy="1473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800">
                <a:solidFill>
                  <a:srgbClr val="FFFFFF"/>
                </a:solidFill>
                <a:latin typeface="Verdana"/>
                <a:ea typeface="Verdana"/>
                <a:cs typeface="Verdana"/>
                <a:sym typeface="Verdana"/>
              </a:rPr>
              <a:t>ACL ={...}</a:t>
            </a:r>
            <a:endParaRPr sz="800">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p14"/>
          <p:cNvPicPr preferRelativeResize="0"/>
          <p:nvPr/>
        </p:nvPicPr>
        <p:blipFill rotWithShape="1">
          <a:blip r:embed="rId3">
            <a:alphaModFix/>
          </a:blip>
          <a:srcRect b="0" l="0" r="0" t="0"/>
          <a:stretch/>
        </p:blipFill>
        <p:spPr>
          <a:xfrm>
            <a:off x="7179944" y="0"/>
            <a:ext cx="5012055" cy="6858000"/>
          </a:xfrm>
          <a:prstGeom prst="rect">
            <a:avLst/>
          </a:prstGeom>
          <a:noFill/>
          <a:ln>
            <a:noFill/>
          </a:ln>
        </p:spPr>
      </p:pic>
      <p:sp>
        <p:nvSpPr>
          <p:cNvPr id="435" name="Google Shape;435;p14"/>
          <p:cNvSpPr txBox="1"/>
          <p:nvPr/>
        </p:nvSpPr>
        <p:spPr>
          <a:xfrm>
            <a:off x="11139385" y="6336481"/>
            <a:ext cx="155575" cy="171450"/>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100">
                <a:solidFill>
                  <a:srgbClr val="FFFFFF"/>
                </a:solidFill>
                <a:latin typeface="Verdana"/>
                <a:ea typeface="Verdana"/>
                <a:cs typeface="Verdana"/>
                <a:sym typeface="Verdana"/>
              </a:rPr>
              <a:t>14</a:t>
            </a:r>
            <a:endParaRPr sz="1100">
              <a:latin typeface="Verdana"/>
              <a:ea typeface="Verdana"/>
              <a:cs typeface="Verdana"/>
              <a:sym typeface="Verdana"/>
            </a:endParaRPr>
          </a:p>
        </p:txBody>
      </p:sp>
      <p:sp>
        <p:nvSpPr>
          <p:cNvPr id="436" name="Google Shape;436;p14"/>
          <p:cNvSpPr txBox="1"/>
          <p:nvPr>
            <p:ph type="title"/>
          </p:nvPr>
        </p:nvSpPr>
        <p:spPr>
          <a:xfrm>
            <a:off x="855402" y="387600"/>
            <a:ext cx="8166900" cy="9570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Isolamento/segregazione</a:t>
            </a:r>
            <a:endParaRPr/>
          </a:p>
        </p:txBody>
      </p:sp>
      <p:pic>
        <p:nvPicPr>
          <p:cNvPr id="437" name="Google Shape;437;p14"/>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438" name="Google Shape;438;p14"/>
          <p:cNvSpPr txBox="1"/>
          <p:nvPr/>
        </p:nvSpPr>
        <p:spPr>
          <a:xfrm>
            <a:off x="5071356" y="6551141"/>
            <a:ext cx="815400" cy="369900"/>
          </a:xfrm>
          <a:prstGeom prst="rect">
            <a:avLst/>
          </a:prstGeom>
          <a:noFill/>
          <a:ln>
            <a:noFill/>
          </a:ln>
        </p:spPr>
        <p:txBody>
          <a:bodyPr anchorCtr="0" anchor="t" bIns="0" lIns="0" spcFirstLastPara="1" rIns="0" wrap="square" tIns="625">
            <a:spAutoFit/>
          </a:bodyPr>
          <a:lstStyle/>
          <a:p>
            <a:pPr indent="0" lvl="0" marL="0" rtl="0" algn="l">
              <a:lnSpc>
                <a:spcPct val="100000"/>
              </a:lnSpc>
              <a:spcBef>
                <a:spcPts val="0"/>
              </a:spcBef>
              <a:spcAft>
                <a:spcPts val="0"/>
              </a:spcAft>
              <a:buNone/>
            </a:pPr>
            <a:r>
              <a:rPr lang="en-US" sz="1200">
                <a:latin typeface="Verdana"/>
                <a:ea typeface="Verdana"/>
                <a:cs typeface="Verdana"/>
                <a:sym typeface="Verdana"/>
              </a:rPr>
              <a:t>ga, Spagna</a:t>
            </a:r>
            <a:endParaRPr sz="1200">
              <a:latin typeface="Verdana"/>
              <a:ea typeface="Verdana"/>
              <a:cs typeface="Verdana"/>
              <a:sym typeface="Verdana"/>
            </a:endParaRPr>
          </a:p>
        </p:txBody>
      </p:sp>
      <p:sp>
        <p:nvSpPr>
          <p:cNvPr id="439" name="Google Shape;439;p14"/>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40" name="Google Shape;440;p14"/>
          <p:cNvSpPr txBox="1"/>
          <p:nvPr/>
        </p:nvSpPr>
        <p:spPr>
          <a:xfrm>
            <a:off x="692056" y="1567179"/>
            <a:ext cx="6868200" cy="1625100"/>
          </a:xfrm>
          <a:prstGeom prst="rect">
            <a:avLst/>
          </a:prstGeom>
          <a:noFill/>
          <a:ln>
            <a:noFill/>
          </a:ln>
        </p:spPr>
        <p:txBody>
          <a:bodyPr anchorCtr="0" anchor="t" bIns="0" lIns="0" spcFirstLastPara="1" rIns="0" wrap="square" tIns="22850">
            <a:spAutoFit/>
          </a:bodyPr>
          <a:lstStyle/>
          <a:p>
            <a:pPr indent="-78740" lvl="0" marL="103504" marR="5080" rtl="0" algn="l">
              <a:lnSpc>
                <a:spcPct val="118750"/>
              </a:lnSpc>
              <a:spcBef>
                <a:spcPts val="0"/>
              </a:spcBef>
              <a:spcAft>
                <a:spcPts val="0"/>
              </a:spcAft>
              <a:buSzPts val="1200"/>
              <a:buFont typeface="Arial"/>
              <a:buChar char="•"/>
            </a:pPr>
            <a:r>
              <a:rPr lang="en-US">
                <a:latin typeface="Verdana"/>
                <a:ea typeface="Verdana"/>
                <a:cs typeface="Verdana"/>
                <a:sym typeface="Verdana"/>
              </a:rPr>
              <a:t>	Tutti i firewall si basano su "</a:t>
            </a:r>
            <a:r>
              <a:rPr b="1" lang="en-US">
                <a:latin typeface="Tahoma"/>
                <a:ea typeface="Tahoma"/>
                <a:cs typeface="Tahoma"/>
                <a:sym typeface="Tahoma"/>
              </a:rPr>
              <a:t>politiche di firewall</a:t>
            </a:r>
            <a:r>
              <a:rPr lang="en-US">
                <a:latin typeface="Verdana"/>
                <a:ea typeface="Verdana"/>
                <a:cs typeface="Verdana"/>
                <a:sym typeface="Verdana"/>
              </a:rPr>
              <a:t>" e alcune raccomandazioni per la loro specificazione sono contenute nel NIST SP 800- 41-rev1.</a:t>
            </a:r>
            <a:endParaRPr>
              <a:latin typeface="Verdana"/>
              <a:ea typeface="Verdana"/>
              <a:cs typeface="Verdana"/>
              <a:sym typeface="Verdana"/>
            </a:endParaRPr>
          </a:p>
          <a:p>
            <a:pPr indent="-169545" lvl="1" marL="396240" rtl="0" algn="l">
              <a:lnSpc>
                <a:spcPct val="100000"/>
              </a:lnSpc>
              <a:spcBef>
                <a:spcPts val="105"/>
              </a:spcBef>
              <a:spcAft>
                <a:spcPts val="0"/>
              </a:spcAft>
              <a:buSzPts val="1200"/>
              <a:buFont typeface="Arial"/>
              <a:buChar char="•"/>
            </a:pPr>
            <a:r>
              <a:rPr lang="en-US" sz="1200">
                <a:latin typeface="Verdana"/>
                <a:ea typeface="Verdana"/>
                <a:cs typeface="Verdana"/>
                <a:sym typeface="Verdana"/>
              </a:rPr>
              <a:t>I criteri del firewall dovrebbero essere proibitivi piuttosto che permissivi.</a:t>
            </a:r>
            <a:endParaRPr sz="1200">
              <a:latin typeface="Verdana"/>
              <a:ea typeface="Verdana"/>
              <a:cs typeface="Verdana"/>
              <a:sym typeface="Verdana"/>
            </a:endParaRPr>
          </a:p>
          <a:p>
            <a:pPr indent="-170180" lvl="1" marL="396240" marR="215265" rtl="0" algn="l">
              <a:lnSpc>
                <a:spcPct val="101400"/>
              </a:lnSpc>
              <a:spcBef>
                <a:spcPts val="600"/>
              </a:spcBef>
              <a:spcAft>
                <a:spcPts val="0"/>
              </a:spcAft>
              <a:buSzPts val="1200"/>
              <a:buFont typeface="Arial"/>
              <a:buChar char="•"/>
            </a:pPr>
            <a:r>
              <a:rPr lang="en-US" sz="1200">
                <a:latin typeface="Verdana"/>
                <a:ea typeface="Verdana"/>
                <a:cs typeface="Verdana"/>
                <a:sym typeface="Verdana"/>
              </a:rPr>
              <a:t>Le politiche di firewall devono contemplare una serie di condizioni di protezione per ACCETTARE / SCARICARE il traffico, quali: </a:t>
            </a:r>
            <a:r>
              <a:rPr b="1" lang="en-US" sz="1200">
                <a:latin typeface="Tahoma"/>
                <a:ea typeface="Tahoma"/>
                <a:cs typeface="Tahoma"/>
                <a:sym typeface="Tahoma"/>
              </a:rPr>
              <a:t>indirizzi IP, tipi di protocolli, attività di rete o tipo di firewall e relativa applicazione.</a:t>
            </a:r>
            <a:endParaRPr sz="1200">
              <a:latin typeface="Tahoma"/>
              <a:ea typeface="Tahoma"/>
              <a:cs typeface="Tahoma"/>
              <a:sym typeface="Tahoma"/>
            </a:endParaRPr>
          </a:p>
        </p:txBody>
      </p:sp>
      <p:sp>
        <p:nvSpPr>
          <p:cNvPr id="441" name="Google Shape;441;p14"/>
          <p:cNvSpPr txBox="1"/>
          <p:nvPr/>
        </p:nvSpPr>
        <p:spPr>
          <a:xfrm>
            <a:off x="692056" y="3447796"/>
            <a:ext cx="4333200" cy="2398200"/>
          </a:xfrm>
          <a:prstGeom prst="rect">
            <a:avLst/>
          </a:prstGeom>
          <a:noFill/>
          <a:ln>
            <a:noFill/>
          </a:ln>
        </p:spPr>
        <p:txBody>
          <a:bodyPr anchorCtr="0" anchor="t" bIns="0" lIns="0" spcFirstLastPara="1" rIns="0" wrap="square" tIns="3175">
            <a:spAutoFit/>
          </a:bodyPr>
          <a:lstStyle/>
          <a:p>
            <a:pPr indent="-88900" lvl="0" marL="103504" marR="242570" rtl="0" algn="l">
              <a:lnSpc>
                <a:spcPct val="103699"/>
              </a:lnSpc>
              <a:spcBef>
                <a:spcPts val="0"/>
              </a:spcBef>
              <a:spcAft>
                <a:spcPts val="0"/>
              </a:spcAft>
              <a:buSzPts val="1400"/>
              <a:buFont typeface="Arial"/>
              <a:buChar char="•"/>
            </a:pPr>
            <a:r>
              <a:rPr b="1" lang="en-US">
                <a:latin typeface="Tahoma"/>
                <a:ea typeface="Tahoma"/>
                <a:cs typeface="Tahoma"/>
                <a:sym typeface="Tahoma"/>
              </a:rPr>
              <a:t>	Indirizzo IP (IPv4 e IPv6)</a:t>
            </a:r>
            <a:r>
              <a:rPr lang="en-US">
                <a:latin typeface="Verdana"/>
                <a:ea typeface="Verdana"/>
                <a:cs typeface="Verdana"/>
                <a:sym typeface="Verdana"/>
              </a:rPr>
              <a:t>: i firewall devono bloccare tutto il traffico in uscita verso una rete.</a:t>
            </a:r>
            <a:endParaRPr>
              <a:latin typeface="Verdana"/>
              <a:ea typeface="Verdana"/>
              <a:cs typeface="Verdana"/>
              <a:sym typeface="Verdana"/>
            </a:endParaRPr>
          </a:p>
          <a:p>
            <a:pPr indent="-170180" lvl="1" marL="396240" marR="5080" rtl="0" algn="l">
              <a:lnSpc>
                <a:spcPct val="98600"/>
              </a:lnSpc>
              <a:spcBef>
                <a:spcPts val="395"/>
              </a:spcBef>
              <a:spcAft>
                <a:spcPts val="0"/>
              </a:spcAft>
              <a:buSzPts val="1200"/>
              <a:buFont typeface="Arial"/>
              <a:buChar char="•"/>
            </a:pPr>
            <a:r>
              <a:rPr lang="en-US" sz="1200">
                <a:latin typeface="Verdana"/>
                <a:ea typeface="Verdana"/>
                <a:cs typeface="Verdana"/>
                <a:sym typeface="Verdana"/>
              </a:rPr>
              <a:t>Tuttavia, decidere quali indirizzi debbano essere bloccati può essere uno dei compiti più complessi per un amministratore IT/OT.</a:t>
            </a:r>
            <a:endParaRPr sz="1200">
              <a:latin typeface="Verdana"/>
              <a:ea typeface="Verdana"/>
              <a:cs typeface="Verdana"/>
              <a:sym typeface="Verdana"/>
            </a:endParaRPr>
          </a:p>
          <a:p>
            <a:pPr indent="-170180" lvl="1" marL="396240" marR="77470" rtl="0" algn="l">
              <a:lnSpc>
                <a:spcPct val="100699"/>
              </a:lnSpc>
              <a:spcBef>
                <a:spcPts val="610"/>
              </a:spcBef>
              <a:spcAft>
                <a:spcPts val="0"/>
              </a:spcAft>
              <a:buSzPts val="1200"/>
              <a:buFont typeface="Arial"/>
              <a:buChar char="•"/>
            </a:pPr>
            <a:r>
              <a:rPr lang="en-US" sz="1200">
                <a:latin typeface="Verdana"/>
                <a:ea typeface="Verdana"/>
                <a:cs typeface="Verdana"/>
                <a:sym typeface="Verdana"/>
              </a:rPr>
              <a:t>Allo stesso tempo, è anche un compito critico, poiché una decisione sbagliata può portare a molteplici rischi per la sicurezza.</a:t>
            </a:r>
            <a:endParaRPr sz="1200">
              <a:latin typeface="Verdana"/>
              <a:ea typeface="Verdana"/>
              <a:cs typeface="Verdana"/>
              <a:sym typeface="Verdana"/>
            </a:endParaRPr>
          </a:p>
          <a:p>
            <a:pPr indent="-170180" lvl="1" marL="396240" marR="429894" rtl="0" algn="l">
              <a:lnSpc>
                <a:spcPct val="115000"/>
              </a:lnSpc>
              <a:spcBef>
                <a:spcPts val="735"/>
              </a:spcBef>
              <a:spcAft>
                <a:spcPts val="0"/>
              </a:spcAft>
              <a:buSzPts val="1200"/>
              <a:buFont typeface="Arial"/>
              <a:buChar char="•"/>
            </a:pPr>
            <a:r>
              <a:rPr lang="en-US" sz="1200">
                <a:latin typeface="Verdana"/>
                <a:ea typeface="Verdana"/>
                <a:cs typeface="Verdana"/>
                <a:sym typeface="Verdana"/>
              </a:rPr>
              <a:t>Il NIST SP 800-41-rev1 fornisce una serie di raccomandazioni a questo proposito</a:t>
            </a:r>
            <a:endParaRPr sz="1200">
              <a:latin typeface="Verdana"/>
              <a:ea typeface="Verdana"/>
              <a:cs typeface="Verdana"/>
              <a:sym typeface="Verdana"/>
            </a:endParaRPr>
          </a:p>
        </p:txBody>
      </p:sp>
      <p:sp>
        <p:nvSpPr>
          <p:cNvPr id="442" name="Google Shape;442;p14"/>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grpSp>
        <p:nvGrpSpPr>
          <p:cNvPr id="443" name="Google Shape;443;p14"/>
          <p:cNvGrpSpPr/>
          <p:nvPr/>
        </p:nvGrpSpPr>
        <p:grpSpPr>
          <a:xfrm>
            <a:off x="5121133" y="3276377"/>
            <a:ext cx="7011034" cy="3395979"/>
            <a:chOff x="5121133" y="3276377"/>
            <a:chExt cx="7011034" cy="3395979"/>
          </a:xfrm>
        </p:grpSpPr>
        <p:sp>
          <p:nvSpPr>
            <p:cNvPr id="444" name="Google Shape;444;p14"/>
            <p:cNvSpPr/>
            <p:nvPr/>
          </p:nvSpPr>
          <p:spPr>
            <a:xfrm>
              <a:off x="6898009" y="3276377"/>
              <a:ext cx="0" cy="3395979"/>
            </a:xfrm>
            <a:custGeom>
              <a:rect b="b" l="l" r="r" t="t"/>
              <a:pathLst>
                <a:path extrusionOk="0" h="3395979" w="120000">
                  <a:moveTo>
                    <a:pt x="0" y="0"/>
                  </a:moveTo>
                  <a:lnTo>
                    <a:pt x="0" y="3395980"/>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45" name="Google Shape;445;p14"/>
            <p:cNvSpPr/>
            <p:nvPr/>
          </p:nvSpPr>
          <p:spPr>
            <a:xfrm>
              <a:off x="5121133" y="3526567"/>
              <a:ext cx="7011034" cy="0"/>
            </a:xfrm>
            <a:custGeom>
              <a:rect b="b" l="l" r="r" t="t"/>
              <a:pathLst>
                <a:path extrusionOk="0" h="120000" w="7011034">
                  <a:moveTo>
                    <a:pt x="0" y="0"/>
                  </a:moveTo>
                  <a:lnTo>
                    <a:pt x="7010955" y="0"/>
                  </a:lnTo>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46" name="Google Shape;446;p14"/>
            <p:cNvSpPr/>
            <p:nvPr/>
          </p:nvSpPr>
          <p:spPr>
            <a:xfrm>
              <a:off x="5121133" y="3276377"/>
              <a:ext cx="7011034" cy="3395979"/>
            </a:xfrm>
            <a:custGeom>
              <a:rect b="b" l="l" r="r" t="t"/>
              <a:pathLst>
                <a:path extrusionOk="0" h="3395979" w="7011034">
                  <a:moveTo>
                    <a:pt x="6350" y="0"/>
                  </a:moveTo>
                  <a:lnTo>
                    <a:pt x="6350" y="3395980"/>
                  </a:lnTo>
                </a:path>
                <a:path extrusionOk="0" h="3395979" w="7011034">
                  <a:moveTo>
                    <a:pt x="7004605" y="0"/>
                  </a:moveTo>
                  <a:lnTo>
                    <a:pt x="7004605" y="3395980"/>
                  </a:lnTo>
                </a:path>
                <a:path extrusionOk="0" h="3395979" w="7011034">
                  <a:moveTo>
                    <a:pt x="0" y="6350"/>
                  </a:moveTo>
                  <a:lnTo>
                    <a:pt x="7010955" y="6350"/>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47" name="Google Shape;447;p14"/>
          <p:cNvSpPr txBox="1"/>
          <p:nvPr/>
        </p:nvSpPr>
        <p:spPr>
          <a:xfrm>
            <a:off x="5133833" y="3289077"/>
            <a:ext cx="1758314" cy="218440"/>
          </a:xfrm>
          <a:prstGeom prst="rect">
            <a:avLst/>
          </a:prstGeom>
          <a:solidFill>
            <a:srgbClr val="FFBA00"/>
          </a:solidFill>
          <a:ln>
            <a:noFill/>
          </a:ln>
        </p:spPr>
        <p:txBody>
          <a:bodyPr anchorCtr="0" anchor="t" bIns="0" lIns="0" spcFirstLastPara="1" rIns="0" wrap="square" tIns="40000">
            <a:spAutoFit/>
          </a:bodyPr>
          <a:lstStyle/>
          <a:p>
            <a:pPr indent="0" lvl="0" marL="0" rtl="0" algn="ctr">
              <a:lnSpc>
                <a:spcPct val="100000"/>
              </a:lnSpc>
              <a:spcBef>
                <a:spcPts val="0"/>
              </a:spcBef>
              <a:spcAft>
                <a:spcPts val="0"/>
              </a:spcAft>
              <a:buNone/>
            </a:pPr>
            <a:r>
              <a:rPr b="1" lang="en-US" sz="1000">
                <a:solidFill>
                  <a:srgbClr val="FFFFFF"/>
                </a:solidFill>
                <a:latin typeface="Tahoma"/>
                <a:ea typeface="Tahoma"/>
                <a:cs typeface="Tahoma"/>
                <a:sym typeface="Tahoma"/>
              </a:rPr>
              <a:t>AZIONE</a:t>
            </a:r>
            <a:endParaRPr sz="1000">
              <a:latin typeface="Tahoma"/>
              <a:ea typeface="Tahoma"/>
              <a:cs typeface="Tahoma"/>
              <a:sym typeface="Tahoma"/>
            </a:endParaRPr>
          </a:p>
        </p:txBody>
      </p:sp>
      <p:sp>
        <p:nvSpPr>
          <p:cNvPr id="448" name="Google Shape;448;p14"/>
          <p:cNvSpPr txBox="1"/>
          <p:nvPr/>
        </p:nvSpPr>
        <p:spPr>
          <a:xfrm>
            <a:off x="6904359" y="3289077"/>
            <a:ext cx="5215255" cy="218440"/>
          </a:xfrm>
          <a:prstGeom prst="rect">
            <a:avLst/>
          </a:prstGeom>
          <a:solidFill>
            <a:srgbClr val="FFBA00"/>
          </a:solidFill>
          <a:ln>
            <a:noFill/>
          </a:ln>
        </p:spPr>
        <p:txBody>
          <a:bodyPr anchorCtr="0" anchor="t" bIns="0" lIns="0" spcFirstLastPara="1" rIns="0" wrap="square" tIns="40000">
            <a:spAutoFit/>
          </a:bodyPr>
          <a:lstStyle/>
          <a:p>
            <a:pPr indent="0" lvl="0" marL="85090" rtl="0" algn="l">
              <a:lnSpc>
                <a:spcPct val="100000"/>
              </a:lnSpc>
              <a:spcBef>
                <a:spcPts val="0"/>
              </a:spcBef>
              <a:spcAft>
                <a:spcPts val="0"/>
              </a:spcAft>
              <a:buNone/>
            </a:pPr>
            <a:r>
              <a:rPr b="1" lang="en-US" sz="1000">
                <a:solidFill>
                  <a:srgbClr val="FFFFFF"/>
                </a:solidFill>
                <a:latin typeface="Tahoma"/>
                <a:ea typeface="Tahoma"/>
                <a:cs typeface="Tahoma"/>
                <a:sym typeface="Tahoma"/>
              </a:rPr>
              <a:t>RACCOMANDAZIONI - NIST SP 800-41-rev1</a:t>
            </a:r>
            <a:endParaRPr sz="1000">
              <a:latin typeface="Tahoma"/>
              <a:ea typeface="Tahoma"/>
              <a:cs typeface="Tahoma"/>
              <a:sym typeface="Tahoma"/>
            </a:endParaRPr>
          </a:p>
        </p:txBody>
      </p:sp>
      <p:sp>
        <p:nvSpPr>
          <p:cNvPr id="449" name="Google Shape;449;p14"/>
          <p:cNvSpPr txBox="1"/>
          <p:nvPr/>
        </p:nvSpPr>
        <p:spPr>
          <a:xfrm>
            <a:off x="5133833" y="3545617"/>
            <a:ext cx="1758314" cy="370840"/>
          </a:xfrm>
          <a:prstGeom prst="rect">
            <a:avLst/>
          </a:prstGeom>
          <a:solidFill>
            <a:srgbClr val="FFE7CB"/>
          </a:solidFill>
          <a:ln>
            <a:noFill/>
          </a:ln>
        </p:spPr>
        <p:txBody>
          <a:bodyPr anchorCtr="0" anchor="t" bIns="0" lIns="0" spcFirstLastPara="1" rIns="0" wrap="square" tIns="27300">
            <a:spAutoFit/>
          </a:bodyPr>
          <a:lstStyle/>
          <a:p>
            <a:pPr indent="0" lvl="0" marL="288290" rtl="0" algn="l">
              <a:lnSpc>
                <a:spcPct val="100000"/>
              </a:lnSpc>
              <a:spcBef>
                <a:spcPts val="0"/>
              </a:spcBef>
              <a:spcAft>
                <a:spcPts val="0"/>
              </a:spcAft>
              <a:buNone/>
            </a:pPr>
            <a:r>
              <a:rPr b="1" lang="en-US" sz="1000">
                <a:latin typeface="Tahoma"/>
                <a:ea typeface="Tahoma"/>
                <a:cs typeface="Tahoma"/>
                <a:sym typeface="Tahoma"/>
              </a:rPr>
              <a:t>ACCETTA </a:t>
            </a:r>
            <a:r>
              <a:rPr lang="en-US" sz="1000">
                <a:latin typeface="Verdana"/>
                <a:ea typeface="Verdana"/>
                <a:cs typeface="Verdana"/>
                <a:sym typeface="Verdana"/>
              </a:rPr>
              <a:t>(e LOG)</a:t>
            </a:r>
            <a:endParaRPr sz="1000">
              <a:latin typeface="Verdana"/>
              <a:ea typeface="Verdana"/>
              <a:cs typeface="Verdana"/>
              <a:sym typeface="Verdana"/>
            </a:endParaRPr>
          </a:p>
        </p:txBody>
      </p:sp>
      <p:sp>
        <p:nvSpPr>
          <p:cNvPr id="450" name="Google Shape;450;p14"/>
          <p:cNvSpPr txBox="1"/>
          <p:nvPr/>
        </p:nvSpPr>
        <p:spPr>
          <a:xfrm>
            <a:off x="6904359" y="3545617"/>
            <a:ext cx="5215255" cy="370840"/>
          </a:xfrm>
          <a:prstGeom prst="rect">
            <a:avLst/>
          </a:prstGeom>
          <a:solidFill>
            <a:srgbClr val="FFE7CB"/>
          </a:solidFill>
          <a:ln>
            <a:noFill/>
          </a:ln>
        </p:spPr>
        <p:txBody>
          <a:bodyPr anchorCtr="0" anchor="t" bIns="0" lIns="0" spcFirstLastPara="1" rIns="0" wrap="square" tIns="27300">
            <a:spAutoFit/>
          </a:bodyPr>
          <a:lstStyle/>
          <a:p>
            <a:pPr indent="0" lvl="0" marL="85090" marR="417830" rtl="0" algn="l">
              <a:lnSpc>
                <a:spcPct val="100000"/>
              </a:lnSpc>
              <a:spcBef>
                <a:spcPts val="0"/>
              </a:spcBef>
              <a:spcAft>
                <a:spcPts val="0"/>
              </a:spcAft>
              <a:buNone/>
            </a:pPr>
            <a:r>
              <a:rPr lang="en-US" sz="1000">
                <a:latin typeface="Verdana"/>
                <a:ea typeface="Verdana"/>
                <a:cs typeface="Verdana"/>
                <a:sym typeface="Verdana"/>
              </a:rPr>
              <a:t>Solo gli indirizzi IP in entrata e in uscita validi e conosciuti e le reti valide.</a:t>
            </a:r>
            <a:endParaRPr sz="1000">
              <a:latin typeface="Verdana"/>
              <a:ea typeface="Verdana"/>
              <a:cs typeface="Verdana"/>
              <a:sym typeface="Verdana"/>
            </a:endParaRPr>
          </a:p>
        </p:txBody>
      </p:sp>
      <p:sp>
        <p:nvSpPr>
          <p:cNvPr id="451" name="Google Shape;451;p14"/>
          <p:cNvSpPr txBox="1"/>
          <p:nvPr/>
        </p:nvSpPr>
        <p:spPr>
          <a:xfrm>
            <a:off x="5127483" y="3922807"/>
            <a:ext cx="1771014" cy="243840"/>
          </a:xfrm>
          <a:prstGeom prst="rect">
            <a:avLst/>
          </a:prstGeom>
          <a:solidFill>
            <a:srgbClr val="FFF3E7"/>
          </a:solidFill>
          <a:ln cap="flat" cmpd="sng" w="12700">
            <a:solidFill>
              <a:srgbClr val="FFFFFF"/>
            </a:solidFill>
            <a:prstDash val="solid"/>
            <a:round/>
            <a:headEnd len="sm" w="sm" type="none"/>
            <a:tailEnd len="sm" w="sm" type="none"/>
          </a:ln>
        </p:spPr>
        <p:txBody>
          <a:bodyPr anchorCtr="0" anchor="t" bIns="0" lIns="0" spcFirstLastPara="1" rIns="0" wrap="square" tIns="46350">
            <a:spAutoFit/>
          </a:bodyPr>
          <a:lstStyle/>
          <a:p>
            <a:pPr indent="0" lvl="0" marL="356235" rtl="0" algn="l">
              <a:lnSpc>
                <a:spcPct val="100000"/>
              </a:lnSpc>
              <a:spcBef>
                <a:spcPts val="0"/>
              </a:spcBef>
              <a:spcAft>
                <a:spcPts val="0"/>
              </a:spcAft>
              <a:buNone/>
            </a:pPr>
            <a:r>
              <a:rPr lang="en-US" sz="1000">
                <a:latin typeface="Verdana"/>
                <a:ea typeface="Verdana"/>
                <a:cs typeface="Verdana"/>
                <a:sym typeface="Verdana"/>
              </a:rPr>
              <a:t>GOCCIA (e LOG)</a:t>
            </a:r>
            <a:endParaRPr sz="1000">
              <a:latin typeface="Verdana"/>
              <a:ea typeface="Verdana"/>
              <a:cs typeface="Verdana"/>
              <a:sym typeface="Verdana"/>
            </a:endParaRPr>
          </a:p>
        </p:txBody>
      </p:sp>
      <p:sp>
        <p:nvSpPr>
          <p:cNvPr id="452" name="Google Shape;452;p14"/>
          <p:cNvSpPr txBox="1"/>
          <p:nvPr/>
        </p:nvSpPr>
        <p:spPr>
          <a:xfrm>
            <a:off x="6898009" y="3922807"/>
            <a:ext cx="5227955" cy="243840"/>
          </a:xfrm>
          <a:prstGeom prst="rect">
            <a:avLst/>
          </a:prstGeom>
          <a:solidFill>
            <a:srgbClr val="FFF3E7"/>
          </a:solidFill>
          <a:ln cap="flat" cmpd="sng" w="12700">
            <a:solidFill>
              <a:srgbClr val="FFFFFF"/>
            </a:solidFill>
            <a:prstDash val="solid"/>
            <a:round/>
            <a:headEnd len="sm" w="sm" type="none"/>
            <a:tailEnd len="sm" w="sm" type="none"/>
          </a:ln>
        </p:spPr>
        <p:txBody>
          <a:bodyPr anchorCtr="0" anchor="t" bIns="0" lIns="0" spcFirstLastPara="1" rIns="0" wrap="square" tIns="46350">
            <a:spAutoFit/>
          </a:bodyPr>
          <a:lstStyle/>
          <a:p>
            <a:pPr indent="0" lvl="0" marL="91440" rtl="0" algn="l">
              <a:lnSpc>
                <a:spcPct val="100000"/>
              </a:lnSpc>
              <a:spcBef>
                <a:spcPts val="0"/>
              </a:spcBef>
              <a:spcAft>
                <a:spcPts val="0"/>
              </a:spcAft>
              <a:buNone/>
            </a:pPr>
            <a:r>
              <a:rPr lang="en-US" sz="1000">
                <a:latin typeface="Verdana"/>
                <a:ea typeface="Verdana"/>
                <a:cs typeface="Verdana"/>
                <a:sym typeface="Verdana"/>
              </a:rPr>
              <a:t>Qualsiasi traffico non espressamente consentito dalla politica del firewall.</a:t>
            </a:r>
            <a:endParaRPr sz="1000">
              <a:latin typeface="Verdana"/>
              <a:ea typeface="Verdana"/>
              <a:cs typeface="Verdana"/>
              <a:sym typeface="Verdana"/>
            </a:endParaRPr>
          </a:p>
        </p:txBody>
      </p:sp>
      <p:sp>
        <p:nvSpPr>
          <p:cNvPr id="453" name="Google Shape;453;p14"/>
          <p:cNvSpPr txBox="1"/>
          <p:nvPr/>
        </p:nvSpPr>
        <p:spPr>
          <a:xfrm>
            <a:off x="5127483" y="4166647"/>
            <a:ext cx="1771014" cy="701040"/>
          </a:xfrm>
          <a:prstGeom prst="rect">
            <a:avLst/>
          </a:prstGeom>
          <a:solidFill>
            <a:srgbClr val="FFE7CB"/>
          </a:solidFill>
          <a:ln cap="flat" cmpd="sng" w="12700">
            <a:solidFill>
              <a:srgbClr val="FFFFFF"/>
            </a:solidFill>
            <a:prstDash val="solid"/>
            <a:round/>
            <a:headEnd len="sm" w="sm" type="none"/>
            <a:tailEnd len="sm" w="sm" type="none"/>
          </a:ln>
        </p:spPr>
        <p:txBody>
          <a:bodyPr anchorCtr="0" anchor="t" bIns="0" lIns="0" spcFirstLastPara="1" rIns="0" wrap="square" tIns="34275">
            <a:spAutoFit/>
          </a:bodyPr>
          <a:lstStyle/>
          <a:p>
            <a:pPr indent="0" lvl="0" marL="356235" rtl="0" algn="l">
              <a:lnSpc>
                <a:spcPct val="100000"/>
              </a:lnSpc>
              <a:spcBef>
                <a:spcPts val="0"/>
              </a:spcBef>
              <a:spcAft>
                <a:spcPts val="0"/>
              </a:spcAft>
              <a:buNone/>
            </a:pPr>
            <a:r>
              <a:rPr lang="en-US" sz="1000">
                <a:latin typeface="Verdana"/>
                <a:ea typeface="Verdana"/>
                <a:cs typeface="Verdana"/>
                <a:sym typeface="Verdana"/>
              </a:rPr>
              <a:t>GOCCIA (e LOG)</a:t>
            </a:r>
            <a:endParaRPr sz="1000">
              <a:latin typeface="Verdana"/>
              <a:ea typeface="Verdana"/>
              <a:cs typeface="Verdana"/>
              <a:sym typeface="Verdana"/>
            </a:endParaRPr>
          </a:p>
        </p:txBody>
      </p:sp>
      <p:sp>
        <p:nvSpPr>
          <p:cNvPr id="454" name="Google Shape;454;p14"/>
          <p:cNvSpPr txBox="1"/>
          <p:nvPr/>
        </p:nvSpPr>
        <p:spPr>
          <a:xfrm>
            <a:off x="6898009" y="4166647"/>
            <a:ext cx="5227955" cy="701040"/>
          </a:xfrm>
          <a:prstGeom prst="rect">
            <a:avLst/>
          </a:prstGeom>
          <a:solidFill>
            <a:srgbClr val="FFE7CB"/>
          </a:solidFill>
          <a:ln cap="flat" cmpd="sng" w="12700">
            <a:solidFill>
              <a:srgbClr val="FFFFFF"/>
            </a:solidFill>
            <a:prstDash val="solid"/>
            <a:round/>
            <a:headEnd len="sm" w="sm" type="none"/>
            <a:tailEnd len="sm" w="sm" type="none"/>
          </a:ln>
        </p:spPr>
        <p:txBody>
          <a:bodyPr anchorCtr="0" anchor="t" bIns="0" lIns="0" spcFirstLastPara="1" rIns="0" wrap="square" tIns="46350">
            <a:spAutoFit/>
          </a:bodyPr>
          <a:lstStyle/>
          <a:p>
            <a:pPr indent="0" lvl="0" marL="91440" rtl="0" algn="l">
              <a:lnSpc>
                <a:spcPct val="100000"/>
              </a:lnSpc>
              <a:spcBef>
                <a:spcPts val="0"/>
              </a:spcBef>
              <a:spcAft>
                <a:spcPts val="0"/>
              </a:spcAft>
              <a:buNone/>
            </a:pPr>
            <a:r>
              <a:rPr lang="en-US" sz="1000">
                <a:latin typeface="Verdana"/>
                <a:ea typeface="Verdana"/>
                <a:cs typeface="Verdana"/>
                <a:sym typeface="Verdana"/>
              </a:rPr>
              <a:t>Solo gli indirizzi IP non validi relativi a:</a:t>
            </a:r>
            <a:endParaRPr sz="1000">
              <a:latin typeface="Verdana"/>
              <a:ea typeface="Verdana"/>
              <a:cs typeface="Verdana"/>
              <a:sym typeface="Verdana"/>
            </a:endParaRPr>
          </a:p>
          <a:p>
            <a:pPr indent="-285115" lvl="0" marL="376555" rtl="0" algn="l">
              <a:lnSpc>
                <a:spcPct val="100000"/>
              </a:lnSpc>
              <a:spcBef>
                <a:spcPts val="0"/>
              </a:spcBef>
              <a:spcAft>
                <a:spcPts val="0"/>
              </a:spcAft>
              <a:buSzPts val="1000"/>
              <a:buFont typeface="Arial"/>
              <a:buChar char="•"/>
            </a:pPr>
            <a:r>
              <a:rPr lang="en-US" sz="1000">
                <a:latin typeface="Verdana"/>
                <a:ea typeface="Verdana"/>
                <a:cs typeface="Verdana"/>
                <a:sym typeface="Verdana"/>
              </a:rPr>
              <a:t>l'indirizzo localhost come 127.0.0.0 (a 127.255.255.255.255)</a:t>
            </a:r>
            <a:endParaRPr sz="1000">
              <a:latin typeface="Verdana"/>
              <a:ea typeface="Verdana"/>
              <a:cs typeface="Verdana"/>
              <a:sym typeface="Verdana"/>
            </a:endParaRPr>
          </a:p>
          <a:p>
            <a:pPr indent="-285115" lvl="0" marL="376555" rtl="0" algn="l">
              <a:lnSpc>
                <a:spcPct val="100000"/>
              </a:lnSpc>
              <a:spcBef>
                <a:spcPts val="0"/>
              </a:spcBef>
              <a:spcAft>
                <a:spcPts val="0"/>
              </a:spcAft>
              <a:buSzPts val="1000"/>
              <a:buFont typeface="Arial"/>
              <a:buChar char="•"/>
            </a:pPr>
            <a:r>
              <a:rPr lang="en-US" sz="1000">
                <a:latin typeface="Verdana"/>
                <a:ea typeface="Verdana"/>
                <a:cs typeface="Verdana"/>
                <a:sym typeface="Verdana"/>
              </a:rPr>
              <a:t>l'indirizzo di trasmissione a tutte le reti come 0.0.0.0.0.0</a:t>
            </a:r>
            <a:endParaRPr sz="1000">
              <a:latin typeface="Verdana"/>
              <a:ea typeface="Verdana"/>
              <a:cs typeface="Verdana"/>
              <a:sym typeface="Verdana"/>
            </a:endParaRPr>
          </a:p>
          <a:p>
            <a:pPr indent="-285115" lvl="0" marL="376555" rtl="0" algn="l">
              <a:lnSpc>
                <a:spcPct val="100000"/>
              </a:lnSpc>
              <a:spcBef>
                <a:spcPts val="0"/>
              </a:spcBef>
              <a:spcAft>
                <a:spcPts val="0"/>
              </a:spcAft>
              <a:buSzPts val="1000"/>
              <a:buFont typeface="Arial"/>
              <a:buChar char="•"/>
            </a:pPr>
            <a:r>
              <a:rPr lang="en-US" sz="1000">
                <a:latin typeface="Verdana"/>
                <a:ea typeface="Verdana"/>
                <a:cs typeface="Verdana"/>
                <a:sym typeface="Verdana"/>
              </a:rPr>
              <a:t>indirizzo link-local (ad esempio, 180.254.0.0)</a:t>
            </a:r>
            <a:endParaRPr sz="1000">
              <a:latin typeface="Verdana"/>
              <a:ea typeface="Verdana"/>
              <a:cs typeface="Verdana"/>
              <a:sym typeface="Verdana"/>
            </a:endParaRPr>
          </a:p>
        </p:txBody>
      </p:sp>
      <p:sp>
        <p:nvSpPr>
          <p:cNvPr id="455" name="Google Shape;455;p14"/>
          <p:cNvSpPr txBox="1"/>
          <p:nvPr/>
        </p:nvSpPr>
        <p:spPr>
          <a:xfrm>
            <a:off x="5127483" y="4867687"/>
            <a:ext cx="1771014" cy="1158240"/>
          </a:xfrm>
          <a:prstGeom prst="rect">
            <a:avLst/>
          </a:prstGeom>
          <a:solidFill>
            <a:srgbClr val="FFF3E7"/>
          </a:solidFill>
          <a:ln cap="flat" cmpd="sng" w="12700">
            <a:solidFill>
              <a:srgbClr val="FFFFFF"/>
            </a:solidFill>
            <a:prstDash val="solid"/>
            <a:round/>
            <a:headEnd len="sm" w="sm" type="none"/>
            <a:tailEnd len="sm" w="sm" type="none"/>
          </a:ln>
        </p:spPr>
        <p:txBody>
          <a:bodyPr anchorCtr="0" anchor="t" bIns="0" lIns="0" spcFirstLastPara="1" rIns="0" wrap="square" tIns="34275">
            <a:spAutoFit/>
          </a:bodyPr>
          <a:lstStyle/>
          <a:p>
            <a:pPr indent="0" lvl="0" marL="356235" rtl="0" algn="l">
              <a:lnSpc>
                <a:spcPct val="100000"/>
              </a:lnSpc>
              <a:spcBef>
                <a:spcPts val="0"/>
              </a:spcBef>
              <a:spcAft>
                <a:spcPts val="0"/>
              </a:spcAft>
              <a:buNone/>
            </a:pPr>
            <a:r>
              <a:rPr lang="en-US" sz="1000">
                <a:latin typeface="Verdana"/>
                <a:ea typeface="Verdana"/>
                <a:cs typeface="Verdana"/>
                <a:sym typeface="Verdana"/>
              </a:rPr>
              <a:t>GOCCIA (e LOG)</a:t>
            </a:r>
            <a:endParaRPr sz="1000">
              <a:latin typeface="Verdana"/>
              <a:ea typeface="Verdana"/>
              <a:cs typeface="Verdana"/>
              <a:sym typeface="Verdana"/>
            </a:endParaRPr>
          </a:p>
        </p:txBody>
      </p:sp>
      <p:sp>
        <p:nvSpPr>
          <p:cNvPr id="456" name="Google Shape;456;p14"/>
          <p:cNvSpPr txBox="1"/>
          <p:nvPr/>
        </p:nvSpPr>
        <p:spPr>
          <a:xfrm>
            <a:off x="6898009" y="4867687"/>
            <a:ext cx="5227955" cy="1158240"/>
          </a:xfrm>
          <a:prstGeom prst="rect">
            <a:avLst/>
          </a:prstGeom>
          <a:solidFill>
            <a:srgbClr val="FFF3E7"/>
          </a:solidFill>
          <a:ln cap="flat" cmpd="sng" w="12700">
            <a:solidFill>
              <a:srgbClr val="FFFFFF"/>
            </a:solidFill>
            <a:prstDash val="solid"/>
            <a:round/>
            <a:headEnd len="sm" w="sm" type="none"/>
            <a:tailEnd len="sm" w="sm" type="none"/>
          </a:ln>
        </p:spPr>
        <p:txBody>
          <a:bodyPr anchorCtr="0" anchor="t" bIns="0" lIns="0" spcFirstLastPara="1" rIns="0" wrap="square" tIns="46350">
            <a:spAutoFit/>
          </a:bodyPr>
          <a:lstStyle/>
          <a:p>
            <a:pPr indent="0" lvl="0" marL="91440" marR="193675" rtl="0" algn="l">
              <a:lnSpc>
                <a:spcPct val="100000"/>
              </a:lnSpc>
              <a:spcBef>
                <a:spcPts val="0"/>
              </a:spcBef>
              <a:spcAft>
                <a:spcPts val="0"/>
              </a:spcAft>
              <a:buNone/>
            </a:pPr>
            <a:r>
              <a:rPr lang="en-US" sz="1000">
                <a:latin typeface="Verdana"/>
                <a:ea typeface="Verdana"/>
                <a:cs typeface="Verdana"/>
                <a:sym typeface="Verdana"/>
              </a:rPr>
              <a:t>Qualsiasi indirizzo esterno non valido che applica una rete privata predefinita da RFC1918 "Address Allocation for Private Internets".</a:t>
            </a:r>
            <a:endParaRPr sz="1000">
              <a:latin typeface="Verdana"/>
              <a:ea typeface="Verdana"/>
              <a:cs typeface="Verdana"/>
              <a:sym typeface="Verdana"/>
            </a:endParaRPr>
          </a:p>
          <a:p>
            <a:pPr indent="0" lvl="0" marL="91440" rtl="0" algn="l">
              <a:lnSpc>
                <a:spcPct val="100000"/>
              </a:lnSpc>
              <a:spcBef>
                <a:spcPts val="1200"/>
              </a:spcBef>
              <a:spcAft>
                <a:spcPts val="0"/>
              </a:spcAft>
              <a:buNone/>
            </a:pPr>
            <a:r>
              <a:rPr lang="en-US" sz="1000">
                <a:latin typeface="Verdana"/>
                <a:ea typeface="Verdana"/>
                <a:cs typeface="Verdana"/>
                <a:sym typeface="Verdana"/>
              </a:rPr>
              <a:t>Esistono reti private che non dovrebbero essere applicate agli indirizzi esterni:</a:t>
            </a:r>
            <a:endParaRPr sz="1000">
              <a:latin typeface="Verdana"/>
              <a:ea typeface="Verdana"/>
              <a:cs typeface="Verdana"/>
              <a:sym typeface="Verdana"/>
            </a:endParaRPr>
          </a:p>
          <a:p>
            <a:pPr indent="-285115" lvl="0" marL="376555" rtl="0" algn="l">
              <a:lnSpc>
                <a:spcPct val="100000"/>
              </a:lnSpc>
              <a:spcBef>
                <a:spcPts val="0"/>
              </a:spcBef>
              <a:spcAft>
                <a:spcPts val="0"/>
              </a:spcAft>
              <a:buSzPts val="1000"/>
              <a:buFont typeface="Arial"/>
              <a:buChar char="•"/>
            </a:pPr>
            <a:r>
              <a:rPr lang="en-US" sz="1000">
                <a:latin typeface="Verdana"/>
                <a:ea typeface="Verdana"/>
                <a:cs typeface="Verdana"/>
                <a:sym typeface="Verdana"/>
              </a:rPr>
              <a:t>Da 10.0.0.0 a 10.255.255.255 (10.0.0.0/8)</a:t>
            </a:r>
            <a:endParaRPr sz="1000">
              <a:latin typeface="Verdana"/>
              <a:ea typeface="Verdana"/>
              <a:cs typeface="Verdana"/>
              <a:sym typeface="Verdana"/>
            </a:endParaRPr>
          </a:p>
          <a:p>
            <a:pPr indent="-285115" lvl="0" marL="376555" rtl="0" algn="l">
              <a:lnSpc>
                <a:spcPct val="100000"/>
              </a:lnSpc>
              <a:spcBef>
                <a:spcPts val="0"/>
              </a:spcBef>
              <a:spcAft>
                <a:spcPts val="0"/>
              </a:spcAft>
              <a:buSzPts val="1000"/>
              <a:buFont typeface="Arial"/>
              <a:buChar char="•"/>
            </a:pPr>
            <a:r>
              <a:rPr lang="en-US" sz="1000">
                <a:latin typeface="Verdana"/>
                <a:ea typeface="Verdana"/>
                <a:cs typeface="Verdana"/>
                <a:sym typeface="Verdana"/>
              </a:rPr>
              <a:t>Da 172.16.0.0 a 172.31.255.255 (172.16.0.0/12)</a:t>
            </a:r>
            <a:endParaRPr sz="1000">
              <a:latin typeface="Verdana"/>
              <a:ea typeface="Verdana"/>
              <a:cs typeface="Verdana"/>
              <a:sym typeface="Verdana"/>
            </a:endParaRPr>
          </a:p>
          <a:p>
            <a:pPr indent="-285115" lvl="0" marL="376555" rtl="0" algn="l">
              <a:lnSpc>
                <a:spcPct val="100000"/>
              </a:lnSpc>
              <a:spcBef>
                <a:spcPts val="0"/>
              </a:spcBef>
              <a:spcAft>
                <a:spcPts val="0"/>
              </a:spcAft>
              <a:buSzPts val="1000"/>
              <a:buFont typeface="Arial"/>
              <a:buChar char="•"/>
            </a:pPr>
            <a:r>
              <a:rPr lang="en-US" sz="1000">
                <a:latin typeface="Verdana"/>
                <a:ea typeface="Verdana"/>
                <a:cs typeface="Verdana"/>
                <a:sym typeface="Verdana"/>
              </a:rPr>
              <a:t>Da 192.168.0.0 a 192.168.255.255 (192.168.0.0/16)</a:t>
            </a:r>
            <a:endParaRPr sz="1000">
              <a:latin typeface="Verdana"/>
              <a:ea typeface="Verdana"/>
              <a:cs typeface="Verdana"/>
              <a:sym typeface="Verdana"/>
            </a:endParaRPr>
          </a:p>
        </p:txBody>
      </p:sp>
      <p:sp>
        <p:nvSpPr>
          <p:cNvPr id="457" name="Google Shape;457;p14"/>
          <p:cNvSpPr txBox="1"/>
          <p:nvPr/>
        </p:nvSpPr>
        <p:spPr>
          <a:xfrm>
            <a:off x="5127483" y="6025927"/>
            <a:ext cx="1771014" cy="396240"/>
          </a:xfrm>
          <a:prstGeom prst="rect">
            <a:avLst/>
          </a:prstGeom>
          <a:solidFill>
            <a:srgbClr val="FFE7CB"/>
          </a:solidFill>
          <a:ln cap="flat" cmpd="sng" w="12700">
            <a:solidFill>
              <a:srgbClr val="FFFFFF"/>
            </a:solidFill>
            <a:prstDash val="solid"/>
            <a:round/>
            <a:headEnd len="sm" w="sm" type="none"/>
            <a:tailEnd len="sm" w="sm" type="none"/>
          </a:ln>
        </p:spPr>
        <p:txBody>
          <a:bodyPr anchorCtr="0" anchor="t" bIns="0" lIns="0" spcFirstLastPara="1" rIns="0" wrap="square" tIns="34275">
            <a:spAutoFit/>
          </a:bodyPr>
          <a:lstStyle/>
          <a:p>
            <a:pPr indent="0" lvl="0" marL="356235" rtl="0" algn="l">
              <a:lnSpc>
                <a:spcPct val="100000"/>
              </a:lnSpc>
              <a:spcBef>
                <a:spcPts val="0"/>
              </a:spcBef>
              <a:spcAft>
                <a:spcPts val="0"/>
              </a:spcAft>
              <a:buNone/>
            </a:pPr>
            <a:r>
              <a:rPr lang="en-US" sz="1000">
                <a:latin typeface="Verdana"/>
                <a:ea typeface="Verdana"/>
                <a:cs typeface="Verdana"/>
                <a:sym typeface="Verdana"/>
              </a:rPr>
              <a:t>GOCCIA (e LOG)</a:t>
            </a:r>
            <a:endParaRPr sz="1000">
              <a:latin typeface="Verdana"/>
              <a:ea typeface="Verdana"/>
              <a:cs typeface="Verdana"/>
              <a:sym typeface="Verdana"/>
            </a:endParaRPr>
          </a:p>
        </p:txBody>
      </p:sp>
      <p:sp>
        <p:nvSpPr>
          <p:cNvPr id="458" name="Google Shape;458;p14"/>
          <p:cNvSpPr txBox="1"/>
          <p:nvPr/>
        </p:nvSpPr>
        <p:spPr>
          <a:xfrm>
            <a:off x="6898009" y="6025927"/>
            <a:ext cx="5227955" cy="396240"/>
          </a:xfrm>
          <a:prstGeom prst="rect">
            <a:avLst/>
          </a:prstGeom>
          <a:solidFill>
            <a:srgbClr val="FFE7CB"/>
          </a:solidFill>
          <a:ln cap="flat" cmpd="sng" w="12700">
            <a:solidFill>
              <a:srgbClr val="FFFFFF"/>
            </a:solidFill>
            <a:prstDash val="solid"/>
            <a:round/>
            <a:headEnd len="sm" w="sm" type="none"/>
            <a:tailEnd len="sm" w="sm" type="none"/>
          </a:ln>
        </p:spPr>
        <p:txBody>
          <a:bodyPr anchorCtr="0" anchor="t" bIns="0" lIns="0" spcFirstLastPara="1" rIns="0" wrap="square" tIns="46350">
            <a:spAutoFit/>
          </a:bodyPr>
          <a:lstStyle/>
          <a:p>
            <a:pPr indent="0" lvl="0" marL="91440" marR="645160" rtl="0" algn="l">
              <a:lnSpc>
                <a:spcPct val="100000"/>
              </a:lnSpc>
              <a:spcBef>
                <a:spcPts val="0"/>
              </a:spcBef>
              <a:spcAft>
                <a:spcPts val="0"/>
              </a:spcAft>
              <a:buNone/>
            </a:pPr>
            <a:r>
              <a:rPr lang="en-US" sz="1000">
                <a:latin typeface="Verdana"/>
                <a:ea typeface="Verdana"/>
                <a:cs typeface="Verdana"/>
                <a:sym typeface="Verdana"/>
              </a:rPr>
              <a:t>Qualsiasi traffico di rete esterno contenente indirizzi "broadcast/multicast" e diretto all'interno della rete. Questo può causare molti DoS</a:t>
            </a:r>
            <a:endParaRPr sz="1000">
              <a:latin typeface="Verdana"/>
              <a:ea typeface="Verdana"/>
              <a:cs typeface="Verdana"/>
              <a:sym typeface="Verdana"/>
            </a:endParaRPr>
          </a:p>
        </p:txBody>
      </p:sp>
      <p:sp>
        <p:nvSpPr>
          <p:cNvPr id="459" name="Google Shape;459;p14"/>
          <p:cNvSpPr txBox="1"/>
          <p:nvPr/>
        </p:nvSpPr>
        <p:spPr>
          <a:xfrm>
            <a:off x="5127483" y="6422167"/>
            <a:ext cx="1771014" cy="243840"/>
          </a:xfrm>
          <a:prstGeom prst="rect">
            <a:avLst/>
          </a:prstGeom>
          <a:solidFill>
            <a:srgbClr val="FFF3E7"/>
          </a:solidFill>
          <a:ln cap="flat" cmpd="sng" w="12700">
            <a:solidFill>
              <a:srgbClr val="FFFFFF"/>
            </a:solidFill>
            <a:prstDash val="solid"/>
            <a:round/>
            <a:headEnd len="sm" w="sm" type="none"/>
            <a:tailEnd len="sm" w="sm" type="none"/>
          </a:ln>
        </p:spPr>
        <p:txBody>
          <a:bodyPr anchorCtr="0" anchor="t" bIns="0" lIns="0" spcFirstLastPara="1" rIns="0" wrap="square" tIns="46350">
            <a:spAutoFit/>
          </a:bodyPr>
          <a:lstStyle/>
          <a:p>
            <a:pPr indent="0" lvl="0" marL="294640" rtl="0" algn="l">
              <a:lnSpc>
                <a:spcPct val="100000"/>
              </a:lnSpc>
              <a:spcBef>
                <a:spcPts val="0"/>
              </a:spcBef>
              <a:spcAft>
                <a:spcPts val="0"/>
              </a:spcAft>
              <a:buNone/>
            </a:pPr>
            <a:r>
              <a:rPr b="1" lang="en-US" sz="1000">
                <a:latin typeface="Tahoma"/>
                <a:ea typeface="Tahoma"/>
                <a:cs typeface="Tahoma"/>
                <a:sym typeface="Tahoma"/>
              </a:rPr>
              <a:t>ACCETTA </a:t>
            </a:r>
            <a:r>
              <a:rPr lang="en-US" sz="1000">
                <a:latin typeface="Verdana"/>
                <a:ea typeface="Verdana"/>
                <a:cs typeface="Verdana"/>
                <a:sym typeface="Verdana"/>
              </a:rPr>
              <a:t>(e LOG)</a:t>
            </a:r>
            <a:endParaRPr sz="1000">
              <a:latin typeface="Verdana"/>
              <a:ea typeface="Verdana"/>
              <a:cs typeface="Verdana"/>
              <a:sym typeface="Verdana"/>
            </a:endParaRPr>
          </a:p>
        </p:txBody>
      </p:sp>
      <p:sp>
        <p:nvSpPr>
          <p:cNvPr id="460" name="Google Shape;460;p14"/>
          <p:cNvSpPr txBox="1"/>
          <p:nvPr/>
        </p:nvSpPr>
        <p:spPr>
          <a:xfrm>
            <a:off x="6898009" y="6422167"/>
            <a:ext cx="5227955" cy="243840"/>
          </a:xfrm>
          <a:prstGeom prst="rect">
            <a:avLst/>
          </a:prstGeom>
          <a:solidFill>
            <a:srgbClr val="FFF3E7"/>
          </a:solidFill>
          <a:ln cap="flat" cmpd="sng" w="12700">
            <a:solidFill>
              <a:srgbClr val="FFFFFF"/>
            </a:solidFill>
            <a:prstDash val="solid"/>
            <a:round/>
            <a:headEnd len="sm" w="sm" type="none"/>
            <a:tailEnd len="sm" w="sm" type="none"/>
          </a:ln>
        </p:spPr>
        <p:txBody>
          <a:bodyPr anchorCtr="0" anchor="t" bIns="0" lIns="0" spcFirstLastPara="1" rIns="0" wrap="square" tIns="46350">
            <a:spAutoFit/>
          </a:bodyPr>
          <a:lstStyle/>
          <a:p>
            <a:pPr indent="0" lvl="0" marL="91440" rtl="0" algn="l">
              <a:lnSpc>
                <a:spcPct val="100000"/>
              </a:lnSpc>
              <a:spcBef>
                <a:spcPts val="0"/>
              </a:spcBef>
              <a:spcAft>
                <a:spcPts val="0"/>
              </a:spcAft>
              <a:buNone/>
            </a:pPr>
            <a:r>
              <a:rPr lang="en-US" sz="1000">
                <a:latin typeface="Verdana"/>
                <a:ea typeface="Verdana"/>
                <a:cs typeface="Verdana"/>
                <a:sym typeface="Verdana"/>
              </a:rPr>
              <a:t>Qualsiasi ICMPv6 dovrebbe essere consentito - RFC 4890</a:t>
            </a:r>
            <a:endParaRPr sz="1000">
              <a:latin typeface="Verdana"/>
              <a:ea typeface="Verdana"/>
              <a:cs typeface="Verdana"/>
              <a:sym typeface="Verdana"/>
            </a:endParaRPr>
          </a:p>
        </p:txBody>
      </p:sp>
      <p:sp>
        <p:nvSpPr>
          <p:cNvPr id="461" name="Google Shape;461;p14"/>
          <p:cNvSpPr txBox="1"/>
          <p:nvPr/>
        </p:nvSpPr>
        <p:spPr>
          <a:xfrm>
            <a:off x="126877" y="6274308"/>
            <a:ext cx="4956900" cy="626400"/>
          </a:xfrm>
          <a:prstGeom prst="rect">
            <a:avLst/>
          </a:prstGeom>
          <a:noFill/>
          <a:ln>
            <a:noFill/>
          </a:ln>
        </p:spPr>
        <p:txBody>
          <a:bodyPr anchorCtr="0" anchor="t" bIns="0" lIns="0" spcFirstLastPara="1" rIns="0" wrap="square" tIns="21575">
            <a:spAutoFit/>
          </a:bodyPr>
          <a:lstStyle/>
          <a:p>
            <a:pPr indent="0" lvl="0" marL="50800" marR="908685" rtl="0" algn="l">
              <a:lnSpc>
                <a:spcPct val="113750"/>
              </a:lnSpc>
              <a:spcBef>
                <a:spcPts val="0"/>
              </a:spcBef>
              <a:spcAft>
                <a:spcPts val="0"/>
              </a:spcAft>
              <a:buNone/>
            </a:pPr>
            <a:r>
              <a:rPr lang="en-US" sz="600">
                <a:latin typeface="Verdana"/>
                <a:ea typeface="Verdana"/>
                <a:cs typeface="Verdana"/>
                <a:sym typeface="Verdana"/>
              </a:rPr>
              <a:t>Fonte: K. Scarfone e P. Hoffman, "Guidelines on Firewalls and Firewall Policy", NIST SP 800-41-rev1, NIST, settembre 2009.</a:t>
            </a:r>
            <a:endParaRPr sz="600">
              <a:latin typeface="Verdana"/>
              <a:ea typeface="Verdana"/>
              <a:cs typeface="Verdana"/>
              <a:sym typeface="Verdana"/>
            </a:endParaRPr>
          </a:p>
          <a:p>
            <a:pPr indent="0" lvl="0" marL="12700" rtl="0" algn="l">
              <a:lnSpc>
                <a:spcPct val="100000"/>
              </a:lnSpc>
              <a:spcBef>
                <a:spcPts val="195"/>
              </a:spcBef>
              <a:spcAft>
                <a:spcPts val="0"/>
              </a:spcAft>
              <a:buNone/>
            </a:pPr>
            <a:r>
              <a:rPr lang="en-US" sz="1200">
                <a:latin typeface="Verdana"/>
                <a:ea typeface="Verdana"/>
                <a:cs typeface="Verdana"/>
                <a:sym typeface="Verdana"/>
              </a:rPr>
              <a:t>CSP004_C_E - ARGOMENTO 3: Cristina Alcaraz, Università di Mala</a:t>
            </a:r>
            <a:endParaRPr sz="1200">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id="466" name="Google Shape;466;p15"/>
          <p:cNvPicPr preferRelativeResize="0"/>
          <p:nvPr/>
        </p:nvPicPr>
        <p:blipFill rotWithShape="1">
          <a:blip r:embed="rId3">
            <a:alphaModFix/>
          </a:blip>
          <a:srcRect b="0" l="0" r="0" t="0"/>
          <a:stretch/>
        </p:blipFill>
        <p:spPr>
          <a:xfrm>
            <a:off x="7179944" y="0"/>
            <a:ext cx="5012055" cy="6858000"/>
          </a:xfrm>
          <a:prstGeom prst="rect">
            <a:avLst/>
          </a:prstGeom>
          <a:noFill/>
          <a:ln>
            <a:noFill/>
          </a:ln>
        </p:spPr>
      </p:pic>
      <p:sp>
        <p:nvSpPr>
          <p:cNvPr id="467" name="Google Shape;467;p15"/>
          <p:cNvSpPr txBox="1"/>
          <p:nvPr/>
        </p:nvSpPr>
        <p:spPr>
          <a:xfrm>
            <a:off x="11126685" y="6324600"/>
            <a:ext cx="18097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15</a:t>
            </a:r>
            <a:endParaRPr sz="1100">
              <a:latin typeface="Verdana"/>
              <a:ea typeface="Verdana"/>
              <a:cs typeface="Verdana"/>
              <a:sym typeface="Verdana"/>
            </a:endParaRPr>
          </a:p>
        </p:txBody>
      </p:sp>
      <p:sp>
        <p:nvSpPr>
          <p:cNvPr id="468" name="Google Shape;468;p15"/>
          <p:cNvSpPr txBox="1"/>
          <p:nvPr>
            <p:ph type="title"/>
          </p:nvPr>
        </p:nvSpPr>
        <p:spPr>
          <a:xfrm>
            <a:off x="254951" y="417300"/>
            <a:ext cx="6863100" cy="9570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Isolamento/segregazione</a:t>
            </a:r>
            <a:endParaRPr/>
          </a:p>
        </p:txBody>
      </p:sp>
      <p:grpSp>
        <p:nvGrpSpPr>
          <p:cNvPr id="469" name="Google Shape;469;p15"/>
          <p:cNvGrpSpPr/>
          <p:nvPr/>
        </p:nvGrpSpPr>
        <p:grpSpPr>
          <a:xfrm>
            <a:off x="7377174" y="0"/>
            <a:ext cx="3466203" cy="6858000"/>
            <a:chOff x="7377174" y="0"/>
            <a:chExt cx="3466203" cy="6858000"/>
          </a:xfrm>
        </p:grpSpPr>
        <p:pic>
          <p:nvPicPr>
            <p:cNvPr id="470" name="Google Shape;470;p15"/>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471" name="Google Shape;471;p15"/>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72" name="Google Shape;472;p15"/>
          <p:cNvSpPr txBox="1"/>
          <p:nvPr/>
        </p:nvSpPr>
        <p:spPr>
          <a:xfrm>
            <a:off x="126877" y="6539483"/>
            <a:ext cx="5772150" cy="2387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473" name="Google Shape;473;p15"/>
          <p:cNvSpPr txBox="1"/>
          <p:nvPr/>
        </p:nvSpPr>
        <p:spPr>
          <a:xfrm>
            <a:off x="692056" y="1567179"/>
            <a:ext cx="1418590" cy="269240"/>
          </a:xfrm>
          <a:prstGeom prst="rect">
            <a:avLst/>
          </a:prstGeom>
          <a:noFill/>
          <a:ln>
            <a:noFill/>
          </a:ln>
        </p:spPr>
        <p:txBody>
          <a:bodyPr anchorCtr="0" anchor="t" bIns="0" lIns="0" spcFirstLastPara="1" rIns="0" wrap="square" tIns="12700">
            <a:spAutoFit/>
          </a:bodyPr>
          <a:lstStyle/>
          <a:p>
            <a:pPr indent="-139700" lvl="0" marL="152400" rtl="0" algn="l">
              <a:lnSpc>
                <a:spcPct val="100000"/>
              </a:lnSpc>
              <a:spcBef>
                <a:spcPts val="0"/>
              </a:spcBef>
              <a:spcAft>
                <a:spcPts val="0"/>
              </a:spcAft>
              <a:buClr>
                <a:srgbClr val="FFBA00"/>
              </a:buClr>
              <a:buSzPts val="1400"/>
              <a:buFont typeface="Arial"/>
              <a:buChar char="•"/>
            </a:pPr>
            <a:r>
              <a:rPr b="1" lang="en-US" sz="1600">
                <a:latin typeface="Tahoma"/>
                <a:ea typeface="Tahoma"/>
                <a:cs typeface="Tahoma"/>
                <a:sym typeface="Tahoma"/>
              </a:rPr>
              <a:t>TCP e UDP</a:t>
            </a:r>
            <a:endParaRPr sz="1600">
              <a:latin typeface="Tahoma"/>
              <a:ea typeface="Tahoma"/>
              <a:cs typeface="Tahoma"/>
              <a:sym typeface="Tahoma"/>
            </a:endParaRPr>
          </a:p>
        </p:txBody>
      </p:sp>
      <p:sp>
        <p:nvSpPr>
          <p:cNvPr id="474" name="Google Shape;474;p15"/>
          <p:cNvSpPr txBox="1"/>
          <p:nvPr/>
        </p:nvSpPr>
        <p:spPr>
          <a:xfrm>
            <a:off x="692056" y="2850388"/>
            <a:ext cx="686435" cy="269240"/>
          </a:xfrm>
          <a:prstGeom prst="rect">
            <a:avLst/>
          </a:prstGeom>
          <a:noFill/>
          <a:ln>
            <a:noFill/>
          </a:ln>
        </p:spPr>
        <p:txBody>
          <a:bodyPr anchorCtr="0" anchor="t" bIns="0" lIns="0" spcFirstLastPara="1" rIns="0" wrap="square" tIns="12700">
            <a:spAutoFit/>
          </a:bodyPr>
          <a:lstStyle/>
          <a:p>
            <a:pPr indent="-149225" lvl="0" marL="161925" rtl="0" algn="l">
              <a:lnSpc>
                <a:spcPct val="100000"/>
              </a:lnSpc>
              <a:spcBef>
                <a:spcPts val="0"/>
              </a:spcBef>
              <a:spcAft>
                <a:spcPts val="0"/>
              </a:spcAft>
              <a:buClr>
                <a:srgbClr val="FFBA00"/>
              </a:buClr>
              <a:buSzPts val="1600"/>
              <a:buFont typeface="Arial"/>
              <a:buChar char="•"/>
            </a:pPr>
            <a:r>
              <a:rPr b="1" lang="en-US" sz="1600">
                <a:latin typeface="Tahoma"/>
                <a:ea typeface="Tahoma"/>
                <a:cs typeface="Tahoma"/>
                <a:sym typeface="Tahoma"/>
              </a:rPr>
              <a:t>ICMP</a:t>
            </a:r>
            <a:endParaRPr sz="1600">
              <a:latin typeface="Tahoma"/>
              <a:ea typeface="Tahoma"/>
              <a:cs typeface="Tahoma"/>
              <a:sym typeface="Tahoma"/>
            </a:endParaRPr>
          </a:p>
        </p:txBody>
      </p:sp>
      <p:sp>
        <p:nvSpPr>
          <p:cNvPr id="475" name="Google Shape;475;p15"/>
          <p:cNvSpPr txBox="1"/>
          <p:nvPr/>
        </p:nvSpPr>
        <p:spPr>
          <a:xfrm>
            <a:off x="692056" y="3801364"/>
            <a:ext cx="581660" cy="269240"/>
          </a:xfrm>
          <a:prstGeom prst="rect">
            <a:avLst/>
          </a:prstGeom>
          <a:noFill/>
          <a:ln>
            <a:noFill/>
          </a:ln>
        </p:spPr>
        <p:txBody>
          <a:bodyPr anchorCtr="0" anchor="t" bIns="0" lIns="0" spcFirstLastPara="1" rIns="0" wrap="square" tIns="12700">
            <a:spAutoFit/>
          </a:bodyPr>
          <a:lstStyle/>
          <a:p>
            <a:pPr indent="-149225" lvl="0" marL="161925" rtl="0" algn="l">
              <a:lnSpc>
                <a:spcPct val="100000"/>
              </a:lnSpc>
              <a:spcBef>
                <a:spcPts val="0"/>
              </a:spcBef>
              <a:spcAft>
                <a:spcPts val="0"/>
              </a:spcAft>
              <a:buClr>
                <a:srgbClr val="FFBA00"/>
              </a:buClr>
              <a:buSzPts val="1600"/>
              <a:buFont typeface="Arial"/>
              <a:buChar char="•"/>
            </a:pPr>
            <a:r>
              <a:rPr b="1" lang="en-US" sz="1600">
                <a:latin typeface="Tahoma"/>
                <a:ea typeface="Tahoma"/>
                <a:cs typeface="Tahoma"/>
                <a:sym typeface="Tahoma"/>
              </a:rPr>
              <a:t>VPN</a:t>
            </a:r>
            <a:endParaRPr sz="1600">
              <a:latin typeface="Tahoma"/>
              <a:ea typeface="Tahoma"/>
              <a:cs typeface="Tahoma"/>
              <a:sym typeface="Tahoma"/>
            </a:endParaRPr>
          </a:p>
        </p:txBody>
      </p:sp>
      <p:sp>
        <p:nvSpPr>
          <p:cNvPr id="476" name="Google Shape;476;p15"/>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sp>
        <p:nvSpPr>
          <p:cNvPr id="477" name="Google Shape;477;p15"/>
          <p:cNvSpPr txBox="1"/>
          <p:nvPr/>
        </p:nvSpPr>
        <p:spPr>
          <a:xfrm>
            <a:off x="9529209" y="1696396"/>
            <a:ext cx="1209675" cy="280670"/>
          </a:xfrm>
          <a:prstGeom prst="rect">
            <a:avLst/>
          </a:prstGeom>
          <a:noFill/>
          <a:ln>
            <a:noFill/>
          </a:ln>
        </p:spPr>
        <p:txBody>
          <a:bodyPr anchorCtr="0" anchor="t" bIns="0" lIns="0" spcFirstLastPara="1" rIns="0" wrap="square" tIns="1250">
            <a:spAutoFit/>
          </a:bodyPr>
          <a:lstStyle/>
          <a:p>
            <a:pPr indent="0" lvl="0" marL="0" rtl="0" algn="l">
              <a:lnSpc>
                <a:spcPct val="100000"/>
              </a:lnSpc>
              <a:spcBef>
                <a:spcPts val="0"/>
              </a:spcBef>
              <a:spcAft>
                <a:spcPts val="0"/>
              </a:spcAft>
              <a:buNone/>
            </a:pPr>
            <a:r>
              <a:rPr lang="en-US" sz="1800">
                <a:solidFill>
                  <a:srgbClr val="7F7F7F"/>
                </a:solidFill>
                <a:latin typeface="Verdana"/>
                <a:ea typeface="Verdana"/>
                <a:cs typeface="Verdana"/>
                <a:sym typeface="Verdana"/>
              </a:rPr>
              <a:t>Attestazione</a:t>
            </a:r>
            <a:endParaRPr sz="1800">
              <a:latin typeface="Verdana"/>
              <a:ea typeface="Verdana"/>
              <a:cs typeface="Verdana"/>
              <a:sym typeface="Verdana"/>
            </a:endParaRPr>
          </a:p>
        </p:txBody>
      </p:sp>
      <p:grpSp>
        <p:nvGrpSpPr>
          <p:cNvPr id="478" name="Google Shape;478;p15"/>
          <p:cNvGrpSpPr/>
          <p:nvPr/>
        </p:nvGrpSpPr>
        <p:grpSpPr>
          <a:xfrm>
            <a:off x="2552091" y="1574666"/>
            <a:ext cx="9636760" cy="1259840"/>
            <a:chOff x="2552091" y="1574666"/>
            <a:chExt cx="9636760" cy="1259840"/>
          </a:xfrm>
        </p:grpSpPr>
        <p:sp>
          <p:nvSpPr>
            <p:cNvPr id="479" name="Google Shape;479;p15"/>
            <p:cNvSpPr/>
            <p:nvPr/>
          </p:nvSpPr>
          <p:spPr>
            <a:xfrm>
              <a:off x="2558440" y="1581022"/>
              <a:ext cx="9624060" cy="266065"/>
            </a:xfrm>
            <a:custGeom>
              <a:rect b="b" l="l" r="r" t="t"/>
              <a:pathLst>
                <a:path extrusionOk="0" h="266064" w="9624060">
                  <a:moveTo>
                    <a:pt x="9623844" y="0"/>
                  </a:moveTo>
                  <a:lnTo>
                    <a:pt x="2398776" y="0"/>
                  </a:lnTo>
                  <a:lnTo>
                    <a:pt x="0" y="0"/>
                  </a:lnTo>
                  <a:lnTo>
                    <a:pt x="0" y="265671"/>
                  </a:lnTo>
                  <a:lnTo>
                    <a:pt x="2398776" y="265671"/>
                  </a:lnTo>
                  <a:lnTo>
                    <a:pt x="9623844" y="265671"/>
                  </a:lnTo>
                  <a:lnTo>
                    <a:pt x="9623844"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80" name="Google Shape;480;p15"/>
            <p:cNvSpPr/>
            <p:nvPr/>
          </p:nvSpPr>
          <p:spPr>
            <a:xfrm>
              <a:off x="2558440" y="1846694"/>
              <a:ext cx="9624060" cy="250190"/>
            </a:xfrm>
            <a:custGeom>
              <a:rect b="b" l="l" r="r" t="t"/>
              <a:pathLst>
                <a:path extrusionOk="0" h="250189" w="9624060">
                  <a:moveTo>
                    <a:pt x="9623844" y="0"/>
                  </a:moveTo>
                  <a:lnTo>
                    <a:pt x="2398776" y="0"/>
                  </a:lnTo>
                  <a:lnTo>
                    <a:pt x="0" y="0"/>
                  </a:lnTo>
                  <a:lnTo>
                    <a:pt x="0" y="249783"/>
                  </a:lnTo>
                  <a:lnTo>
                    <a:pt x="2398776" y="249783"/>
                  </a:lnTo>
                  <a:lnTo>
                    <a:pt x="9623844" y="249783"/>
                  </a:lnTo>
                  <a:lnTo>
                    <a:pt x="9623844" y="0"/>
                  </a:lnTo>
                  <a:close/>
                </a:path>
              </a:pathLst>
            </a:custGeom>
            <a:solidFill>
              <a:srgbClr val="FFE7C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81" name="Google Shape;481;p15"/>
            <p:cNvSpPr/>
            <p:nvPr/>
          </p:nvSpPr>
          <p:spPr>
            <a:xfrm>
              <a:off x="2558440" y="2096477"/>
              <a:ext cx="9624060" cy="365760"/>
            </a:xfrm>
            <a:custGeom>
              <a:rect b="b" l="l" r="r" t="t"/>
              <a:pathLst>
                <a:path extrusionOk="0" h="365760" w="9624060">
                  <a:moveTo>
                    <a:pt x="9623844" y="0"/>
                  </a:moveTo>
                  <a:lnTo>
                    <a:pt x="2398776" y="0"/>
                  </a:lnTo>
                  <a:lnTo>
                    <a:pt x="0" y="0"/>
                  </a:lnTo>
                  <a:lnTo>
                    <a:pt x="0" y="365760"/>
                  </a:lnTo>
                  <a:lnTo>
                    <a:pt x="2398776" y="365760"/>
                  </a:lnTo>
                  <a:lnTo>
                    <a:pt x="9623844" y="365760"/>
                  </a:lnTo>
                  <a:lnTo>
                    <a:pt x="9623844" y="0"/>
                  </a:lnTo>
                  <a:close/>
                </a:path>
              </a:pathLst>
            </a:custGeom>
            <a:solidFill>
              <a:srgbClr val="FFF3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82" name="Google Shape;482;p15"/>
            <p:cNvSpPr/>
            <p:nvPr/>
          </p:nvSpPr>
          <p:spPr>
            <a:xfrm>
              <a:off x="2558440" y="2462237"/>
              <a:ext cx="9624060" cy="365760"/>
            </a:xfrm>
            <a:custGeom>
              <a:rect b="b" l="l" r="r" t="t"/>
              <a:pathLst>
                <a:path extrusionOk="0" h="365760" w="9624060">
                  <a:moveTo>
                    <a:pt x="9623844" y="0"/>
                  </a:moveTo>
                  <a:lnTo>
                    <a:pt x="2398776" y="0"/>
                  </a:lnTo>
                  <a:lnTo>
                    <a:pt x="0" y="0"/>
                  </a:lnTo>
                  <a:lnTo>
                    <a:pt x="0" y="365760"/>
                  </a:lnTo>
                  <a:lnTo>
                    <a:pt x="2398776" y="365760"/>
                  </a:lnTo>
                  <a:lnTo>
                    <a:pt x="9623844" y="365760"/>
                  </a:lnTo>
                  <a:lnTo>
                    <a:pt x="9623844" y="0"/>
                  </a:lnTo>
                  <a:close/>
                </a:path>
              </a:pathLst>
            </a:custGeom>
            <a:solidFill>
              <a:srgbClr val="FFE7C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83" name="Google Shape;483;p15"/>
            <p:cNvSpPr/>
            <p:nvPr/>
          </p:nvSpPr>
          <p:spPr>
            <a:xfrm>
              <a:off x="4957221" y="1574666"/>
              <a:ext cx="0" cy="1259840"/>
            </a:xfrm>
            <a:custGeom>
              <a:rect b="b" l="l" r="r" t="t"/>
              <a:pathLst>
                <a:path extrusionOk="0" h="1259839" w="120000">
                  <a:moveTo>
                    <a:pt x="0" y="0"/>
                  </a:moveTo>
                  <a:lnTo>
                    <a:pt x="0" y="1259680"/>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84" name="Google Shape;484;p15"/>
            <p:cNvSpPr/>
            <p:nvPr/>
          </p:nvSpPr>
          <p:spPr>
            <a:xfrm>
              <a:off x="2552091" y="1846690"/>
              <a:ext cx="9636760" cy="0"/>
            </a:xfrm>
            <a:custGeom>
              <a:rect b="b" l="l" r="r" t="t"/>
              <a:pathLst>
                <a:path extrusionOk="0" h="120000" w="9636760">
                  <a:moveTo>
                    <a:pt x="0" y="0"/>
                  </a:moveTo>
                  <a:lnTo>
                    <a:pt x="9636545" y="0"/>
                  </a:lnTo>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85" name="Google Shape;485;p15"/>
            <p:cNvSpPr/>
            <p:nvPr/>
          </p:nvSpPr>
          <p:spPr>
            <a:xfrm>
              <a:off x="2552091" y="1574666"/>
              <a:ext cx="9636760" cy="1259840"/>
            </a:xfrm>
            <a:custGeom>
              <a:rect b="b" l="l" r="r" t="t"/>
              <a:pathLst>
                <a:path extrusionOk="0" h="1259839" w="9636760">
                  <a:moveTo>
                    <a:pt x="0" y="521810"/>
                  </a:moveTo>
                  <a:lnTo>
                    <a:pt x="9636545" y="521810"/>
                  </a:lnTo>
                </a:path>
                <a:path extrusionOk="0" h="1259839" w="9636760">
                  <a:moveTo>
                    <a:pt x="0" y="887570"/>
                  </a:moveTo>
                  <a:lnTo>
                    <a:pt x="9636545" y="887570"/>
                  </a:lnTo>
                </a:path>
                <a:path extrusionOk="0" h="1259839" w="9636760">
                  <a:moveTo>
                    <a:pt x="6350" y="0"/>
                  </a:moveTo>
                  <a:lnTo>
                    <a:pt x="6350" y="1259680"/>
                  </a:lnTo>
                </a:path>
                <a:path extrusionOk="0" h="1259839" w="9636760">
                  <a:moveTo>
                    <a:pt x="9630195" y="0"/>
                  </a:moveTo>
                  <a:lnTo>
                    <a:pt x="9630195" y="1259680"/>
                  </a:lnTo>
                </a:path>
                <a:path extrusionOk="0" h="1259839" w="9636760">
                  <a:moveTo>
                    <a:pt x="0" y="6350"/>
                  </a:moveTo>
                  <a:lnTo>
                    <a:pt x="9636545" y="6350"/>
                  </a:lnTo>
                </a:path>
                <a:path extrusionOk="0" h="1259839" w="9636760">
                  <a:moveTo>
                    <a:pt x="0" y="1253330"/>
                  </a:moveTo>
                  <a:lnTo>
                    <a:pt x="9636545" y="1253330"/>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486" name="Google Shape;486;p15"/>
          <p:cNvSpPr txBox="1"/>
          <p:nvPr/>
        </p:nvSpPr>
        <p:spPr>
          <a:xfrm>
            <a:off x="3142675" y="1613400"/>
            <a:ext cx="1588800" cy="151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900">
                <a:solidFill>
                  <a:srgbClr val="FFFFFF"/>
                </a:solidFill>
                <a:latin typeface="Tahoma"/>
                <a:ea typeface="Tahoma"/>
                <a:cs typeface="Tahoma"/>
                <a:sym typeface="Tahoma"/>
              </a:rPr>
              <a:t>AZIONE - PROTOCOLLI</a:t>
            </a:r>
            <a:endParaRPr sz="900">
              <a:latin typeface="Tahoma"/>
              <a:ea typeface="Tahoma"/>
              <a:cs typeface="Tahoma"/>
              <a:sym typeface="Tahoma"/>
            </a:endParaRPr>
          </a:p>
        </p:txBody>
      </p:sp>
      <p:sp>
        <p:nvSpPr>
          <p:cNvPr id="487" name="Google Shape;487;p15"/>
          <p:cNvSpPr txBox="1"/>
          <p:nvPr/>
        </p:nvSpPr>
        <p:spPr>
          <a:xfrm>
            <a:off x="5035961" y="1613408"/>
            <a:ext cx="2334260" cy="1625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900">
                <a:solidFill>
                  <a:srgbClr val="FFFFFF"/>
                </a:solidFill>
                <a:latin typeface="Tahoma"/>
                <a:ea typeface="Tahoma"/>
                <a:cs typeface="Tahoma"/>
                <a:sym typeface="Tahoma"/>
              </a:rPr>
              <a:t>RACCOMANDAZIONI - NIST SP 800-41-rev1</a:t>
            </a:r>
            <a:endParaRPr sz="900">
              <a:latin typeface="Tahoma"/>
              <a:ea typeface="Tahoma"/>
              <a:cs typeface="Tahoma"/>
              <a:sym typeface="Tahoma"/>
            </a:endParaRPr>
          </a:p>
        </p:txBody>
      </p:sp>
      <p:sp>
        <p:nvSpPr>
          <p:cNvPr id="488" name="Google Shape;488;p15"/>
          <p:cNvSpPr txBox="1"/>
          <p:nvPr/>
        </p:nvSpPr>
        <p:spPr>
          <a:xfrm>
            <a:off x="3215701" y="1878584"/>
            <a:ext cx="1083945" cy="1625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900">
                <a:latin typeface="Tahoma"/>
                <a:ea typeface="Tahoma"/>
                <a:cs typeface="Tahoma"/>
                <a:sym typeface="Tahoma"/>
              </a:rPr>
              <a:t>ACCETTA </a:t>
            </a:r>
            <a:r>
              <a:rPr lang="en-US" sz="900">
                <a:latin typeface="Verdana"/>
                <a:ea typeface="Verdana"/>
                <a:cs typeface="Verdana"/>
                <a:sym typeface="Verdana"/>
              </a:rPr>
              <a:t>(e LOG)</a:t>
            </a:r>
            <a:endParaRPr sz="900">
              <a:latin typeface="Verdana"/>
              <a:ea typeface="Verdana"/>
              <a:cs typeface="Verdana"/>
              <a:sym typeface="Verdana"/>
            </a:endParaRPr>
          </a:p>
        </p:txBody>
      </p:sp>
      <p:sp>
        <p:nvSpPr>
          <p:cNvPr id="489" name="Google Shape;489;p15"/>
          <p:cNvSpPr txBox="1"/>
          <p:nvPr/>
        </p:nvSpPr>
        <p:spPr>
          <a:xfrm>
            <a:off x="5035961" y="1878584"/>
            <a:ext cx="3714115" cy="1625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900">
                <a:latin typeface="Verdana"/>
                <a:ea typeface="Verdana"/>
                <a:cs typeface="Verdana"/>
                <a:sym typeface="Verdana"/>
              </a:rPr>
              <a:t>Qualsiasi traffico TCP/UDP che includa porte di protocollo valide e richieste</a:t>
            </a:r>
            <a:endParaRPr sz="900">
              <a:latin typeface="Verdana"/>
              <a:ea typeface="Verdana"/>
              <a:cs typeface="Verdana"/>
              <a:sym typeface="Verdana"/>
            </a:endParaRPr>
          </a:p>
        </p:txBody>
      </p:sp>
      <p:sp>
        <p:nvSpPr>
          <p:cNvPr id="490" name="Google Shape;490;p15"/>
          <p:cNvSpPr txBox="1"/>
          <p:nvPr/>
        </p:nvSpPr>
        <p:spPr>
          <a:xfrm>
            <a:off x="3269676" y="2128520"/>
            <a:ext cx="975994" cy="1625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900">
                <a:latin typeface="Verdana"/>
                <a:ea typeface="Verdana"/>
                <a:cs typeface="Verdana"/>
                <a:sym typeface="Verdana"/>
              </a:rPr>
              <a:t>GOCCIA (e LOG)</a:t>
            </a:r>
            <a:endParaRPr sz="900">
              <a:latin typeface="Verdana"/>
              <a:ea typeface="Verdana"/>
              <a:cs typeface="Verdana"/>
              <a:sym typeface="Verdana"/>
            </a:endParaRPr>
          </a:p>
        </p:txBody>
      </p:sp>
      <p:sp>
        <p:nvSpPr>
          <p:cNvPr id="491" name="Google Shape;491;p15"/>
          <p:cNvSpPr txBox="1"/>
          <p:nvPr/>
        </p:nvSpPr>
        <p:spPr>
          <a:xfrm>
            <a:off x="5035961" y="2128520"/>
            <a:ext cx="6863080" cy="302895"/>
          </a:xfrm>
          <a:prstGeom prst="rect">
            <a:avLst/>
          </a:prstGeom>
          <a:noFill/>
          <a:ln>
            <a:noFill/>
          </a:ln>
        </p:spPr>
        <p:txBody>
          <a:bodyPr anchorCtr="0" anchor="t" bIns="0" lIns="0" spcFirstLastPara="1" rIns="0" wrap="square" tIns="9525">
            <a:spAutoFit/>
          </a:bodyPr>
          <a:lstStyle/>
          <a:p>
            <a:pPr indent="0" lvl="0" marL="12700" marR="5080" rtl="0" algn="l">
              <a:lnSpc>
                <a:spcPct val="102200"/>
              </a:lnSpc>
              <a:spcBef>
                <a:spcPts val="0"/>
              </a:spcBef>
              <a:spcAft>
                <a:spcPts val="0"/>
              </a:spcAft>
              <a:buNone/>
            </a:pPr>
            <a:r>
              <a:rPr lang="en-US" sz="900">
                <a:latin typeface="Verdana"/>
                <a:ea typeface="Verdana"/>
                <a:cs typeface="Verdana"/>
                <a:sym typeface="Verdana"/>
              </a:rPr>
              <a:t>Qualsiasi traffico verso una porta TCP/UDP non sicura o non necessaria per la rete interna; in altre parole, i criteri predefiniti (ad esempio, ottenere l'accesso alla porta 80 / 23) devono essere chiusi dal sistema operativo o rifiutati dal firewall.</a:t>
            </a:r>
            <a:endParaRPr sz="900">
              <a:latin typeface="Verdana"/>
              <a:ea typeface="Verdana"/>
              <a:cs typeface="Verdana"/>
              <a:sym typeface="Verdana"/>
            </a:endParaRPr>
          </a:p>
        </p:txBody>
      </p:sp>
      <p:sp>
        <p:nvSpPr>
          <p:cNvPr id="492" name="Google Shape;492;p15"/>
          <p:cNvSpPr txBox="1"/>
          <p:nvPr/>
        </p:nvSpPr>
        <p:spPr>
          <a:xfrm>
            <a:off x="3269676" y="2494279"/>
            <a:ext cx="975994" cy="1625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900">
                <a:latin typeface="Verdana"/>
                <a:ea typeface="Verdana"/>
                <a:cs typeface="Verdana"/>
                <a:sym typeface="Verdana"/>
              </a:rPr>
              <a:t>GOCCIA (e LOG)</a:t>
            </a:r>
            <a:endParaRPr sz="900">
              <a:latin typeface="Verdana"/>
              <a:ea typeface="Verdana"/>
              <a:cs typeface="Verdana"/>
              <a:sym typeface="Verdana"/>
            </a:endParaRPr>
          </a:p>
        </p:txBody>
      </p:sp>
      <p:sp>
        <p:nvSpPr>
          <p:cNvPr id="493" name="Google Shape;493;p15"/>
          <p:cNvSpPr txBox="1"/>
          <p:nvPr/>
        </p:nvSpPr>
        <p:spPr>
          <a:xfrm>
            <a:off x="5035961" y="2494279"/>
            <a:ext cx="6583045" cy="302895"/>
          </a:xfrm>
          <a:prstGeom prst="rect">
            <a:avLst/>
          </a:prstGeom>
          <a:noFill/>
          <a:ln>
            <a:noFill/>
          </a:ln>
        </p:spPr>
        <p:txBody>
          <a:bodyPr anchorCtr="0" anchor="t" bIns="0" lIns="0" spcFirstLastPara="1" rIns="0" wrap="square" tIns="9525">
            <a:spAutoFit/>
          </a:bodyPr>
          <a:lstStyle/>
          <a:p>
            <a:pPr indent="0" lvl="0" marL="12700" marR="5080" rtl="0" algn="l">
              <a:lnSpc>
                <a:spcPct val="102200"/>
              </a:lnSpc>
              <a:spcBef>
                <a:spcPts val="0"/>
              </a:spcBef>
              <a:spcAft>
                <a:spcPts val="0"/>
              </a:spcAft>
              <a:buNone/>
            </a:pPr>
            <a:r>
              <a:rPr lang="en-US" sz="900">
                <a:latin typeface="Verdana"/>
                <a:ea typeface="Verdana"/>
                <a:cs typeface="Verdana"/>
                <a:sym typeface="Verdana"/>
              </a:rPr>
              <a:t>Qualsiasi abuso o traffico UDP e TCP malformato deve essere bloccato, ma anche segnalato in quanto le varie porte possono essere scansionate per condurre attacchi successivi.</a:t>
            </a:r>
            <a:endParaRPr sz="900">
              <a:latin typeface="Verdana"/>
              <a:ea typeface="Verdana"/>
              <a:cs typeface="Verdana"/>
              <a:sym typeface="Verdana"/>
            </a:endParaRPr>
          </a:p>
        </p:txBody>
      </p:sp>
      <p:grpSp>
        <p:nvGrpSpPr>
          <p:cNvPr id="494" name="Google Shape;494;p15"/>
          <p:cNvGrpSpPr/>
          <p:nvPr/>
        </p:nvGrpSpPr>
        <p:grpSpPr>
          <a:xfrm>
            <a:off x="2552091" y="2870454"/>
            <a:ext cx="9636760" cy="877569"/>
            <a:chOff x="2552091" y="2870454"/>
            <a:chExt cx="9636760" cy="877569"/>
          </a:xfrm>
        </p:grpSpPr>
        <p:sp>
          <p:nvSpPr>
            <p:cNvPr id="495" name="Google Shape;495;p15"/>
            <p:cNvSpPr/>
            <p:nvPr/>
          </p:nvSpPr>
          <p:spPr>
            <a:xfrm>
              <a:off x="2558440" y="2876803"/>
              <a:ext cx="9624060" cy="249554"/>
            </a:xfrm>
            <a:custGeom>
              <a:rect b="b" l="l" r="r" t="t"/>
              <a:pathLst>
                <a:path extrusionOk="0" h="249555" w="9624060">
                  <a:moveTo>
                    <a:pt x="9623844" y="0"/>
                  </a:moveTo>
                  <a:lnTo>
                    <a:pt x="1487944" y="0"/>
                  </a:lnTo>
                  <a:lnTo>
                    <a:pt x="0" y="0"/>
                  </a:lnTo>
                  <a:lnTo>
                    <a:pt x="0" y="249059"/>
                  </a:lnTo>
                  <a:lnTo>
                    <a:pt x="1487944" y="249059"/>
                  </a:lnTo>
                  <a:lnTo>
                    <a:pt x="9623844" y="249059"/>
                  </a:lnTo>
                  <a:lnTo>
                    <a:pt x="9623844"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96" name="Google Shape;496;p15"/>
            <p:cNvSpPr/>
            <p:nvPr/>
          </p:nvSpPr>
          <p:spPr>
            <a:xfrm>
              <a:off x="2558440" y="3125863"/>
              <a:ext cx="9624060" cy="250190"/>
            </a:xfrm>
            <a:custGeom>
              <a:rect b="b" l="l" r="r" t="t"/>
              <a:pathLst>
                <a:path extrusionOk="0" h="250189" w="9624060">
                  <a:moveTo>
                    <a:pt x="9623844" y="0"/>
                  </a:moveTo>
                  <a:lnTo>
                    <a:pt x="1487944" y="0"/>
                  </a:lnTo>
                  <a:lnTo>
                    <a:pt x="0" y="0"/>
                  </a:lnTo>
                  <a:lnTo>
                    <a:pt x="0" y="249783"/>
                  </a:lnTo>
                  <a:lnTo>
                    <a:pt x="1487944" y="249783"/>
                  </a:lnTo>
                  <a:lnTo>
                    <a:pt x="9623844" y="249783"/>
                  </a:lnTo>
                  <a:lnTo>
                    <a:pt x="9623844" y="0"/>
                  </a:lnTo>
                  <a:close/>
                </a:path>
              </a:pathLst>
            </a:custGeom>
            <a:solidFill>
              <a:srgbClr val="FFE7C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97" name="Google Shape;497;p15"/>
            <p:cNvSpPr/>
            <p:nvPr/>
          </p:nvSpPr>
          <p:spPr>
            <a:xfrm>
              <a:off x="2558440" y="3375647"/>
              <a:ext cx="9624060" cy="365760"/>
            </a:xfrm>
            <a:custGeom>
              <a:rect b="b" l="l" r="r" t="t"/>
              <a:pathLst>
                <a:path extrusionOk="0" h="365760" w="9624060">
                  <a:moveTo>
                    <a:pt x="9623844" y="0"/>
                  </a:moveTo>
                  <a:lnTo>
                    <a:pt x="1487944" y="0"/>
                  </a:lnTo>
                  <a:lnTo>
                    <a:pt x="0" y="0"/>
                  </a:lnTo>
                  <a:lnTo>
                    <a:pt x="0" y="365760"/>
                  </a:lnTo>
                  <a:lnTo>
                    <a:pt x="1487944" y="365760"/>
                  </a:lnTo>
                  <a:lnTo>
                    <a:pt x="9623844" y="365760"/>
                  </a:lnTo>
                  <a:lnTo>
                    <a:pt x="9623844" y="0"/>
                  </a:lnTo>
                  <a:close/>
                </a:path>
              </a:pathLst>
            </a:custGeom>
            <a:solidFill>
              <a:srgbClr val="FFF3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98" name="Google Shape;498;p15"/>
            <p:cNvSpPr/>
            <p:nvPr/>
          </p:nvSpPr>
          <p:spPr>
            <a:xfrm>
              <a:off x="4046385" y="2870454"/>
              <a:ext cx="0" cy="877569"/>
            </a:xfrm>
            <a:custGeom>
              <a:rect b="b" l="l" r="r" t="t"/>
              <a:pathLst>
                <a:path extrusionOk="0" h="877570" w="120000">
                  <a:moveTo>
                    <a:pt x="0" y="0"/>
                  </a:moveTo>
                  <a:lnTo>
                    <a:pt x="0" y="877300"/>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99" name="Google Shape;499;p15"/>
            <p:cNvSpPr/>
            <p:nvPr/>
          </p:nvSpPr>
          <p:spPr>
            <a:xfrm>
              <a:off x="2552091" y="3125858"/>
              <a:ext cx="9636760" cy="0"/>
            </a:xfrm>
            <a:custGeom>
              <a:rect b="b" l="l" r="r" t="t"/>
              <a:pathLst>
                <a:path extrusionOk="0" h="120000" w="9636760">
                  <a:moveTo>
                    <a:pt x="0" y="0"/>
                  </a:moveTo>
                  <a:lnTo>
                    <a:pt x="9636544" y="0"/>
                  </a:lnTo>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00" name="Google Shape;500;p15"/>
            <p:cNvSpPr/>
            <p:nvPr/>
          </p:nvSpPr>
          <p:spPr>
            <a:xfrm>
              <a:off x="2552091" y="2870454"/>
              <a:ext cx="9636760" cy="877569"/>
            </a:xfrm>
            <a:custGeom>
              <a:rect b="b" l="l" r="r" t="t"/>
              <a:pathLst>
                <a:path extrusionOk="0" h="877570" w="9636760">
                  <a:moveTo>
                    <a:pt x="0" y="505190"/>
                  </a:moveTo>
                  <a:lnTo>
                    <a:pt x="9636544" y="505190"/>
                  </a:lnTo>
                </a:path>
                <a:path extrusionOk="0" h="877570" w="9636760">
                  <a:moveTo>
                    <a:pt x="6350" y="0"/>
                  </a:moveTo>
                  <a:lnTo>
                    <a:pt x="6350" y="877300"/>
                  </a:lnTo>
                </a:path>
                <a:path extrusionOk="0" h="877570" w="9636760">
                  <a:moveTo>
                    <a:pt x="9630194" y="0"/>
                  </a:moveTo>
                  <a:lnTo>
                    <a:pt x="9630194" y="877300"/>
                  </a:lnTo>
                </a:path>
                <a:path extrusionOk="0" h="877570" w="9636760">
                  <a:moveTo>
                    <a:pt x="0" y="6350"/>
                  </a:moveTo>
                  <a:lnTo>
                    <a:pt x="9636544" y="6350"/>
                  </a:lnTo>
                </a:path>
                <a:path extrusionOk="0" h="877570" w="9636760">
                  <a:moveTo>
                    <a:pt x="0" y="870950"/>
                  </a:moveTo>
                  <a:lnTo>
                    <a:pt x="9636544" y="870950"/>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501" name="Google Shape;501;p15"/>
          <p:cNvSpPr txBox="1"/>
          <p:nvPr/>
        </p:nvSpPr>
        <p:spPr>
          <a:xfrm>
            <a:off x="2708688" y="2908808"/>
            <a:ext cx="1188720" cy="1625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900">
                <a:solidFill>
                  <a:srgbClr val="FFFFFF"/>
                </a:solidFill>
                <a:latin typeface="Tahoma"/>
                <a:ea typeface="Tahoma"/>
                <a:cs typeface="Tahoma"/>
                <a:sym typeface="Tahoma"/>
              </a:rPr>
              <a:t>AZIONE - DIAGNOSI</a:t>
            </a:r>
            <a:endParaRPr sz="900">
              <a:latin typeface="Tahoma"/>
              <a:ea typeface="Tahoma"/>
              <a:cs typeface="Tahoma"/>
              <a:sym typeface="Tahoma"/>
            </a:endParaRPr>
          </a:p>
        </p:txBody>
      </p:sp>
      <p:sp>
        <p:nvSpPr>
          <p:cNvPr id="502" name="Google Shape;502;p15"/>
          <p:cNvSpPr txBox="1"/>
          <p:nvPr/>
        </p:nvSpPr>
        <p:spPr>
          <a:xfrm>
            <a:off x="4125126" y="2908808"/>
            <a:ext cx="2334260" cy="1625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900">
                <a:solidFill>
                  <a:srgbClr val="FFFFFF"/>
                </a:solidFill>
                <a:latin typeface="Tahoma"/>
                <a:ea typeface="Tahoma"/>
                <a:cs typeface="Tahoma"/>
                <a:sym typeface="Tahoma"/>
              </a:rPr>
              <a:t>RACCOMANDAZIONI - NIST SP 800-41-rev1</a:t>
            </a:r>
            <a:endParaRPr sz="900">
              <a:latin typeface="Tahoma"/>
              <a:ea typeface="Tahoma"/>
              <a:cs typeface="Tahoma"/>
              <a:sym typeface="Tahoma"/>
            </a:endParaRPr>
          </a:p>
        </p:txBody>
      </p:sp>
      <p:sp>
        <p:nvSpPr>
          <p:cNvPr id="503" name="Google Shape;503;p15"/>
          <p:cNvSpPr txBox="1"/>
          <p:nvPr/>
        </p:nvSpPr>
        <p:spPr>
          <a:xfrm>
            <a:off x="2760282" y="3158744"/>
            <a:ext cx="1083945" cy="1625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900">
                <a:latin typeface="Tahoma"/>
                <a:ea typeface="Tahoma"/>
                <a:cs typeface="Tahoma"/>
                <a:sym typeface="Tahoma"/>
              </a:rPr>
              <a:t>ACCETTA </a:t>
            </a:r>
            <a:r>
              <a:rPr lang="en-US" sz="900">
                <a:latin typeface="Verdana"/>
                <a:ea typeface="Verdana"/>
                <a:cs typeface="Verdana"/>
                <a:sym typeface="Verdana"/>
              </a:rPr>
              <a:t>(e LOG)</a:t>
            </a:r>
            <a:endParaRPr sz="900">
              <a:latin typeface="Verdana"/>
              <a:ea typeface="Verdana"/>
              <a:cs typeface="Verdana"/>
              <a:sym typeface="Verdana"/>
            </a:endParaRPr>
          </a:p>
        </p:txBody>
      </p:sp>
      <p:sp>
        <p:nvSpPr>
          <p:cNvPr id="504" name="Google Shape;504;p15"/>
          <p:cNvSpPr txBox="1"/>
          <p:nvPr/>
        </p:nvSpPr>
        <p:spPr>
          <a:xfrm>
            <a:off x="4125126" y="3158744"/>
            <a:ext cx="3517265" cy="1625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900">
                <a:latin typeface="Verdana"/>
                <a:ea typeface="Verdana"/>
                <a:cs typeface="Verdana"/>
                <a:sym typeface="Verdana"/>
              </a:rPr>
              <a:t>Qualsiasi traffico ICMP che comprenda porte di protocollo valide e richieste</a:t>
            </a:r>
            <a:endParaRPr sz="900">
              <a:latin typeface="Verdana"/>
              <a:ea typeface="Verdana"/>
              <a:cs typeface="Verdana"/>
              <a:sym typeface="Verdana"/>
            </a:endParaRPr>
          </a:p>
        </p:txBody>
      </p:sp>
      <p:sp>
        <p:nvSpPr>
          <p:cNvPr id="505" name="Google Shape;505;p15"/>
          <p:cNvSpPr txBox="1"/>
          <p:nvPr/>
        </p:nvSpPr>
        <p:spPr>
          <a:xfrm>
            <a:off x="2814257" y="3408679"/>
            <a:ext cx="975994" cy="1625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900">
                <a:latin typeface="Verdana"/>
                <a:ea typeface="Verdana"/>
                <a:cs typeface="Verdana"/>
                <a:sym typeface="Verdana"/>
              </a:rPr>
              <a:t>GOCCIA (e LOG)</a:t>
            </a:r>
            <a:endParaRPr sz="900">
              <a:latin typeface="Verdana"/>
              <a:ea typeface="Verdana"/>
              <a:cs typeface="Verdana"/>
              <a:sym typeface="Verdana"/>
            </a:endParaRPr>
          </a:p>
        </p:txBody>
      </p:sp>
      <p:sp>
        <p:nvSpPr>
          <p:cNvPr id="506" name="Google Shape;506;p15"/>
          <p:cNvSpPr txBox="1"/>
          <p:nvPr/>
        </p:nvSpPr>
        <p:spPr>
          <a:xfrm>
            <a:off x="4125126" y="3408679"/>
            <a:ext cx="7968615" cy="302895"/>
          </a:xfrm>
          <a:prstGeom prst="rect">
            <a:avLst/>
          </a:prstGeom>
          <a:noFill/>
          <a:ln>
            <a:noFill/>
          </a:ln>
        </p:spPr>
        <p:txBody>
          <a:bodyPr anchorCtr="0" anchor="t" bIns="0" lIns="0" spcFirstLastPara="1" rIns="0" wrap="square" tIns="9525">
            <a:spAutoFit/>
          </a:bodyPr>
          <a:lstStyle/>
          <a:p>
            <a:pPr indent="0" lvl="0" marL="12700" marR="5080" rtl="0" algn="l">
              <a:lnSpc>
                <a:spcPct val="102200"/>
              </a:lnSpc>
              <a:spcBef>
                <a:spcPts val="0"/>
              </a:spcBef>
              <a:spcAft>
                <a:spcPts val="0"/>
              </a:spcAft>
              <a:buNone/>
            </a:pPr>
            <a:r>
              <a:rPr lang="en-US" sz="900">
                <a:latin typeface="Verdana"/>
                <a:ea typeface="Verdana"/>
                <a:cs typeface="Verdana"/>
                <a:sym typeface="Verdana"/>
              </a:rPr>
              <a:t>Qualsiasi traffico con protocollo ICMP, ma solo se l'organizzazione lo consente, poiché i pacchetti ICMP sono molto utili per la diagnostica. Un'altra soluzione potrebbe essere quella di consentire un certo traffico ICMP con codici specifici per la diagnostica (ad esempio, il comando ping per il battito cardiaco - codice 8).</a:t>
            </a:r>
            <a:endParaRPr sz="900">
              <a:latin typeface="Verdana"/>
              <a:ea typeface="Verdana"/>
              <a:cs typeface="Verdana"/>
              <a:sym typeface="Verdana"/>
            </a:endParaRPr>
          </a:p>
        </p:txBody>
      </p:sp>
      <p:grpSp>
        <p:nvGrpSpPr>
          <p:cNvPr id="507" name="Google Shape;507;p15"/>
          <p:cNvGrpSpPr/>
          <p:nvPr/>
        </p:nvGrpSpPr>
        <p:grpSpPr>
          <a:xfrm>
            <a:off x="2552091" y="3783862"/>
            <a:ext cx="9636760" cy="528320"/>
            <a:chOff x="2552091" y="3783862"/>
            <a:chExt cx="9636760" cy="528320"/>
          </a:xfrm>
        </p:grpSpPr>
        <p:sp>
          <p:nvSpPr>
            <p:cNvPr id="508" name="Google Shape;508;p15"/>
            <p:cNvSpPr/>
            <p:nvPr/>
          </p:nvSpPr>
          <p:spPr>
            <a:xfrm>
              <a:off x="2558440" y="3790213"/>
              <a:ext cx="9624060" cy="266065"/>
            </a:xfrm>
            <a:custGeom>
              <a:rect b="b" l="l" r="r" t="t"/>
              <a:pathLst>
                <a:path extrusionOk="0" h="266064" w="9624060">
                  <a:moveTo>
                    <a:pt x="9623844" y="0"/>
                  </a:moveTo>
                  <a:lnTo>
                    <a:pt x="1481886" y="0"/>
                  </a:lnTo>
                  <a:lnTo>
                    <a:pt x="0" y="0"/>
                  </a:lnTo>
                  <a:lnTo>
                    <a:pt x="0" y="265684"/>
                  </a:lnTo>
                  <a:lnTo>
                    <a:pt x="1481886" y="265684"/>
                  </a:lnTo>
                  <a:lnTo>
                    <a:pt x="9623844" y="265684"/>
                  </a:lnTo>
                  <a:lnTo>
                    <a:pt x="9623844"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09" name="Google Shape;509;p15"/>
            <p:cNvSpPr/>
            <p:nvPr/>
          </p:nvSpPr>
          <p:spPr>
            <a:xfrm>
              <a:off x="2558440" y="4055897"/>
              <a:ext cx="9624060" cy="250190"/>
            </a:xfrm>
            <a:custGeom>
              <a:rect b="b" l="l" r="r" t="t"/>
              <a:pathLst>
                <a:path extrusionOk="0" h="250189" w="9624060">
                  <a:moveTo>
                    <a:pt x="9623844" y="0"/>
                  </a:moveTo>
                  <a:lnTo>
                    <a:pt x="1481886" y="0"/>
                  </a:lnTo>
                  <a:lnTo>
                    <a:pt x="0" y="0"/>
                  </a:lnTo>
                  <a:lnTo>
                    <a:pt x="0" y="249783"/>
                  </a:lnTo>
                  <a:lnTo>
                    <a:pt x="1481886" y="249783"/>
                  </a:lnTo>
                  <a:lnTo>
                    <a:pt x="9623844" y="249783"/>
                  </a:lnTo>
                  <a:lnTo>
                    <a:pt x="9623844" y="0"/>
                  </a:lnTo>
                  <a:close/>
                </a:path>
              </a:pathLst>
            </a:custGeom>
            <a:solidFill>
              <a:srgbClr val="FFE7C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10" name="Google Shape;510;p15"/>
            <p:cNvSpPr/>
            <p:nvPr/>
          </p:nvSpPr>
          <p:spPr>
            <a:xfrm>
              <a:off x="4040331" y="3783862"/>
              <a:ext cx="0" cy="528320"/>
            </a:xfrm>
            <a:custGeom>
              <a:rect b="b" l="l" r="r" t="t"/>
              <a:pathLst>
                <a:path extrusionOk="0" h="528320" w="120000">
                  <a:moveTo>
                    <a:pt x="0" y="0"/>
                  </a:moveTo>
                  <a:lnTo>
                    <a:pt x="0" y="528160"/>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11" name="Google Shape;511;p15"/>
            <p:cNvSpPr/>
            <p:nvPr/>
          </p:nvSpPr>
          <p:spPr>
            <a:xfrm>
              <a:off x="2552091" y="4055886"/>
              <a:ext cx="9636760" cy="0"/>
            </a:xfrm>
            <a:custGeom>
              <a:rect b="b" l="l" r="r" t="t"/>
              <a:pathLst>
                <a:path extrusionOk="0" h="120000" w="9636760">
                  <a:moveTo>
                    <a:pt x="0" y="0"/>
                  </a:moveTo>
                  <a:lnTo>
                    <a:pt x="9636544" y="0"/>
                  </a:lnTo>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12" name="Google Shape;512;p15"/>
            <p:cNvSpPr/>
            <p:nvPr/>
          </p:nvSpPr>
          <p:spPr>
            <a:xfrm>
              <a:off x="2552091" y="3783862"/>
              <a:ext cx="9636760" cy="528320"/>
            </a:xfrm>
            <a:custGeom>
              <a:rect b="b" l="l" r="r" t="t"/>
              <a:pathLst>
                <a:path extrusionOk="0" h="528320" w="9636760">
                  <a:moveTo>
                    <a:pt x="6350" y="0"/>
                  </a:moveTo>
                  <a:lnTo>
                    <a:pt x="6350" y="528160"/>
                  </a:lnTo>
                </a:path>
                <a:path extrusionOk="0" h="528320" w="9636760">
                  <a:moveTo>
                    <a:pt x="9630194" y="0"/>
                  </a:moveTo>
                  <a:lnTo>
                    <a:pt x="9630194" y="528160"/>
                  </a:lnTo>
                </a:path>
                <a:path extrusionOk="0" h="528320" w="9636760">
                  <a:moveTo>
                    <a:pt x="0" y="6350"/>
                  </a:moveTo>
                  <a:lnTo>
                    <a:pt x="9636544" y="6350"/>
                  </a:lnTo>
                </a:path>
                <a:path extrusionOk="0" h="528320" w="9636760">
                  <a:moveTo>
                    <a:pt x="0" y="521810"/>
                  </a:moveTo>
                  <a:lnTo>
                    <a:pt x="9636544" y="521810"/>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513" name="Google Shape;513;p15"/>
          <p:cNvSpPr txBox="1"/>
          <p:nvPr/>
        </p:nvSpPr>
        <p:spPr>
          <a:xfrm>
            <a:off x="2675498" y="3823207"/>
            <a:ext cx="1248410" cy="1625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900">
                <a:solidFill>
                  <a:srgbClr val="FFFFFF"/>
                </a:solidFill>
                <a:latin typeface="Tahoma"/>
                <a:ea typeface="Tahoma"/>
                <a:cs typeface="Tahoma"/>
                <a:sym typeface="Tahoma"/>
              </a:rPr>
              <a:t>AZIONE - PROTEZIONE</a:t>
            </a:r>
            <a:endParaRPr sz="900">
              <a:latin typeface="Tahoma"/>
              <a:ea typeface="Tahoma"/>
              <a:cs typeface="Tahoma"/>
              <a:sym typeface="Tahoma"/>
            </a:endParaRPr>
          </a:p>
        </p:txBody>
      </p:sp>
      <p:sp>
        <p:nvSpPr>
          <p:cNvPr id="514" name="Google Shape;514;p15"/>
          <p:cNvSpPr txBox="1"/>
          <p:nvPr/>
        </p:nvSpPr>
        <p:spPr>
          <a:xfrm>
            <a:off x="4119072" y="3823207"/>
            <a:ext cx="2334260" cy="1625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900">
                <a:solidFill>
                  <a:srgbClr val="FFFFFF"/>
                </a:solidFill>
                <a:latin typeface="Tahoma"/>
                <a:ea typeface="Tahoma"/>
                <a:cs typeface="Tahoma"/>
                <a:sym typeface="Tahoma"/>
              </a:rPr>
              <a:t>RACCOMANDAZIONI - NIST SP 800-41-rev1</a:t>
            </a:r>
            <a:endParaRPr sz="900">
              <a:latin typeface="Tahoma"/>
              <a:ea typeface="Tahoma"/>
              <a:cs typeface="Tahoma"/>
              <a:sym typeface="Tahoma"/>
            </a:endParaRPr>
          </a:p>
        </p:txBody>
      </p:sp>
      <p:sp>
        <p:nvSpPr>
          <p:cNvPr id="515" name="Google Shape;515;p15"/>
          <p:cNvSpPr txBox="1"/>
          <p:nvPr/>
        </p:nvSpPr>
        <p:spPr>
          <a:xfrm>
            <a:off x="2757255" y="4088383"/>
            <a:ext cx="8151495" cy="1625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900">
                <a:latin typeface="Tahoma"/>
                <a:ea typeface="Tahoma"/>
                <a:cs typeface="Tahoma"/>
                <a:sym typeface="Tahoma"/>
              </a:rPr>
              <a:t>ACCEPT </a:t>
            </a:r>
            <a:r>
              <a:rPr lang="en-US" sz="900">
                <a:latin typeface="Verdana"/>
                <a:ea typeface="Verdana"/>
                <a:cs typeface="Verdana"/>
                <a:sym typeface="Verdana"/>
              </a:rPr>
              <a:t>(e LOG) Il traffico VPN deve essere consentito se l'organizzazione lo permette e solo per i peer coinvolti nella comunicazione VPN.</a:t>
            </a:r>
            <a:endParaRPr sz="900">
              <a:latin typeface="Verdana"/>
              <a:ea typeface="Verdana"/>
              <a:cs typeface="Verdana"/>
              <a:sym typeface="Verdana"/>
            </a:endParaRPr>
          </a:p>
        </p:txBody>
      </p:sp>
      <p:grpSp>
        <p:nvGrpSpPr>
          <p:cNvPr id="516" name="Google Shape;516;p15"/>
          <p:cNvGrpSpPr/>
          <p:nvPr/>
        </p:nvGrpSpPr>
        <p:grpSpPr>
          <a:xfrm>
            <a:off x="4509282" y="4500872"/>
            <a:ext cx="7679690" cy="1527175"/>
            <a:chOff x="4509282" y="4500872"/>
            <a:chExt cx="7679690" cy="1527175"/>
          </a:xfrm>
        </p:grpSpPr>
        <p:sp>
          <p:nvSpPr>
            <p:cNvPr id="517" name="Google Shape;517;p15"/>
            <p:cNvSpPr/>
            <p:nvPr/>
          </p:nvSpPr>
          <p:spPr>
            <a:xfrm>
              <a:off x="5943217" y="4500872"/>
              <a:ext cx="0" cy="1527175"/>
            </a:xfrm>
            <a:custGeom>
              <a:rect b="b" l="l" r="r" t="t"/>
              <a:pathLst>
                <a:path extrusionOk="0" h="1527175" w="120000">
                  <a:moveTo>
                    <a:pt x="0" y="0"/>
                  </a:moveTo>
                  <a:lnTo>
                    <a:pt x="0" y="1526677"/>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18" name="Google Shape;518;p15"/>
            <p:cNvSpPr/>
            <p:nvPr/>
          </p:nvSpPr>
          <p:spPr>
            <a:xfrm>
              <a:off x="4509282" y="4735822"/>
              <a:ext cx="7679690" cy="0"/>
            </a:xfrm>
            <a:custGeom>
              <a:rect b="b" l="l" r="r" t="t"/>
              <a:pathLst>
                <a:path extrusionOk="0" h="120000" w="7679690">
                  <a:moveTo>
                    <a:pt x="0" y="0"/>
                  </a:moveTo>
                  <a:lnTo>
                    <a:pt x="7679353" y="0"/>
                  </a:lnTo>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19" name="Google Shape;519;p15"/>
            <p:cNvSpPr/>
            <p:nvPr/>
          </p:nvSpPr>
          <p:spPr>
            <a:xfrm>
              <a:off x="4509282" y="4500872"/>
              <a:ext cx="7679690" cy="1527175"/>
            </a:xfrm>
            <a:custGeom>
              <a:rect b="b" l="l" r="r" t="t"/>
              <a:pathLst>
                <a:path extrusionOk="0" h="1527175" w="7679690">
                  <a:moveTo>
                    <a:pt x="6350" y="0"/>
                  </a:moveTo>
                  <a:lnTo>
                    <a:pt x="6350" y="1526677"/>
                  </a:lnTo>
                </a:path>
                <a:path extrusionOk="0" h="1527175" w="7679690">
                  <a:moveTo>
                    <a:pt x="7673003" y="0"/>
                  </a:moveTo>
                  <a:lnTo>
                    <a:pt x="7673003" y="1526677"/>
                  </a:lnTo>
                </a:path>
                <a:path extrusionOk="0" h="1527175" w="7679690">
                  <a:moveTo>
                    <a:pt x="0" y="6350"/>
                  </a:moveTo>
                  <a:lnTo>
                    <a:pt x="7679353" y="6350"/>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520" name="Google Shape;520;p15"/>
          <p:cNvSpPr txBox="1"/>
          <p:nvPr/>
        </p:nvSpPr>
        <p:spPr>
          <a:xfrm>
            <a:off x="4521982" y="4513572"/>
            <a:ext cx="1415415" cy="203200"/>
          </a:xfrm>
          <a:prstGeom prst="rect">
            <a:avLst/>
          </a:prstGeom>
          <a:solidFill>
            <a:srgbClr val="FFBA00"/>
          </a:solidFill>
          <a:ln>
            <a:noFill/>
          </a:ln>
        </p:spPr>
        <p:txBody>
          <a:bodyPr anchorCtr="0" anchor="t" bIns="0" lIns="0" spcFirstLastPara="1" rIns="0" wrap="square" tIns="38725">
            <a:spAutoFit/>
          </a:bodyPr>
          <a:lstStyle/>
          <a:p>
            <a:pPr indent="0" lvl="0" marL="194310" rtl="0" algn="l">
              <a:lnSpc>
                <a:spcPct val="100000"/>
              </a:lnSpc>
              <a:spcBef>
                <a:spcPts val="0"/>
              </a:spcBef>
              <a:spcAft>
                <a:spcPts val="0"/>
              </a:spcAft>
              <a:buNone/>
            </a:pPr>
            <a:r>
              <a:rPr b="1" lang="en-US" sz="900">
                <a:solidFill>
                  <a:srgbClr val="FFFFFF"/>
                </a:solidFill>
                <a:latin typeface="Tahoma"/>
                <a:ea typeface="Tahoma"/>
                <a:cs typeface="Tahoma"/>
                <a:sym typeface="Tahoma"/>
              </a:rPr>
              <a:t>AZIONE - ATTIVITÀ</a:t>
            </a:r>
            <a:endParaRPr sz="900">
              <a:latin typeface="Tahoma"/>
              <a:ea typeface="Tahoma"/>
              <a:cs typeface="Tahoma"/>
              <a:sym typeface="Tahoma"/>
            </a:endParaRPr>
          </a:p>
        </p:txBody>
      </p:sp>
      <p:sp>
        <p:nvSpPr>
          <p:cNvPr id="521" name="Google Shape;521;p15"/>
          <p:cNvSpPr txBox="1"/>
          <p:nvPr/>
        </p:nvSpPr>
        <p:spPr>
          <a:xfrm>
            <a:off x="5949567" y="4513572"/>
            <a:ext cx="6226810" cy="203200"/>
          </a:xfrm>
          <a:prstGeom prst="rect">
            <a:avLst/>
          </a:prstGeom>
          <a:solidFill>
            <a:srgbClr val="FFBA00"/>
          </a:solidFill>
          <a:ln>
            <a:noFill/>
          </a:ln>
        </p:spPr>
        <p:txBody>
          <a:bodyPr anchorCtr="0" anchor="t" bIns="0" lIns="0" spcFirstLastPara="1" rIns="0" wrap="square" tIns="38725">
            <a:spAutoFit/>
          </a:bodyPr>
          <a:lstStyle/>
          <a:p>
            <a:pPr indent="0" lvl="0" marL="85090" rtl="0" algn="l">
              <a:lnSpc>
                <a:spcPct val="100000"/>
              </a:lnSpc>
              <a:spcBef>
                <a:spcPts val="0"/>
              </a:spcBef>
              <a:spcAft>
                <a:spcPts val="0"/>
              </a:spcAft>
              <a:buNone/>
            </a:pPr>
            <a:r>
              <a:rPr b="1" lang="en-US" sz="900">
                <a:solidFill>
                  <a:srgbClr val="FFFFFF"/>
                </a:solidFill>
                <a:latin typeface="Tahoma"/>
                <a:ea typeface="Tahoma"/>
                <a:cs typeface="Tahoma"/>
                <a:sym typeface="Tahoma"/>
              </a:rPr>
              <a:t>DESCRIZIONE</a:t>
            </a:r>
            <a:endParaRPr sz="900">
              <a:latin typeface="Tahoma"/>
              <a:ea typeface="Tahoma"/>
              <a:cs typeface="Tahoma"/>
              <a:sym typeface="Tahoma"/>
            </a:endParaRPr>
          </a:p>
        </p:txBody>
      </p:sp>
      <p:sp>
        <p:nvSpPr>
          <p:cNvPr id="522" name="Google Shape;522;p15"/>
          <p:cNvSpPr txBox="1"/>
          <p:nvPr/>
        </p:nvSpPr>
        <p:spPr>
          <a:xfrm>
            <a:off x="4521982" y="4754872"/>
            <a:ext cx="1415415" cy="521334"/>
          </a:xfrm>
          <a:prstGeom prst="rect">
            <a:avLst/>
          </a:prstGeom>
          <a:solidFill>
            <a:srgbClr val="FFE7CB"/>
          </a:solidFill>
          <a:ln>
            <a:noFill/>
          </a:ln>
        </p:spPr>
        <p:txBody>
          <a:bodyPr anchorCtr="0" anchor="t" bIns="0" lIns="0" spcFirstLastPara="1" rIns="0" wrap="square" tIns="26025">
            <a:spAutoFit/>
          </a:bodyPr>
          <a:lstStyle/>
          <a:p>
            <a:pPr indent="0" lvl="0" marL="177800" rtl="0" algn="l">
              <a:lnSpc>
                <a:spcPct val="100000"/>
              </a:lnSpc>
              <a:spcBef>
                <a:spcPts val="0"/>
              </a:spcBef>
              <a:spcAft>
                <a:spcPts val="0"/>
              </a:spcAft>
              <a:buNone/>
            </a:pPr>
            <a:r>
              <a:rPr b="1" lang="en-US" sz="900">
                <a:latin typeface="Tahoma"/>
                <a:ea typeface="Tahoma"/>
                <a:cs typeface="Tahoma"/>
                <a:sym typeface="Tahoma"/>
              </a:rPr>
              <a:t>ACCETTA </a:t>
            </a:r>
            <a:r>
              <a:rPr lang="en-US" sz="900">
                <a:latin typeface="Verdana"/>
                <a:ea typeface="Verdana"/>
                <a:cs typeface="Verdana"/>
                <a:sym typeface="Verdana"/>
              </a:rPr>
              <a:t>(e LOG)</a:t>
            </a:r>
            <a:endParaRPr sz="900">
              <a:latin typeface="Verdana"/>
              <a:ea typeface="Verdana"/>
              <a:cs typeface="Verdana"/>
              <a:sym typeface="Verdana"/>
            </a:endParaRPr>
          </a:p>
        </p:txBody>
      </p:sp>
      <p:sp>
        <p:nvSpPr>
          <p:cNvPr id="523" name="Google Shape;523;p15"/>
          <p:cNvSpPr txBox="1"/>
          <p:nvPr/>
        </p:nvSpPr>
        <p:spPr>
          <a:xfrm>
            <a:off x="5949567" y="4754872"/>
            <a:ext cx="6226810" cy="521334"/>
          </a:xfrm>
          <a:prstGeom prst="rect">
            <a:avLst/>
          </a:prstGeom>
          <a:solidFill>
            <a:srgbClr val="FFE7CB"/>
          </a:solidFill>
          <a:ln>
            <a:noFill/>
          </a:ln>
        </p:spPr>
        <p:txBody>
          <a:bodyPr anchorCtr="0" anchor="t" bIns="0" lIns="0" spcFirstLastPara="1" rIns="0" wrap="square" tIns="28575">
            <a:spAutoFit/>
          </a:bodyPr>
          <a:lstStyle/>
          <a:p>
            <a:pPr indent="0" lvl="0" marL="85090" marR="187960" rtl="0" algn="l">
              <a:lnSpc>
                <a:spcPct val="97800"/>
              </a:lnSpc>
              <a:spcBef>
                <a:spcPts val="0"/>
              </a:spcBef>
              <a:spcAft>
                <a:spcPts val="0"/>
              </a:spcAft>
              <a:buNone/>
            </a:pPr>
            <a:r>
              <a:rPr lang="en-US" sz="900">
                <a:latin typeface="Verdana"/>
                <a:ea typeface="Verdana"/>
                <a:cs typeface="Verdana"/>
                <a:sym typeface="Verdana"/>
              </a:rPr>
              <a:t>Qualsiasi traffico ricevuto entro un periodo di tempo predefinito e motivato. Ad esempio, se viene stabilita una connessione e non vi è traffico successivo per un periodo di tempo accettabile, la connessione deve essere bloccata.</a:t>
            </a:r>
            <a:endParaRPr sz="900">
              <a:latin typeface="Verdana"/>
              <a:ea typeface="Verdana"/>
              <a:cs typeface="Verdana"/>
              <a:sym typeface="Verdana"/>
            </a:endParaRPr>
          </a:p>
        </p:txBody>
      </p:sp>
      <p:sp>
        <p:nvSpPr>
          <p:cNvPr id="524" name="Google Shape;524;p15"/>
          <p:cNvSpPr txBox="1"/>
          <p:nvPr/>
        </p:nvSpPr>
        <p:spPr>
          <a:xfrm>
            <a:off x="4515632" y="5282262"/>
            <a:ext cx="1428115" cy="373380"/>
          </a:xfrm>
          <a:prstGeom prst="rect">
            <a:avLst/>
          </a:prstGeom>
          <a:solidFill>
            <a:srgbClr val="FFF3E7"/>
          </a:solidFill>
          <a:ln cap="flat" cmpd="sng" w="12700">
            <a:solidFill>
              <a:srgbClr val="FFFFFF"/>
            </a:solidFill>
            <a:prstDash val="solid"/>
            <a:round/>
            <a:headEnd len="sm" w="sm" type="none"/>
            <a:tailEnd len="sm" w="sm" type="none"/>
          </a:ln>
        </p:spPr>
        <p:txBody>
          <a:bodyPr anchorCtr="0" anchor="t" bIns="0" lIns="0" spcFirstLastPara="1" rIns="0" wrap="square" tIns="46975">
            <a:spAutoFit/>
          </a:bodyPr>
          <a:lstStyle/>
          <a:p>
            <a:pPr indent="0" lvl="0" marL="238125" rtl="0" algn="l">
              <a:lnSpc>
                <a:spcPct val="100000"/>
              </a:lnSpc>
              <a:spcBef>
                <a:spcPts val="0"/>
              </a:spcBef>
              <a:spcAft>
                <a:spcPts val="0"/>
              </a:spcAft>
              <a:buNone/>
            </a:pPr>
            <a:r>
              <a:rPr lang="en-US" sz="900">
                <a:latin typeface="Verdana"/>
                <a:ea typeface="Verdana"/>
                <a:cs typeface="Verdana"/>
                <a:sym typeface="Verdana"/>
              </a:rPr>
              <a:t>GOCCIA (e LOG)</a:t>
            </a:r>
            <a:endParaRPr sz="900">
              <a:latin typeface="Verdana"/>
              <a:ea typeface="Verdana"/>
              <a:cs typeface="Verdana"/>
              <a:sym typeface="Verdana"/>
            </a:endParaRPr>
          </a:p>
        </p:txBody>
      </p:sp>
      <p:sp>
        <p:nvSpPr>
          <p:cNvPr id="525" name="Google Shape;525;p15"/>
          <p:cNvSpPr txBox="1"/>
          <p:nvPr/>
        </p:nvSpPr>
        <p:spPr>
          <a:xfrm>
            <a:off x="5943217" y="5282262"/>
            <a:ext cx="6239510" cy="373380"/>
          </a:xfrm>
          <a:prstGeom prst="rect">
            <a:avLst/>
          </a:prstGeom>
          <a:solidFill>
            <a:srgbClr val="FFF3E7"/>
          </a:solidFill>
          <a:ln cap="flat" cmpd="sng" w="12700">
            <a:solidFill>
              <a:srgbClr val="FFFFFF"/>
            </a:solidFill>
            <a:prstDash val="solid"/>
            <a:round/>
            <a:headEnd len="sm" w="sm" type="none"/>
            <a:tailEnd len="sm" w="sm" type="none"/>
          </a:ln>
        </p:spPr>
        <p:txBody>
          <a:bodyPr anchorCtr="0" anchor="t" bIns="0" lIns="0" spcFirstLastPara="1" rIns="0" wrap="square" tIns="46975">
            <a:spAutoFit/>
          </a:bodyPr>
          <a:lstStyle/>
          <a:p>
            <a:pPr indent="0" lvl="0" marL="91440" marR="629285" rtl="0" algn="l">
              <a:lnSpc>
                <a:spcPct val="100000"/>
              </a:lnSpc>
              <a:spcBef>
                <a:spcPts val="0"/>
              </a:spcBef>
              <a:spcAft>
                <a:spcPts val="0"/>
              </a:spcAft>
              <a:buNone/>
            </a:pPr>
            <a:r>
              <a:rPr lang="en-US" sz="900">
                <a:latin typeface="Verdana"/>
                <a:ea typeface="Verdana"/>
                <a:cs typeface="Verdana"/>
                <a:sym typeface="Verdana"/>
              </a:rPr>
              <a:t>Qualsiasi attività anomala (ad esempio, come sopra) in un particolare nodo, ma anche il conteggio del numero di volte in cui viene eseguita questa attività anomala.</a:t>
            </a:r>
            <a:endParaRPr sz="900">
              <a:latin typeface="Verdana"/>
              <a:ea typeface="Verdana"/>
              <a:cs typeface="Verdana"/>
              <a:sym typeface="Verdana"/>
            </a:endParaRPr>
          </a:p>
        </p:txBody>
      </p:sp>
      <p:sp>
        <p:nvSpPr>
          <p:cNvPr id="526" name="Google Shape;526;p15"/>
          <p:cNvSpPr txBox="1"/>
          <p:nvPr/>
        </p:nvSpPr>
        <p:spPr>
          <a:xfrm>
            <a:off x="4515632" y="5655439"/>
            <a:ext cx="1428115" cy="365760"/>
          </a:xfrm>
          <a:prstGeom prst="rect">
            <a:avLst/>
          </a:prstGeom>
          <a:solidFill>
            <a:srgbClr val="FFE7CB"/>
          </a:solidFill>
          <a:ln cap="flat" cmpd="sng" w="12700">
            <a:solidFill>
              <a:srgbClr val="FFFFFF"/>
            </a:solidFill>
            <a:prstDash val="solid"/>
            <a:round/>
            <a:headEnd len="sm" w="sm" type="none"/>
            <a:tailEnd len="sm" w="sm" type="none"/>
          </a:ln>
        </p:spPr>
        <p:txBody>
          <a:bodyPr anchorCtr="0" anchor="t" bIns="0" lIns="0" spcFirstLastPara="1" rIns="0" wrap="square" tIns="45700">
            <a:spAutoFit/>
          </a:bodyPr>
          <a:lstStyle/>
          <a:p>
            <a:pPr indent="0" lvl="0" marL="222250" rtl="0" algn="l">
              <a:lnSpc>
                <a:spcPct val="100000"/>
              </a:lnSpc>
              <a:spcBef>
                <a:spcPts val="0"/>
              </a:spcBef>
              <a:spcAft>
                <a:spcPts val="0"/>
              </a:spcAft>
              <a:buNone/>
            </a:pPr>
            <a:r>
              <a:rPr lang="en-US" sz="900">
                <a:latin typeface="Verdana"/>
                <a:ea typeface="Verdana"/>
                <a:cs typeface="Verdana"/>
                <a:sym typeface="Verdana"/>
              </a:rPr>
              <a:t>GOCCIA (e LOG)</a:t>
            </a:r>
            <a:endParaRPr sz="900">
              <a:latin typeface="Verdana"/>
              <a:ea typeface="Verdana"/>
              <a:cs typeface="Verdana"/>
              <a:sym typeface="Verdana"/>
            </a:endParaRPr>
          </a:p>
        </p:txBody>
      </p:sp>
      <p:sp>
        <p:nvSpPr>
          <p:cNvPr id="527" name="Google Shape;527;p15"/>
          <p:cNvSpPr txBox="1"/>
          <p:nvPr/>
        </p:nvSpPr>
        <p:spPr>
          <a:xfrm>
            <a:off x="5943217" y="5655439"/>
            <a:ext cx="6239510" cy="365760"/>
          </a:xfrm>
          <a:prstGeom prst="rect">
            <a:avLst/>
          </a:prstGeom>
          <a:solidFill>
            <a:srgbClr val="FFE7CB"/>
          </a:solidFill>
          <a:ln cap="flat" cmpd="sng" w="12700">
            <a:solidFill>
              <a:srgbClr val="FFFFFF"/>
            </a:solidFill>
            <a:prstDash val="solid"/>
            <a:round/>
            <a:headEnd len="sm" w="sm" type="none"/>
            <a:tailEnd len="sm" w="sm" type="none"/>
          </a:ln>
        </p:spPr>
        <p:txBody>
          <a:bodyPr anchorCtr="0" anchor="t" bIns="0" lIns="0" spcFirstLastPara="1" rIns="0" wrap="square" tIns="42525">
            <a:spAutoFit/>
          </a:bodyPr>
          <a:lstStyle/>
          <a:p>
            <a:pPr indent="0" lvl="0" marL="91440" marR="248920" rtl="0" algn="l">
              <a:lnSpc>
                <a:spcPct val="102200"/>
              </a:lnSpc>
              <a:spcBef>
                <a:spcPts val="0"/>
              </a:spcBef>
              <a:spcAft>
                <a:spcPts val="0"/>
              </a:spcAft>
              <a:buNone/>
            </a:pPr>
            <a:r>
              <a:rPr lang="en-US" sz="900">
                <a:latin typeface="Verdana"/>
                <a:ea typeface="Verdana"/>
                <a:cs typeface="Verdana"/>
                <a:sym typeface="Verdana"/>
              </a:rPr>
              <a:t>Qualsiasi attività anomala che superi la normale frequenza dei pacchetti. Ad esempio, un'elevata frequenza di ICMP in entrata può indicare un DoS.</a:t>
            </a:r>
            <a:endParaRPr sz="900">
              <a:latin typeface="Verdana"/>
              <a:ea typeface="Verdana"/>
              <a:cs typeface="Verdana"/>
              <a:sym typeface="Verdana"/>
            </a:endParaRPr>
          </a:p>
        </p:txBody>
      </p:sp>
      <p:sp>
        <p:nvSpPr>
          <p:cNvPr id="528" name="Google Shape;528;p15"/>
          <p:cNvSpPr txBox="1"/>
          <p:nvPr/>
        </p:nvSpPr>
        <p:spPr>
          <a:xfrm>
            <a:off x="165133" y="4438396"/>
            <a:ext cx="4188600" cy="1857300"/>
          </a:xfrm>
          <a:prstGeom prst="rect">
            <a:avLst/>
          </a:prstGeom>
          <a:noFill/>
          <a:ln>
            <a:noFill/>
          </a:ln>
        </p:spPr>
        <p:txBody>
          <a:bodyPr anchorCtr="0" anchor="t" bIns="0" lIns="0" spcFirstLastPara="1" rIns="0" wrap="square" tIns="12700">
            <a:spAutoFit/>
          </a:bodyPr>
          <a:lstStyle/>
          <a:p>
            <a:pPr indent="-88900" lvl="0" marL="630555" marR="17780" rtl="0" algn="l">
              <a:lnSpc>
                <a:spcPct val="100000"/>
              </a:lnSpc>
              <a:spcBef>
                <a:spcPts val="0"/>
              </a:spcBef>
              <a:spcAft>
                <a:spcPts val="0"/>
              </a:spcAft>
              <a:buSzPts val="1400"/>
              <a:buFont typeface="Arial"/>
              <a:buChar char="•"/>
            </a:pPr>
            <a:r>
              <a:rPr lang="en-US">
                <a:latin typeface="Verdana"/>
                <a:ea typeface="Verdana"/>
                <a:cs typeface="Verdana"/>
                <a:sym typeface="Verdana"/>
              </a:rPr>
              <a:t>	Gli</a:t>
            </a:r>
            <a:r>
              <a:rPr b="1" lang="en-US">
                <a:latin typeface="Tahoma"/>
                <a:ea typeface="Tahoma"/>
                <a:cs typeface="Tahoma"/>
                <a:sym typeface="Tahoma"/>
              </a:rPr>
              <a:t> amministratori IT-OT </a:t>
            </a:r>
            <a:r>
              <a:rPr lang="en-US">
                <a:latin typeface="Verdana"/>
                <a:ea typeface="Verdana"/>
                <a:cs typeface="Verdana"/>
                <a:sym typeface="Verdana"/>
              </a:rPr>
              <a:t>possono accettare o bloccare il traffico a seconda del tipo di attività che si svolge sulla rete (ad esempio, tentativi di accesso, scansione multiporta).</a:t>
            </a:r>
            <a:endParaRPr>
              <a:latin typeface="Verdana"/>
              <a:ea typeface="Verdana"/>
              <a:cs typeface="Verdana"/>
              <a:sym typeface="Verdana"/>
            </a:endParaRPr>
          </a:p>
          <a:p>
            <a:pPr indent="-78740" lvl="1" marL="813435" marR="5080" rtl="0" algn="l">
              <a:lnSpc>
                <a:spcPct val="101400"/>
              </a:lnSpc>
              <a:spcBef>
                <a:spcPts val="560"/>
              </a:spcBef>
              <a:spcAft>
                <a:spcPts val="0"/>
              </a:spcAft>
              <a:buClr>
                <a:srgbClr val="FFBA00"/>
              </a:buClr>
              <a:buSzPts val="1200"/>
              <a:buFont typeface="Arial"/>
              <a:buChar char="•"/>
            </a:pPr>
            <a:r>
              <a:rPr lang="en-US" sz="1200">
                <a:latin typeface="Verdana"/>
                <a:ea typeface="Verdana"/>
                <a:cs typeface="Verdana"/>
                <a:sym typeface="Verdana"/>
              </a:rPr>
              <a:t>Ciò consente di controllare e prevenire potenziali minacce</a:t>
            </a:r>
            <a:endParaRPr sz="1200">
              <a:latin typeface="Verdana"/>
              <a:ea typeface="Verdana"/>
              <a:cs typeface="Verdana"/>
              <a:sym typeface="Verdana"/>
            </a:endParaRPr>
          </a:p>
          <a:p>
            <a:pPr indent="0" lvl="0" marL="12700" marR="178435" rtl="0" algn="l">
              <a:lnSpc>
                <a:spcPct val="113750"/>
              </a:lnSpc>
              <a:spcBef>
                <a:spcPts val="960"/>
              </a:spcBef>
              <a:spcAft>
                <a:spcPts val="0"/>
              </a:spcAft>
              <a:buNone/>
            </a:pPr>
            <a:r>
              <a:rPr lang="en-US" sz="600">
                <a:latin typeface="Verdana"/>
                <a:ea typeface="Verdana"/>
                <a:cs typeface="Verdana"/>
                <a:sym typeface="Verdana"/>
              </a:rPr>
              <a:t>Fonte: K. Scarfone e P. Hoffman, "Guidelines on Firewalls and Firewall Policy", NIST SP 800-41-rev1, NIST, settembre 2009.</a:t>
            </a:r>
            <a:endParaRPr sz="600">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id="533" name="Google Shape;533;p16"/>
          <p:cNvPicPr preferRelativeResize="0"/>
          <p:nvPr/>
        </p:nvPicPr>
        <p:blipFill rotWithShape="1">
          <a:blip r:embed="rId3">
            <a:alphaModFix/>
          </a:blip>
          <a:srcRect b="0" l="0" r="0" t="0"/>
          <a:stretch/>
        </p:blipFill>
        <p:spPr>
          <a:xfrm>
            <a:off x="7179944" y="0"/>
            <a:ext cx="5012055" cy="6858000"/>
          </a:xfrm>
          <a:prstGeom prst="rect">
            <a:avLst/>
          </a:prstGeom>
          <a:noFill/>
          <a:ln>
            <a:noFill/>
          </a:ln>
        </p:spPr>
      </p:pic>
      <p:sp>
        <p:nvSpPr>
          <p:cNvPr id="534" name="Google Shape;534;p16"/>
          <p:cNvSpPr txBox="1"/>
          <p:nvPr/>
        </p:nvSpPr>
        <p:spPr>
          <a:xfrm>
            <a:off x="11126685" y="6324600"/>
            <a:ext cx="18097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16</a:t>
            </a:r>
            <a:endParaRPr sz="1100">
              <a:latin typeface="Verdana"/>
              <a:ea typeface="Verdana"/>
              <a:cs typeface="Verdana"/>
              <a:sym typeface="Verdana"/>
            </a:endParaRPr>
          </a:p>
        </p:txBody>
      </p:sp>
      <p:sp>
        <p:nvSpPr>
          <p:cNvPr id="535" name="Google Shape;535;p16"/>
          <p:cNvSpPr txBox="1"/>
          <p:nvPr>
            <p:ph type="title"/>
          </p:nvPr>
        </p:nvSpPr>
        <p:spPr>
          <a:xfrm>
            <a:off x="823501" y="98175"/>
            <a:ext cx="7764900" cy="9570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Isolamento/segregazione</a:t>
            </a:r>
            <a:endParaRPr/>
          </a:p>
        </p:txBody>
      </p:sp>
      <p:grpSp>
        <p:nvGrpSpPr>
          <p:cNvPr id="536" name="Google Shape;536;p16"/>
          <p:cNvGrpSpPr/>
          <p:nvPr/>
        </p:nvGrpSpPr>
        <p:grpSpPr>
          <a:xfrm>
            <a:off x="7377174" y="0"/>
            <a:ext cx="3466203" cy="6858000"/>
            <a:chOff x="7377174" y="0"/>
            <a:chExt cx="3466203" cy="6858000"/>
          </a:xfrm>
        </p:grpSpPr>
        <p:pic>
          <p:nvPicPr>
            <p:cNvPr id="537" name="Google Shape;537;p16"/>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538" name="Google Shape;538;p16"/>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539" name="Google Shape;539;p16"/>
          <p:cNvSpPr txBox="1"/>
          <p:nvPr/>
        </p:nvSpPr>
        <p:spPr>
          <a:xfrm>
            <a:off x="126875" y="6274300"/>
            <a:ext cx="7184100" cy="542400"/>
          </a:xfrm>
          <a:prstGeom prst="rect">
            <a:avLst/>
          </a:prstGeom>
          <a:noFill/>
          <a:ln>
            <a:noFill/>
          </a:ln>
        </p:spPr>
        <p:txBody>
          <a:bodyPr anchorCtr="0" anchor="t" bIns="0" lIns="0" spcFirstLastPara="1" rIns="0" wrap="square" tIns="21575">
            <a:spAutoFit/>
          </a:bodyPr>
          <a:lstStyle/>
          <a:p>
            <a:pPr indent="0" lvl="0" marL="50800" marR="1724025" rtl="0" algn="l">
              <a:lnSpc>
                <a:spcPct val="113750"/>
              </a:lnSpc>
              <a:spcBef>
                <a:spcPts val="0"/>
              </a:spcBef>
              <a:spcAft>
                <a:spcPts val="0"/>
              </a:spcAft>
              <a:buNone/>
            </a:pPr>
            <a:r>
              <a:rPr lang="en-US" sz="800">
                <a:latin typeface="Verdana"/>
                <a:ea typeface="Verdana"/>
                <a:cs typeface="Verdana"/>
                <a:sym typeface="Verdana"/>
              </a:rPr>
              <a:t>Fonte: K. Scarfone e P. Hoffman, "Guidelines on Firewalls and Firewall Policy", NIST SP 800-41-rev1, NIST, settembre 2009.</a:t>
            </a:r>
            <a:endParaRPr sz="800">
              <a:latin typeface="Verdana"/>
              <a:ea typeface="Verdana"/>
              <a:cs typeface="Verdana"/>
              <a:sym typeface="Verdana"/>
            </a:endParaRPr>
          </a:p>
          <a:p>
            <a:pPr indent="0" lvl="0" marL="12700" rtl="0" algn="l">
              <a:lnSpc>
                <a:spcPct val="100000"/>
              </a:lnSpc>
              <a:spcBef>
                <a:spcPts val="195"/>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540" name="Google Shape;540;p16"/>
          <p:cNvSpPr txBox="1"/>
          <p:nvPr/>
        </p:nvSpPr>
        <p:spPr>
          <a:xfrm>
            <a:off x="692056" y="1566164"/>
            <a:ext cx="7000800" cy="1065900"/>
          </a:xfrm>
          <a:prstGeom prst="rect">
            <a:avLst/>
          </a:prstGeom>
          <a:noFill/>
          <a:ln>
            <a:noFill/>
          </a:ln>
        </p:spPr>
        <p:txBody>
          <a:bodyPr anchorCtr="0" anchor="t" bIns="0" lIns="0" spcFirstLastPara="1" rIns="0" wrap="square" tIns="13950">
            <a:spAutoFit/>
          </a:bodyPr>
          <a:lstStyle/>
          <a:p>
            <a:pPr indent="-78740" lvl="0" marL="103504" marR="5080" rtl="0" algn="l">
              <a:lnSpc>
                <a:spcPct val="99400"/>
              </a:lnSpc>
              <a:spcBef>
                <a:spcPts val="0"/>
              </a:spcBef>
              <a:spcAft>
                <a:spcPts val="0"/>
              </a:spcAft>
              <a:buSzPts val="1200"/>
              <a:buFont typeface="Arial"/>
              <a:buChar char="•"/>
            </a:pPr>
            <a:r>
              <a:rPr lang="en-US" sz="1600">
                <a:latin typeface="Verdana"/>
                <a:ea typeface="Verdana"/>
                <a:cs typeface="Verdana"/>
                <a:sym typeface="Verdana"/>
              </a:rPr>
              <a:t>	È necessario adottare procedure cicliche per supportare la "buona" sicurezza di un sistema firewall, soprattutto quando viene implementato in ecosistemi IT-OT.</a:t>
            </a:r>
            <a:endParaRPr sz="1600">
              <a:latin typeface="Verdana"/>
              <a:ea typeface="Verdana"/>
              <a:cs typeface="Verdana"/>
              <a:sym typeface="Verdana"/>
            </a:endParaRPr>
          </a:p>
          <a:p>
            <a:pPr indent="-141605" lvl="0" marL="167005" rtl="0" algn="l">
              <a:lnSpc>
                <a:spcPct val="100000"/>
              </a:lnSpc>
              <a:spcBef>
                <a:spcPts val="555"/>
              </a:spcBef>
              <a:spcAft>
                <a:spcPts val="0"/>
              </a:spcAft>
              <a:buClr>
                <a:srgbClr val="FFBA00"/>
              </a:buClr>
              <a:buSzPts val="1600"/>
              <a:buFont typeface="Arial"/>
              <a:buChar char="•"/>
            </a:pPr>
            <a:r>
              <a:rPr b="1" lang="en-US" sz="1600">
                <a:latin typeface="Tahoma"/>
                <a:ea typeface="Tahoma"/>
                <a:cs typeface="Tahoma"/>
                <a:sym typeface="Tahoma"/>
              </a:rPr>
              <a:t>Il ciclo di vita del firewall </a:t>
            </a:r>
            <a:r>
              <a:rPr lang="en-US" sz="1600">
                <a:latin typeface="Verdana"/>
                <a:ea typeface="Verdana"/>
                <a:cs typeface="Verdana"/>
                <a:sym typeface="Verdana"/>
              </a:rPr>
              <a:t>comprende:</a:t>
            </a:r>
            <a:endParaRPr sz="1600">
              <a:latin typeface="Verdana"/>
              <a:ea typeface="Verdana"/>
              <a:cs typeface="Verdana"/>
              <a:sym typeface="Verdana"/>
            </a:endParaRPr>
          </a:p>
        </p:txBody>
      </p:sp>
      <p:sp>
        <p:nvSpPr>
          <p:cNvPr id="541" name="Google Shape;541;p16"/>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sp>
        <p:nvSpPr>
          <p:cNvPr id="542" name="Google Shape;542;p16"/>
          <p:cNvSpPr/>
          <p:nvPr/>
        </p:nvSpPr>
        <p:spPr>
          <a:xfrm>
            <a:off x="823503" y="2973605"/>
            <a:ext cx="1779905" cy="695325"/>
          </a:xfrm>
          <a:custGeom>
            <a:rect b="b" l="l" r="r" t="t"/>
            <a:pathLst>
              <a:path extrusionOk="0" h="695325" w="1779905">
                <a:moveTo>
                  <a:pt x="1663709" y="0"/>
                </a:moveTo>
                <a:lnTo>
                  <a:pt x="115856" y="0"/>
                </a:lnTo>
                <a:lnTo>
                  <a:pt x="70760" y="9104"/>
                </a:lnTo>
                <a:lnTo>
                  <a:pt x="33933" y="33933"/>
                </a:lnTo>
                <a:lnTo>
                  <a:pt x="9104" y="70760"/>
                </a:lnTo>
                <a:lnTo>
                  <a:pt x="0" y="115857"/>
                </a:lnTo>
                <a:lnTo>
                  <a:pt x="0" y="579273"/>
                </a:lnTo>
                <a:lnTo>
                  <a:pt x="9104" y="624370"/>
                </a:lnTo>
                <a:lnTo>
                  <a:pt x="33933" y="661197"/>
                </a:lnTo>
                <a:lnTo>
                  <a:pt x="70760" y="686026"/>
                </a:lnTo>
                <a:lnTo>
                  <a:pt x="115856" y="695130"/>
                </a:lnTo>
                <a:lnTo>
                  <a:pt x="1663709" y="695130"/>
                </a:lnTo>
                <a:lnTo>
                  <a:pt x="1708806" y="686026"/>
                </a:lnTo>
                <a:lnTo>
                  <a:pt x="1745633" y="661197"/>
                </a:lnTo>
                <a:lnTo>
                  <a:pt x="1770462" y="624370"/>
                </a:lnTo>
                <a:lnTo>
                  <a:pt x="1779566" y="579273"/>
                </a:lnTo>
                <a:lnTo>
                  <a:pt x="1779566" y="115857"/>
                </a:lnTo>
                <a:lnTo>
                  <a:pt x="1770462" y="70760"/>
                </a:lnTo>
                <a:lnTo>
                  <a:pt x="1745633" y="33933"/>
                </a:lnTo>
                <a:lnTo>
                  <a:pt x="1708806" y="9104"/>
                </a:lnTo>
                <a:lnTo>
                  <a:pt x="166370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43" name="Google Shape;543;p16"/>
          <p:cNvSpPr txBox="1"/>
          <p:nvPr/>
        </p:nvSpPr>
        <p:spPr>
          <a:xfrm>
            <a:off x="1410076" y="3172450"/>
            <a:ext cx="920700" cy="228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solidFill>
                  <a:srgbClr val="FFFFFF"/>
                </a:solidFill>
                <a:latin typeface="Verdana"/>
                <a:ea typeface="Verdana"/>
                <a:cs typeface="Verdana"/>
                <a:sym typeface="Verdana"/>
              </a:rPr>
              <a:t>PIANO</a:t>
            </a:r>
            <a:endParaRPr>
              <a:latin typeface="Verdana"/>
              <a:ea typeface="Verdana"/>
              <a:cs typeface="Verdana"/>
              <a:sym typeface="Verdana"/>
            </a:endParaRPr>
          </a:p>
        </p:txBody>
      </p:sp>
      <p:sp>
        <p:nvSpPr>
          <p:cNvPr id="544" name="Google Shape;544;p16"/>
          <p:cNvSpPr/>
          <p:nvPr/>
        </p:nvSpPr>
        <p:spPr>
          <a:xfrm>
            <a:off x="3091051" y="2988919"/>
            <a:ext cx="1499235" cy="695325"/>
          </a:xfrm>
          <a:custGeom>
            <a:rect b="b" l="l" r="r" t="t"/>
            <a:pathLst>
              <a:path extrusionOk="0" h="695325" w="1499235">
                <a:moveTo>
                  <a:pt x="1383353" y="0"/>
                </a:moveTo>
                <a:lnTo>
                  <a:pt x="115858" y="0"/>
                </a:lnTo>
                <a:lnTo>
                  <a:pt x="70761" y="9104"/>
                </a:lnTo>
                <a:lnTo>
                  <a:pt x="33934" y="33934"/>
                </a:lnTo>
                <a:lnTo>
                  <a:pt x="9104" y="70761"/>
                </a:lnTo>
                <a:lnTo>
                  <a:pt x="0" y="115858"/>
                </a:lnTo>
                <a:lnTo>
                  <a:pt x="0" y="579273"/>
                </a:lnTo>
                <a:lnTo>
                  <a:pt x="9104" y="624370"/>
                </a:lnTo>
                <a:lnTo>
                  <a:pt x="33934" y="661197"/>
                </a:lnTo>
                <a:lnTo>
                  <a:pt x="70761" y="686027"/>
                </a:lnTo>
                <a:lnTo>
                  <a:pt x="115858" y="695131"/>
                </a:lnTo>
                <a:lnTo>
                  <a:pt x="1383353" y="695131"/>
                </a:lnTo>
                <a:lnTo>
                  <a:pt x="1428450" y="686027"/>
                </a:lnTo>
                <a:lnTo>
                  <a:pt x="1465277" y="661197"/>
                </a:lnTo>
                <a:lnTo>
                  <a:pt x="1490106" y="624370"/>
                </a:lnTo>
                <a:lnTo>
                  <a:pt x="1499210" y="579273"/>
                </a:lnTo>
                <a:lnTo>
                  <a:pt x="1499210" y="115858"/>
                </a:lnTo>
                <a:lnTo>
                  <a:pt x="1490106" y="70761"/>
                </a:lnTo>
                <a:lnTo>
                  <a:pt x="1465277" y="33934"/>
                </a:lnTo>
                <a:lnTo>
                  <a:pt x="1428450" y="9104"/>
                </a:lnTo>
                <a:lnTo>
                  <a:pt x="1383353" y="0"/>
                </a:lnTo>
                <a:close/>
              </a:path>
            </a:pathLst>
          </a:custGeom>
          <a:solidFill>
            <a:srgbClr val="D87A1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45" name="Google Shape;545;p16"/>
          <p:cNvSpPr txBox="1"/>
          <p:nvPr/>
        </p:nvSpPr>
        <p:spPr>
          <a:xfrm>
            <a:off x="3276300" y="3187700"/>
            <a:ext cx="1314000" cy="274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700">
                <a:solidFill>
                  <a:srgbClr val="FFFFFF"/>
                </a:solidFill>
                <a:latin typeface="Verdana"/>
                <a:ea typeface="Verdana"/>
                <a:cs typeface="Verdana"/>
                <a:sym typeface="Verdana"/>
              </a:rPr>
              <a:t>Configurare</a:t>
            </a:r>
            <a:endParaRPr sz="1700">
              <a:latin typeface="Verdana"/>
              <a:ea typeface="Verdana"/>
              <a:cs typeface="Verdana"/>
              <a:sym typeface="Verdana"/>
            </a:endParaRPr>
          </a:p>
        </p:txBody>
      </p:sp>
      <p:sp>
        <p:nvSpPr>
          <p:cNvPr id="546" name="Google Shape;546;p16"/>
          <p:cNvSpPr/>
          <p:nvPr/>
        </p:nvSpPr>
        <p:spPr>
          <a:xfrm>
            <a:off x="5115953" y="2962256"/>
            <a:ext cx="1209040" cy="695325"/>
          </a:xfrm>
          <a:custGeom>
            <a:rect b="b" l="l" r="r" t="t"/>
            <a:pathLst>
              <a:path extrusionOk="0" h="695325" w="1209039">
                <a:moveTo>
                  <a:pt x="1092716" y="0"/>
                </a:moveTo>
                <a:lnTo>
                  <a:pt x="115858" y="0"/>
                </a:lnTo>
                <a:lnTo>
                  <a:pt x="70761" y="9104"/>
                </a:lnTo>
                <a:lnTo>
                  <a:pt x="33934" y="33933"/>
                </a:lnTo>
                <a:lnTo>
                  <a:pt x="9104" y="70760"/>
                </a:lnTo>
                <a:lnTo>
                  <a:pt x="0" y="115857"/>
                </a:lnTo>
                <a:lnTo>
                  <a:pt x="0" y="579273"/>
                </a:lnTo>
                <a:lnTo>
                  <a:pt x="9104" y="624370"/>
                </a:lnTo>
                <a:lnTo>
                  <a:pt x="33934" y="661197"/>
                </a:lnTo>
                <a:lnTo>
                  <a:pt x="70761" y="686026"/>
                </a:lnTo>
                <a:lnTo>
                  <a:pt x="115858" y="695130"/>
                </a:lnTo>
                <a:lnTo>
                  <a:pt x="1092716" y="695130"/>
                </a:lnTo>
                <a:lnTo>
                  <a:pt x="1137813" y="686026"/>
                </a:lnTo>
                <a:lnTo>
                  <a:pt x="1174640" y="661197"/>
                </a:lnTo>
                <a:lnTo>
                  <a:pt x="1199469" y="624370"/>
                </a:lnTo>
                <a:lnTo>
                  <a:pt x="1208573" y="579273"/>
                </a:lnTo>
                <a:lnTo>
                  <a:pt x="1208573" y="115857"/>
                </a:lnTo>
                <a:lnTo>
                  <a:pt x="1199469" y="70760"/>
                </a:lnTo>
                <a:lnTo>
                  <a:pt x="1174640" y="33933"/>
                </a:lnTo>
                <a:lnTo>
                  <a:pt x="1137813" y="9104"/>
                </a:lnTo>
                <a:lnTo>
                  <a:pt x="1092716" y="0"/>
                </a:lnTo>
                <a:close/>
              </a:path>
            </a:pathLst>
          </a:custGeom>
          <a:solidFill>
            <a:srgbClr val="7229D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47" name="Google Shape;547;p16"/>
          <p:cNvSpPr txBox="1"/>
          <p:nvPr/>
        </p:nvSpPr>
        <p:spPr>
          <a:xfrm>
            <a:off x="5501184" y="3160275"/>
            <a:ext cx="818400" cy="289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FFFF"/>
                </a:solidFill>
                <a:latin typeface="Verdana"/>
                <a:ea typeface="Verdana"/>
                <a:cs typeface="Verdana"/>
                <a:sym typeface="Verdana"/>
              </a:rPr>
              <a:t>Test</a:t>
            </a:r>
            <a:endParaRPr sz="1800">
              <a:latin typeface="Verdana"/>
              <a:ea typeface="Verdana"/>
              <a:cs typeface="Verdana"/>
              <a:sym typeface="Verdana"/>
            </a:endParaRPr>
          </a:p>
        </p:txBody>
      </p:sp>
      <p:sp>
        <p:nvSpPr>
          <p:cNvPr id="548" name="Google Shape;548;p16"/>
          <p:cNvSpPr/>
          <p:nvPr/>
        </p:nvSpPr>
        <p:spPr>
          <a:xfrm>
            <a:off x="6857810" y="2973602"/>
            <a:ext cx="1209040" cy="695325"/>
          </a:xfrm>
          <a:custGeom>
            <a:rect b="b" l="l" r="r" t="t"/>
            <a:pathLst>
              <a:path extrusionOk="0" h="695325" w="1209040">
                <a:moveTo>
                  <a:pt x="1092716" y="0"/>
                </a:moveTo>
                <a:lnTo>
                  <a:pt x="115857" y="0"/>
                </a:lnTo>
                <a:lnTo>
                  <a:pt x="70760" y="9104"/>
                </a:lnTo>
                <a:lnTo>
                  <a:pt x="33933" y="33933"/>
                </a:lnTo>
                <a:lnTo>
                  <a:pt x="9104" y="70760"/>
                </a:lnTo>
                <a:lnTo>
                  <a:pt x="0" y="115857"/>
                </a:lnTo>
                <a:lnTo>
                  <a:pt x="0" y="579273"/>
                </a:lnTo>
                <a:lnTo>
                  <a:pt x="9104" y="624370"/>
                </a:lnTo>
                <a:lnTo>
                  <a:pt x="33933" y="661197"/>
                </a:lnTo>
                <a:lnTo>
                  <a:pt x="70760" y="686026"/>
                </a:lnTo>
                <a:lnTo>
                  <a:pt x="115857" y="695130"/>
                </a:lnTo>
                <a:lnTo>
                  <a:pt x="1092716" y="695130"/>
                </a:lnTo>
                <a:lnTo>
                  <a:pt x="1137813" y="686026"/>
                </a:lnTo>
                <a:lnTo>
                  <a:pt x="1174640" y="661197"/>
                </a:lnTo>
                <a:lnTo>
                  <a:pt x="1199469" y="624370"/>
                </a:lnTo>
                <a:lnTo>
                  <a:pt x="1208573" y="579273"/>
                </a:lnTo>
                <a:lnTo>
                  <a:pt x="1208573" y="115857"/>
                </a:lnTo>
                <a:lnTo>
                  <a:pt x="1199469" y="70760"/>
                </a:lnTo>
                <a:lnTo>
                  <a:pt x="1174640" y="33933"/>
                </a:lnTo>
                <a:lnTo>
                  <a:pt x="1137813" y="9104"/>
                </a:lnTo>
                <a:lnTo>
                  <a:pt x="1092716" y="0"/>
                </a:lnTo>
                <a:close/>
              </a:path>
            </a:pathLst>
          </a:custGeom>
          <a:solidFill>
            <a:srgbClr val="C62FE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49" name="Google Shape;549;p16"/>
          <p:cNvSpPr txBox="1"/>
          <p:nvPr/>
        </p:nvSpPr>
        <p:spPr>
          <a:xfrm>
            <a:off x="7053327" y="3172450"/>
            <a:ext cx="1013400" cy="243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500">
                <a:solidFill>
                  <a:srgbClr val="FFFFFF"/>
                </a:solidFill>
                <a:latin typeface="Verdana"/>
                <a:ea typeface="Verdana"/>
                <a:cs typeface="Verdana"/>
                <a:sym typeface="Verdana"/>
              </a:rPr>
              <a:t>Distribuire</a:t>
            </a:r>
            <a:endParaRPr sz="1500">
              <a:latin typeface="Verdana"/>
              <a:ea typeface="Verdana"/>
              <a:cs typeface="Verdana"/>
              <a:sym typeface="Verdana"/>
            </a:endParaRPr>
          </a:p>
        </p:txBody>
      </p:sp>
      <p:sp>
        <p:nvSpPr>
          <p:cNvPr id="550" name="Google Shape;550;p16"/>
          <p:cNvSpPr/>
          <p:nvPr/>
        </p:nvSpPr>
        <p:spPr>
          <a:xfrm>
            <a:off x="8566156" y="2973602"/>
            <a:ext cx="2531745" cy="695325"/>
          </a:xfrm>
          <a:custGeom>
            <a:rect b="b" l="l" r="r" t="t"/>
            <a:pathLst>
              <a:path extrusionOk="0" h="695325" w="2531745">
                <a:moveTo>
                  <a:pt x="2415644" y="0"/>
                </a:moveTo>
                <a:lnTo>
                  <a:pt x="115858" y="0"/>
                </a:lnTo>
                <a:lnTo>
                  <a:pt x="70760" y="9104"/>
                </a:lnTo>
                <a:lnTo>
                  <a:pt x="33933" y="33934"/>
                </a:lnTo>
                <a:lnTo>
                  <a:pt x="9104" y="70761"/>
                </a:lnTo>
                <a:lnTo>
                  <a:pt x="0" y="115858"/>
                </a:lnTo>
                <a:lnTo>
                  <a:pt x="0" y="579272"/>
                </a:lnTo>
                <a:lnTo>
                  <a:pt x="9104" y="624369"/>
                </a:lnTo>
                <a:lnTo>
                  <a:pt x="33933" y="661196"/>
                </a:lnTo>
                <a:lnTo>
                  <a:pt x="70760" y="686025"/>
                </a:lnTo>
                <a:lnTo>
                  <a:pt x="115858" y="695130"/>
                </a:lnTo>
                <a:lnTo>
                  <a:pt x="2415644" y="695130"/>
                </a:lnTo>
                <a:lnTo>
                  <a:pt x="2460741" y="686025"/>
                </a:lnTo>
                <a:lnTo>
                  <a:pt x="2497568" y="661196"/>
                </a:lnTo>
                <a:lnTo>
                  <a:pt x="2522397" y="624369"/>
                </a:lnTo>
                <a:lnTo>
                  <a:pt x="2531502" y="579272"/>
                </a:lnTo>
                <a:lnTo>
                  <a:pt x="2531502" y="115858"/>
                </a:lnTo>
                <a:lnTo>
                  <a:pt x="2522397" y="70761"/>
                </a:lnTo>
                <a:lnTo>
                  <a:pt x="2497568" y="33934"/>
                </a:lnTo>
                <a:lnTo>
                  <a:pt x="2460741" y="9104"/>
                </a:lnTo>
                <a:lnTo>
                  <a:pt x="2415644" y="0"/>
                </a:lnTo>
                <a:close/>
              </a:path>
            </a:pathLst>
          </a:custGeom>
          <a:solidFill>
            <a:srgbClr val="CF1DA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51" name="Google Shape;551;p16"/>
          <p:cNvSpPr txBox="1"/>
          <p:nvPr/>
        </p:nvSpPr>
        <p:spPr>
          <a:xfrm>
            <a:off x="8806381" y="3035300"/>
            <a:ext cx="2050414" cy="565150"/>
          </a:xfrm>
          <a:prstGeom prst="rect">
            <a:avLst/>
          </a:prstGeom>
          <a:noFill/>
          <a:ln>
            <a:noFill/>
          </a:ln>
        </p:spPr>
        <p:txBody>
          <a:bodyPr anchorCtr="0" anchor="t" bIns="0" lIns="0" spcFirstLastPara="1" rIns="0" wrap="square" tIns="28575">
            <a:spAutoFit/>
          </a:bodyPr>
          <a:lstStyle/>
          <a:p>
            <a:pPr indent="-238125" lvl="0" marL="250825" marR="5080" rtl="0" algn="l">
              <a:lnSpc>
                <a:spcPct val="116111"/>
              </a:lnSpc>
              <a:spcBef>
                <a:spcPts val="0"/>
              </a:spcBef>
              <a:spcAft>
                <a:spcPts val="0"/>
              </a:spcAft>
              <a:buNone/>
            </a:pPr>
            <a:r>
              <a:rPr lang="en-US" sz="1800">
                <a:solidFill>
                  <a:srgbClr val="FFFFFF"/>
                </a:solidFill>
                <a:latin typeface="Verdana"/>
                <a:ea typeface="Verdana"/>
                <a:cs typeface="Verdana"/>
                <a:sym typeface="Verdana"/>
              </a:rPr>
              <a:t>Manutenzione e gestione</a:t>
            </a:r>
            <a:endParaRPr sz="1800">
              <a:latin typeface="Verdana"/>
              <a:ea typeface="Verdana"/>
              <a:cs typeface="Verdana"/>
              <a:sym typeface="Verdana"/>
            </a:endParaRPr>
          </a:p>
        </p:txBody>
      </p:sp>
      <p:sp>
        <p:nvSpPr>
          <p:cNvPr id="552" name="Google Shape;552;p16"/>
          <p:cNvSpPr/>
          <p:nvPr/>
        </p:nvSpPr>
        <p:spPr>
          <a:xfrm>
            <a:off x="2653634" y="3044310"/>
            <a:ext cx="373380" cy="613410"/>
          </a:xfrm>
          <a:custGeom>
            <a:rect b="b" l="l" r="r" t="t"/>
            <a:pathLst>
              <a:path extrusionOk="0" h="613410" w="373380">
                <a:moveTo>
                  <a:pt x="186387" y="0"/>
                </a:moveTo>
                <a:lnTo>
                  <a:pt x="186387" y="153268"/>
                </a:lnTo>
                <a:lnTo>
                  <a:pt x="0" y="153268"/>
                </a:lnTo>
                <a:lnTo>
                  <a:pt x="0" y="459807"/>
                </a:lnTo>
                <a:lnTo>
                  <a:pt x="186387" y="459807"/>
                </a:lnTo>
                <a:lnTo>
                  <a:pt x="186387" y="613075"/>
                </a:lnTo>
                <a:lnTo>
                  <a:pt x="372772" y="306538"/>
                </a:lnTo>
                <a:lnTo>
                  <a:pt x="186387" y="0"/>
                </a:lnTo>
                <a:close/>
              </a:path>
            </a:pathLst>
          </a:custGeom>
          <a:solidFill>
            <a:srgbClr val="CF2E1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53" name="Google Shape;553;p16"/>
          <p:cNvSpPr/>
          <p:nvPr/>
        </p:nvSpPr>
        <p:spPr>
          <a:xfrm>
            <a:off x="4662925" y="3029948"/>
            <a:ext cx="373380" cy="613410"/>
          </a:xfrm>
          <a:custGeom>
            <a:rect b="b" l="l" r="r" t="t"/>
            <a:pathLst>
              <a:path extrusionOk="0" h="613410" w="373379">
                <a:moveTo>
                  <a:pt x="186387" y="0"/>
                </a:moveTo>
                <a:lnTo>
                  <a:pt x="186387" y="153268"/>
                </a:lnTo>
                <a:lnTo>
                  <a:pt x="0" y="153268"/>
                </a:lnTo>
                <a:lnTo>
                  <a:pt x="0" y="459807"/>
                </a:lnTo>
                <a:lnTo>
                  <a:pt x="186387" y="459807"/>
                </a:lnTo>
                <a:lnTo>
                  <a:pt x="186387" y="613075"/>
                </a:lnTo>
                <a:lnTo>
                  <a:pt x="372772" y="306537"/>
                </a:lnTo>
                <a:lnTo>
                  <a:pt x="186387" y="0"/>
                </a:lnTo>
                <a:close/>
              </a:path>
            </a:pathLst>
          </a:custGeom>
          <a:solidFill>
            <a:srgbClr val="CF2E1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54" name="Google Shape;554;p16"/>
          <p:cNvSpPr/>
          <p:nvPr/>
        </p:nvSpPr>
        <p:spPr>
          <a:xfrm>
            <a:off x="6403582" y="3020616"/>
            <a:ext cx="373380" cy="613410"/>
          </a:xfrm>
          <a:custGeom>
            <a:rect b="b" l="l" r="r" t="t"/>
            <a:pathLst>
              <a:path extrusionOk="0" h="613410" w="373379">
                <a:moveTo>
                  <a:pt x="186386" y="0"/>
                </a:moveTo>
                <a:lnTo>
                  <a:pt x="186386" y="153269"/>
                </a:lnTo>
                <a:lnTo>
                  <a:pt x="0" y="153269"/>
                </a:lnTo>
                <a:lnTo>
                  <a:pt x="0" y="459807"/>
                </a:lnTo>
                <a:lnTo>
                  <a:pt x="186386" y="459807"/>
                </a:lnTo>
                <a:lnTo>
                  <a:pt x="186386" y="613075"/>
                </a:lnTo>
                <a:lnTo>
                  <a:pt x="372772" y="306538"/>
                </a:lnTo>
                <a:lnTo>
                  <a:pt x="186386" y="0"/>
                </a:lnTo>
                <a:close/>
              </a:path>
            </a:pathLst>
          </a:custGeom>
          <a:solidFill>
            <a:srgbClr val="CF2E1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555" name="Google Shape;555;p16"/>
          <p:cNvGrpSpPr/>
          <p:nvPr/>
        </p:nvGrpSpPr>
        <p:grpSpPr>
          <a:xfrm>
            <a:off x="6886553" y="3015951"/>
            <a:ext cx="1629645" cy="1481093"/>
            <a:chOff x="6886553" y="3015951"/>
            <a:chExt cx="1629645" cy="1481093"/>
          </a:xfrm>
        </p:grpSpPr>
        <p:sp>
          <p:nvSpPr>
            <p:cNvPr id="556" name="Google Shape;556;p16"/>
            <p:cNvSpPr/>
            <p:nvPr/>
          </p:nvSpPr>
          <p:spPr>
            <a:xfrm>
              <a:off x="8142818" y="3015951"/>
              <a:ext cx="373380" cy="613410"/>
            </a:xfrm>
            <a:custGeom>
              <a:rect b="b" l="l" r="r" t="t"/>
              <a:pathLst>
                <a:path extrusionOk="0" h="613410" w="373379">
                  <a:moveTo>
                    <a:pt x="186387" y="0"/>
                  </a:moveTo>
                  <a:lnTo>
                    <a:pt x="186387" y="153268"/>
                  </a:lnTo>
                  <a:lnTo>
                    <a:pt x="0" y="153268"/>
                  </a:lnTo>
                  <a:lnTo>
                    <a:pt x="0" y="459807"/>
                  </a:lnTo>
                  <a:lnTo>
                    <a:pt x="186387" y="459807"/>
                  </a:lnTo>
                  <a:lnTo>
                    <a:pt x="186387" y="613075"/>
                  </a:lnTo>
                  <a:lnTo>
                    <a:pt x="372772" y="306538"/>
                  </a:lnTo>
                  <a:lnTo>
                    <a:pt x="186387" y="0"/>
                  </a:lnTo>
                  <a:close/>
                </a:path>
              </a:pathLst>
            </a:custGeom>
            <a:solidFill>
              <a:srgbClr val="CF2E1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57" name="Google Shape;557;p16"/>
            <p:cNvSpPr/>
            <p:nvPr/>
          </p:nvSpPr>
          <p:spPr>
            <a:xfrm>
              <a:off x="6886553" y="3801719"/>
              <a:ext cx="1179830" cy="695325"/>
            </a:xfrm>
            <a:custGeom>
              <a:rect b="b" l="l" r="r" t="t"/>
              <a:pathLst>
                <a:path extrusionOk="0" h="695325" w="1179829">
                  <a:moveTo>
                    <a:pt x="1063975" y="0"/>
                  </a:moveTo>
                  <a:lnTo>
                    <a:pt x="115857" y="0"/>
                  </a:lnTo>
                  <a:lnTo>
                    <a:pt x="70760" y="9104"/>
                  </a:lnTo>
                  <a:lnTo>
                    <a:pt x="33934" y="33933"/>
                  </a:lnTo>
                  <a:lnTo>
                    <a:pt x="9104" y="70760"/>
                  </a:lnTo>
                  <a:lnTo>
                    <a:pt x="0" y="115857"/>
                  </a:lnTo>
                  <a:lnTo>
                    <a:pt x="0" y="579274"/>
                  </a:lnTo>
                  <a:lnTo>
                    <a:pt x="9104" y="624371"/>
                  </a:lnTo>
                  <a:lnTo>
                    <a:pt x="33934" y="661197"/>
                  </a:lnTo>
                  <a:lnTo>
                    <a:pt x="70760" y="686026"/>
                  </a:lnTo>
                  <a:lnTo>
                    <a:pt x="115857" y="695130"/>
                  </a:lnTo>
                  <a:lnTo>
                    <a:pt x="1063975" y="695130"/>
                  </a:lnTo>
                  <a:lnTo>
                    <a:pt x="1109072" y="686026"/>
                  </a:lnTo>
                  <a:lnTo>
                    <a:pt x="1145898" y="661197"/>
                  </a:lnTo>
                  <a:lnTo>
                    <a:pt x="1170727" y="624371"/>
                  </a:lnTo>
                  <a:lnTo>
                    <a:pt x="1179832" y="579274"/>
                  </a:lnTo>
                  <a:lnTo>
                    <a:pt x="1179832" y="115857"/>
                  </a:lnTo>
                  <a:lnTo>
                    <a:pt x="1170727" y="70760"/>
                  </a:lnTo>
                  <a:lnTo>
                    <a:pt x="1145898" y="33933"/>
                  </a:lnTo>
                  <a:lnTo>
                    <a:pt x="1109072" y="9104"/>
                  </a:lnTo>
                  <a:lnTo>
                    <a:pt x="1063975" y="0"/>
                  </a:lnTo>
                  <a:close/>
                </a:path>
              </a:pathLst>
            </a:custGeom>
            <a:solidFill>
              <a:srgbClr val="F4D5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558" name="Google Shape;558;p16"/>
          <p:cNvSpPr/>
          <p:nvPr/>
        </p:nvSpPr>
        <p:spPr>
          <a:xfrm>
            <a:off x="772939" y="3801719"/>
            <a:ext cx="1830705" cy="2355215"/>
          </a:xfrm>
          <a:custGeom>
            <a:rect b="b" l="l" r="r" t="t"/>
            <a:pathLst>
              <a:path extrusionOk="0" h="2355215" w="1830705">
                <a:moveTo>
                  <a:pt x="1525103" y="0"/>
                </a:moveTo>
                <a:lnTo>
                  <a:pt x="305027" y="0"/>
                </a:lnTo>
                <a:lnTo>
                  <a:pt x="255550" y="3992"/>
                </a:lnTo>
                <a:lnTo>
                  <a:pt x="208615" y="15550"/>
                </a:lnTo>
                <a:lnTo>
                  <a:pt x="164849" y="34046"/>
                </a:lnTo>
                <a:lnTo>
                  <a:pt x="124882" y="58852"/>
                </a:lnTo>
                <a:lnTo>
                  <a:pt x="89340" y="89340"/>
                </a:lnTo>
                <a:lnTo>
                  <a:pt x="58852" y="124882"/>
                </a:lnTo>
                <a:lnTo>
                  <a:pt x="34046" y="164849"/>
                </a:lnTo>
                <a:lnTo>
                  <a:pt x="15550" y="208615"/>
                </a:lnTo>
                <a:lnTo>
                  <a:pt x="3992" y="255550"/>
                </a:lnTo>
                <a:lnTo>
                  <a:pt x="0" y="305027"/>
                </a:lnTo>
                <a:lnTo>
                  <a:pt x="0" y="2049674"/>
                </a:lnTo>
                <a:lnTo>
                  <a:pt x="3992" y="2099151"/>
                </a:lnTo>
                <a:lnTo>
                  <a:pt x="15550" y="2146087"/>
                </a:lnTo>
                <a:lnTo>
                  <a:pt x="34046" y="2189852"/>
                </a:lnTo>
                <a:lnTo>
                  <a:pt x="58852" y="2229820"/>
                </a:lnTo>
                <a:lnTo>
                  <a:pt x="89340" y="2265361"/>
                </a:lnTo>
                <a:lnTo>
                  <a:pt x="124882" y="2295849"/>
                </a:lnTo>
                <a:lnTo>
                  <a:pt x="164849" y="2320655"/>
                </a:lnTo>
                <a:lnTo>
                  <a:pt x="208615" y="2339151"/>
                </a:lnTo>
                <a:lnTo>
                  <a:pt x="255550" y="2350709"/>
                </a:lnTo>
                <a:lnTo>
                  <a:pt x="305027" y="2354702"/>
                </a:lnTo>
                <a:lnTo>
                  <a:pt x="1525103" y="2354702"/>
                </a:lnTo>
                <a:lnTo>
                  <a:pt x="1574580" y="2350709"/>
                </a:lnTo>
                <a:lnTo>
                  <a:pt x="1621515" y="2339151"/>
                </a:lnTo>
                <a:lnTo>
                  <a:pt x="1665281" y="2320655"/>
                </a:lnTo>
                <a:lnTo>
                  <a:pt x="1705248" y="2295849"/>
                </a:lnTo>
                <a:lnTo>
                  <a:pt x="1740790" y="2265361"/>
                </a:lnTo>
                <a:lnTo>
                  <a:pt x="1771278" y="2229820"/>
                </a:lnTo>
                <a:lnTo>
                  <a:pt x="1796084" y="2189852"/>
                </a:lnTo>
                <a:lnTo>
                  <a:pt x="1814580" y="2146087"/>
                </a:lnTo>
                <a:lnTo>
                  <a:pt x="1826138" y="2099151"/>
                </a:lnTo>
                <a:lnTo>
                  <a:pt x="1830130" y="2049674"/>
                </a:lnTo>
                <a:lnTo>
                  <a:pt x="1830130" y="305027"/>
                </a:lnTo>
                <a:lnTo>
                  <a:pt x="1826138" y="255550"/>
                </a:lnTo>
                <a:lnTo>
                  <a:pt x="1814580" y="208615"/>
                </a:lnTo>
                <a:lnTo>
                  <a:pt x="1796084" y="164849"/>
                </a:lnTo>
                <a:lnTo>
                  <a:pt x="1771278" y="124882"/>
                </a:lnTo>
                <a:lnTo>
                  <a:pt x="1740790" y="89340"/>
                </a:lnTo>
                <a:lnTo>
                  <a:pt x="1705248" y="58852"/>
                </a:lnTo>
                <a:lnTo>
                  <a:pt x="1665281" y="34046"/>
                </a:lnTo>
                <a:lnTo>
                  <a:pt x="1621515" y="15550"/>
                </a:lnTo>
                <a:lnTo>
                  <a:pt x="1574580" y="3992"/>
                </a:lnTo>
                <a:lnTo>
                  <a:pt x="1525103" y="0"/>
                </a:lnTo>
                <a:close/>
              </a:path>
            </a:pathLst>
          </a:custGeom>
          <a:solidFill>
            <a:srgbClr val="FFF1C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59" name="Google Shape;559;p16"/>
          <p:cNvSpPr txBox="1"/>
          <p:nvPr/>
        </p:nvSpPr>
        <p:spPr>
          <a:xfrm>
            <a:off x="941019" y="3868928"/>
            <a:ext cx="1428900" cy="2181600"/>
          </a:xfrm>
          <a:prstGeom prst="rect">
            <a:avLst/>
          </a:prstGeom>
          <a:noFill/>
          <a:ln>
            <a:noFill/>
          </a:ln>
        </p:spPr>
        <p:txBody>
          <a:bodyPr anchorCtr="0" anchor="t" bIns="0" lIns="0" spcFirstLastPara="1" rIns="0" wrap="square" tIns="15225">
            <a:spAutoFit/>
          </a:bodyPr>
          <a:lstStyle/>
          <a:p>
            <a:pPr indent="-165100" lvl="0" marL="184150" marR="7620" rtl="0" algn="l">
              <a:lnSpc>
                <a:spcPct val="97800"/>
              </a:lnSpc>
              <a:spcBef>
                <a:spcPts val="0"/>
              </a:spcBef>
              <a:spcAft>
                <a:spcPts val="0"/>
              </a:spcAft>
              <a:buClr>
                <a:srgbClr val="7F7F7F"/>
              </a:buClr>
              <a:buSzPts val="800"/>
              <a:buFont typeface="Arial"/>
              <a:buChar char="•"/>
            </a:pPr>
            <a:r>
              <a:rPr lang="en-US" sz="800">
                <a:solidFill>
                  <a:srgbClr val="7F7F7F"/>
                </a:solidFill>
                <a:latin typeface="Verdana"/>
                <a:ea typeface="Verdana"/>
                <a:cs typeface="Verdana"/>
                <a:sym typeface="Verdana"/>
              </a:rPr>
              <a:t>Promuovere la difesa in profondità con l'aiuto dei firewall</a:t>
            </a:r>
            <a:endParaRPr sz="800">
              <a:latin typeface="Verdana"/>
              <a:ea typeface="Verdana"/>
              <a:cs typeface="Verdana"/>
              <a:sym typeface="Verdana"/>
            </a:endParaRPr>
          </a:p>
          <a:p>
            <a:pPr indent="-165100" lvl="0" marL="184150" marR="7620" rtl="0" algn="l">
              <a:lnSpc>
                <a:spcPct val="122222"/>
              </a:lnSpc>
              <a:spcBef>
                <a:spcPts val="20"/>
              </a:spcBef>
              <a:spcAft>
                <a:spcPts val="0"/>
              </a:spcAft>
              <a:buClr>
                <a:srgbClr val="7F7F7F"/>
              </a:buClr>
              <a:buSzPts val="800"/>
              <a:buFont typeface="Arial"/>
              <a:buChar char="•"/>
            </a:pPr>
            <a:r>
              <a:rPr lang="en-US" sz="800">
                <a:solidFill>
                  <a:srgbClr val="7F7F7F"/>
                </a:solidFill>
                <a:latin typeface="Verdana"/>
                <a:ea typeface="Verdana"/>
                <a:cs typeface="Verdana"/>
                <a:sym typeface="Verdana"/>
              </a:rPr>
              <a:t>Identificare i requisiti dell'organizzazione, le sue vulnerabilità e i suoi rischi.</a:t>
            </a:r>
            <a:endParaRPr sz="800">
              <a:latin typeface="Verdana"/>
              <a:ea typeface="Verdana"/>
              <a:cs typeface="Verdana"/>
              <a:sym typeface="Verdana"/>
            </a:endParaRPr>
          </a:p>
          <a:p>
            <a:pPr indent="-164465" lvl="0" marL="183515" rtl="0" algn="l">
              <a:lnSpc>
                <a:spcPct val="108888"/>
              </a:lnSpc>
              <a:spcBef>
                <a:spcPts val="0"/>
              </a:spcBef>
              <a:spcAft>
                <a:spcPts val="0"/>
              </a:spcAft>
              <a:buClr>
                <a:srgbClr val="7F7F7F"/>
              </a:buClr>
              <a:buSzPts val="800"/>
              <a:buFont typeface="Arial"/>
              <a:buChar char="•"/>
            </a:pPr>
            <a:r>
              <a:rPr lang="en-US" sz="800">
                <a:solidFill>
                  <a:srgbClr val="7F7F7F"/>
                </a:solidFill>
                <a:latin typeface="Verdana"/>
                <a:ea typeface="Verdana"/>
                <a:cs typeface="Verdana"/>
                <a:sym typeface="Verdana"/>
              </a:rPr>
              <a:t>Conoscere la rete, il suo</a:t>
            </a:r>
            <a:endParaRPr sz="800">
              <a:latin typeface="Verdana"/>
              <a:ea typeface="Verdana"/>
              <a:cs typeface="Verdana"/>
              <a:sym typeface="Verdana"/>
            </a:endParaRPr>
          </a:p>
          <a:p>
            <a:pPr indent="0" lvl="0" marL="184150" rtl="0" algn="l">
              <a:lnSpc>
                <a:spcPct val="100000"/>
              </a:lnSpc>
              <a:spcBef>
                <a:spcPts val="0"/>
              </a:spcBef>
              <a:spcAft>
                <a:spcPts val="0"/>
              </a:spcAft>
              <a:buNone/>
            </a:pPr>
            <a:r>
              <a:rPr lang="en-US" sz="800">
                <a:solidFill>
                  <a:srgbClr val="7F7F7F"/>
                </a:solidFill>
                <a:latin typeface="Verdana"/>
                <a:ea typeface="Verdana"/>
                <a:cs typeface="Verdana"/>
                <a:sym typeface="Verdana"/>
              </a:rPr>
              <a:t>utenti e interazioni</a:t>
            </a:r>
            <a:endParaRPr sz="800">
              <a:latin typeface="Verdana"/>
              <a:ea typeface="Verdana"/>
              <a:cs typeface="Verdana"/>
              <a:sym typeface="Verdana"/>
            </a:endParaRPr>
          </a:p>
          <a:p>
            <a:pPr indent="-165100" lvl="0" marL="184150" marR="5080" rtl="0" algn="l">
              <a:lnSpc>
                <a:spcPct val="102200"/>
              </a:lnSpc>
              <a:spcBef>
                <a:spcPts val="5"/>
              </a:spcBef>
              <a:spcAft>
                <a:spcPts val="0"/>
              </a:spcAft>
              <a:buClr>
                <a:srgbClr val="7F7F7F"/>
              </a:buClr>
              <a:buSzPts val="800"/>
              <a:buFont typeface="Arial"/>
              <a:buChar char="•"/>
            </a:pPr>
            <a:r>
              <a:rPr lang="en-US" sz="800">
                <a:solidFill>
                  <a:srgbClr val="7F7F7F"/>
                </a:solidFill>
                <a:latin typeface="Verdana"/>
                <a:ea typeface="Verdana"/>
                <a:cs typeface="Verdana"/>
                <a:sym typeface="Verdana"/>
              </a:rPr>
              <a:t>Considerare le possibili minacce (interne ed esterne)</a:t>
            </a:r>
            <a:endParaRPr sz="800">
              <a:latin typeface="Verdana"/>
              <a:ea typeface="Verdana"/>
              <a:cs typeface="Verdana"/>
              <a:sym typeface="Verdana"/>
            </a:endParaRPr>
          </a:p>
          <a:p>
            <a:pPr indent="-164465" lvl="0" marL="183515" rtl="0" algn="l">
              <a:lnSpc>
                <a:spcPct val="112222"/>
              </a:lnSpc>
              <a:spcBef>
                <a:spcPts val="0"/>
              </a:spcBef>
              <a:spcAft>
                <a:spcPts val="0"/>
              </a:spcAft>
              <a:buClr>
                <a:srgbClr val="7F7F7F"/>
              </a:buClr>
              <a:buSzPts val="800"/>
              <a:buFont typeface="Arial"/>
              <a:buChar char="•"/>
            </a:pPr>
            <a:r>
              <a:rPr lang="en-US" sz="800">
                <a:solidFill>
                  <a:srgbClr val="7F7F7F"/>
                </a:solidFill>
                <a:latin typeface="Verdana"/>
                <a:ea typeface="Verdana"/>
                <a:cs typeface="Verdana"/>
                <a:sym typeface="Verdana"/>
              </a:rPr>
              <a:t>Considerare il budget</a:t>
            </a:r>
            <a:endParaRPr sz="800">
              <a:latin typeface="Verdana"/>
              <a:ea typeface="Verdana"/>
              <a:cs typeface="Verdana"/>
              <a:sym typeface="Verdana"/>
            </a:endParaRPr>
          </a:p>
          <a:p>
            <a:pPr indent="0" lvl="0" marL="184150" marR="294640" rtl="0" algn="l">
              <a:lnSpc>
                <a:spcPct val="122222"/>
              </a:lnSpc>
              <a:spcBef>
                <a:spcPts val="20"/>
              </a:spcBef>
              <a:spcAft>
                <a:spcPts val="0"/>
              </a:spcAft>
              <a:buNone/>
            </a:pPr>
            <a:r>
              <a:rPr lang="en-US" sz="800">
                <a:solidFill>
                  <a:srgbClr val="7F7F7F"/>
                </a:solidFill>
                <a:latin typeface="Verdana"/>
                <a:ea typeface="Verdana"/>
                <a:cs typeface="Verdana"/>
                <a:sym typeface="Verdana"/>
              </a:rPr>
              <a:t>e le capacità/prestazioni del firewall</a:t>
            </a:r>
            <a:endParaRPr sz="800">
              <a:latin typeface="Verdana"/>
              <a:ea typeface="Verdana"/>
              <a:cs typeface="Verdana"/>
              <a:sym typeface="Verdana"/>
            </a:endParaRPr>
          </a:p>
        </p:txBody>
      </p:sp>
      <p:sp>
        <p:nvSpPr>
          <p:cNvPr id="560" name="Google Shape;560;p16"/>
          <p:cNvSpPr/>
          <p:nvPr/>
        </p:nvSpPr>
        <p:spPr>
          <a:xfrm>
            <a:off x="3091051" y="3801719"/>
            <a:ext cx="1499235" cy="756920"/>
          </a:xfrm>
          <a:custGeom>
            <a:rect b="b" l="l" r="r" t="t"/>
            <a:pathLst>
              <a:path extrusionOk="0" h="756920" w="1499235">
                <a:moveTo>
                  <a:pt x="1373099" y="0"/>
                </a:moveTo>
                <a:lnTo>
                  <a:pt x="126112" y="0"/>
                </a:lnTo>
                <a:lnTo>
                  <a:pt x="77023" y="9910"/>
                </a:lnTo>
                <a:lnTo>
                  <a:pt x="36937" y="36937"/>
                </a:lnTo>
                <a:lnTo>
                  <a:pt x="9910" y="77023"/>
                </a:lnTo>
                <a:lnTo>
                  <a:pt x="0" y="126112"/>
                </a:lnTo>
                <a:lnTo>
                  <a:pt x="0" y="630543"/>
                </a:lnTo>
                <a:lnTo>
                  <a:pt x="9910" y="679631"/>
                </a:lnTo>
                <a:lnTo>
                  <a:pt x="36937" y="719718"/>
                </a:lnTo>
                <a:lnTo>
                  <a:pt x="77023" y="746745"/>
                </a:lnTo>
                <a:lnTo>
                  <a:pt x="126112" y="756655"/>
                </a:lnTo>
                <a:lnTo>
                  <a:pt x="1373099" y="756655"/>
                </a:lnTo>
                <a:lnTo>
                  <a:pt x="1422188" y="746745"/>
                </a:lnTo>
                <a:lnTo>
                  <a:pt x="1462273" y="719718"/>
                </a:lnTo>
                <a:lnTo>
                  <a:pt x="1489300" y="679631"/>
                </a:lnTo>
                <a:lnTo>
                  <a:pt x="1499210" y="630543"/>
                </a:lnTo>
                <a:lnTo>
                  <a:pt x="1499210" y="126112"/>
                </a:lnTo>
                <a:lnTo>
                  <a:pt x="1489300" y="77023"/>
                </a:lnTo>
                <a:lnTo>
                  <a:pt x="1462273" y="36937"/>
                </a:lnTo>
                <a:lnTo>
                  <a:pt x="1422188" y="9910"/>
                </a:lnTo>
                <a:lnTo>
                  <a:pt x="1373099" y="0"/>
                </a:lnTo>
                <a:close/>
              </a:path>
            </a:pathLst>
          </a:custGeom>
          <a:solidFill>
            <a:srgbClr val="F9E4C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61" name="Google Shape;561;p16"/>
          <p:cNvSpPr txBox="1"/>
          <p:nvPr/>
        </p:nvSpPr>
        <p:spPr>
          <a:xfrm>
            <a:off x="3206729" y="3823207"/>
            <a:ext cx="1212850" cy="711200"/>
          </a:xfrm>
          <a:prstGeom prst="rect">
            <a:avLst/>
          </a:prstGeom>
          <a:noFill/>
          <a:ln>
            <a:noFill/>
          </a:ln>
        </p:spPr>
        <p:txBody>
          <a:bodyPr anchorCtr="0" anchor="t" bIns="0" lIns="0" spcFirstLastPara="1" rIns="0" wrap="square" tIns="12700">
            <a:spAutoFit/>
          </a:bodyPr>
          <a:lstStyle/>
          <a:p>
            <a:pPr indent="-171450" lvl="0" marL="184150" marR="5080" rtl="0" algn="l">
              <a:lnSpc>
                <a:spcPct val="100000"/>
              </a:lnSpc>
              <a:spcBef>
                <a:spcPts val="0"/>
              </a:spcBef>
              <a:spcAft>
                <a:spcPts val="0"/>
              </a:spcAft>
              <a:buClr>
                <a:srgbClr val="7F7F7F"/>
              </a:buClr>
              <a:buSzPts val="900"/>
              <a:buFont typeface="Arial"/>
              <a:buChar char="•"/>
            </a:pPr>
            <a:r>
              <a:rPr lang="en-US" sz="900">
                <a:solidFill>
                  <a:srgbClr val="7F7F7F"/>
                </a:solidFill>
                <a:latin typeface="Verdana"/>
                <a:ea typeface="Verdana"/>
                <a:cs typeface="Verdana"/>
                <a:sym typeface="Verdana"/>
              </a:rPr>
              <a:t>Installare firewall hardware e software e configurarne le regole.</a:t>
            </a:r>
            <a:endParaRPr sz="900">
              <a:latin typeface="Verdana"/>
              <a:ea typeface="Verdana"/>
              <a:cs typeface="Verdana"/>
              <a:sym typeface="Verdana"/>
            </a:endParaRPr>
          </a:p>
        </p:txBody>
      </p:sp>
      <p:sp>
        <p:nvSpPr>
          <p:cNvPr id="562" name="Google Shape;562;p16"/>
          <p:cNvSpPr/>
          <p:nvPr/>
        </p:nvSpPr>
        <p:spPr>
          <a:xfrm>
            <a:off x="5119917" y="3801719"/>
            <a:ext cx="1226820" cy="977900"/>
          </a:xfrm>
          <a:custGeom>
            <a:rect b="b" l="l" r="r" t="t"/>
            <a:pathLst>
              <a:path extrusionOk="0" h="977900" w="1226820">
                <a:moveTo>
                  <a:pt x="1063536" y="0"/>
                </a:moveTo>
                <a:lnTo>
                  <a:pt x="162888" y="0"/>
                </a:lnTo>
                <a:lnTo>
                  <a:pt x="119586" y="5818"/>
                </a:lnTo>
                <a:lnTo>
                  <a:pt x="80675" y="22239"/>
                </a:lnTo>
                <a:lnTo>
                  <a:pt x="47708" y="47709"/>
                </a:lnTo>
                <a:lnTo>
                  <a:pt x="22238" y="80676"/>
                </a:lnTo>
                <a:lnTo>
                  <a:pt x="5818" y="119586"/>
                </a:lnTo>
                <a:lnTo>
                  <a:pt x="0" y="162888"/>
                </a:lnTo>
                <a:lnTo>
                  <a:pt x="0" y="814428"/>
                </a:lnTo>
                <a:lnTo>
                  <a:pt x="5818" y="857730"/>
                </a:lnTo>
                <a:lnTo>
                  <a:pt x="22238" y="896641"/>
                </a:lnTo>
                <a:lnTo>
                  <a:pt x="47708" y="929608"/>
                </a:lnTo>
                <a:lnTo>
                  <a:pt x="80675" y="955078"/>
                </a:lnTo>
                <a:lnTo>
                  <a:pt x="119586" y="971498"/>
                </a:lnTo>
                <a:lnTo>
                  <a:pt x="162888" y="977317"/>
                </a:lnTo>
                <a:lnTo>
                  <a:pt x="1063536" y="977317"/>
                </a:lnTo>
                <a:lnTo>
                  <a:pt x="1106838" y="971498"/>
                </a:lnTo>
                <a:lnTo>
                  <a:pt x="1145748" y="955078"/>
                </a:lnTo>
                <a:lnTo>
                  <a:pt x="1178715" y="929608"/>
                </a:lnTo>
                <a:lnTo>
                  <a:pt x="1204185" y="896641"/>
                </a:lnTo>
                <a:lnTo>
                  <a:pt x="1220606" y="857730"/>
                </a:lnTo>
                <a:lnTo>
                  <a:pt x="1226425" y="814428"/>
                </a:lnTo>
                <a:lnTo>
                  <a:pt x="1226425" y="162888"/>
                </a:lnTo>
                <a:lnTo>
                  <a:pt x="1220606" y="119586"/>
                </a:lnTo>
                <a:lnTo>
                  <a:pt x="1204185" y="80676"/>
                </a:lnTo>
                <a:lnTo>
                  <a:pt x="1178715" y="47709"/>
                </a:lnTo>
                <a:lnTo>
                  <a:pt x="1145748" y="22239"/>
                </a:lnTo>
                <a:lnTo>
                  <a:pt x="1106838" y="5818"/>
                </a:lnTo>
                <a:lnTo>
                  <a:pt x="1063536" y="0"/>
                </a:lnTo>
                <a:close/>
              </a:path>
            </a:pathLst>
          </a:custGeom>
          <a:solidFill>
            <a:srgbClr val="E3D4F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63" name="Google Shape;563;p16"/>
          <p:cNvSpPr txBox="1"/>
          <p:nvPr/>
        </p:nvSpPr>
        <p:spPr>
          <a:xfrm>
            <a:off x="5246366" y="3865879"/>
            <a:ext cx="897900" cy="874800"/>
          </a:xfrm>
          <a:prstGeom prst="rect">
            <a:avLst/>
          </a:prstGeom>
          <a:noFill/>
          <a:ln>
            <a:noFill/>
          </a:ln>
        </p:spPr>
        <p:txBody>
          <a:bodyPr anchorCtr="0" anchor="t" bIns="0" lIns="0" spcFirstLastPara="1" rIns="0" wrap="square" tIns="12700">
            <a:spAutoFit/>
          </a:bodyPr>
          <a:lstStyle/>
          <a:p>
            <a:pPr indent="-165100" lvl="0" marL="184150" marR="5080" rtl="0" algn="l">
              <a:lnSpc>
                <a:spcPct val="100000"/>
              </a:lnSpc>
              <a:spcBef>
                <a:spcPts val="0"/>
              </a:spcBef>
              <a:spcAft>
                <a:spcPts val="0"/>
              </a:spcAft>
              <a:buClr>
                <a:srgbClr val="7F7F7F"/>
              </a:buClr>
              <a:buSzPts val="800"/>
              <a:buFont typeface="Arial"/>
              <a:buChar char="•"/>
            </a:pPr>
            <a:r>
              <a:rPr lang="en-US" sz="800">
                <a:solidFill>
                  <a:srgbClr val="7F7F7F"/>
                </a:solidFill>
                <a:latin typeface="Verdana"/>
                <a:ea typeface="Verdana"/>
                <a:cs typeface="Verdana"/>
                <a:sym typeface="Verdana"/>
              </a:rPr>
              <a:t>Eseguire test in laboratorio o in un ambiente di prova prima dell'implementazione.</a:t>
            </a:r>
            <a:endParaRPr sz="800">
              <a:latin typeface="Verdana"/>
              <a:ea typeface="Verdana"/>
              <a:cs typeface="Verdana"/>
              <a:sym typeface="Verdana"/>
            </a:endParaRPr>
          </a:p>
        </p:txBody>
      </p:sp>
      <p:sp>
        <p:nvSpPr>
          <p:cNvPr id="564" name="Google Shape;564;p16"/>
          <p:cNvSpPr txBox="1"/>
          <p:nvPr/>
        </p:nvSpPr>
        <p:spPr>
          <a:xfrm>
            <a:off x="6999226" y="3862832"/>
            <a:ext cx="920700" cy="621300"/>
          </a:xfrm>
          <a:prstGeom prst="rect">
            <a:avLst/>
          </a:prstGeom>
          <a:noFill/>
          <a:ln>
            <a:noFill/>
          </a:ln>
        </p:spPr>
        <p:txBody>
          <a:bodyPr anchorCtr="0" anchor="t" bIns="0" lIns="0" spcFirstLastPara="1" rIns="0" wrap="square" tIns="14600">
            <a:spAutoFit/>
          </a:bodyPr>
          <a:lstStyle/>
          <a:p>
            <a:pPr indent="-165100" lvl="0" marL="184150" marR="5080" rtl="0" algn="l">
              <a:lnSpc>
                <a:spcPct val="98500"/>
              </a:lnSpc>
              <a:spcBef>
                <a:spcPts val="0"/>
              </a:spcBef>
              <a:spcAft>
                <a:spcPts val="0"/>
              </a:spcAft>
              <a:buClr>
                <a:srgbClr val="7F7F7F"/>
              </a:buClr>
              <a:buSzPts val="800"/>
              <a:buFont typeface="Arial"/>
              <a:buChar char="•"/>
            </a:pPr>
            <a:r>
              <a:rPr lang="en-US" sz="800">
                <a:solidFill>
                  <a:srgbClr val="7F7F7F"/>
                </a:solidFill>
                <a:latin typeface="Verdana"/>
                <a:ea typeface="Verdana"/>
                <a:cs typeface="Verdana"/>
                <a:sym typeface="Verdana"/>
              </a:rPr>
              <a:t>Implementazione del firewall nell'ambiente di produzione</a:t>
            </a:r>
            <a:endParaRPr sz="800">
              <a:latin typeface="Verdana"/>
              <a:ea typeface="Verdana"/>
              <a:cs typeface="Verdana"/>
              <a:sym typeface="Verdana"/>
            </a:endParaRPr>
          </a:p>
        </p:txBody>
      </p:sp>
      <p:sp>
        <p:nvSpPr>
          <p:cNvPr id="565" name="Google Shape;565;p16"/>
          <p:cNvSpPr/>
          <p:nvPr/>
        </p:nvSpPr>
        <p:spPr>
          <a:xfrm>
            <a:off x="8588311" y="3801719"/>
            <a:ext cx="2509520" cy="582295"/>
          </a:xfrm>
          <a:custGeom>
            <a:rect b="b" l="l" r="r" t="t"/>
            <a:pathLst>
              <a:path extrusionOk="0" h="582295" w="2509520">
                <a:moveTo>
                  <a:pt x="2412340" y="0"/>
                </a:moveTo>
                <a:lnTo>
                  <a:pt x="97007" y="0"/>
                </a:lnTo>
                <a:lnTo>
                  <a:pt x="59247" y="7623"/>
                </a:lnTo>
                <a:lnTo>
                  <a:pt x="28412" y="28412"/>
                </a:lnTo>
                <a:lnTo>
                  <a:pt x="7623" y="59247"/>
                </a:lnTo>
                <a:lnTo>
                  <a:pt x="0" y="97006"/>
                </a:lnTo>
                <a:lnTo>
                  <a:pt x="0" y="485014"/>
                </a:lnTo>
                <a:lnTo>
                  <a:pt x="7623" y="522773"/>
                </a:lnTo>
                <a:lnTo>
                  <a:pt x="28412" y="553608"/>
                </a:lnTo>
                <a:lnTo>
                  <a:pt x="59247" y="574397"/>
                </a:lnTo>
                <a:lnTo>
                  <a:pt x="97007" y="582020"/>
                </a:lnTo>
                <a:lnTo>
                  <a:pt x="2412340" y="582020"/>
                </a:lnTo>
                <a:lnTo>
                  <a:pt x="2450100" y="574397"/>
                </a:lnTo>
                <a:lnTo>
                  <a:pt x="2480934" y="553608"/>
                </a:lnTo>
                <a:lnTo>
                  <a:pt x="2501724" y="522773"/>
                </a:lnTo>
                <a:lnTo>
                  <a:pt x="2509347" y="485014"/>
                </a:lnTo>
                <a:lnTo>
                  <a:pt x="2509347" y="97006"/>
                </a:lnTo>
                <a:lnTo>
                  <a:pt x="2501724" y="59247"/>
                </a:lnTo>
                <a:lnTo>
                  <a:pt x="2480934" y="28412"/>
                </a:lnTo>
                <a:lnTo>
                  <a:pt x="2450100" y="7623"/>
                </a:lnTo>
                <a:lnTo>
                  <a:pt x="2412340" y="0"/>
                </a:lnTo>
                <a:close/>
              </a:path>
            </a:pathLst>
          </a:custGeom>
          <a:solidFill>
            <a:srgbClr val="F8CFE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66" name="Google Shape;566;p16"/>
          <p:cNvSpPr txBox="1"/>
          <p:nvPr/>
        </p:nvSpPr>
        <p:spPr>
          <a:xfrm>
            <a:off x="8695463" y="3875023"/>
            <a:ext cx="2293620" cy="427990"/>
          </a:xfrm>
          <a:prstGeom prst="rect">
            <a:avLst/>
          </a:prstGeom>
          <a:noFill/>
          <a:ln>
            <a:noFill/>
          </a:ln>
        </p:spPr>
        <p:txBody>
          <a:bodyPr anchorCtr="0" anchor="t" bIns="0" lIns="0" spcFirstLastPara="1" rIns="0" wrap="square" tIns="17125">
            <a:spAutoFit/>
          </a:bodyPr>
          <a:lstStyle/>
          <a:p>
            <a:pPr indent="-171450" lvl="0" marL="184150" marR="5080" rtl="0" algn="l">
              <a:lnSpc>
                <a:spcPct val="96700"/>
              </a:lnSpc>
              <a:spcBef>
                <a:spcPts val="0"/>
              </a:spcBef>
              <a:spcAft>
                <a:spcPts val="0"/>
              </a:spcAft>
              <a:buClr>
                <a:srgbClr val="7F7F7F"/>
              </a:buClr>
              <a:buSzPts val="900"/>
              <a:buFont typeface="Arial"/>
              <a:buChar char="•"/>
            </a:pPr>
            <a:r>
              <a:rPr lang="en-US" sz="900">
                <a:solidFill>
                  <a:srgbClr val="7F7F7F"/>
                </a:solidFill>
                <a:latin typeface="Verdana"/>
                <a:ea typeface="Verdana"/>
                <a:cs typeface="Verdana"/>
                <a:sym typeface="Verdana"/>
              </a:rPr>
              <a:t>Eseguire azioni di gestione e manutenzione per garantirne l'uso finale</a:t>
            </a:r>
            <a:endParaRPr sz="900">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pic>
        <p:nvPicPr>
          <p:cNvPr id="571" name="Google Shape;571;p17"/>
          <p:cNvPicPr preferRelativeResize="0"/>
          <p:nvPr/>
        </p:nvPicPr>
        <p:blipFill rotWithShape="1">
          <a:blip r:embed="rId3">
            <a:alphaModFix/>
          </a:blip>
          <a:srcRect b="0" l="0" r="0" t="0"/>
          <a:stretch/>
        </p:blipFill>
        <p:spPr>
          <a:xfrm>
            <a:off x="7179944" y="0"/>
            <a:ext cx="5012055" cy="6858000"/>
          </a:xfrm>
          <a:prstGeom prst="rect">
            <a:avLst/>
          </a:prstGeom>
          <a:noFill/>
          <a:ln>
            <a:noFill/>
          </a:ln>
        </p:spPr>
      </p:pic>
      <p:sp>
        <p:nvSpPr>
          <p:cNvPr id="572" name="Google Shape;572;p17"/>
          <p:cNvSpPr txBox="1"/>
          <p:nvPr/>
        </p:nvSpPr>
        <p:spPr>
          <a:xfrm>
            <a:off x="11126685" y="6324600"/>
            <a:ext cx="18097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17</a:t>
            </a:r>
            <a:endParaRPr sz="1100">
              <a:latin typeface="Verdana"/>
              <a:ea typeface="Verdana"/>
              <a:cs typeface="Verdana"/>
              <a:sym typeface="Verdana"/>
            </a:endParaRPr>
          </a:p>
        </p:txBody>
      </p:sp>
      <p:sp>
        <p:nvSpPr>
          <p:cNvPr id="573" name="Google Shape;573;p17"/>
          <p:cNvSpPr txBox="1"/>
          <p:nvPr>
            <p:ph type="title"/>
          </p:nvPr>
        </p:nvSpPr>
        <p:spPr>
          <a:xfrm>
            <a:off x="855401" y="387600"/>
            <a:ext cx="7084800" cy="9570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Isolamento/segregazione</a:t>
            </a:r>
            <a:endParaRPr/>
          </a:p>
        </p:txBody>
      </p:sp>
      <p:grpSp>
        <p:nvGrpSpPr>
          <p:cNvPr id="574" name="Google Shape;574;p17"/>
          <p:cNvGrpSpPr/>
          <p:nvPr/>
        </p:nvGrpSpPr>
        <p:grpSpPr>
          <a:xfrm>
            <a:off x="7377174" y="0"/>
            <a:ext cx="3466203" cy="6858000"/>
            <a:chOff x="7377174" y="0"/>
            <a:chExt cx="3466203" cy="6858000"/>
          </a:xfrm>
        </p:grpSpPr>
        <p:pic>
          <p:nvPicPr>
            <p:cNvPr id="575" name="Google Shape;575;p17"/>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576" name="Google Shape;576;p17"/>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577" name="Google Shape;577;p17"/>
          <p:cNvSpPr txBox="1"/>
          <p:nvPr/>
        </p:nvSpPr>
        <p:spPr>
          <a:xfrm>
            <a:off x="126877" y="6539483"/>
            <a:ext cx="5772150" cy="2387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578" name="Google Shape;578;p17"/>
          <p:cNvSpPr txBox="1"/>
          <p:nvPr/>
        </p:nvSpPr>
        <p:spPr>
          <a:xfrm>
            <a:off x="692056" y="1566164"/>
            <a:ext cx="6762750" cy="299720"/>
          </a:xfrm>
          <a:prstGeom prst="rect">
            <a:avLst/>
          </a:prstGeom>
          <a:noFill/>
          <a:ln>
            <a:noFill/>
          </a:ln>
        </p:spPr>
        <p:txBody>
          <a:bodyPr anchorCtr="0" anchor="t" bIns="0" lIns="0" spcFirstLastPara="1" rIns="0" wrap="square" tIns="12700">
            <a:spAutoFit/>
          </a:bodyPr>
          <a:lstStyle/>
          <a:p>
            <a:pPr indent="-154305" lvl="0" marL="167005" rtl="0" algn="l">
              <a:lnSpc>
                <a:spcPct val="100000"/>
              </a:lnSpc>
              <a:spcBef>
                <a:spcPts val="0"/>
              </a:spcBef>
              <a:spcAft>
                <a:spcPts val="0"/>
              </a:spcAft>
              <a:buClr>
                <a:srgbClr val="FFBA00"/>
              </a:buClr>
              <a:buSzPts val="1800"/>
              <a:buFont typeface="Arial"/>
              <a:buChar char="•"/>
            </a:pPr>
            <a:r>
              <a:rPr lang="en-US" sz="1800">
                <a:latin typeface="Verdana"/>
                <a:ea typeface="Verdana"/>
                <a:cs typeface="Verdana"/>
                <a:sym typeface="Verdana"/>
              </a:rPr>
              <a:t>Di seguito analizzeremo tre firewall Linux di rilievo</a:t>
            </a:r>
            <a:endParaRPr sz="1800">
              <a:latin typeface="Verdana"/>
              <a:ea typeface="Verdana"/>
              <a:cs typeface="Verdana"/>
              <a:sym typeface="Verdana"/>
            </a:endParaRPr>
          </a:p>
        </p:txBody>
      </p:sp>
      <p:sp>
        <p:nvSpPr>
          <p:cNvPr id="579" name="Google Shape;579;p17"/>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sp>
        <p:nvSpPr>
          <p:cNvPr id="580" name="Google Shape;580;p17"/>
          <p:cNvSpPr/>
          <p:nvPr/>
        </p:nvSpPr>
        <p:spPr>
          <a:xfrm>
            <a:off x="1513683" y="2172149"/>
            <a:ext cx="1418590" cy="672465"/>
          </a:xfrm>
          <a:custGeom>
            <a:rect b="b" l="l" r="r" t="t"/>
            <a:pathLst>
              <a:path extrusionOk="0" h="672464" w="1418589">
                <a:moveTo>
                  <a:pt x="1306202" y="0"/>
                </a:moveTo>
                <a:lnTo>
                  <a:pt x="112050" y="0"/>
                </a:lnTo>
                <a:lnTo>
                  <a:pt x="68435" y="8805"/>
                </a:lnTo>
                <a:lnTo>
                  <a:pt x="32818" y="32819"/>
                </a:lnTo>
                <a:lnTo>
                  <a:pt x="8805" y="68435"/>
                </a:lnTo>
                <a:lnTo>
                  <a:pt x="0" y="112050"/>
                </a:lnTo>
                <a:lnTo>
                  <a:pt x="0" y="560241"/>
                </a:lnTo>
                <a:lnTo>
                  <a:pt x="8805" y="603856"/>
                </a:lnTo>
                <a:lnTo>
                  <a:pt x="32818" y="639472"/>
                </a:lnTo>
                <a:lnTo>
                  <a:pt x="68435" y="663485"/>
                </a:lnTo>
                <a:lnTo>
                  <a:pt x="112050" y="672291"/>
                </a:lnTo>
                <a:lnTo>
                  <a:pt x="1306202" y="672291"/>
                </a:lnTo>
                <a:lnTo>
                  <a:pt x="1349817" y="663485"/>
                </a:lnTo>
                <a:lnTo>
                  <a:pt x="1385434" y="639472"/>
                </a:lnTo>
                <a:lnTo>
                  <a:pt x="1409447" y="603856"/>
                </a:lnTo>
                <a:lnTo>
                  <a:pt x="1418253" y="560241"/>
                </a:lnTo>
                <a:lnTo>
                  <a:pt x="1418253" y="112050"/>
                </a:lnTo>
                <a:lnTo>
                  <a:pt x="1409447" y="68435"/>
                </a:lnTo>
                <a:lnTo>
                  <a:pt x="1385434" y="32819"/>
                </a:lnTo>
                <a:lnTo>
                  <a:pt x="1349817" y="8805"/>
                </a:lnTo>
                <a:lnTo>
                  <a:pt x="1306202"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81" name="Google Shape;581;p17"/>
          <p:cNvSpPr txBox="1"/>
          <p:nvPr/>
        </p:nvSpPr>
        <p:spPr>
          <a:xfrm>
            <a:off x="1770376" y="2358650"/>
            <a:ext cx="11619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FFFF"/>
                </a:solidFill>
                <a:latin typeface="Verdana"/>
                <a:ea typeface="Verdana"/>
                <a:cs typeface="Verdana"/>
                <a:sym typeface="Verdana"/>
              </a:rPr>
              <a:t>Tabelle IPT</a:t>
            </a:r>
            <a:endParaRPr sz="1800">
              <a:latin typeface="Verdana"/>
              <a:ea typeface="Verdana"/>
              <a:cs typeface="Verdana"/>
              <a:sym typeface="Verdana"/>
            </a:endParaRPr>
          </a:p>
        </p:txBody>
      </p:sp>
      <p:sp>
        <p:nvSpPr>
          <p:cNvPr id="582" name="Google Shape;582;p17"/>
          <p:cNvSpPr/>
          <p:nvPr/>
        </p:nvSpPr>
        <p:spPr>
          <a:xfrm>
            <a:off x="3134022" y="2172149"/>
            <a:ext cx="1748789" cy="672465"/>
          </a:xfrm>
          <a:custGeom>
            <a:rect b="b" l="l" r="r" t="t"/>
            <a:pathLst>
              <a:path extrusionOk="0" h="672464" w="1748789">
                <a:moveTo>
                  <a:pt x="1636182" y="0"/>
                </a:moveTo>
                <a:lnTo>
                  <a:pt x="112049" y="0"/>
                </a:lnTo>
                <a:lnTo>
                  <a:pt x="68434" y="8805"/>
                </a:lnTo>
                <a:lnTo>
                  <a:pt x="32818" y="32819"/>
                </a:lnTo>
                <a:lnTo>
                  <a:pt x="8805" y="68435"/>
                </a:lnTo>
                <a:lnTo>
                  <a:pt x="0" y="112050"/>
                </a:lnTo>
                <a:lnTo>
                  <a:pt x="0" y="560241"/>
                </a:lnTo>
                <a:lnTo>
                  <a:pt x="8805" y="603856"/>
                </a:lnTo>
                <a:lnTo>
                  <a:pt x="32818" y="639472"/>
                </a:lnTo>
                <a:lnTo>
                  <a:pt x="68434" y="663485"/>
                </a:lnTo>
                <a:lnTo>
                  <a:pt x="112049" y="672291"/>
                </a:lnTo>
                <a:lnTo>
                  <a:pt x="1636182" y="672291"/>
                </a:lnTo>
                <a:lnTo>
                  <a:pt x="1679797" y="663485"/>
                </a:lnTo>
                <a:lnTo>
                  <a:pt x="1715413" y="639472"/>
                </a:lnTo>
                <a:lnTo>
                  <a:pt x="1739427" y="603856"/>
                </a:lnTo>
                <a:lnTo>
                  <a:pt x="1748232" y="560241"/>
                </a:lnTo>
                <a:lnTo>
                  <a:pt x="1748232" y="112050"/>
                </a:lnTo>
                <a:lnTo>
                  <a:pt x="1739427" y="68435"/>
                </a:lnTo>
                <a:lnTo>
                  <a:pt x="1715413" y="32819"/>
                </a:lnTo>
                <a:lnTo>
                  <a:pt x="1679797" y="8805"/>
                </a:lnTo>
                <a:lnTo>
                  <a:pt x="1636182"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83" name="Google Shape;583;p17"/>
          <p:cNvSpPr txBox="1"/>
          <p:nvPr/>
        </p:nvSpPr>
        <p:spPr>
          <a:xfrm>
            <a:off x="3280275" y="2358650"/>
            <a:ext cx="1602600" cy="289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FFFF"/>
                </a:solidFill>
                <a:latin typeface="Verdana"/>
                <a:ea typeface="Verdana"/>
                <a:cs typeface="Verdana"/>
                <a:sym typeface="Verdana"/>
              </a:rPr>
              <a:t>Nftables / nft</a:t>
            </a:r>
            <a:endParaRPr sz="1800">
              <a:latin typeface="Verdana"/>
              <a:ea typeface="Verdana"/>
              <a:cs typeface="Verdana"/>
              <a:sym typeface="Verdana"/>
            </a:endParaRPr>
          </a:p>
        </p:txBody>
      </p:sp>
      <p:sp>
        <p:nvSpPr>
          <p:cNvPr id="584" name="Google Shape;584;p17"/>
          <p:cNvSpPr/>
          <p:nvPr/>
        </p:nvSpPr>
        <p:spPr>
          <a:xfrm>
            <a:off x="5062317" y="2172149"/>
            <a:ext cx="1418590" cy="672465"/>
          </a:xfrm>
          <a:custGeom>
            <a:rect b="b" l="l" r="r" t="t"/>
            <a:pathLst>
              <a:path extrusionOk="0" h="672464" w="1418589">
                <a:moveTo>
                  <a:pt x="1306202" y="0"/>
                </a:moveTo>
                <a:lnTo>
                  <a:pt x="112050" y="0"/>
                </a:lnTo>
                <a:lnTo>
                  <a:pt x="68435" y="8805"/>
                </a:lnTo>
                <a:lnTo>
                  <a:pt x="32818" y="32818"/>
                </a:lnTo>
                <a:lnTo>
                  <a:pt x="8805" y="68434"/>
                </a:lnTo>
                <a:lnTo>
                  <a:pt x="0" y="112049"/>
                </a:lnTo>
                <a:lnTo>
                  <a:pt x="0" y="560240"/>
                </a:lnTo>
                <a:lnTo>
                  <a:pt x="8805" y="603855"/>
                </a:lnTo>
                <a:lnTo>
                  <a:pt x="32818" y="639471"/>
                </a:lnTo>
                <a:lnTo>
                  <a:pt x="68435" y="663485"/>
                </a:lnTo>
                <a:lnTo>
                  <a:pt x="112050" y="672291"/>
                </a:lnTo>
                <a:lnTo>
                  <a:pt x="1306202" y="672291"/>
                </a:lnTo>
                <a:lnTo>
                  <a:pt x="1349817" y="663485"/>
                </a:lnTo>
                <a:lnTo>
                  <a:pt x="1385434" y="639471"/>
                </a:lnTo>
                <a:lnTo>
                  <a:pt x="1409447" y="603855"/>
                </a:lnTo>
                <a:lnTo>
                  <a:pt x="1418253" y="560240"/>
                </a:lnTo>
                <a:lnTo>
                  <a:pt x="1418253" y="112049"/>
                </a:lnTo>
                <a:lnTo>
                  <a:pt x="1409447" y="68434"/>
                </a:lnTo>
                <a:lnTo>
                  <a:pt x="1385434" y="32818"/>
                </a:lnTo>
                <a:lnTo>
                  <a:pt x="1349817" y="8805"/>
                </a:lnTo>
                <a:lnTo>
                  <a:pt x="1306202"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85" name="Google Shape;585;p17"/>
          <p:cNvSpPr txBox="1"/>
          <p:nvPr/>
        </p:nvSpPr>
        <p:spPr>
          <a:xfrm>
            <a:off x="5557925" y="2358644"/>
            <a:ext cx="426720"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FFFF"/>
                </a:solidFill>
                <a:latin typeface="Verdana"/>
                <a:ea typeface="Verdana"/>
                <a:cs typeface="Verdana"/>
                <a:sym typeface="Verdana"/>
              </a:rPr>
              <a:t>ufw</a:t>
            </a:r>
            <a:endParaRPr sz="1800">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pic>
        <p:nvPicPr>
          <p:cNvPr id="590" name="Google Shape;590;p18"/>
          <p:cNvPicPr preferRelativeResize="0"/>
          <p:nvPr/>
        </p:nvPicPr>
        <p:blipFill rotWithShape="1">
          <a:blip r:embed="rId3">
            <a:alphaModFix/>
          </a:blip>
          <a:srcRect b="0" l="0" r="0" t="0"/>
          <a:stretch/>
        </p:blipFill>
        <p:spPr>
          <a:xfrm>
            <a:off x="7179944" y="0"/>
            <a:ext cx="5012055" cy="6858000"/>
          </a:xfrm>
          <a:prstGeom prst="rect">
            <a:avLst/>
          </a:prstGeom>
          <a:noFill/>
          <a:ln>
            <a:noFill/>
          </a:ln>
        </p:spPr>
      </p:pic>
      <p:sp>
        <p:nvSpPr>
          <p:cNvPr id="591" name="Google Shape;591;p18"/>
          <p:cNvSpPr txBox="1"/>
          <p:nvPr/>
        </p:nvSpPr>
        <p:spPr>
          <a:xfrm>
            <a:off x="11126685" y="6324600"/>
            <a:ext cx="18097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18</a:t>
            </a:r>
            <a:endParaRPr sz="1100">
              <a:latin typeface="Verdana"/>
              <a:ea typeface="Verdana"/>
              <a:cs typeface="Verdana"/>
              <a:sym typeface="Verdana"/>
            </a:endParaRPr>
          </a:p>
        </p:txBody>
      </p:sp>
      <p:grpSp>
        <p:nvGrpSpPr>
          <p:cNvPr id="592" name="Google Shape;592;p18"/>
          <p:cNvGrpSpPr/>
          <p:nvPr/>
        </p:nvGrpSpPr>
        <p:grpSpPr>
          <a:xfrm>
            <a:off x="7377174" y="0"/>
            <a:ext cx="3466203" cy="6858000"/>
            <a:chOff x="7377174" y="0"/>
            <a:chExt cx="3466203" cy="6858000"/>
          </a:xfrm>
        </p:grpSpPr>
        <p:pic>
          <p:nvPicPr>
            <p:cNvPr id="593" name="Google Shape;593;p18"/>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594" name="Google Shape;594;p18"/>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595" name="Google Shape;595;p18"/>
          <p:cNvSpPr txBox="1"/>
          <p:nvPr/>
        </p:nvSpPr>
        <p:spPr>
          <a:xfrm>
            <a:off x="692056" y="1566164"/>
            <a:ext cx="6762750" cy="299720"/>
          </a:xfrm>
          <a:prstGeom prst="rect">
            <a:avLst/>
          </a:prstGeom>
          <a:noFill/>
          <a:ln>
            <a:noFill/>
          </a:ln>
        </p:spPr>
        <p:txBody>
          <a:bodyPr anchorCtr="0" anchor="t" bIns="0" lIns="0" spcFirstLastPara="1" rIns="0" wrap="square" tIns="12700">
            <a:spAutoFit/>
          </a:bodyPr>
          <a:lstStyle/>
          <a:p>
            <a:pPr indent="-154305" lvl="0" marL="167005" rtl="0" algn="l">
              <a:lnSpc>
                <a:spcPct val="100000"/>
              </a:lnSpc>
              <a:spcBef>
                <a:spcPts val="0"/>
              </a:spcBef>
              <a:spcAft>
                <a:spcPts val="0"/>
              </a:spcAft>
              <a:buClr>
                <a:srgbClr val="FFBA00"/>
              </a:buClr>
              <a:buSzPts val="1800"/>
              <a:buFont typeface="Arial"/>
              <a:buChar char="•"/>
            </a:pPr>
            <a:r>
              <a:rPr lang="en-US" sz="1800">
                <a:latin typeface="Verdana"/>
                <a:ea typeface="Verdana"/>
                <a:cs typeface="Verdana"/>
                <a:sym typeface="Verdana"/>
              </a:rPr>
              <a:t>Di seguito analizzeremo tre firewall Linux di rilievo</a:t>
            </a:r>
            <a:endParaRPr sz="1800">
              <a:latin typeface="Verdana"/>
              <a:ea typeface="Verdana"/>
              <a:cs typeface="Verdana"/>
              <a:sym typeface="Verdana"/>
            </a:endParaRPr>
          </a:p>
        </p:txBody>
      </p:sp>
      <p:sp>
        <p:nvSpPr>
          <p:cNvPr id="596" name="Google Shape;596;p18"/>
          <p:cNvSpPr txBox="1"/>
          <p:nvPr/>
        </p:nvSpPr>
        <p:spPr>
          <a:xfrm>
            <a:off x="692056" y="3103499"/>
            <a:ext cx="6623700" cy="1758600"/>
          </a:xfrm>
          <a:prstGeom prst="rect">
            <a:avLst/>
          </a:prstGeom>
          <a:noFill/>
          <a:ln>
            <a:noFill/>
          </a:ln>
        </p:spPr>
        <p:txBody>
          <a:bodyPr anchorCtr="0" anchor="t" bIns="0" lIns="0" spcFirstLastPara="1" rIns="0" wrap="square" tIns="102850">
            <a:spAutoFit/>
          </a:bodyPr>
          <a:lstStyle/>
          <a:p>
            <a:pPr indent="-141605" lvl="0" marL="167005" rtl="0" algn="l">
              <a:lnSpc>
                <a:spcPct val="100000"/>
              </a:lnSpc>
              <a:spcBef>
                <a:spcPts val="0"/>
              </a:spcBef>
              <a:spcAft>
                <a:spcPts val="0"/>
              </a:spcAft>
              <a:buClr>
                <a:srgbClr val="FFBA00"/>
              </a:buClr>
              <a:buSzPts val="1600"/>
              <a:buFont typeface="Arial"/>
              <a:buChar char="•"/>
            </a:pPr>
            <a:r>
              <a:rPr b="1" lang="en-US" sz="1600">
                <a:latin typeface="Tahoma"/>
                <a:ea typeface="Tahoma"/>
                <a:cs typeface="Tahoma"/>
                <a:sym typeface="Tahoma"/>
              </a:rPr>
              <a:t>IPTables </a:t>
            </a:r>
            <a:r>
              <a:rPr lang="en-US" sz="1600">
                <a:latin typeface="Verdana"/>
                <a:ea typeface="Verdana"/>
                <a:cs typeface="Verdana"/>
                <a:sym typeface="Verdana"/>
              </a:rPr>
              <a:t>è il firewall del kernel del sistema operativo Linux.</a:t>
            </a:r>
            <a:endParaRPr sz="1600">
              <a:latin typeface="Verdana"/>
              <a:ea typeface="Verdana"/>
              <a:cs typeface="Verdana"/>
              <a:sym typeface="Verdana"/>
            </a:endParaRPr>
          </a:p>
          <a:p>
            <a:pPr indent="-88900" lvl="1" marL="286385" marR="304165" rtl="0" algn="l">
              <a:lnSpc>
                <a:spcPct val="118750"/>
              </a:lnSpc>
              <a:spcBef>
                <a:spcPts val="710"/>
              </a:spcBef>
              <a:spcAft>
                <a:spcPts val="0"/>
              </a:spcAft>
              <a:buClr>
                <a:srgbClr val="FFBA00"/>
              </a:buClr>
              <a:buSzPts val="1400"/>
              <a:buFont typeface="Arial"/>
              <a:buChar char="•"/>
            </a:pPr>
            <a:r>
              <a:rPr lang="en-US">
                <a:latin typeface="Verdana"/>
                <a:ea typeface="Verdana"/>
                <a:cs typeface="Verdana"/>
                <a:sym typeface="Verdana"/>
              </a:rPr>
              <a:t>È stato implementato come parte del progetto Netfilter, definito per intercettare e manipolare i pacchetti di rete.</a:t>
            </a:r>
            <a:endParaRPr>
              <a:latin typeface="Verdana"/>
              <a:ea typeface="Verdana"/>
              <a:cs typeface="Verdana"/>
              <a:sym typeface="Verdana"/>
            </a:endParaRPr>
          </a:p>
          <a:p>
            <a:pPr indent="-88900" lvl="1" marL="287020" rtl="0" algn="l">
              <a:lnSpc>
                <a:spcPct val="100000"/>
              </a:lnSpc>
              <a:spcBef>
                <a:spcPts val="515"/>
              </a:spcBef>
              <a:spcAft>
                <a:spcPts val="0"/>
              </a:spcAft>
              <a:buClr>
                <a:srgbClr val="FFBA00"/>
              </a:buClr>
              <a:buSzPts val="1400"/>
              <a:buFont typeface="Arial"/>
              <a:buChar char="•"/>
            </a:pPr>
            <a:r>
              <a:rPr lang="en-US">
                <a:latin typeface="Verdana"/>
                <a:ea typeface="Verdana"/>
                <a:cs typeface="Verdana"/>
                <a:sym typeface="Verdana"/>
              </a:rPr>
              <a:t>Si basa su semplici regole firewall per catene specifiche:</a:t>
            </a:r>
            <a:endParaRPr>
              <a:latin typeface="Verdana"/>
              <a:ea typeface="Verdana"/>
              <a:cs typeface="Verdana"/>
              <a:sym typeface="Verdana"/>
            </a:endParaRPr>
          </a:p>
          <a:p>
            <a:pPr indent="-78105" lvl="2" marL="468630" rtl="0" algn="l">
              <a:lnSpc>
                <a:spcPct val="100000"/>
              </a:lnSpc>
              <a:spcBef>
                <a:spcPts val="580"/>
              </a:spcBef>
              <a:spcAft>
                <a:spcPts val="0"/>
              </a:spcAft>
              <a:buClr>
                <a:srgbClr val="FFBA00"/>
              </a:buClr>
              <a:buSzPts val="1200"/>
              <a:buFont typeface="Arial"/>
              <a:buChar char="•"/>
            </a:pPr>
            <a:r>
              <a:rPr i="1" lang="en-US" sz="1200">
                <a:latin typeface="Verdana"/>
                <a:ea typeface="Verdana"/>
                <a:cs typeface="Verdana"/>
                <a:sym typeface="Verdana"/>
              </a:rPr>
              <a:t>INPUT</a:t>
            </a:r>
            <a:r>
              <a:rPr lang="en-US" sz="1200">
                <a:latin typeface="Verdana"/>
                <a:ea typeface="Verdana"/>
                <a:cs typeface="Verdana"/>
                <a:sym typeface="Verdana"/>
              </a:rPr>
              <a:t>: traffico di rete in entrata nel firewall.</a:t>
            </a:r>
            <a:endParaRPr sz="1200">
              <a:latin typeface="Verdana"/>
              <a:ea typeface="Verdana"/>
              <a:cs typeface="Verdana"/>
              <a:sym typeface="Verdana"/>
            </a:endParaRPr>
          </a:p>
          <a:p>
            <a:pPr indent="-78105" lvl="2" marL="468630" rtl="0" algn="l">
              <a:lnSpc>
                <a:spcPct val="100000"/>
              </a:lnSpc>
              <a:spcBef>
                <a:spcPts val="625"/>
              </a:spcBef>
              <a:spcAft>
                <a:spcPts val="0"/>
              </a:spcAft>
              <a:buClr>
                <a:srgbClr val="FFBA00"/>
              </a:buClr>
              <a:buSzPts val="1200"/>
              <a:buFont typeface="Arial"/>
              <a:buChar char="•"/>
            </a:pPr>
            <a:r>
              <a:rPr i="1" lang="en-US" sz="1200">
                <a:latin typeface="Verdana"/>
                <a:ea typeface="Verdana"/>
                <a:cs typeface="Verdana"/>
                <a:sym typeface="Verdana"/>
              </a:rPr>
              <a:t>OUTPUT</a:t>
            </a:r>
            <a:r>
              <a:rPr lang="en-US" sz="1200">
                <a:latin typeface="Verdana"/>
                <a:ea typeface="Verdana"/>
                <a:cs typeface="Verdana"/>
                <a:sym typeface="Verdana"/>
              </a:rPr>
              <a:t>: traffico di rete in uscita dal firewall.</a:t>
            </a:r>
            <a:endParaRPr sz="1200">
              <a:latin typeface="Verdana"/>
              <a:ea typeface="Verdana"/>
              <a:cs typeface="Verdana"/>
              <a:sym typeface="Verdana"/>
            </a:endParaRPr>
          </a:p>
        </p:txBody>
      </p:sp>
      <p:sp>
        <p:nvSpPr>
          <p:cNvPr id="597" name="Google Shape;597;p18"/>
          <p:cNvSpPr txBox="1"/>
          <p:nvPr/>
        </p:nvSpPr>
        <p:spPr>
          <a:xfrm>
            <a:off x="1057815" y="5009388"/>
            <a:ext cx="4583400" cy="381600"/>
          </a:xfrm>
          <a:prstGeom prst="rect">
            <a:avLst/>
          </a:prstGeom>
          <a:noFill/>
          <a:ln>
            <a:noFill/>
          </a:ln>
        </p:spPr>
        <p:txBody>
          <a:bodyPr anchorCtr="0" anchor="t" bIns="0" lIns="0" spcFirstLastPara="1" rIns="0" wrap="square" tIns="9525">
            <a:spAutoFit/>
          </a:bodyPr>
          <a:lstStyle/>
          <a:p>
            <a:pPr indent="-78740" lvl="0" marL="104139" marR="5080" rtl="0" algn="l">
              <a:lnSpc>
                <a:spcPct val="101400"/>
              </a:lnSpc>
              <a:spcBef>
                <a:spcPts val="0"/>
              </a:spcBef>
              <a:spcAft>
                <a:spcPts val="0"/>
              </a:spcAft>
              <a:buClr>
                <a:srgbClr val="FFBA00"/>
              </a:buClr>
              <a:buSzPts val="1200"/>
              <a:buFont typeface="Arial"/>
              <a:buChar char="•"/>
            </a:pPr>
            <a:r>
              <a:rPr i="1" lang="en-US" sz="1200">
                <a:latin typeface="Verdana"/>
                <a:ea typeface="Verdana"/>
                <a:cs typeface="Verdana"/>
                <a:sym typeface="Verdana"/>
              </a:rPr>
              <a:t>FORWARD</a:t>
            </a:r>
            <a:r>
              <a:rPr lang="en-US" sz="1200">
                <a:latin typeface="Verdana"/>
                <a:ea typeface="Verdana"/>
                <a:cs typeface="Verdana"/>
                <a:sym typeface="Verdana"/>
              </a:rPr>
              <a:t>: traffico di rete che viene inoltrato ad altri nodi.</a:t>
            </a:r>
            <a:endParaRPr sz="1200">
              <a:latin typeface="Verdana"/>
              <a:ea typeface="Verdana"/>
              <a:cs typeface="Verdana"/>
              <a:sym typeface="Verdana"/>
            </a:endParaRPr>
          </a:p>
        </p:txBody>
      </p:sp>
      <p:sp>
        <p:nvSpPr>
          <p:cNvPr id="598" name="Google Shape;598;p18"/>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grpSp>
        <p:nvGrpSpPr>
          <p:cNvPr id="599" name="Google Shape;599;p18"/>
          <p:cNvGrpSpPr/>
          <p:nvPr/>
        </p:nvGrpSpPr>
        <p:grpSpPr>
          <a:xfrm>
            <a:off x="7613746" y="3793666"/>
            <a:ext cx="4116624" cy="2057721"/>
            <a:chOff x="7613746" y="3793666"/>
            <a:chExt cx="4116624" cy="2057721"/>
          </a:xfrm>
        </p:grpSpPr>
        <p:pic>
          <p:nvPicPr>
            <p:cNvPr id="600" name="Google Shape;600;p18"/>
            <p:cNvPicPr preferRelativeResize="0"/>
            <p:nvPr/>
          </p:nvPicPr>
          <p:blipFill rotWithShape="1">
            <a:blip r:embed="rId5">
              <a:alphaModFix/>
            </a:blip>
            <a:srcRect b="0" l="0" r="0" t="0"/>
            <a:stretch/>
          </p:blipFill>
          <p:spPr>
            <a:xfrm>
              <a:off x="7859720" y="3924943"/>
              <a:ext cx="2353083" cy="1294320"/>
            </a:xfrm>
            <a:prstGeom prst="rect">
              <a:avLst/>
            </a:prstGeom>
            <a:noFill/>
            <a:ln>
              <a:noFill/>
            </a:ln>
          </p:spPr>
        </p:pic>
        <p:pic>
          <p:nvPicPr>
            <p:cNvPr id="601" name="Google Shape;601;p18"/>
            <p:cNvPicPr preferRelativeResize="0"/>
            <p:nvPr/>
          </p:nvPicPr>
          <p:blipFill rotWithShape="1">
            <a:blip r:embed="rId6">
              <a:alphaModFix/>
            </a:blip>
            <a:srcRect b="0" l="0" r="0" t="0"/>
            <a:stretch/>
          </p:blipFill>
          <p:spPr>
            <a:xfrm>
              <a:off x="10556001" y="3793666"/>
              <a:ext cx="1174369" cy="1145145"/>
            </a:xfrm>
            <a:prstGeom prst="rect">
              <a:avLst/>
            </a:prstGeom>
            <a:noFill/>
            <a:ln>
              <a:noFill/>
            </a:ln>
          </p:spPr>
        </p:pic>
        <p:sp>
          <p:nvSpPr>
            <p:cNvPr id="602" name="Google Shape;602;p18"/>
            <p:cNvSpPr/>
            <p:nvPr/>
          </p:nvSpPr>
          <p:spPr>
            <a:xfrm>
              <a:off x="8943200" y="4686501"/>
              <a:ext cx="212725" cy="758190"/>
            </a:xfrm>
            <a:custGeom>
              <a:rect b="b" l="l" r="r" t="t"/>
              <a:pathLst>
                <a:path extrusionOk="0" h="758189" w="212725">
                  <a:moveTo>
                    <a:pt x="212453" y="0"/>
                  </a:moveTo>
                  <a:lnTo>
                    <a:pt x="0" y="0"/>
                  </a:lnTo>
                  <a:lnTo>
                    <a:pt x="0" y="757858"/>
                  </a:lnTo>
                  <a:lnTo>
                    <a:pt x="212453" y="757858"/>
                  </a:lnTo>
                  <a:lnTo>
                    <a:pt x="212453"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03" name="Google Shape;603;p18"/>
            <p:cNvSpPr/>
            <p:nvPr/>
          </p:nvSpPr>
          <p:spPr>
            <a:xfrm>
              <a:off x="8943200" y="4686501"/>
              <a:ext cx="212725" cy="758190"/>
            </a:xfrm>
            <a:custGeom>
              <a:rect b="b" l="l" r="r" t="t"/>
              <a:pathLst>
                <a:path extrusionOk="0" h="758189" w="212725">
                  <a:moveTo>
                    <a:pt x="0" y="0"/>
                  </a:moveTo>
                  <a:lnTo>
                    <a:pt x="212453" y="0"/>
                  </a:lnTo>
                  <a:lnTo>
                    <a:pt x="212453" y="757859"/>
                  </a:lnTo>
                  <a:lnTo>
                    <a:pt x="0" y="757859"/>
                  </a:lnTo>
                  <a:lnTo>
                    <a:pt x="0" y="0"/>
                  </a:lnTo>
                  <a:close/>
                </a:path>
              </a:pathLst>
            </a:custGeom>
            <a:noFill/>
            <a:ln cap="flat" cmpd="sng" w="15875">
              <a:solidFill>
                <a:srgbClr val="6C4D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04" name="Google Shape;604;p18"/>
            <p:cNvSpPr/>
            <p:nvPr/>
          </p:nvSpPr>
          <p:spPr>
            <a:xfrm>
              <a:off x="8557816" y="5080114"/>
              <a:ext cx="375920" cy="352425"/>
            </a:xfrm>
            <a:custGeom>
              <a:rect b="b" l="l" r="r" t="t"/>
              <a:pathLst>
                <a:path extrusionOk="0" h="352425" w="375920">
                  <a:moveTo>
                    <a:pt x="199854" y="0"/>
                  </a:moveTo>
                  <a:lnTo>
                    <a:pt x="199854" y="87988"/>
                  </a:lnTo>
                  <a:lnTo>
                    <a:pt x="0" y="87988"/>
                  </a:lnTo>
                  <a:lnTo>
                    <a:pt x="0" y="263963"/>
                  </a:lnTo>
                  <a:lnTo>
                    <a:pt x="199854" y="263963"/>
                  </a:lnTo>
                  <a:lnTo>
                    <a:pt x="199854" y="351951"/>
                  </a:lnTo>
                  <a:lnTo>
                    <a:pt x="375829" y="175976"/>
                  </a:lnTo>
                  <a:lnTo>
                    <a:pt x="199854"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05" name="Google Shape;605;p18"/>
            <p:cNvSpPr/>
            <p:nvPr/>
          </p:nvSpPr>
          <p:spPr>
            <a:xfrm>
              <a:off x="8557816" y="5080114"/>
              <a:ext cx="375920" cy="352425"/>
            </a:xfrm>
            <a:custGeom>
              <a:rect b="b" l="l" r="r" t="t"/>
              <a:pathLst>
                <a:path extrusionOk="0" h="352425" w="375920">
                  <a:moveTo>
                    <a:pt x="0" y="87987"/>
                  </a:moveTo>
                  <a:lnTo>
                    <a:pt x="199855" y="87987"/>
                  </a:lnTo>
                  <a:lnTo>
                    <a:pt x="199855" y="0"/>
                  </a:lnTo>
                  <a:lnTo>
                    <a:pt x="375831" y="175975"/>
                  </a:lnTo>
                  <a:lnTo>
                    <a:pt x="199855" y="351951"/>
                  </a:lnTo>
                  <a:lnTo>
                    <a:pt x="199855" y="263963"/>
                  </a:lnTo>
                  <a:lnTo>
                    <a:pt x="0" y="263963"/>
                  </a:lnTo>
                  <a:lnTo>
                    <a:pt x="0" y="87987"/>
                  </a:lnTo>
                  <a:close/>
                </a:path>
              </a:pathLst>
            </a:custGeom>
            <a:noFill/>
            <a:ln cap="flat" cmpd="sng" w="15875">
              <a:solidFill>
                <a:srgbClr val="BC88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606" name="Google Shape;606;p18"/>
            <p:cNvPicPr preferRelativeResize="0"/>
            <p:nvPr/>
          </p:nvPicPr>
          <p:blipFill rotWithShape="1">
            <a:blip r:embed="rId7">
              <a:alphaModFix/>
            </a:blip>
            <a:srcRect b="0" l="0" r="0" t="0"/>
            <a:stretch/>
          </p:blipFill>
          <p:spPr>
            <a:xfrm>
              <a:off x="8412964" y="5201801"/>
              <a:ext cx="1272927" cy="649586"/>
            </a:xfrm>
            <a:prstGeom prst="rect">
              <a:avLst/>
            </a:prstGeom>
            <a:noFill/>
            <a:ln>
              <a:noFill/>
            </a:ln>
          </p:spPr>
        </p:pic>
        <p:sp>
          <p:nvSpPr>
            <p:cNvPr id="607" name="Google Shape;607;p18"/>
            <p:cNvSpPr/>
            <p:nvPr/>
          </p:nvSpPr>
          <p:spPr>
            <a:xfrm>
              <a:off x="9286018" y="5092425"/>
              <a:ext cx="375920" cy="352425"/>
            </a:xfrm>
            <a:custGeom>
              <a:rect b="b" l="l" r="r" t="t"/>
              <a:pathLst>
                <a:path extrusionOk="0" h="352425" w="375920">
                  <a:moveTo>
                    <a:pt x="199856" y="0"/>
                  </a:moveTo>
                  <a:lnTo>
                    <a:pt x="199856" y="87988"/>
                  </a:lnTo>
                  <a:lnTo>
                    <a:pt x="0" y="87988"/>
                  </a:lnTo>
                  <a:lnTo>
                    <a:pt x="0" y="263963"/>
                  </a:lnTo>
                  <a:lnTo>
                    <a:pt x="199856" y="263963"/>
                  </a:lnTo>
                  <a:lnTo>
                    <a:pt x="199856" y="351951"/>
                  </a:lnTo>
                  <a:lnTo>
                    <a:pt x="375831" y="175976"/>
                  </a:lnTo>
                  <a:lnTo>
                    <a:pt x="199856"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08" name="Google Shape;608;p18"/>
            <p:cNvSpPr/>
            <p:nvPr/>
          </p:nvSpPr>
          <p:spPr>
            <a:xfrm>
              <a:off x="9286018" y="5092425"/>
              <a:ext cx="375920" cy="352425"/>
            </a:xfrm>
            <a:custGeom>
              <a:rect b="b" l="l" r="r" t="t"/>
              <a:pathLst>
                <a:path extrusionOk="0" h="352425" w="375920">
                  <a:moveTo>
                    <a:pt x="0" y="87987"/>
                  </a:moveTo>
                  <a:lnTo>
                    <a:pt x="199855" y="87987"/>
                  </a:lnTo>
                  <a:lnTo>
                    <a:pt x="199855" y="0"/>
                  </a:lnTo>
                  <a:lnTo>
                    <a:pt x="375831" y="175975"/>
                  </a:lnTo>
                  <a:lnTo>
                    <a:pt x="199855" y="351951"/>
                  </a:lnTo>
                  <a:lnTo>
                    <a:pt x="199855" y="263963"/>
                  </a:lnTo>
                  <a:lnTo>
                    <a:pt x="0" y="263963"/>
                  </a:lnTo>
                  <a:lnTo>
                    <a:pt x="0" y="87987"/>
                  </a:lnTo>
                  <a:close/>
                </a:path>
              </a:pathLst>
            </a:custGeom>
            <a:noFill/>
            <a:ln cap="flat" cmpd="sng" w="15875">
              <a:solidFill>
                <a:srgbClr val="BC88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09" name="Google Shape;609;p18"/>
            <p:cNvSpPr/>
            <p:nvPr/>
          </p:nvSpPr>
          <p:spPr>
            <a:xfrm>
              <a:off x="7613746" y="4257173"/>
              <a:ext cx="695325" cy="335280"/>
            </a:xfrm>
            <a:custGeom>
              <a:rect b="b" l="l" r="r" t="t"/>
              <a:pathLst>
                <a:path extrusionOk="0" h="335279" w="695325">
                  <a:moveTo>
                    <a:pt x="527994" y="0"/>
                  </a:moveTo>
                  <a:lnTo>
                    <a:pt x="527994" y="83667"/>
                  </a:lnTo>
                  <a:lnTo>
                    <a:pt x="0" y="83667"/>
                  </a:lnTo>
                  <a:lnTo>
                    <a:pt x="0" y="251002"/>
                  </a:lnTo>
                  <a:lnTo>
                    <a:pt x="527994" y="251002"/>
                  </a:lnTo>
                  <a:lnTo>
                    <a:pt x="527994" y="334670"/>
                  </a:lnTo>
                  <a:lnTo>
                    <a:pt x="695330" y="167335"/>
                  </a:lnTo>
                  <a:lnTo>
                    <a:pt x="527994"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10" name="Google Shape;610;p18"/>
            <p:cNvSpPr/>
            <p:nvPr/>
          </p:nvSpPr>
          <p:spPr>
            <a:xfrm>
              <a:off x="7613746" y="4257173"/>
              <a:ext cx="695325" cy="335280"/>
            </a:xfrm>
            <a:custGeom>
              <a:rect b="b" l="l" r="r" t="t"/>
              <a:pathLst>
                <a:path extrusionOk="0" h="335279" w="695325">
                  <a:moveTo>
                    <a:pt x="527995" y="334670"/>
                  </a:moveTo>
                  <a:lnTo>
                    <a:pt x="527995" y="251002"/>
                  </a:lnTo>
                  <a:lnTo>
                    <a:pt x="0" y="251002"/>
                  </a:lnTo>
                  <a:lnTo>
                    <a:pt x="0" y="83667"/>
                  </a:lnTo>
                  <a:lnTo>
                    <a:pt x="527995" y="83667"/>
                  </a:lnTo>
                  <a:lnTo>
                    <a:pt x="527995" y="0"/>
                  </a:lnTo>
                  <a:lnTo>
                    <a:pt x="695330" y="167335"/>
                  </a:lnTo>
                  <a:lnTo>
                    <a:pt x="527995" y="334670"/>
                  </a:lnTo>
                  <a:close/>
                </a:path>
              </a:pathLst>
            </a:custGeom>
            <a:noFill/>
            <a:ln cap="flat" cmpd="sng" w="158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611" name="Google Shape;611;p18"/>
          <p:cNvSpPr txBox="1"/>
          <p:nvPr/>
        </p:nvSpPr>
        <p:spPr>
          <a:xfrm>
            <a:off x="7682700" y="4123944"/>
            <a:ext cx="47434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Tahoma"/>
                <a:ea typeface="Tahoma"/>
                <a:cs typeface="Tahoma"/>
                <a:sym typeface="Tahoma"/>
              </a:rPr>
              <a:t>INGRESSO</a:t>
            </a:r>
            <a:endParaRPr sz="1100">
              <a:latin typeface="Tahoma"/>
              <a:ea typeface="Tahoma"/>
              <a:cs typeface="Tahoma"/>
              <a:sym typeface="Tahoma"/>
            </a:endParaRPr>
          </a:p>
        </p:txBody>
      </p:sp>
      <p:grpSp>
        <p:nvGrpSpPr>
          <p:cNvPr id="612" name="Google Shape;612;p18"/>
          <p:cNvGrpSpPr/>
          <p:nvPr/>
        </p:nvGrpSpPr>
        <p:grpSpPr>
          <a:xfrm>
            <a:off x="9948828" y="4266558"/>
            <a:ext cx="650875" cy="335281"/>
            <a:chOff x="9948828" y="4266558"/>
            <a:chExt cx="650875" cy="335281"/>
          </a:xfrm>
        </p:grpSpPr>
        <p:sp>
          <p:nvSpPr>
            <p:cNvPr id="613" name="Google Shape;613;p18"/>
            <p:cNvSpPr/>
            <p:nvPr/>
          </p:nvSpPr>
          <p:spPr>
            <a:xfrm>
              <a:off x="9948828" y="4266559"/>
              <a:ext cx="650875" cy="335280"/>
            </a:xfrm>
            <a:custGeom>
              <a:rect b="b" l="l" r="r" t="t"/>
              <a:pathLst>
                <a:path extrusionOk="0" h="335279" w="650875">
                  <a:moveTo>
                    <a:pt x="483500" y="0"/>
                  </a:moveTo>
                  <a:lnTo>
                    <a:pt x="483500" y="83667"/>
                  </a:lnTo>
                  <a:lnTo>
                    <a:pt x="0" y="83667"/>
                  </a:lnTo>
                  <a:lnTo>
                    <a:pt x="0" y="251001"/>
                  </a:lnTo>
                  <a:lnTo>
                    <a:pt x="483500" y="251001"/>
                  </a:lnTo>
                  <a:lnTo>
                    <a:pt x="483500" y="334669"/>
                  </a:lnTo>
                  <a:lnTo>
                    <a:pt x="650834" y="167333"/>
                  </a:lnTo>
                  <a:lnTo>
                    <a:pt x="4835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14" name="Google Shape;614;p18"/>
            <p:cNvSpPr/>
            <p:nvPr/>
          </p:nvSpPr>
          <p:spPr>
            <a:xfrm>
              <a:off x="9948828" y="4266558"/>
              <a:ext cx="650875" cy="335280"/>
            </a:xfrm>
            <a:custGeom>
              <a:rect b="b" l="l" r="r" t="t"/>
              <a:pathLst>
                <a:path extrusionOk="0" h="335279" w="650875">
                  <a:moveTo>
                    <a:pt x="483500" y="334670"/>
                  </a:moveTo>
                  <a:lnTo>
                    <a:pt x="483500" y="251002"/>
                  </a:lnTo>
                  <a:lnTo>
                    <a:pt x="0" y="251002"/>
                  </a:lnTo>
                  <a:lnTo>
                    <a:pt x="0" y="83667"/>
                  </a:lnTo>
                  <a:lnTo>
                    <a:pt x="483500" y="83667"/>
                  </a:lnTo>
                  <a:lnTo>
                    <a:pt x="483500" y="0"/>
                  </a:lnTo>
                  <a:lnTo>
                    <a:pt x="650835" y="167334"/>
                  </a:lnTo>
                  <a:lnTo>
                    <a:pt x="483500" y="334670"/>
                  </a:lnTo>
                  <a:close/>
                </a:path>
              </a:pathLst>
            </a:custGeom>
            <a:noFill/>
            <a:ln cap="flat" cmpd="sng" w="158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615" name="Google Shape;615;p18"/>
          <p:cNvSpPr txBox="1"/>
          <p:nvPr/>
        </p:nvSpPr>
        <p:spPr>
          <a:xfrm>
            <a:off x="9881095" y="4096511"/>
            <a:ext cx="62674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Tahoma"/>
                <a:ea typeface="Tahoma"/>
                <a:cs typeface="Tahoma"/>
                <a:sym typeface="Tahoma"/>
              </a:rPr>
              <a:t>USCITA</a:t>
            </a:r>
            <a:endParaRPr sz="1100">
              <a:latin typeface="Tahoma"/>
              <a:ea typeface="Tahoma"/>
              <a:cs typeface="Tahoma"/>
              <a:sym typeface="Tahoma"/>
            </a:endParaRPr>
          </a:p>
        </p:txBody>
      </p:sp>
      <p:grpSp>
        <p:nvGrpSpPr>
          <p:cNvPr id="616" name="Google Shape;616;p18"/>
          <p:cNvGrpSpPr/>
          <p:nvPr/>
        </p:nvGrpSpPr>
        <p:grpSpPr>
          <a:xfrm>
            <a:off x="6671190" y="5201797"/>
            <a:ext cx="3884938" cy="710717"/>
            <a:chOff x="6671190" y="5201797"/>
            <a:chExt cx="3884938" cy="710717"/>
          </a:xfrm>
        </p:grpSpPr>
        <p:sp>
          <p:nvSpPr>
            <p:cNvPr id="617" name="Google Shape;617;p18"/>
            <p:cNvSpPr/>
            <p:nvPr/>
          </p:nvSpPr>
          <p:spPr>
            <a:xfrm>
              <a:off x="7604013" y="5577234"/>
              <a:ext cx="2952115" cy="335280"/>
            </a:xfrm>
            <a:custGeom>
              <a:rect b="b" l="l" r="r" t="t"/>
              <a:pathLst>
                <a:path extrusionOk="0" h="335279" w="2952115">
                  <a:moveTo>
                    <a:pt x="2784652" y="0"/>
                  </a:moveTo>
                  <a:lnTo>
                    <a:pt x="2784652" y="83666"/>
                  </a:lnTo>
                  <a:lnTo>
                    <a:pt x="0" y="83666"/>
                  </a:lnTo>
                  <a:lnTo>
                    <a:pt x="0" y="251001"/>
                  </a:lnTo>
                  <a:lnTo>
                    <a:pt x="2784652" y="251001"/>
                  </a:lnTo>
                  <a:lnTo>
                    <a:pt x="2784652" y="334670"/>
                  </a:lnTo>
                  <a:lnTo>
                    <a:pt x="2951986" y="167335"/>
                  </a:lnTo>
                  <a:lnTo>
                    <a:pt x="2784652"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18" name="Google Shape;618;p18"/>
            <p:cNvSpPr/>
            <p:nvPr/>
          </p:nvSpPr>
          <p:spPr>
            <a:xfrm>
              <a:off x="7604013" y="5577234"/>
              <a:ext cx="2952115" cy="335280"/>
            </a:xfrm>
            <a:custGeom>
              <a:rect b="b" l="l" r="r" t="t"/>
              <a:pathLst>
                <a:path extrusionOk="0" h="335279" w="2952115">
                  <a:moveTo>
                    <a:pt x="2784654" y="334670"/>
                  </a:moveTo>
                  <a:lnTo>
                    <a:pt x="2784654" y="251000"/>
                  </a:lnTo>
                  <a:lnTo>
                    <a:pt x="0" y="251000"/>
                  </a:lnTo>
                  <a:lnTo>
                    <a:pt x="0" y="83665"/>
                  </a:lnTo>
                  <a:lnTo>
                    <a:pt x="2784654" y="83665"/>
                  </a:lnTo>
                  <a:lnTo>
                    <a:pt x="2784654" y="0"/>
                  </a:lnTo>
                  <a:lnTo>
                    <a:pt x="2951988" y="167335"/>
                  </a:lnTo>
                  <a:lnTo>
                    <a:pt x="2784654" y="334670"/>
                  </a:lnTo>
                  <a:close/>
                </a:path>
              </a:pathLst>
            </a:custGeom>
            <a:noFill/>
            <a:ln cap="flat" cmpd="sng" w="158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19" name="Google Shape;619;p18"/>
            <p:cNvSpPr/>
            <p:nvPr/>
          </p:nvSpPr>
          <p:spPr>
            <a:xfrm>
              <a:off x="6671190" y="5201797"/>
              <a:ext cx="1812925" cy="418465"/>
            </a:xfrm>
            <a:custGeom>
              <a:rect b="b" l="l" r="r" t="t"/>
              <a:pathLst>
                <a:path extrusionOk="0" h="418464" w="1812925">
                  <a:moveTo>
                    <a:pt x="1812314" y="0"/>
                  </a:moveTo>
                  <a:lnTo>
                    <a:pt x="0" y="0"/>
                  </a:lnTo>
                  <a:lnTo>
                    <a:pt x="0" y="418332"/>
                  </a:lnTo>
                  <a:lnTo>
                    <a:pt x="1812314" y="418332"/>
                  </a:lnTo>
                  <a:lnTo>
                    <a:pt x="1812314"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20" name="Google Shape;620;p18"/>
            <p:cNvSpPr/>
            <p:nvPr/>
          </p:nvSpPr>
          <p:spPr>
            <a:xfrm>
              <a:off x="6671190" y="5201797"/>
              <a:ext cx="1812925" cy="418465"/>
            </a:xfrm>
            <a:custGeom>
              <a:rect b="b" l="l" r="r" t="t"/>
              <a:pathLst>
                <a:path extrusionOk="0" h="418464" w="1812925">
                  <a:moveTo>
                    <a:pt x="0" y="0"/>
                  </a:moveTo>
                  <a:lnTo>
                    <a:pt x="1812314" y="0"/>
                  </a:lnTo>
                  <a:lnTo>
                    <a:pt x="1812314" y="418333"/>
                  </a:lnTo>
                  <a:lnTo>
                    <a:pt x="0" y="418333"/>
                  </a:lnTo>
                  <a:lnTo>
                    <a:pt x="0" y="0"/>
                  </a:lnTo>
                  <a:close/>
                </a:path>
              </a:pathLst>
            </a:custGeom>
            <a:noFill/>
            <a:ln cap="flat" cmpd="sng" w="15875">
              <a:solidFill>
                <a:srgbClr val="BC88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621" name="Google Shape;621;p18"/>
          <p:cNvSpPr txBox="1"/>
          <p:nvPr/>
        </p:nvSpPr>
        <p:spPr>
          <a:xfrm>
            <a:off x="10603955" y="5644896"/>
            <a:ext cx="80581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latin typeface="Tahoma"/>
                <a:ea typeface="Tahoma"/>
                <a:cs typeface="Tahoma"/>
                <a:sym typeface="Tahoma"/>
              </a:rPr>
              <a:t>AVANTI</a:t>
            </a:r>
            <a:endParaRPr sz="1100">
              <a:latin typeface="Tahoma"/>
              <a:ea typeface="Tahoma"/>
              <a:cs typeface="Tahoma"/>
              <a:sym typeface="Tahoma"/>
            </a:endParaRPr>
          </a:p>
        </p:txBody>
      </p:sp>
      <p:sp>
        <p:nvSpPr>
          <p:cNvPr id="622" name="Google Shape;622;p18"/>
          <p:cNvSpPr txBox="1"/>
          <p:nvPr/>
        </p:nvSpPr>
        <p:spPr>
          <a:xfrm>
            <a:off x="6671190" y="5201797"/>
            <a:ext cx="658495" cy="418465"/>
          </a:xfrm>
          <a:prstGeom prst="rect">
            <a:avLst/>
          </a:prstGeom>
          <a:solidFill>
            <a:srgbClr val="C00000">
              <a:alpha val="50980"/>
            </a:srgbClr>
          </a:solidFill>
          <a:ln cap="flat" cmpd="sng" w="15875">
            <a:solidFill>
              <a:srgbClr val="BC8800"/>
            </a:solidFill>
            <a:prstDash val="solid"/>
            <a:round/>
            <a:headEnd len="sm" w="sm" type="none"/>
            <a:tailEnd len="sm" w="sm" type="none"/>
          </a:ln>
        </p:spPr>
        <p:txBody>
          <a:bodyPr anchorCtr="0" anchor="t" bIns="0" lIns="0" spcFirstLastPara="1" rIns="0" wrap="square" tIns="8250">
            <a:spAutoFit/>
          </a:bodyPr>
          <a:lstStyle/>
          <a:p>
            <a:pPr indent="0" lvl="0" marL="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0" lvl="0" marL="116204" rtl="0" algn="l">
              <a:lnSpc>
                <a:spcPct val="100000"/>
              </a:lnSpc>
              <a:spcBef>
                <a:spcPts val="0"/>
              </a:spcBef>
              <a:spcAft>
                <a:spcPts val="0"/>
              </a:spcAft>
              <a:buNone/>
            </a:pPr>
            <a:r>
              <a:rPr b="1" lang="en-US" sz="900">
                <a:solidFill>
                  <a:srgbClr val="FFFFFF"/>
                </a:solidFill>
                <a:latin typeface="Tahoma"/>
                <a:ea typeface="Tahoma"/>
                <a:cs typeface="Tahoma"/>
                <a:sym typeface="Tahoma"/>
              </a:rPr>
              <a:t>TESTA</a:t>
            </a:r>
            <a:endParaRPr sz="900">
              <a:latin typeface="Tahoma"/>
              <a:ea typeface="Tahoma"/>
              <a:cs typeface="Tahoma"/>
              <a:sym typeface="Tahoma"/>
            </a:endParaRPr>
          </a:p>
        </p:txBody>
      </p:sp>
      <p:pic>
        <p:nvPicPr>
          <p:cNvPr id="623" name="Google Shape;623;p18"/>
          <p:cNvPicPr preferRelativeResize="0"/>
          <p:nvPr/>
        </p:nvPicPr>
        <p:blipFill rotWithShape="1">
          <a:blip r:embed="rId8">
            <a:alphaModFix/>
          </a:blip>
          <a:srcRect b="0" l="0" r="0" t="0"/>
          <a:stretch/>
        </p:blipFill>
        <p:spPr>
          <a:xfrm>
            <a:off x="7589652" y="4788365"/>
            <a:ext cx="884518" cy="690736"/>
          </a:xfrm>
          <a:prstGeom prst="rect">
            <a:avLst/>
          </a:prstGeom>
          <a:noFill/>
          <a:ln>
            <a:noFill/>
          </a:ln>
        </p:spPr>
      </p:pic>
      <p:sp>
        <p:nvSpPr>
          <p:cNvPr id="624" name="Google Shape;624;p18"/>
          <p:cNvSpPr txBox="1"/>
          <p:nvPr/>
        </p:nvSpPr>
        <p:spPr>
          <a:xfrm>
            <a:off x="7337149" y="5334508"/>
            <a:ext cx="1138555" cy="177800"/>
          </a:xfrm>
          <a:prstGeom prst="rect">
            <a:avLst/>
          </a:prstGeom>
          <a:noFill/>
          <a:ln>
            <a:noFill/>
          </a:ln>
        </p:spPr>
        <p:txBody>
          <a:bodyPr anchorCtr="0" anchor="t" bIns="0" lIns="0" spcFirstLastPara="1" rIns="0" wrap="square" tIns="12700">
            <a:spAutoFit/>
          </a:bodyPr>
          <a:lstStyle/>
          <a:p>
            <a:pPr indent="0" lvl="0" marL="278765" rtl="0" algn="l">
              <a:lnSpc>
                <a:spcPct val="100000"/>
              </a:lnSpc>
              <a:spcBef>
                <a:spcPts val="0"/>
              </a:spcBef>
              <a:spcAft>
                <a:spcPts val="0"/>
              </a:spcAft>
              <a:buNone/>
            </a:pPr>
            <a:r>
              <a:rPr b="1" lang="en-US" sz="1000">
                <a:solidFill>
                  <a:srgbClr val="FFFFFF"/>
                </a:solidFill>
                <a:latin typeface="Tahoma"/>
                <a:ea typeface="Tahoma"/>
                <a:cs typeface="Tahoma"/>
                <a:sym typeface="Tahoma"/>
              </a:rPr>
              <a:t>CARICO</a:t>
            </a:r>
            <a:endParaRPr sz="1000">
              <a:latin typeface="Tahoma"/>
              <a:ea typeface="Tahoma"/>
              <a:cs typeface="Tahoma"/>
              <a:sym typeface="Tahoma"/>
            </a:endParaRPr>
          </a:p>
        </p:txBody>
      </p:sp>
      <p:grpSp>
        <p:nvGrpSpPr>
          <p:cNvPr id="625" name="Google Shape;625;p18"/>
          <p:cNvGrpSpPr/>
          <p:nvPr/>
        </p:nvGrpSpPr>
        <p:grpSpPr>
          <a:xfrm>
            <a:off x="5062317" y="2172149"/>
            <a:ext cx="2484530" cy="2814377"/>
            <a:chOff x="5062317" y="2172149"/>
            <a:chExt cx="2484530" cy="2814377"/>
          </a:xfrm>
        </p:grpSpPr>
        <p:pic>
          <p:nvPicPr>
            <p:cNvPr id="626" name="Google Shape;626;p18"/>
            <p:cNvPicPr preferRelativeResize="0"/>
            <p:nvPr/>
          </p:nvPicPr>
          <p:blipFill rotWithShape="1">
            <a:blip r:embed="rId9">
              <a:alphaModFix/>
            </a:blip>
            <a:srcRect b="0" l="0" r="0" t="0"/>
            <a:stretch/>
          </p:blipFill>
          <p:spPr>
            <a:xfrm>
              <a:off x="6537959" y="4002023"/>
              <a:ext cx="1008888" cy="908303"/>
            </a:xfrm>
            <a:prstGeom prst="rect">
              <a:avLst/>
            </a:prstGeom>
            <a:noFill/>
            <a:ln>
              <a:noFill/>
            </a:ln>
          </p:spPr>
        </p:pic>
        <p:pic>
          <p:nvPicPr>
            <p:cNvPr id="627" name="Google Shape;627;p18"/>
            <p:cNvPicPr preferRelativeResize="0"/>
            <p:nvPr/>
          </p:nvPicPr>
          <p:blipFill rotWithShape="1">
            <a:blip r:embed="rId10">
              <a:alphaModFix/>
            </a:blip>
            <a:srcRect b="0" l="0" r="0" t="0"/>
            <a:stretch/>
          </p:blipFill>
          <p:spPr>
            <a:xfrm>
              <a:off x="5870447" y="4154423"/>
              <a:ext cx="890016" cy="832103"/>
            </a:xfrm>
            <a:prstGeom prst="rect">
              <a:avLst/>
            </a:prstGeom>
            <a:noFill/>
            <a:ln>
              <a:noFill/>
            </a:ln>
          </p:spPr>
        </p:pic>
        <p:sp>
          <p:nvSpPr>
            <p:cNvPr id="628" name="Google Shape;628;p18"/>
            <p:cNvSpPr/>
            <p:nvPr/>
          </p:nvSpPr>
          <p:spPr>
            <a:xfrm>
              <a:off x="5062317" y="2172149"/>
              <a:ext cx="1418590" cy="672465"/>
            </a:xfrm>
            <a:custGeom>
              <a:rect b="b" l="l" r="r" t="t"/>
              <a:pathLst>
                <a:path extrusionOk="0" h="672464" w="1418589">
                  <a:moveTo>
                    <a:pt x="1306202" y="0"/>
                  </a:moveTo>
                  <a:lnTo>
                    <a:pt x="112050" y="0"/>
                  </a:lnTo>
                  <a:lnTo>
                    <a:pt x="68435" y="8805"/>
                  </a:lnTo>
                  <a:lnTo>
                    <a:pt x="32818" y="32818"/>
                  </a:lnTo>
                  <a:lnTo>
                    <a:pt x="8805" y="68434"/>
                  </a:lnTo>
                  <a:lnTo>
                    <a:pt x="0" y="112049"/>
                  </a:lnTo>
                  <a:lnTo>
                    <a:pt x="0" y="560240"/>
                  </a:lnTo>
                  <a:lnTo>
                    <a:pt x="8805" y="603855"/>
                  </a:lnTo>
                  <a:lnTo>
                    <a:pt x="32818" y="639471"/>
                  </a:lnTo>
                  <a:lnTo>
                    <a:pt x="68435" y="663485"/>
                  </a:lnTo>
                  <a:lnTo>
                    <a:pt x="112050" y="672291"/>
                  </a:lnTo>
                  <a:lnTo>
                    <a:pt x="1306202" y="672291"/>
                  </a:lnTo>
                  <a:lnTo>
                    <a:pt x="1349817" y="663485"/>
                  </a:lnTo>
                  <a:lnTo>
                    <a:pt x="1385434" y="639471"/>
                  </a:lnTo>
                  <a:lnTo>
                    <a:pt x="1409447" y="603855"/>
                  </a:lnTo>
                  <a:lnTo>
                    <a:pt x="1418253" y="560240"/>
                  </a:lnTo>
                  <a:lnTo>
                    <a:pt x="1418253" y="112049"/>
                  </a:lnTo>
                  <a:lnTo>
                    <a:pt x="1409447" y="68434"/>
                  </a:lnTo>
                  <a:lnTo>
                    <a:pt x="1385434" y="32818"/>
                  </a:lnTo>
                  <a:lnTo>
                    <a:pt x="1349817" y="8805"/>
                  </a:lnTo>
                  <a:lnTo>
                    <a:pt x="1306202" y="0"/>
                  </a:lnTo>
                  <a:close/>
                </a:path>
              </a:pathLst>
            </a:custGeom>
            <a:solidFill>
              <a:srgbClr val="AFABA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629" name="Google Shape;629;p18"/>
          <p:cNvSpPr/>
          <p:nvPr/>
        </p:nvSpPr>
        <p:spPr>
          <a:xfrm>
            <a:off x="1513683" y="2172149"/>
            <a:ext cx="1418590" cy="672465"/>
          </a:xfrm>
          <a:custGeom>
            <a:rect b="b" l="l" r="r" t="t"/>
            <a:pathLst>
              <a:path extrusionOk="0" h="672464" w="1418589">
                <a:moveTo>
                  <a:pt x="1306202" y="0"/>
                </a:moveTo>
                <a:lnTo>
                  <a:pt x="112050" y="0"/>
                </a:lnTo>
                <a:lnTo>
                  <a:pt x="68435" y="8805"/>
                </a:lnTo>
                <a:lnTo>
                  <a:pt x="32818" y="32819"/>
                </a:lnTo>
                <a:lnTo>
                  <a:pt x="8805" y="68435"/>
                </a:lnTo>
                <a:lnTo>
                  <a:pt x="0" y="112050"/>
                </a:lnTo>
                <a:lnTo>
                  <a:pt x="0" y="560241"/>
                </a:lnTo>
                <a:lnTo>
                  <a:pt x="8805" y="603856"/>
                </a:lnTo>
                <a:lnTo>
                  <a:pt x="32818" y="639472"/>
                </a:lnTo>
                <a:lnTo>
                  <a:pt x="68435" y="663485"/>
                </a:lnTo>
                <a:lnTo>
                  <a:pt x="112050" y="672291"/>
                </a:lnTo>
                <a:lnTo>
                  <a:pt x="1306202" y="672291"/>
                </a:lnTo>
                <a:lnTo>
                  <a:pt x="1349817" y="663485"/>
                </a:lnTo>
                <a:lnTo>
                  <a:pt x="1385434" y="639472"/>
                </a:lnTo>
                <a:lnTo>
                  <a:pt x="1409447" y="603856"/>
                </a:lnTo>
                <a:lnTo>
                  <a:pt x="1418253" y="560241"/>
                </a:lnTo>
                <a:lnTo>
                  <a:pt x="1418253" y="112050"/>
                </a:lnTo>
                <a:lnTo>
                  <a:pt x="1409447" y="68435"/>
                </a:lnTo>
                <a:lnTo>
                  <a:pt x="1385434" y="32819"/>
                </a:lnTo>
                <a:lnTo>
                  <a:pt x="1349817" y="8805"/>
                </a:lnTo>
                <a:lnTo>
                  <a:pt x="1306202"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30" name="Google Shape;630;p18"/>
          <p:cNvSpPr txBox="1"/>
          <p:nvPr/>
        </p:nvSpPr>
        <p:spPr>
          <a:xfrm>
            <a:off x="1770372" y="2358644"/>
            <a:ext cx="905510"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FFFF"/>
                </a:solidFill>
                <a:latin typeface="Verdana"/>
                <a:ea typeface="Verdana"/>
                <a:cs typeface="Verdana"/>
                <a:sym typeface="Verdana"/>
              </a:rPr>
              <a:t>Tabelle IPT</a:t>
            </a:r>
            <a:endParaRPr sz="1800">
              <a:latin typeface="Verdana"/>
              <a:ea typeface="Verdana"/>
              <a:cs typeface="Verdana"/>
              <a:sym typeface="Verdana"/>
            </a:endParaRPr>
          </a:p>
        </p:txBody>
      </p:sp>
      <p:sp>
        <p:nvSpPr>
          <p:cNvPr id="631" name="Google Shape;631;p18"/>
          <p:cNvSpPr/>
          <p:nvPr/>
        </p:nvSpPr>
        <p:spPr>
          <a:xfrm>
            <a:off x="3134022" y="2172149"/>
            <a:ext cx="1748789" cy="672465"/>
          </a:xfrm>
          <a:custGeom>
            <a:rect b="b" l="l" r="r" t="t"/>
            <a:pathLst>
              <a:path extrusionOk="0" h="672464" w="1748789">
                <a:moveTo>
                  <a:pt x="1636182" y="0"/>
                </a:moveTo>
                <a:lnTo>
                  <a:pt x="112049" y="0"/>
                </a:lnTo>
                <a:lnTo>
                  <a:pt x="68434" y="8805"/>
                </a:lnTo>
                <a:lnTo>
                  <a:pt x="32818" y="32819"/>
                </a:lnTo>
                <a:lnTo>
                  <a:pt x="8805" y="68435"/>
                </a:lnTo>
                <a:lnTo>
                  <a:pt x="0" y="112050"/>
                </a:lnTo>
                <a:lnTo>
                  <a:pt x="0" y="560241"/>
                </a:lnTo>
                <a:lnTo>
                  <a:pt x="8805" y="603856"/>
                </a:lnTo>
                <a:lnTo>
                  <a:pt x="32818" y="639472"/>
                </a:lnTo>
                <a:lnTo>
                  <a:pt x="68434" y="663485"/>
                </a:lnTo>
                <a:lnTo>
                  <a:pt x="112049" y="672291"/>
                </a:lnTo>
                <a:lnTo>
                  <a:pt x="1636182" y="672291"/>
                </a:lnTo>
                <a:lnTo>
                  <a:pt x="1679797" y="663485"/>
                </a:lnTo>
                <a:lnTo>
                  <a:pt x="1715413" y="639472"/>
                </a:lnTo>
                <a:lnTo>
                  <a:pt x="1739427" y="603856"/>
                </a:lnTo>
                <a:lnTo>
                  <a:pt x="1748232" y="560241"/>
                </a:lnTo>
                <a:lnTo>
                  <a:pt x="1748232" y="112050"/>
                </a:lnTo>
                <a:lnTo>
                  <a:pt x="1739427" y="68435"/>
                </a:lnTo>
                <a:lnTo>
                  <a:pt x="1715413" y="32819"/>
                </a:lnTo>
                <a:lnTo>
                  <a:pt x="1679797" y="8805"/>
                </a:lnTo>
                <a:lnTo>
                  <a:pt x="1636182" y="0"/>
                </a:lnTo>
                <a:close/>
              </a:path>
            </a:pathLst>
          </a:custGeom>
          <a:solidFill>
            <a:srgbClr val="AFABA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32" name="Google Shape;632;p18"/>
          <p:cNvSpPr txBox="1"/>
          <p:nvPr/>
        </p:nvSpPr>
        <p:spPr>
          <a:xfrm>
            <a:off x="3280269" y="2358644"/>
            <a:ext cx="145605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7F7F7F"/>
                </a:solidFill>
                <a:latin typeface="Verdana"/>
                <a:ea typeface="Verdana"/>
                <a:cs typeface="Verdana"/>
                <a:sym typeface="Verdana"/>
              </a:rPr>
              <a:t>Nftables / nft</a:t>
            </a:r>
            <a:endParaRPr sz="1800">
              <a:latin typeface="Verdana"/>
              <a:ea typeface="Verdana"/>
              <a:cs typeface="Verdana"/>
              <a:sym typeface="Verdana"/>
            </a:endParaRPr>
          </a:p>
        </p:txBody>
      </p:sp>
      <p:sp>
        <p:nvSpPr>
          <p:cNvPr id="633" name="Google Shape;633;p18"/>
          <p:cNvSpPr txBox="1"/>
          <p:nvPr/>
        </p:nvSpPr>
        <p:spPr>
          <a:xfrm>
            <a:off x="5557925" y="2358644"/>
            <a:ext cx="426720"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7F7F7F"/>
                </a:solidFill>
                <a:latin typeface="Verdana"/>
                <a:ea typeface="Verdana"/>
                <a:cs typeface="Verdana"/>
                <a:sym typeface="Verdana"/>
              </a:rPr>
              <a:t>ufw</a:t>
            </a:r>
            <a:endParaRPr sz="1800">
              <a:latin typeface="Verdana"/>
              <a:ea typeface="Verdana"/>
              <a:cs typeface="Verdana"/>
              <a:sym typeface="Verdana"/>
            </a:endParaRPr>
          </a:p>
        </p:txBody>
      </p:sp>
      <p:sp>
        <p:nvSpPr>
          <p:cNvPr id="634" name="Google Shape;634;p18"/>
          <p:cNvSpPr txBox="1"/>
          <p:nvPr>
            <p:ph type="title"/>
          </p:nvPr>
        </p:nvSpPr>
        <p:spPr>
          <a:xfrm>
            <a:off x="855401" y="387600"/>
            <a:ext cx="6762600" cy="9570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Isolamento/segregazione</a:t>
            </a:r>
            <a:endParaRPr/>
          </a:p>
        </p:txBody>
      </p:sp>
      <p:sp>
        <p:nvSpPr>
          <p:cNvPr id="635" name="Google Shape;635;p18"/>
          <p:cNvSpPr txBox="1"/>
          <p:nvPr/>
        </p:nvSpPr>
        <p:spPr>
          <a:xfrm>
            <a:off x="126875" y="6277350"/>
            <a:ext cx="7901400" cy="540600"/>
          </a:xfrm>
          <a:prstGeom prst="rect">
            <a:avLst/>
          </a:prstGeom>
          <a:noFill/>
          <a:ln>
            <a:noFill/>
          </a:ln>
        </p:spPr>
        <p:txBody>
          <a:bodyPr anchorCtr="0" anchor="t" bIns="0" lIns="0" spcFirstLastPara="1" rIns="0" wrap="square" tIns="12700">
            <a:spAutoFit/>
          </a:bodyPr>
          <a:lstStyle/>
          <a:p>
            <a:pPr indent="0" lvl="0" marL="29844" rtl="0" algn="l">
              <a:lnSpc>
                <a:spcPct val="115625"/>
              </a:lnSpc>
              <a:spcBef>
                <a:spcPts val="0"/>
              </a:spcBef>
              <a:spcAft>
                <a:spcPts val="0"/>
              </a:spcAft>
              <a:buNone/>
            </a:pPr>
            <a:r>
              <a:rPr lang="en-US" sz="800">
                <a:latin typeface="Verdana"/>
                <a:ea typeface="Verdana"/>
                <a:cs typeface="Verdana"/>
                <a:sym typeface="Verdana"/>
              </a:rPr>
              <a:t>Fonte: Archlinux, </a:t>
            </a:r>
            <a:r>
              <a:rPr lang="en-US" sz="800">
                <a:solidFill>
                  <a:srgbClr val="222222"/>
                </a:solidFill>
                <a:latin typeface="Verdana"/>
                <a:ea typeface="Verdana"/>
                <a:cs typeface="Verdana"/>
                <a:sym typeface="Verdana"/>
              </a:rPr>
              <a:t>iptables, 2024</a:t>
            </a:r>
            <a:endParaRPr sz="800">
              <a:latin typeface="Verdana"/>
              <a:ea typeface="Verdana"/>
              <a:cs typeface="Verdana"/>
              <a:sym typeface="Verdana"/>
            </a:endParaRPr>
          </a:p>
          <a:p>
            <a:pPr indent="0" lvl="0" marL="29844" rtl="0" algn="l">
              <a:lnSpc>
                <a:spcPct val="115625"/>
              </a:lnSpc>
              <a:spcBef>
                <a:spcPts val="0"/>
              </a:spcBef>
              <a:spcAft>
                <a:spcPts val="0"/>
              </a:spcAft>
              <a:buNone/>
            </a:pPr>
            <a:r>
              <a:rPr lang="en-US" sz="800">
                <a:latin typeface="Verdana"/>
                <a:ea typeface="Verdana"/>
                <a:cs typeface="Verdana"/>
                <a:sym typeface="Verdana"/>
              </a:rPr>
              <a:t>URL: </a:t>
            </a:r>
            <a:r>
              <a:rPr lang="en-US" sz="800" u="sng">
                <a:solidFill>
                  <a:srgbClr val="87882D"/>
                </a:solidFill>
                <a:latin typeface="Verdana"/>
                <a:ea typeface="Verdana"/>
                <a:cs typeface="Verdana"/>
                <a:sym typeface="Verdana"/>
              </a:rPr>
              <a:t>https://wiki.archlinux.org/title/iptables</a:t>
            </a:r>
            <a:endParaRPr sz="800">
              <a:latin typeface="Verdana"/>
              <a:ea typeface="Verdana"/>
              <a:cs typeface="Verdana"/>
              <a:sym typeface="Verdana"/>
            </a:endParaRPr>
          </a:p>
          <a:p>
            <a:pPr indent="0" lvl="0" marL="12700" rtl="0" algn="l">
              <a:lnSpc>
                <a:spcPct val="100000"/>
              </a:lnSpc>
              <a:spcBef>
                <a:spcPts val="215"/>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pic>
        <p:nvPicPr>
          <p:cNvPr id="640" name="Google Shape;640;p19"/>
          <p:cNvPicPr preferRelativeResize="0"/>
          <p:nvPr/>
        </p:nvPicPr>
        <p:blipFill rotWithShape="1">
          <a:blip r:embed="rId3">
            <a:alphaModFix/>
          </a:blip>
          <a:srcRect b="0" l="0" r="0" t="0"/>
          <a:stretch/>
        </p:blipFill>
        <p:spPr>
          <a:xfrm>
            <a:off x="7179944" y="0"/>
            <a:ext cx="5012055" cy="6858000"/>
          </a:xfrm>
          <a:prstGeom prst="rect">
            <a:avLst/>
          </a:prstGeom>
          <a:noFill/>
          <a:ln>
            <a:noFill/>
          </a:ln>
        </p:spPr>
      </p:pic>
      <p:sp>
        <p:nvSpPr>
          <p:cNvPr id="641" name="Google Shape;641;p19"/>
          <p:cNvSpPr txBox="1"/>
          <p:nvPr/>
        </p:nvSpPr>
        <p:spPr>
          <a:xfrm>
            <a:off x="11126685" y="6324600"/>
            <a:ext cx="18097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19</a:t>
            </a:r>
            <a:endParaRPr sz="1100">
              <a:latin typeface="Verdana"/>
              <a:ea typeface="Verdana"/>
              <a:cs typeface="Verdana"/>
              <a:sym typeface="Verdana"/>
            </a:endParaRPr>
          </a:p>
        </p:txBody>
      </p:sp>
      <p:grpSp>
        <p:nvGrpSpPr>
          <p:cNvPr id="642" name="Google Shape;642;p19"/>
          <p:cNvGrpSpPr/>
          <p:nvPr/>
        </p:nvGrpSpPr>
        <p:grpSpPr>
          <a:xfrm>
            <a:off x="7377174" y="0"/>
            <a:ext cx="3466203" cy="6858000"/>
            <a:chOff x="7377174" y="0"/>
            <a:chExt cx="3466203" cy="6858000"/>
          </a:xfrm>
        </p:grpSpPr>
        <p:pic>
          <p:nvPicPr>
            <p:cNvPr id="643" name="Google Shape;643;p19"/>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644" name="Google Shape;644;p19"/>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645" name="Google Shape;645;p19"/>
          <p:cNvSpPr txBox="1"/>
          <p:nvPr/>
        </p:nvSpPr>
        <p:spPr>
          <a:xfrm>
            <a:off x="126875" y="6539475"/>
            <a:ext cx="7250400" cy="228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646" name="Google Shape;646;p19"/>
          <p:cNvSpPr txBox="1"/>
          <p:nvPr/>
        </p:nvSpPr>
        <p:spPr>
          <a:xfrm>
            <a:off x="692054" y="1477336"/>
            <a:ext cx="4031700" cy="4638900"/>
          </a:xfrm>
          <a:prstGeom prst="rect">
            <a:avLst/>
          </a:prstGeom>
          <a:noFill/>
          <a:ln>
            <a:noFill/>
          </a:ln>
        </p:spPr>
        <p:txBody>
          <a:bodyPr anchorCtr="0" anchor="t" bIns="0" lIns="0" spcFirstLastPara="1" rIns="0" wrap="square" tIns="101600">
            <a:spAutoFit/>
          </a:bodyPr>
          <a:lstStyle/>
          <a:p>
            <a:pPr indent="-141605" lvl="0" marL="167005" rtl="0" algn="l">
              <a:lnSpc>
                <a:spcPct val="100000"/>
              </a:lnSpc>
              <a:spcBef>
                <a:spcPts val="0"/>
              </a:spcBef>
              <a:spcAft>
                <a:spcPts val="0"/>
              </a:spcAft>
              <a:buClr>
                <a:srgbClr val="FFBA00"/>
              </a:buClr>
              <a:buSzPts val="1600"/>
              <a:buFont typeface="Arial"/>
              <a:buChar char="•"/>
            </a:pPr>
            <a:r>
              <a:rPr lang="en-US" sz="1600">
                <a:latin typeface="Verdana"/>
                <a:ea typeface="Verdana"/>
                <a:cs typeface="Verdana"/>
                <a:sym typeface="Verdana"/>
              </a:rPr>
              <a:t>Per elencare le regole di base:</a:t>
            </a:r>
            <a:endParaRPr sz="1600">
              <a:latin typeface="Verdana"/>
              <a:ea typeface="Verdana"/>
              <a:cs typeface="Verdana"/>
              <a:sym typeface="Verdana"/>
            </a:endParaRPr>
          </a:p>
          <a:p>
            <a:pPr indent="-78104" lvl="1" marL="286385" rtl="0" algn="l">
              <a:lnSpc>
                <a:spcPct val="100000"/>
              </a:lnSpc>
              <a:spcBef>
                <a:spcPts val="540"/>
              </a:spcBef>
              <a:spcAft>
                <a:spcPts val="0"/>
              </a:spcAft>
              <a:buClr>
                <a:srgbClr val="FFBA00"/>
              </a:buClr>
              <a:buSzPts val="1200"/>
              <a:buFont typeface="Arial"/>
              <a:buChar char="•"/>
            </a:pPr>
            <a:r>
              <a:rPr b="1" lang="en-US" sz="1200">
                <a:latin typeface="Tahoma"/>
                <a:ea typeface="Tahoma"/>
                <a:cs typeface="Tahoma"/>
                <a:sym typeface="Tahoma"/>
              </a:rPr>
              <a:t>$ iptables -L</a:t>
            </a:r>
            <a:endParaRPr sz="1200">
              <a:latin typeface="Tahoma"/>
              <a:ea typeface="Tahoma"/>
              <a:cs typeface="Tahoma"/>
              <a:sym typeface="Tahoma"/>
            </a:endParaRPr>
          </a:p>
          <a:p>
            <a:pPr indent="-101600" lvl="0" marL="103504" rtl="0" algn="l">
              <a:lnSpc>
                <a:spcPct val="100000"/>
              </a:lnSpc>
              <a:spcBef>
                <a:spcPts val="635"/>
              </a:spcBef>
              <a:spcAft>
                <a:spcPts val="0"/>
              </a:spcAft>
              <a:buClr>
                <a:srgbClr val="FFBA00"/>
              </a:buClr>
              <a:buSzPts val="1600"/>
              <a:buFont typeface="Arial"/>
              <a:buChar char="•"/>
            </a:pPr>
            <a:r>
              <a:rPr lang="en-US" sz="1600">
                <a:latin typeface="Verdana"/>
                <a:ea typeface="Verdana"/>
                <a:cs typeface="Verdana"/>
                <a:sym typeface="Verdana"/>
              </a:rPr>
              <a:t>Per elencare le regole associate a NAT:</a:t>
            </a:r>
            <a:endParaRPr sz="1600">
              <a:latin typeface="Verdana"/>
              <a:ea typeface="Verdana"/>
              <a:cs typeface="Verdana"/>
              <a:sym typeface="Verdana"/>
            </a:endParaRPr>
          </a:p>
          <a:p>
            <a:pPr indent="-78104" lvl="1" marL="286385" rtl="0" algn="l">
              <a:lnSpc>
                <a:spcPct val="100000"/>
              </a:lnSpc>
              <a:spcBef>
                <a:spcPts val="640"/>
              </a:spcBef>
              <a:spcAft>
                <a:spcPts val="0"/>
              </a:spcAft>
              <a:buClr>
                <a:srgbClr val="FFBA00"/>
              </a:buClr>
              <a:buSzPts val="1200"/>
              <a:buFont typeface="Arial"/>
              <a:buChar char="•"/>
            </a:pPr>
            <a:r>
              <a:rPr b="1" lang="en-US" sz="1200">
                <a:latin typeface="Tahoma"/>
                <a:ea typeface="Tahoma"/>
                <a:cs typeface="Tahoma"/>
                <a:sym typeface="Tahoma"/>
              </a:rPr>
              <a:t>$ iptables -t nat -L</a:t>
            </a:r>
            <a:endParaRPr sz="1200">
              <a:latin typeface="Tahoma"/>
              <a:ea typeface="Tahoma"/>
              <a:cs typeface="Tahoma"/>
              <a:sym typeface="Tahoma"/>
            </a:endParaRPr>
          </a:p>
          <a:p>
            <a:pPr indent="-141605" lvl="0" marL="167005" rtl="0" algn="l">
              <a:lnSpc>
                <a:spcPct val="100000"/>
              </a:lnSpc>
              <a:spcBef>
                <a:spcPts val="509"/>
              </a:spcBef>
              <a:spcAft>
                <a:spcPts val="0"/>
              </a:spcAft>
              <a:buClr>
                <a:srgbClr val="FFBA00"/>
              </a:buClr>
              <a:buSzPts val="1600"/>
              <a:buFont typeface="Arial"/>
              <a:buChar char="•"/>
            </a:pPr>
            <a:r>
              <a:rPr lang="en-US" sz="1600">
                <a:latin typeface="Verdana"/>
                <a:ea typeface="Verdana"/>
                <a:cs typeface="Verdana"/>
                <a:sym typeface="Verdana"/>
              </a:rPr>
              <a:t>Per eliminare tutte le regole:</a:t>
            </a:r>
            <a:endParaRPr sz="1600">
              <a:latin typeface="Verdana"/>
              <a:ea typeface="Verdana"/>
              <a:cs typeface="Verdana"/>
              <a:sym typeface="Verdana"/>
            </a:endParaRPr>
          </a:p>
          <a:p>
            <a:pPr indent="-78104" lvl="1" marL="286385" rtl="0" algn="l">
              <a:lnSpc>
                <a:spcPct val="100000"/>
              </a:lnSpc>
              <a:spcBef>
                <a:spcPts val="640"/>
              </a:spcBef>
              <a:spcAft>
                <a:spcPts val="0"/>
              </a:spcAft>
              <a:buClr>
                <a:srgbClr val="FFBA00"/>
              </a:buClr>
              <a:buSzPts val="1200"/>
              <a:buFont typeface="Arial"/>
              <a:buChar char="•"/>
            </a:pPr>
            <a:r>
              <a:rPr b="1" lang="en-US" sz="1200">
                <a:latin typeface="Tahoma"/>
                <a:ea typeface="Tahoma"/>
                <a:cs typeface="Tahoma"/>
                <a:sym typeface="Tahoma"/>
              </a:rPr>
              <a:t>$ iptables -t nat -F INPUT</a:t>
            </a:r>
            <a:endParaRPr sz="1200">
              <a:latin typeface="Tahoma"/>
              <a:ea typeface="Tahoma"/>
              <a:cs typeface="Tahoma"/>
              <a:sym typeface="Tahoma"/>
            </a:endParaRPr>
          </a:p>
          <a:p>
            <a:pPr indent="-78104" lvl="1" marL="286385" rtl="0" algn="l">
              <a:lnSpc>
                <a:spcPct val="100000"/>
              </a:lnSpc>
              <a:spcBef>
                <a:spcPts val="625"/>
              </a:spcBef>
              <a:spcAft>
                <a:spcPts val="0"/>
              </a:spcAft>
              <a:buClr>
                <a:srgbClr val="FFBA00"/>
              </a:buClr>
              <a:buSzPts val="1200"/>
              <a:buFont typeface="Arial"/>
              <a:buChar char="•"/>
            </a:pPr>
            <a:r>
              <a:rPr b="1" lang="en-US" sz="1200">
                <a:latin typeface="Tahoma"/>
                <a:ea typeface="Tahoma"/>
                <a:cs typeface="Tahoma"/>
                <a:sym typeface="Tahoma"/>
              </a:rPr>
              <a:t>$ iptables -t nat -F FORWARD</a:t>
            </a:r>
            <a:endParaRPr sz="1200">
              <a:latin typeface="Tahoma"/>
              <a:ea typeface="Tahoma"/>
              <a:cs typeface="Tahoma"/>
              <a:sym typeface="Tahoma"/>
            </a:endParaRPr>
          </a:p>
          <a:p>
            <a:pPr indent="-78104" lvl="1" marL="286385" rtl="0" algn="l">
              <a:lnSpc>
                <a:spcPct val="100000"/>
              </a:lnSpc>
              <a:spcBef>
                <a:spcPts val="625"/>
              </a:spcBef>
              <a:spcAft>
                <a:spcPts val="0"/>
              </a:spcAft>
              <a:buClr>
                <a:srgbClr val="FFBA00"/>
              </a:buClr>
              <a:buSzPts val="1200"/>
              <a:buFont typeface="Arial"/>
              <a:buChar char="•"/>
            </a:pPr>
            <a:r>
              <a:rPr b="1" lang="en-US" sz="1200">
                <a:latin typeface="Tahoma"/>
                <a:ea typeface="Tahoma"/>
                <a:cs typeface="Tahoma"/>
                <a:sym typeface="Tahoma"/>
              </a:rPr>
              <a:t>$ iptables -t nat -F OUTPUT</a:t>
            </a:r>
            <a:endParaRPr sz="1200">
              <a:latin typeface="Tahoma"/>
              <a:ea typeface="Tahoma"/>
              <a:cs typeface="Tahoma"/>
              <a:sym typeface="Tahoma"/>
            </a:endParaRPr>
          </a:p>
          <a:p>
            <a:pPr indent="-78104" lvl="1" marL="286385" rtl="0" algn="l">
              <a:lnSpc>
                <a:spcPct val="100000"/>
              </a:lnSpc>
              <a:spcBef>
                <a:spcPts val="600"/>
              </a:spcBef>
              <a:spcAft>
                <a:spcPts val="0"/>
              </a:spcAft>
              <a:buClr>
                <a:srgbClr val="FFBA00"/>
              </a:buClr>
              <a:buSzPts val="1200"/>
              <a:buFont typeface="Arial"/>
              <a:buChar char="•"/>
            </a:pPr>
            <a:r>
              <a:rPr b="1" lang="en-US" sz="1200">
                <a:latin typeface="Tahoma"/>
                <a:ea typeface="Tahoma"/>
                <a:cs typeface="Tahoma"/>
                <a:sym typeface="Tahoma"/>
              </a:rPr>
              <a:t>$ iptables -F</a:t>
            </a:r>
            <a:endParaRPr sz="1200">
              <a:latin typeface="Tahoma"/>
              <a:ea typeface="Tahoma"/>
              <a:cs typeface="Tahoma"/>
              <a:sym typeface="Tahoma"/>
            </a:endParaRPr>
          </a:p>
          <a:p>
            <a:pPr indent="-78104" lvl="1" marL="286385" rtl="0" algn="l">
              <a:lnSpc>
                <a:spcPct val="100000"/>
              </a:lnSpc>
              <a:spcBef>
                <a:spcPts val="525"/>
              </a:spcBef>
              <a:spcAft>
                <a:spcPts val="0"/>
              </a:spcAft>
              <a:buClr>
                <a:srgbClr val="FFBA00"/>
              </a:buClr>
              <a:buSzPts val="1200"/>
              <a:buFont typeface="Arial"/>
              <a:buChar char="•"/>
            </a:pPr>
            <a:r>
              <a:rPr b="1" lang="en-US" sz="1200">
                <a:latin typeface="Tahoma"/>
                <a:ea typeface="Tahoma"/>
                <a:cs typeface="Tahoma"/>
                <a:sym typeface="Tahoma"/>
              </a:rPr>
              <a:t>$ iptables -Z</a:t>
            </a:r>
            <a:endParaRPr sz="1200">
              <a:latin typeface="Tahoma"/>
              <a:ea typeface="Tahoma"/>
              <a:cs typeface="Tahoma"/>
              <a:sym typeface="Tahoma"/>
            </a:endParaRPr>
          </a:p>
          <a:p>
            <a:pPr indent="-78104" lvl="1" marL="286385" rtl="0" algn="l">
              <a:lnSpc>
                <a:spcPct val="100000"/>
              </a:lnSpc>
              <a:spcBef>
                <a:spcPts val="625"/>
              </a:spcBef>
              <a:spcAft>
                <a:spcPts val="0"/>
              </a:spcAft>
              <a:buClr>
                <a:srgbClr val="FFBA00"/>
              </a:buClr>
              <a:buSzPts val="1200"/>
              <a:buFont typeface="Arial"/>
              <a:buChar char="•"/>
            </a:pPr>
            <a:r>
              <a:rPr b="1" lang="en-US" sz="1200">
                <a:latin typeface="Tahoma"/>
                <a:ea typeface="Tahoma"/>
                <a:cs typeface="Tahoma"/>
                <a:sym typeface="Tahoma"/>
              </a:rPr>
              <a:t>$ iptables -X</a:t>
            </a:r>
            <a:endParaRPr sz="1200">
              <a:latin typeface="Tahoma"/>
              <a:ea typeface="Tahoma"/>
              <a:cs typeface="Tahoma"/>
              <a:sym typeface="Tahoma"/>
            </a:endParaRPr>
          </a:p>
          <a:p>
            <a:pPr indent="-78104" lvl="1" marL="286385" rtl="0" algn="l">
              <a:lnSpc>
                <a:spcPct val="100000"/>
              </a:lnSpc>
              <a:spcBef>
                <a:spcPts val="625"/>
              </a:spcBef>
              <a:spcAft>
                <a:spcPts val="0"/>
              </a:spcAft>
              <a:buClr>
                <a:srgbClr val="FFBA00"/>
              </a:buClr>
              <a:buSzPts val="1200"/>
              <a:buFont typeface="Arial"/>
              <a:buChar char="•"/>
            </a:pPr>
            <a:r>
              <a:rPr b="1" lang="en-US" sz="1200">
                <a:latin typeface="Tahoma"/>
                <a:ea typeface="Tahoma"/>
                <a:cs typeface="Tahoma"/>
                <a:sym typeface="Tahoma"/>
              </a:rPr>
              <a:t>$ iptables -P INPUT DROP</a:t>
            </a:r>
            <a:endParaRPr sz="1200">
              <a:latin typeface="Tahoma"/>
              <a:ea typeface="Tahoma"/>
              <a:cs typeface="Tahoma"/>
              <a:sym typeface="Tahoma"/>
            </a:endParaRPr>
          </a:p>
          <a:p>
            <a:pPr indent="-78104" lvl="1" marL="286385" rtl="0" algn="l">
              <a:lnSpc>
                <a:spcPct val="100000"/>
              </a:lnSpc>
              <a:spcBef>
                <a:spcPts val="625"/>
              </a:spcBef>
              <a:spcAft>
                <a:spcPts val="0"/>
              </a:spcAft>
              <a:buClr>
                <a:srgbClr val="FFBA00"/>
              </a:buClr>
              <a:buSzPts val="1200"/>
              <a:buFont typeface="Arial"/>
              <a:buChar char="•"/>
            </a:pPr>
            <a:r>
              <a:rPr b="1" lang="en-US" sz="1200">
                <a:latin typeface="Tahoma"/>
                <a:ea typeface="Tahoma"/>
                <a:cs typeface="Tahoma"/>
                <a:sym typeface="Tahoma"/>
              </a:rPr>
              <a:t>$ iptables -P OUTPUT DROP</a:t>
            </a:r>
            <a:endParaRPr sz="1200">
              <a:latin typeface="Tahoma"/>
              <a:ea typeface="Tahoma"/>
              <a:cs typeface="Tahoma"/>
              <a:sym typeface="Tahoma"/>
            </a:endParaRPr>
          </a:p>
          <a:p>
            <a:pPr indent="-78104" lvl="1" marL="286385" rtl="0" algn="l">
              <a:lnSpc>
                <a:spcPct val="100000"/>
              </a:lnSpc>
              <a:spcBef>
                <a:spcPts val="600"/>
              </a:spcBef>
              <a:spcAft>
                <a:spcPts val="0"/>
              </a:spcAft>
              <a:buClr>
                <a:srgbClr val="FFBA00"/>
              </a:buClr>
              <a:buSzPts val="1200"/>
              <a:buFont typeface="Arial"/>
              <a:buChar char="•"/>
            </a:pPr>
            <a:r>
              <a:rPr b="1" lang="en-US" sz="1200">
                <a:latin typeface="Tahoma"/>
                <a:ea typeface="Tahoma"/>
                <a:cs typeface="Tahoma"/>
                <a:sym typeface="Tahoma"/>
              </a:rPr>
              <a:t>$ iptables -P FORWARD DROP</a:t>
            </a:r>
            <a:endParaRPr sz="1200">
              <a:latin typeface="Tahoma"/>
              <a:ea typeface="Tahoma"/>
              <a:cs typeface="Tahoma"/>
              <a:sym typeface="Tahoma"/>
            </a:endParaRPr>
          </a:p>
          <a:p>
            <a:pPr indent="-78104" lvl="1" marL="286385" rtl="0" algn="l">
              <a:lnSpc>
                <a:spcPct val="100000"/>
              </a:lnSpc>
              <a:spcBef>
                <a:spcPts val="525"/>
              </a:spcBef>
              <a:spcAft>
                <a:spcPts val="0"/>
              </a:spcAft>
              <a:buClr>
                <a:srgbClr val="FFBA00"/>
              </a:buClr>
              <a:buSzPts val="1200"/>
              <a:buFont typeface="Arial"/>
              <a:buChar char="•"/>
            </a:pPr>
            <a:r>
              <a:rPr b="1" lang="en-US" sz="1200">
                <a:latin typeface="Tahoma"/>
                <a:ea typeface="Tahoma"/>
                <a:cs typeface="Tahoma"/>
                <a:sym typeface="Tahoma"/>
              </a:rPr>
              <a:t>$ iptables -t nat -P PREROUTING ACCEPT</a:t>
            </a:r>
            <a:endParaRPr sz="1200">
              <a:latin typeface="Tahoma"/>
              <a:ea typeface="Tahoma"/>
              <a:cs typeface="Tahoma"/>
              <a:sym typeface="Tahoma"/>
            </a:endParaRPr>
          </a:p>
          <a:p>
            <a:pPr indent="-78104" lvl="1" marL="286385" rtl="0" algn="l">
              <a:lnSpc>
                <a:spcPct val="100000"/>
              </a:lnSpc>
              <a:spcBef>
                <a:spcPts val="625"/>
              </a:spcBef>
              <a:spcAft>
                <a:spcPts val="0"/>
              </a:spcAft>
              <a:buClr>
                <a:srgbClr val="FFBA00"/>
              </a:buClr>
              <a:buSzPts val="1200"/>
              <a:buFont typeface="Arial"/>
              <a:buChar char="•"/>
            </a:pPr>
            <a:r>
              <a:rPr b="1" lang="en-US" sz="1200">
                <a:latin typeface="Tahoma"/>
                <a:ea typeface="Tahoma"/>
                <a:cs typeface="Tahoma"/>
                <a:sym typeface="Tahoma"/>
              </a:rPr>
              <a:t>$ iptables -t nat -P POSTROUTING ACCEPT</a:t>
            </a:r>
            <a:endParaRPr sz="1200">
              <a:latin typeface="Tahoma"/>
              <a:ea typeface="Tahoma"/>
              <a:cs typeface="Tahoma"/>
              <a:sym typeface="Tahoma"/>
            </a:endParaRPr>
          </a:p>
        </p:txBody>
      </p:sp>
      <p:sp>
        <p:nvSpPr>
          <p:cNvPr id="647" name="Google Shape;647;p19"/>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grpSp>
        <p:nvGrpSpPr>
          <p:cNvPr id="648" name="Google Shape;648;p19"/>
          <p:cNvGrpSpPr/>
          <p:nvPr/>
        </p:nvGrpSpPr>
        <p:grpSpPr>
          <a:xfrm>
            <a:off x="5035512" y="1660429"/>
            <a:ext cx="6971506" cy="4398331"/>
            <a:chOff x="5035512" y="1660429"/>
            <a:chExt cx="6971506" cy="4398331"/>
          </a:xfrm>
        </p:grpSpPr>
        <p:pic>
          <p:nvPicPr>
            <p:cNvPr id="649" name="Google Shape;649;p19"/>
            <p:cNvPicPr preferRelativeResize="0"/>
            <p:nvPr/>
          </p:nvPicPr>
          <p:blipFill rotWithShape="1">
            <a:blip r:embed="rId5">
              <a:alphaModFix/>
            </a:blip>
            <a:srcRect b="0" l="0" r="0" t="0"/>
            <a:stretch/>
          </p:blipFill>
          <p:spPr>
            <a:xfrm>
              <a:off x="5035512" y="1660429"/>
              <a:ext cx="4925865" cy="2718822"/>
            </a:xfrm>
            <a:prstGeom prst="rect">
              <a:avLst/>
            </a:prstGeom>
            <a:noFill/>
            <a:ln>
              <a:noFill/>
            </a:ln>
          </p:spPr>
        </p:pic>
        <p:pic>
          <p:nvPicPr>
            <p:cNvPr id="650" name="Google Shape;650;p19"/>
            <p:cNvPicPr preferRelativeResize="0"/>
            <p:nvPr/>
          </p:nvPicPr>
          <p:blipFill rotWithShape="1">
            <a:blip r:embed="rId6">
              <a:alphaModFix/>
            </a:blip>
            <a:srcRect b="0" l="0" r="0" t="0"/>
            <a:stretch/>
          </p:blipFill>
          <p:spPr>
            <a:xfrm>
              <a:off x="7081153" y="3951828"/>
              <a:ext cx="4925865" cy="2106932"/>
            </a:xfrm>
            <a:prstGeom prst="rect">
              <a:avLst/>
            </a:prstGeom>
            <a:noFill/>
            <a:ln>
              <a:noFill/>
            </a:ln>
          </p:spPr>
        </p:pic>
      </p:grpSp>
      <p:sp>
        <p:nvSpPr>
          <p:cNvPr id="651" name="Google Shape;651;p19"/>
          <p:cNvSpPr txBox="1"/>
          <p:nvPr>
            <p:ph type="title"/>
          </p:nvPr>
        </p:nvSpPr>
        <p:spPr>
          <a:xfrm>
            <a:off x="692046" y="3"/>
            <a:ext cx="5683800" cy="14187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Isolamento/segregazione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 name="Shape 57"/>
        <p:cNvGrpSpPr/>
        <p:nvPr/>
      </p:nvGrpSpPr>
      <p:grpSpPr>
        <a:xfrm>
          <a:off x="0" y="0"/>
          <a:ext cx="0" cy="0"/>
          <a:chOff x="0" y="0"/>
          <a:chExt cx="0" cy="0"/>
        </a:xfrm>
      </p:grpSpPr>
      <p:grpSp>
        <p:nvGrpSpPr>
          <p:cNvPr id="58" name="Google Shape;58;p2"/>
          <p:cNvGrpSpPr/>
          <p:nvPr/>
        </p:nvGrpSpPr>
        <p:grpSpPr>
          <a:xfrm>
            <a:off x="4561976" y="0"/>
            <a:ext cx="6535790" cy="6858000"/>
            <a:chOff x="4561976" y="0"/>
            <a:chExt cx="6535790" cy="6858000"/>
          </a:xfrm>
        </p:grpSpPr>
        <p:pic>
          <p:nvPicPr>
            <p:cNvPr id="59" name="Google Shape;59;p2"/>
            <p:cNvPicPr preferRelativeResize="0"/>
            <p:nvPr/>
          </p:nvPicPr>
          <p:blipFill rotWithShape="1">
            <a:blip r:embed="rId3">
              <a:alphaModFix/>
            </a:blip>
            <a:srcRect b="0" l="0" r="0" t="0"/>
            <a:stretch/>
          </p:blipFill>
          <p:spPr>
            <a:xfrm>
              <a:off x="5029199" y="0"/>
              <a:ext cx="6068567" cy="6851903"/>
            </a:xfrm>
            <a:prstGeom prst="rect">
              <a:avLst/>
            </a:prstGeom>
            <a:noFill/>
            <a:ln>
              <a:noFill/>
            </a:ln>
          </p:spPr>
        </p:pic>
        <p:sp>
          <p:nvSpPr>
            <p:cNvPr id="60" name="Google Shape;60;p2"/>
            <p:cNvSpPr/>
            <p:nvPr/>
          </p:nvSpPr>
          <p:spPr>
            <a:xfrm>
              <a:off x="4561976" y="0"/>
              <a:ext cx="1925320" cy="6858000"/>
            </a:xfrm>
            <a:custGeom>
              <a:rect b="b" l="l" r="r" t="t"/>
              <a:pathLst>
                <a:path extrusionOk="0" h="6858000" w="1925320">
                  <a:moveTo>
                    <a:pt x="1924730" y="0"/>
                  </a:moveTo>
                  <a:lnTo>
                    <a:pt x="0" y="6858000"/>
                  </a:lnTo>
                </a:path>
              </a:pathLst>
            </a:custGeom>
            <a:noFill/>
            <a:ln cap="flat" cmpd="sng" w="25400">
              <a:solidFill>
                <a:srgbClr val="D87A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61" name="Google Shape;61;p2"/>
          <p:cNvSpPr txBox="1"/>
          <p:nvPr>
            <p:ph type="title"/>
          </p:nvPr>
        </p:nvSpPr>
        <p:spPr>
          <a:xfrm>
            <a:off x="6502040" y="889508"/>
            <a:ext cx="5076825" cy="7569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800"/>
              <a:t>Riconoscimento</a:t>
            </a:r>
            <a:endParaRPr sz="4800"/>
          </a:p>
        </p:txBody>
      </p:sp>
      <p:grpSp>
        <p:nvGrpSpPr>
          <p:cNvPr id="62" name="Google Shape;62;p2"/>
          <p:cNvGrpSpPr/>
          <p:nvPr/>
        </p:nvGrpSpPr>
        <p:grpSpPr>
          <a:xfrm>
            <a:off x="0" y="-2235"/>
            <a:ext cx="10843377" cy="6862275"/>
            <a:chOff x="0" y="-2235"/>
            <a:chExt cx="10843377" cy="6862275"/>
          </a:xfrm>
        </p:grpSpPr>
        <p:sp>
          <p:nvSpPr>
            <p:cNvPr id="63" name="Google Shape;63;p2"/>
            <p:cNvSpPr/>
            <p:nvPr/>
          </p:nvSpPr>
          <p:spPr>
            <a:xfrm>
              <a:off x="3507756" y="0"/>
              <a:ext cx="2550160" cy="6847840"/>
            </a:xfrm>
            <a:custGeom>
              <a:rect b="b" l="l" r="r" t="t"/>
              <a:pathLst>
                <a:path extrusionOk="0" h="6847840" w="2550160">
                  <a:moveTo>
                    <a:pt x="2549602" y="0"/>
                  </a:moveTo>
                  <a:lnTo>
                    <a:pt x="2523370" y="0"/>
                  </a:lnTo>
                  <a:lnTo>
                    <a:pt x="1945566" y="2096424"/>
                  </a:lnTo>
                  <a:lnTo>
                    <a:pt x="1552394" y="3546260"/>
                  </a:lnTo>
                  <a:lnTo>
                    <a:pt x="1531482" y="3592169"/>
                  </a:lnTo>
                  <a:lnTo>
                    <a:pt x="1498334" y="3628222"/>
                  </a:lnTo>
                  <a:lnTo>
                    <a:pt x="1456236" y="3652474"/>
                  </a:lnTo>
                  <a:lnTo>
                    <a:pt x="1408478" y="3662977"/>
                  </a:lnTo>
                  <a:lnTo>
                    <a:pt x="1358345" y="3657786"/>
                  </a:lnTo>
                  <a:lnTo>
                    <a:pt x="1303174" y="3630539"/>
                  </a:lnTo>
                  <a:lnTo>
                    <a:pt x="1263223" y="3584281"/>
                  </a:lnTo>
                  <a:lnTo>
                    <a:pt x="1243247" y="3525983"/>
                  </a:lnTo>
                  <a:lnTo>
                    <a:pt x="1242534" y="3495171"/>
                  </a:lnTo>
                  <a:lnTo>
                    <a:pt x="1248003" y="3463884"/>
                  </a:lnTo>
                  <a:lnTo>
                    <a:pt x="1506735" y="2509578"/>
                  </a:lnTo>
                  <a:lnTo>
                    <a:pt x="1513182" y="2460837"/>
                  </a:lnTo>
                  <a:lnTo>
                    <a:pt x="1506735" y="2413682"/>
                  </a:lnTo>
                  <a:lnTo>
                    <a:pt x="1488662" y="2370328"/>
                  </a:lnTo>
                  <a:lnTo>
                    <a:pt x="1460231" y="2332994"/>
                  </a:lnTo>
                  <a:lnTo>
                    <a:pt x="1422711" y="2303898"/>
                  </a:lnTo>
                  <a:lnTo>
                    <a:pt x="1377369" y="2285258"/>
                  </a:lnTo>
                  <a:lnTo>
                    <a:pt x="1325612" y="2279124"/>
                  </a:lnTo>
                  <a:lnTo>
                    <a:pt x="1275621" y="2287285"/>
                  </a:lnTo>
                  <a:lnTo>
                    <a:pt x="1230075" y="2308526"/>
                  </a:lnTo>
                  <a:lnTo>
                    <a:pt x="1191650" y="2341629"/>
                  </a:lnTo>
                  <a:lnTo>
                    <a:pt x="1163027" y="2385377"/>
                  </a:lnTo>
                  <a:lnTo>
                    <a:pt x="1163027" y="2386646"/>
                  </a:lnTo>
                  <a:lnTo>
                    <a:pt x="821855" y="3659054"/>
                  </a:lnTo>
                  <a:lnTo>
                    <a:pt x="0" y="6846413"/>
                  </a:lnTo>
                  <a:lnTo>
                    <a:pt x="6658" y="6847146"/>
                  </a:lnTo>
                  <a:lnTo>
                    <a:pt x="19975" y="6847661"/>
                  </a:lnTo>
                  <a:lnTo>
                    <a:pt x="26634" y="6847680"/>
                  </a:lnTo>
                  <a:lnTo>
                    <a:pt x="845953" y="3665391"/>
                  </a:lnTo>
                  <a:lnTo>
                    <a:pt x="1187124" y="2394249"/>
                  </a:lnTo>
                  <a:lnTo>
                    <a:pt x="1211852" y="2356705"/>
                  </a:lnTo>
                  <a:lnTo>
                    <a:pt x="1244919" y="2328408"/>
                  </a:lnTo>
                  <a:lnTo>
                    <a:pt x="1284013" y="2310391"/>
                  </a:lnTo>
                  <a:lnTo>
                    <a:pt x="1326820" y="2303690"/>
                  </a:lnTo>
                  <a:lnTo>
                    <a:pt x="1371028" y="2309337"/>
                  </a:lnTo>
                  <a:lnTo>
                    <a:pt x="1416970" y="2330233"/>
                  </a:lnTo>
                  <a:lnTo>
                    <a:pt x="1453051" y="2363357"/>
                  </a:lnTo>
                  <a:lnTo>
                    <a:pt x="1477321" y="2405422"/>
                  </a:lnTo>
                  <a:lnTo>
                    <a:pt x="1487833" y="2453145"/>
                  </a:lnTo>
                  <a:lnTo>
                    <a:pt x="1482638" y="2503241"/>
                  </a:lnTo>
                  <a:lnTo>
                    <a:pt x="1223905" y="3457548"/>
                  </a:lnTo>
                  <a:lnTo>
                    <a:pt x="1217940" y="3493053"/>
                  </a:lnTo>
                  <a:lnTo>
                    <a:pt x="1226938" y="3563588"/>
                  </a:lnTo>
                  <a:lnTo>
                    <a:pt x="1262489" y="3626816"/>
                  </a:lnTo>
                  <a:lnTo>
                    <a:pt x="1318889" y="3670381"/>
                  </a:lnTo>
                  <a:lnTo>
                    <a:pt x="1402048" y="3689575"/>
                  </a:lnTo>
                  <a:lnTo>
                    <a:pt x="1449239" y="3683133"/>
                  </a:lnTo>
                  <a:lnTo>
                    <a:pt x="1492626" y="3665074"/>
                  </a:lnTo>
                  <a:lnTo>
                    <a:pt x="1529987" y="3636664"/>
                  </a:lnTo>
                  <a:lnTo>
                    <a:pt x="1559105" y="3599172"/>
                  </a:lnTo>
                  <a:lnTo>
                    <a:pt x="1577760" y="3553865"/>
                  </a:lnTo>
                  <a:lnTo>
                    <a:pt x="1970932" y="2104029"/>
                  </a:lnTo>
                  <a:lnTo>
                    <a:pt x="2548007" y="5313"/>
                  </a:lnTo>
                  <a:lnTo>
                    <a:pt x="2549602"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64" name="Google Shape;64;p2"/>
            <p:cNvPicPr preferRelativeResize="0"/>
            <p:nvPr/>
          </p:nvPicPr>
          <p:blipFill rotWithShape="1">
            <a:blip r:embed="rId4">
              <a:alphaModFix/>
            </a:blip>
            <a:srcRect b="0" l="0" r="0" t="0"/>
            <a:stretch/>
          </p:blipFill>
          <p:spPr>
            <a:xfrm>
              <a:off x="0" y="-2235"/>
              <a:ext cx="5840730" cy="6862275"/>
            </a:xfrm>
            <a:prstGeom prst="rect">
              <a:avLst/>
            </a:prstGeom>
            <a:noFill/>
            <a:ln>
              <a:noFill/>
            </a:ln>
          </p:spPr>
        </p:pic>
        <p:pic>
          <p:nvPicPr>
            <p:cNvPr id="65" name="Google Shape;65;p2"/>
            <p:cNvPicPr preferRelativeResize="0"/>
            <p:nvPr/>
          </p:nvPicPr>
          <p:blipFill rotWithShape="1">
            <a:blip r:embed="rId5">
              <a:alphaModFix/>
            </a:blip>
            <a:srcRect b="0" l="0" r="0" t="0"/>
            <a:stretch/>
          </p:blipFill>
          <p:spPr>
            <a:xfrm>
              <a:off x="7549376" y="6167335"/>
              <a:ext cx="3294001" cy="612000"/>
            </a:xfrm>
            <a:prstGeom prst="rect">
              <a:avLst/>
            </a:prstGeom>
            <a:noFill/>
            <a:ln>
              <a:noFill/>
            </a:ln>
          </p:spPr>
        </p:pic>
        <p:pic>
          <p:nvPicPr>
            <p:cNvPr id="66" name="Google Shape;66;p2"/>
            <p:cNvPicPr preferRelativeResize="0"/>
            <p:nvPr/>
          </p:nvPicPr>
          <p:blipFill rotWithShape="1">
            <a:blip r:embed="rId6">
              <a:alphaModFix/>
            </a:blip>
            <a:srcRect b="0" l="0" r="0" t="0"/>
            <a:stretch/>
          </p:blipFill>
          <p:spPr>
            <a:xfrm>
              <a:off x="270765" y="6151666"/>
              <a:ext cx="2649599" cy="643338"/>
            </a:xfrm>
            <a:prstGeom prst="rect">
              <a:avLst/>
            </a:prstGeom>
            <a:noFill/>
            <a:ln>
              <a:noFill/>
            </a:ln>
          </p:spPr>
        </p:pic>
      </p:grpSp>
      <p:sp>
        <p:nvSpPr>
          <p:cNvPr id="67" name="Google Shape;67;p2"/>
          <p:cNvSpPr txBox="1"/>
          <p:nvPr/>
        </p:nvSpPr>
        <p:spPr>
          <a:xfrm>
            <a:off x="6502040" y="2176779"/>
            <a:ext cx="5330190" cy="1781175"/>
          </a:xfrm>
          <a:prstGeom prst="rect">
            <a:avLst/>
          </a:prstGeom>
          <a:noFill/>
          <a:ln>
            <a:noFill/>
          </a:ln>
        </p:spPr>
        <p:txBody>
          <a:bodyPr anchorCtr="0" anchor="t" bIns="0" lIns="0" spcFirstLastPara="1" rIns="0" wrap="square" tIns="12700">
            <a:spAutoFit/>
          </a:bodyPr>
          <a:lstStyle/>
          <a:p>
            <a:pPr indent="-342900" lvl="0" marL="355600" marR="5080" rtl="0" algn="just">
              <a:lnSpc>
                <a:spcPct val="100000"/>
              </a:lnSpc>
              <a:spcBef>
                <a:spcPts val="0"/>
              </a:spcBef>
              <a:spcAft>
                <a:spcPts val="0"/>
              </a:spcAft>
              <a:buSzPts val="1600"/>
              <a:buFont typeface="Arial"/>
              <a:buChar char="•"/>
            </a:pPr>
            <a:r>
              <a:rPr i="1" lang="en-US" sz="1600">
                <a:latin typeface="Verdana"/>
                <a:ea typeface="Verdana"/>
                <a:cs typeface="Verdana"/>
                <a:sym typeface="Verdana"/>
              </a:rPr>
              <a:t>	Co-finanziato dall'Unione Europea. I punti di vista e le opinioni espresse sono tuttavia esclusivamente quelli dell'autore o degli autori e non riflettono necessariamente quelli dell'Unione Europea o di HADEA. Né l'Unione Europea né l'autorità che ha concesso il finanziamento possono essere ritenute responsabili.</a:t>
            </a:r>
            <a:endParaRPr sz="1600">
              <a:latin typeface="Verdana"/>
              <a:ea typeface="Verdana"/>
              <a:cs typeface="Verdana"/>
              <a:sym typeface="Verdana"/>
            </a:endParaRPr>
          </a:p>
          <a:p>
            <a:pPr indent="-346075" lvl="0" marL="358775" rtl="0" algn="just">
              <a:lnSpc>
                <a:spcPct val="100000"/>
              </a:lnSpc>
              <a:spcBef>
                <a:spcPts val="384"/>
              </a:spcBef>
              <a:spcAft>
                <a:spcPts val="0"/>
              </a:spcAft>
              <a:buSzPts val="1600"/>
              <a:buFont typeface="Arial"/>
              <a:buChar char="•"/>
            </a:pPr>
            <a:r>
              <a:rPr i="1" lang="en-US" sz="1600">
                <a:latin typeface="Verdana"/>
                <a:ea typeface="Verdana"/>
                <a:cs typeface="Verdana"/>
                <a:sym typeface="Verdana"/>
              </a:rPr>
              <a:t>Accordo di progetto n. 101083594</a:t>
            </a:r>
            <a:endParaRPr sz="1600">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pic>
        <p:nvPicPr>
          <p:cNvPr id="656" name="Google Shape;656;p20"/>
          <p:cNvPicPr preferRelativeResize="0"/>
          <p:nvPr/>
        </p:nvPicPr>
        <p:blipFill rotWithShape="1">
          <a:blip r:embed="rId3">
            <a:alphaModFix/>
          </a:blip>
          <a:srcRect b="0" l="0" r="0" t="0"/>
          <a:stretch/>
        </p:blipFill>
        <p:spPr>
          <a:xfrm>
            <a:off x="7179944" y="0"/>
            <a:ext cx="5012055" cy="6858000"/>
          </a:xfrm>
          <a:prstGeom prst="rect">
            <a:avLst/>
          </a:prstGeom>
          <a:noFill/>
          <a:ln>
            <a:noFill/>
          </a:ln>
        </p:spPr>
      </p:pic>
      <p:sp>
        <p:nvSpPr>
          <p:cNvPr id="657" name="Google Shape;657;p20"/>
          <p:cNvSpPr txBox="1"/>
          <p:nvPr/>
        </p:nvSpPr>
        <p:spPr>
          <a:xfrm>
            <a:off x="11126685" y="6324600"/>
            <a:ext cx="18097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20</a:t>
            </a:r>
            <a:endParaRPr sz="1100">
              <a:latin typeface="Verdana"/>
              <a:ea typeface="Verdana"/>
              <a:cs typeface="Verdana"/>
              <a:sym typeface="Verdana"/>
            </a:endParaRPr>
          </a:p>
        </p:txBody>
      </p:sp>
      <p:grpSp>
        <p:nvGrpSpPr>
          <p:cNvPr id="658" name="Google Shape;658;p20"/>
          <p:cNvGrpSpPr/>
          <p:nvPr/>
        </p:nvGrpSpPr>
        <p:grpSpPr>
          <a:xfrm>
            <a:off x="7377174" y="0"/>
            <a:ext cx="3466203" cy="6858000"/>
            <a:chOff x="7377174" y="0"/>
            <a:chExt cx="3466203" cy="6858000"/>
          </a:xfrm>
        </p:grpSpPr>
        <p:pic>
          <p:nvPicPr>
            <p:cNvPr id="659" name="Google Shape;659;p20"/>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660" name="Google Shape;660;p20"/>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661" name="Google Shape;661;p20"/>
          <p:cNvSpPr txBox="1"/>
          <p:nvPr/>
        </p:nvSpPr>
        <p:spPr>
          <a:xfrm>
            <a:off x="126875" y="6539475"/>
            <a:ext cx="7053000" cy="309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a:p>
            <a:pPr indent="-82550" lvl="0" marL="660400" rtl="0" algn="l">
              <a:lnSpc>
                <a:spcPct val="100000"/>
              </a:lnSpc>
              <a:spcBef>
                <a:spcPts val="360"/>
              </a:spcBef>
              <a:spcAft>
                <a:spcPts val="0"/>
              </a:spcAft>
              <a:buClr>
                <a:srgbClr val="FFBA00"/>
              </a:buClr>
              <a:buSzPts val="100"/>
              <a:buFont typeface="Arial"/>
              <a:buChar char="•"/>
            </a:pPr>
            <a:r>
              <a:rPr lang="en-US" sz="100">
                <a:latin typeface="Verdana"/>
                <a:ea typeface="Verdana"/>
                <a:cs typeface="Verdana"/>
                <a:sym typeface="Verdana"/>
              </a:rPr>
              <a:t>Per elencare le regole associate a NAT:</a:t>
            </a:r>
            <a:endParaRPr sz="100">
              <a:latin typeface="Verdana"/>
              <a:ea typeface="Verdana"/>
              <a:cs typeface="Verdana"/>
              <a:sym typeface="Verdana"/>
            </a:endParaRPr>
          </a:p>
        </p:txBody>
      </p:sp>
      <p:sp>
        <p:nvSpPr>
          <p:cNvPr id="662" name="Google Shape;662;p20"/>
          <p:cNvSpPr txBox="1"/>
          <p:nvPr/>
        </p:nvSpPr>
        <p:spPr>
          <a:xfrm>
            <a:off x="692050" y="1489575"/>
            <a:ext cx="7273200" cy="835800"/>
          </a:xfrm>
          <a:prstGeom prst="rect">
            <a:avLst/>
          </a:prstGeom>
          <a:noFill/>
          <a:ln>
            <a:noFill/>
          </a:ln>
        </p:spPr>
        <p:txBody>
          <a:bodyPr anchorCtr="0" anchor="t" bIns="0" lIns="0" spcFirstLastPara="1" rIns="0" wrap="square" tIns="88900">
            <a:spAutoFit/>
          </a:bodyPr>
          <a:lstStyle/>
          <a:p>
            <a:pPr indent="-141605" lvl="0" marL="167005" rtl="0" algn="l">
              <a:lnSpc>
                <a:spcPct val="100000"/>
              </a:lnSpc>
              <a:spcBef>
                <a:spcPts val="0"/>
              </a:spcBef>
              <a:spcAft>
                <a:spcPts val="0"/>
              </a:spcAft>
              <a:buClr>
                <a:srgbClr val="FFBA00"/>
              </a:buClr>
              <a:buSzPts val="1600"/>
              <a:buFont typeface="Arial"/>
              <a:buChar char="•"/>
            </a:pPr>
            <a:r>
              <a:rPr lang="en-US" sz="1600">
                <a:latin typeface="Verdana"/>
                <a:ea typeface="Verdana"/>
                <a:cs typeface="Verdana"/>
                <a:sym typeface="Verdana"/>
              </a:rPr>
              <a:t>Le regole di IPTables seguono la seguente struttura:</a:t>
            </a:r>
            <a:endParaRPr sz="1600">
              <a:latin typeface="Verdana"/>
              <a:ea typeface="Verdana"/>
              <a:cs typeface="Verdana"/>
              <a:sym typeface="Verdana"/>
            </a:endParaRPr>
          </a:p>
          <a:p>
            <a:pPr indent="-127000" lvl="1" marL="335280" rtl="0" algn="l">
              <a:lnSpc>
                <a:spcPct val="100000"/>
              </a:lnSpc>
              <a:spcBef>
                <a:spcPts val="535"/>
              </a:spcBef>
              <a:spcAft>
                <a:spcPts val="0"/>
              </a:spcAft>
              <a:buClr>
                <a:srgbClr val="FFBA00"/>
              </a:buClr>
              <a:buSzPts val="1200"/>
              <a:buFont typeface="Arial"/>
              <a:buChar char="•"/>
            </a:pPr>
            <a:r>
              <a:rPr b="1" i="1" lang="en-US">
                <a:latin typeface="Verdana"/>
                <a:ea typeface="Verdana"/>
                <a:cs typeface="Verdana"/>
                <a:sym typeface="Verdana"/>
              </a:rPr>
              <a:t>$ iptable &lt;operazioni&gt; &lt;stringa&gt; &lt;condizioni&gt; &lt;azione&gt; &lt;azione&gt; &lt;azione&gt;</a:t>
            </a:r>
            <a:endParaRPr>
              <a:latin typeface="Verdana"/>
              <a:ea typeface="Verdana"/>
              <a:cs typeface="Verdana"/>
              <a:sym typeface="Verdana"/>
            </a:endParaRPr>
          </a:p>
        </p:txBody>
      </p:sp>
      <p:sp>
        <p:nvSpPr>
          <p:cNvPr id="663" name="Google Shape;663;p20"/>
          <p:cNvSpPr txBox="1"/>
          <p:nvPr/>
        </p:nvSpPr>
        <p:spPr>
          <a:xfrm>
            <a:off x="692054" y="4766183"/>
            <a:ext cx="4931400" cy="1610400"/>
          </a:xfrm>
          <a:prstGeom prst="rect">
            <a:avLst/>
          </a:prstGeom>
          <a:noFill/>
          <a:ln>
            <a:noFill/>
          </a:ln>
        </p:spPr>
        <p:txBody>
          <a:bodyPr anchorCtr="0" anchor="t" bIns="0" lIns="0" spcFirstLastPara="1" rIns="0" wrap="square" tIns="88900">
            <a:spAutoFit/>
          </a:bodyPr>
          <a:lstStyle/>
          <a:p>
            <a:pPr indent="-141605" lvl="0" marL="167005" rtl="0" algn="l">
              <a:lnSpc>
                <a:spcPct val="100000"/>
              </a:lnSpc>
              <a:spcBef>
                <a:spcPts val="0"/>
              </a:spcBef>
              <a:spcAft>
                <a:spcPts val="0"/>
              </a:spcAft>
              <a:buClr>
                <a:srgbClr val="FFBA00"/>
              </a:buClr>
              <a:buSzPts val="1600"/>
              <a:buFont typeface="Arial"/>
              <a:buChar char="•"/>
            </a:pPr>
            <a:r>
              <a:rPr lang="en-US" sz="1600">
                <a:latin typeface="Verdana"/>
                <a:ea typeface="Verdana"/>
                <a:cs typeface="Verdana"/>
                <a:sym typeface="Verdana"/>
              </a:rPr>
              <a:t>Esempi:</a:t>
            </a:r>
            <a:endParaRPr sz="1600">
              <a:latin typeface="Verdana"/>
              <a:ea typeface="Verdana"/>
              <a:cs typeface="Verdana"/>
              <a:sym typeface="Verdana"/>
            </a:endParaRPr>
          </a:p>
          <a:p>
            <a:pPr indent="-134620" lvl="1" marL="342900" rtl="0" algn="l">
              <a:lnSpc>
                <a:spcPct val="100000"/>
              </a:lnSpc>
              <a:spcBef>
                <a:spcPts val="535"/>
              </a:spcBef>
              <a:spcAft>
                <a:spcPts val="0"/>
              </a:spcAft>
              <a:buClr>
                <a:srgbClr val="FFBA00"/>
              </a:buClr>
              <a:buSzPts val="1400"/>
              <a:buFont typeface="Arial"/>
              <a:buChar char="•"/>
            </a:pPr>
            <a:r>
              <a:rPr lang="en-US">
                <a:latin typeface="Verdana"/>
                <a:ea typeface="Verdana"/>
                <a:cs typeface="Verdana"/>
                <a:sym typeface="Verdana"/>
              </a:rPr>
              <a:t>Negare il traffico in entrata e per una serie di porte:</a:t>
            </a:r>
            <a:endParaRPr>
              <a:latin typeface="Verdana"/>
              <a:ea typeface="Verdana"/>
              <a:cs typeface="Verdana"/>
              <a:sym typeface="Verdana"/>
            </a:endParaRPr>
          </a:p>
          <a:p>
            <a:pPr indent="0" lvl="0" marL="286385" rtl="0" algn="l">
              <a:lnSpc>
                <a:spcPct val="100000"/>
              </a:lnSpc>
              <a:spcBef>
                <a:spcPts val="0"/>
              </a:spcBef>
              <a:spcAft>
                <a:spcPts val="0"/>
              </a:spcAft>
              <a:buNone/>
            </a:pPr>
            <a:r>
              <a:rPr lang="en-US">
                <a:latin typeface="Verdana"/>
                <a:ea typeface="Verdana"/>
                <a:cs typeface="Verdana"/>
                <a:sym typeface="Verdana"/>
              </a:rPr>
              <a:t>$iptables -A INPUT -p tcp --dport 1: 689 DROP</a:t>
            </a:r>
            <a:endParaRPr>
              <a:latin typeface="Verdana"/>
              <a:ea typeface="Verdana"/>
              <a:cs typeface="Verdana"/>
              <a:sym typeface="Verdana"/>
            </a:endParaRPr>
          </a:p>
          <a:p>
            <a:pPr indent="-134620" lvl="1" marL="342900" rtl="0" algn="l">
              <a:lnSpc>
                <a:spcPct val="119375"/>
              </a:lnSpc>
              <a:spcBef>
                <a:spcPts val="675"/>
              </a:spcBef>
              <a:spcAft>
                <a:spcPts val="0"/>
              </a:spcAft>
              <a:buClr>
                <a:srgbClr val="FFBA00"/>
              </a:buClr>
              <a:buSzPts val="1400"/>
              <a:buFont typeface="Arial"/>
              <a:buChar char="•"/>
            </a:pPr>
            <a:r>
              <a:rPr lang="en-US">
                <a:latin typeface="Verdana"/>
                <a:ea typeface="Verdana"/>
                <a:cs typeface="Verdana"/>
                <a:sym typeface="Verdana"/>
              </a:rPr>
              <a:t>Accettare il traffico da un IP specifico:</a:t>
            </a:r>
            <a:endParaRPr>
              <a:latin typeface="Verdana"/>
              <a:ea typeface="Verdana"/>
              <a:cs typeface="Verdana"/>
              <a:sym typeface="Verdana"/>
            </a:endParaRPr>
          </a:p>
          <a:p>
            <a:pPr indent="0" lvl="0" marL="286385" rtl="0" algn="l">
              <a:lnSpc>
                <a:spcPct val="119375"/>
              </a:lnSpc>
              <a:spcBef>
                <a:spcPts val="0"/>
              </a:spcBef>
              <a:spcAft>
                <a:spcPts val="0"/>
              </a:spcAft>
              <a:buNone/>
            </a:pPr>
            <a:r>
              <a:rPr lang="en-US">
                <a:latin typeface="Verdana"/>
                <a:ea typeface="Verdana"/>
                <a:cs typeface="Verdana"/>
                <a:sym typeface="Verdana"/>
              </a:rPr>
              <a:t>$iptables -A INPUT -s 12.11.112.11 -j ACCEPT</a:t>
            </a:r>
            <a:endParaRPr>
              <a:latin typeface="Verdana"/>
              <a:ea typeface="Verdana"/>
              <a:cs typeface="Verdana"/>
              <a:sym typeface="Verdana"/>
            </a:endParaRPr>
          </a:p>
        </p:txBody>
      </p:sp>
      <p:sp>
        <p:nvSpPr>
          <p:cNvPr id="664" name="Google Shape;664;p20"/>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graphicFrame>
        <p:nvGraphicFramePr>
          <p:cNvPr id="665" name="Google Shape;665;p20"/>
          <p:cNvGraphicFramePr/>
          <p:nvPr/>
        </p:nvGraphicFramePr>
        <p:xfrm>
          <a:off x="520868" y="2341345"/>
          <a:ext cx="3000000" cy="3000000"/>
        </p:xfrm>
        <a:graphic>
          <a:graphicData uri="http://schemas.openxmlformats.org/drawingml/2006/table">
            <a:tbl>
              <a:tblPr bandRow="1" firstRow="1">
                <a:noFill/>
                <a:tableStyleId>{6C0A1056-CD27-4934-A8AA-3EDC73879560}</a:tableStyleId>
              </a:tblPr>
              <a:tblGrid>
                <a:gridCol w="2389500"/>
                <a:gridCol w="1296025"/>
                <a:gridCol w="5406400"/>
                <a:gridCol w="2419350"/>
              </a:tblGrid>
              <a:tr h="274325">
                <a:tc>
                  <a:txBody>
                    <a:bodyPr/>
                    <a:lstStyle/>
                    <a:p>
                      <a:pPr indent="0" lvl="0" marL="90805" marR="0" rtl="0" algn="l">
                        <a:lnSpc>
                          <a:spcPct val="100000"/>
                        </a:lnSpc>
                        <a:spcBef>
                          <a:spcPts val="0"/>
                        </a:spcBef>
                        <a:spcAft>
                          <a:spcPts val="0"/>
                        </a:spcAft>
                        <a:buNone/>
                      </a:pPr>
                      <a:r>
                        <a:rPr b="1" lang="en-US" sz="1200" u="none" cap="none" strike="noStrike">
                          <a:solidFill>
                            <a:srgbClr val="FFFFFF"/>
                          </a:solidFill>
                          <a:latin typeface="Tahoma"/>
                          <a:ea typeface="Tahoma"/>
                          <a:cs typeface="Tahoma"/>
                          <a:sym typeface="Tahoma"/>
                        </a:rPr>
                        <a:t>Operazioni principali</a:t>
                      </a:r>
                      <a:endParaRPr sz="1200" u="none" cap="none" strike="noStrike">
                        <a:latin typeface="Tahoma"/>
                        <a:ea typeface="Tahoma"/>
                        <a:cs typeface="Tahoma"/>
                        <a:sym typeface="Tahoma"/>
                      </a:endParaRPr>
                    </a:p>
                  </a:txBody>
                  <a:tcPr marT="450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BA00"/>
                    </a:solidFill>
                  </a:tcPr>
                </a:tc>
                <a:tc>
                  <a:txBody>
                    <a:bodyPr/>
                    <a:lstStyle/>
                    <a:p>
                      <a:pPr indent="0" lvl="0" marL="90805" marR="0" rtl="0" algn="l">
                        <a:lnSpc>
                          <a:spcPct val="100000"/>
                        </a:lnSpc>
                        <a:spcBef>
                          <a:spcPts val="0"/>
                        </a:spcBef>
                        <a:spcAft>
                          <a:spcPts val="0"/>
                        </a:spcAft>
                        <a:buNone/>
                      </a:pPr>
                      <a:r>
                        <a:rPr b="1" lang="en-US" sz="1200" u="none" cap="none" strike="noStrike">
                          <a:solidFill>
                            <a:srgbClr val="FFFFFF"/>
                          </a:solidFill>
                          <a:latin typeface="Tahoma"/>
                          <a:ea typeface="Tahoma"/>
                          <a:cs typeface="Tahoma"/>
                          <a:sym typeface="Tahoma"/>
                        </a:rPr>
                        <a:t>Catena</a:t>
                      </a:r>
                      <a:endParaRPr sz="1200" u="none" cap="none" strike="noStrike">
                        <a:latin typeface="Tahoma"/>
                        <a:ea typeface="Tahoma"/>
                        <a:cs typeface="Tahoma"/>
                        <a:sym typeface="Tahoma"/>
                      </a:endParaRPr>
                    </a:p>
                  </a:txBody>
                  <a:tcPr marT="450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BA00"/>
                    </a:solidFill>
                  </a:tcPr>
                </a:tc>
                <a:tc>
                  <a:txBody>
                    <a:bodyPr/>
                    <a:lstStyle/>
                    <a:p>
                      <a:pPr indent="0" lvl="0" marL="91440" marR="0" rtl="0" algn="l">
                        <a:lnSpc>
                          <a:spcPct val="100000"/>
                        </a:lnSpc>
                        <a:spcBef>
                          <a:spcPts val="0"/>
                        </a:spcBef>
                        <a:spcAft>
                          <a:spcPts val="0"/>
                        </a:spcAft>
                        <a:buNone/>
                      </a:pPr>
                      <a:r>
                        <a:rPr b="1" lang="en-US" sz="1200" u="none" cap="none" strike="noStrike">
                          <a:solidFill>
                            <a:srgbClr val="FFFFFF"/>
                          </a:solidFill>
                          <a:latin typeface="Tahoma"/>
                          <a:ea typeface="Tahoma"/>
                          <a:cs typeface="Tahoma"/>
                          <a:sym typeface="Tahoma"/>
                        </a:rPr>
                        <a:t>Le condizioni</a:t>
                      </a:r>
                      <a:endParaRPr sz="1200" u="none" cap="none" strike="noStrike">
                        <a:latin typeface="Tahoma"/>
                        <a:ea typeface="Tahoma"/>
                        <a:cs typeface="Tahoma"/>
                        <a:sym typeface="Tahoma"/>
                      </a:endParaRPr>
                    </a:p>
                  </a:txBody>
                  <a:tcPr marT="450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BA00"/>
                    </a:solidFill>
                  </a:tcPr>
                </a:tc>
                <a:tc>
                  <a:txBody>
                    <a:bodyPr/>
                    <a:lstStyle/>
                    <a:p>
                      <a:pPr indent="0" lvl="0" marL="91440" marR="0" rtl="0" algn="l">
                        <a:lnSpc>
                          <a:spcPct val="100000"/>
                        </a:lnSpc>
                        <a:spcBef>
                          <a:spcPts val="0"/>
                        </a:spcBef>
                        <a:spcAft>
                          <a:spcPts val="0"/>
                        </a:spcAft>
                        <a:buNone/>
                      </a:pPr>
                      <a:r>
                        <a:rPr b="1" lang="en-US" sz="1200" u="none" cap="none" strike="noStrike">
                          <a:solidFill>
                            <a:srgbClr val="FFFFFF"/>
                          </a:solidFill>
                          <a:latin typeface="Tahoma"/>
                          <a:ea typeface="Tahoma"/>
                          <a:cs typeface="Tahoma"/>
                          <a:sym typeface="Tahoma"/>
                        </a:rPr>
                        <a:t>Azioni</a:t>
                      </a:r>
                      <a:endParaRPr sz="1200" u="none" cap="none" strike="noStrike">
                        <a:latin typeface="Tahoma"/>
                        <a:ea typeface="Tahoma"/>
                        <a:cs typeface="Tahoma"/>
                        <a:sym typeface="Tahoma"/>
                      </a:endParaRPr>
                    </a:p>
                  </a:txBody>
                  <a:tcPr marT="450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BA00"/>
                    </a:solidFill>
                  </a:tcPr>
                </a:tc>
              </a:tr>
              <a:tr h="411475">
                <a:tc>
                  <a:txBody>
                    <a:bodyPr/>
                    <a:lstStyle/>
                    <a:p>
                      <a:pPr indent="0" lvl="0" marL="90805" marR="0" rtl="0" algn="l">
                        <a:lnSpc>
                          <a:spcPct val="100000"/>
                        </a:lnSpc>
                        <a:spcBef>
                          <a:spcPts val="0"/>
                        </a:spcBef>
                        <a:spcAft>
                          <a:spcPts val="0"/>
                        </a:spcAft>
                        <a:buNone/>
                      </a:pPr>
                      <a:r>
                        <a:rPr lang="en-US" sz="1200" u="none" cap="none" strike="noStrike">
                          <a:latin typeface="Verdana"/>
                          <a:ea typeface="Verdana"/>
                          <a:cs typeface="Verdana"/>
                          <a:sym typeface="Verdana"/>
                        </a:rPr>
                        <a:t>-A, --aggiungi: aggiunge la regola</a:t>
                      </a:r>
                      <a:endParaRPr sz="1200" u="none" cap="none" strike="noStrike">
                        <a:latin typeface="Verdana"/>
                        <a:ea typeface="Verdana"/>
                        <a:cs typeface="Verdana"/>
                        <a:sym typeface="Verdana"/>
                      </a:endParaRPr>
                    </a:p>
                  </a:txBody>
                  <a:tcPr marT="450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solidFill>
                      <a:srgbClr val="FFE7CB"/>
                    </a:solidFill>
                  </a:tcPr>
                </a:tc>
                <a:tc>
                  <a:txBody>
                    <a:bodyPr/>
                    <a:lstStyle/>
                    <a:p>
                      <a:pPr indent="0" lvl="0" marL="90805" marR="0" rtl="0" algn="l">
                        <a:lnSpc>
                          <a:spcPct val="100000"/>
                        </a:lnSpc>
                        <a:spcBef>
                          <a:spcPts val="0"/>
                        </a:spcBef>
                        <a:spcAft>
                          <a:spcPts val="0"/>
                        </a:spcAft>
                        <a:buNone/>
                      </a:pPr>
                      <a:r>
                        <a:rPr lang="en-US" sz="1200" u="none" cap="none" strike="noStrike">
                          <a:latin typeface="Verdana"/>
                          <a:ea typeface="Verdana"/>
                          <a:cs typeface="Verdana"/>
                          <a:sym typeface="Verdana"/>
                        </a:rPr>
                        <a:t>INGRESSO</a:t>
                      </a:r>
                      <a:endParaRPr sz="1200" u="none" cap="none" strike="noStrike">
                        <a:latin typeface="Verdana"/>
                        <a:ea typeface="Verdana"/>
                        <a:cs typeface="Verdana"/>
                        <a:sym typeface="Verdana"/>
                      </a:endParaRPr>
                    </a:p>
                  </a:txBody>
                  <a:tcPr marT="450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solidFill>
                      <a:srgbClr val="FFE7CB"/>
                    </a:solidFill>
                  </a:tcPr>
                </a:tc>
                <a:tc>
                  <a:txBody>
                    <a:bodyPr/>
                    <a:lstStyle/>
                    <a:p>
                      <a:pPr indent="0" lvl="0" marL="91440" marR="0" rtl="0" algn="l">
                        <a:lnSpc>
                          <a:spcPct val="100000"/>
                        </a:lnSpc>
                        <a:spcBef>
                          <a:spcPts val="0"/>
                        </a:spcBef>
                        <a:spcAft>
                          <a:spcPts val="0"/>
                        </a:spcAft>
                        <a:buNone/>
                      </a:pPr>
                      <a:r>
                        <a:rPr lang="en-US" sz="1200" u="none" cap="none" strike="noStrike">
                          <a:latin typeface="Verdana"/>
                          <a:ea typeface="Verdana"/>
                          <a:cs typeface="Verdana"/>
                          <a:sym typeface="Verdana"/>
                        </a:rPr>
                        <a:t>-s, -source: l'indirizzo IP di origine</a:t>
                      </a:r>
                      <a:endParaRPr sz="1200" u="none" cap="none" strike="noStrike">
                        <a:latin typeface="Verdana"/>
                        <a:ea typeface="Verdana"/>
                        <a:cs typeface="Verdana"/>
                        <a:sym typeface="Verdana"/>
                      </a:endParaRPr>
                    </a:p>
                  </a:txBody>
                  <a:tcPr marT="450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solidFill>
                      <a:srgbClr val="FFE7CB"/>
                    </a:solidFill>
                  </a:tcPr>
                </a:tc>
                <a:tc>
                  <a:txBody>
                    <a:bodyPr/>
                    <a:lstStyle/>
                    <a:p>
                      <a:pPr indent="0" lvl="0" marL="91440" marR="158115" rtl="0" algn="l">
                        <a:lnSpc>
                          <a:spcPct val="118333"/>
                        </a:lnSpc>
                        <a:spcBef>
                          <a:spcPts val="0"/>
                        </a:spcBef>
                        <a:spcAft>
                          <a:spcPts val="0"/>
                        </a:spcAft>
                        <a:buNone/>
                      </a:pPr>
                      <a:r>
                        <a:rPr lang="en-US" sz="1200" u="none" cap="none" strike="noStrike">
                          <a:latin typeface="Verdana"/>
                          <a:ea typeface="Verdana"/>
                          <a:cs typeface="Verdana"/>
                          <a:sym typeface="Verdana"/>
                        </a:rPr>
                        <a:t>ACCEPT: accetta il traffico di rete</a:t>
                      </a:r>
                      <a:endParaRPr sz="1200" u="none" cap="none" strike="noStrike">
                        <a:latin typeface="Verdana"/>
                        <a:ea typeface="Verdana"/>
                        <a:cs typeface="Verdana"/>
                        <a:sym typeface="Verdana"/>
                      </a:endParaRPr>
                    </a:p>
                  </a:txBody>
                  <a:tcPr marT="381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solidFill>
                      <a:srgbClr val="FFE7CB"/>
                    </a:solidFill>
                  </a:tcPr>
                </a:tc>
              </a:tr>
              <a:tr h="914400">
                <a:tc>
                  <a:txBody>
                    <a:bodyPr/>
                    <a:lstStyle/>
                    <a:p>
                      <a:pPr indent="0" lvl="0" marL="90805" marR="216534" rtl="0" algn="l">
                        <a:lnSpc>
                          <a:spcPct val="115833"/>
                        </a:lnSpc>
                        <a:spcBef>
                          <a:spcPts val="0"/>
                        </a:spcBef>
                        <a:spcAft>
                          <a:spcPts val="0"/>
                        </a:spcAft>
                        <a:buNone/>
                      </a:pPr>
                      <a:r>
                        <a:rPr lang="en-US" sz="1200" u="none" cap="none" strike="noStrike">
                          <a:latin typeface="Verdana"/>
                          <a:ea typeface="Verdana"/>
                          <a:cs typeface="Verdana"/>
                          <a:sym typeface="Verdana"/>
                        </a:rPr>
                        <a:t>-I, --inserire: inserire in una posizione specifica</a:t>
                      </a:r>
                      <a:endParaRPr sz="1200" u="none" cap="none" strike="noStrike">
                        <a:latin typeface="Verdana"/>
                        <a:ea typeface="Verdana"/>
                        <a:cs typeface="Verdana"/>
                        <a:sym typeface="Verdana"/>
                      </a:endParaRPr>
                    </a:p>
                    <a:p>
                      <a:pPr indent="0" lvl="0" marL="0" marR="0" rtl="0" algn="l">
                        <a:lnSpc>
                          <a:spcPct val="100000"/>
                        </a:lnSpc>
                        <a:spcBef>
                          <a:spcPts val="50"/>
                        </a:spcBef>
                        <a:spcAft>
                          <a:spcPts val="0"/>
                        </a:spcAft>
                        <a:buNone/>
                      </a:pPr>
                      <a:r>
                        <a:t/>
                      </a:r>
                      <a:endParaRPr sz="1200" u="none" cap="none" strike="noStrike">
                        <a:latin typeface="Times New Roman"/>
                        <a:ea typeface="Times New Roman"/>
                        <a:cs typeface="Times New Roman"/>
                        <a:sym typeface="Times New Roman"/>
                      </a:endParaRPr>
                    </a:p>
                    <a:p>
                      <a:pPr indent="0" lvl="0" marL="90805" marR="0" rtl="0" algn="l">
                        <a:lnSpc>
                          <a:spcPct val="100000"/>
                        </a:lnSpc>
                        <a:spcBef>
                          <a:spcPts val="0"/>
                        </a:spcBef>
                        <a:spcAft>
                          <a:spcPts val="0"/>
                        </a:spcAft>
                        <a:buNone/>
                      </a:pPr>
                      <a:r>
                        <a:rPr lang="en-US" sz="1200" u="none" cap="none" strike="noStrike">
                          <a:latin typeface="Verdana"/>
                          <a:ea typeface="Verdana"/>
                          <a:cs typeface="Verdana"/>
                          <a:sym typeface="Verdana"/>
                        </a:rPr>
                        <a:t>-D, -cancella: cancella la regola</a:t>
                      </a:r>
                      <a:endParaRPr sz="1200" u="none" cap="none" strike="noStrike">
                        <a:latin typeface="Verdana"/>
                        <a:ea typeface="Verdana"/>
                        <a:cs typeface="Verdana"/>
                        <a:sym typeface="Verdana"/>
                      </a:endParaRPr>
                    </a:p>
                  </a:txBody>
                  <a:tcPr marT="127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solidFill>
                      <a:srgbClr val="FFE7CB"/>
                    </a:solidFill>
                  </a:tcPr>
                </a:tc>
                <a:tc>
                  <a:txBody>
                    <a:bodyPr/>
                    <a:lstStyle/>
                    <a:p>
                      <a:pPr indent="0" lvl="0" marL="90805" marR="0" rtl="0" algn="l">
                        <a:lnSpc>
                          <a:spcPct val="100000"/>
                        </a:lnSpc>
                        <a:spcBef>
                          <a:spcPts val="0"/>
                        </a:spcBef>
                        <a:spcAft>
                          <a:spcPts val="0"/>
                        </a:spcAft>
                        <a:buNone/>
                      </a:pPr>
                      <a:r>
                        <a:rPr lang="en-US" sz="1200" u="none" cap="none" strike="noStrike">
                          <a:latin typeface="Verdana"/>
                          <a:ea typeface="Verdana"/>
                          <a:cs typeface="Verdana"/>
                          <a:sym typeface="Verdana"/>
                        </a:rPr>
                        <a:t>USCITA</a:t>
                      </a:r>
                      <a:endParaRPr sz="1200" u="none" cap="none" strike="noStrike">
                        <a:latin typeface="Verdana"/>
                        <a:ea typeface="Verdana"/>
                        <a:cs typeface="Verdana"/>
                        <a:sym typeface="Verdana"/>
                      </a:endParaRPr>
                    </a:p>
                    <a:p>
                      <a:pPr indent="0" lvl="0" marL="90805" marR="0" rtl="0" algn="l">
                        <a:lnSpc>
                          <a:spcPct val="100000"/>
                        </a:lnSpc>
                        <a:spcBef>
                          <a:spcPts val="1365"/>
                        </a:spcBef>
                        <a:spcAft>
                          <a:spcPts val="0"/>
                        </a:spcAft>
                        <a:buNone/>
                      </a:pPr>
                      <a:r>
                        <a:rPr lang="en-US" sz="1200" u="none" cap="none" strike="noStrike">
                          <a:latin typeface="Verdana"/>
                          <a:ea typeface="Verdana"/>
                          <a:cs typeface="Verdana"/>
                          <a:sym typeface="Verdana"/>
                        </a:rPr>
                        <a:t>AVANTI</a:t>
                      </a:r>
                      <a:endParaRPr sz="1200" u="none" cap="none" strike="noStrike">
                        <a:latin typeface="Verdana"/>
                        <a:ea typeface="Verdana"/>
                        <a:cs typeface="Verdana"/>
                        <a:sym typeface="Verdana"/>
                      </a:endParaRPr>
                    </a:p>
                  </a:txBody>
                  <a:tcPr marT="19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solidFill>
                      <a:srgbClr val="FFE7CB"/>
                    </a:solidFill>
                  </a:tcPr>
                </a:tc>
                <a:tc>
                  <a:txBody>
                    <a:bodyPr/>
                    <a:lstStyle/>
                    <a:p>
                      <a:pPr indent="0" lvl="0" marL="91440" marR="0" rtl="0" algn="l">
                        <a:lnSpc>
                          <a:spcPct val="100000"/>
                        </a:lnSpc>
                        <a:spcBef>
                          <a:spcPts val="0"/>
                        </a:spcBef>
                        <a:spcAft>
                          <a:spcPts val="0"/>
                        </a:spcAft>
                        <a:buNone/>
                      </a:pPr>
                      <a:r>
                        <a:rPr lang="en-US" sz="1200" u="none" cap="none" strike="noStrike">
                          <a:latin typeface="Verdana"/>
                          <a:ea typeface="Verdana"/>
                          <a:cs typeface="Verdana"/>
                          <a:sym typeface="Verdana"/>
                        </a:rPr>
                        <a:t>-d, -destinazione: l'indirizzo IP di destinazione</a:t>
                      </a:r>
                      <a:endParaRPr sz="1200" u="none" cap="none" strike="noStrike">
                        <a:latin typeface="Verdana"/>
                        <a:ea typeface="Verdana"/>
                        <a:cs typeface="Verdana"/>
                        <a:sym typeface="Verdana"/>
                      </a:endParaRPr>
                    </a:p>
                    <a:p>
                      <a:pPr indent="0" lvl="0" marL="91440" marR="0" rtl="0" algn="l">
                        <a:lnSpc>
                          <a:spcPct val="100000"/>
                        </a:lnSpc>
                        <a:spcBef>
                          <a:spcPts val="1365"/>
                        </a:spcBef>
                        <a:spcAft>
                          <a:spcPts val="0"/>
                        </a:spcAft>
                        <a:buNone/>
                      </a:pPr>
                      <a:r>
                        <a:rPr lang="en-US" sz="1200" u="none" cap="none" strike="noStrike">
                          <a:latin typeface="Verdana"/>
                          <a:ea typeface="Verdana"/>
                          <a:cs typeface="Verdana"/>
                          <a:sym typeface="Verdana"/>
                        </a:rPr>
                        <a:t>-p, --protocollo: il protocollo da analizzare (tcp, udp, icmp, ecc.).</a:t>
                      </a:r>
                      <a:endParaRPr sz="1200" u="none" cap="none" strike="noStrike">
                        <a:latin typeface="Verdana"/>
                        <a:ea typeface="Verdana"/>
                        <a:cs typeface="Verdana"/>
                        <a:sym typeface="Verdana"/>
                      </a:endParaRPr>
                    </a:p>
                    <a:p>
                      <a:pPr indent="0" lvl="0" marL="0" marR="0" rtl="0" algn="l">
                        <a:lnSpc>
                          <a:spcPct val="100000"/>
                        </a:lnSpc>
                        <a:spcBef>
                          <a:spcPts val="85"/>
                        </a:spcBef>
                        <a:spcAft>
                          <a:spcPts val="0"/>
                        </a:spcAft>
                        <a:buNone/>
                      </a:pPr>
                      <a:r>
                        <a:t/>
                      </a:r>
                      <a:endParaRPr sz="1200" u="none" cap="none" strike="noStrike">
                        <a:latin typeface="Times New Roman"/>
                        <a:ea typeface="Times New Roman"/>
                        <a:cs typeface="Times New Roman"/>
                        <a:sym typeface="Times New Roman"/>
                      </a:endParaRPr>
                    </a:p>
                    <a:p>
                      <a:pPr indent="0" lvl="0" marL="91440" marR="0" rtl="0" algn="l">
                        <a:lnSpc>
                          <a:spcPct val="114583"/>
                        </a:lnSpc>
                        <a:spcBef>
                          <a:spcPts val="0"/>
                        </a:spcBef>
                        <a:spcAft>
                          <a:spcPts val="0"/>
                        </a:spcAft>
                        <a:buNone/>
                      </a:pPr>
                      <a:r>
                        <a:rPr lang="en-US" sz="1200" u="none" cap="none" strike="noStrike">
                          <a:latin typeface="Verdana"/>
                          <a:ea typeface="Verdana"/>
                          <a:cs typeface="Verdana"/>
                          <a:sym typeface="Verdana"/>
                        </a:rPr>
                        <a:t>-sport, -dport: le porte di origine e di destinazione</a:t>
                      </a:r>
                      <a:endParaRPr sz="1200" u="none" cap="none" strike="noStrike">
                        <a:latin typeface="Verdana"/>
                        <a:ea typeface="Verdana"/>
                        <a:cs typeface="Verdana"/>
                        <a:sym typeface="Verdana"/>
                      </a:endParaRPr>
                    </a:p>
                  </a:txBody>
                  <a:tcPr marT="19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solidFill>
                      <a:srgbClr val="FFE7CB"/>
                    </a:solidFill>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91440" marR="339725" rtl="0" algn="l">
                        <a:lnSpc>
                          <a:spcPct val="100800"/>
                        </a:lnSpc>
                        <a:spcBef>
                          <a:spcPts val="0"/>
                        </a:spcBef>
                        <a:spcAft>
                          <a:spcPts val="0"/>
                        </a:spcAft>
                        <a:buNone/>
                      </a:pPr>
                      <a:r>
                        <a:rPr lang="en-US" sz="1200" u="none" cap="none" strike="noStrike">
                          <a:latin typeface="Verdana"/>
                          <a:ea typeface="Verdana"/>
                          <a:cs typeface="Verdana"/>
                          <a:sym typeface="Verdana"/>
                        </a:rPr>
                        <a:t>DROP: abbandona il traffico di rete senza notificare la cancellazione al mittente.</a:t>
                      </a:r>
                      <a:endParaRPr sz="1200" u="none" cap="none" strike="noStrike">
                        <a:latin typeface="Verdana"/>
                        <a:ea typeface="Verdana"/>
                        <a:cs typeface="Verdana"/>
                        <a:sym typeface="Verdana"/>
                      </a:endParaRPr>
                    </a:p>
                  </a:txBody>
                  <a:tcPr marT="19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solidFill>
                      <a:srgbClr val="FFE7CB"/>
                    </a:solidFill>
                  </a:tcPr>
                </a:tc>
              </a:tr>
              <a:tr h="545475">
                <a:tc>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solidFill>
                      <a:srgbClr val="FFE7CB"/>
                    </a:solidFill>
                  </a:tcPr>
                </a:tc>
                <a:tc>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solidFill>
                      <a:srgbClr val="FFE7CB"/>
                    </a:solidFill>
                  </a:tcPr>
                </a:tc>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p>
                      <a:pPr indent="0" lvl="0" marL="91440" marR="0" rtl="0" algn="l">
                        <a:lnSpc>
                          <a:spcPct val="100000"/>
                        </a:lnSpc>
                        <a:spcBef>
                          <a:spcPts val="0"/>
                        </a:spcBef>
                        <a:spcAft>
                          <a:spcPts val="0"/>
                        </a:spcAft>
                        <a:buNone/>
                      </a:pPr>
                      <a:r>
                        <a:rPr lang="en-US" sz="1200" u="none" cap="none" strike="noStrike">
                          <a:latin typeface="Verdana"/>
                          <a:ea typeface="Verdana"/>
                          <a:cs typeface="Verdana"/>
                          <a:sym typeface="Verdana"/>
                        </a:rPr>
                        <a:t>-i, --in-interface: l'interfaccia di rete in entrata (eth0, eth1,...)</a:t>
                      </a:r>
                      <a:endParaRPr sz="1200" u="none" cap="none" strike="noStrike">
                        <a:latin typeface="Verdana"/>
                        <a:ea typeface="Verdana"/>
                        <a:cs typeface="Verdana"/>
                        <a:sym typeface="Verdana"/>
                      </a:endParaRPr>
                    </a:p>
                  </a:txBody>
                  <a:tcPr marT="31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solidFill>
                      <a:srgbClr val="FFE7CB"/>
                    </a:solidFill>
                  </a:tcPr>
                </a:tc>
                <a:tc>
                  <a:txBody>
                    <a:bodyPr/>
                    <a:lstStyle/>
                    <a:p>
                      <a:pPr indent="0" lvl="0" marL="91440" marR="109854" rtl="0" algn="l">
                        <a:lnSpc>
                          <a:spcPct val="97500"/>
                        </a:lnSpc>
                        <a:spcBef>
                          <a:spcPts val="0"/>
                        </a:spcBef>
                        <a:spcAft>
                          <a:spcPts val="0"/>
                        </a:spcAft>
                        <a:buNone/>
                      </a:pPr>
                      <a:r>
                        <a:rPr lang="en-US" sz="1200" u="none" cap="none" strike="noStrike">
                          <a:latin typeface="Verdana"/>
                          <a:ea typeface="Verdana"/>
                          <a:cs typeface="Verdana"/>
                          <a:sym typeface="Verdana"/>
                        </a:rPr>
                        <a:t>REJECT: abbandona il traffico di rete, notificando con ICMP il mittente della cancellazione</a:t>
                      </a:r>
                      <a:endParaRPr sz="1200" u="none" cap="none" strike="noStrike">
                        <a:latin typeface="Verdana"/>
                        <a:ea typeface="Verdana"/>
                        <a:cs typeface="Verdana"/>
                        <a:sym typeface="Verdana"/>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solidFill>
                      <a:srgbClr val="FFE7CB"/>
                    </a:solidFill>
                  </a:tcPr>
                </a:tc>
              </a:tr>
              <a:tr h="231150">
                <a:tc>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B cap="flat" cmpd="sng" w="12700">
                      <a:solidFill>
                        <a:srgbClr val="FFFFFF"/>
                      </a:solidFill>
                      <a:prstDash val="solid"/>
                      <a:round/>
                      <a:headEnd len="sm" w="sm" type="none"/>
                      <a:tailEnd len="sm" w="sm" type="none"/>
                    </a:lnB>
                    <a:solidFill>
                      <a:srgbClr val="FFE7CB"/>
                    </a:solidFill>
                  </a:tcPr>
                </a:tc>
                <a:tc>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B cap="flat" cmpd="sng" w="12700">
                      <a:solidFill>
                        <a:srgbClr val="FFFFFF"/>
                      </a:solidFill>
                      <a:prstDash val="solid"/>
                      <a:round/>
                      <a:headEnd len="sm" w="sm" type="none"/>
                      <a:tailEnd len="sm" w="sm" type="none"/>
                    </a:lnB>
                    <a:solidFill>
                      <a:srgbClr val="FFE7CB"/>
                    </a:solidFill>
                  </a:tcPr>
                </a:tc>
                <a:tc>
                  <a:txBody>
                    <a:bodyPr/>
                    <a:lstStyle/>
                    <a:p>
                      <a:pPr indent="0" lvl="0" marL="91440" marR="0" rtl="0" algn="l">
                        <a:lnSpc>
                          <a:spcPct val="100000"/>
                        </a:lnSpc>
                        <a:spcBef>
                          <a:spcPts val="0"/>
                        </a:spcBef>
                        <a:spcAft>
                          <a:spcPts val="0"/>
                        </a:spcAft>
                        <a:buNone/>
                      </a:pPr>
                      <a:r>
                        <a:rPr lang="en-US" sz="1200" u="none" cap="none" strike="noStrike">
                          <a:latin typeface="Verdana"/>
                          <a:ea typeface="Verdana"/>
                          <a:cs typeface="Verdana"/>
                          <a:sym typeface="Verdana"/>
                        </a:rPr>
                        <a:t>-o, --out-interface: l'interfaccia di rete in uscita (eth0, eth1,...)</a:t>
                      </a:r>
                      <a:endParaRPr sz="1200" u="none" cap="none" strike="noStrike">
                        <a:latin typeface="Verdana"/>
                        <a:ea typeface="Verdana"/>
                        <a:cs typeface="Verdana"/>
                        <a:sym typeface="Verdana"/>
                      </a:endParaRPr>
                    </a:p>
                  </a:txBody>
                  <a:tcPr marT="19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B cap="flat" cmpd="sng" w="12700">
                      <a:solidFill>
                        <a:srgbClr val="FFFFFF"/>
                      </a:solidFill>
                      <a:prstDash val="solid"/>
                      <a:round/>
                      <a:headEnd len="sm" w="sm" type="none"/>
                      <a:tailEnd len="sm" w="sm" type="none"/>
                    </a:lnB>
                    <a:solidFill>
                      <a:srgbClr val="FFE7CB"/>
                    </a:solidFill>
                  </a:tcPr>
                </a:tc>
                <a:tc>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B cap="flat" cmpd="sng" w="12700">
                      <a:solidFill>
                        <a:srgbClr val="FFFFFF"/>
                      </a:solidFill>
                      <a:prstDash val="solid"/>
                      <a:round/>
                      <a:headEnd len="sm" w="sm" type="none"/>
                      <a:tailEnd len="sm" w="sm" type="none"/>
                    </a:lnB>
                    <a:solidFill>
                      <a:srgbClr val="FFE7CB"/>
                    </a:solidFill>
                  </a:tcPr>
                </a:tc>
              </a:tr>
            </a:tbl>
          </a:graphicData>
        </a:graphic>
      </p:graphicFrame>
      <p:sp>
        <p:nvSpPr>
          <p:cNvPr id="666" name="Google Shape;666;p20"/>
          <p:cNvSpPr txBox="1"/>
          <p:nvPr>
            <p:ph type="title"/>
          </p:nvPr>
        </p:nvSpPr>
        <p:spPr>
          <a:xfrm>
            <a:off x="855401" y="387600"/>
            <a:ext cx="6782700" cy="9570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Isolamento/segregazione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pic>
        <p:nvPicPr>
          <p:cNvPr id="671" name="Google Shape;671;p21"/>
          <p:cNvPicPr preferRelativeResize="0"/>
          <p:nvPr/>
        </p:nvPicPr>
        <p:blipFill rotWithShape="1">
          <a:blip r:embed="rId3">
            <a:alphaModFix/>
          </a:blip>
          <a:srcRect b="0" l="0" r="0" t="0"/>
          <a:stretch/>
        </p:blipFill>
        <p:spPr>
          <a:xfrm>
            <a:off x="7179944" y="0"/>
            <a:ext cx="5012055" cy="6858000"/>
          </a:xfrm>
          <a:prstGeom prst="rect">
            <a:avLst/>
          </a:prstGeom>
          <a:noFill/>
          <a:ln>
            <a:noFill/>
          </a:ln>
        </p:spPr>
      </p:pic>
      <p:sp>
        <p:nvSpPr>
          <p:cNvPr id="672" name="Google Shape;672;p21"/>
          <p:cNvSpPr txBox="1"/>
          <p:nvPr/>
        </p:nvSpPr>
        <p:spPr>
          <a:xfrm>
            <a:off x="11126685" y="6324600"/>
            <a:ext cx="18097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21</a:t>
            </a:r>
            <a:endParaRPr sz="1100">
              <a:latin typeface="Verdana"/>
              <a:ea typeface="Verdana"/>
              <a:cs typeface="Verdana"/>
              <a:sym typeface="Verdana"/>
            </a:endParaRPr>
          </a:p>
        </p:txBody>
      </p:sp>
      <p:grpSp>
        <p:nvGrpSpPr>
          <p:cNvPr id="673" name="Google Shape;673;p21"/>
          <p:cNvGrpSpPr/>
          <p:nvPr/>
        </p:nvGrpSpPr>
        <p:grpSpPr>
          <a:xfrm>
            <a:off x="7377174" y="0"/>
            <a:ext cx="3466203" cy="6858000"/>
            <a:chOff x="7377174" y="0"/>
            <a:chExt cx="3466203" cy="6858000"/>
          </a:xfrm>
        </p:grpSpPr>
        <p:pic>
          <p:nvPicPr>
            <p:cNvPr id="674" name="Google Shape;674;p21"/>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675" name="Google Shape;675;p21"/>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676" name="Google Shape;676;p21"/>
          <p:cNvSpPr txBox="1"/>
          <p:nvPr/>
        </p:nvSpPr>
        <p:spPr>
          <a:xfrm>
            <a:off x="126877" y="6539483"/>
            <a:ext cx="5772150" cy="2387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677" name="Google Shape;677;p21"/>
          <p:cNvSpPr txBox="1"/>
          <p:nvPr/>
        </p:nvSpPr>
        <p:spPr>
          <a:xfrm>
            <a:off x="692054" y="1566164"/>
            <a:ext cx="7444200" cy="989700"/>
          </a:xfrm>
          <a:prstGeom prst="rect">
            <a:avLst/>
          </a:prstGeom>
          <a:noFill/>
          <a:ln>
            <a:noFill/>
          </a:ln>
        </p:spPr>
        <p:txBody>
          <a:bodyPr anchorCtr="0" anchor="t" bIns="0" lIns="0" spcFirstLastPara="1" rIns="0" wrap="square" tIns="15225">
            <a:spAutoFit/>
          </a:bodyPr>
          <a:lstStyle/>
          <a:p>
            <a:pPr indent="-101600" lvl="0" marL="104139" marR="5080" rtl="0" algn="l">
              <a:lnSpc>
                <a:spcPct val="98900"/>
              </a:lnSpc>
              <a:spcBef>
                <a:spcPts val="0"/>
              </a:spcBef>
              <a:spcAft>
                <a:spcPts val="0"/>
              </a:spcAft>
              <a:buSzPts val="1600"/>
              <a:buFont typeface="Arial"/>
              <a:buChar char="•"/>
            </a:pPr>
            <a:r>
              <a:rPr lang="en-US" sz="1600">
                <a:latin typeface="Verdana"/>
                <a:ea typeface="Verdana"/>
                <a:cs typeface="Verdana"/>
                <a:sym typeface="Verdana"/>
              </a:rPr>
              <a:t>	Quando il pacchetto proviene o va verso Internet, è necessario un processo di incapsulamento per consentire la traduzione della rete con il protocollo NAT (Network Address Translation) del firewall, in modo che:</a:t>
            </a:r>
            <a:endParaRPr sz="1600">
              <a:latin typeface="Verdana"/>
              <a:ea typeface="Verdana"/>
              <a:cs typeface="Verdana"/>
              <a:sym typeface="Verdana"/>
            </a:endParaRPr>
          </a:p>
        </p:txBody>
      </p:sp>
      <p:sp>
        <p:nvSpPr>
          <p:cNvPr id="678" name="Google Shape;678;p21"/>
          <p:cNvSpPr txBox="1"/>
          <p:nvPr/>
        </p:nvSpPr>
        <p:spPr>
          <a:xfrm>
            <a:off x="692054" y="4945888"/>
            <a:ext cx="29845" cy="40640"/>
          </a:xfrm>
          <a:prstGeom prst="rect">
            <a:avLst/>
          </a:prstGeom>
          <a:noFill/>
          <a:ln>
            <a:noFill/>
          </a:ln>
        </p:spPr>
        <p:txBody>
          <a:bodyPr anchorCtr="0" anchor="t" bIns="0" lIns="0" spcFirstLastPara="1" rIns="0" wrap="square" tIns="12700">
            <a:spAutoFit/>
          </a:bodyPr>
          <a:lstStyle/>
          <a:p>
            <a:pPr indent="0" lvl="0" marL="0" rtl="0" algn="ctr">
              <a:lnSpc>
                <a:spcPct val="100000"/>
              </a:lnSpc>
              <a:spcBef>
                <a:spcPts val="0"/>
              </a:spcBef>
              <a:spcAft>
                <a:spcPts val="0"/>
              </a:spcAft>
              <a:buNone/>
            </a:pPr>
            <a:r>
              <a:rPr lang="en-US" sz="100">
                <a:solidFill>
                  <a:srgbClr val="FFBA00"/>
                </a:solidFill>
                <a:latin typeface="Arial"/>
                <a:ea typeface="Arial"/>
                <a:cs typeface="Arial"/>
                <a:sym typeface="Arial"/>
              </a:rPr>
              <a:t>-</a:t>
            </a:r>
            <a:endParaRPr sz="100">
              <a:latin typeface="Arial"/>
              <a:ea typeface="Arial"/>
              <a:cs typeface="Arial"/>
              <a:sym typeface="Arial"/>
            </a:endParaRPr>
          </a:p>
        </p:txBody>
      </p:sp>
      <p:sp>
        <p:nvSpPr>
          <p:cNvPr id="679" name="Google Shape;679;p21"/>
          <p:cNvSpPr txBox="1"/>
          <p:nvPr/>
        </p:nvSpPr>
        <p:spPr>
          <a:xfrm>
            <a:off x="796195" y="4958513"/>
            <a:ext cx="214629" cy="15875"/>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US" sz="100">
                <a:latin typeface="Verdana"/>
                <a:ea typeface="Verdana"/>
                <a:cs typeface="Verdana"/>
                <a:sym typeface="Verdana"/>
              </a:rPr>
              <a:t>Per elencare le regole associate a NAT:</a:t>
            </a:r>
            <a:endParaRPr sz="100">
              <a:latin typeface="Verdana"/>
              <a:ea typeface="Verdana"/>
              <a:cs typeface="Verdana"/>
              <a:sym typeface="Verdana"/>
            </a:endParaRPr>
          </a:p>
        </p:txBody>
      </p:sp>
      <p:sp>
        <p:nvSpPr>
          <p:cNvPr id="680" name="Google Shape;680;p21"/>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graphicFrame>
        <p:nvGraphicFramePr>
          <p:cNvPr id="681" name="Google Shape;681;p21"/>
          <p:cNvGraphicFramePr/>
          <p:nvPr/>
        </p:nvGraphicFramePr>
        <p:xfrm>
          <a:off x="764533" y="2814986"/>
          <a:ext cx="3000000" cy="3000000"/>
        </p:xfrm>
        <a:graphic>
          <a:graphicData uri="http://schemas.openxmlformats.org/drawingml/2006/table">
            <a:tbl>
              <a:tblPr bandRow="1" firstRow="1">
                <a:noFill/>
                <a:tableStyleId>{6C0A1056-CD27-4934-A8AA-3EDC73879560}</a:tableStyleId>
              </a:tblPr>
              <a:tblGrid>
                <a:gridCol w="2886700"/>
                <a:gridCol w="3079750"/>
              </a:tblGrid>
              <a:tr h="487675">
                <a:tc>
                  <a:txBody>
                    <a:bodyPr/>
                    <a:lstStyle/>
                    <a:p>
                      <a:pPr indent="0" lvl="0" marL="91440" marR="0" rtl="0" algn="l">
                        <a:lnSpc>
                          <a:spcPct val="117307"/>
                        </a:lnSpc>
                        <a:spcBef>
                          <a:spcPts val="0"/>
                        </a:spcBef>
                        <a:spcAft>
                          <a:spcPts val="0"/>
                        </a:spcAft>
                        <a:buNone/>
                      </a:pPr>
                      <a:r>
                        <a:rPr b="1" lang="en-US" sz="1300" u="none" cap="none" strike="noStrike">
                          <a:solidFill>
                            <a:srgbClr val="FFFFFF"/>
                          </a:solidFill>
                          <a:latin typeface="Tahoma"/>
                          <a:ea typeface="Tahoma"/>
                          <a:cs typeface="Tahoma"/>
                          <a:sym typeface="Tahoma"/>
                        </a:rPr>
                        <a:t>INTERNET </a:t>
                      </a:r>
                      <a:r>
                        <a:rPr lang="en-US" sz="1250" u="none" cap="none" strike="noStrike">
                          <a:solidFill>
                            <a:srgbClr val="FFFFFF"/>
                          </a:solidFill>
                          <a:latin typeface="Noto Sans Symbols"/>
                          <a:ea typeface="Noto Sans Symbols"/>
                          <a:cs typeface="Noto Sans Symbols"/>
                          <a:sym typeface="Noto Sans Symbols"/>
                        </a:rPr>
                        <a:t>🡺 </a:t>
                      </a:r>
                      <a:r>
                        <a:rPr b="1" lang="en-US" sz="1300" u="none" cap="none" strike="noStrike">
                          <a:solidFill>
                            <a:srgbClr val="FFFFFF"/>
                          </a:solidFill>
                          <a:latin typeface="Tahoma"/>
                          <a:ea typeface="Tahoma"/>
                          <a:cs typeface="Tahoma"/>
                          <a:sym typeface="Tahoma"/>
                        </a:rPr>
                        <a:t>PREROUTING </a:t>
                      </a:r>
                      <a:r>
                        <a:rPr lang="en-US" sz="1250" u="none" cap="none" strike="noStrike">
                          <a:solidFill>
                            <a:srgbClr val="FFFFFF"/>
                          </a:solidFill>
                          <a:latin typeface="Noto Sans Symbols"/>
                          <a:ea typeface="Noto Sans Symbols"/>
                          <a:cs typeface="Noto Sans Symbols"/>
                          <a:sym typeface="Noto Sans Symbols"/>
                        </a:rPr>
                        <a:t>🡺 </a:t>
                      </a:r>
                      <a:r>
                        <a:rPr b="1" lang="en-US" sz="1300" u="none" cap="none" strike="noStrike">
                          <a:solidFill>
                            <a:srgbClr val="FFFFFF"/>
                          </a:solidFill>
                          <a:latin typeface="Tahoma"/>
                          <a:ea typeface="Tahoma"/>
                          <a:cs typeface="Tahoma"/>
                          <a:sym typeface="Tahoma"/>
                        </a:rPr>
                        <a:t>INGRESSO</a:t>
                      </a:r>
                      <a:endParaRPr sz="1300" u="none" cap="none" strike="noStrike">
                        <a:latin typeface="Tahoma"/>
                        <a:ea typeface="Tahoma"/>
                        <a:cs typeface="Tahoma"/>
                        <a:sym typeface="Tahoma"/>
                      </a:endParaRPr>
                    </a:p>
                    <a:p>
                      <a:pPr indent="0" lvl="0" marL="91440" marR="0" rtl="0" algn="l">
                        <a:lnSpc>
                          <a:spcPct val="117307"/>
                        </a:lnSpc>
                        <a:spcBef>
                          <a:spcPts val="0"/>
                        </a:spcBef>
                        <a:spcAft>
                          <a:spcPts val="0"/>
                        </a:spcAft>
                        <a:buNone/>
                      </a:pPr>
                      <a:r>
                        <a:rPr b="1" lang="en-US" sz="1300" u="none" cap="none" strike="noStrike">
                          <a:solidFill>
                            <a:srgbClr val="FFFFFF"/>
                          </a:solidFill>
                          <a:latin typeface="Tahoma"/>
                          <a:ea typeface="Tahoma"/>
                          <a:cs typeface="Tahoma"/>
                          <a:sym typeface="Tahoma"/>
                        </a:rPr>
                        <a:t>/ AVANTI</a:t>
                      </a:r>
                      <a:endParaRPr sz="1300" u="none" cap="none" strike="noStrike">
                        <a:latin typeface="Tahoma"/>
                        <a:ea typeface="Tahoma"/>
                        <a:cs typeface="Tahoma"/>
                        <a:sym typeface="Tahoma"/>
                      </a:endParaRPr>
                    </a:p>
                  </a:txBody>
                  <a:tcPr marT="4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BA00"/>
                    </a:solidFill>
                  </a:tcPr>
                </a:tc>
                <a:tc>
                  <a:txBody>
                    <a:bodyPr/>
                    <a:lstStyle/>
                    <a:p>
                      <a:pPr indent="0" lvl="0" marL="90805" marR="0" rtl="0" algn="l">
                        <a:lnSpc>
                          <a:spcPct val="117307"/>
                        </a:lnSpc>
                        <a:spcBef>
                          <a:spcPts val="0"/>
                        </a:spcBef>
                        <a:spcAft>
                          <a:spcPts val="0"/>
                        </a:spcAft>
                        <a:buNone/>
                      </a:pPr>
                      <a:r>
                        <a:rPr b="1" lang="en-US" sz="1300" u="none" cap="none" strike="noStrike">
                          <a:solidFill>
                            <a:srgbClr val="FFFFFF"/>
                          </a:solidFill>
                          <a:latin typeface="Tahoma"/>
                          <a:ea typeface="Tahoma"/>
                          <a:cs typeface="Tahoma"/>
                          <a:sym typeface="Tahoma"/>
                        </a:rPr>
                        <a:t>USCITA / AVANTI </a:t>
                      </a:r>
                      <a:r>
                        <a:rPr lang="en-US" sz="1250" u="none" cap="none" strike="noStrike">
                          <a:solidFill>
                            <a:srgbClr val="FFFFFF"/>
                          </a:solidFill>
                          <a:latin typeface="Noto Sans Symbols"/>
                          <a:ea typeface="Noto Sans Symbols"/>
                          <a:cs typeface="Noto Sans Symbols"/>
                          <a:sym typeface="Noto Sans Symbols"/>
                        </a:rPr>
                        <a:t>🡺</a:t>
                      </a:r>
                      <a:endParaRPr sz="1250" u="none" cap="none" strike="noStrike">
                        <a:latin typeface="Noto Sans Symbols"/>
                        <a:ea typeface="Noto Sans Symbols"/>
                        <a:cs typeface="Noto Sans Symbols"/>
                        <a:sym typeface="Noto Sans Symbols"/>
                      </a:endParaRPr>
                    </a:p>
                    <a:p>
                      <a:pPr indent="0" lvl="0" marL="90805" marR="0" rtl="0" algn="l">
                        <a:lnSpc>
                          <a:spcPct val="117307"/>
                        </a:lnSpc>
                        <a:spcBef>
                          <a:spcPts val="0"/>
                        </a:spcBef>
                        <a:spcAft>
                          <a:spcPts val="0"/>
                        </a:spcAft>
                        <a:buNone/>
                      </a:pPr>
                      <a:r>
                        <a:rPr b="1" lang="en-US" sz="1300" u="none" cap="none" strike="noStrike">
                          <a:solidFill>
                            <a:srgbClr val="FFFFFF"/>
                          </a:solidFill>
                          <a:latin typeface="Tahoma"/>
                          <a:ea typeface="Tahoma"/>
                          <a:cs typeface="Tahoma"/>
                          <a:sym typeface="Tahoma"/>
                        </a:rPr>
                        <a:t>POSTROUTING </a:t>
                      </a:r>
                      <a:r>
                        <a:rPr lang="en-US" sz="1250" u="none" cap="none" strike="noStrike">
                          <a:solidFill>
                            <a:srgbClr val="FFFFFF"/>
                          </a:solidFill>
                          <a:latin typeface="Noto Sans Symbols"/>
                          <a:ea typeface="Noto Sans Symbols"/>
                          <a:cs typeface="Noto Sans Symbols"/>
                          <a:sym typeface="Noto Sans Symbols"/>
                        </a:rPr>
                        <a:t>🡺 </a:t>
                      </a:r>
                      <a:r>
                        <a:rPr b="1" lang="en-US" sz="1300" u="none" cap="none" strike="noStrike">
                          <a:solidFill>
                            <a:srgbClr val="FFFFFF"/>
                          </a:solidFill>
                          <a:latin typeface="Tahoma"/>
                          <a:ea typeface="Tahoma"/>
                          <a:cs typeface="Tahoma"/>
                          <a:sym typeface="Tahoma"/>
                        </a:rPr>
                        <a:t>INTERNET</a:t>
                      </a:r>
                      <a:endParaRPr sz="1300" u="none" cap="none" strike="noStrike">
                        <a:latin typeface="Tahoma"/>
                        <a:ea typeface="Tahoma"/>
                        <a:cs typeface="Tahoma"/>
                        <a:sym typeface="Tahoma"/>
                      </a:endParaRPr>
                    </a:p>
                  </a:txBody>
                  <a:tcPr marT="4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BA00"/>
                    </a:solidFill>
                  </a:tcPr>
                </a:tc>
              </a:tr>
              <a:tr h="641350">
                <a:tc>
                  <a:txBody>
                    <a:bodyPr/>
                    <a:lstStyle/>
                    <a:p>
                      <a:pPr indent="0" lvl="0" marL="91440" marR="95250" rtl="0" algn="l">
                        <a:lnSpc>
                          <a:spcPct val="99200"/>
                        </a:lnSpc>
                        <a:spcBef>
                          <a:spcPts val="0"/>
                        </a:spcBef>
                        <a:spcAft>
                          <a:spcPts val="0"/>
                        </a:spcAft>
                        <a:buNone/>
                      </a:pPr>
                      <a:r>
                        <a:rPr lang="en-US" sz="1300" u="none" cap="none" strike="noStrike">
                          <a:latin typeface="Verdana"/>
                          <a:ea typeface="Verdana"/>
                          <a:cs typeface="Verdana"/>
                          <a:sym typeface="Verdana"/>
                        </a:rPr>
                        <a:t>$iptables -t nat -A PREROUTING -p tcp --dport PORT -i eth0 -j DNAT -- a IP-locale</a:t>
                      </a:r>
                      <a:endParaRPr sz="1300" u="none" cap="none" strike="noStrike">
                        <a:latin typeface="Verdana"/>
                        <a:ea typeface="Verdana"/>
                        <a:cs typeface="Verdana"/>
                        <a:sym typeface="Verdana"/>
                      </a:endParaRPr>
                    </a:p>
                  </a:txBody>
                  <a:tcPr marT="393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solidFill>
                      <a:srgbClr val="FFE7CB"/>
                    </a:solidFill>
                  </a:tcPr>
                </a:tc>
                <a:tc>
                  <a:txBody>
                    <a:bodyPr/>
                    <a:lstStyle/>
                    <a:p>
                      <a:pPr indent="0" lvl="0" marL="90805" marR="548640" rtl="0" algn="l">
                        <a:lnSpc>
                          <a:spcPct val="114615"/>
                        </a:lnSpc>
                        <a:spcBef>
                          <a:spcPts val="0"/>
                        </a:spcBef>
                        <a:spcAft>
                          <a:spcPts val="0"/>
                        </a:spcAft>
                        <a:buNone/>
                      </a:pPr>
                      <a:r>
                        <a:rPr lang="en-US" sz="1300" u="none" cap="none" strike="noStrike">
                          <a:latin typeface="Verdana"/>
                          <a:ea typeface="Verdana"/>
                          <a:cs typeface="Verdana"/>
                          <a:sym typeface="Verdana"/>
                        </a:rPr>
                        <a:t>Opzione 1: $iptables -t nat -A POSTROUTING -j MASQUERADE</a:t>
                      </a:r>
                      <a:endParaRPr sz="1300" u="none" cap="none" strike="noStrike">
                        <a:latin typeface="Verdana"/>
                        <a:ea typeface="Verdana"/>
                        <a:cs typeface="Verdana"/>
                        <a:sym typeface="Verdana"/>
                      </a:endParaRPr>
                    </a:p>
                  </a:txBody>
                  <a:tcPr marT="597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solidFill>
                      <a:srgbClr val="FFE7CB"/>
                    </a:solidFill>
                  </a:tcPr>
                </a:tc>
              </a:tr>
              <a:tr h="1430650">
                <a:tc>
                  <a:txBody>
                    <a:bodyPr/>
                    <a:lstStyle/>
                    <a:p>
                      <a:pPr indent="-285750" lvl="0" marL="377190" marR="335280" rtl="0" algn="l">
                        <a:lnSpc>
                          <a:spcPct val="100499"/>
                        </a:lnSpc>
                        <a:spcBef>
                          <a:spcPts val="0"/>
                        </a:spcBef>
                        <a:spcAft>
                          <a:spcPts val="0"/>
                        </a:spcAft>
                        <a:buSzPts val="1300"/>
                        <a:buFont typeface="Arial"/>
                        <a:buChar char="•"/>
                      </a:pPr>
                      <a:r>
                        <a:rPr lang="en-US" sz="1300" u="none" cap="none" strike="noStrike">
                          <a:latin typeface="Verdana"/>
                          <a:ea typeface="Verdana"/>
                          <a:cs typeface="Verdana"/>
                          <a:sym typeface="Verdana"/>
                        </a:rPr>
                        <a:t>-j DNAT --to IP" cambia l'indirizzo IP di destinazione (con IP globale) in IP (indirizzo IP locale)</a:t>
                      </a:r>
                      <a:endParaRPr sz="1300" u="none" cap="none" strike="noStrike">
                        <a:latin typeface="Verdana"/>
                        <a:ea typeface="Verdana"/>
                        <a:cs typeface="Verdana"/>
                        <a:sym typeface="Verdana"/>
                      </a:endParaRPr>
                    </a:p>
                  </a:txBody>
                  <a:tcPr marT="1898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B cap="flat" cmpd="sng" w="12700">
                      <a:solidFill>
                        <a:srgbClr val="FFFFFF"/>
                      </a:solidFill>
                      <a:prstDash val="solid"/>
                      <a:round/>
                      <a:headEnd len="sm" w="sm" type="none"/>
                      <a:tailEnd len="sm" w="sm" type="none"/>
                    </a:lnB>
                    <a:solidFill>
                      <a:srgbClr val="FFE7CB"/>
                    </a:solidFill>
                  </a:tcPr>
                </a:tc>
                <a:tc>
                  <a:txBody>
                    <a:bodyPr/>
                    <a:lstStyle/>
                    <a:p>
                      <a:pPr indent="0" lvl="0" marL="90805" marR="213995" rtl="0" algn="l">
                        <a:lnSpc>
                          <a:spcPct val="114615"/>
                        </a:lnSpc>
                        <a:spcBef>
                          <a:spcPts val="0"/>
                        </a:spcBef>
                        <a:spcAft>
                          <a:spcPts val="0"/>
                        </a:spcAft>
                        <a:buNone/>
                      </a:pPr>
                      <a:r>
                        <a:rPr lang="en-US" sz="1300" u="none" cap="none" strike="noStrike">
                          <a:latin typeface="Verdana"/>
                          <a:ea typeface="Verdana"/>
                          <a:cs typeface="Verdana"/>
                          <a:sym typeface="Verdana"/>
                        </a:rPr>
                        <a:t>Opzione 2: $iptables -t nat -A POSTROUTING -j SNAT --to IP-global</a:t>
                      </a:r>
                      <a:endParaRPr sz="1300" u="none" cap="none" strike="noStrike">
                        <a:latin typeface="Verdana"/>
                        <a:ea typeface="Verdana"/>
                        <a:cs typeface="Verdana"/>
                        <a:sym typeface="Verdana"/>
                      </a:endParaRPr>
                    </a:p>
                    <a:p>
                      <a:pPr indent="-285750" lvl="0" marL="376555" marR="178435" rtl="0" algn="l">
                        <a:lnSpc>
                          <a:spcPct val="100499"/>
                        </a:lnSpc>
                        <a:spcBef>
                          <a:spcPts val="1490"/>
                        </a:spcBef>
                        <a:spcAft>
                          <a:spcPts val="0"/>
                        </a:spcAft>
                        <a:buSzPts val="1300"/>
                        <a:buFont typeface="Arial"/>
                        <a:buChar char="•"/>
                      </a:pPr>
                      <a:r>
                        <a:rPr lang="en-US" sz="1300" u="none" cap="none" strike="noStrike">
                          <a:latin typeface="Verdana"/>
                          <a:ea typeface="Verdana"/>
                          <a:cs typeface="Verdana"/>
                          <a:sym typeface="Verdana"/>
                        </a:rPr>
                        <a:t>-j SNAT -to" permette di cambiare l'indirizzo sorgente (IP locale) in un indirizzo IP globale (equivalente a MASQUERADE).</a:t>
                      </a:r>
                      <a:endParaRPr sz="1300" u="none" cap="none" strike="noStrike">
                        <a:latin typeface="Verdana"/>
                        <a:ea typeface="Verdana"/>
                        <a:cs typeface="Verdana"/>
                        <a:sym typeface="Verdana"/>
                      </a:endParaRPr>
                    </a:p>
                  </a:txBody>
                  <a:tcPr marT="152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B cap="flat" cmpd="sng" w="12700">
                      <a:solidFill>
                        <a:srgbClr val="FFFFFF"/>
                      </a:solidFill>
                      <a:prstDash val="solid"/>
                      <a:round/>
                      <a:headEnd len="sm" w="sm" type="none"/>
                      <a:tailEnd len="sm" w="sm" type="none"/>
                    </a:lnB>
                    <a:solidFill>
                      <a:srgbClr val="FFE7CB"/>
                    </a:solidFill>
                  </a:tcPr>
                </a:tc>
              </a:tr>
              <a:tr h="685800">
                <a:tc>
                  <a:txBody>
                    <a:bodyPr/>
                    <a:lstStyle/>
                    <a:p>
                      <a:pPr indent="0" lvl="0" marL="91440" marR="279400" rtl="0" algn="l">
                        <a:lnSpc>
                          <a:spcPct val="99200"/>
                        </a:lnSpc>
                        <a:spcBef>
                          <a:spcPts val="0"/>
                        </a:spcBef>
                        <a:spcAft>
                          <a:spcPts val="0"/>
                        </a:spcAft>
                        <a:buNone/>
                      </a:pPr>
                      <a:r>
                        <a:rPr lang="en-US" sz="1300" u="none" cap="none" strike="noStrike">
                          <a:latin typeface="Verdana"/>
                          <a:ea typeface="Verdana"/>
                          <a:cs typeface="Verdana"/>
                          <a:sym typeface="Verdana"/>
                        </a:rPr>
                        <a:t>Ad esempio, $iptables -t nat -A PREROUTING -p tcp --dport 80 -i eth0 -j DNAT --to 192.168.120.12</a:t>
                      </a:r>
                      <a:endParaRPr sz="1300" u="none" cap="none" strike="noStrike">
                        <a:latin typeface="Verdana"/>
                        <a:ea typeface="Verdana"/>
                        <a:cs typeface="Verdana"/>
                        <a:sym typeface="Verdana"/>
                      </a:endParaRPr>
                    </a:p>
                  </a:txBody>
                  <a:tcPr marT="476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3E7"/>
                    </a:solidFill>
                  </a:tcPr>
                </a:tc>
                <a:tc>
                  <a:txBody>
                    <a:bodyPr/>
                    <a:lstStyle/>
                    <a:p>
                      <a:pPr indent="0" lvl="0" marL="90805" marR="440690" rtl="0" algn="l">
                        <a:lnSpc>
                          <a:spcPct val="114615"/>
                        </a:lnSpc>
                        <a:spcBef>
                          <a:spcPts val="0"/>
                        </a:spcBef>
                        <a:spcAft>
                          <a:spcPts val="0"/>
                        </a:spcAft>
                        <a:buNone/>
                      </a:pPr>
                      <a:r>
                        <a:rPr lang="en-US" sz="1300" u="none" cap="none" strike="noStrike">
                          <a:latin typeface="Verdana"/>
                          <a:ea typeface="Verdana"/>
                          <a:cs typeface="Verdana"/>
                          <a:sym typeface="Verdana"/>
                        </a:rPr>
                        <a:t>Ad esempio, opzione 1: $iptables -t nat -A POSTROUTING -j MASQUERADE</a:t>
                      </a:r>
                      <a:endParaRPr sz="1300" u="none" cap="none" strike="noStrike">
                        <a:latin typeface="Verdana"/>
                        <a:ea typeface="Verdana"/>
                        <a:cs typeface="Verdana"/>
                        <a:sym typeface="Verdana"/>
                      </a:endParaRPr>
                    </a:p>
                  </a:txBody>
                  <a:tcPr marT="597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3E7"/>
                    </a:solidFill>
                  </a:tcPr>
                </a:tc>
              </a:tr>
            </a:tbl>
          </a:graphicData>
        </a:graphic>
      </p:graphicFrame>
      <p:grpSp>
        <p:nvGrpSpPr>
          <p:cNvPr id="682" name="Google Shape;682;p21"/>
          <p:cNvGrpSpPr/>
          <p:nvPr/>
        </p:nvGrpSpPr>
        <p:grpSpPr>
          <a:xfrm>
            <a:off x="6805031" y="2690059"/>
            <a:ext cx="5278296" cy="2682102"/>
            <a:chOff x="6805031" y="2690059"/>
            <a:chExt cx="5278296" cy="2682102"/>
          </a:xfrm>
        </p:grpSpPr>
        <p:pic>
          <p:nvPicPr>
            <p:cNvPr id="683" name="Google Shape;683;p21"/>
            <p:cNvPicPr preferRelativeResize="0"/>
            <p:nvPr/>
          </p:nvPicPr>
          <p:blipFill rotWithShape="1">
            <a:blip r:embed="rId5">
              <a:alphaModFix/>
            </a:blip>
            <a:srcRect b="0" l="0" r="0" t="0"/>
            <a:stretch/>
          </p:blipFill>
          <p:spPr>
            <a:xfrm>
              <a:off x="8212674" y="2821336"/>
              <a:ext cx="2353085" cy="1294320"/>
            </a:xfrm>
            <a:prstGeom prst="rect">
              <a:avLst/>
            </a:prstGeom>
            <a:noFill/>
            <a:ln>
              <a:noFill/>
            </a:ln>
          </p:spPr>
        </p:pic>
        <p:pic>
          <p:nvPicPr>
            <p:cNvPr id="684" name="Google Shape;684;p21"/>
            <p:cNvPicPr preferRelativeResize="0"/>
            <p:nvPr/>
          </p:nvPicPr>
          <p:blipFill rotWithShape="1">
            <a:blip r:embed="rId6">
              <a:alphaModFix/>
            </a:blip>
            <a:srcRect b="0" l="0" r="0" t="0"/>
            <a:stretch/>
          </p:blipFill>
          <p:spPr>
            <a:xfrm>
              <a:off x="10908957" y="2690059"/>
              <a:ext cx="1174370" cy="1145145"/>
            </a:xfrm>
            <a:prstGeom prst="rect">
              <a:avLst/>
            </a:prstGeom>
            <a:noFill/>
            <a:ln>
              <a:noFill/>
            </a:ln>
          </p:spPr>
        </p:pic>
        <p:sp>
          <p:nvSpPr>
            <p:cNvPr id="685" name="Google Shape;685;p21"/>
            <p:cNvSpPr/>
            <p:nvPr/>
          </p:nvSpPr>
          <p:spPr>
            <a:xfrm>
              <a:off x="9296156" y="3582896"/>
              <a:ext cx="212725" cy="758190"/>
            </a:xfrm>
            <a:custGeom>
              <a:rect b="b" l="l" r="r" t="t"/>
              <a:pathLst>
                <a:path extrusionOk="0" h="758189" w="212725">
                  <a:moveTo>
                    <a:pt x="212453" y="0"/>
                  </a:moveTo>
                  <a:lnTo>
                    <a:pt x="0" y="0"/>
                  </a:lnTo>
                  <a:lnTo>
                    <a:pt x="0" y="757859"/>
                  </a:lnTo>
                  <a:lnTo>
                    <a:pt x="212453" y="757859"/>
                  </a:lnTo>
                  <a:lnTo>
                    <a:pt x="212453"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86" name="Google Shape;686;p21"/>
            <p:cNvSpPr/>
            <p:nvPr/>
          </p:nvSpPr>
          <p:spPr>
            <a:xfrm>
              <a:off x="9296156" y="3582896"/>
              <a:ext cx="212725" cy="758190"/>
            </a:xfrm>
            <a:custGeom>
              <a:rect b="b" l="l" r="r" t="t"/>
              <a:pathLst>
                <a:path extrusionOk="0" h="758189" w="212725">
                  <a:moveTo>
                    <a:pt x="0" y="0"/>
                  </a:moveTo>
                  <a:lnTo>
                    <a:pt x="212453" y="0"/>
                  </a:lnTo>
                  <a:lnTo>
                    <a:pt x="212453" y="757860"/>
                  </a:lnTo>
                  <a:lnTo>
                    <a:pt x="0" y="757860"/>
                  </a:lnTo>
                  <a:lnTo>
                    <a:pt x="0" y="0"/>
                  </a:lnTo>
                  <a:close/>
                </a:path>
              </a:pathLst>
            </a:custGeom>
            <a:noFill/>
            <a:ln cap="flat" cmpd="sng" w="15875">
              <a:solidFill>
                <a:srgbClr val="6C4D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87" name="Google Shape;687;p21"/>
            <p:cNvSpPr/>
            <p:nvPr/>
          </p:nvSpPr>
          <p:spPr>
            <a:xfrm>
              <a:off x="8910772" y="3976508"/>
              <a:ext cx="375920" cy="352425"/>
            </a:xfrm>
            <a:custGeom>
              <a:rect b="b" l="l" r="r" t="t"/>
              <a:pathLst>
                <a:path extrusionOk="0" h="352425" w="375920">
                  <a:moveTo>
                    <a:pt x="199856" y="0"/>
                  </a:moveTo>
                  <a:lnTo>
                    <a:pt x="199856" y="87988"/>
                  </a:lnTo>
                  <a:lnTo>
                    <a:pt x="0" y="87988"/>
                  </a:lnTo>
                  <a:lnTo>
                    <a:pt x="0" y="263963"/>
                  </a:lnTo>
                  <a:lnTo>
                    <a:pt x="199856" y="263963"/>
                  </a:lnTo>
                  <a:lnTo>
                    <a:pt x="199856" y="351951"/>
                  </a:lnTo>
                  <a:lnTo>
                    <a:pt x="375831" y="175976"/>
                  </a:lnTo>
                  <a:lnTo>
                    <a:pt x="199856"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88" name="Google Shape;688;p21"/>
            <p:cNvSpPr/>
            <p:nvPr/>
          </p:nvSpPr>
          <p:spPr>
            <a:xfrm>
              <a:off x="8910772" y="3976508"/>
              <a:ext cx="375920" cy="352425"/>
            </a:xfrm>
            <a:custGeom>
              <a:rect b="b" l="l" r="r" t="t"/>
              <a:pathLst>
                <a:path extrusionOk="0" h="352425" w="375920">
                  <a:moveTo>
                    <a:pt x="0" y="87987"/>
                  </a:moveTo>
                  <a:lnTo>
                    <a:pt x="199855" y="87987"/>
                  </a:lnTo>
                  <a:lnTo>
                    <a:pt x="199855" y="0"/>
                  </a:lnTo>
                  <a:lnTo>
                    <a:pt x="375831" y="175975"/>
                  </a:lnTo>
                  <a:lnTo>
                    <a:pt x="199855" y="351951"/>
                  </a:lnTo>
                  <a:lnTo>
                    <a:pt x="199855" y="263963"/>
                  </a:lnTo>
                  <a:lnTo>
                    <a:pt x="0" y="263963"/>
                  </a:lnTo>
                  <a:lnTo>
                    <a:pt x="0" y="87987"/>
                  </a:lnTo>
                  <a:close/>
                </a:path>
              </a:pathLst>
            </a:custGeom>
            <a:noFill/>
            <a:ln cap="flat" cmpd="sng" w="15875">
              <a:solidFill>
                <a:srgbClr val="BC88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89" name="Google Shape;689;p21"/>
            <p:cNvSpPr/>
            <p:nvPr/>
          </p:nvSpPr>
          <p:spPr>
            <a:xfrm>
              <a:off x="9638973" y="3988819"/>
              <a:ext cx="375920" cy="352425"/>
            </a:xfrm>
            <a:custGeom>
              <a:rect b="b" l="l" r="r" t="t"/>
              <a:pathLst>
                <a:path extrusionOk="0" h="352425" w="375920">
                  <a:moveTo>
                    <a:pt x="199854" y="0"/>
                  </a:moveTo>
                  <a:lnTo>
                    <a:pt x="199854" y="87988"/>
                  </a:lnTo>
                  <a:lnTo>
                    <a:pt x="0" y="87988"/>
                  </a:lnTo>
                  <a:lnTo>
                    <a:pt x="0" y="263963"/>
                  </a:lnTo>
                  <a:lnTo>
                    <a:pt x="199854" y="263963"/>
                  </a:lnTo>
                  <a:lnTo>
                    <a:pt x="199854" y="351951"/>
                  </a:lnTo>
                  <a:lnTo>
                    <a:pt x="375831" y="175976"/>
                  </a:lnTo>
                  <a:lnTo>
                    <a:pt x="199854"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90" name="Google Shape;690;p21"/>
            <p:cNvSpPr/>
            <p:nvPr/>
          </p:nvSpPr>
          <p:spPr>
            <a:xfrm>
              <a:off x="9638973" y="3988819"/>
              <a:ext cx="375920" cy="352425"/>
            </a:xfrm>
            <a:custGeom>
              <a:rect b="b" l="l" r="r" t="t"/>
              <a:pathLst>
                <a:path extrusionOk="0" h="352425" w="375920">
                  <a:moveTo>
                    <a:pt x="0" y="87987"/>
                  </a:moveTo>
                  <a:lnTo>
                    <a:pt x="199855" y="87987"/>
                  </a:lnTo>
                  <a:lnTo>
                    <a:pt x="199855" y="0"/>
                  </a:lnTo>
                  <a:lnTo>
                    <a:pt x="375831" y="175975"/>
                  </a:lnTo>
                  <a:lnTo>
                    <a:pt x="199855" y="351951"/>
                  </a:lnTo>
                  <a:lnTo>
                    <a:pt x="199855" y="263963"/>
                  </a:lnTo>
                  <a:lnTo>
                    <a:pt x="0" y="263963"/>
                  </a:lnTo>
                  <a:lnTo>
                    <a:pt x="0" y="87987"/>
                  </a:lnTo>
                  <a:close/>
                </a:path>
              </a:pathLst>
            </a:custGeom>
            <a:noFill/>
            <a:ln cap="flat" cmpd="sng" w="15875">
              <a:solidFill>
                <a:srgbClr val="BC88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91" name="Google Shape;691;p21"/>
            <p:cNvSpPr/>
            <p:nvPr/>
          </p:nvSpPr>
          <p:spPr>
            <a:xfrm>
              <a:off x="8136293" y="3153567"/>
              <a:ext cx="525780" cy="335280"/>
            </a:xfrm>
            <a:custGeom>
              <a:rect b="b" l="l" r="r" t="t"/>
              <a:pathLst>
                <a:path extrusionOk="0" h="335279" w="525779">
                  <a:moveTo>
                    <a:pt x="358402" y="0"/>
                  </a:moveTo>
                  <a:lnTo>
                    <a:pt x="358402" y="83667"/>
                  </a:lnTo>
                  <a:lnTo>
                    <a:pt x="0" y="83667"/>
                  </a:lnTo>
                  <a:lnTo>
                    <a:pt x="0" y="251001"/>
                  </a:lnTo>
                  <a:lnTo>
                    <a:pt x="358402" y="251001"/>
                  </a:lnTo>
                  <a:lnTo>
                    <a:pt x="358402" y="334669"/>
                  </a:lnTo>
                  <a:lnTo>
                    <a:pt x="525736" y="167335"/>
                  </a:lnTo>
                  <a:lnTo>
                    <a:pt x="358402"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92" name="Google Shape;692;p21"/>
            <p:cNvSpPr/>
            <p:nvPr/>
          </p:nvSpPr>
          <p:spPr>
            <a:xfrm>
              <a:off x="8136293" y="3153566"/>
              <a:ext cx="525780" cy="335280"/>
            </a:xfrm>
            <a:custGeom>
              <a:rect b="b" l="l" r="r" t="t"/>
              <a:pathLst>
                <a:path extrusionOk="0" h="335279" w="525779">
                  <a:moveTo>
                    <a:pt x="358402" y="334670"/>
                  </a:moveTo>
                  <a:lnTo>
                    <a:pt x="358402" y="251002"/>
                  </a:lnTo>
                  <a:lnTo>
                    <a:pt x="0" y="251002"/>
                  </a:lnTo>
                  <a:lnTo>
                    <a:pt x="0" y="83667"/>
                  </a:lnTo>
                  <a:lnTo>
                    <a:pt x="358402" y="83667"/>
                  </a:lnTo>
                  <a:lnTo>
                    <a:pt x="358402" y="0"/>
                  </a:lnTo>
                  <a:lnTo>
                    <a:pt x="525737" y="167335"/>
                  </a:lnTo>
                  <a:lnTo>
                    <a:pt x="358402" y="334670"/>
                  </a:lnTo>
                  <a:close/>
                </a:path>
              </a:pathLst>
            </a:custGeom>
            <a:noFill/>
            <a:ln cap="flat" cmpd="sng" w="158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93" name="Google Shape;693;p21"/>
            <p:cNvSpPr/>
            <p:nvPr/>
          </p:nvSpPr>
          <p:spPr>
            <a:xfrm>
              <a:off x="10301784" y="3162954"/>
              <a:ext cx="650875" cy="335280"/>
            </a:xfrm>
            <a:custGeom>
              <a:rect b="b" l="l" r="r" t="t"/>
              <a:pathLst>
                <a:path extrusionOk="0" h="335279" w="650875">
                  <a:moveTo>
                    <a:pt x="483500" y="0"/>
                  </a:moveTo>
                  <a:lnTo>
                    <a:pt x="483500" y="83667"/>
                  </a:lnTo>
                  <a:lnTo>
                    <a:pt x="0" y="83667"/>
                  </a:lnTo>
                  <a:lnTo>
                    <a:pt x="0" y="251001"/>
                  </a:lnTo>
                  <a:lnTo>
                    <a:pt x="483500" y="251001"/>
                  </a:lnTo>
                  <a:lnTo>
                    <a:pt x="483500" y="334669"/>
                  </a:lnTo>
                  <a:lnTo>
                    <a:pt x="650835" y="167333"/>
                  </a:lnTo>
                  <a:lnTo>
                    <a:pt x="4835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94" name="Google Shape;694;p21"/>
            <p:cNvSpPr/>
            <p:nvPr/>
          </p:nvSpPr>
          <p:spPr>
            <a:xfrm>
              <a:off x="10301784" y="3162953"/>
              <a:ext cx="650875" cy="335280"/>
            </a:xfrm>
            <a:custGeom>
              <a:rect b="b" l="l" r="r" t="t"/>
              <a:pathLst>
                <a:path extrusionOk="0" h="335279" w="650875">
                  <a:moveTo>
                    <a:pt x="483500" y="334670"/>
                  </a:moveTo>
                  <a:lnTo>
                    <a:pt x="483500" y="251002"/>
                  </a:lnTo>
                  <a:lnTo>
                    <a:pt x="0" y="251002"/>
                  </a:lnTo>
                  <a:lnTo>
                    <a:pt x="0" y="83667"/>
                  </a:lnTo>
                  <a:lnTo>
                    <a:pt x="483500" y="83667"/>
                  </a:lnTo>
                  <a:lnTo>
                    <a:pt x="483500" y="0"/>
                  </a:lnTo>
                  <a:lnTo>
                    <a:pt x="650835" y="167334"/>
                  </a:lnTo>
                  <a:lnTo>
                    <a:pt x="483500" y="334670"/>
                  </a:lnTo>
                  <a:close/>
                </a:path>
              </a:pathLst>
            </a:custGeom>
            <a:noFill/>
            <a:ln cap="flat" cmpd="sng" w="158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695" name="Google Shape;695;p21"/>
            <p:cNvPicPr preferRelativeResize="0"/>
            <p:nvPr/>
          </p:nvPicPr>
          <p:blipFill rotWithShape="1">
            <a:blip r:embed="rId7">
              <a:alphaModFix/>
            </a:blip>
            <a:srcRect b="0" l="0" r="0" t="0"/>
            <a:stretch/>
          </p:blipFill>
          <p:spPr>
            <a:xfrm>
              <a:off x="8765918" y="4098196"/>
              <a:ext cx="1272928" cy="649586"/>
            </a:xfrm>
            <a:prstGeom prst="rect">
              <a:avLst/>
            </a:prstGeom>
            <a:noFill/>
            <a:ln>
              <a:noFill/>
            </a:ln>
          </p:spPr>
        </p:pic>
        <p:sp>
          <p:nvSpPr>
            <p:cNvPr id="696" name="Google Shape;696;p21"/>
            <p:cNvSpPr/>
            <p:nvPr/>
          </p:nvSpPr>
          <p:spPr>
            <a:xfrm>
              <a:off x="6805031" y="4420296"/>
              <a:ext cx="5077460" cy="951865"/>
            </a:xfrm>
            <a:custGeom>
              <a:rect b="b" l="l" r="r" t="t"/>
              <a:pathLst>
                <a:path extrusionOk="0" h="951864" w="5077459">
                  <a:moveTo>
                    <a:pt x="475787" y="0"/>
                  </a:moveTo>
                  <a:lnTo>
                    <a:pt x="0" y="475787"/>
                  </a:lnTo>
                  <a:lnTo>
                    <a:pt x="475787" y="951575"/>
                  </a:lnTo>
                  <a:lnTo>
                    <a:pt x="475787" y="713684"/>
                  </a:lnTo>
                  <a:lnTo>
                    <a:pt x="5077080" y="713684"/>
                  </a:lnTo>
                  <a:lnTo>
                    <a:pt x="5077080" y="237896"/>
                  </a:lnTo>
                  <a:lnTo>
                    <a:pt x="475787" y="237896"/>
                  </a:lnTo>
                  <a:lnTo>
                    <a:pt x="475787"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697" name="Google Shape;697;p21"/>
          <p:cNvSpPr txBox="1"/>
          <p:nvPr/>
        </p:nvSpPr>
        <p:spPr>
          <a:xfrm>
            <a:off x="7257085" y="4690872"/>
            <a:ext cx="1593215" cy="358140"/>
          </a:xfrm>
          <a:prstGeom prst="rect">
            <a:avLst/>
          </a:prstGeom>
          <a:noFill/>
          <a:ln>
            <a:noFill/>
          </a:ln>
        </p:spPr>
        <p:txBody>
          <a:bodyPr anchorCtr="0" anchor="t" bIns="0" lIns="0" spcFirstLastPara="1" rIns="0" wrap="square" tIns="12700">
            <a:spAutoFit/>
          </a:bodyPr>
          <a:lstStyle/>
          <a:p>
            <a:pPr indent="0" lvl="0" marL="12700" rtl="0" algn="l">
              <a:lnSpc>
                <a:spcPct val="119090"/>
              </a:lnSpc>
              <a:spcBef>
                <a:spcPts val="0"/>
              </a:spcBef>
              <a:spcAft>
                <a:spcPts val="0"/>
              </a:spcAft>
              <a:buNone/>
            </a:pPr>
            <a:r>
              <a:rPr lang="en-US" sz="1100">
                <a:solidFill>
                  <a:srgbClr val="FFFFFF"/>
                </a:solidFill>
                <a:latin typeface="Tahoma"/>
                <a:ea typeface="Tahoma"/>
                <a:cs typeface="Tahoma"/>
                <a:sym typeface="Tahoma"/>
              </a:rPr>
              <a:t>IPorigen: </a:t>
            </a:r>
            <a:r>
              <a:rPr lang="en-US" sz="1100">
                <a:solidFill>
                  <a:srgbClr val="FFFFFF"/>
                </a:solidFill>
                <a:latin typeface="Verdana"/>
                <a:ea typeface="Verdana"/>
                <a:cs typeface="Verdana"/>
                <a:sym typeface="Verdana"/>
              </a:rPr>
              <a:t>192.168.120.12</a:t>
            </a:r>
            <a:endParaRPr sz="1100">
              <a:latin typeface="Verdana"/>
              <a:ea typeface="Verdana"/>
              <a:cs typeface="Verdana"/>
              <a:sym typeface="Verdana"/>
            </a:endParaRPr>
          </a:p>
          <a:p>
            <a:pPr indent="0" lvl="0" marL="12700" rtl="0" algn="l">
              <a:lnSpc>
                <a:spcPct val="119090"/>
              </a:lnSpc>
              <a:spcBef>
                <a:spcPts val="0"/>
              </a:spcBef>
              <a:spcAft>
                <a:spcPts val="0"/>
              </a:spcAft>
              <a:buNone/>
            </a:pPr>
            <a:r>
              <a:rPr lang="en-US" sz="1100">
                <a:solidFill>
                  <a:srgbClr val="FFFFFF"/>
                </a:solidFill>
                <a:latin typeface="Tahoma"/>
                <a:ea typeface="Tahoma"/>
                <a:cs typeface="Tahoma"/>
                <a:sym typeface="Tahoma"/>
              </a:rPr>
              <a:t>IPdestino: 80.58.1.30</a:t>
            </a:r>
            <a:endParaRPr sz="1100">
              <a:latin typeface="Tahoma"/>
              <a:ea typeface="Tahoma"/>
              <a:cs typeface="Tahoma"/>
              <a:sym typeface="Tahoma"/>
            </a:endParaRPr>
          </a:p>
        </p:txBody>
      </p:sp>
      <p:sp>
        <p:nvSpPr>
          <p:cNvPr id="698" name="Google Shape;698;p21"/>
          <p:cNvSpPr/>
          <p:nvPr/>
        </p:nvSpPr>
        <p:spPr>
          <a:xfrm>
            <a:off x="6845568" y="5136113"/>
            <a:ext cx="5203190" cy="951865"/>
          </a:xfrm>
          <a:custGeom>
            <a:rect b="b" l="l" r="r" t="t"/>
            <a:pathLst>
              <a:path extrusionOk="0" h="951864" w="5203190">
                <a:moveTo>
                  <a:pt x="4726814" y="0"/>
                </a:moveTo>
                <a:lnTo>
                  <a:pt x="4726814" y="237895"/>
                </a:lnTo>
                <a:lnTo>
                  <a:pt x="0" y="237895"/>
                </a:lnTo>
                <a:lnTo>
                  <a:pt x="0" y="713680"/>
                </a:lnTo>
                <a:lnTo>
                  <a:pt x="4726814" y="713680"/>
                </a:lnTo>
                <a:lnTo>
                  <a:pt x="4726814" y="951575"/>
                </a:lnTo>
                <a:lnTo>
                  <a:pt x="5202598" y="475790"/>
                </a:lnTo>
                <a:lnTo>
                  <a:pt x="4726814"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99" name="Google Shape;699;p21"/>
          <p:cNvSpPr txBox="1"/>
          <p:nvPr/>
        </p:nvSpPr>
        <p:spPr>
          <a:xfrm>
            <a:off x="10071171" y="5425440"/>
            <a:ext cx="1656714" cy="358140"/>
          </a:xfrm>
          <a:prstGeom prst="rect">
            <a:avLst/>
          </a:prstGeom>
          <a:noFill/>
          <a:ln>
            <a:noFill/>
          </a:ln>
        </p:spPr>
        <p:txBody>
          <a:bodyPr anchorCtr="0" anchor="t" bIns="0" lIns="0" spcFirstLastPara="1" rIns="0" wrap="square" tIns="12700">
            <a:spAutoFit/>
          </a:bodyPr>
          <a:lstStyle/>
          <a:p>
            <a:pPr indent="0" lvl="0" marL="12700" rtl="0" algn="l">
              <a:lnSpc>
                <a:spcPct val="119090"/>
              </a:lnSpc>
              <a:spcBef>
                <a:spcPts val="0"/>
              </a:spcBef>
              <a:spcAft>
                <a:spcPts val="0"/>
              </a:spcAft>
              <a:buNone/>
            </a:pPr>
            <a:r>
              <a:rPr lang="en-US" sz="1100">
                <a:solidFill>
                  <a:srgbClr val="FFFFFF"/>
                </a:solidFill>
                <a:latin typeface="Tahoma"/>
                <a:ea typeface="Tahoma"/>
                <a:cs typeface="Tahoma"/>
                <a:sym typeface="Tahoma"/>
              </a:rPr>
              <a:t>IPorigen: 80.58.1.30</a:t>
            </a:r>
            <a:endParaRPr sz="1100">
              <a:latin typeface="Tahoma"/>
              <a:ea typeface="Tahoma"/>
              <a:cs typeface="Tahoma"/>
              <a:sym typeface="Tahoma"/>
            </a:endParaRPr>
          </a:p>
          <a:p>
            <a:pPr indent="0" lvl="0" marL="12700" rtl="0" algn="l">
              <a:lnSpc>
                <a:spcPct val="119090"/>
              </a:lnSpc>
              <a:spcBef>
                <a:spcPts val="0"/>
              </a:spcBef>
              <a:spcAft>
                <a:spcPts val="0"/>
              </a:spcAft>
              <a:buNone/>
            </a:pPr>
            <a:r>
              <a:rPr lang="en-US" sz="1100">
                <a:solidFill>
                  <a:srgbClr val="FFFFFF"/>
                </a:solidFill>
                <a:latin typeface="Tahoma"/>
                <a:ea typeface="Tahoma"/>
                <a:cs typeface="Tahoma"/>
                <a:sym typeface="Tahoma"/>
              </a:rPr>
              <a:t>IPdestino: </a:t>
            </a:r>
            <a:r>
              <a:rPr lang="en-US" sz="1100">
                <a:solidFill>
                  <a:srgbClr val="FFFFFF"/>
                </a:solidFill>
                <a:latin typeface="Verdana"/>
                <a:ea typeface="Verdana"/>
                <a:cs typeface="Verdana"/>
                <a:sym typeface="Verdana"/>
              </a:rPr>
              <a:t>192.168.120.12</a:t>
            </a:r>
            <a:endParaRPr sz="1100">
              <a:latin typeface="Verdana"/>
              <a:ea typeface="Verdana"/>
              <a:cs typeface="Verdana"/>
              <a:sym typeface="Verdana"/>
            </a:endParaRPr>
          </a:p>
        </p:txBody>
      </p:sp>
      <p:sp>
        <p:nvSpPr>
          <p:cNvPr id="700" name="Google Shape;700;p21"/>
          <p:cNvSpPr txBox="1"/>
          <p:nvPr/>
        </p:nvSpPr>
        <p:spPr>
          <a:xfrm>
            <a:off x="6907744" y="5387340"/>
            <a:ext cx="1388110" cy="455295"/>
          </a:xfrm>
          <a:prstGeom prst="rect">
            <a:avLst/>
          </a:prstGeom>
          <a:noFill/>
          <a:ln>
            <a:noFill/>
          </a:ln>
        </p:spPr>
        <p:txBody>
          <a:bodyPr anchorCtr="0" anchor="t" bIns="0" lIns="0" spcFirstLastPara="1" rIns="0" wrap="square" tIns="9525">
            <a:spAutoFit/>
          </a:bodyPr>
          <a:lstStyle/>
          <a:p>
            <a:pPr indent="0" lvl="0" marL="12700" marR="5080" rtl="0" algn="l">
              <a:lnSpc>
                <a:spcPct val="101400"/>
              </a:lnSpc>
              <a:spcBef>
                <a:spcPts val="0"/>
              </a:spcBef>
              <a:spcAft>
                <a:spcPts val="0"/>
              </a:spcAft>
              <a:buNone/>
            </a:pPr>
            <a:r>
              <a:rPr b="1" lang="en-US" sz="1400">
                <a:solidFill>
                  <a:srgbClr val="C00000"/>
                </a:solidFill>
                <a:latin typeface="Tahoma"/>
                <a:ea typeface="Tahoma"/>
                <a:cs typeface="Tahoma"/>
                <a:sym typeface="Tahoma"/>
              </a:rPr>
              <a:t>-j SNAT --to / MASQUERADE</a:t>
            </a:r>
            <a:endParaRPr sz="1400">
              <a:latin typeface="Tahoma"/>
              <a:ea typeface="Tahoma"/>
              <a:cs typeface="Tahoma"/>
              <a:sym typeface="Tahoma"/>
            </a:endParaRPr>
          </a:p>
        </p:txBody>
      </p:sp>
      <p:pic>
        <p:nvPicPr>
          <p:cNvPr id="701" name="Google Shape;701;p21"/>
          <p:cNvPicPr preferRelativeResize="0"/>
          <p:nvPr/>
        </p:nvPicPr>
        <p:blipFill rotWithShape="1">
          <a:blip r:embed="rId8">
            <a:alphaModFix/>
          </a:blip>
          <a:srcRect b="0" l="0" r="0" t="0"/>
          <a:stretch/>
        </p:blipFill>
        <p:spPr>
          <a:xfrm>
            <a:off x="7089647" y="2822448"/>
            <a:ext cx="1008888" cy="996695"/>
          </a:xfrm>
          <a:prstGeom prst="rect">
            <a:avLst/>
          </a:prstGeom>
          <a:noFill/>
          <a:ln>
            <a:noFill/>
          </a:ln>
        </p:spPr>
      </p:pic>
      <p:pic>
        <p:nvPicPr>
          <p:cNvPr id="702" name="Google Shape;702;p21"/>
          <p:cNvPicPr preferRelativeResize="0"/>
          <p:nvPr/>
        </p:nvPicPr>
        <p:blipFill rotWithShape="1">
          <a:blip r:embed="rId9">
            <a:alphaModFix/>
          </a:blip>
          <a:srcRect b="0" l="0" r="0" t="0"/>
          <a:stretch/>
        </p:blipFill>
        <p:spPr>
          <a:xfrm>
            <a:off x="6394703" y="2996183"/>
            <a:ext cx="984503" cy="911351"/>
          </a:xfrm>
          <a:prstGeom prst="rect">
            <a:avLst/>
          </a:prstGeom>
          <a:noFill/>
          <a:ln>
            <a:noFill/>
          </a:ln>
        </p:spPr>
      </p:pic>
      <p:sp>
        <p:nvSpPr>
          <p:cNvPr id="703" name="Google Shape;703;p21"/>
          <p:cNvSpPr txBox="1"/>
          <p:nvPr>
            <p:ph type="title"/>
          </p:nvPr>
        </p:nvSpPr>
        <p:spPr>
          <a:xfrm>
            <a:off x="855401" y="387600"/>
            <a:ext cx="7160400" cy="9570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Isolamento/segregazione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pic>
        <p:nvPicPr>
          <p:cNvPr id="708" name="Google Shape;708;p22"/>
          <p:cNvPicPr preferRelativeResize="0"/>
          <p:nvPr/>
        </p:nvPicPr>
        <p:blipFill rotWithShape="1">
          <a:blip r:embed="rId3">
            <a:alphaModFix/>
          </a:blip>
          <a:srcRect b="0" l="0" r="0" t="0"/>
          <a:stretch/>
        </p:blipFill>
        <p:spPr>
          <a:xfrm>
            <a:off x="7179944" y="0"/>
            <a:ext cx="5012055" cy="6858000"/>
          </a:xfrm>
          <a:prstGeom prst="rect">
            <a:avLst/>
          </a:prstGeom>
          <a:noFill/>
          <a:ln>
            <a:noFill/>
          </a:ln>
        </p:spPr>
      </p:pic>
      <p:sp>
        <p:nvSpPr>
          <p:cNvPr id="709" name="Google Shape;709;p22"/>
          <p:cNvSpPr txBox="1"/>
          <p:nvPr/>
        </p:nvSpPr>
        <p:spPr>
          <a:xfrm>
            <a:off x="11126685" y="6324600"/>
            <a:ext cx="18097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22</a:t>
            </a:r>
            <a:endParaRPr sz="1100">
              <a:latin typeface="Verdana"/>
              <a:ea typeface="Verdana"/>
              <a:cs typeface="Verdana"/>
              <a:sym typeface="Verdana"/>
            </a:endParaRPr>
          </a:p>
        </p:txBody>
      </p:sp>
      <p:sp>
        <p:nvSpPr>
          <p:cNvPr id="710" name="Google Shape;710;p22"/>
          <p:cNvSpPr txBox="1"/>
          <p:nvPr>
            <p:ph type="title"/>
          </p:nvPr>
        </p:nvSpPr>
        <p:spPr>
          <a:xfrm>
            <a:off x="855401" y="387600"/>
            <a:ext cx="6996600" cy="9570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Isolamento/segregazione</a:t>
            </a:r>
            <a:endParaRPr/>
          </a:p>
        </p:txBody>
      </p:sp>
      <p:grpSp>
        <p:nvGrpSpPr>
          <p:cNvPr id="711" name="Google Shape;711;p22"/>
          <p:cNvGrpSpPr/>
          <p:nvPr/>
        </p:nvGrpSpPr>
        <p:grpSpPr>
          <a:xfrm>
            <a:off x="7377174" y="0"/>
            <a:ext cx="3466203" cy="6858000"/>
            <a:chOff x="7377174" y="0"/>
            <a:chExt cx="3466203" cy="6858000"/>
          </a:xfrm>
        </p:grpSpPr>
        <p:pic>
          <p:nvPicPr>
            <p:cNvPr id="712" name="Google Shape;712;p22"/>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713" name="Google Shape;713;p22"/>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714" name="Google Shape;714;p22"/>
          <p:cNvSpPr txBox="1"/>
          <p:nvPr/>
        </p:nvSpPr>
        <p:spPr>
          <a:xfrm>
            <a:off x="126875" y="6277350"/>
            <a:ext cx="7171500" cy="540600"/>
          </a:xfrm>
          <a:prstGeom prst="rect">
            <a:avLst/>
          </a:prstGeom>
          <a:noFill/>
          <a:ln>
            <a:noFill/>
          </a:ln>
        </p:spPr>
        <p:txBody>
          <a:bodyPr anchorCtr="0" anchor="t" bIns="0" lIns="0" spcFirstLastPara="1" rIns="0" wrap="square" tIns="12700">
            <a:spAutoFit/>
          </a:bodyPr>
          <a:lstStyle/>
          <a:p>
            <a:pPr indent="0" lvl="0" marL="29844" rtl="0" algn="l">
              <a:lnSpc>
                <a:spcPct val="115625"/>
              </a:lnSpc>
              <a:spcBef>
                <a:spcPts val="0"/>
              </a:spcBef>
              <a:spcAft>
                <a:spcPts val="0"/>
              </a:spcAft>
              <a:buNone/>
            </a:pPr>
            <a:r>
              <a:rPr lang="en-US" sz="800">
                <a:latin typeface="Verdana"/>
                <a:ea typeface="Verdana"/>
                <a:cs typeface="Verdana"/>
                <a:sym typeface="Verdana"/>
              </a:rPr>
              <a:t>Fonte: Archlinux, </a:t>
            </a:r>
            <a:r>
              <a:rPr lang="en-US" sz="800">
                <a:solidFill>
                  <a:srgbClr val="222222"/>
                </a:solidFill>
                <a:latin typeface="Verdana"/>
                <a:ea typeface="Verdana"/>
                <a:cs typeface="Verdana"/>
                <a:sym typeface="Verdana"/>
              </a:rPr>
              <a:t>nftables, 2024</a:t>
            </a:r>
            <a:endParaRPr sz="800">
              <a:latin typeface="Verdana"/>
              <a:ea typeface="Verdana"/>
              <a:cs typeface="Verdana"/>
              <a:sym typeface="Verdana"/>
            </a:endParaRPr>
          </a:p>
          <a:p>
            <a:pPr indent="0" lvl="0" marL="29844" rtl="0" algn="l">
              <a:lnSpc>
                <a:spcPct val="115625"/>
              </a:lnSpc>
              <a:spcBef>
                <a:spcPts val="0"/>
              </a:spcBef>
              <a:spcAft>
                <a:spcPts val="0"/>
              </a:spcAft>
              <a:buNone/>
            </a:pPr>
            <a:r>
              <a:rPr lang="en-US" sz="800">
                <a:latin typeface="Verdana"/>
                <a:ea typeface="Verdana"/>
                <a:cs typeface="Verdana"/>
                <a:sym typeface="Verdana"/>
              </a:rPr>
              <a:t>URL: </a:t>
            </a:r>
            <a:r>
              <a:rPr lang="en-US" sz="800" u="sng">
                <a:solidFill>
                  <a:srgbClr val="87882D"/>
                </a:solidFill>
                <a:latin typeface="Verdana"/>
                <a:ea typeface="Verdana"/>
                <a:cs typeface="Verdana"/>
                <a:sym typeface="Verdana"/>
              </a:rPr>
              <a:t>https://wiki.archlinux.org/title/nftables</a:t>
            </a:r>
            <a:endParaRPr sz="800">
              <a:latin typeface="Verdana"/>
              <a:ea typeface="Verdana"/>
              <a:cs typeface="Verdana"/>
              <a:sym typeface="Verdana"/>
            </a:endParaRPr>
          </a:p>
          <a:p>
            <a:pPr indent="0" lvl="0" marL="12700" rtl="0" algn="l">
              <a:lnSpc>
                <a:spcPct val="100000"/>
              </a:lnSpc>
              <a:spcBef>
                <a:spcPts val="215"/>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715" name="Google Shape;715;p22"/>
          <p:cNvSpPr txBox="1"/>
          <p:nvPr/>
        </p:nvSpPr>
        <p:spPr>
          <a:xfrm>
            <a:off x="692056" y="1566164"/>
            <a:ext cx="6762750" cy="299720"/>
          </a:xfrm>
          <a:prstGeom prst="rect">
            <a:avLst/>
          </a:prstGeom>
          <a:noFill/>
          <a:ln>
            <a:noFill/>
          </a:ln>
        </p:spPr>
        <p:txBody>
          <a:bodyPr anchorCtr="0" anchor="t" bIns="0" lIns="0" spcFirstLastPara="1" rIns="0" wrap="square" tIns="12700">
            <a:spAutoFit/>
          </a:bodyPr>
          <a:lstStyle/>
          <a:p>
            <a:pPr indent="-154305" lvl="0" marL="167005" rtl="0" algn="l">
              <a:lnSpc>
                <a:spcPct val="100000"/>
              </a:lnSpc>
              <a:spcBef>
                <a:spcPts val="0"/>
              </a:spcBef>
              <a:spcAft>
                <a:spcPts val="0"/>
              </a:spcAft>
              <a:buClr>
                <a:srgbClr val="FFBA00"/>
              </a:buClr>
              <a:buSzPts val="1800"/>
              <a:buFont typeface="Arial"/>
              <a:buChar char="•"/>
            </a:pPr>
            <a:r>
              <a:rPr lang="en-US" sz="1800">
                <a:latin typeface="Verdana"/>
                <a:ea typeface="Verdana"/>
                <a:cs typeface="Verdana"/>
                <a:sym typeface="Verdana"/>
              </a:rPr>
              <a:t>Di seguito analizzeremo tre firewall Linux di rilievo</a:t>
            </a:r>
            <a:endParaRPr sz="1800">
              <a:latin typeface="Verdana"/>
              <a:ea typeface="Verdana"/>
              <a:cs typeface="Verdana"/>
              <a:sym typeface="Verdana"/>
            </a:endParaRPr>
          </a:p>
        </p:txBody>
      </p:sp>
      <p:sp>
        <p:nvSpPr>
          <p:cNvPr id="716" name="Google Shape;716;p22"/>
          <p:cNvSpPr txBox="1"/>
          <p:nvPr/>
        </p:nvSpPr>
        <p:spPr>
          <a:xfrm>
            <a:off x="692056" y="3318764"/>
            <a:ext cx="6296700" cy="2654700"/>
          </a:xfrm>
          <a:prstGeom prst="rect">
            <a:avLst/>
          </a:prstGeom>
          <a:noFill/>
          <a:ln>
            <a:noFill/>
          </a:ln>
        </p:spPr>
        <p:txBody>
          <a:bodyPr anchorCtr="0" anchor="t" bIns="0" lIns="0" spcFirstLastPara="1" rIns="0" wrap="square" tIns="13950">
            <a:spAutoFit/>
          </a:bodyPr>
          <a:lstStyle/>
          <a:p>
            <a:pPr indent="-101600" lvl="0" marL="103504" marR="5080" rtl="0" algn="l">
              <a:lnSpc>
                <a:spcPct val="99400"/>
              </a:lnSpc>
              <a:spcBef>
                <a:spcPts val="0"/>
              </a:spcBef>
              <a:spcAft>
                <a:spcPts val="0"/>
              </a:spcAft>
              <a:buSzPts val="1600"/>
              <a:buFont typeface="Arial"/>
              <a:buChar char="•"/>
            </a:pPr>
            <a:r>
              <a:rPr b="1" lang="en-US" sz="1600">
                <a:latin typeface="Tahoma"/>
                <a:ea typeface="Tahoma"/>
                <a:cs typeface="Tahoma"/>
                <a:sym typeface="Tahoma"/>
              </a:rPr>
              <a:t>	Nftables </a:t>
            </a:r>
            <a:r>
              <a:rPr lang="en-US" sz="1600">
                <a:latin typeface="Verdana"/>
                <a:ea typeface="Verdana"/>
                <a:cs typeface="Verdana"/>
                <a:sym typeface="Verdana"/>
              </a:rPr>
              <a:t>è stato sviluppato da Netfilter per Debian 10 (e versioni successive) per risolvere molti dei problemi di IPTables.</a:t>
            </a:r>
            <a:endParaRPr sz="1600">
              <a:latin typeface="Verdana"/>
              <a:ea typeface="Verdana"/>
              <a:cs typeface="Verdana"/>
              <a:sym typeface="Verdana"/>
            </a:endParaRPr>
          </a:p>
          <a:p>
            <a:pPr indent="-88900" lvl="1" marL="287020" rtl="0" algn="l">
              <a:lnSpc>
                <a:spcPct val="100000"/>
              </a:lnSpc>
              <a:spcBef>
                <a:spcPts val="560"/>
              </a:spcBef>
              <a:spcAft>
                <a:spcPts val="0"/>
              </a:spcAft>
              <a:buClr>
                <a:srgbClr val="FFBA00"/>
              </a:buClr>
              <a:buSzPts val="1400"/>
              <a:buFont typeface="Arial"/>
              <a:buChar char="•"/>
            </a:pPr>
            <a:r>
              <a:rPr lang="en-US">
                <a:latin typeface="Verdana"/>
                <a:ea typeface="Verdana"/>
                <a:cs typeface="Verdana"/>
                <a:sym typeface="Verdana"/>
              </a:rPr>
              <a:t>Alcuni di questi problemi sono ad esempio:</a:t>
            </a:r>
            <a:endParaRPr>
              <a:latin typeface="Verdana"/>
              <a:ea typeface="Verdana"/>
              <a:cs typeface="Verdana"/>
              <a:sym typeface="Verdana"/>
            </a:endParaRPr>
          </a:p>
          <a:p>
            <a:pPr indent="-78105" lvl="2" marL="468630" rtl="0" algn="l">
              <a:lnSpc>
                <a:spcPct val="100000"/>
              </a:lnSpc>
              <a:spcBef>
                <a:spcPts val="680"/>
              </a:spcBef>
              <a:spcAft>
                <a:spcPts val="0"/>
              </a:spcAft>
              <a:buClr>
                <a:srgbClr val="FFBA00"/>
              </a:buClr>
              <a:buSzPts val="1200"/>
              <a:buFont typeface="Arial"/>
              <a:buChar char="•"/>
            </a:pPr>
            <a:r>
              <a:rPr lang="en-US" sz="1200">
                <a:latin typeface="Verdana"/>
                <a:ea typeface="Verdana"/>
                <a:cs typeface="Verdana"/>
                <a:sym typeface="Verdana"/>
              </a:rPr>
              <a:t>Regole di supporto per IPv4 e IPv6</a:t>
            </a:r>
            <a:endParaRPr sz="1200">
              <a:latin typeface="Verdana"/>
              <a:ea typeface="Verdana"/>
              <a:cs typeface="Verdana"/>
              <a:sym typeface="Verdana"/>
            </a:endParaRPr>
          </a:p>
          <a:p>
            <a:pPr indent="-78740" lvl="2" marL="469265" marR="232409" rtl="0" algn="l">
              <a:lnSpc>
                <a:spcPct val="101400"/>
              </a:lnSpc>
              <a:spcBef>
                <a:spcPts val="480"/>
              </a:spcBef>
              <a:spcAft>
                <a:spcPts val="0"/>
              </a:spcAft>
              <a:buClr>
                <a:srgbClr val="FFBA00"/>
              </a:buClr>
              <a:buSzPts val="1200"/>
              <a:buFont typeface="Arial"/>
              <a:buChar char="•"/>
            </a:pPr>
            <a:r>
              <a:rPr lang="en-US" sz="1200">
                <a:latin typeface="Verdana"/>
                <a:ea typeface="Verdana"/>
                <a:cs typeface="Verdana"/>
                <a:sym typeface="Verdana"/>
              </a:rPr>
              <a:t>Consente la creazione di regole semplici, in cui le tabelle del firewall possono essere personalizzate, anche se è compatibile con le regole IPTable.</a:t>
            </a:r>
            <a:endParaRPr sz="1200">
              <a:latin typeface="Verdana"/>
              <a:ea typeface="Verdana"/>
              <a:cs typeface="Verdana"/>
              <a:sym typeface="Verdana"/>
            </a:endParaRPr>
          </a:p>
          <a:p>
            <a:pPr indent="-88900" lvl="1" marL="286385" marR="323215" rtl="0" algn="l">
              <a:lnSpc>
                <a:spcPct val="99400"/>
              </a:lnSpc>
              <a:spcBef>
                <a:spcPts val="630"/>
              </a:spcBef>
              <a:spcAft>
                <a:spcPts val="0"/>
              </a:spcAft>
              <a:buClr>
                <a:srgbClr val="FFBA00"/>
              </a:buClr>
              <a:buSzPts val="1400"/>
              <a:buFont typeface="Arial"/>
              <a:buChar char="•"/>
            </a:pPr>
            <a:r>
              <a:rPr lang="en-US">
                <a:latin typeface="Verdana"/>
                <a:ea typeface="Verdana"/>
                <a:cs typeface="Verdana"/>
                <a:sym typeface="Verdana"/>
              </a:rPr>
              <a:t>Inoltre, nft è un'evoluzione di IPTables con il supporto per il debug dei processi e il monitoraggio delle regole e degli stati, quindi è compatibile con le regole di IPTables.</a:t>
            </a:r>
            <a:endParaRPr>
              <a:latin typeface="Verdana"/>
              <a:ea typeface="Verdana"/>
              <a:cs typeface="Verdana"/>
              <a:sym typeface="Verdana"/>
            </a:endParaRPr>
          </a:p>
        </p:txBody>
      </p:sp>
      <p:sp>
        <p:nvSpPr>
          <p:cNvPr id="717" name="Google Shape;717;p22"/>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sp>
        <p:nvSpPr>
          <p:cNvPr id="718" name="Google Shape;718;p22"/>
          <p:cNvSpPr/>
          <p:nvPr/>
        </p:nvSpPr>
        <p:spPr>
          <a:xfrm>
            <a:off x="1513683" y="2172149"/>
            <a:ext cx="1418590" cy="672465"/>
          </a:xfrm>
          <a:custGeom>
            <a:rect b="b" l="l" r="r" t="t"/>
            <a:pathLst>
              <a:path extrusionOk="0" h="672464" w="1418589">
                <a:moveTo>
                  <a:pt x="1306202" y="0"/>
                </a:moveTo>
                <a:lnTo>
                  <a:pt x="112050" y="0"/>
                </a:lnTo>
                <a:lnTo>
                  <a:pt x="68435" y="8805"/>
                </a:lnTo>
                <a:lnTo>
                  <a:pt x="32818" y="32819"/>
                </a:lnTo>
                <a:lnTo>
                  <a:pt x="8805" y="68435"/>
                </a:lnTo>
                <a:lnTo>
                  <a:pt x="0" y="112050"/>
                </a:lnTo>
                <a:lnTo>
                  <a:pt x="0" y="560241"/>
                </a:lnTo>
                <a:lnTo>
                  <a:pt x="8805" y="603856"/>
                </a:lnTo>
                <a:lnTo>
                  <a:pt x="32818" y="639472"/>
                </a:lnTo>
                <a:lnTo>
                  <a:pt x="68435" y="663485"/>
                </a:lnTo>
                <a:lnTo>
                  <a:pt x="112050" y="672291"/>
                </a:lnTo>
                <a:lnTo>
                  <a:pt x="1306202" y="672291"/>
                </a:lnTo>
                <a:lnTo>
                  <a:pt x="1349817" y="663485"/>
                </a:lnTo>
                <a:lnTo>
                  <a:pt x="1385434" y="639472"/>
                </a:lnTo>
                <a:lnTo>
                  <a:pt x="1409447" y="603856"/>
                </a:lnTo>
                <a:lnTo>
                  <a:pt x="1418253" y="560241"/>
                </a:lnTo>
                <a:lnTo>
                  <a:pt x="1418253" y="112050"/>
                </a:lnTo>
                <a:lnTo>
                  <a:pt x="1409447" y="68435"/>
                </a:lnTo>
                <a:lnTo>
                  <a:pt x="1385434" y="32819"/>
                </a:lnTo>
                <a:lnTo>
                  <a:pt x="1349817" y="8805"/>
                </a:lnTo>
                <a:lnTo>
                  <a:pt x="1306202" y="0"/>
                </a:lnTo>
                <a:close/>
              </a:path>
            </a:pathLst>
          </a:custGeom>
          <a:solidFill>
            <a:srgbClr val="AFABA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19" name="Google Shape;719;p22"/>
          <p:cNvSpPr txBox="1"/>
          <p:nvPr/>
        </p:nvSpPr>
        <p:spPr>
          <a:xfrm>
            <a:off x="1770375" y="2358650"/>
            <a:ext cx="1023000" cy="567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7F7F7F"/>
                </a:solidFill>
                <a:latin typeface="Verdana"/>
                <a:ea typeface="Verdana"/>
                <a:cs typeface="Verdana"/>
                <a:sym typeface="Verdana"/>
              </a:rPr>
              <a:t>Tabelle IPT</a:t>
            </a:r>
            <a:endParaRPr sz="1800">
              <a:latin typeface="Verdana"/>
              <a:ea typeface="Verdana"/>
              <a:cs typeface="Verdana"/>
              <a:sym typeface="Verdana"/>
            </a:endParaRPr>
          </a:p>
        </p:txBody>
      </p:sp>
      <p:sp>
        <p:nvSpPr>
          <p:cNvPr id="720" name="Google Shape;720;p22"/>
          <p:cNvSpPr/>
          <p:nvPr/>
        </p:nvSpPr>
        <p:spPr>
          <a:xfrm>
            <a:off x="3134022" y="2172149"/>
            <a:ext cx="1748789" cy="672465"/>
          </a:xfrm>
          <a:custGeom>
            <a:rect b="b" l="l" r="r" t="t"/>
            <a:pathLst>
              <a:path extrusionOk="0" h="672464" w="1748789">
                <a:moveTo>
                  <a:pt x="1636182" y="0"/>
                </a:moveTo>
                <a:lnTo>
                  <a:pt x="112049" y="0"/>
                </a:lnTo>
                <a:lnTo>
                  <a:pt x="68434" y="8805"/>
                </a:lnTo>
                <a:lnTo>
                  <a:pt x="32818" y="32819"/>
                </a:lnTo>
                <a:lnTo>
                  <a:pt x="8805" y="68435"/>
                </a:lnTo>
                <a:lnTo>
                  <a:pt x="0" y="112050"/>
                </a:lnTo>
                <a:lnTo>
                  <a:pt x="0" y="560241"/>
                </a:lnTo>
                <a:lnTo>
                  <a:pt x="8805" y="603856"/>
                </a:lnTo>
                <a:lnTo>
                  <a:pt x="32818" y="639472"/>
                </a:lnTo>
                <a:lnTo>
                  <a:pt x="68434" y="663485"/>
                </a:lnTo>
                <a:lnTo>
                  <a:pt x="112049" y="672291"/>
                </a:lnTo>
                <a:lnTo>
                  <a:pt x="1636182" y="672291"/>
                </a:lnTo>
                <a:lnTo>
                  <a:pt x="1679797" y="663485"/>
                </a:lnTo>
                <a:lnTo>
                  <a:pt x="1715413" y="639472"/>
                </a:lnTo>
                <a:lnTo>
                  <a:pt x="1739427" y="603856"/>
                </a:lnTo>
                <a:lnTo>
                  <a:pt x="1748232" y="560241"/>
                </a:lnTo>
                <a:lnTo>
                  <a:pt x="1748232" y="112050"/>
                </a:lnTo>
                <a:lnTo>
                  <a:pt x="1739427" y="68435"/>
                </a:lnTo>
                <a:lnTo>
                  <a:pt x="1715413" y="32819"/>
                </a:lnTo>
                <a:lnTo>
                  <a:pt x="1679797" y="8805"/>
                </a:lnTo>
                <a:lnTo>
                  <a:pt x="1636182"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21" name="Google Shape;721;p22"/>
          <p:cNvSpPr txBox="1"/>
          <p:nvPr/>
        </p:nvSpPr>
        <p:spPr>
          <a:xfrm>
            <a:off x="3280269" y="2358644"/>
            <a:ext cx="1455420"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FFFF"/>
                </a:solidFill>
                <a:latin typeface="Verdana"/>
                <a:ea typeface="Verdana"/>
                <a:cs typeface="Verdana"/>
                <a:sym typeface="Verdana"/>
              </a:rPr>
              <a:t>Nftables / nft</a:t>
            </a:r>
            <a:endParaRPr sz="1800">
              <a:latin typeface="Verdana"/>
              <a:ea typeface="Verdana"/>
              <a:cs typeface="Verdana"/>
              <a:sym typeface="Verdana"/>
            </a:endParaRPr>
          </a:p>
        </p:txBody>
      </p:sp>
      <p:sp>
        <p:nvSpPr>
          <p:cNvPr id="722" name="Google Shape;722;p22"/>
          <p:cNvSpPr/>
          <p:nvPr/>
        </p:nvSpPr>
        <p:spPr>
          <a:xfrm>
            <a:off x="5062317" y="2172149"/>
            <a:ext cx="1418590" cy="672465"/>
          </a:xfrm>
          <a:custGeom>
            <a:rect b="b" l="l" r="r" t="t"/>
            <a:pathLst>
              <a:path extrusionOk="0" h="672464" w="1418589">
                <a:moveTo>
                  <a:pt x="1306202" y="0"/>
                </a:moveTo>
                <a:lnTo>
                  <a:pt x="112050" y="0"/>
                </a:lnTo>
                <a:lnTo>
                  <a:pt x="68435" y="8805"/>
                </a:lnTo>
                <a:lnTo>
                  <a:pt x="32818" y="32818"/>
                </a:lnTo>
                <a:lnTo>
                  <a:pt x="8805" y="68434"/>
                </a:lnTo>
                <a:lnTo>
                  <a:pt x="0" y="112049"/>
                </a:lnTo>
                <a:lnTo>
                  <a:pt x="0" y="560240"/>
                </a:lnTo>
                <a:lnTo>
                  <a:pt x="8805" y="603855"/>
                </a:lnTo>
                <a:lnTo>
                  <a:pt x="32818" y="639471"/>
                </a:lnTo>
                <a:lnTo>
                  <a:pt x="68435" y="663485"/>
                </a:lnTo>
                <a:lnTo>
                  <a:pt x="112050" y="672291"/>
                </a:lnTo>
                <a:lnTo>
                  <a:pt x="1306202" y="672291"/>
                </a:lnTo>
                <a:lnTo>
                  <a:pt x="1349817" y="663485"/>
                </a:lnTo>
                <a:lnTo>
                  <a:pt x="1385434" y="639471"/>
                </a:lnTo>
                <a:lnTo>
                  <a:pt x="1409447" y="603855"/>
                </a:lnTo>
                <a:lnTo>
                  <a:pt x="1418253" y="560240"/>
                </a:lnTo>
                <a:lnTo>
                  <a:pt x="1418253" y="112049"/>
                </a:lnTo>
                <a:lnTo>
                  <a:pt x="1409447" y="68434"/>
                </a:lnTo>
                <a:lnTo>
                  <a:pt x="1385434" y="32818"/>
                </a:lnTo>
                <a:lnTo>
                  <a:pt x="1349817" y="8805"/>
                </a:lnTo>
                <a:lnTo>
                  <a:pt x="1306202" y="0"/>
                </a:lnTo>
                <a:close/>
              </a:path>
            </a:pathLst>
          </a:custGeom>
          <a:solidFill>
            <a:srgbClr val="AFABA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23" name="Google Shape;723;p22"/>
          <p:cNvSpPr txBox="1"/>
          <p:nvPr/>
        </p:nvSpPr>
        <p:spPr>
          <a:xfrm>
            <a:off x="5557925" y="2358644"/>
            <a:ext cx="426720"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7F7F7F"/>
                </a:solidFill>
                <a:latin typeface="Verdana"/>
                <a:ea typeface="Verdana"/>
                <a:cs typeface="Verdana"/>
                <a:sym typeface="Verdana"/>
              </a:rPr>
              <a:t>ufw</a:t>
            </a:r>
            <a:endParaRPr sz="1800">
              <a:latin typeface="Verdana"/>
              <a:ea typeface="Verdana"/>
              <a:cs typeface="Verdana"/>
              <a:sym typeface="Verdana"/>
            </a:endParaRPr>
          </a:p>
        </p:txBody>
      </p:sp>
      <p:sp>
        <p:nvSpPr>
          <p:cNvPr id="724" name="Google Shape;724;p22"/>
          <p:cNvSpPr txBox="1"/>
          <p:nvPr/>
        </p:nvSpPr>
        <p:spPr>
          <a:xfrm>
            <a:off x="7488104" y="4994035"/>
            <a:ext cx="4396200" cy="831900"/>
          </a:xfrm>
          <a:prstGeom prst="rect">
            <a:avLst/>
          </a:prstGeom>
          <a:solidFill>
            <a:srgbClr val="FFFFFF"/>
          </a:solidFill>
          <a:ln cap="flat" cmpd="sng" w="41275">
            <a:solidFill>
              <a:srgbClr val="C00000"/>
            </a:solidFill>
            <a:prstDash val="solid"/>
            <a:round/>
            <a:headEnd len="sm" w="sm" type="none"/>
            <a:tailEnd len="sm" w="sm" type="none"/>
          </a:ln>
        </p:spPr>
        <p:txBody>
          <a:bodyPr anchorCtr="0" anchor="t" bIns="0" lIns="0" spcFirstLastPara="1" rIns="0" wrap="square" tIns="95875">
            <a:spAutoFit/>
          </a:bodyPr>
          <a:lstStyle/>
          <a:p>
            <a:pPr indent="0" lvl="0" marL="274320" marR="259079" rtl="0" algn="l">
              <a:lnSpc>
                <a:spcPct val="99500"/>
              </a:lnSpc>
              <a:spcBef>
                <a:spcPts val="0"/>
              </a:spcBef>
              <a:spcAft>
                <a:spcPts val="0"/>
              </a:spcAft>
              <a:buNone/>
            </a:pPr>
            <a:r>
              <a:rPr lang="en-US" sz="1200">
                <a:latin typeface="Verdana"/>
                <a:ea typeface="Verdana"/>
                <a:cs typeface="Verdana"/>
                <a:sym typeface="Verdana"/>
              </a:rPr>
              <a:t>nft non è abilitato di default come IPTables, e deve essere installato: </a:t>
            </a:r>
            <a:r>
              <a:rPr b="1" lang="en-US" sz="1200">
                <a:latin typeface="Tahoma"/>
                <a:ea typeface="Tahoma"/>
                <a:cs typeface="Tahoma"/>
                <a:sym typeface="Tahoma"/>
              </a:rPr>
              <a:t>$ sudo apt install nftables</a:t>
            </a:r>
            <a:r>
              <a:rPr lang="en-US" sz="1200">
                <a:latin typeface="Verdana"/>
                <a:ea typeface="Verdana"/>
                <a:cs typeface="Verdana"/>
                <a:sym typeface="Verdana"/>
              </a:rPr>
              <a:t>, e le regole IPv4/v6 sono normalmente memorizzate in </a:t>
            </a:r>
            <a:r>
              <a:rPr lang="en-US" sz="1200">
                <a:solidFill>
                  <a:srgbClr val="333333"/>
                </a:solidFill>
                <a:latin typeface="Verdana"/>
                <a:ea typeface="Verdana"/>
                <a:cs typeface="Verdana"/>
                <a:sym typeface="Verdana"/>
              </a:rPr>
              <a:t>/etc/nftables.conf</a:t>
            </a:r>
            <a:endParaRPr sz="1200">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pic>
        <p:nvPicPr>
          <p:cNvPr id="729" name="Google Shape;729;p23"/>
          <p:cNvPicPr preferRelativeResize="0"/>
          <p:nvPr/>
        </p:nvPicPr>
        <p:blipFill rotWithShape="1">
          <a:blip r:embed="rId3">
            <a:alphaModFix/>
          </a:blip>
          <a:srcRect b="0" l="0" r="0" t="0"/>
          <a:stretch/>
        </p:blipFill>
        <p:spPr>
          <a:xfrm>
            <a:off x="7179944" y="0"/>
            <a:ext cx="5012055" cy="6858000"/>
          </a:xfrm>
          <a:prstGeom prst="rect">
            <a:avLst/>
          </a:prstGeom>
          <a:noFill/>
          <a:ln>
            <a:noFill/>
          </a:ln>
        </p:spPr>
      </p:pic>
      <p:sp>
        <p:nvSpPr>
          <p:cNvPr id="730" name="Google Shape;730;p23"/>
          <p:cNvSpPr txBox="1"/>
          <p:nvPr/>
        </p:nvSpPr>
        <p:spPr>
          <a:xfrm>
            <a:off x="11126685" y="6324600"/>
            <a:ext cx="18097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23</a:t>
            </a:r>
            <a:endParaRPr sz="1100">
              <a:latin typeface="Verdana"/>
              <a:ea typeface="Verdana"/>
              <a:cs typeface="Verdana"/>
              <a:sym typeface="Verdana"/>
            </a:endParaRPr>
          </a:p>
        </p:txBody>
      </p:sp>
      <p:grpSp>
        <p:nvGrpSpPr>
          <p:cNvPr id="731" name="Google Shape;731;p23"/>
          <p:cNvGrpSpPr/>
          <p:nvPr/>
        </p:nvGrpSpPr>
        <p:grpSpPr>
          <a:xfrm>
            <a:off x="7377174" y="0"/>
            <a:ext cx="3466203" cy="6858000"/>
            <a:chOff x="7377174" y="0"/>
            <a:chExt cx="3466203" cy="6858000"/>
          </a:xfrm>
        </p:grpSpPr>
        <p:pic>
          <p:nvPicPr>
            <p:cNvPr id="732" name="Google Shape;732;p23"/>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733" name="Google Shape;733;p23"/>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734" name="Google Shape;734;p23"/>
          <p:cNvSpPr txBox="1"/>
          <p:nvPr/>
        </p:nvSpPr>
        <p:spPr>
          <a:xfrm>
            <a:off x="126875" y="6277350"/>
            <a:ext cx="7473600" cy="540600"/>
          </a:xfrm>
          <a:prstGeom prst="rect">
            <a:avLst/>
          </a:prstGeom>
          <a:noFill/>
          <a:ln>
            <a:noFill/>
          </a:ln>
        </p:spPr>
        <p:txBody>
          <a:bodyPr anchorCtr="0" anchor="t" bIns="0" lIns="0" spcFirstLastPara="1" rIns="0" wrap="square" tIns="12700">
            <a:spAutoFit/>
          </a:bodyPr>
          <a:lstStyle/>
          <a:p>
            <a:pPr indent="0" lvl="0" marL="29844" rtl="0" algn="l">
              <a:lnSpc>
                <a:spcPct val="115625"/>
              </a:lnSpc>
              <a:spcBef>
                <a:spcPts val="0"/>
              </a:spcBef>
              <a:spcAft>
                <a:spcPts val="0"/>
              </a:spcAft>
              <a:buNone/>
            </a:pPr>
            <a:r>
              <a:rPr lang="en-US" sz="800">
                <a:latin typeface="Verdana"/>
                <a:ea typeface="Verdana"/>
                <a:cs typeface="Verdana"/>
                <a:sym typeface="Verdana"/>
              </a:rPr>
              <a:t>Fonte: Archlinux, </a:t>
            </a:r>
            <a:r>
              <a:rPr lang="en-US" sz="800">
                <a:solidFill>
                  <a:srgbClr val="222222"/>
                </a:solidFill>
                <a:latin typeface="Verdana"/>
                <a:ea typeface="Verdana"/>
                <a:cs typeface="Verdana"/>
                <a:sym typeface="Verdana"/>
              </a:rPr>
              <a:t>nftables, 2024</a:t>
            </a:r>
            <a:endParaRPr sz="800">
              <a:latin typeface="Verdana"/>
              <a:ea typeface="Verdana"/>
              <a:cs typeface="Verdana"/>
              <a:sym typeface="Verdana"/>
            </a:endParaRPr>
          </a:p>
          <a:p>
            <a:pPr indent="0" lvl="0" marL="29844" rtl="0" algn="l">
              <a:lnSpc>
                <a:spcPct val="115625"/>
              </a:lnSpc>
              <a:spcBef>
                <a:spcPts val="0"/>
              </a:spcBef>
              <a:spcAft>
                <a:spcPts val="0"/>
              </a:spcAft>
              <a:buNone/>
            </a:pPr>
            <a:r>
              <a:rPr lang="en-US" sz="800">
                <a:latin typeface="Verdana"/>
                <a:ea typeface="Verdana"/>
                <a:cs typeface="Verdana"/>
                <a:sym typeface="Verdana"/>
              </a:rPr>
              <a:t>URL: </a:t>
            </a:r>
            <a:r>
              <a:rPr lang="en-US" sz="800" u="sng">
                <a:solidFill>
                  <a:srgbClr val="87882D"/>
                </a:solidFill>
                <a:latin typeface="Verdana"/>
                <a:ea typeface="Verdana"/>
                <a:cs typeface="Verdana"/>
                <a:sym typeface="Verdana"/>
              </a:rPr>
              <a:t>https://wiki.archlinux.org/title/nftables</a:t>
            </a:r>
            <a:endParaRPr sz="800">
              <a:latin typeface="Verdana"/>
              <a:ea typeface="Verdana"/>
              <a:cs typeface="Verdana"/>
              <a:sym typeface="Verdana"/>
            </a:endParaRPr>
          </a:p>
          <a:p>
            <a:pPr indent="0" lvl="0" marL="12700" rtl="0" algn="l">
              <a:lnSpc>
                <a:spcPct val="100000"/>
              </a:lnSpc>
              <a:spcBef>
                <a:spcPts val="215"/>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735" name="Google Shape;735;p23"/>
          <p:cNvSpPr txBox="1"/>
          <p:nvPr/>
        </p:nvSpPr>
        <p:spPr>
          <a:xfrm>
            <a:off x="587259" y="1450848"/>
            <a:ext cx="3355200" cy="4314000"/>
          </a:xfrm>
          <a:prstGeom prst="rect">
            <a:avLst/>
          </a:prstGeom>
          <a:noFill/>
          <a:ln>
            <a:noFill/>
          </a:ln>
        </p:spPr>
        <p:txBody>
          <a:bodyPr anchorCtr="0" anchor="t" bIns="0" lIns="0" spcFirstLastPara="1" rIns="0" wrap="square" tIns="85725">
            <a:spAutoFit/>
          </a:bodyPr>
          <a:lstStyle/>
          <a:p>
            <a:pPr indent="-122554" lvl="0" marL="147955" rtl="0" algn="l">
              <a:lnSpc>
                <a:spcPct val="100000"/>
              </a:lnSpc>
              <a:spcBef>
                <a:spcPts val="0"/>
              </a:spcBef>
              <a:spcAft>
                <a:spcPts val="0"/>
              </a:spcAft>
              <a:buClr>
                <a:srgbClr val="FFBA00"/>
              </a:buClr>
              <a:buSzPts val="1000"/>
              <a:buFont typeface="Arial"/>
              <a:buChar char="•"/>
            </a:pPr>
            <a:r>
              <a:rPr lang="en-US" sz="900">
                <a:latin typeface="Verdana"/>
                <a:ea typeface="Verdana"/>
                <a:cs typeface="Verdana"/>
                <a:sym typeface="Verdana"/>
              </a:rPr>
              <a:t>Per salvare le regole IPv4/IPv6 in memoria:</a:t>
            </a:r>
            <a:endParaRPr sz="900">
              <a:latin typeface="Verdana"/>
              <a:ea typeface="Verdana"/>
              <a:cs typeface="Verdana"/>
              <a:sym typeface="Verdana"/>
            </a:endParaRPr>
          </a:p>
          <a:p>
            <a:pPr indent="-77470" lvl="1" marL="285115" rtl="0" algn="l">
              <a:lnSpc>
                <a:spcPct val="100000"/>
              </a:lnSpc>
              <a:spcBef>
                <a:spcPts val="575"/>
              </a:spcBef>
              <a:spcAft>
                <a:spcPts val="0"/>
              </a:spcAft>
              <a:buClr>
                <a:srgbClr val="FFBA00"/>
              </a:buClr>
              <a:buSzPts val="900"/>
              <a:buFont typeface="Arial"/>
              <a:buChar char="•"/>
            </a:pPr>
            <a:r>
              <a:rPr b="1" lang="en-US" sz="900">
                <a:latin typeface="Tahoma"/>
                <a:ea typeface="Tahoma"/>
                <a:cs typeface="Tahoma"/>
                <a:sym typeface="Tahoma"/>
              </a:rPr>
              <a:t>$ sudo nft list ruleset &gt; /etc/nftables.conf</a:t>
            </a:r>
            <a:endParaRPr sz="900">
              <a:latin typeface="Tahoma"/>
              <a:ea typeface="Tahoma"/>
              <a:cs typeface="Tahoma"/>
              <a:sym typeface="Tahoma"/>
            </a:endParaRPr>
          </a:p>
          <a:p>
            <a:pPr indent="-77470" lvl="1" marL="285115" rtl="0" algn="l">
              <a:lnSpc>
                <a:spcPct val="100000"/>
              </a:lnSpc>
              <a:spcBef>
                <a:spcPts val="480"/>
              </a:spcBef>
              <a:spcAft>
                <a:spcPts val="0"/>
              </a:spcAft>
              <a:buClr>
                <a:srgbClr val="FFBA00"/>
              </a:buClr>
              <a:buSzPts val="900"/>
              <a:buFont typeface="Arial"/>
              <a:buChar char="•"/>
            </a:pPr>
            <a:r>
              <a:rPr b="1" lang="en-US" sz="900">
                <a:latin typeface="Tahoma"/>
                <a:ea typeface="Tahoma"/>
                <a:cs typeface="Tahoma"/>
                <a:sym typeface="Tahoma"/>
              </a:rPr>
              <a:t>$ sudo systemctl restart nftables.service</a:t>
            </a:r>
            <a:endParaRPr sz="900">
              <a:latin typeface="Tahoma"/>
              <a:ea typeface="Tahoma"/>
              <a:cs typeface="Tahoma"/>
              <a:sym typeface="Tahoma"/>
            </a:endParaRPr>
          </a:p>
          <a:p>
            <a:pPr indent="-122554" lvl="0" marL="147955" rtl="0" algn="l">
              <a:lnSpc>
                <a:spcPct val="100000"/>
              </a:lnSpc>
              <a:spcBef>
                <a:spcPts val="670"/>
              </a:spcBef>
              <a:spcAft>
                <a:spcPts val="0"/>
              </a:spcAft>
              <a:buClr>
                <a:srgbClr val="FFBA00"/>
              </a:buClr>
              <a:buSzPts val="1000"/>
              <a:buFont typeface="Arial"/>
              <a:buChar char="•"/>
            </a:pPr>
            <a:r>
              <a:rPr lang="en-US" sz="900">
                <a:latin typeface="Verdana"/>
                <a:ea typeface="Verdana"/>
                <a:cs typeface="Verdana"/>
                <a:sym typeface="Verdana"/>
              </a:rPr>
              <a:t>Svuotare un tavolo:</a:t>
            </a:r>
            <a:endParaRPr sz="900">
              <a:latin typeface="Verdana"/>
              <a:ea typeface="Verdana"/>
              <a:cs typeface="Verdana"/>
              <a:sym typeface="Verdana"/>
            </a:endParaRPr>
          </a:p>
          <a:p>
            <a:pPr indent="-77470" lvl="1" marL="285115" rtl="0" algn="l">
              <a:lnSpc>
                <a:spcPct val="100000"/>
              </a:lnSpc>
              <a:spcBef>
                <a:spcPts val="580"/>
              </a:spcBef>
              <a:spcAft>
                <a:spcPts val="0"/>
              </a:spcAft>
              <a:buClr>
                <a:srgbClr val="FFBA00"/>
              </a:buClr>
              <a:buSzPts val="900"/>
              <a:buFont typeface="Arial"/>
              <a:buChar char="•"/>
            </a:pPr>
            <a:r>
              <a:rPr b="1" lang="en-US" sz="900">
                <a:latin typeface="Tahoma"/>
                <a:ea typeface="Tahoma"/>
                <a:cs typeface="Tahoma"/>
                <a:sym typeface="Tahoma"/>
              </a:rPr>
              <a:t>$ nft flush table [famiglia] [nome_tabella]</a:t>
            </a:r>
            <a:endParaRPr sz="900">
              <a:latin typeface="Tahoma"/>
              <a:ea typeface="Tahoma"/>
              <a:cs typeface="Tahoma"/>
              <a:sym typeface="Tahoma"/>
            </a:endParaRPr>
          </a:p>
          <a:p>
            <a:pPr indent="-122554" lvl="0" marL="147955" rtl="0" algn="l">
              <a:lnSpc>
                <a:spcPct val="100000"/>
              </a:lnSpc>
              <a:spcBef>
                <a:spcPts val="695"/>
              </a:spcBef>
              <a:spcAft>
                <a:spcPts val="0"/>
              </a:spcAft>
              <a:buClr>
                <a:srgbClr val="FFBA00"/>
              </a:buClr>
              <a:buSzPts val="1000"/>
              <a:buFont typeface="Arial"/>
              <a:buChar char="•"/>
            </a:pPr>
            <a:r>
              <a:rPr lang="en-US" sz="900">
                <a:latin typeface="Verdana"/>
                <a:ea typeface="Verdana"/>
                <a:cs typeface="Verdana"/>
                <a:sym typeface="Verdana"/>
              </a:rPr>
              <a:t>Creare o eliminare una regola:</a:t>
            </a:r>
            <a:endParaRPr sz="900">
              <a:latin typeface="Verdana"/>
              <a:ea typeface="Verdana"/>
              <a:cs typeface="Verdana"/>
              <a:sym typeface="Verdana"/>
            </a:endParaRPr>
          </a:p>
          <a:p>
            <a:pPr indent="-77470" lvl="1" marL="285115" rtl="0" algn="l">
              <a:lnSpc>
                <a:spcPct val="119090"/>
              </a:lnSpc>
              <a:spcBef>
                <a:spcPts val="575"/>
              </a:spcBef>
              <a:spcAft>
                <a:spcPts val="0"/>
              </a:spcAft>
              <a:buClr>
                <a:srgbClr val="FFBA00"/>
              </a:buClr>
              <a:buSzPts val="900"/>
              <a:buFont typeface="Arial"/>
              <a:buChar char="•"/>
            </a:pPr>
            <a:r>
              <a:rPr b="1" lang="en-US" sz="900">
                <a:latin typeface="Tahoma"/>
                <a:ea typeface="Tahoma"/>
                <a:cs typeface="Tahoma"/>
                <a:sym typeface="Tahoma"/>
              </a:rPr>
              <a:t>$ nft add/delete table [family] [table_name],</a:t>
            </a:r>
            <a:endParaRPr sz="900">
              <a:latin typeface="Tahoma"/>
              <a:ea typeface="Tahoma"/>
              <a:cs typeface="Tahoma"/>
              <a:sym typeface="Tahoma"/>
            </a:endParaRPr>
          </a:p>
          <a:p>
            <a:pPr indent="0" lvl="0" marL="286385" rtl="0" algn="l">
              <a:lnSpc>
                <a:spcPct val="113636"/>
              </a:lnSpc>
              <a:spcBef>
                <a:spcPts val="0"/>
              </a:spcBef>
              <a:spcAft>
                <a:spcPts val="0"/>
              </a:spcAft>
              <a:buNone/>
            </a:pPr>
            <a:r>
              <a:rPr lang="en-US" sz="900">
                <a:latin typeface="Verdana"/>
                <a:ea typeface="Verdana"/>
                <a:cs typeface="Verdana"/>
                <a:sym typeface="Verdana"/>
              </a:rPr>
              <a:t>dove la famiglia corrisponde a ip</a:t>
            </a:r>
            <a:endParaRPr sz="900">
              <a:latin typeface="Verdana"/>
              <a:ea typeface="Verdana"/>
              <a:cs typeface="Verdana"/>
              <a:sym typeface="Verdana"/>
            </a:endParaRPr>
          </a:p>
          <a:p>
            <a:pPr indent="0" lvl="0" marL="286385" marR="71120" rtl="0" algn="l">
              <a:lnSpc>
                <a:spcPct val="118181"/>
              </a:lnSpc>
              <a:spcBef>
                <a:spcPts val="0"/>
              </a:spcBef>
              <a:spcAft>
                <a:spcPts val="0"/>
              </a:spcAft>
              <a:buNone/>
            </a:pPr>
            <a:r>
              <a:rPr lang="en-US" sz="900">
                <a:latin typeface="Verdana"/>
                <a:ea typeface="Verdana"/>
                <a:cs typeface="Verdana"/>
                <a:sym typeface="Verdana"/>
              </a:rPr>
              <a:t>(corrisponde a IPTables) ; ip6 (Ip6tables) ; inet (Iptables e ip6tables al livello</a:t>
            </a:r>
            <a:endParaRPr sz="900">
              <a:latin typeface="Verdana"/>
              <a:ea typeface="Verdana"/>
              <a:cs typeface="Verdana"/>
              <a:sym typeface="Verdana"/>
            </a:endParaRPr>
          </a:p>
          <a:p>
            <a:pPr indent="0" lvl="0" marL="286385" rtl="0" algn="l">
              <a:lnSpc>
                <a:spcPct val="113636"/>
              </a:lnSpc>
              <a:spcBef>
                <a:spcPts val="0"/>
              </a:spcBef>
              <a:spcAft>
                <a:spcPts val="0"/>
              </a:spcAft>
              <a:buNone/>
            </a:pPr>
            <a:r>
              <a:rPr lang="en-US" sz="900">
                <a:latin typeface="Verdana"/>
                <a:ea typeface="Verdana"/>
                <a:cs typeface="Verdana"/>
                <a:sym typeface="Verdana"/>
              </a:rPr>
              <a:t>stesso tempo) ; arp (Arptables) ; bridge (ebtables)</a:t>
            </a:r>
            <a:endParaRPr sz="900">
              <a:latin typeface="Verdana"/>
              <a:ea typeface="Verdana"/>
              <a:cs typeface="Verdana"/>
              <a:sym typeface="Verdana"/>
            </a:endParaRPr>
          </a:p>
          <a:p>
            <a:pPr indent="-77470" lvl="0" marL="102870" rtl="0" algn="l">
              <a:lnSpc>
                <a:spcPct val="100000"/>
              </a:lnSpc>
              <a:spcBef>
                <a:spcPts val="600"/>
              </a:spcBef>
              <a:spcAft>
                <a:spcPts val="0"/>
              </a:spcAft>
              <a:buClr>
                <a:srgbClr val="FFBA00"/>
              </a:buClr>
              <a:buSzPts val="900"/>
              <a:buFont typeface="Arial"/>
              <a:buChar char="•"/>
            </a:pPr>
            <a:r>
              <a:rPr lang="en-US" sz="900">
                <a:latin typeface="Verdana"/>
                <a:ea typeface="Verdana"/>
                <a:cs typeface="Verdana"/>
                <a:sym typeface="Verdana"/>
              </a:rPr>
              <a:t>Aggiungere/inserire una catena:</a:t>
            </a:r>
            <a:endParaRPr sz="900">
              <a:latin typeface="Verdana"/>
              <a:ea typeface="Verdana"/>
              <a:cs typeface="Verdana"/>
              <a:sym typeface="Verdana"/>
            </a:endParaRPr>
          </a:p>
          <a:p>
            <a:pPr indent="-77470" lvl="1" marL="285115" rtl="0" algn="l">
              <a:lnSpc>
                <a:spcPct val="100000"/>
              </a:lnSpc>
              <a:spcBef>
                <a:spcPts val="575"/>
              </a:spcBef>
              <a:spcAft>
                <a:spcPts val="0"/>
              </a:spcAft>
              <a:buClr>
                <a:srgbClr val="FFBA00"/>
              </a:buClr>
              <a:buSzPts val="900"/>
              <a:buFont typeface="Arial"/>
              <a:buChar char="•"/>
            </a:pPr>
            <a:r>
              <a:rPr b="1" lang="en-US" sz="900">
                <a:latin typeface="Tahoma"/>
                <a:ea typeface="Tahoma"/>
                <a:cs typeface="Tahoma"/>
                <a:sym typeface="Tahoma"/>
              </a:rPr>
              <a:t>$ nft add chain [famiglia] [ tabella] [catena]</a:t>
            </a:r>
            <a:endParaRPr sz="900">
              <a:latin typeface="Tahoma"/>
              <a:ea typeface="Tahoma"/>
              <a:cs typeface="Tahoma"/>
              <a:sym typeface="Tahoma"/>
            </a:endParaRPr>
          </a:p>
          <a:p>
            <a:pPr indent="-77470" lvl="1" marL="285115" marR="149225" rtl="0" algn="l">
              <a:lnSpc>
                <a:spcPct val="118181"/>
              </a:lnSpc>
              <a:spcBef>
                <a:spcPts val="540"/>
              </a:spcBef>
              <a:spcAft>
                <a:spcPts val="0"/>
              </a:spcAft>
              <a:buClr>
                <a:srgbClr val="FFBA00"/>
              </a:buClr>
              <a:buSzPts val="900"/>
              <a:buFont typeface="Arial"/>
              <a:buChar char="•"/>
            </a:pPr>
            <a:r>
              <a:rPr b="1" lang="en-US" sz="900">
                <a:latin typeface="Tahoma"/>
                <a:ea typeface="Tahoma"/>
                <a:cs typeface="Tahoma"/>
                <a:sym typeface="Tahoma"/>
              </a:rPr>
              <a:t>$ nft insert rule [famiglia] [ tabella] [catena] handle [identificatore] [dichiarazione]</a:t>
            </a:r>
            <a:endParaRPr sz="900">
              <a:latin typeface="Tahoma"/>
              <a:ea typeface="Tahoma"/>
              <a:cs typeface="Tahoma"/>
              <a:sym typeface="Tahoma"/>
            </a:endParaRPr>
          </a:p>
          <a:p>
            <a:pPr indent="-77470" lvl="0" marL="102870" rtl="0" algn="l">
              <a:lnSpc>
                <a:spcPct val="100000"/>
              </a:lnSpc>
              <a:spcBef>
                <a:spcPts val="535"/>
              </a:spcBef>
              <a:spcAft>
                <a:spcPts val="0"/>
              </a:spcAft>
              <a:buClr>
                <a:srgbClr val="FFBA00"/>
              </a:buClr>
              <a:buSzPts val="900"/>
              <a:buFont typeface="Arial"/>
              <a:buChar char="•"/>
            </a:pPr>
            <a:r>
              <a:rPr lang="en-US" sz="900">
                <a:latin typeface="Verdana"/>
                <a:ea typeface="Verdana"/>
                <a:cs typeface="Verdana"/>
                <a:sym typeface="Verdana"/>
              </a:rPr>
              <a:t>Eliminare una catena:</a:t>
            </a:r>
            <a:endParaRPr sz="900">
              <a:latin typeface="Verdana"/>
              <a:ea typeface="Verdana"/>
              <a:cs typeface="Verdana"/>
              <a:sym typeface="Verdana"/>
            </a:endParaRPr>
          </a:p>
          <a:p>
            <a:pPr indent="-77470" lvl="1" marL="285115" rtl="0" algn="l">
              <a:lnSpc>
                <a:spcPct val="100000"/>
              </a:lnSpc>
              <a:spcBef>
                <a:spcPts val="575"/>
              </a:spcBef>
              <a:spcAft>
                <a:spcPts val="0"/>
              </a:spcAft>
              <a:buClr>
                <a:srgbClr val="FFBA00"/>
              </a:buClr>
              <a:buSzPts val="900"/>
              <a:buFont typeface="Arial"/>
              <a:buChar char="•"/>
            </a:pPr>
            <a:r>
              <a:rPr b="1" lang="en-US" sz="900">
                <a:latin typeface="Tahoma"/>
                <a:ea typeface="Tahoma"/>
                <a:cs typeface="Tahoma"/>
                <a:sym typeface="Tahoma"/>
              </a:rPr>
              <a:t>$ nft flush chain [famiglia] [ tabella] [catena]</a:t>
            </a:r>
            <a:endParaRPr sz="900">
              <a:latin typeface="Tahoma"/>
              <a:ea typeface="Tahoma"/>
              <a:cs typeface="Tahoma"/>
              <a:sym typeface="Tahoma"/>
            </a:endParaRPr>
          </a:p>
          <a:p>
            <a:pPr indent="-77470" lvl="1" marL="285115" rtl="0" algn="l">
              <a:lnSpc>
                <a:spcPct val="100000"/>
              </a:lnSpc>
              <a:spcBef>
                <a:spcPts val="480"/>
              </a:spcBef>
              <a:spcAft>
                <a:spcPts val="0"/>
              </a:spcAft>
              <a:buClr>
                <a:srgbClr val="FFBA00"/>
              </a:buClr>
              <a:buSzPts val="900"/>
              <a:buFont typeface="Arial"/>
              <a:buChar char="•"/>
            </a:pPr>
            <a:r>
              <a:rPr b="1" lang="en-US" sz="900">
                <a:latin typeface="Tahoma"/>
                <a:ea typeface="Tahoma"/>
                <a:cs typeface="Tahoma"/>
                <a:sym typeface="Tahoma"/>
              </a:rPr>
              <a:t>$ nft cancellare catena [famiglia] [ tabella] [catena]</a:t>
            </a:r>
            <a:endParaRPr sz="900">
              <a:latin typeface="Tahoma"/>
              <a:ea typeface="Tahoma"/>
              <a:cs typeface="Tahoma"/>
              <a:sym typeface="Tahoma"/>
            </a:endParaRPr>
          </a:p>
          <a:p>
            <a:pPr indent="-77470" lvl="0" marL="102870" rtl="0" algn="l">
              <a:lnSpc>
                <a:spcPct val="100000"/>
              </a:lnSpc>
              <a:spcBef>
                <a:spcPts val="575"/>
              </a:spcBef>
              <a:spcAft>
                <a:spcPts val="0"/>
              </a:spcAft>
              <a:buClr>
                <a:srgbClr val="FFBA00"/>
              </a:buClr>
              <a:buSzPts val="900"/>
              <a:buFont typeface="Arial"/>
              <a:buChar char="•"/>
            </a:pPr>
            <a:r>
              <a:rPr lang="en-US" sz="900">
                <a:latin typeface="Verdana"/>
                <a:ea typeface="Verdana"/>
                <a:cs typeface="Verdana"/>
                <a:sym typeface="Verdana"/>
              </a:rPr>
              <a:t>Consultare le regole e le relative tabelle:</a:t>
            </a:r>
            <a:endParaRPr sz="900">
              <a:latin typeface="Verdana"/>
              <a:ea typeface="Verdana"/>
              <a:cs typeface="Verdana"/>
              <a:sym typeface="Verdana"/>
            </a:endParaRPr>
          </a:p>
          <a:p>
            <a:pPr indent="-77470" lvl="1" marL="285115" rtl="0" algn="l">
              <a:lnSpc>
                <a:spcPct val="100000"/>
              </a:lnSpc>
              <a:spcBef>
                <a:spcPts val="600"/>
              </a:spcBef>
              <a:spcAft>
                <a:spcPts val="0"/>
              </a:spcAft>
              <a:buClr>
                <a:srgbClr val="FFBA00"/>
              </a:buClr>
              <a:buSzPts val="900"/>
              <a:buFont typeface="Arial"/>
              <a:buChar char="•"/>
            </a:pPr>
            <a:r>
              <a:rPr b="1" lang="en-US" sz="900">
                <a:latin typeface="Tahoma"/>
                <a:ea typeface="Tahoma"/>
                <a:cs typeface="Tahoma"/>
                <a:sym typeface="Tahoma"/>
              </a:rPr>
              <a:t>$ nft list ruleset</a:t>
            </a:r>
            <a:endParaRPr sz="900">
              <a:latin typeface="Tahoma"/>
              <a:ea typeface="Tahoma"/>
              <a:cs typeface="Tahoma"/>
              <a:sym typeface="Tahoma"/>
            </a:endParaRPr>
          </a:p>
          <a:p>
            <a:pPr indent="-77470" lvl="1" marL="285115" rtl="0" algn="l">
              <a:lnSpc>
                <a:spcPct val="100000"/>
              </a:lnSpc>
              <a:spcBef>
                <a:spcPts val="575"/>
              </a:spcBef>
              <a:spcAft>
                <a:spcPts val="0"/>
              </a:spcAft>
              <a:buClr>
                <a:srgbClr val="FFBA00"/>
              </a:buClr>
              <a:buSzPts val="900"/>
              <a:buFont typeface="Arial"/>
              <a:buChar char="•"/>
            </a:pPr>
            <a:r>
              <a:rPr b="1" lang="en-US" sz="900">
                <a:latin typeface="Tahoma"/>
                <a:ea typeface="Tahoma"/>
                <a:cs typeface="Tahoma"/>
                <a:sym typeface="Tahoma"/>
              </a:rPr>
              <a:t>$ nft list table [family] [ table] [chain]</a:t>
            </a:r>
            <a:endParaRPr sz="900">
              <a:latin typeface="Tahoma"/>
              <a:ea typeface="Tahoma"/>
              <a:cs typeface="Tahoma"/>
              <a:sym typeface="Tahoma"/>
            </a:endParaRPr>
          </a:p>
        </p:txBody>
      </p:sp>
      <p:sp>
        <p:nvSpPr>
          <p:cNvPr id="736" name="Google Shape;736;p23"/>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sp>
        <p:nvSpPr>
          <p:cNvPr id="737" name="Google Shape;737;p23"/>
          <p:cNvSpPr txBox="1"/>
          <p:nvPr>
            <p:ph type="title"/>
          </p:nvPr>
        </p:nvSpPr>
        <p:spPr>
          <a:xfrm>
            <a:off x="855401" y="387600"/>
            <a:ext cx="7248300" cy="9570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Isolamento/segregazione</a:t>
            </a:r>
            <a:endParaRPr/>
          </a:p>
        </p:txBody>
      </p:sp>
      <p:sp>
        <p:nvSpPr>
          <p:cNvPr id="738" name="Google Shape;738;p23"/>
          <p:cNvSpPr txBox="1"/>
          <p:nvPr/>
        </p:nvSpPr>
        <p:spPr>
          <a:xfrm>
            <a:off x="6963077" y="1968757"/>
            <a:ext cx="407670" cy="243840"/>
          </a:xfrm>
          <a:prstGeom prst="rect">
            <a:avLst/>
          </a:prstGeom>
          <a:noFill/>
          <a:ln cap="flat" cmpd="sng" w="25400">
            <a:solidFill>
              <a:srgbClr val="FFBA00"/>
            </a:solidFill>
            <a:prstDash val="solid"/>
            <a:round/>
            <a:headEnd len="sm" w="sm" type="none"/>
            <a:tailEnd len="sm" w="sm" type="none"/>
          </a:ln>
        </p:spPr>
        <p:txBody>
          <a:bodyPr anchorCtr="0" anchor="t" bIns="0" lIns="0" spcFirstLastPara="1" rIns="0" wrap="square" tIns="31100">
            <a:spAutoFit/>
          </a:bodyPr>
          <a:lstStyle/>
          <a:p>
            <a:pPr indent="0" lvl="0" marL="8890" rtl="0" algn="l">
              <a:lnSpc>
                <a:spcPct val="100000"/>
              </a:lnSpc>
              <a:spcBef>
                <a:spcPts val="0"/>
              </a:spcBef>
              <a:spcAft>
                <a:spcPts val="0"/>
              </a:spcAft>
              <a:buNone/>
            </a:pPr>
            <a:r>
              <a:rPr b="1" lang="en-US" sz="1100">
                <a:latin typeface="Tahoma"/>
                <a:ea typeface="Tahoma"/>
                <a:cs typeface="Tahoma"/>
                <a:sym typeface="Tahoma"/>
              </a:rPr>
              <a:t>gancio</a:t>
            </a:r>
            <a:endParaRPr sz="1100">
              <a:latin typeface="Tahoma"/>
              <a:ea typeface="Tahoma"/>
              <a:cs typeface="Tahoma"/>
              <a:sym typeface="Tahoma"/>
            </a:endParaRPr>
          </a:p>
        </p:txBody>
      </p:sp>
      <p:sp>
        <p:nvSpPr>
          <p:cNvPr id="739" name="Google Shape;739;p23"/>
          <p:cNvSpPr txBox="1"/>
          <p:nvPr/>
        </p:nvSpPr>
        <p:spPr>
          <a:xfrm>
            <a:off x="4073965" y="1438655"/>
            <a:ext cx="2875280" cy="906780"/>
          </a:xfrm>
          <a:prstGeom prst="rect">
            <a:avLst/>
          </a:prstGeom>
          <a:noFill/>
          <a:ln>
            <a:noFill/>
          </a:ln>
        </p:spPr>
        <p:txBody>
          <a:bodyPr anchorCtr="0" anchor="t" bIns="0" lIns="0" spcFirstLastPara="1" rIns="0" wrap="square" tIns="88900">
            <a:spAutoFit/>
          </a:bodyPr>
          <a:lstStyle/>
          <a:p>
            <a:pPr indent="-135255" lvl="0" marL="147955" rtl="0" algn="l">
              <a:lnSpc>
                <a:spcPct val="100000"/>
              </a:lnSpc>
              <a:spcBef>
                <a:spcPts val="0"/>
              </a:spcBef>
              <a:spcAft>
                <a:spcPts val="0"/>
              </a:spcAft>
              <a:buClr>
                <a:srgbClr val="FFBA00"/>
              </a:buClr>
              <a:buSzPts val="1200"/>
              <a:buFont typeface="Arial"/>
              <a:buChar char="•"/>
            </a:pPr>
            <a:r>
              <a:rPr lang="en-US" sz="1100">
                <a:latin typeface="Verdana"/>
                <a:ea typeface="Verdana"/>
                <a:cs typeface="Verdana"/>
                <a:sym typeface="Verdana"/>
              </a:rPr>
              <a:t>Impostare la tabella di postrouting :</a:t>
            </a:r>
            <a:endParaRPr sz="1100">
              <a:latin typeface="Verdana"/>
              <a:ea typeface="Verdana"/>
              <a:cs typeface="Verdana"/>
              <a:sym typeface="Verdana"/>
            </a:endParaRPr>
          </a:p>
          <a:p>
            <a:pPr indent="-90170" lvl="1" marL="285750" rtl="0" algn="l">
              <a:lnSpc>
                <a:spcPct val="100000"/>
              </a:lnSpc>
              <a:spcBef>
                <a:spcPts val="600"/>
              </a:spcBef>
              <a:spcAft>
                <a:spcPts val="0"/>
              </a:spcAft>
              <a:buClr>
                <a:srgbClr val="FFBA00"/>
              </a:buClr>
              <a:buSzPts val="1100"/>
              <a:buFont typeface="Arial"/>
              <a:buChar char="•"/>
            </a:pPr>
            <a:r>
              <a:rPr b="1" lang="en-US" sz="1100">
                <a:latin typeface="Tahoma"/>
                <a:ea typeface="Tahoma"/>
                <a:cs typeface="Tahoma"/>
                <a:sym typeface="Tahoma"/>
              </a:rPr>
              <a:t>$ nft add table nat</a:t>
            </a:r>
            <a:endParaRPr sz="1100">
              <a:latin typeface="Tahoma"/>
              <a:ea typeface="Tahoma"/>
              <a:cs typeface="Tahoma"/>
              <a:sym typeface="Tahoma"/>
            </a:endParaRPr>
          </a:p>
          <a:p>
            <a:pPr indent="-90170" lvl="1" marL="285750" marR="5080" rtl="0" algn="l">
              <a:lnSpc>
                <a:spcPct val="118181"/>
              </a:lnSpc>
              <a:spcBef>
                <a:spcPts val="540"/>
              </a:spcBef>
              <a:spcAft>
                <a:spcPts val="0"/>
              </a:spcAft>
              <a:buClr>
                <a:srgbClr val="FFBA00"/>
              </a:buClr>
              <a:buSzPts val="1100"/>
              <a:buFont typeface="Arial"/>
              <a:buChar char="•"/>
            </a:pPr>
            <a:r>
              <a:rPr b="1" lang="en-US" sz="1100">
                <a:latin typeface="Tahoma"/>
                <a:ea typeface="Tahoma"/>
                <a:cs typeface="Tahoma"/>
                <a:sym typeface="Tahoma"/>
              </a:rPr>
              <a:t>$ nft add chain nat prerouting { type nat prerouting priority 0 ; }</a:t>
            </a:r>
            <a:endParaRPr sz="1100">
              <a:latin typeface="Tahoma"/>
              <a:ea typeface="Tahoma"/>
              <a:cs typeface="Tahoma"/>
              <a:sym typeface="Tahoma"/>
            </a:endParaRPr>
          </a:p>
        </p:txBody>
      </p:sp>
      <p:sp>
        <p:nvSpPr>
          <p:cNvPr id="740" name="Google Shape;740;p23"/>
          <p:cNvSpPr txBox="1"/>
          <p:nvPr/>
        </p:nvSpPr>
        <p:spPr>
          <a:xfrm>
            <a:off x="4073965" y="2392679"/>
            <a:ext cx="3298825" cy="2912110"/>
          </a:xfrm>
          <a:prstGeom prst="rect">
            <a:avLst/>
          </a:prstGeom>
          <a:noFill/>
          <a:ln>
            <a:noFill/>
          </a:ln>
        </p:spPr>
        <p:txBody>
          <a:bodyPr anchorCtr="0" anchor="t" bIns="0" lIns="0" spcFirstLastPara="1" rIns="0" wrap="square" tIns="30475">
            <a:spAutoFit/>
          </a:bodyPr>
          <a:lstStyle/>
          <a:p>
            <a:pPr indent="-90170" lvl="0" marL="285750" marR="5080" rtl="0" algn="l">
              <a:lnSpc>
                <a:spcPct val="109090"/>
              </a:lnSpc>
              <a:spcBef>
                <a:spcPts val="0"/>
              </a:spcBef>
              <a:spcAft>
                <a:spcPts val="0"/>
              </a:spcAft>
              <a:buClr>
                <a:srgbClr val="FFBA00"/>
              </a:buClr>
              <a:buSzPts val="1100"/>
              <a:buFont typeface="Arial"/>
              <a:buChar char="•"/>
            </a:pPr>
            <a:r>
              <a:rPr b="1" lang="en-US" sz="1100">
                <a:latin typeface="Tahoma"/>
                <a:ea typeface="Tahoma"/>
                <a:cs typeface="Tahoma"/>
                <a:sym typeface="Tahoma"/>
              </a:rPr>
              <a:t>$ nft add chain nat postrouting { type nat hook postrouting priority 100 ; }</a:t>
            </a:r>
            <a:endParaRPr sz="1100">
              <a:latin typeface="Tahoma"/>
              <a:ea typeface="Tahoma"/>
              <a:cs typeface="Tahoma"/>
              <a:sym typeface="Tahoma"/>
            </a:endParaRPr>
          </a:p>
          <a:p>
            <a:pPr indent="-90170" lvl="0" marL="285750" rtl="0" algn="l">
              <a:lnSpc>
                <a:spcPct val="100000"/>
              </a:lnSpc>
              <a:spcBef>
                <a:spcPts val="555"/>
              </a:spcBef>
              <a:spcAft>
                <a:spcPts val="0"/>
              </a:spcAft>
              <a:buClr>
                <a:srgbClr val="FFBA00"/>
              </a:buClr>
              <a:buSzPts val="1100"/>
              <a:buFont typeface="Arial"/>
              <a:buChar char="•"/>
            </a:pPr>
            <a:r>
              <a:rPr lang="en-US" sz="1100">
                <a:latin typeface="Verdana"/>
                <a:ea typeface="Verdana"/>
                <a:cs typeface="Verdana"/>
                <a:sym typeface="Verdana"/>
              </a:rPr>
              <a:t>Svuotare un tavolo:</a:t>
            </a:r>
            <a:endParaRPr sz="1100">
              <a:latin typeface="Verdana"/>
              <a:ea typeface="Verdana"/>
              <a:cs typeface="Verdana"/>
              <a:sym typeface="Verdana"/>
            </a:endParaRPr>
          </a:p>
          <a:p>
            <a:pPr indent="-90170" lvl="0" marL="285750" rtl="0" algn="l">
              <a:lnSpc>
                <a:spcPct val="100000"/>
              </a:lnSpc>
              <a:spcBef>
                <a:spcPts val="575"/>
              </a:spcBef>
              <a:spcAft>
                <a:spcPts val="0"/>
              </a:spcAft>
              <a:buClr>
                <a:srgbClr val="FFBA00"/>
              </a:buClr>
              <a:buSzPts val="1100"/>
              <a:buFont typeface="Arial"/>
              <a:buChar char="•"/>
            </a:pPr>
            <a:r>
              <a:rPr b="1" lang="en-US" sz="1100">
                <a:latin typeface="Tahoma"/>
                <a:ea typeface="Tahoma"/>
                <a:cs typeface="Tahoma"/>
                <a:sym typeface="Tahoma"/>
              </a:rPr>
              <a:t>$ nft flush table [famiglia] [nome_tabella]</a:t>
            </a:r>
            <a:endParaRPr sz="1100">
              <a:latin typeface="Tahoma"/>
              <a:ea typeface="Tahoma"/>
              <a:cs typeface="Tahoma"/>
              <a:sym typeface="Tahoma"/>
            </a:endParaRPr>
          </a:p>
          <a:p>
            <a:pPr indent="-91440" lvl="0" marL="103504" marR="63500" rtl="0" algn="l">
              <a:lnSpc>
                <a:spcPct val="118181"/>
              </a:lnSpc>
              <a:spcBef>
                <a:spcPts val="755"/>
              </a:spcBef>
              <a:spcAft>
                <a:spcPts val="0"/>
              </a:spcAft>
              <a:buSzPts val="1200"/>
              <a:buFont typeface="Arial"/>
              <a:buChar char="•"/>
            </a:pPr>
            <a:r>
              <a:rPr lang="en-US" sz="1100">
                <a:latin typeface="Verdana"/>
                <a:ea typeface="Verdana"/>
                <a:cs typeface="Verdana"/>
                <a:sym typeface="Verdana"/>
              </a:rPr>
              <a:t>	Impostare le tabelle di postrouting e prerouting e il masquerading:</a:t>
            </a:r>
            <a:endParaRPr sz="1100">
              <a:latin typeface="Verdana"/>
              <a:ea typeface="Verdana"/>
              <a:cs typeface="Verdana"/>
              <a:sym typeface="Verdana"/>
            </a:endParaRPr>
          </a:p>
          <a:p>
            <a:pPr indent="-90170" lvl="1" marL="285750" rtl="0" algn="l">
              <a:lnSpc>
                <a:spcPct val="100000"/>
              </a:lnSpc>
              <a:spcBef>
                <a:spcPts val="535"/>
              </a:spcBef>
              <a:spcAft>
                <a:spcPts val="0"/>
              </a:spcAft>
              <a:buClr>
                <a:srgbClr val="FFBA00"/>
              </a:buClr>
              <a:buSzPts val="1100"/>
              <a:buFont typeface="Arial"/>
              <a:buChar char="•"/>
            </a:pPr>
            <a:r>
              <a:rPr b="1" lang="en-US" sz="1100">
                <a:latin typeface="Tahoma"/>
                <a:ea typeface="Tahoma"/>
                <a:cs typeface="Tahoma"/>
                <a:sym typeface="Tahoma"/>
              </a:rPr>
              <a:t>$ nft add table nat</a:t>
            </a:r>
            <a:endParaRPr sz="1100">
              <a:latin typeface="Tahoma"/>
              <a:ea typeface="Tahoma"/>
              <a:cs typeface="Tahoma"/>
              <a:sym typeface="Tahoma"/>
            </a:endParaRPr>
          </a:p>
          <a:p>
            <a:pPr indent="-90170" lvl="1" marL="285750" marR="60325" rtl="0" algn="l">
              <a:lnSpc>
                <a:spcPct val="109090"/>
              </a:lnSpc>
              <a:spcBef>
                <a:spcPts val="715"/>
              </a:spcBef>
              <a:spcAft>
                <a:spcPts val="0"/>
              </a:spcAft>
              <a:buClr>
                <a:srgbClr val="FFBA00"/>
              </a:buClr>
              <a:buSzPts val="1100"/>
              <a:buFont typeface="Arial"/>
              <a:buChar char="•"/>
            </a:pPr>
            <a:r>
              <a:rPr b="1" lang="en-US" sz="1100">
                <a:latin typeface="Tahoma"/>
                <a:ea typeface="Tahoma"/>
                <a:cs typeface="Tahoma"/>
                <a:sym typeface="Tahoma"/>
              </a:rPr>
              <a:t>$ nft add chain nat prerouting { type nat hook prerouting priority 0 ; }</a:t>
            </a:r>
            <a:endParaRPr sz="1100">
              <a:latin typeface="Tahoma"/>
              <a:ea typeface="Tahoma"/>
              <a:cs typeface="Tahoma"/>
              <a:sym typeface="Tahoma"/>
            </a:endParaRPr>
          </a:p>
          <a:p>
            <a:pPr indent="-90170" lvl="1" marL="285750" marR="5080" rtl="0" algn="l">
              <a:lnSpc>
                <a:spcPct val="118181"/>
              </a:lnSpc>
              <a:spcBef>
                <a:spcPts val="615"/>
              </a:spcBef>
              <a:spcAft>
                <a:spcPts val="0"/>
              </a:spcAft>
              <a:buClr>
                <a:srgbClr val="FFBA00"/>
              </a:buClr>
              <a:buSzPts val="1100"/>
              <a:buFont typeface="Arial"/>
              <a:buChar char="•"/>
            </a:pPr>
            <a:r>
              <a:rPr b="1" lang="en-US" sz="1100">
                <a:latin typeface="Tahoma"/>
                <a:ea typeface="Tahoma"/>
                <a:cs typeface="Tahoma"/>
                <a:sym typeface="Tahoma"/>
              </a:rPr>
              <a:t>$ nft add chain nat postrouting { type nat hook postrouting priority 100 ; }</a:t>
            </a:r>
            <a:endParaRPr sz="1100">
              <a:latin typeface="Tahoma"/>
              <a:ea typeface="Tahoma"/>
              <a:cs typeface="Tahoma"/>
              <a:sym typeface="Tahoma"/>
            </a:endParaRPr>
          </a:p>
          <a:p>
            <a:pPr indent="-90170" lvl="1" marL="285750" rtl="0" algn="l">
              <a:lnSpc>
                <a:spcPct val="100000"/>
              </a:lnSpc>
              <a:spcBef>
                <a:spcPts val="434"/>
              </a:spcBef>
              <a:spcAft>
                <a:spcPts val="0"/>
              </a:spcAft>
              <a:buClr>
                <a:srgbClr val="FFBA00"/>
              </a:buClr>
              <a:buSzPts val="1100"/>
              <a:buFont typeface="Arial"/>
              <a:buChar char="•"/>
            </a:pPr>
            <a:r>
              <a:rPr b="1" lang="en-US" sz="1100">
                <a:latin typeface="Tahoma"/>
                <a:ea typeface="Tahoma"/>
                <a:cs typeface="Tahoma"/>
                <a:sym typeface="Tahoma"/>
              </a:rPr>
              <a:t>$ nft add rule nat postrouting masquerade</a:t>
            </a:r>
            <a:endParaRPr sz="1100">
              <a:latin typeface="Tahoma"/>
              <a:ea typeface="Tahoma"/>
              <a:cs typeface="Tahoma"/>
              <a:sym typeface="Tahoma"/>
            </a:endParaRPr>
          </a:p>
          <a:p>
            <a:pPr indent="-90170" lvl="1" marL="285750" rtl="0" algn="l">
              <a:lnSpc>
                <a:spcPct val="114545"/>
              </a:lnSpc>
              <a:spcBef>
                <a:spcPts val="600"/>
              </a:spcBef>
              <a:spcAft>
                <a:spcPts val="0"/>
              </a:spcAft>
              <a:buClr>
                <a:srgbClr val="FFBA00"/>
              </a:buClr>
              <a:buSzPts val="1100"/>
              <a:buFont typeface="Arial"/>
              <a:buChar char="•"/>
            </a:pPr>
            <a:r>
              <a:rPr b="1" lang="en-US" sz="1100">
                <a:latin typeface="Tahoma"/>
                <a:ea typeface="Tahoma"/>
                <a:cs typeface="Tahoma"/>
                <a:sym typeface="Tahoma"/>
              </a:rPr>
              <a:t>$ nft add rule nat prerouting iif eth0 tcp dport</a:t>
            </a:r>
            <a:endParaRPr sz="1100">
              <a:latin typeface="Tahoma"/>
              <a:ea typeface="Tahoma"/>
              <a:cs typeface="Tahoma"/>
              <a:sym typeface="Tahoma"/>
            </a:endParaRPr>
          </a:p>
          <a:p>
            <a:pPr indent="0" lvl="0" marL="287020" rtl="0" algn="l">
              <a:lnSpc>
                <a:spcPct val="114545"/>
              </a:lnSpc>
              <a:spcBef>
                <a:spcPts val="0"/>
              </a:spcBef>
              <a:spcAft>
                <a:spcPts val="0"/>
              </a:spcAft>
              <a:buNone/>
            </a:pPr>
            <a:r>
              <a:rPr b="1" lang="en-US" sz="1100">
                <a:latin typeface="Tahoma"/>
                <a:ea typeface="Tahoma"/>
                <a:cs typeface="Tahoma"/>
                <a:sym typeface="Tahoma"/>
              </a:rPr>
              <a:t>{ 80, 443, X, Y ... } dnat IP-local</a:t>
            </a:r>
            <a:endParaRPr sz="1100">
              <a:latin typeface="Tahoma"/>
              <a:ea typeface="Tahoma"/>
              <a:cs typeface="Tahoma"/>
              <a:sym typeface="Tahoma"/>
            </a:endParaRPr>
          </a:p>
        </p:txBody>
      </p:sp>
      <p:sp>
        <p:nvSpPr>
          <p:cNvPr id="741" name="Google Shape;741;p23"/>
          <p:cNvSpPr txBox="1"/>
          <p:nvPr/>
        </p:nvSpPr>
        <p:spPr>
          <a:xfrm>
            <a:off x="7945894" y="1428255"/>
            <a:ext cx="2771700" cy="1739100"/>
          </a:xfrm>
          <a:prstGeom prst="rect">
            <a:avLst/>
          </a:prstGeom>
          <a:solidFill>
            <a:srgbClr val="FFBA00"/>
          </a:solidFill>
          <a:ln>
            <a:noFill/>
          </a:ln>
        </p:spPr>
        <p:txBody>
          <a:bodyPr anchorCtr="0" anchor="t" bIns="0" lIns="0" spcFirstLastPara="1" rIns="0" wrap="square" tIns="46350">
            <a:spAutoFit/>
          </a:bodyPr>
          <a:lstStyle/>
          <a:p>
            <a:pPr indent="-162560" lvl="0" marL="260350" marR="185420" rtl="0" algn="l">
              <a:lnSpc>
                <a:spcPct val="98800"/>
              </a:lnSpc>
              <a:spcBef>
                <a:spcPts val="0"/>
              </a:spcBef>
              <a:spcAft>
                <a:spcPts val="0"/>
              </a:spcAft>
              <a:buClr>
                <a:srgbClr val="FFFFFF"/>
              </a:buClr>
              <a:buSzPts val="1000"/>
              <a:buFont typeface="Arial"/>
              <a:buChar char="•"/>
            </a:pPr>
            <a:r>
              <a:rPr lang="en-US" sz="1000">
                <a:solidFill>
                  <a:srgbClr val="FFFFFF"/>
                </a:solidFill>
                <a:latin typeface="Verdana"/>
                <a:ea typeface="Verdana"/>
                <a:cs typeface="Verdana"/>
                <a:sym typeface="Verdana"/>
              </a:rPr>
              <a:t>Il controllo del traffico (da Internet al pre-indirizzamento a INPUT/FORWARD) è controllato dal sistema HOOK del neftfilter.</a:t>
            </a:r>
            <a:endParaRPr sz="1000">
              <a:latin typeface="Verdana"/>
              <a:ea typeface="Verdana"/>
              <a:cs typeface="Verdana"/>
              <a:sym typeface="Verdana"/>
            </a:endParaRPr>
          </a:p>
          <a:p>
            <a:pPr indent="-162560" lvl="0" marL="260350" marR="98425" rtl="0" algn="l">
              <a:lnSpc>
                <a:spcPct val="99700"/>
              </a:lnSpc>
              <a:spcBef>
                <a:spcPts val="75"/>
              </a:spcBef>
              <a:spcAft>
                <a:spcPts val="0"/>
              </a:spcAft>
              <a:buClr>
                <a:srgbClr val="FFFFFF"/>
              </a:buClr>
              <a:buSzPts val="1000"/>
              <a:buFont typeface="Arial"/>
              <a:buChar char="•"/>
            </a:pPr>
            <a:r>
              <a:rPr lang="en-US" sz="1000">
                <a:solidFill>
                  <a:srgbClr val="FFFFFF"/>
                </a:solidFill>
                <a:latin typeface="Verdana"/>
                <a:ea typeface="Verdana"/>
                <a:cs typeface="Verdana"/>
                <a:sym typeface="Verdana"/>
              </a:rPr>
              <a:t>Questo sistema di aggancio consiste in un sistema di tracciamento delle connessioni integrato nel Neftfilter, in grado di monitorare le condizioni NAT, la gestione delle code, il tracciamento del traffico (dove va o da dove viene), ecc.</a:t>
            </a:r>
            <a:endParaRPr sz="1000">
              <a:latin typeface="Verdana"/>
              <a:ea typeface="Verdana"/>
              <a:cs typeface="Verdana"/>
              <a:sym typeface="Verdana"/>
            </a:endParaRPr>
          </a:p>
        </p:txBody>
      </p:sp>
      <p:sp>
        <p:nvSpPr>
          <p:cNvPr id="742" name="Google Shape;742;p23"/>
          <p:cNvSpPr/>
          <p:nvPr/>
        </p:nvSpPr>
        <p:spPr>
          <a:xfrm>
            <a:off x="7370362" y="2052506"/>
            <a:ext cx="524510" cy="76200"/>
          </a:xfrm>
          <a:custGeom>
            <a:rect b="b" l="l" r="r" t="t"/>
            <a:pathLst>
              <a:path extrusionOk="0" h="76200" w="524509">
                <a:moveTo>
                  <a:pt x="448306" y="0"/>
                </a:moveTo>
                <a:lnTo>
                  <a:pt x="448306" y="76200"/>
                </a:lnTo>
                <a:lnTo>
                  <a:pt x="499104" y="50800"/>
                </a:lnTo>
                <a:lnTo>
                  <a:pt x="461006" y="50800"/>
                </a:lnTo>
                <a:lnTo>
                  <a:pt x="461006" y="25400"/>
                </a:lnTo>
                <a:lnTo>
                  <a:pt x="499107" y="25400"/>
                </a:lnTo>
                <a:lnTo>
                  <a:pt x="448306" y="0"/>
                </a:lnTo>
                <a:close/>
              </a:path>
              <a:path extrusionOk="0" h="76200" w="524509">
                <a:moveTo>
                  <a:pt x="448306" y="25400"/>
                </a:moveTo>
                <a:lnTo>
                  <a:pt x="0" y="25400"/>
                </a:lnTo>
                <a:lnTo>
                  <a:pt x="0" y="50800"/>
                </a:lnTo>
                <a:lnTo>
                  <a:pt x="448306" y="50800"/>
                </a:lnTo>
                <a:lnTo>
                  <a:pt x="448306" y="25400"/>
                </a:lnTo>
                <a:close/>
              </a:path>
              <a:path extrusionOk="0" h="76200" w="524509">
                <a:moveTo>
                  <a:pt x="499107" y="25400"/>
                </a:moveTo>
                <a:lnTo>
                  <a:pt x="461006" y="25400"/>
                </a:lnTo>
                <a:lnTo>
                  <a:pt x="461006" y="50800"/>
                </a:lnTo>
                <a:lnTo>
                  <a:pt x="499104" y="50800"/>
                </a:lnTo>
                <a:lnTo>
                  <a:pt x="524506" y="38098"/>
                </a:lnTo>
                <a:lnTo>
                  <a:pt x="499107" y="2540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pic>
        <p:nvPicPr>
          <p:cNvPr id="747" name="Google Shape;747;p24"/>
          <p:cNvPicPr preferRelativeResize="0"/>
          <p:nvPr/>
        </p:nvPicPr>
        <p:blipFill rotWithShape="1">
          <a:blip r:embed="rId3">
            <a:alphaModFix/>
          </a:blip>
          <a:srcRect b="0" l="0" r="0" t="0"/>
          <a:stretch/>
        </p:blipFill>
        <p:spPr>
          <a:xfrm>
            <a:off x="7179944" y="0"/>
            <a:ext cx="5012055" cy="6858000"/>
          </a:xfrm>
          <a:prstGeom prst="rect">
            <a:avLst/>
          </a:prstGeom>
          <a:noFill/>
          <a:ln>
            <a:noFill/>
          </a:ln>
        </p:spPr>
      </p:pic>
      <p:sp>
        <p:nvSpPr>
          <p:cNvPr id="748" name="Google Shape;748;p24"/>
          <p:cNvSpPr txBox="1"/>
          <p:nvPr/>
        </p:nvSpPr>
        <p:spPr>
          <a:xfrm>
            <a:off x="11126685" y="6324600"/>
            <a:ext cx="18097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24</a:t>
            </a:r>
            <a:endParaRPr sz="1100">
              <a:latin typeface="Verdana"/>
              <a:ea typeface="Verdana"/>
              <a:cs typeface="Verdana"/>
              <a:sym typeface="Verdana"/>
            </a:endParaRPr>
          </a:p>
        </p:txBody>
      </p:sp>
      <p:sp>
        <p:nvSpPr>
          <p:cNvPr id="749" name="Google Shape;749;p24"/>
          <p:cNvSpPr txBox="1"/>
          <p:nvPr>
            <p:ph type="title"/>
          </p:nvPr>
        </p:nvSpPr>
        <p:spPr>
          <a:xfrm>
            <a:off x="855401" y="387600"/>
            <a:ext cx="6845700" cy="9570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Isolamento/segregazione</a:t>
            </a:r>
            <a:endParaRPr/>
          </a:p>
        </p:txBody>
      </p:sp>
      <p:grpSp>
        <p:nvGrpSpPr>
          <p:cNvPr id="750" name="Google Shape;750;p24"/>
          <p:cNvGrpSpPr/>
          <p:nvPr/>
        </p:nvGrpSpPr>
        <p:grpSpPr>
          <a:xfrm>
            <a:off x="7377174" y="0"/>
            <a:ext cx="3466203" cy="6858000"/>
            <a:chOff x="7377174" y="0"/>
            <a:chExt cx="3466203" cy="6858000"/>
          </a:xfrm>
        </p:grpSpPr>
        <p:pic>
          <p:nvPicPr>
            <p:cNvPr id="751" name="Google Shape;751;p24"/>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752" name="Google Shape;752;p24"/>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753" name="Google Shape;753;p24"/>
          <p:cNvSpPr txBox="1"/>
          <p:nvPr/>
        </p:nvSpPr>
        <p:spPr>
          <a:xfrm>
            <a:off x="126875" y="6539475"/>
            <a:ext cx="7328100" cy="228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754" name="Google Shape;754;p24"/>
          <p:cNvSpPr txBox="1"/>
          <p:nvPr/>
        </p:nvSpPr>
        <p:spPr>
          <a:xfrm>
            <a:off x="874935" y="3235016"/>
            <a:ext cx="3770700" cy="838200"/>
          </a:xfrm>
          <a:prstGeom prst="rect">
            <a:avLst/>
          </a:prstGeom>
          <a:noFill/>
          <a:ln>
            <a:noFill/>
          </a:ln>
        </p:spPr>
        <p:txBody>
          <a:bodyPr anchorCtr="0" anchor="t" bIns="0" lIns="0" spcFirstLastPara="1" rIns="0" wrap="square" tIns="97150">
            <a:spAutoFit/>
          </a:bodyPr>
          <a:lstStyle/>
          <a:p>
            <a:pPr indent="-88900" lvl="0" marL="104775" rtl="0" algn="l">
              <a:lnSpc>
                <a:spcPct val="100000"/>
              </a:lnSpc>
              <a:spcBef>
                <a:spcPts val="0"/>
              </a:spcBef>
              <a:spcAft>
                <a:spcPts val="0"/>
              </a:spcAft>
              <a:buClr>
                <a:srgbClr val="FFBA00"/>
              </a:buClr>
              <a:buSzPts val="1400"/>
              <a:buFont typeface="Arial"/>
              <a:buChar char="•"/>
            </a:pPr>
            <a:r>
              <a:rPr lang="en-US">
                <a:latin typeface="Verdana"/>
                <a:ea typeface="Verdana"/>
                <a:cs typeface="Verdana"/>
                <a:sym typeface="Verdana"/>
              </a:rPr>
              <a:t>Installare e abilitare i pacchetti ufw:</a:t>
            </a:r>
            <a:endParaRPr>
              <a:latin typeface="Verdana"/>
              <a:ea typeface="Verdana"/>
              <a:cs typeface="Verdana"/>
              <a:sym typeface="Verdana"/>
            </a:endParaRPr>
          </a:p>
          <a:p>
            <a:pPr indent="-78104" lvl="1" marL="286385" rtl="0" algn="l">
              <a:lnSpc>
                <a:spcPct val="100000"/>
              </a:lnSpc>
              <a:spcBef>
                <a:spcPts val="585"/>
              </a:spcBef>
              <a:spcAft>
                <a:spcPts val="0"/>
              </a:spcAft>
              <a:buClr>
                <a:srgbClr val="FFBA00"/>
              </a:buClr>
              <a:buSzPts val="1200"/>
              <a:buFont typeface="Arial"/>
              <a:buChar char="•"/>
            </a:pPr>
            <a:r>
              <a:rPr b="1" lang="en-US" sz="1200">
                <a:latin typeface="Tahoma"/>
                <a:ea typeface="Tahoma"/>
                <a:cs typeface="Tahoma"/>
                <a:sym typeface="Tahoma"/>
              </a:rPr>
              <a:t>$ sudo apt install -y ufw</a:t>
            </a:r>
            <a:endParaRPr sz="1200">
              <a:latin typeface="Tahoma"/>
              <a:ea typeface="Tahoma"/>
              <a:cs typeface="Tahoma"/>
              <a:sym typeface="Tahoma"/>
            </a:endParaRPr>
          </a:p>
          <a:p>
            <a:pPr indent="-78104" lvl="1" marL="286385" rtl="0" algn="l">
              <a:lnSpc>
                <a:spcPct val="100000"/>
              </a:lnSpc>
              <a:spcBef>
                <a:spcPts val="625"/>
              </a:spcBef>
              <a:spcAft>
                <a:spcPts val="0"/>
              </a:spcAft>
              <a:buClr>
                <a:srgbClr val="FFBA00"/>
              </a:buClr>
              <a:buSzPts val="1200"/>
              <a:buFont typeface="Arial"/>
              <a:buChar char="•"/>
            </a:pPr>
            <a:r>
              <a:rPr b="1" lang="en-US" sz="1200">
                <a:latin typeface="Tahoma"/>
                <a:ea typeface="Tahoma"/>
                <a:cs typeface="Tahoma"/>
                <a:sym typeface="Tahoma"/>
              </a:rPr>
              <a:t>$ sudo systemctl enable ufw</a:t>
            </a:r>
            <a:endParaRPr sz="1200">
              <a:latin typeface="Tahoma"/>
              <a:ea typeface="Tahoma"/>
              <a:cs typeface="Tahoma"/>
              <a:sym typeface="Tahoma"/>
            </a:endParaRPr>
          </a:p>
        </p:txBody>
      </p:sp>
      <p:sp>
        <p:nvSpPr>
          <p:cNvPr id="755" name="Google Shape;755;p24"/>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sp>
        <p:nvSpPr>
          <p:cNvPr id="756" name="Google Shape;756;p24"/>
          <p:cNvSpPr/>
          <p:nvPr/>
        </p:nvSpPr>
        <p:spPr>
          <a:xfrm>
            <a:off x="1513683" y="2078840"/>
            <a:ext cx="1418590" cy="672465"/>
          </a:xfrm>
          <a:custGeom>
            <a:rect b="b" l="l" r="r" t="t"/>
            <a:pathLst>
              <a:path extrusionOk="0" h="672464" w="1418589">
                <a:moveTo>
                  <a:pt x="1306202" y="0"/>
                </a:moveTo>
                <a:lnTo>
                  <a:pt x="112050" y="0"/>
                </a:lnTo>
                <a:lnTo>
                  <a:pt x="68435" y="8805"/>
                </a:lnTo>
                <a:lnTo>
                  <a:pt x="32818" y="32818"/>
                </a:lnTo>
                <a:lnTo>
                  <a:pt x="8805" y="68435"/>
                </a:lnTo>
                <a:lnTo>
                  <a:pt x="0" y="112050"/>
                </a:lnTo>
                <a:lnTo>
                  <a:pt x="0" y="560240"/>
                </a:lnTo>
                <a:lnTo>
                  <a:pt x="8805" y="603855"/>
                </a:lnTo>
                <a:lnTo>
                  <a:pt x="32818" y="639471"/>
                </a:lnTo>
                <a:lnTo>
                  <a:pt x="68435" y="663485"/>
                </a:lnTo>
                <a:lnTo>
                  <a:pt x="112050" y="672291"/>
                </a:lnTo>
                <a:lnTo>
                  <a:pt x="1306202" y="672291"/>
                </a:lnTo>
                <a:lnTo>
                  <a:pt x="1349817" y="663485"/>
                </a:lnTo>
                <a:lnTo>
                  <a:pt x="1385434" y="639471"/>
                </a:lnTo>
                <a:lnTo>
                  <a:pt x="1409447" y="603855"/>
                </a:lnTo>
                <a:lnTo>
                  <a:pt x="1418253" y="560240"/>
                </a:lnTo>
                <a:lnTo>
                  <a:pt x="1418253" y="112050"/>
                </a:lnTo>
                <a:lnTo>
                  <a:pt x="1409447" y="68435"/>
                </a:lnTo>
                <a:lnTo>
                  <a:pt x="1385434" y="32818"/>
                </a:lnTo>
                <a:lnTo>
                  <a:pt x="1349817" y="8805"/>
                </a:lnTo>
                <a:lnTo>
                  <a:pt x="1306202" y="0"/>
                </a:lnTo>
                <a:close/>
              </a:path>
            </a:pathLst>
          </a:custGeom>
          <a:solidFill>
            <a:srgbClr val="AFABA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57" name="Google Shape;757;p24"/>
          <p:cNvSpPr/>
          <p:nvPr/>
        </p:nvSpPr>
        <p:spPr>
          <a:xfrm>
            <a:off x="3134022" y="2078840"/>
            <a:ext cx="1748789" cy="672465"/>
          </a:xfrm>
          <a:custGeom>
            <a:rect b="b" l="l" r="r" t="t"/>
            <a:pathLst>
              <a:path extrusionOk="0" h="672464" w="1748789">
                <a:moveTo>
                  <a:pt x="1636182" y="0"/>
                </a:moveTo>
                <a:lnTo>
                  <a:pt x="112049" y="0"/>
                </a:lnTo>
                <a:lnTo>
                  <a:pt x="68434" y="8805"/>
                </a:lnTo>
                <a:lnTo>
                  <a:pt x="32818" y="32818"/>
                </a:lnTo>
                <a:lnTo>
                  <a:pt x="8805" y="68435"/>
                </a:lnTo>
                <a:lnTo>
                  <a:pt x="0" y="112050"/>
                </a:lnTo>
                <a:lnTo>
                  <a:pt x="0" y="560240"/>
                </a:lnTo>
                <a:lnTo>
                  <a:pt x="8805" y="603855"/>
                </a:lnTo>
                <a:lnTo>
                  <a:pt x="32818" y="639472"/>
                </a:lnTo>
                <a:lnTo>
                  <a:pt x="68434" y="663485"/>
                </a:lnTo>
                <a:lnTo>
                  <a:pt x="112049" y="672291"/>
                </a:lnTo>
                <a:lnTo>
                  <a:pt x="1636182" y="672291"/>
                </a:lnTo>
                <a:lnTo>
                  <a:pt x="1679797" y="663485"/>
                </a:lnTo>
                <a:lnTo>
                  <a:pt x="1715413" y="639472"/>
                </a:lnTo>
                <a:lnTo>
                  <a:pt x="1739427" y="603855"/>
                </a:lnTo>
                <a:lnTo>
                  <a:pt x="1748232" y="560240"/>
                </a:lnTo>
                <a:lnTo>
                  <a:pt x="1748232" y="112050"/>
                </a:lnTo>
                <a:lnTo>
                  <a:pt x="1739427" y="68435"/>
                </a:lnTo>
                <a:lnTo>
                  <a:pt x="1715413" y="32818"/>
                </a:lnTo>
                <a:lnTo>
                  <a:pt x="1679797" y="8805"/>
                </a:lnTo>
                <a:lnTo>
                  <a:pt x="1636182" y="0"/>
                </a:lnTo>
                <a:close/>
              </a:path>
            </a:pathLst>
          </a:custGeom>
          <a:solidFill>
            <a:srgbClr val="AFABA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58" name="Google Shape;758;p24"/>
          <p:cNvSpPr/>
          <p:nvPr/>
        </p:nvSpPr>
        <p:spPr>
          <a:xfrm>
            <a:off x="5062317" y="2078838"/>
            <a:ext cx="1418590" cy="672465"/>
          </a:xfrm>
          <a:custGeom>
            <a:rect b="b" l="l" r="r" t="t"/>
            <a:pathLst>
              <a:path extrusionOk="0" h="672464" w="1418589">
                <a:moveTo>
                  <a:pt x="1306202" y="0"/>
                </a:moveTo>
                <a:lnTo>
                  <a:pt x="112050" y="0"/>
                </a:lnTo>
                <a:lnTo>
                  <a:pt x="68435" y="8805"/>
                </a:lnTo>
                <a:lnTo>
                  <a:pt x="32818" y="32818"/>
                </a:lnTo>
                <a:lnTo>
                  <a:pt x="8805" y="68435"/>
                </a:lnTo>
                <a:lnTo>
                  <a:pt x="0" y="112050"/>
                </a:lnTo>
                <a:lnTo>
                  <a:pt x="0" y="560240"/>
                </a:lnTo>
                <a:lnTo>
                  <a:pt x="8805" y="603855"/>
                </a:lnTo>
                <a:lnTo>
                  <a:pt x="32818" y="639472"/>
                </a:lnTo>
                <a:lnTo>
                  <a:pt x="68435" y="663485"/>
                </a:lnTo>
                <a:lnTo>
                  <a:pt x="112050" y="672291"/>
                </a:lnTo>
                <a:lnTo>
                  <a:pt x="1306202" y="672291"/>
                </a:lnTo>
                <a:lnTo>
                  <a:pt x="1349817" y="663485"/>
                </a:lnTo>
                <a:lnTo>
                  <a:pt x="1385434" y="639472"/>
                </a:lnTo>
                <a:lnTo>
                  <a:pt x="1409447" y="603855"/>
                </a:lnTo>
                <a:lnTo>
                  <a:pt x="1418253" y="560240"/>
                </a:lnTo>
                <a:lnTo>
                  <a:pt x="1418253" y="112050"/>
                </a:lnTo>
                <a:lnTo>
                  <a:pt x="1409447" y="68435"/>
                </a:lnTo>
                <a:lnTo>
                  <a:pt x="1385434" y="32818"/>
                </a:lnTo>
                <a:lnTo>
                  <a:pt x="1349817" y="8805"/>
                </a:lnTo>
                <a:lnTo>
                  <a:pt x="1306202"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59" name="Google Shape;759;p24"/>
          <p:cNvSpPr txBox="1"/>
          <p:nvPr/>
        </p:nvSpPr>
        <p:spPr>
          <a:xfrm>
            <a:off x="692056" y="1566164"/>
            <a:ext cx="6762900" cy="1541700"/>
          </a:xfrm>
          <a:prstGeom prst="rect">
            <a:avLst/>
          </a:prstGeom>
          <a:noFill/>
          <a:ln>
            <a:noFill/>
          </a:ln>
        </p:spPr>
        <p:txBody>
          <a:bodyPr anchorCtr="0" anchor="t" bIns="0" lIns="0" spcFirstLastPara="1" rIns="0" wrap="square" tIns="12700">
            <a:spAutoFit/>
          </a:bodyPr>
          <a:lstStyle/>
          <a:p>
            <a:pPr indent="-141605" lvl="0" marL="167005" rtl="0" algn="l">
              <a:lnSpc>
                <a:spcPct val="100000"/>
              </a:lnSpc>
              <a:spcBef>
                <a:spcPts val="0"/>
              </a:spcBef>
              <a:spcAft>
                <a:spcPts val="0"/>
              </a:spcAft>
              <a:buClr>
                <a:srgbClr val="FFBA00"/>
              </a:buClr>
              <a:buSzPts val="1600"/>
              <a:buFont typeface="Arial"/>
              <a:buChar char="•"/>
            </a:pPr>
            <a:r>
              <a:rPr lang="en-US" sz="1600">
                <a:latin typeface="Verdana"/>
                <a:ea typeface="Verdana"/>
                <a:cs typeface="Verdana"/>
                <a:sym typeface="Verdana"/>
              </a:rPr>
              <a:t>Di seguito analizzeremo tre firewall Linux di rilievo</a:t>
            </a:r>
            <a:endParaRPr sz="1600">
              <a:latin typeface="Verdana"/>
              <a:ea typeface="Verdana"/>
              <a:cs typeface="Verdana"/>
              <a:sym typeface="Verdana"/>
            </a:endParaRPr>
          </a:p>
          <a:p>
            <a:pPr indent="0" lvl="0" marL="0" rtl="0" algn="l">
              <a:lnSpc>
                <a:spcPct val="100000"/>
              </a:lnSpc>
              <a:spcBef>
                <a:spcPts val="1145"/>
              </a:spcBef>
              <a:spcAft>
                <a:spcPts val="0"/>
              </a:spcAft>
              <a:buClr>
                <a:srgbClr val="FFBA00"/>
              </a:buClr>
              <a:buSzPts val="1800"/>
              <a:buFont typeface="Arial"/>
              <a:buNone/>
            </a:pPr>
            <a:r>
              <a:t/>
            </a:r>
            <a:endParaRPr sz="1600">
              <a:latin typeface="Verdana"/>
              <a:ea typeface="Verdana"/>
              <a:cs typeface="Verdana"/>
              <a:sym typeface="Verdana"/>
            </a:endParaRPr>
          </a:p>
          <a:p>
            <a:pPr indent="0" lvl="0" marL="0" marR="383540" rtl="0" algn="ctr">
              <a:lnSpc>
                <a:spcPct val="100000"/>
              </a:lnSpc>
              <a:spcBef>
                <a:spcPts val="0"/>
              </a:spcBef>
              <a:spcAft>
                <a:spcPts val="0"/>
              </a:spcAft>
              <a:buNone/>
            </a:pPr>
            <a:r>
              <a:rPr lang="en-US" sz="1600">
                <a:solidFill>
                  <a:srgbClr val="7F7F7F"/>
                </a:solidFill>
                <a:latin typeface="Verdana"/>
                <a:ea typeface="Verdana"/>
                <a:cs typeface="Verdana"/>
                <a:sym typeface="Verdana"/>
              </a:rPr>
              <a:t>IPTables Nftables / nft </a:t>
            </a:r>
            <a:r>
              <a:rPr lang="en-US" sz="1600">
                <a:solidFill>
                  <a:srgbClr val="FFFFFF"/>
                </a:solidFill>
                <a:latin typeface="Verdana"/>
                <a:ea typeface="Verdana"/>
                <a:cs typeface="Verdana"/>
                <a:sym typeface="Verdana"/>
              </a:rPr>
              <a:t>ufw</a:t>
            </a:r>
            <a:endParaRPr sz="1600">
              <a:latin typeface="Verdana"/>
              <a:ea typeface="Verdana"/>
              <a:cs typeface="Verdana"/>
              <a:sym typeface="Verdana"/>
            </a:endParaRPr>
          </a:p>
          <a:p>
            <a:pPr indent="0" lvl="0" marL="0" rtl="0" algn="l">
              <a:lnSpc>
                <a:spcPct val="100000"/>
              </a:lnSpc>
              <a:spcBef>
                <a:spcPts val="1175"/>
              </a:spcBef>
              <a:spcAft>
                <a:spcPts val="0"/>
              </a:spcAft>
              <a:buNone/>
            </a:pPr>
            <a:r>
              <a:t/>
            </a:r>
            <a:endParaRPr sz="1600">
              <a:latin typeface="Verdana"/>
              <a:ea typeface="Verdana"/>
              <a:cs typeface="Verdana"/>
              <a:sym typeface="Verdana"/>
            </a:endParaRPr>
          </a:p>
          <a:p>
            <a:pPr indent="-141605" lvl="0" marL="167005" rtl="0" algn="l">
              <a:lnSpc>
                <a:spcPct val="100000"/>
              </a:lnSpc>
              <a:spcBef>
                <a:spcPts val="0"/>
              </a:spcBef>
              <a:spcAft>
                <a:spcPts val="0"/>
              </a:spcAft>
              <a:buClr>
                <a:srgbClr val="FFBA00"/>
              </a:buClr>
              <a:buSzPts val="1600"/>
              <a:buFont typeface="Arial"/>
              <a:buChar char="•"/>
            </a:pPr>
            <a:r>
              <a:rPr b="1" lang="en-US" sz="1600">
                <a:latin typeface="Tahoma"/>
                <a:ea typeface="Tahoma"/>
                <a:cs typeface="Tahoma"/>
                <a:sym typeface="Tahoma"/>
              </a:rPr>
              <a:t>ufw </a:t>
            </a:r>
            <a:r>
              <a:rPr lang="en-US" sz="1600">
                <a:latin typeface="Verdana"/>
                <a:ea typeface="Verdana"/>
                <a:cs typeface="Verdana"/>
                <a:sym typeface="Verdana"/>
              </a:rPr>
              <a:t>(uncomplicated firewall) è un altro firewall per Linux.</a:t>
            </a:r>
            <a:endParaRPr sz="1600">
              <a:latin typeface="Verdana"/>
              <a:ea typeface="Verdana"/>
              <a:cs typeface="Verdana"/>
              <a:sym typeface="Verdana"/>
            </a:endParaRPr>
          </a:p>
        </p:txBody>
      </p:sp>
      <p:grpSp>
        <p:nvGrpSpPr>
          <p:cNvPr id="760" name="Google Shape;760;p24"/>
          <p:cNvGrpSpPr/>
          <p:nvPr/>
        </p:nvGrpSpPr>
        <p:grpSpPr>
          <a:xfrm>
            <a:off x="4038431" y="4070479"/>
            <a:ext cx="3915740" cy="979167"/>
            <a:chOff x="4038431" y="4070479"/>
            <a:chExt cx="3915740" cy="979167"/>
          </a:xfrm>
        </p:grpSpPr>
        <p:pic>
          <p:nvPicPr>
            <p:cNvPr id="761" name="Google Shape;761;p24"/>
            <p:cNvPicPr preferRelativeResize="0"/>
            <p:nvPr/>
          </p:nvPicPr>
          <p:blipFill rotWithShape="1">
            <a:blip r:embed="rId5">
              <a:alphaModFix/>
            </a:blip>
            <a:srcRect b="0" l="0" r="0" t="0"/>
            <a:stretch/>
          </p:blipFill>
          <p:spPr>
            <a:xfrm>
              <a:off x="4038431" y="4070479"/>
              <a:ext cx="3915740" cy="979125"/>
            </a:xfrm>
            <a:prstGeom prst="rect">
              <a:avLst/>
            </a:prstGeom>
            <a:noFill/>
            <a:ln>
              <a:noFill/>
            </a:ln>
          </p:spPr>
        </p:pic>
        <p:sp>
          <p:nvSpPr>
            <p:cNvPr id="762" name="Google Shape;762;p24"/>
            <p:cNvSpPr/>
            <p:nvPr/>
          </p:nvSpPr>
          <p:spPr>
            <a:xfrm>
              <a:off x="4041192" y="4382261"/>
              <a:ext cx="715010" cy="667385"/>
            </a:xfrm>
            <a:custGeom>
              <a:rect b="b" l="l" r="r" t="t"/>
              <a:pathLst>
                <a:path extrusionOk="0" h="667385" w="715010">
                  <a:moveTo>
                    <a:pt x="0" y="0"/>
                  </a:moveTo>
                  <a:lnTo>
                    <a:pt x="714956" y="0"/>
                  </a:lnTo>
                  <a:lnTo>
                    <a:pt x="714956" y="667343"/>
                  </a:lnTo>
                  <a:lnTo>
                    <a:pt x="0" y="667343"/>
                  </a:lnTo>
                  <a:lnTo>
                    <a:pt x="0" y="0"/>
                  </a:lnTo>
                  <a:close/>
                </a:path>
              </a:pathLst>
            </a:custGeom>
            <a:noFill/>
            <a:ln cap="flat" cmpd="sng" w="38100">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763" name="Google Shape;763;p24"/>
          <p:cNvSpPr txBox="1"/>
          <p:nvPr/>
        </p:nvSpPr>
        <p:spPr>
          <a:xfrm>
            <a:off x="4259540" y="5240020"/>
            <a:ext cx="313055" cy="177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000">
                <a:latin typeface="Tahoma"/>
                <a:ea typeface="Tahoma"/>
                <a:cs typeface="Tahoma"/>
                <a:sym typeface="Tahoma"/>
              </a:rPr>
              <a:t>Porti</a:t>
            </a:r>
            <a:endParaRPr sz="1000">
              <a:latin typeface="Tahoma"/>
              <a:ea typeface="Tahoma"/>
              <a:cs typeface="Tahoma"/>
              <a:sym typeface="Tahoma"/>
            </a:endParaRPr>
          </a:p>
        </p:txBody>
      </p:sp>
      <p:grpSp>
        <p:nvGrpSpPr>
          <p:cNvPr id="764" name="Google Shape;764;p24"/>
          <p:cNvGrpSpPr/>
          <p:nvPr/>
        </p:nvGrpSpPr>
        <p:grpSpPr>
          <a:xfrm>
            <a:off x="4711088" y="5286758"/>
            <a:ext cx="1897702" cy="839527"/>
            <a:chOff x="4711088" y="5286758"/>
            <a:chExt cx="1897702" cy="839527"/>
          </a:xfrm>
        </p:grpSpPr>
        <p:pic>
          <p:nvPicPr>
            <p:cNvPr id="765" name="Google Shape;765;p24"/>
            <p:cNvPicPr preferRelativeResize="0"/>
            <p:nvPr/>
          </p:nvPicPr>
          <p:blipFill rotWithShape="1">
            <a:blip r:embed="rId6">
              <a:alphaModFix/>
            </a:blip>
            <a:srcRect b="0" l="0" r="0" t="0"/>
            <a:stretch/>
          </p:blipFill>
          <p:spPr>
            <a:xfrm>
              <a:off x="5030727" y="5286758"/>
              <a:ext cx="1578063" cy="839527"/>
            </a:xfrm>
            <a:prstGeom prst="rect">
              <a:avLst/>
            </a:prstGeom>
            <a:noFill/>
            <a:ln>
              <a:noFill/>
            </a:ln>
          </p:spPr>
        </p:pic>
        <p:sp>
          <p:nvSpPr>
            <p:cNvPr id="766" name="Google Shape;766;p24"/>
            <p:cNvSpPr/>
            <p:nvPr/>
          </p:nvSpPr>
          <p:spPr>
            <a:xfrm>
              <a:off x="4711088" y="5392043"/>
              <a:ext cx="551815" cy="452755"/>
            </a:xfrm>
            <a:custGeom>
              <a:rect b="b" l="l" r="r" t="t"/>
              <a:pathLst>
                <a:path extrusionOk="0" h="452754" w="551814">
                  <a:moveTo>
                    <a:pt x="325313" y="0"/>
                  </a:moveTo>
                  <a:lnTo>
                    <a:pt x="325313" y="113134"/>
                  </a:lnTo>
                  <a:lnTo>
                    <a:pt x="0" y="113134"/>
                  </a:lnTo>
                  <a:lnTo>
                    <a:pt x="0" y="339402"/>
                  </a:lnTo>
                  <a:lnTo>
                    <a:pt x="325313" y="339402"/>
                  </a:lnTo>
                  <a:lnTo>
                    <a:pt x="325313" y="452535"/>
                  </a:lnTo>
                  <a:lnTo>
                    <a:pt x="551581" y="226268"/>
                  </a:lnTo>
                  <a:lnTo>
                    <a:pt x="325313" y="0"/>
                  </a:lnTo>
                  <a:close/>
                </a:path>
              </a:pathLst>
            </a:custGeom>
            <a:solidFill>
              <a:srgbClr val="CF2E1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67" name="Google Shape;767;p24"/>
            <p:cNvSpPr/>
            <p:nvPr/>
          </p:nvSpPr>
          <p:spPr>
            <a:xfrm>
              <a:off x="4711088" y="5392043"/>
              <a:ext cx="551815" cy="452755"/>
            </a:xfrm>
            <a:custGeom>
              <a:rect b="b" l="l" r="r" t="t"/>
              <a:pathLst>
                <a:path extrusionOk="0" h="452754" w="551814">
                  <a:moveTo>
                    <a:pt x="0" y="113133"/>
                  </a:moveTo>
                  <a:lnTo>
                    <a:pt x="325313" y="113133"/>
                  </a:lnTo>
                  <a:lnTo>
                    <a:pt x="325313" y="0"/>
                  </a:lnTo>
                  <a:lnTo>
                    <a:pt x="551581" y="226268"/>
                  </a:lnTo>
                  <a:lnTo>
                    <a:pt x="325313" y="452536"/>
                  </a:lnTo>
                  <a:lnTo>
                    <a:pt x="325313" y="339402"/>
                  </a:lnTo>
                  <a:lnTo>
                    <a:pt x="0" y="339402"/>
                  </a:lnTo>
                  <a:lnTo>
                    <a:pt x="0" y="113133"/>
                  </a:lnTo>
                  <a:close/>
                </a:path>
              </a:pathLst>
            </a:custGeom>
            <a:noFill/>
            <a:ln cap="flat" cmpd="sng" w="15875">
              <a:solidFill>
                <a:srgbClr val="FF912C"/>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768" name="Google Shape;768;p24"/>
          <p:cNvSpPr txBox="1"/>
          <p:nvPr/>
        </p:nvSpPr>
        <p:spPr>
          <a:xfrm>
            <a:off x="4843792" y="5513323"/>
            <a:ext cx="173990" cy="20827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solidFill>
                  <a:srgbClr val="FFFFFF"/>
                </a:solidFill>
                <a:latin typeface="Verdana"/>
                <a:ea typeface="Verdana"/>
                <a:cs typeface="Verdana"/>
                <a:sym typeface="Verdana"/>
              </a:rPr>
              <a:t>IN</a:t>
            </a:r>
            <a:endParaRPr sz="1200">
              <a:latin typeface="Verdana"/>
              <a:ea typeface="Verdana"/>
              <a:cs typeface="Verdana"/>
              <a:sym typeface="Verdana"/>
            </a:endParaRPr>
          </a:p>
        </p:txBody>
      </p:sp>
      <p:grpSp>
        <p:nvGrpSpPr>
          <p:cNvPr id="769" name="Google Shape;769;p24"/>
          <p:cNvGrpSpPr/>
          <p:nvPr/>
        </p:nvGrpSpPr>
        <p:grpSpPr>
          <a:xfrm>
            <a:off x="6504197" y="5392042"/>
            <a:ext cx="675640" cy="452755"/>
            <a:chOff x="6504197" y="5392042"/>
            <a:chExt cx="675640" cy="452755"/>
          </a:xfrm>
        </p:grpSpPr>
        <p:sp>
          <p:nvSpPr>
            <p:cNvPr id="770" name="Google Shape;770;p24"/>
            <p:cNvSpPr/>
            <p:nvPr/>
          </p:nvSpPr>
          <p:spPr>
            <a:xfrm>
              <a:off x="6504197" y="5392042"/>
              <a:ext cx="675640" cy="452755"/>
            </a:xfrm>
            <a:custGeom>
              <a:rect b="b" l="l" r="r" t="t"/>
              <a:pathLst>
                <a:path extrusionOk="0" h="452754" w="675640">
                  <a:moveTo>
                    <a:pt x="449353" y="0"/>
                  </a:moveTo>
                  <a:lnTo>
                    <a:pt x="449353" y="113134"/>
                  </a:lnTo>
                  <a:lnTo>
                    <a:pt x="0" y="113134"/>
                  </a:lnTo>
                  <a:lnTo>
                    <a:pt x="0" y="339401"/>
                  </a:lnTo>
                  <a:lnTo>
                    <a:pt x="449353" y="339401"/>
                  </a:lnTo>
                  <a:lnTo>
                    <a:pt x="449353" y="452536"/>
                  </a:lnTo>
                  <a:lnTo>
                    <a:pt x="675620" y="226268"/>
                  </a:lnTo>
                  <a:lnTo>
                    <a:pt x="449353" y="0"/>
                  </a:lnTo>
                  <a:close/>
                </a:path>
              </a:pathLst>
            </a:custGeom>
            <a:solidFill>
              <a:srgbClr val="CF2E1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71" name="Google Shape;771;p24"/>
            <p:cNvSpPr/>
            <p:nvPr/>
          </p:nvSpPr>
          <p:spPr>
            <a:xfrm>
              <a:off x="6504197" y="5392042"/>
              <a:ext cx="675640" cy="452755"/>
            </a:xfrm>
            <a:custGeom>
              <a:rect b="b" l="l" r="r" t="t"/>
              <a:pathLst>
                <a:path extrusionOk="0" h="452754" w="675640">
                  <a:moveTo>
                    <a:pt x="0" y="113134"/>
                  </a:moveTo>
                  <a:lnTo>
                    <a:pt x="449353" y="113134"/>
                  </a:lnTo>
                  <a:lnTo>
                    <a:pt x="449353" y="0"/>
                  </a:lnTo>
                  <a:lnTo>
                    <a:pt x="675621" y="226268"/>
                  </a:lnTo>
                  <a:lnTo>
                    <a:pt x="449353" y="452536"/>
                  </a:lnTo>
                  <a:lnTo>
                    <a:pt x="449353" y="339401"/>
                  </a:lnTo>
                  <a:lnTo>
                    <a:pt x="0" y="339401"/>
                  </a:lnTo>
                  <a:lnTo>
                    <a:pt x="0" y="113134"/>
                  </a:lnTo>
                  <a:close/>
                </a:path>
              </a:pathLst>
            </a:custGeom>
            <a:noFill/>
            <a:ln cap="flat" cmpd="sng" w="15875">
              <a:solidFill>
                <a:srgbClr val="FF912C"/>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772" name="Google Shape;772;p24"/>
          <p:cNvSpPr txBox="1"/>
          <p:nvPr/>
        </p:nvSpPr>
        <p:spPr>
          <a:xfrm>
            <a:off x="6624308" y="5513323"/>
            <a:ext cx="322580" cy="20827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solidFill>
                  <a:srgbClr val="FFFFFF"/>
                </a:solidFill>
                <a:latin typeface="Verdana"/>
                <a:ea typeface="Verdana"/>
                <a:cs typeface="Verdana"/>
                <a:sym typeface="Verdana"/>
              </a:rPr>
              <a:t>FUORI</a:t>
            </a:r>
            <a:endParaRPr sz="1200">
              <a:latin typeface="Verdana"/>
              <a:ea typeface="Verdana"/>
              <a:cs typeface="Verdana"/>
              <a:sym typeface="Verdana"/>
            </a:endParaRPr>
          </a:p>
        </p:txBody>
      </p:sp>
      <p:grpSp>
        <p:nvGrpSpPr>
          <p:cNvPr id="773" name="Google Shape;773;p24"/>
          <p:cNvGrpSpPr/>
          <p:nvPr/>
        </p:nvGrpSpPr>
        <p:grpSpPr>
          <a:xfrm>
            <a:off x="4340000" y="3594911"/>
            <a:ext cx="7544023" cy="1690562"/>
            <a:chOff x="4340000" y="3594911"/>
            <a:chExt cx="7544023" cy="1690562"/>
          </a:xfrm>
        </p:grpSpPr>
        <p:sp>
          <p:nvSpPr>
            <p:cNvPr id="774" name="Google Shape;774;p24"/>
            <p:cNvSpPr/>
            <p:nvPr/>
          </p:nvSpPr>
          <p:spPr>
            <a:xfrm>
              <a:off x="5513848" y="4378490"/>
              <a:ext cx="715010" cy="667385"/>
            </a:xfrm>
            <a:custGeom>
              <a:rect b="b" l="l" r="r" t="t"/>
              <a:pathLst>
                <a:path extrusionOk="0" h="667385" w="715010">
                  <a:moveTo>
                    <a:pt x="0" y="0"/>
                  </a:moveTo>
                  <a:lnTo>
                    <a:pt x="714956" y="0"/>
                  </a:lnTo>
                  <a:lnTo>
                    <a:pt x="714956" y="667343"/>
                  </a:lnTo>
                  <a:lnTo>
                    <a:pt x="0" y="667343"/>
                  </a:lnTo>
                  <a:lnTo>
                    <a:pt x="0" y="0"/>
                  </a:lnTo>
                  <a:close/>
                </a:path>
              </a:pathLst>
            </a:custGeom>
            <a:noFill/>
            <a:ln cap="flat" cmpd="sng" w="38100">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775" name="Google Shape;775;p24"/>
            <p:cNvPicPr preferRelativeResize="0"/>
            <p:nvPr/>
          </p:nvPicPr>
          <p:blipFill rotWithShape="1">
            <a:blip r:embed="rId7">
              <a:alphaModFix/>
            </a:blip>
            <a:srcRect b="0" l="0" r="0" t="0"/>
            <a:stretch/>
          </p:blipFill>
          <p:spPr>
            <a:xfrm>
              <a:off x="5791394" y="5045833"/>
              <a:ext cx="157389" cy="239640"/>
            </a:xfrm>
            <a:prstGeom prst="rect">
              <a:avLst/>
            </a:prstGeom>
            <a:noFill/>
            <a:ln>
              <a:noFill/>
            </a:ln>
          </p:spPr>
        </p:pic>
        <p:pic>
          <p:nvPicPr>
            <p:cNvPr id="776" name="Google Shape;776;p24"/>
            <p:cNvPicPr preferRelativeResize="0"/>
            <p:nvPr/>
          </p:nvPicPr>
          <p:blipFill rotWithShape="1">
            <a:blip r:embed="rId7">
              <a:alphaModFix/>
            </a:blip>
            <a:srcRect b="0" l="0" r="0" t="0"/>
            <a:stretch/>
          </p:blipFill>
          <p:spPr>
            <a:xfrm>
              <a:off x="4340000" y="5045833"/>
              <a:ext cx="157388" cy="239640"/>
            </a:xfrm>
            <a:prstGeom prst="rect">
              <a:avLst/>
            </a:prstGeom>
            <a:noFill/>
            <a:ln>
              <a:noFill/>
            </a:ln>
          </p:spPr>
        </p:pic>
        <p:sp>
          <p:nvSpPr>
            <p:cNvPr id="777" name="Google Shape;777;p24"/>
            <p:cNvSpPr/>
            <p:nvPr/>
          </p:nvSpPr>
          <p:spPr>
            <a:xfrm>
              <a:off x="5642608" y="3594911"/>
              <a:ext cx="6241415" cy="629920"/>
            </a:xfrm>
            <a:custGeom>
              <a:rect b="b" l="l" r="r" t="t"/>
              <a:pathLst>
                <a:path extrusionOk="0" h="629920" w="6241415">
                  <a:moveTo>
                    <a:pt x="6241034" y="0"/>
                  </a:moveTo>
                  <a:lnTo>
                    <a:pt x="0" y="0"/>
                  </a:lnTo>
                  <a:lnTo>
                    <a:pt x="0" y="629573"/>
                  </a:lnTo>
                  <a:lnTo>
                    <a:pt x="6241034" y="629573"/>
                  </a:lnTo>
                  <a:lnTo>
                    <a:pt x="6241034"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778" name="Google Shape;778;p24"/>
          <p:cNvSpPr txBox="1"/>
          <p:nvPr/>
        </p:nvSpPr>
        <p:spPr>
          <a:xfrm>
            <a:off x="5642608" y="3594911"/>
            <a:ext cx="6241415" cy="629920"/>
          </a:xfrm>
          <a:prstGeom prst="rect">
            <a:avLst/>
          </a:prstGeom>
          <a:noFill/>
          <a:ln cap="flat" cmpd="sng" w="41275">
            <a:solidFill>
              <a:srgbClr val="C00000"/>
            </a:solidFill>
            <a:prstDash val="solid"/>
            <a:round/>
            <a:headEnd len="sm" w="sm" type="none"/>
            <a:tailEnd len="sm" w="sm" type="none"/>
          </a:ln>
        </p:spPr>
        <p:txBody>
          <a:bodyPr anchorCtr="0" anchor="t" bIns="0" lIns="0" spcFirstLastPara="1" rIns="0" wrap="square" tIns="41275">
            <a:spAutoFit/>
          </a:bodyPr>
          <a:lstStyle/>
          <a:p>
            <a:pPr indent="0" lvl="0" marL="91440" rtl="0" algn="l">
              <a:lnSpc>
                <a:spcPct val="117916"/>
              </a:lnSpc>
              <a:spcBef>
                <a:spcPts val="0"/>
              </a:spcBef>
              <a:spcAft>
                <a:spcPts val="0"/>
              </a:spcAft>
              <a:buNone/>
            </a:pPr>
            <a:r>
              <a:rPr lang="en-US" sz="1200">
                <a:latin typeface="Verdana"/>
                <a:ea typeface="Verdana"/>
                <a:cs typeface="Verdana"/>
                <a:sym typeface="Verdana"/>
              </a:rPr>
              <a:t>Aggiungere o eliminare regole</a:t>
            </a:r>
            <a:endParaRPr sz="1200">
              <a:latin typeface="Verdana"/>
              <a:ea typeface="Verdana"/>
              <a:cs typeface="Verdana"/>
              <a:sym typeface="Verdana"/>
            </a:endParaRPr>
          </a:p>
          <a:p>
            <a:pPr indent="0" lvl="0" marL="91440" rtl="0" algn="l">
              <a:lnSpc>
                <a:spcPct val="117916"/>
              </a:lnSpc>
              <a:spcBef>
                <a:spcPts val="0"/>
              </a:spcBef>
              <a:spcAft>
                <a:spcPts val="0"/>
              </a:spcAft>
              <a:buNone/>
            </a:pPr>
            <a:r>
              <a:rPr b="1" lang="en-US" sz="1200">
                <a:latin typeface="Tahoma"/>
                <a:ea typeface="Tahoma"/>
                <a:cs typeface="Tahoma"/>
                <a:sym typeface="Tahoma"/>
              </a:rPr>
              <a:t>$ sudo ufw allow/deny ([&lt;PORT&gt;/&lt;PROTOCOLLO&gt;][&lt;SERVICES&gt;][app &lt;apps&gt;])</a:t>
            </a:r>
            <a:endParaRPr sz="1200">
              <a:latin typeface="Tahoma"/>
              <a:ea typeface="Tahoma"/>
              <a:cs typeface="Tahoma"/>
              <a:sym typeface="Tahoma"/>
            </a:endParaRPr>
          </a:p>
          <a:p>
            <a:pPr indent="0" lvl="0" marL="91440" rtl="0" algn="l">
              <a:lnSpc>
                <a:spcPct val="100000"/>
              </a:lnSpc>
              <a:spcBef>
                <a:spcPts val="70"/>
              </a:spcBef>
              <a:spcAft>
                <a:spcPts val="0"/>
              </a:spcAft>
              <a:buNone/>
            </a:pPr>
            <a:r>
              <a:rPr b="1" lang="en-US" sz="1200">
                <a:latin typeface="Tahoma"/>
                <a:ea typeface="Tahoma"/>
                <a:cs typeface="Tahoma"/>
                <a:sym typeface="Tahoma"/>
              </a:rPr>
              <a:t>$ sudo ufw delete allow/deny ([&lt;PORT&gt;/&lt;PROTOCOLLO&gt;][&lt;SERVICES&gt;][app &lt;apps&gt;])</a:t>
            </a:r>
            <a:endParaRPr sz="1200">
              <a:latin typeface="Tahoma"/>
              <a:ea typeface="Tahoma"/>
              <a:cs typeface="Tahoma"/>
              <a:sym typeface="Tahoma"/>
            </a:endParaRPr>
          </a:p>
        </p:txBody>
      </p:sp>
      <p:sp>
        <p:nvSpPr>
          <p:cNvPr id="779" name="Google Shape;779;p24"/>
          <p:cNvSpPr txBox="1"/>
          <p:nvPr/>
        </p:nvSpPr>
        <p:spPr>
          <a:xfrm>
            <a:off x="144626" y="4152900"/>
            <a:ext cx="3834900" cy="2364900"/>
          </a:xfrm>
          <a:prstGeom prst="rect">
            <a:avLst/>
          </a:prstGeom>
          <a:noFill/>
          <a:ln>
            <a:noFill/>
          </a:ln>
        </p:spPr>
        <p:txBody>
          <a:bodyPr anchorCtr="0" anchor="t" bIns="0" lIns="0" spcFirstLastPara="1" rIns="0" wrap="square" tIns="79375">
            <a:spAutoFit/>
          </a:bodyPr>
          <a:lstStyle/>
          <a:p>
            <a:pPr indent="-78105" lvl="0" marL="1016635" rtl="0" algn="l">
              <a:lnSpc>
                <a:spcPct val="100000"/>
              </a:lnSpc>
              <a:spcBef>
                <a:spcPts val="0"/>
              </a:spcBef>
              <a:spcAft>
                <a:spcPts val="0"/>
              </a:spcAft>
              <a:buClr>
                <a:srgbClr val="FFBA00"/>
              </a:buClr>
              <a:buSzPts val="1200"/>
              <a:buFont typeface="Arial"/>
              <a:buChar char="•"/>
            </a:pPr>
            <a:r>
              <a:rPr b="1" lang="en-US" sz="1200">
                <a:latin typeface="Tahoma"/>
                <a:ea typeface="Tahoma"/>
                <a:cs typeface="Tahoma"/>
                <a:sym typeface="Tahoma"/>
              </a:rPr>
              <a:t>$ sudo systemctl restart ufw</a:t>
            </a:r>
            <a:endParaRPr sz="1200">
              <a:latin typeface="Tahoma"/>
              <a:ea typeface="Tahoma"/>
              <a:cs typeface="Tahoma"/>
              <a:sym typeface="Tahoma"/>
            </a:endParaRPr>
          </a:p>
          <a:p>
            <a:pPr indent="-78105" lvl="0" marL="1016635" rtl="0" algn="l">
              <a:lnSpc>
                <a:spcPct val="100000"/>
              </a:lnSpc>
              <a:spcBef>
                <a:spcPts val="530"/>
              </a:spcBef>
              <a:spcAft>
                <a:spcPts val="0"/>
              </a:spcAft>
              <a:buClr>
                <a:srgbClr val="FFBA00"/>
              </a:buClr>
              <a:buSzPts val="1200"/>
              <a:buFont typeface="Arial"/>
              <a:buChar char="•"/>
            </a:pPr>
            <a:r>
              <a:rPr b="1" lang="en-US" sz="1200">
                <a:latin typeface="Tahoma"/>
                <a:ea typeface="Tahoma"/>
                <a:cs typeface="Tahoma"/>
                <a:sym typeface="Tahoma"/>
              </a:rPr>
              <a:t>$ yes | sudo ufw enable</a:t>
            </a:r>
            <a:endParaRPr sz="1200">
              <a:latin typeface="Tahoma"/>
              <a:ea typeface="Tahoma"/>
              <a:cs typeface="Tahoma"/>
              <a:sym typeface="Tahoma"/>
            </a:endParaRPr>
          </a:p>
          <a:p>
            <a:pPr indent="-88900" lvl="0" marL="835025" rtl="0" algn="l">
              <a:lnSpc>
                <a:spcPct val="100000"/>
              </a:lnSpc>
              <a:spcBef>
                <a:spcPts val="615"/>
              </a:spcBef>
              <a:spcAft>
                <a:spcPts val="0"/>
              </a:spcAft>
              <a:buClr>
                <a:srgbClr val="FFBA00"/>
              </a:buClr>
              <a:buSzPts val="1400"/>
              <a:buFont typeface="Arial"/>
              <a:buChar char="•"/>
            </a:pPr>
            <a:r>
              <a:rPr lang="en-US">
                <a:latin typeface="Verdana"/>
                <a:ea typeface="Verdana"/>
                <a:cs typeface="Verdana"/>
                <a:sym typeface="Verdana"/>
              </a:rPr>
              <a:t>Visualizza l'elenco delle regole:</a:t>
            </a:r>
            <a:endParaRPr>
              <a:latin typeface="Verdana"/>
              <a:ea typeface="Verdana"/>
              <a:cs typeface="Verdana"/>
              <a:sym typeface="Verdana"/>
            </a:endParaRPr>
          </a:p>
          <a:p>
            <a:pPr indent="-78105" lvl="1" marL="1016635" rtl="0" algn="l">
              <a:lnSpc>
                <a:spcPct val="100000"/>
              </a:lnSpc>
              <a:spcBef>
                <a:spcPts val="585"/>
              </a:spcBef>
              <a:spcAft>
                <a:spcPts val="0"/>
              </a:spcAft>
              <a:buClr>
                <a:srgbClr val="FFBA00"/>
              </a:buClr>
              <a:buSzPts val="1200"/>
              <a:buFont typeface="Arial"/>
              <a:buChar char="•"/>
            </a:pPr>
            <a:r>
              <a:rPr b="1" lang="en-US" sz="1200">
                <a:latin typeface="Tahoma"/>
                <a:ea typeface="Tahoma"/>
                <a:cs typeface="Tahoma"/>
                <a:sym typeface="Tahoma"/>
              </a:rPr>
              <a:t>$ sudo ufw status</a:t>
            </a:r>
            <a:endParaRPr sz="1200">
              <a:latin typeface="Tahoma"/>
              <a:ea typeface="Tahoma"/>
              <a:cs typeface="Tahoma"/>
              <a:sym typeface="Tahoma"/>
            </a:endParaRPr>
          </a:p>
          <a:p>
            <a:pPr indent="-88900" lvl="0" marL="835025" rtl="0" algn="l">
              <a:lnSpc>
                <a:spcPct val="100000"/>
              </a:lnSpc>
              <a:spcBef>
                <a:spcPts val="615"/>
              </a:spcBef>
              <a:spcAft>
                <a:spcPts val="0"/>
              </a:spcAft>
              <a:buClr>
                <a:srgbClr val="FFBA00"/>
              </a:buClr>
              <a:buSzPts val="1400"/>
              <a:buFont typeface="Arial"/>
              <a:buChar char="•"/>
            </a:pPr>
            <a:r>
              <a:rPr lang="en-US">
                <a:latin typeface="Verdana"/>
                <a:ea typeface="Verdana"/>
                <a:cs typeface="Verdana"/>
                <a:sym typeface="Verdana"/>
              </a:rPr>
              <a:t>Ricaricare e reimpostare le regole del firewall:</a:t>
            </a:r>
            <a:endParaRPr>
              <a:latin typeface="Verdana"/>
              <a:ea typeface="Verdana"/>
              <a:cs typeface="Verdana"/>
              <a:sym typeface="Verdana"/>
            </a:endParaRPr>
          </a:p>
          <a:p>
            <a:pPr indent="-78105" lvl="1" marL="1016635" rtl="0" algn="l">
              <a:lnSpc>
                <a:spcPct val="100000"/>
              </a:lnSpc>
              <a:spcBef>
                <a:spcPts val="585"/>
              </a:spcBef>
              <a:spcAft>
                <a:spcPts val="0"/>
              </a:spcAft>
              <a:buClr>
                <a:srgbClr val="FFBA00"/>
              </a:buClr>
              <a:buSzPts val="1200"/>
              <a:buFont typeface="Arial"/>
              <a:buChar char="•"/>
            </a:pPr>
            <a:r>
              <a:rPr b="1" lang="en-US" sz="1200">
                <a:latin typeface="Tahoma"/>
                <a:ea typeface="Tahoma"/>
                <a:cs typeface="Tahoma"/>
                <a:sym typeface="Tahoma"/>
              </a:rPr>
              <a:t>$ sudo ufw reload</a:t>
            </a:r>
            <a:endParaRPr sz="1200">
              <a:latin typeface="Tahoma"/>
              <a:ea typeface="Tahoma"/>
              <a:cs typeface="Tahoma"/>
              <a:sym typeface="Tahoma"/>
            </a:endParaRPr>
          </a:p>
          <a:p>
            <a:pPr indent="-78105" lvl="1" marL="1016635" rtl="0" algn="l">
              <a:lnSpc>
                <a:spcPct val="100000"/>
              </a:lnSpc>
              <a:spcBef>
                <a:spcPts val="625"/>
              </a:spcBef>
              <a:spcAft>
                <a:spcPts val="0"/>
              </a:spcAft>
              <a:buClr>
                <a:srgbClr val="FFBA00"/>
              </a:buClr>
              <a:buSzPts val="1200"/>
              <a:buFont typeface="Arial"/>
              <a:buChar char="•"/>
            </a:pPr>
            <a:r>
              <a:rPr b="1" lang="en-US" sz="1200">
                <a:latin typeface="Tahoma"/>
                <a:ea typeface="Tahoma"/>
                <a:cs typeface="Tahoma"/>
                <a:sym typeface="Tahoma"/>
              </a:rPr>
              <a:t>$ sudo ufw reset</a:t>
            </a:r>
            <a:endParaRPr sz="1200">
              <a:latin typeface="Tahoma"/>
              <a:ea typeface="Tahoma"/>
              <a:cs typeface="Tahoma"/>
              <a:sym typeface="Tahoma"/>
            </a:endParaRPr>
          </a:p>
          <a:p>
            <a:pPr indent="0" lvl="0" marL="12700" marR="1288415" rtl="0" algn="l">
              <a:lnSpc>
                <a:spcPct val="111249"/>
              </a:lnSpc>
              <a:spcBef>
                <a:spcPts val="495"/>
              </a:spcBef>
              <a:spcAft>
                <a:spcPts val="0"/>
              </a:spcAft>
              <a:buNone/>
            </a:pPr>
            <a:r>
              <a:rPr lang="en-US" sz="600">
                <a:latin typeface="Verdana"/>
                <a:ea typeface="Verdana"/>
                <a:cs typeface="Verdana"/>
                <a:sym typeface="Verdana"/>
              </a:rPr>
              <a:t>Fonte: Ubuntu, UFW, documentazione Ubuntu, 2024 URL: </a:t>
            </a:r>
            <a:r>
              <a:rPr lang="en-US" sz="600" u="sng">
                <a:solidFill>
                  <a:srgbClr val="87882D"/>
                </a:solidFill>
                <a:latin typeface="Verdana"/>
                <a:ea typeface="Verdana"/>
                <a:cs typeface="Verdana"/>
                <a:sym typeface="Verdana"/>
              </a:rPr>
              <a:t>https://help.ubuntu.com/community/UFW</a:t>
            </a:r>
            <a:endParaRPr sz="600">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25"/>
          <p:cNvSpPr txBox="1"/>
          <p:nvPr>
            <p:ph type="title"/>
          </p:nvPr>
        </p:nvSpPr>
        <p:spPr>
          <a:xfrm>
            <a:off x="855401" y="387600"/>
            <a:ext cx="7902600" cy="9570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Compiti a casa: IPTable, nftable e ufw (per gli endpoint)</a:t>
            </a:r>
            <a:endParaRPr/>
          </a:p>
        </p:txBody>
      </p:sp>
      <p:grpSp>
        <p:nvGrpSpPr>
          <p:cNvPr id="785" name="Google Shape;785;p25"/>
          <p:cNvGrpSpPr/>
          <p:nvPr/>
        </p:nvGrpSpPr>
        <p:grpSpPr>
          <a:xfrm>
            <a:off x="7377174" y="0"/>
            <a:ext cx="3466203" cy="6858000"/>
            <a:chOff x="7377174" y="0"/>
            <a:chExt cx="3466203" cy="6858000"/>
          </a:xfrm>
        </p:grpSpPr>
        <p:pic>
          <p:nvPicPr>
            <p:cNvPr id="786" name="Google Shape;786;p25"/>
            <p:cNvPicPr preferRelativeResize="0"/>
            <p:nvPr/>
          </p:nvPicPr>
          <p:blipFill rotWithShape="1">
            <a:blip r:embed="rId3">
              <a:alphaModFix/>
            </a:blip>
            <a:srcRect b="0" l="0" r="0" t="0"/>
            <a:stretch/>
          </p:blipFill>
          <p:spPr>
            <a:xfrm>
              <a:off x="7549376" y="6167335"/>
              <a:ext cx="3294001" cy="612000"/>
            </a:xfrm>
            <a:prstGeom prst="rect">
              <a:avLst/>
            </a:prstGeom>
            <a:noFill/>
            <a:ln>
              <a:noFill/>
            </a:ln>
          </p:spPr>
        </p:pic>
        <p:sp>
          <p:nvSpPr>
            <p:cNvPr id="787" name="Google Shape;787;p25"/>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788" name="Google Shape;788;p25"/>
          <p:cNvSpPr txBox="1"/>
          <p:nvPr/>
        </p:nvSpPr>
        <p:spPr>
          <a:xfrm>
            <a:off x="126877" y="6539483"/>
            <a:ext cx="5772150" cy="2387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789" name="Google Shape;789;p25"/>
          <p:cNvSpPr txBox="1"/>
          <p:nvPr/>
        </p:nvSpPr>
        <p:spPr>
          <a:xfrm>
            <a:off x="692054" y="1566164"/>
            <a:ext cx="6692900" cy="3418840"/>
          </a:xfrm>
          <a:prstGeom prst="rect">
            <a:avLst/>
          </a:prstGeom>
          <a:noFill/>
          <a:ln>
            <a:noFill/>
          </a:ln>
        </p:spPr>
        <p:txBody>
          <a:bodyPr anchorCtr="0" anchor="t" bIns="0" lIns="0" spcFirstLastPara="1" rIns="0" wrap="square" tIns="13950">
            <a:spAutoFit/>
          </a:bodyPr>
          <a:lstStyle/>
          <a:p>
            <a:pPr indent="-114300" lvl="0" marL="104139" marR="74930" rtl="0" algn="l">
              <a:lnSpc>
                <a:spcPct val="99400"/>
              </a:lnSpc>
              <a:spcBef>
                <a:spcPts val="0"/>
              </a:spcBef>
              <a:spcAft>
                <a:spcPts val="0"/>
              </a:spcAft>
              <a:buSzPts val="1800"/>
              <a:buFont typeface="Arial"/>
              <a:buChar char="•"/>
            </a:pPr>
            <a:r>
              <a:rPr b="1" lang="en-US" sz="1800">
                <a:latin typeface="Tahoma"/>
                <a:ea typeface="Tahoma"/>
                <a:cs typeface="Tahoma"/>
                <a:sym typeface="Tahoma"/>
              </a:rPr>
              <a:t>	Attività</a:t>
            </a:r>
            <a:r>
              <a:rPr lang="en-US" sz="1800">
                <a:latin typeface="Verdana"/>
                <a:ea typeface="Verdana"/>
                <a:cs typeface="Verdana"/>
                <a:sym typeface="Verdana"/>
              </a:rPr>
              <a:t>: considerando una delle macchine virtuali in esecuzione su Linux, eseguire le seguenti azioni su </a:t>
            </a:r>
            <a:r>
              <a:rPr b="1" lang="en-US" sz="1800">
                <a:latin typeface="Tahoma"/>
                <a:ea typeface="Tahoma"/>
                <a:cs typeface="Tahoma"/>
                <a:sym typeface="Tahoma"/>
              </a:rPr>
              <a:t>IPTable, nftable e ufw </a:t>
            </a:r>
            <a:r>
              <a:rPr lang="en-US" sz="1800">
                <a:latin typeface="Verdana"/>
                <a:ea typeface="Verdana"/>
                <a:cs typeface="Verdana"/>
                <a:sym typeface="Verdana"/>
              </a:rPr>
              <a:t>(applicare strumento per strumento):</a:t>
            </a:r>
            <a:endParaRPr sz="1800">
              <a:latin typeface="Verdana"/>
              <a:ea typeface="Verdana"/>
              <a:cs typeface="Verdana"/>
              <a:sym typeface="Verdana"/>
            </a:endParaRPr>
          </a:p>
          <a:p>
            <a:pPr indent="-342900" lvl="1" marL="538480" marR="295910" rtl="0" algn="l">
              <a:lnSpc>
                <a:spcPct val="103699"/>
              </a:lnSpc>
              <a:spcBef>
                <a:spcPts val="490"/>
              </a:spcBef>
              <a:spcAft>
                <a:spcPts val="0"/>
              </a:spcAft>
              <a:buClr>
                <a:srgbClr val="FFBA00"/>
              </a:buClr>
              <a:buSzPts val="1600"/>
              <a:buFont typeface="Verdana"/>
              <a:buAutoNum type="arabicPeriod"/>
            </a:pPr>
            <a:r>
              <a:rPr lang="en-US" sz="1600">
                <a:latin typeface="Verdana"/>
                <a:ea typeface="Verdana"/>
                <a:cs typeface="Verdana"/>
                <a:sym typeface="Verdana"/>
              </a:rPr>
              <a:t>Disabilitare le porte 80 e 443 e verificare che non sia possibile effettuare interrogazioni dal browser Internet.</a:t>
            </a:r>
            <a:endParaRPr sz="1600">
              <a:latin typeface="Verdana"/>
              <a:ea typeface="Verdana"/>
              <a:cs typeface="Verdana"/>
              <a:sym typeface="Verdana"/>
            </a:endParaRPr>
          </a:p>
          <a:p>
            <a:pPr indent="-342900" lvl="1" marL="538480" marR="94615" rtl="0" algn="l">
              <a:lnSpc>
                <a:spcPct val="118750"/>
              </a:lnSpc>
              <a:spcBef>
                <a:spcPts val="655"/>
              </a:spcBef>
              <a:spcAft>
                <a:spcPts val="0"/>
              </a:spcAft>
              <a:buClr>
                <a:srgbClr val="FFBA00"/>
              </a:buClr>
              <a:buSzPts val="1600"/>
              <a:buFont typeface="Verdana"/>
              <a:buAutoNum type="arabicPeriod"/>
            </a:pPr>
            <a:r>
              <a:rPr lang="en-US" sz="1600">
                <a:latin typeface="Verdana"/>
                <a:ea typeface="Verdana"/>
                <a:cs typeface="Verdana"/>
                <a:sym typeface="Verdana"/>
              </a:rPr>
              <a:t>Disabilitare le porte 23 e 20/21 e verificare che non sia possibile connettersi a un server telnet e FTP.</a:t>
            </a:r>
            <a:endParaRPr sz="1600">
              <a:latin typeface="Verdana"/>
              <a:ea typeface="Verdana"/>
              <a:cs typeface="Verdana"/>
              <a:sym typeface="Verdana"/>
            </a:endParaRPr>
          </a:p>
          <a:p>
            <a:pPr indent="-342900" lvl="1" marL="538480" marR="176530" rtl="0" algn="l">
              <a:lnSpc>
                <a:spcPct val="100000"/>
              </a:lnSpc>
              <a:spcBef>
                <a:spcPts val="515"/>
              </a:spcBef>
              <a:spcAft>
                <a:spcPts val="0"/>
              </a:spcAft>
              <a:buClr>
                <a:srgbClr val="FFBA00"/>
              </a:buClr>
              <a:buSzPts val="1600"/>
              <a:buFont typeface="Verdana"/>
              <a:buAutoNum type="arabicPeriod"/>
            </a:pPr>
            <a:r>
              <a:rPr lang="en-US" sz="1600">
                <a:latin typeface="Verdana"/>
                <a:ea typeface="Verdana"/>
                <a:cs typeface="Verdana"/>
                <a:sym typeface="Verdana"/>
              </a:rPr>
              <a:t>Negare qualsiasi accesso da un IP locale sulla LAN domestica, nonché l'accesso a un dominio web specifico.</a:t>
            </a:r>
            <a:endParaRPr sz="1600">
              <a:latin typeface="Verdana"/>
              <a:ea typeface="Verdana"/>
              <a:cs typeface="Verdana"/>
              <a:sym typeface="Verdana"/>
            </a:endParaRPr>
          </a:p>
          <a:p>
            <a:pPr indent="-342900" lvl="1" marL="538480" marR="5080" rtl="0" algn="l">
              <a:lnSpc>
                <a:spcPct val="118750"/>
              </a:lnSpc>
              <a:spcBef>
                <a:spcPts val="750"/>
              </a:spcBef>
              <a:spcAft>
                <a:spcPts val="0"/>
              </a:spcAft>
              <a:buClr>
                <a:srgbClr val="FFBA00"/>
              </a:buClr>
              <a:buSzPts val="1600"/>
              <a:buFont typeface="Verdana"/>
              <a:buAutoNum type="arabicPeriod"/>
            </a:pPr>
            <a:r>
              <a:rPr lang="en-US" sz="1600">
                <a:latin typeface="Verdana"/>
                <a:ea typeface="Verdana"/>
                <a:cs typeface="Verdana"/>
                <a:sym typeface="Verdana"/>
              </a:rPr>
              <a:t>Accettare le richieste di ping da un IP specifico della LAN domestica e negare l'accesso a tutti gli altri IP.</a:t>
            </a:r>
            <a:endParaRPr sz="1600">
              <a:latin typeface="Verdana"/>
              <a:ea typeface="Verdana"/>
              <a:cs typeface="Verdana"/>
              <a:sym typeface="Verdana"/>
            </a:endParaRPr>
          </a:p>
          <a:p>
            <a:pPr indent="-342265" lvl="1" marL="537845" rtl="0" algn="l">
              <a:lnSpc>
                <a:spcPct val="100000"/>
              </a:lnSpc>
              <a:spcBef>
                <a:spcPts val="509"/>
              </a:spcBef>
              <a:spcAft>
                <a:spcPts val="0"/>
              </a:spcAft>
              <a:buClr>
                <a:srgbClr val="FFBA00"/>
              </a:buClr>
              <a:buSzPts val="1600"/>
              <a:buFont typeface="Verdana"/>
              <a:buAutoNum type="arabicPeriod"/>
            </a:pPr>
            <a:r>
              <a:rPr lang="en-US" sz="1600">
                <a:latin typeface="Verdana"/>
                <a:ea typeface="Verdana"/>
                <a:cs typeface="Verdana"/>
                <a:sym typeface="Verdana"/>
              </a:rPr>
              <a:t>Ripristinare le regole allo stato originale per ripristinare la connettività.</a:t>
            </a:r>
            <a:endParaRPr sz="1600">
              <a:latin typeface="Verdana"/>
              <a:ea typeface="Verdana"/>
              <a:cs typeface="Verdana"/>
              <a:sym typeface="Verdana"/>
            </a:endParaRPr>
          </a:p>
        </p:txBody>
      </p:sp>
      <p:grpSp>
        <p:nvGrpSpPr>
          <p:cNvPr id="790" name="Google Shape;790;p25"/>
          <p:cNvGrpSpPr/>
          <p:nvPr/>
        </p:nvGrpSpPr>
        <p:grpSpPr>
          <a:xfrm>
            <a:off x="7163690" y="0"/>
            <a:ext cx="5024824" cy="6857999"/>
            <a:chOff x="7163690" y="0"/>
            <a:chExt cx="5024824" cy="6857999"/>
          </a:xfrm>
        </p:grpSpPr>
        <p:sp>
          <p:nvSpPr>
            <p:cNvPr id="791" name="Google Shape;791;p25"/>
            <p:cNvSpPr/>
            <p:nvPr/>
          </p:nvSpPr>
          <p:spPr>
            <a:xfrm>
              <a:off x="7951304" y="2569414"/>
              <a:ext cx="662940" cy="262890"/>
            </a:xfrm>
            <a:custGeom>
              <a:rect b="b" l="l" r="r" t="t"/>
              <a:pathLst>
                <a:path extrusionOk="0" h="262889" w="662940">
                  <a:moveTo>
                    <a:pt x="0" y="262445"/>
                  </a:moveTo>
                  <a:lnTo>
                    <a:pt x="662364" y="0"/>
                  </a:lnTo>
                </a:path>
              </a:pathLst>
            </a:custGeom>
            <a:noFill/>
            <a:ln cap="flat" cmpd="sng" w="12700">
              <a:solidFill>
                <a:srgbClr val="FFBA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792" name="Google Shape;792;p25"/>
            <p:cNvPicPr preferRelativeResize="0"/>
            <p:nvPr/>
          </p:nvPicPr>
          <p:blipFill rotWithShape="1">
            <a:blip r:embed="rId4">
              <a:alphaModFix/>
            </a:blip>
            <a:srcRect b="0" l="0" r="0" t="0"/>
            <a:stretch/>
          </p:blipFill>
          <p:spPr>
            <a:xfrm>
              <a:off x="7163690" y="0"/>
              <a:ext cx="5024824" cy="6857999"/>
            </a:xfrm>
            <a:prstGeom prst="rect">
              <a:avLst/>
            </a:prstGeom>
            <a:noFill/>
            <a:ln>
              <a:noFill/>
            </a:ln>
          </p:spPr>
        </p:pic>
      </p:grpSp>
      <p:sp>
        <p:nvSpPr>
          <p:cNvPr id="793" name="Google Shape;793;p25"/>
          <p:cNvSpPr txBox="1"/>
          <p:nvPr/>
        </p:nvSpPr>
        <p:spPr>
          <a:xfrm rot="5400000">
            <a:off x="8376222" y="3113912"/>
            <a:ext cx="6788784" cy="633095"/>
          </a:xfrm>
          <a:prstGeom prst="rect">
            <a:avLst/>
          </a:prstGeom>
          <a:noFill/>
          <a:ln>
            <a:noFill/>
          </a:ln>
        </p:spPr>
        <p:txBody>
          <a:bodyPr anchorCtr="0" anchor="t" bIns="0" lIns="0" spcFirstLastPara="1" rIns="0" wrap="square" tIns="15225">
            <a:spAutoFit/>
          </a:bodyPr>
          <a:lstStyle/>
          <a:p>
            <a:pPr indent="0" lvl="0" marL="12700" rtl="0" algn="l">
              <a:lnSpc>
                <a:spcPct val="100000"/>
              </a:lnSpc>
              <a:spcBef>
                <a:spcPts val="0"/>
              </a:spcBef>
              <a:spcAft>
                <a:spcPts val="0"/>
              </a:spcAft>
              <a:buNone/>
            </a:pPr>
            <a:r>
              <a:rPr lang="en-US" sz="3900">
                <a:solidFill>
                  <a:srgbClr val="D9D9D9"/>
                </a:solidFill>
                <a:latin typeface="Verdana"/>
                <a:ea typeface="Verdana"/>
                <a:cs typeface="Verdana"/>
                <a:sym typeface="Verdana"/>
              </a:rPr>
              <a:t>COMPITI PRATICI FACOLTATIVI</a:t>
            </a:r>
            <a:endParaRPr sz="3900">
              <a:latin typeface="Verdana"/>
              <a:ea typeface="Verdana"/>
              <a:cs typeface="Verdana"/>
              <a:sym typeface="Verdana"/>
            </a:endParaRPr>
          </a:p>
        </p:txBody>
      </p:sp>
      <p:pic>
        <p:nvPicPr>
          <p:cNvPr id="794" name="Google Shape;794;p25"/>
          <p:cNvPicPr preferRelativeResize="0"/>
          <p:nvPr/>
        </p:nvPicPr>
        <p:blipFill rotWithShape="1">
          <a:blip r:embed="rId5">
            <a:alphaModFix/>
          </a:blip>
          <a:srcRect b="0" l="0" r="0" t="0"/>
          <a:stretch/>
        </p:blipFill>
        <p:spPr>
          <a:xfrm>
            <a:off x="9531390" y="0"/>
            <a:ext cx="2173385" cy="215024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pic>
        <p:nvPicPr>
          <p:cNvPr id="799" name="Google Shape;799;p26"/>
          <p:cNvPicPr preferRelativeResize="0"/>
          <p:nvPr/>
        </p:nvPicPr>
        <p:blipFill rotWithShape="1">
          <a:blip r:embed="rId3">
            <a:alphaModFix/>
          </a:blip>
          <a:srcRect b="0" l="0" r="0" t="0"/>
          <a:stretch/>
        </p:blipFill>
        <p:spPr>
          <a:xfrm>
            <a:off x="7179944" y="0"/>
            <a:ext cx="5012055" cy="6858000"/>
          </a:xfrm>
          <a:prstGeom prst="rect">
            <a:avLst/>
          </a:prstGeom>
          <a:noFill/>
          <a:ln>
            <a:noFill/>
          </a:ln>
        </p:spPr>
      </p:pic>
      <p:sp>
        <p:nvSpPr>
          <p:cNvPr id="800" name="Google Shape;800;p26"/>
          <p:cNvSpPr txBox="1"/>
          <p:nvPr/>
        </p:nvSpPr>
        <p:spPr>
          <a:xfrm>
            <a:off x="11126685" y="6324600"/>
            <a:ext cx="18097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26</a:t>
            </a:r>
            <a:endParaRPr sz="1100">
              <a:latin typeface="Verdana"/>
              <a:ea typeface="Verdana"/>
              <a:cs typeface="Verdana"/>
              <a:sym typeface="Verdana"/>
            </a:endParaRPr>
          </a:p>
        </p:txBody>
      </p:sp>
      <p:sp>
        <p:nvSpPr>
          <p:cNvPr id="801" name="Google Shape;801;p26"/>
          <p:cNvSpPr txBox="1"/>
          <p:nvPr>
            <p:ph type="title"/>
          </p:nvPr>
        </p:nvSpPr>
        <p:spPr>
          <a:xfrm>
            <a:off x="855401" y="387600"/>
            <a:ext cx="7726500" cy="9570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Isolamento/segregazione</a:t>
            </a:r>
            <a:endParaRPr/>
          </a:p>
        </p:txBody>
      </p:sp>
      <p:grpSp>
        <p:nvGrpSpPr>
          <p:cNvPr id="802" name="Google Shape;802;p26"/>
          <p:cNvGrpSpPr/>
          <p:nvPr/>
        </p:nvGrpSpPr>
        <p:grpSpPr>
          <a:xfrm>
            <a:off x="7377174" y="0"/>
            <a:ext cx="3466203" cy="6858000"/>
            <a:chOff x="7377174" y="0"/>
            <a:chExt cx="3466203" cy="6858000"/>
          </a:xfrm>
        </p:grpSpPr>
        <p:pic>
          <p:nvPicPr>
            <p:cNvPr id="803" name="Google Shape;803;p26"/>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804" name="Google Shape;804;p26"/>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805" name="Google Shape;805;p26"/>
          <p:cNvSpPr txBox="1"/>
          <p:nvPr/>
        </p:nvSpPr>
        <p:spPr>
          <a:xfrm>
            <a:off x="126877" y="6539483"/>
            <a:ext cx="5772150" cy="2387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806" name="Google Shape;806;p26"/>
          <p:cNvSpPr txBox="1"/>
          <p:nvPr>
            <p:ph idx="1" type="body"/>
          </p:nvPr>
        </p:nvSpPr>
        <p:spPr>
          <a:xfrm>
            <a:off x="692056" y="1568196"/>
            <a:ext cx="6689700" cy="2770800"/>
          </a:xfrm>
          <a:prstGeom prst="rect">
            <a:avLst/>
          </a:prstGeom>
          <a:noFill/>
          <a:ln>
            <a:noFill/>
          </a:ln>
        </p:spPr>
        <p:txBody>
          <a:bodyPr anchorCtr="0" anchor="t" bIns="0" lIns="0" spcFirstLastPara="1" rIns="0" wrap="square" tIns="12700">
            <a:spAutoFit/>
          </a:bodyPr>
          <a:lstStyle/>
          <a:p>
            <a:pPr indent="-114300" lvl="0" marL="103504" marR="549910" rtl="0" algn="l">
              <a:lnSpc>
                <a:spcPct val="100000"/>
              </a:lnSpc>
              <a:spcBef>
                <a:spcPts val="0"/>
              </a:spcBef>
              <a:spcAft>
                <a:spcPts val="0"/>
              </a:spcAft>
              <a:buClr>
                <a:schemeClr val="dk1"/>
              </a:buClr>
              <a:buSzPts val="1800"/>
              <a:buFont typeface="Arial"/>
              <a:buChar char="•"/>
            </a:pPr>
            <a:r>
              <a:rPr lang="en-US" sz="1800"/>
              <a:t>	L'isolamento o la segregazione delle reti IT-OT possono essere stabiliti applicando:</a:t>
            </a:r>
            <a:endParaRPr sz="1800"/>
          </a:p>
          <a:p>
            <a:pPr indent="-101600" lvl="1" marL="286385" marR="288290" rtl="0" algn="l">
              <a:lnSpc>
                <a:spcPct val="117222"/>
              </a:lnSpc>
              <a:spcBef>
                <a:spcPts val="695"/>
              </a:spcBef>
              <a:spcAft>
                <a:spcPts val="0"/>
              </a:spcAft>
              <a:buSzPts val="1600"/>
              <a:buFont typeface="Arial"/>
              <a:buChar char="•"/>
            </a:pPr>
            <a:r>
              <a:rPr lang="en-US" sz="1600">
                <a:latin typeface="Verdana"/>
                <a:ea typeface="Verdana"/>
                <a:cs typeface="Verdana"/>
                <a:sym typeface="Verdana"/>
              </a:rPr>
              <a:t>	Comunicazione a diodi - canali di comunicazione unidirezionali</a:t>
            </a:r>
            <a:endParaRPr sz="1600">
              <a:latin typeface="Verdana"/>
              <a:ea typeface="Verdana"/>
              <a:cs typeface="Verdana"/>
              <a:sym typeface="Verdana"/>
            </a:endParaRPr>
          </a:p>
          <a:p>
            <a:pPr indent="-141605" lvl="2" marL="532130" rtl="0" algn="l">
              <a:lnSpc>
                <a:spcPct val="100000"/>
              </a:lnSpc>
              <a:spcBef>
                <a:spcPts val="765"/>
              </a:spcBef>
              <a:spcAft>
                <a:spcPts val="0"/>
              </a:spcAft>
              <a:buClr>
                <a:srgbClr val="FFBA00"/>
              </a:buClr>
              <a:buSzPts val="1600"/>
              <a:buFont typeface="Arial"/>
              <a:buChar char="•"/>
            </a:pPr>
            <a:r>
              <a:rPr lang="en-US" sz="1400">
                <a:latin typeface="Verdana"/>
                <a:ea typeface="Verdana"/>
                <a:cs typeface="Verdana"/>
                <a:sym typeface="Verdana"/>
              </a:rPr>
              <a:t>Sinonimo: "diodo dati" = "gateway di comunicazione unidirezionale".</a:t>
            </a:r>
            <a:endParaRPr sz="1400">
              <a:latin typeface="Verdana"/>
              <a:ea typeface="Verdana"/>
              <a:cs typeface="Verdana"/>
              <a:sym typeface="Verdana"/>
            </a:endParaRPr>
          </a:p>
          <a:p>
            <a:pPr indent="-141605" lvl="1" marL="349250" rtl="0" algn="l">
              <a:lnSpc>
                <a:spcPct val="100000"/>
              </a:lnSpc>
              <a:spcBef>
                <a:spcPts val="590"/>
              </a:spcBef>
              <a:spcAft>
                <a:spcPts val="0"/>
              </a:spcAft>
              <a:buClr>
                <a:srgbClr val="FFBA00"/>
              </a:buClr>
              <a:buSzPts val="1600"/>
              <a:buFont typeface="Arial"/>
              <a:buChar char="•"/>
            </a:pPr>
            <a:r>
              <a:rPr lang="en-US" sz="1600">
                <a:latin typeface="Verdana"/>
                <a:ea typeface="Verdana"/>
                <a:cs typeface="Verdana"/>
                <a:sym typeface="Verdana"/>
              </a:rPr>
              <a:t>Firewall</a:t>
            </a:r>
            <a:endParaRPr sz="1600">
              <a:latin typeface="Verdana"/>
              <a:ea typeface="Verdana"/>
              <a:cs typeface="Verdana"/>
              <a:sym typeface="Verdana"/>
            </a:endParaRPr>
          </a:p>
          <a:p>
            <a:pPr indent="-141605" lvl="1" marL="349250" rtl="0" algn="l">
              <a:lnSpc>
                <a:spcPct val="100000"/>
              </a:lnSpc>
              <a:spcBef>
                <a:spcPts val="650"/>
              </a:spcBef>
              <a:spcAft>
                <a:spcPts val="0"/>
              </a:spcAft>
              <a:buClr>
                <a:srgbClr val="FFBA00"/>
              </a:buClr>
              <a:buSzPts val="1600"/>
              <a:buFont typeface="Arial"/>
              <a:buChar char="•"/>
            </a:pPr>
            <a:r>
              <a:rPr lang="en-US" sz="1600">
                <a:latin typeface="Verdana"/>
                <a:ea typeface="Verdana"/>
                <a:cs typeface="Verdana"/>
                <a:sym typeface="Verdana"/>
              </a:rPr>
              <a:t>Reti locali virtuali (VLAN)</a:t>
            </a:r>
            <a:endParaRPr sz="1600">
              <a:latin typeface="Verdana"/>
              <a:ea typeface="Verdana"/>
              <a:cs typeface="Verdana"/>
              <a:sym typeface="Verdana"/>
            </a:endParaRPr>
          </a:p>
          <a:p>
            <a:pPr indent="-141605" lvl="1" marL="349250" rtl="0" algn="l">
              <a:lnSpc>
                <a:spcPct val="100000"/>
              </a:lnSpc>
              <a:spcBef>
                <a:spcPts val="620"/>
              </a:spcBef>
              <a:spcAft>
                <a:spcPts val="0"/>
              </a:spcAft>
              <a:buClr>
                <a:srgbClr val="FFBA00"/>
              </a:buClr>
              <a:buSzPts val="1600"/>
              <a:buFont typeface="Arial"/>
              <a:buChar char="•"/>
            </a:pPr>
            <a:r>
              <a:rPr lang="en-US" sz="1600">
                <a:latin typeface="Verdana"/>
                <a:ea typeface="Verdana"/>
                <a:cs typeface="Verdana"/>
                <a:sym typeface="Verdana"/>
              </a:rPr>
              <a:t>VPN</a:t>
            </a:r>
            <a:endParaRPr sz="1600">
              <a:latin typeface="Verdana"/>
              <a:ea typeface="Verdana"/>
              <a:cs typeface="Verdana"/>
              <a:sym typeface="Verdana"/>
            </a:endParaRPr>
          </a:p>
        </p:txBody>
      </p:sp>
      <p:sp>
        <p:nvSpPr>
          <p:cNvPr id="807" name="Google Shape;807;p26"/>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sp>
        <p:nvSpPr>
          <p:cNvPr id="808" name="Google Shape;808;p26"/>
          <p:cNvSpPr/>
          <p:nvPr/>
        </p:nvSpPr>
        <p:spPr>
          <a:xfrm>
            <a:off x="1206146" y="4488307"/>
            <a:ext cx="1418590" cy="672465"/>
          </a:xfrm>
          <a:custGeom>
            <a:rect b="b" l="l" r="r" t="t"/>
            <a:pathLst>
              <a:path extrusionOk="0" h="672464" w="1418589">
                <a:moveTo>
                  <a:pt x="1306202" y="0"/>
                </a:moveTo>
                <a:lnTo>
                  <a:pt x="112050" y="0"/>
                </a:lnTo>
                <a:lnTo>
                  <a:pt x="68435" y="8805"/>
                </a:lnTo>
                <a:lnTo>
                  <a:pt x="32818" y="32818"/>
                </a:lnTo>
                <a:lnTo>
                  <a:pt x="8805" y="68435"/>
                </a:lnTo>
                <a:lnTo>
                  <a:pt x="0" y="112050"/>
                </a:lnTo>
                <a:lnTo>
                  <a:pt x="0" y="560240"/>
                </a:lnTo>
                <a:lnTo>
                  <a:pt x="8805" y="603855"/>
                </a:lnTo>
                <a:lnTo>
                  <a:pt x="32818" y="639471"/>
                </a:lnTo>
                <a:lnTo>
                  <a:pt x="68435" y="663485"/>
                </a:lnTo>
                <a:lnTo>
                  <a:pt x="112050" y="672291"/>
                </a:lnTo>
                <a:lnTo>
                  <a:pt x="1306202" y="672291"/>
                </a:lnTo>
                <a:lnTo>
                  <a:pt x="1349817" y="663485"/>
                </a:lnTo>
                <a:lnTo>
                  <a:pt x="1385434" y="639471"/>
                </a:lnTo>
                <a:lnTo>
                  <a:pt x="1409447" y="603855"/>
                </a:lnTo>
                <a:lnTo>
                  <a:pt x="1418253" y="560240"/>
                </a:lnTo>
                <a:lnTo>
                  <a:pt x="1418253" y="112050"/>
                </a:lnTo>
                <a:lnTo>
                  <a:pt x="1409447" y="68435"/>
                </a:lnTo>
                <a:lnTo>
                  <a:pt x="1385434" y="32818"/>
                </a:lnTo>
                <a:lnTo>
                  <a:pt x="1349817" y="8805"/>
                </a:lnTo>
                <a:lnTo>
                  <a:pt x="1306202" y="0"/>
                </a:lnTo>
                <a:close/>
              </a:path>
            </a:pathLst>
          </a:custGeom>
          <a:solidFill>
            <a:srgbClr val="AFABA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09" name="Google Shape;809;p26"/>
          <p:cNvSpPr txBox="1"/>
          <p:nvPr/>
        </p:nvSpPr>
        <p:spPr>
          <a:xfrm>
            <a:off x="1566816" y="4675123"/>
            <a:ext cx="69659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7F7F7F"/>
                </a:solidFill>
                <a:latin typeface="Verdana"/>
                <a:ea typeface="Verdana"/>
                <a:cs typeface="Verdana"/>
                <a:sym typeface="Verdana"/>
              </a:rPr>
              <a:t>Diodo</a:t>
            </a:r>
            <a:endParaRPr sz="1800">
              <a:latin typeface="Verdana"/>
              <a:ea typeface="Verdana"/>
              <a:cs typeface="Verdana"/>
              <a:sym typeface="Verdana"/>
            </a:endParaRPr>
          </a:p>
        </p:txBody>
      </p:sp>
      <p:sp>
        <p:nvSpPr>
          <p:cNvPr id="810" name="Google Shape;810;p26"/>
          <p:cNvSpPr/>
          <p:nvPr/>
        </p:nvSpPr>
        <p:spPr>
          <a:xfrm>
            <a:off x="2826485" y="4488307"/>
            <a:ext cx="1748789" cy="672465"/>
          </a:xfrm>
          <a:custGeom>
            <a:rect b="b" l="l" r="r" t="t"/>
            <a:pathLst>
              <a:path extrusionOk="0" h="672464" w="1748789">
                <a:moveTo>
                  <a:pt x="1636182" y="0"/>
                </a:moveTo>
                <a:lnTo>
                  <a:pt x="112049" y="0"/>
                </a:lnTo>
                <a:lnTo>
                  <a:pt x="68434" y="8805"/>
                </a:lnTo>
                <a:lnTo>
                  <a:pt x="32818" y="32818"/>
                </a:lnTo>
                <a:lnTo>
                  <a:pt x="8805" y="68434"/>
                </a:lnTo>
                <a:lnTo>
                  <a:pt x="0" y="112049"/>
                </a:lnTo>
                <a:lnTo>
                  <a:pt x="0" y="560240"/>
                </a:lnTo>
                <a:lnTo>
                  <a:pt x="8805" y="603855"/>
                </a:lnTo>
                <a:lnTo>
                  <a:pt x="32818" y="639471"/>
                </a:lnTo>
                <a:lnTo>
                  <a:pt x="68434" y="663485"/>
                </a:lnTo>
                <a:lnTo>
                  <a:pt x="112049" y="672291"/>
                </a:lnTo>
                <a:lnTo>
                  <a:pt x="1636182" y="672291"/>
                </a:lnTo>
                <a:lnTo>
                  <a:pt x="1679797" y="663485"/>
                </a:lnTo>
                <a:lnTo>
                  <a:pt x="1715413" y="639471"/>
                </a:lnTo>
                <a:lnTo>
                  <a:pt x="1739427" y="603855"/>
                </a:lnTo>
                <a:lnTo>
                  <a:pt x="1748232" y="560240"/>
                </a:lnTo>
                <a:lnTo>
                  <a:pt x="1748232" y="112049"/>
                </a:lnTo>
                <a:lnTo>
                  <a:pt x="1739427" y="68434"/>
                </a:lnTo>
                <a:lnTo>
                  <a:pt x="1715413" y="32818"/>
                </a:lnTo>
                <a:lnTo>
                  <a:pt x="1679797" y="8805"/>
                </a:lnTo>
                <a:lnTo>
                  <a:pt x="1636182" y="0"/>
                </a:lnTo>
                <a:close/>
              </a:path>
            </a:pathLst>
          </a:custGeom>
          <a:solidFill>
            <a:srgbClr val="AFABA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11" name="Google Shape;811;p26"/>
          <p:cNvSpPr txBox="1"/>
          <p:nvPr/>
        </p:nvSpPr>
        <p:spPr>
          <a:xfrm>
            <a:off x="3237050" y="4675123"/>
            <a:ext cx="927100"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7F7F7F"/>
                </a:solidFill>
                <a:latin typeface="Verdana"/>
                <a:ea typeface="Verdana"/>
                <a:cs typeface="Verdana"/>
                <a:sym typeface="Verdana"/>
              </a:rPr>
              <a:t>Firewall</a:t>
            </a:r>
            <a:endParaRPr sz="1800">
              <a:latin typeface="Verdana"/>
              <a:ea typeface="Verdana"/>
              <a:cs typeface="Verdana"/>
              <a:sym typeface="Verdana"/>
            </a:endParaRPr>
          </a:p>
        </p:txBody>
      </p:sp>
      <p:sp>
        <p:nvSpPr>
          <p:cNvPr id="812" name="Google Shape;812;p26"/>
          <p:cNvSpPr/>
          <p:nvPr/>
        </p:nvSpPr>
        <p:spPr>
          <a:xfrm>
            <a:off x="4776802" y="4486908"/>
            <a:ext cx="1418590" cy="672465"/>
          </a:xfrm>
          <a:custGeom>
            <a:rect b="b" l="l" r="r" t="t"/>
            <a:pathLst>
              <a:path extrusionOk="0" h="672464" w="1418589">
                <a:moveTo>
                  <a:pt x="1306202" y="0"/>
                </a:moveTo>
                <a:lnTo>
                  <a:pt x="112050" y="0"/>
                </a:lnTo>
                <a:lnTo>
                  <a:pt x="68435" y="8805"/>
                </a:lnTo>
                <a:lnTo>
                  <a:pt x="32819" y="32819"/>
                </a:lnTo>
                <a:lnTo>
                  <a:pt x="8805" y="68435"/>
                </a:lnTo>
                <a:lnTo>
                  <a:pt x="0" y="112050"/>
                </a:lnTo>
                <a:lnTo>
                  <a:pt x="0" y="560240"/>
                </a:lnTo>
                <a:lnTo>
                  <a:pt x="8805" y="603855"/>
                </a:lnTo>
                <a:lnTo>
                  <a:pt x="32819" y="639472"/>
                </a:lnTo>
                <a:lnTo>
                  <a:pt x="68435" y="663485"/>
                </a:lnTo>
                <a:lnTo>
                  <a:pt x="112050" y="672291"/>
                </a:lnTo>
                <a:lnTo>
                  <a:pt x="1306202" y="672291"/>
                </a:lnTo>
                <a:lnTo>
                  <a:pt x="1349818" y="663485"/>
                </a:lnTo>
                <a:lnTo>
                  <a:pt x="1385434" y="639472"/>
                </a:lnTo>
                <a:lnTo>
                  <a:pt x="1409448" y="603855"/>
                </a:lnTo>
                <a:lnTo>
                  <a:pt x="1418253" y="560240"/>
                </a:lnTo>
                <a:lnTo>
                  <a:pt x="1418253" y="112050"/>
                </a:lnTo>
                <a:lnTo>
                  <a:pt x="1409448" y="68435"/>
                </a:lnTo>
                <a:lnTo>
                  <a:pt x="1385434" y="32819"/>
                </a:lnTo>
                <a:lnTo>
                  <a:pt x="1349818" y="8805"/>
                </a:lnTo>
                <a:lnTo>
                  <a:pt x="1306202"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13" name="Google Shape;813;p26"/>
          <p:cNvSpPr txBox="1"/>
          <p:nvPr/>
        </p:nvSpPr>
        <p:spPr>
          <a:xfrm>
            <a:off x="5125566" y="4672076"/>
            <a:ext cx="721360"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FFFF"/>
                </a:solidFill>
                <a:latin typeface="Verdana"/>
                <a:ea typeface="Verdana"/>
                <a:cs typeface="Verdana"/>
                <a:sym typeface="Verdana"/>
              </a:rPr>
              <a:t>VLAN</a:t>
            </a:r>
            <a:endParaRPr sz="1800">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pic>
        <p:nvPicPr>
          <p:cNvPr id="818" name="Google Shape;818;p27"/>
          <p:cNvPicPr preferRelativeResize="0"/>
          <p:nvPr/>
        </p:nvPicPr>
        <p:blipFill rotWithShape="1">
          <a:blip r:embed="rId3">
            <a:alphaModFix/>
          </a:blip>
          <a:srcRect b="0" l="0" r="0" t="0"/>
          <a:stretch/>
        </p:blipFill>
        <p:spPr>
          <a:xfrm>
            <a:off x="7179944" y="0"/>
            <a:ext cx="5012055" cy="6858000"/>
          </a:xfrm>
          <a:prstGeom prst="rect">
            <a:avLst/>
          </a:prstGeom>
          <a:noFill/>
          <a:ln>
            <a:noFill/>
          </a:ln>
        </p:spPr>
      </p:pic>
      <p:sp>
        <p:nvSpPr>
          <p:cNvPr id="819" name="Google Shape;819;p27"/>
          <p:cNvSpPr txBox="1"/>
          <p:nvPr/>
        </p:nvSpPr>
        <p:spPr>
          <a:xfrm>
            <a:off x="11126685" y="6324600"/>
            <a:ext cx="18097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27</a:t>
            </a:r>
            <a:endParaRPr sz="1100">
              <a:latin typeface="Verdana"/>
              <a:ea typeface="Verdana"/>
              <a:cs typeface="Verdana"/>
              <a:sym typeface="Verdana"/>
            </a:endParaRPr>
          </a:p>
        </p:txBody>
      </p:sp>
      <p:sp>
        <p:nvSpPr>
          <p:cNvPr id="820" name="Google Shape;820;p27"/>
          <p:cNvSpPr txBox="1"/>
          <p:nvPr>
            <p:ph type="title"/>
          </p:nvPr>
        </p:nvSpPr>
        <p:spPr>
          <a:xfrm>
            <a:off x="855402" y="387600"/>
            <a:ext cx="7827300" cy="9570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Isolamento/segregazione</a:t>
            </a:r>
            <a:endParaRPr/>
          </a:p>
        </p:txBody>
      </p:sp>
      <p:grpSp>
        <p:nvGrpSpPr>
          <p:cNvPr id="821" name="Google Shape;821;p27"/>
          <p:cNvGrpSpPr/>
          <p:nvPr/>
        </p:nvGrpSpPr>
        <p:grpSpPr>
          <a:xfrm>
            <a:off x="7377174" y="0"/>
            <a:ext cx="3466203" cy="6858000"/>
            <a:chOff x="7377174" y="0"/>
            <a:chExt cx="3466203" cy="6858000"/>
          </a:xfrm>
        </p:grpSpPr>
        <p:pic>
          <p:nvPicPr>
            <p:cNvPr id="822" name="Google Shape;822;p27"/>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823" name="Google Shape;823;p27"/>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824" name="Google Shape;824;p27"/>
          <p:cNvSpPr txBox="1"/>
          <p:nvPr/>
        </p:nvSpPr>
        <p:spPr>
          <a:xfrm>
            <a:off x="126875" y="6539475"/>
            <a:ext cx="7412700" cy="228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825" name="Google Shape;825;p27"/>
          <p:cNvSpPr txBox="1"/>
          <p:nvPr/>
        </p:nvSpPr>
        <p:spPr>
          <a:xfrm>
            <a:off x="692054" y="1566164"/>
            <a:ext cx="7327800" cy="3238800"/>
          </a:xfrm>
          <a:prstGeom prst="rect">
            <a:avLst/>
          </a:prstGeom>
          <a:noFill/>
          <a:ln>
            <a:noFill/>
          </a:ln>
        </p:spPr>
        <p:txBody>
          <a:bodyPr anchorCtr="0" anchor="t" bIns="0" lIns="0" spcFirstLastPara="1" rIns="0" wrap="square" tIns="26650">
            <a:spAutoFit/>
          </a:bodyPr>
          <a:lstStyle/>
          <a:p>
            <a:pPr indent="-88898" lvl="0" marL="104139" marR="5080" rtl="0" algn="l">
              <a:lnSpc>
                <a:spcPct val="117222"/>
              </a:lnSpc>
              <a:spcBef>
                <a:spcPts val="0"/>
              </a:spcBef>
              <a:spcAft>
                <a:spcPts val="0"/>
              </a:spcAft>
              <a:buSzPts val="1400"/>
              <a:buFont typeface="Arial"/>
              <a:buChar char="•"/>
            </a:pPr>
            <a:r>
              <a:rPr lang="en-US" sz="1600">
                <a:latin typeface="Verdana"/>
                <a:ea typeface="Verdana"/>
                <a:cs typeface="Verdana"/>
                <a:sym typeface="Verdana"/>
              </a:rPr>
              <a:t>	Una </a:t>
            </a:r>
            <a:r>
              <a:rPr b="1" lang="en-US" sz="1600">
                <a:latin typeface="Tahoma"/>
                <a:ea typeface="Tahoma"/>
                <a:cs typeface="Tahoma"/>
                <a:sym typeface="Tahoma"/>
              </a:rPr>
              <a:t>VLAN </a:t>
            </a:r>
            <a:r>
              <a:rPr lang="en-US" sz="1600">
                <a:latin typeface="Verdana"/>
                <a:ea typeface="Verdana"/>
                <a:cs typeface="Verdana"/>
                <a:sym typeface="Verdana"/>
              </a:rPr>
              <a:t>mira a creare LAN virtuali indipendenti all'interno della stessa rete fisica.</a:t>
            </a:r>
            <a:endParaRPr sz="1600">
              <a:latin typeface="Verdana"/>
              <a:ea typeface="Verdana"/>
              <a:cs typeface="Verdana"/>
              <a:sym typeface="Verdana"/>
            </a:endParaRPr>
          </a:p>
          <a:p>
            <a:pPr indent="-88900" lvl="1" marL="286385" marR="100330" rtl="0" algn="l">
              <a:lnSpc>
                <a:spcPct val="118750"/>
              </a:lnSpc>
              <a:spcBef>
                <a:spcPts val="650"/>
              </a:spcBef>
              <a:spcAft>
                <a:spcPts val="0"/>
              </a:spcAft>
              <a:buClr>
                <a:srgbClr val="FFBA00"/>
              </a:buClr>
              <a:buSzPts val="1400"/>
              <a:buFont typeface="Arial"/>
              <a:buChar char="•"/>
            </a:pPr>
            <a:r>
              <a:rPr lang="en-US">
                <a:latin typeface="Verdana"/>
                <a:ea typeface="Verdana"/>
                <a:cs typeface="Verdana"/>
                <a:sym typeface="Verdana"/>
              </a:rPr>
              <a:t>Ciò richiede la configurazione degli switch in modo che ogni porta degli switch possa ospitare una LAN virtuale.</a:t>
            </a:r>
            <a:endParaRPr>
              <a:latin typeface="Verdana"/>
              <a:ea typeface="Verdana"/>
              <a:cs typeface="Verdana"/>
              <a:sym typeface="Verdana"/>
            </a:endParaRPr>
          </a:p>
          <a:p>
            <a:pPr indent="-88900" lvl="1" marL="286385" marR="111125" rtl="0" algn="l">
              <a:lnSpc>
                <a:spcPct val="100000"/>
              </a:lnSpc>
              <a:spcBef>
                <a:spcPts val="515"/>
              </a:spcBef>
              <a:spcAft>
                <a:spcPts val="0"/>
              </a:spcAft>
              <a:buClr>
                <a:srgbClr val="FFBA00"/>
              </a:buClr>
              <a:buSzPts val="1400"/>
              <a:buFont typeface="Arial"/>
              <a:buChar char="•"/>
            </a:pPr>
            <a:r>
              <a:rPr lang="en-US">
                <a:latin typeface="Verdana"/>
                <a:ea typeface="Verdana"/>
                <a:cs typeface="Verdana"/>
                <a:sym typeface="Verdana"/>
              </a:rPr>
              <a:t>In altre parole, ogni porta dello switch è riservata a ospitare una LAN virtuale, assegnata a ciascuna VLAN con un identificatore unico (ID).</a:t>
            </a:r>
            <a:endParaRPr>
              <a:latin typeface="Verdana"/>
              <a:ea typeface="Verdana"/>
              <a:cs typeface="Verdana"/>
              <a:sym typeface="Verdana"/>
            </a:endParaRPr>
          </a:p>
          <a:p>
            <a:pPr indent="-88900" lvl="1" marL="286385" marR="396240" rtl="0" algn="l">
              <a:lnSpc>
                <a:spcPct val="118750"/>
              </a:lnSpc>
              <a:spcBef>
                <a:spcPts val="750"/>
              </a:spcBef>
              <a:spcAft>
                <a:spcPts val="0"/>
              </a:spcAft>
              <a:buClr>
                <a:srgbClr val="FFBA00"/>
              </a:buClr>
              <a:buSzPts val="1400"/>
              <a:buFont typeface="Arial"/>
              <a:buChar char="•"/>
            </a:pPr>
            <a:r>
              <a:rPr lang="en-US">
                <a:latin typeface="Verdana"/>
                <a:ea typeface="Verdana"/>
                <a:cs typeface="Verdana"/>
                <a:sym typeface="Verdana"/>
              </a:rPr>
              <a:t>Il numero di VLAN dipende dal modello dell'apparecchiatura, ma il massimo è 4096.</a:t>
            </a:r>
            <a:endParaRPr>
              <a:latin typeface="Verdana"/>
              <a:ea typeface="Verdana"/>
              <a:cs typeface="Verdana"/>
              <a:sym typeface="Verdana"/>
            </a:endParaRPr>
          </a:p>
          <a:p>
            <a:pPr indent="-88900" lvl="1" marL="286385" marR="3853815" rtl="0" algn="l">
              <a:lnSpc>
                <a:spcPct val="99400"/>
              </a:lnSpc>
              <a:spcBef>
                <a:spcPts val="525"/>
              </a:spcBef>
              <a:spcAft>
                <a:spcPts val="0"/>
              </a:spcAft>
              <a:buSzPts val="1400"/>
              <a:buFont typeface="Arial"/>
              <a:buChar char="•"/>
            </a:pPr>
            <a:r>
              <a:rPr lang="en-US">
                <a:latin typeface="Verdana"/>
                <a:ea typeface="Verdana"/>
                <a:cs typeface="Verdana"/>
                <a:sym typeface="Verdana"/>
              </a:rPr>
              <a:t>	Da un punto di vista della sicurezza, la VLAN delimita l'effetto di un possibile broadcast ((D)DoS)</a:t>
            </a:r>
            <a:endParaRPr>
              <a:latin typeface="Verdana"/>
              <a:ea typeface="Verdana"/>
              <a:cs typeface="Verdana"/>
              <a:sym typeface="Verdana"/>
            </a:endParaRPr>
          </a:p>
          <a:p>
            <a:pPr indent="0" lvl="0" marL="286385" rtl="0" algn="l">
              <a:lnSpc>
                <a:spcPct val="100000"/>
              </a:lnSpc>
              <a:spcBef>
                <a:spcPts val="70"/>
              </a:spcBef>
              <a:spcAft>
                <a:spcPts val="0"/>
              </a:spcAft>
              <a:buNone/>
            </a:pPr>
            <a:r>
              <a:rPr lang="en-US">
                <a:latin typeface="Verdana"/>
                <a:ea typeface="Verdana"/>
                <a:cs typeface="Verdana"/>
                <a:sym typeface="Verdana"/>
              </a:rPr>
              <a:t>a una VLAN senza estendere</a:t>
            </a:r>
            <a:endParaRPr>
              <a:latin typeface="Verdana"/>
              <a:ea typeface="Verdana"/>
              <a:cs typeface="Verdana"/>
              <a:sym typeface="Verdana"/>
            </a:endParaRPr>
          </a:p>
        </p:txBody>
      </p:sp>
      <p:sp>
        <p:nvSpPr>
          <p:cNvPr id="826" name="Google Shape;826;p27"/>
          <p:cNvSpPr txBox="1"/>
          <p:nvPr/>
        </p:nvSpPr>
        <p:spPr>
          <a:xfrm>
            <a:off x="966375" y="4855972"/>
            <a:ext cx="1747520" cy="2692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600">
                <a:latin typeface="Verdana"/>
                <a:ea typeface="Verdana"/>
                <a:cs typeface="Verdana"/>
                <a:sym typeface="Verdana"/>
              </a:rPr>
              <a:t>un'intera rete</a:t>
            </a:r>
            <a:endParaRPr sz="1600">
              <a:latin typeface="Verdana"/>
              <a:ea typeface="Verdana"/>
              <a:cs typeface="Verdana"/>
              <a:sym typeface="Verdana"/>
            </a:endParaRPr>
          </a:p>
        </p:txBody>
      </p:sp>
      <p:sp>
        <p:nvSpPr>
          <p:cNvPr id="827" name="Google Shape;827;p27"/>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grpSp>
        <p:nvGrpSpPr>
          <p:cNvPr id="828" name="Google Shape;828;p27"/>
          <p:cNvGrpSpPr/>
          <p:nvPr/>
        </p:nvGrpSpPr>
        <p:grpSpPr>
          <a:xfrm>
            <a:off x="3587813" y="3372131"/>
            <a:ext cx="4597028" cy="2739110"/>
            <a:chOff x="3587813" y="3372131"/>
            <a:chExt cx="4597028" cy="2739110"/>
          </a:xfrm>
        </p:grpSpPr>
        <p:pic>
          <p:nvPicPr>
            <p:cNvPr id="829" name="Google Shape;829;p27"/>
            <p:cNvPicPr preferRelativeResize="0"/>
            <p:nvPr/>
          </p:nvPicPr>
          <p:blipFill rotWithShape="1">
            <a:blip r:embed="rId5">
              <a:alphaModFix/>
            </a:blip>
            <a:srcRect b="0" l="0" r="0" t="0"/>
            <a:stretch/>
          </p:blipFill>
          <p:spPr>
            <a:xfrm>
              <a:off x="4027283" y="3372131"/>
              <a:ext cx="4157558" cy="2233399"/>
            </a:xfrm>
            <a:prstGeom prst="rect">
              <a:avLst/>
            </a:prstGeom>
            <a:noFill/>
            <a:ln>
              <a:noFill/>
            </a:ln>
          </p:spPr>
        </p:pic>
        <p:sp>
          <p:nvSpPr>
            <p:cNvPr id="830" name="Google Shape;830;p27"/>
            <p:cNvSpPr/>
            <p:nvPr/>
          </p:nvSpPr>
          <p:spPr>
            <a:xfrm>
              <a:off x="3587813" y="5106672"/>
              <a:ext cx="1689100" cy="1004569"/>
            </a:xfrm>
            <a:custGeom>
              <a:rect b="b" l="l" r="r" t="t"/>
              <a:pathLst>
                <a:path extrusionOk="0" h="1004570" w="1689100">
                  <a:moveTo>
                    <a:pt x="1295331" y="0"/>
                  </a:moveTo>
                  <a:lnTo>
                    <a:pt x="1247860" y="8181"/>
                  </a:lnTo>
                  <a:lnTo>
                    <a:pt x="1203954" y="26151"/>
                  </a:lnTo>
                  <a:lnTo>
                    <a:pt x="1166163" y="53742"/>
                  </a:lnTo>
                  <a:lnTo>
                    <a:pt x="1153480" y="41734"/>
                  </a:lnTo>
                  <a:lnTo>
                    <a:pt x="1139240" y="31011"/>
                  </a:lnTo>
                  <a:lnTo>
                    <a:pt x="1123590" y="21673"/>
                  </a:lnTo>
                  <a:lnTo>
                    <a:pt x="1106676" y="13815"/>
                  </a:lnTo>
                  <a:lnTo>
                    <a:pt x="1054557" y="602"/>
                  </a:lnTo>
                  <a:lnTo>
                    <a:pt x="1001855" y="1224"/>
                  </a:lnTo>
                  <a:lnTo>
                    <a:pt x="952338" y="14661"/>
                  </a:lnTo>
                  <a:lnTo>
                    <a:pt x="909774" y="39889"/>
                  </a:lnTo>
                  <a:lnTo>
                    <a:pt x="877930" y="75887"/>
                  </a:lnTo>
                  <a:lnTo>
                    <a:pt x="866813" y="67623"/>
                  </a:lnTo>
                  <a:lnTo>
                    <a:pt x="829508" y="47046"/>
                  </a:lnTo>
                  <a:lnTo>
                    <a:pt x="784731" y="32794"/>
                  </a:lnTo>
                  <a:lnTo>
                    <a:pt x="738644" y="27329"/>
                  </a:lnTo>
                  <a:lnTo>
                    <a:pt x="692937" y="30231"/>
                  </a:lnTo>
                  <a:lnTo>
                    <a:pt x="649301" y="41079"/>
                  </a:lnTo>
                  <a:lnTo>
                    <a:pt x="609428" y="59452"/>
                  </a:lnTo>
                  <a:lnTo>
                    <a:pt x="575010" y="84930"/>
                  </a:lnTo>
                  <a:lnTo>
                    <a:pt x="547737" y="117093"/>
                  </a:lnTo>
                  <a:lnTo>
                    <a:pt x="508073" y="101693"/>
                  </a:lnTo>
                  <a:lnTo>
                    <a:pt x="466099" y="91897"/>
                  </a:lnTo>
                  <a:lnTo>
                    <a:pt x="422708" y="87850"/>
                  </a:lnTo>
                  <a:lnTo>
                    <a:pt x="378791" y="89695"/>
                  </a:lnTo>
                  <a:lnTo>
                    <a:pt x="326823" y="99814"/>
                  </a:lnTo>
                  <a:lnTo>
                    <a:pt x="279819" y="117580"/>
                  </a:lnTo>
                  <a:lnTo>
                    <a:pt x="238687" y="142025"/>
                  </a:lnTo>
                  <a:lnTo>
                    <a:pt x="204336" y="172180"/>
                  </a:lnTo>
                  <a:lnTo>
                    <a:pt x="177674" y="207077"/>
                  </a:lnTo>
                  <a:lnTo>
                    <a:pt x="159610" y="245747"/>
                  </a:lnTo>
                  <a:lnTo>
                    <a:pt x="151052" y="287223"/>
                  </a:lnTo>
                  <a:lnTo>
                    <a:pt x="152908" y="330534"/>
                  </a:lnTo>
                  <a:lnTo>
                    <a:pt x="151485" y="333667"/>
                  </a:lnTo>
                  <a:lnTo>
                    <a:pt x="112460" y="340807"/>
                  </a:lnTo>
                  <a:lnTo>
                    <a:pt x="77017" y="354959"/>
                  </a:lnTo>
                  <a:lnTo>
                    <a:pt x="22401" y="401400"/>
                  </a:lnTo>
                  <a:lnTo>
                    <a:pt x="2753" y="442716"/>
                  </a:lnTo>
                  <a:lnTo>
                    <a:pt x="0" y="485431"/>
                  </a:lnTo>
                  <a:lnTo>
                    <a:pt x="13140" y="526426"/>
                  </a:lnTo>
                  <a:lnTo>
                    <a:pt x="41176" y="562581"/>
                  </a:lnTo>
                  <a:lnTo>
                    <a:pt x="83106" y="590777"/>
                  </a:lnTo>
                  <a:lnTo>
                    <a:pt x="60824" y="614826"/>
                  </a:lnTo>
                  <a:lnTo>
                    <a:pt x="45653" y="641882"/>
                  </a:lnTo>
                  <a:lnTo>
                    <a:pt x="38004" y="670939"/>
                  </a:lnTo>
                  <a:lnTo>
                    <a:pt x="38286" y="700990"/>
                  </a:lnTo>
                  <a:lnTo>
                    <a:pt x="53188" y="743423"/>
                  </a:lnTo>
                  <a:lnTo>
                    <a:pt x="82658" y="778706"/>
                  </a:lnTo>
                  <a:lnTo>
                    <a:pt x="123582" y="804851"/>
                  </a:lnTo>
                  <a:lnTo>
                    <a:pt x="172847" y="819868"/>
                  </a:lnTo>
                  <a:lnTo>
                    <a:pt x="227337" y="821768"/>
                  </a:lnTo>
                  <a:lnTo>
                    <a:pt x="230526" y="826188"/>
                  </a:lnTo>
                  <a:lnTo>
                    <a:pt x="259117" y="858656"/>
                  </a:lnTo>
                  <a:lnTo>
                    <a:pt x="292825" y="886235"/>
                  </a:lnTo>
                  <a:lnTo>
                    <a:pt x="330799" y="908751"/>
                  </a:lnTo>
                  <a:lnTo>
                    <a:pt x="372186" y="926031"/>
                  </a:lnTo>
                  <a:lnTo>
                    <a:pt x="416133" y="937904"/>
                  </a:lnTo>
                  <a:lnTo>
                    <a:pt x="461789" y="944196"/>
                  </a:lnTo>
                  <a:lnTo>
                    <a:pt x="508301" y="944734"/>
                  </a:lnTo>
                  <a:lnTo>
                    <a:pt x="554818" y="939347"/>
                  </a:lnTo>
                  <a:lnTo>
                    <a:pt x="600486" y="927860"/>
                  </a:lnTo>
                  <a:lnTo>
                    <a:pt x="644454" y="910101"/>
                  </a:lnTo>
                  <a:lnTo>
                    <a:pt x="672875" y="938946"/>
                  </a:lnTo>
                  <a:lnTo>
                    <a:pt x="706700" y="963236"/>
                  </a:lnTo>
                  <a:lnTo>
                    <a:pt x="745119" y="982484"/>
                  </a:lnTo>
                  <a:lnTo>
                    <a:pt x="787326" y="996203"/>
                  </a:lnTo>
                  <a:lnTo>
                    <a:pt x="839766" y="1004560"/>
                  </a:lnTo>
                  <a:lnTo>
                    <a:pt x="891616" y="1004266"/>
                  </a:lnTo>
                  <a:lnTo>
                    <a:pt x="941555" y="995895"/>
                  </a:lnTo>
                  <a:lnTo>
                    <a:pt x="988258" y="980023"/>
                  </a:lnTo>
                  <a:lnTo>
                    <a:pt x="1030405" y="957226"/>
                  </a:lnTo>
                  <a:lnTo>
                    <a:pt x="1066671" y="928080"/>
                  </a:lnTo>
                  <a:lnTo>
                    <a:pt x="1095734" y="893159"/>
                  </a:lnTo>
                  <a:lnTo>
                    <a:pt x="1116271" y="853041"/>
                  </a:lnTo>
                  <a:lnTo>
                    <a:pt x="1143751" y="864894"/>
                  </a:lnTo>
                  <a:lnTo>
                    <a:pt x="1172841" y="873543"/>
                  </a:lnTo>
                  <a:lnTo>
                    <a:pt x="1203117" y="878886"/>
                  </a:lnTo>
                  <a:lnTo>
                    <a:pt x="1234156" y="880825"/>
                  </a:lnTo>
                  <a:lnTo>
                    <a:pt x="1286030" y="876325"/>
                  </a:lnTo>
                  <a:lnTo>
                    <a:pt x="1333740" y="862856"/>
                  </a:lnTo>
                  <a:lnTo>
                    <a:pt x="1375921" y="841508"/>
                  </a:lnTo>
                  <a:lnTo>
                    <a:pt x="1411205" y="813373"/>
                  </a:lnTo>
                  <a:lnTo>
                    <a:pt x="1438223" y="779541"/>
                  </a:lnTo>
                  <a:lnTo>
                    <a:pt x="1455609" y="741102"/>
                  </a:lnTo>
                  <a:lnTo>
                    <a:pt x="1461994" y="699147"/>
                  </a:lnTo>
                  <a:lnTo>
                    <a:pt x="1495264" y="693502"/>
                  </a:lnTo>
                  <a:lnTo>
                    <a:pt x="1557537" y="672242"/>
                  </a:lnTo>
                  <a:lnTo>
                    <a:pt x="1624801" y="627081"/>
                  </a:lnTo>
                  <a:lnTo>
                    <a:pt x="1654813" y="592619"/>
                  </a:lnTo>
                  <a:lnTo>
                    <a:pt x="1675608" y="554713"/>
                  </a:lnTo>
                  <a:lnTo>
                    <a:pt x="1686988" y="514575"/>
                  </a:lnTo>
                  <a:lnTo>
                    <a:pt x="1688760" y="473415"/>
                  </a:lnTo>
                  <a:lnTo>
                    <a:pt x="1680726" y="432443"/>
                  </a:lnTo>
                  <a:lnTo>
                    <a:pt x="1662692" y="392870"/>
                  </a:lnTo>
                  <a:lnTo>
                    <a:pt x="1634460" y="355905"/>
                  </a:lnTo>
                  <a:lnTo>
                    <a:pt x="1638273" y="348679"/>
                  </a:lnTo>
                  <a:lnTo>
                    <a:pt x="1641462" y="341247"/>
                  </a:lnTo>
                  <a:lnTo>
                    <a:pt x="1644003" y="333661"/>
                  </a:lnTo>
                  <a:lnTo>
                    <a:pt x="1651375" y="288640"/>
                  </a:lnTo>
                  <a:lnTo>
                    <a:pt x="1644185" y="245129"/>
                  </a:lnTo>
                  <a:lnTo>
                    <a:pt x="1623827" y="205107"/>
                  </a:lnTo>
                  <a:lnTo>
                    <a:pt x="1591696" y="170558"/>
                  </a:lnTo>
                  <a:lnTo>
                    <a:pt x="1549188" y="143461"/>
                  </a:lnTo>
                  <a:lnTo>
                    <a:pt x="1497695" y="125799"/>
                  </a:lnTo>
                  <a:lnTo>
                    <a:pt x="1489117" y="100195"/>
                  </a:lnTo>
                  <a:lnTo>
                    <a:pt x="1456723" y="54731"/>
                  </a:lnTo>
                  <a:lnTo>
                    <a:pt x="1390768" y="13686"/>
                  </a:lnTo>
                  <a:lnTo>
                    <a:pt x="1343816" y="1778"/>
                  </a:lnTo>
                  <a:lnTo>
                    <a:pt x="1295331" y="0"/>
                  </a:lnTo>
                  <a:close/>
                </a:path>
              </a:pathLst>
            </a:custGeom>
            <a:solidFill>
              <a:srgbClr val="E7E6E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31" name="Google Shape;831;p27"/>
            <p:cNvSpPr/>
            <p:nvPr/>
          </p:nvSpPr>
          <p:spPr>
            <a:xfrm>
              <a:off x="3587813" y="5106672"/>
              <a:ext cx="1689100" cy="1004569"/>
            </a:xfrm>
            <a:custGeom>
              <a:rect b="b" l="l" r="r" t="t"/>
              <a:pathLst>
                <a:path extrusionOk="0" h="1004570" w="1689100">
                  <a:moveTo>
                    <a:pt x="152907" y="330535"/>
                  </a:moveTo>
                  <a:lnTo>
                    <a:pt x="151052" y="287223"/>
                  </a:lnTo>
                  <a:lnTo>
                    <a:pt x="159610" y="245748"/>
                  </a:lnTo>
                  <a:lnTo>
                    <a:pt x="177674" y="207077"/>
                  </a:lnTo>
                  <a:lnTo>
                    <a:pt x="204336" y="172180"/>
                  </a:lnTo>
                  <a:lnTo>
                    <a:pt x="238687" y="142025"/>
                  </a:lnTo>
                  <a:lnTo>
                    <a:pt x="279818" y="117580"/>
                  </a:lnTo>
                  <a:lnTo>
                    <a:pt x="326822" y="99814"/>
                  </a:lnTo>
                  <a:lnTo>
                    <a:pt x="378790" y="89695"/>
                  </a:lnTo>
                  <a:lnTo>
                    <a:pt x="422707" y="87850"/>
                  </a:lnTo>
                  <a:lnTo>
                    <a:pt x="466099" y="91898"/>
                  </a:lnTo>
                  <a:lnTo>
                    <a:pt x="508073" y="101694"/>
                  </a:lnTo>
                  <a:lnTo>
                    <a:pt x="547736" y="117094"/>
                  </a:lnTo>
                  <a:lnTo>
                    <a:pt x="575009" y="84931"/>
                  </a:lnTo>
                  <a:lnTo>
                    <a:pt x="609428" y="59452"/>
                  </a:lnTo>
                  <a:lnTo>
                    <a:pt x="649301" y="41079"/>
                  </a:lnTo>
                  <a:lnTo>
                    <a:pt x="692937" y="30231"/>
                  </a:lnTo>
                  <a:lnTo>
                    <a:pt x="738644" y="27330"/>
                  </a:lnTo>
                  <a:lnTo>
                    <a:pt x="784731" y="32794"/>
                  </a:lnTo>
                  <a:lnTo>
                    <a:pt x="829507" y="47046"/>
                  </a:lnTo>
                  <a:lnTo>
                    <a:pt x="866813" y="67623"/>
                  </a:lnTo>
                  <a:lnTo>
                    <a:pt x="877930" y="75887"/>
                  </a:lnTo>
                  <a:lnTo>
                    <a:pt x="909774" y="39890"/>
                  </a:lnTo>
                  <a:lnTo>
                    <a:pt x="952338" y="14662"/>
                  </a:lnTo>
                  <a:lnTo>
                    <a:pt x="1001854" y="1225"/>
                  </a:lnTo>
                  <a:lnTo>
                    <a:pt x="1054556" y="602"/>
                  </a:lnTo>
                  <a:lnTo>
                    <a:pt x="1106676" y="13816"/>
                  </a:lnTo>
                  <a:lnTo>
                    <a:pt x="1123589" y="21673"/>
                  </a:lnTo>
                  <a:lnTo>
                    <a:pt x="1139239" y="31012"/>
                  </a:lnTo>
                  <a:lnTo>
                    <a:pt x="1153479" y="41734"/>
                  </a:lnTo>
                  <a:lnTo>
                    <a:pt x="1166163" y="53742"/>
                  </a:lnTo>
                  <a:lnTo>
                    <a:pt x="1203954" y="26151"/>
                  </a:lnTo>
                  <a:lnTo>
                    <a:pt x="1247860" y="8181"/>
                  </a:lnTo>
                  <a:lnTo>
                    <a:pt x="1295330" y="0"/>
                  </a:lnTo>
                  <a:lnTo>
                    <a:pt x="1343816" y="1778"/>
                  </a:lnTo>
                  <a:lnTo>
                    <a:pt x="1390767" y="13686"/>
                  </a:lnTo>
                  <a:lnTo>
                    <a:pt x="1433635" y="35895"/>
                  </a:lnTo>
                  <a:lnTo>
                    <a:pt x="1475338" y="76336"/>
                  </a:lnTo>
                  <a:lnTo>
                    <a:pt x="1497696" y="125800"/>
                  </a:lnTo>
                  <a:lnTo>
                    <a:pt x="1549188" y="143462"/>
                  </a:lnTo>
                  <a:lnTo>
                    <a:pt x="1591696" y="170558"/>
                  </a:lnTo>
                  <a:lnTo>
                    <a:pt x="1623827" y="205107"/>
                  </a:lnTo>
                  <a:lnTo>
                    <a:pt x="1644184" y="245129"/>
                  </a:lnTo>
                  <a:lnTo>
                    <a:pt x="1651375" y="288640"/>
                  </a:lnTo>
                  <a:lnTo>
                    <a:pt x="1644004" y="333661"/>
                  </a:lnTo>
                  <a:lnTo>
                    <a:pt x="1641462" y="341247"/>
                  </a:lnTo>
                  <a:lnTo>
                    <a:pt x="1638273" y="348679"/>
                  </a:lnTo>
                  <a:lnTo>
                    <a:pt x="1634460" y="355905"/>
                  </a:lnTo>
                  <a:lnTo>
                    <a:pt x="1662691" y="392870"/>
                  </a:lnTo>
                  <a:lnTo>
                    <a:pt x="1680726" y="432443"/>
                  </a:lnTo>
                  <a:lnTo>
                    <a:pt x="1688759" y="473415"/>
                  </a:lnTo>
                  <a:lnTo>
                    <a:pt x="1686988" y="514575"/>
                  </a:lnTo>
                  <a:lnTo>
                    <a:pt x="1675607" y="554713"/>
                  </a:lnTo>
                  <a:lnTo>
                    <a:pt x="1654813" y="592619"/>
                  </a:lnTo>
                  <a:lnTo>
                    <a:pt x="1624801" y="627081"/>
                  </a:lnTo>
                  <a:lnTo>
                    <a:pt x="1585768" y="656891"/>
                  </a:lnTo>
                  <a:lnTo>
                    <a:pt x="1527240" y="684490"/>
                  </a:lnTo>
                  <a:lnTo>
                    <a:pt x="1461994" y="699147"/>
                  </a:lnTo>
                  <a:lnTo>
                    <a:pt x="1455609" y="741102"/>
                  </a:lnTo>
                  <a:lnTo>
                    <a:pt x="1438223" y="779541"/>
                  </a:lnTo>
                  <a:lnTo>
                    <a:pt x="1411205" y="813374"/>
                  </a:lnTo>
                  <a:lnTo>
                    <a:pt x="1375921" y="841509"/>
                  </a:lnTo>
                  <a:lnTo>
                    <a:pt x="1333740" y="862856"/>
                  </a:lnTo>
                  <a:lnTo>
                    <a:pt x="1286029" y="876325"/>
                  </a:lnTo>
                  <a:lnTo>
                    <a:pt x="1234156" y="880825"/>
                  </a:lnTo>
                  <a:lnTo>
                    <a:pt x="1203117" y="878886"/>
                  </a:lnTo>
                  <a:lnTo>
                    <a:pt x="1172841" y="873543"/>
                  </a:lnTo>
                  <a:lnTo>
                    <a:pt x="1143751" y="864895"/>
                  </a:lnTo>
                  <a:lnTo>
                    <a:pt x="1116271" y="853041"/>
                  </a:lnTo>
                  <a:lnTo>
                    <a:pt x="1095734" y="893160"/>
                  </a:lnTo>
                  <a:lnTo>
                    <a:pt x="1066671" y="928080"/>
                  </a:lnTo>
                  <a:lnTo>
                    <a:pt x="1030405" y="957226"/>
                  </a:lnTo>
                  <a:lnTo>
                    <a:pt x="988258" y="980023"/>
                  </a:lnTo>
                  <a:lnTo>
                    <a:pt x="941554" y="995895"/>
                  </a:lnTo>
                  <a:lnTo>
                    <a:pt x="891616" y="1004266"/>
                  </a:lnTo>
                  <a:lnTo>
                    <a:pt x="839765" y="1004560"/>
                  </a:lnTo>
                  <a:lnTo>
                    <a:pt x="787325" y="996203"/>
                  </a:lnTo>
                  <a:lnTo>
                    <a:pt x="745118" y="982484"/>
                  </a:lnTo>
                  <a:lnTo>
                    <a:pt x="706699" y="963236"/>
                  </a:lnTo>
                  <a:lnTo>
                    <a:pt x="672875" y="938947"/>
                  </a:lnTo>
                  <a:lnTo>
                    <a:pt x="644453" y="910101"/>
                  </a:lnTo>
                  <a:lnTo>
                    <a:pt x="600485" y="927860"/>
                  </a:lnTo>
                  <a:lnTo>
                    <a:pt x="554817" y="939347"/>
                  </a:lnTo>
                  <a:lnTo>
                    <a:pt x="508301" y="944735"/>
                  </a:lnTo>
                  <a:lnTo>
                    <a:pt x="461788" y="944196"/>
                  </a:lnTo>
                  <a:lnTo>
                    <a:pt x="416133" y="937904"/>
                  </a:lnTo>
                  <a:lnTo>
                    <a:pt x="372185" y="926032"/>
                  </a:lnTo>
                  <a:lnTo>
                    <a:pt x="330798" y="908751"/>
                  </a:lnTo>
                  <a:lnTo>
                    <a:pt x="292825" y="886235"/>
                  </a:lnTo>
                  <a:lnTo>
                    <a:pt x="259116" y="858657"/>
                  </a:lnTo>
                  <a:lnTo>
                    <a:pt x="230526" y="826189"/>
                  </a:lnTo>
                  <a:lnTo>
                    <a:pt x="227337" y="821769"/>
                  </a:lnTo>
                  <a:lnTo>
                    <a:pt x="172847" y="819869"/>
                  </a:lnTo>
                  <a:lnTo>
                    <a:pt x="123582" y="804852"/>
                  </a:lnTo>
                  <a:lnTo>
                    <a:pt x="82658" y="778707"/>
                  </a:lnTo>
                  <a:lnTo>
                    <a:pt x="53188" y="743423"/>
                  </a:lnTo>
                  <a:lnTo>
                    <a:pt x="38286" y="700990"/>
                  </a:lnTo>
                  <a:lnTo>
                    <a:pt x="38004" y="670940"/>
                  </a:lnTo>
                  <a:lnTo>
                    <a:pt x="45653" y="641882"/>
                  </a:lnTo>
                  <a:lnTo>
                    <a:pt x="60824" y="614826"/>
                  </a:lnTo>
                  <a:lnTo>
                    <a:pt x="83106" y="590778"/>
                  </a:lnTo>
                  <a:lnTo>
                    <a:pt x="41176" y="562581"/>
                  </a:lnTo>
                  <a:lnTo>
                    <a:pt x="13140" y="526426"/>
                  </a:lnTo>
                  <a:lnTo>
                    <a:pt x="0" y="485432"/>
                  </a:lnTo>
                  <a:lnTo>
                    <a:pt x="2753" y="442717"/>
                  </a:lnTo>
                  <a:lnTo>
                    <a:pt x="22402" y="401401"/>
                  </a:lnTo>
                  <a:lnTo>
                    <a:pt x="77017" y="354960"/>
                  </a:lnTo>
                  <a:lnTo>
                    <a:pt x="112460" y="340807"/>
                  </a:lnTo>
                  <a:lnTo>
                    <a:pt x="151485" y="333667"/>
                  </a:lnTo>
                  <a:lnTo>
                    <a:pt x="152907" y="330535"/>
                  </a:lnTo>
                  <a:close/>
                </a:path>
                <a:path extrusionOk="0" h="1004570" w="1689100">
                  <a:moveTo>
                    <a:pt x="183891" y="605416"/>
                  </a:moveTo>
                  <a:lnTo>
                    <a:pt x="158059" y="605449"/>
                  </a:lnTo>
                  <a:lnTo>
                    <a:pt x="132662" y="602313"/>
                  </a:lnTo>
                  <a:lnTo>
                    <a:pt x="108137" y="596090"/>
                  </a:lnTo>
                  <a:lnTo>
                    <a:pt x="84917" y="586861"/>
                  </a:lnTo>
                </a:path>
                <a:path extrusionOk="0" h="1004570" w="1689100">
                  <a:moveTo>
                    <a:pt x="271218" y="808475"/>
                  </a:moveTo>
                  <a:lnTo>
                    <a:pt x="260680" y="811556"/>
                  </a:lnTo>
                  <a:lnTo>
                    <a:pt x="249927" y="814068"/>
                  </a:lnTo>
                  <a:lnTo>
                    <a:pt x="238994" y="816003"/>
                  </a:lnTo>
                  <a:lnTo>
                    <a:pt x="227914" y="817355"/>
                  </a:lnTo>
                </a:path>
                <a:path extrusionOk="0" h="1004570" w="1689100">
                  <a:moveTo>
                    <a:pt x="644357" y="906046"/>
                  </a:moveTo>
                  <a:lnTo>
                    <a:pt x="636842" y="896355"/>
                  </a:lnTo>
                  <a:lnTo>
                    <a:pt x="629980" y="886358"/>
                  </a:lnTo>
                  <a:lnTo>
                    <a:pt x="623782" y="876078"/>
                  </a:lnTo>
                  <a:lnTo>
                    <a:pt x="618265" y="865536"/>
                  </a:lnTo>
                </a:path>
                <a:path extrusionOk="0" h="1004570" w="1689100">
                  <a:moveTo>
                    <a:pt x="1126859" y="805029"/>
                  </a:moveTo>
                  <a:lnTo>
                    <a:pt x="1125341" y="816298"/>
                  </a:lnTo>
                  <a:lnTo>
                    <a:pt x="1123094" y="827478"/>
                  </a:lnTo>
                  <a:lnTo>
                    <a:pt x="1120126" y="838546"/>
                  </a:lnTo>
                  <a:lnTo>
                    <a:pt x="1116440" y="849479"/>
                  </a:lnTo>
                </a:path>
                <a:path extrusionOk="0" h="1004570" w="1689100">
                  <a:moveTo>
                    <a:pt x="1334020" y="530381"/>
                  </a:moveTo>
                  <a:lnTo>
                    <a:pt x="1377372" y="552752"/>
                  </a:lnTo>
                  <a:lnTo>
                    <a:pt x="1412771" y="581882"/>
                  </a:lnTo>
                  <a:lnTo>
                    <a:pt x="1439198" y="616440"/>
                  </a:lnTo>
                  <a:lnTo>
                    <a:pt x="1455633" y="655092"/>
                  </a:lnTo>
                  <a:lnTo>
                    <a:pt x="1461059" y="696507"/>
                  </a:lnTo>
                </a:path>
                <a:path extrusionOk="0" h="1004570" w="1689100">
                  <a:moveTo>
                    <a:pt x="1633664" y="353443"/>
                  </a:moveTo>
                  <a:lnTo>
                    <a:pt x="1622923" y="370935"/>
                  </a:lnTo>
                  <a:lnTo>
                    <a:pt x="1609820" y="387252"/>
                  </a:lnTo>
                  <a:lnTo>
                    <a:pt x="1594497" y="402239"/>
                  </a:lnTo>
                  <a:lnTo>
                    <a:pt x="1577096" y="415737"/>
                  </a:lnTo>
                </a:path>
                <a:path extrusionOk="0" h="1004570" w="1689100">
                  <a:moveTo>
                    <a:pt x="1497927" y="122308"/>
                  </a:moveTo>
                  <a:lnTo>
                    <a:pt x="1499330" y="129612"/>
                  </a:lnTo>
                  <a:lnTo>
                    <a:pt x="1500296" y="136959"/>
                  </a:lnTo>
                  <a:lnTo>
                    <a:pt x="1500824" y="144335"/>
                  </a:lnTo>
                  <a:lnTo>
                    <a:pt x="1500914" y="151727"/>
                  </a:lnTo>
                </a:path>
                <a:path extrusionOk="0" h="1004570" w="1689100">
                  <a:moveTo>
                    <a:pt x="1136666" y="87991"/>
                  </a:moveTo>
                  <a:lnTo>
                    <a:pt x="1142637" y="77993"/>
                  </a:lnTo>
                  <a:lnTo>
                    <a:pt x="1149476" y="68383"/>
                  </a:lnTo>
                  <a:lnTo>
                    <a:pt x="1157155" y="59197"/>
                  </a:lnTo>
                  <a:lnTo>
                    <a:pt x="1165645" y="50472"/>
                  </a:lnTo>
                </a:path>
                <a:path extrusionOk="0" h="1004570" w="1689100">
                  <a:moveTo>
                    <a:pt x="865622" y="105871"/>
                  </a:moveTo>
                  <a:lnTo>
                    <a:pt x="868196" y="97528"/>
                  </a:lnTo>
                  <a:lnTo>
                    <a:pt x="871400" y="89338"/>
                  </a:lnTo>
                  <a:lnTo>
                    <a:pt x="875224" y="81326"/>
                  </a:lnTo>
                  <a:lnTo>
                    <a:pt x="879658" y="73514"/>
                  </a:lnTo>
                </a:path>
                <a:path extrusionOk="0" h="1004570" w="1689100">
                  <a:moveTo>
                    <a:pt x="547536" y="116860"/>
                  </a:moveTo>
                  <a:lnTo>
                    <a:pt x="561097" y="123759"/>
                  </a:lnTo>
                  <a:lnTo>
                    <a:pt x="574106" y="131305"/>
                  </a:lnTo>
                  <a:lnTo>
                    <a:pt x="586527" y="139477"/>
                  </a:lnTo>
                  <a:lnTo>
                    <a:pt x="598325" y="148252"/>
                  </a:lnTo>
                </a:path>
                <a:path extrusionOk="0" h="1004570" w="1689100">
                  <a:moveTo>
                    <a:pt x="161777" y="363571"/>
                  </a:moveTo>
                  <a:lnTo>
                    <a:pt x="158958" y="355425"/>
                  </a:lnTo>
                  <a:lnTo>
                    <a:pt x="156539" y="347199"/>
                  </a:lnTo>
                  <a:lnTo>
                    <a:pt x="154523" y="338902"/>
                  </a:lnTo>
                  <a:lnTo>
                    <a:pt x="152913" y="330543"/>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832" name="Google Shape;832;p27"/>
          <p:cNvSpPr txBox="1"/>
          <p:nvPr/>
        </p:nvSpPr>
        <p:spPr>
          <a:xfrm>
            <a:off x="3911908" y="5417820"/>
            <a:ext cx="920750" cy="330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000">
                <a:latin typeface="Verdana"/>
                <a:ea typeface="Verdana"/>
                <a:cs typeface="Verdana"/>
                <a:sym typeface="Verdana"/>
              </a:rPr>
              <a:t>VLAN-2</a:t>
            </a:r>
            <a:endParaRPr sz="2000">
              <a:latin typeface="Verdana"/>
              <a:ea typeface="Verdana"/>
              <a:cs typeface="Verdana"/>
              <a:sym typeface="Verdana"/>
            </a:endParaRPr>
          </a:p>
        </p:txBody>
      </p:sp>
      <p:grpSp>
        <p:nvGrpSpPr>
          <p:cNvPr id="833" name="Google Shape;833;p27"/>
          <p:cNvGrpSpPr/>
          <p:nvPr/>
        </p:nvGrpSpPr>
        <p:grpSpPr>
          <a:xfrm>
            <a:off x="5177615" y="5424895"/>
            <a:ext cx="1689100" cy="1004569"/>
            <a:chOff x="5177615" y="5424895"/>
            <a:chExt cx="1689100" cy="1004569"/>
          </a:xfrm>
        </p:grpSpPr>
        <p:sp>
          <p:nvSpPr>
            <p:cNvPr id="834" name="Google Shape;834;p27"/>
            <p:cNvSpPr/>
            <p:nvPr/>
          </p:nvSpPr>
          <p:spPr>
            <a:xfrm>
              <a:off x="5177615" y="5424895"/>
              <a:ext cx="1689100" cy="1004569"/>
            </a:xfrm>
            <a:custGeom>
              <a:rect b="b" l="l" r="r" t="t"/>
              <a:pathLst>
                <a:path extrusionOk="0" h="1004570" w="1689100">
                  <a:moveTo>
                    <a:pt x="1295330" y="0"/>
                  </a:moveTo>
                  <a:lnTo>
                    <a:pt x="1247860" y="8181"/>
                  </a:lnTo>
                  <a:lnTo>
                    <a:pt x="1203955" y="26151"/>
                  </a:lnTo>
                  <a:lnTo>
                    <a:pt x="1166164" y="53742"/>
                  </a:lnTo>
                  <a:lnTo>
                    <a:pt x="1153480" y="41734"/>
                  </a:lnTo>
                  <a:lnTo>
                    <a:pt x="1139239" y="31012"/>
                  </a:lnTo>
                  <a:lnTo>
                    <a:pt x="1123589" y="21673"/>
                  </a:lnTo>
                  <a:lnTo>
                    <a:pt x="1106675" y="13817"/>
                  </a:lnTo>
                  <a:lnTo>
                    <a:pt x="1054556" y="603"/>
                  </a:lnTo>
                  <a:lnTo>
                    <a:pt x="1001854" y="1225"/>
                  </a:lnTo>
                  <a:lnTo>
                    <a:pt x="952337" y="14661"/>
                  </a:lnTo>
                  <a:lnTo>
                    <a:pt x="909774" y="39889"/>
                  </a:lnTo>
                  <a:lnTo>
                    <a:pt x="877931" y="75887"/>
                  </a:lnTo>
                  <a:lnTo>
                    <a:pt x="866813" y="67623"/>
                  </a:lnTo>
                  <a:lnTo>
                    <a:pt x="829507" y="47046"/>
                  </a:lnTo>
                  <a:lnTo>
                    <a:pt x="784731" y="32794"/>
                  </a:lnTo>
                  <a:lnTo>
                    <a:pt x="738644" y="27329"/>
                  </a:lnTo>
                  <a:lnTo>
                    <a:pt x="692937" y="30231"/>
                  </a:lnTo>
                  <a:lnTo>
                    <a:pt x="649301" y="41079"/>
                  </a:lnTo>
                  <a:lnTo>
                    <a:pt x="609429" y="59452"/>
                  </a:lnTo>
                  <a:lnTo>
                    <a:pt x="575010" y="84930"/>
                  </a:lnTo>
                  <a:lnTo>
                    <a:pt x="547737" y="117093"/>
                  </a:lnTo>
                  <a:lnTo>
                    <a:pt x="508073" y="101694"/>
                  </a:lnTo>
                  <a:lnTo>
                    <a:pt x="466099" y="91897"/>
                  </a:lnTo>
                  <a:lnTo>
                    <a:pt x="422708" y="87850"/>
                  </a:lnTo>
                  <a:lnTo>
                    <a:pt x="378790" y="89695"/>
                  </a:lnTo>
                  <a:lnTo>
                    <a:pt x="326822" y="99814"/>
                  </a:lnTo>
                  <a:lnTo>
                    <a:pt x="279818" y="117580"/>
                  </a:lnTo>
                  <a:lnTo>
                    <a:pt x="238687" y="142025"/>
                  </a:lnTo>
                  <a:lnTo>
                    <a:pt x="204336" y="172180"/>
                  </a:lnTo>
                  <a:lnTo>
                    <a:pt x="177674" y="207077"/>
                  </a:lnTo>
                  <a:lnTo>
                    <a:pt x="159610" y="245748"/>
                  </a:lnTo>
                  <a:lnTo>
                    <a:pt x="151051" y="287223"/>
                  </a:lnTo>
                  <a:lnTo>
                    <a:pt x="152907" y="330535"/>
                  </a:lnTo>
                  <a:lnTo>
                    <a:pt x="151486" y="333667"/>
                  </a:lnTo>
                  <a:lnTo>
                    <a:pt x="112460" y="340807"/>
                  </a:lnTo>
                  <a:lnTo>
                    <a:pt x="77017" y="354960"/>
                  </a:lnTo>
                  <a:lnTo>
                    <a:pt x="22402" y="401401"/>
                  </a:lnTo>
                  <a:lnTo>
                    <a:pt x="2753" y="442717"/>
                  </a:lnTo>
                  <a:lnTo>
                    <a:pt x="0" y="485432"/>
                  </a:lnTo>
                  <a:lnTo>
                    <a:pt x="13140" y="526426"/>
                  </a:lnTo>
                  <a:lnTo>
                    <a:pt x="41176" y="562581"/>
                  </a:lnTo>
                  <a:lnTo>
                    <a:pt x="83106" y="590777"/>
                  </a:lnTo>
                  <a:lnTo>
                    <a:pt x="60823" y="614826"/>
                  </a:lnTo>
                  <a:lnTo>
                    <a:pt x="45653" y="641882"/>
                  </a:lnTo>
                  <a:lnTo>
                    <a:pt x="38003" y="670939"/>
                  </a:lnTo>
                  <a:lnTo>
                    <a:pt x="38285" y="700990"/>
                  </a:lnTo>
                  <a:lnTo>
                    <a:pt x="53188" y="743423"/>
                  </a:lnTo>
                  <a:lnTo>
                    <a:pt x="82658" y="778707"/>
                  </a:lnTo>
                  <a:lnTo>
                    <a:pt x="123583" y="804852"/>
                  </a:lnTo>
                  <a:lnTo>
                    <a:pt x="172847" y="819869"/>
                  </a:lnTo>
                  <a:lnTo>
                    <a:pt x="227338" y="821768"/>
                  </a:lnTo>
                  <a:lnTo>
                    <a:pt x="230525" y="826188"/>
                  </a:lnTo>
                  <a:lnTo>
                    <a:pt x="259116" y="858656"/>
                  </a:lnTo>
                  <a:lnTo>
                    <a:pt x="292825" y="886235"/>
                  </a:lnTo>
                  <a:lnTo>
                    <a:pt x="330799" y="908751"/>
                  </a:lnTo>
                  <a:lnTo>
                    <a:pt x="372185" y="926032"/>
                  </a:lnTo>
                  <a:lnTo>
                    <a:pt x="416133" y="937904"/>
                  </a:lnTo>
                  <a:lnTo>
                    <a:pt x="461789" y="944196"/>
                  </a:lnTo>
                  <a:lnTo>
                    <a:pt x="508301" y="944735"/>
                  </a:lnTo>
                  <a:lnTo>
                    <a:pt x="554817" y="939347"/>
                  </a:lnTo>
                  <a:lnTo>
                    <a:pt x="600486" y="927860"/>
                  </a:lnTo>
                  <a:lnTo>
                    <a:pt x="644454" y="910101"/>
                  </a:lnTo>
                  <a:lnTo>
                    <a:pt x="672875" y="938947"/>
                  </a:lnTo>
                  <a:lnTo>
                    <a:pt x="706699" y="963236"/>
                  </a:lnTo>
                  <a:lnTo>
                    <a:pt x="745118" y="982484"/>
                  </a:lnTo>
                  <a:lnTo>
                    <a:pt x="787325" y="996203"/>
                  </a:lnTo>
                  <a:lnTo>
                    <a:pt x="839765" y="1004560"/>
                  </a:lnTo>
                  <a:lnTo>
                    <a:pt x="891616" y="1004266"/>
                  </a:lnTo>
                  <a:lnTo>
                    <a:pt x="941555" y="995895"/>
                  </a:lnTo>
                  <a:lnTo>
                    <a:pt x="988258" y="980023"/>
                  </a:lnTo>
                  <a:lnTo>
                    <a:pt x="1030405" y="957226"/>
                  </a:lnTo>
                  <a:lnTo>
                    <a:pt x="1066671" y="928080"/>
                  </a:lnTo>
                  <a:lnTo>
                    <a:pt x="1095734" y="893160"/>
                  </a:lnTo>
                  <a:lnTo>
                    <a:pt x="1116270" y="853041"/>
                  </a:lnTo>
                  <a:lnTo>
                    <a:pt x="1143751" y="864895"/>
                  </a:lnTo>
                  <a:lnTo>
                    <a:pt x="1172841" y="873543"/>
                  </a:lnTo>
                  <a:lnTo>
                    <a:pt x="1203117" y="878886"/>
                  </a:lnTo>
                  <a:lnTo>
                    <a:pt x="1234156" y="880825"/>
                  </a:lnTo>
                  <a:lnTo>
                    <a:pt x="1286029" y="876325"/>
                  </a:lnTo>
                  <a:lnTo>
                    <a:pt x="1333740" y="862856"/>
                  </a:lnTo>
                  <a:lnTo>
                    <a:pt x="1375921" y="841509"/>
                  </a:lnTo>
                  <a:lnTo>
                    <a:pt x="1411205" y="813374"/>
                  </a:lnTo>
                  <a:lnTo>
                    <a:pt x="1438223" y="779541"/>
                  </a:lnTo>
                  <a:lnTo>
                    <a:pt x="1455609" y="741102"/>
                  </a:lnTo>
                  <a:lnTo>
                    <a:pt x="1461994" y="699147"/>
                  </a:lnTo>
                  <a:lnTo>
                    <a:pt x="1495264" y="693502"/>
                  </a:lnTo>
                  <a:lnTo>
                    <a:pt x="1557537" y="672242"/>
                  </a:lnTo>
                  <a:lnTo>
                    <a:pt x="1624801" y="627081"/>
                  </a:lnTo>
                  <a:lnTo>
                    <a:pt x="1654813" y="592619"/>
                  </a:lnTo>
                  <a:lnTo>
                    <a:pt x="1675607" y="554713"/>
                  </a:lnTo>
                  <a:lnTo>
                    <a:pt x="1686988" y="514575"/>
                  </a:lnTo>
                  <a:lnTo>
                    <a:pt x="1688760" y="473415"/>
                  </a:lnTo>
                  <a:lnTo>
                    <a:pt x="1680726" y="432443"/>
                  </a:lnTo>
                  <a:lnTo>
                    <a:pt x="1662692" y="392869"/>
                  </a:lnTo>
                  <a:lnTo>
                    <a:pt x="1634461" y="355905"/>
                  </a:lnTo>
                  <a:lnTo>
                    <a:pt x="1638273" y="348679"/>
                  </a:lnTo>
                  <a:lnTo>
                    <a:pt x="1641462" y="341247"/>
                  </a:lnTo>
                  <a:lnTo>
                    <a:pt x="1644004" y="333661"/>
                  </a:lnTo>
                  <a:lnTo>
                    <a:pt x="1651375" y="288640"/>
                  </a:lnTo>
                  <a:lnTo>
                    <a:pt x="1644185" y="245129"/>
                  </a:lnTo>
                  <a:lnTo>
                    <a:pt x="1623827" y="205107"/>
                  </a:lnTo>
                  <a:lnTo>
                    <a:pt x="1591696" y="170558"/>
                  </a:lnTo>
                  <a:lnTo>
                    <a:pt x="1549188" y="143462"/>
                  </a:lnTo>
                  <a:lnTo>
                    <a:pt x="1497696" y="125800"/>
                  </a:lnTo>
                  <a:lnTo>
                    <a:pt x="1489117" y="100195"/>
                  </a:lnTo>
                  <a:lnTo>
                    <a:pt x="1456723" y="54732"/>
                  </a:lnTo>
                  <a:lnTo>
                    <a:pt x="1390767" y="13686"/>
                  </a:lnTo>
                  <a:lnTo>
                    <a:pt x="1343816" y="1778"/>
                  </a:lnTo>
                  <a:lnTo>
                    <a:pt x="1295330" y="0"/>
                  </a:lnTo>
                  <a:close/>
                </a:path>
              </a:pathLst>
            </a:custGeom>
            <a:solidFill>
              <a:srgbClr val="E7E6E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35" name="Google Shape;835;p27"/>
            <p:cNvSpPr/>
            <p:nvPr/>
          </p:nvSpPr>
          <p:spPr>
            <a:xfrm>
              <a:off x="5177615" y="5424895"/>
              <a:ext cx="1689100" cy="1004569"/>
            </a:xfrm>
            <a:custGeom>
              <a:rect b="b" l="l" r="r" t="t"/>
              <a:pathLst>
                <a:path extrusionOk="0" h="1004570" w="1689100">
                  <a:moveTo>
                    <a:pt x="152907" y="330535"/>
                  </a:moveTo>
                  <a:lnTo>
                    <a:pt x="151052" y="287223"/>
                  </a:lnTo>
                  <a:lnTo>
                    <a:pt x="159610" y="245748"/>
                  </a:lnTo>
                  <a:lnTo>
                    <a:pt x="177674" y="207077"/>
                  </a:lnTo>
                  <a:lnTo>
                    <a:pt x="204336" y="172180"/>
                  </a:lnTo>
                  <a:lnTo>
                    <a:pt x="238687" y="142025"/>
                  </a:lnTo>
                  <a:lnTo>
                    <a:pt x="279818" y="117580"/>
                  </a:lnTo>
                  <a:lnTo>
                    <a:pt x="326822" y="99814"/>
                  </a:lnTo>
                  <a:lnTo>
                    <a:pt x="378790" y="89695"/>
                  </a:lnTo>
                  <a:lnTo>
                    <a:pt x="422707" y="87850"/>
                  </a:lnTo>
                  <a:lnTo>
                    <a:pt x="466099" y="91898"/>
                  </a:lnTo>
                  <a:lnTo>
                    <a:pt x="508073" y="101694"/>
                  </a:lnTo>
                  <a:lnTo>
                    <a:pt x="547736" y="117094"/>
                  </a:lnTo>
                  <a:lnTo>
                    <a:pt x="575009" y="84931"/>
                  </a:lnTo>
                  <a:lnTo>
                    <a:pt x="609428" y="59452"/>
                  </a:lnTo>
                  <a:lnTo>
                    <a:pt x="649301" y="41079"/>
                  </a:lnTo>
                  <a:lnTo>
                    <a:pt x="692937" y="30231"/>
                  </a:lnTo>
                  <a:lnTo>
                    <a:pt x="738644" y="27330"/>
                  </a:lnTo>
                  <a:lnTo>
                    <a:pt x="784731" y="32794"/>
                  </a:lnTo>
                  <a:lnTo>
                    <a:pt x="829507" y="47046"/>
                  </a:lnTo>
                  <a:lnTo>
                    <a:pt x="866813" y="67623"/>
                  </a:lnTo>
                  <a:lnTo>
                    <a:pt x="877930" y="75887"/>
                  </a:lnTo>
                  <a:lnTo>
                    <a:pt x="909774" y="39890"/>
                  </a:lnTo>
                  <a:lnTo>
                    <a:pt x="952338" y="14662"/>
                  </a:lnTo>
                  <a:lnTo>
                    <a:pt x="1001854" y="1225"/>
                  </a:lnTo>
                  <a:lnTo>
                    <a:pt x="1054556" y="602"/>
                  </a:lnTo>
                  <a:lnTo>
                    <a:pt x="1106676" y="13816"/>
                  </a:lnTo>
                  <a:lnTo>
                    <a:pt x="1123589" y="21673"/>
                  </a:lnTo>
                  <a:lnTo>
                    <a:pt x="1139239" y="31012"/>
                  </a:lnTo>
                  <a:lnTo>
                    <a:pt x="1153479" y="41734"/>
                  </a:lnTo>
                  <a:lnTo>
                    <a:pt x="1166163" y="53742"/>
                  </a:lnTo>
                  <a:lnTo>
                    <a:pt x="1203954" y="26151"/>
                  </a:lnTo>
                  <a:lnTo>
                    <a:pt x="1247860" y="8181"/>
                  </a:lnTo>
                  <a:lnTo>
                    <a:pt x="1295330" y="0"/>
                  </a:lnTo>
                  <a:lnTo>
                    <a:pt x="1343816" y="1778"/>
                  </a:lnTo>
                  <a:lnTo>
                    <a:pt x="1390767" y="13686"/>
                  </a:lnTo>
                  <a:lnTo>
                    <a:pt x="1433635" y="35895"/>
                  </a:lnTo>
                  <a:lnTo>
                    <a:pt x="1475338" y="76336"/>
                  </a:lnTo>
                  <a:lnTo>
                    <a:pt x="1497696" y="125800"/>
                  </a:lnTo>
                  <a:lnTo>
                    <a:pt x="1549188" y="143462"/>
                  </a:lnTo>
                  <a:lnTo>
                    <a:pt x="1591696" y="170558"/>
                  </a:lnTo>
                  <a:lnTo>
                    <a:pt x="1623827" y="205107"/>
                  </a:lnTo>
                  <a:lnTo>
                    <a:pt x="1644184" y="245129"/>
                  </a:lnTo>
                  <a:lnTo>
                    <a:pt x="1651375" y="288640"/>
                  </a:lnTo>
                  <a:lnTo>
                    <a:pt x="1644004" y="333661"/>
                  </a:lnTo>
                  <a:lnTo>
                    <a:pt x="1641462" y="341247"/>
                  </a:lnTo>
                  <a:lnTo>
                    <a:pt x="1638273" y="348679"/>
                  </a:lnTo>
                  <a:lnTo>
                    <a:pt x="1634460" y="355905"/>
                  </a:lnTo>
                  <a:lnTo>
                    <a:pt x="1662691" y="392870"/>
                  </a:lnTo>
                  <a:lnTo>
                    <a:pt x="1680726" y="432443"/>
                  </a:lnTo>
                  <a:lnTo>
                    <a:pt x="1688759" y="473415"/>
                  </a:lnTo>
                  <a:lnTo>
                    <a:pt x="1686988" y="514575"/>
                  </a:lnTo>
                  <a:lnTo>
                    <a:pt x="1675607" y="554713"/>
                  </a:lnTo>
                  <a:lnTo>
                    <a:pt x="1654813" y="592619"/>
                  </a:lnTo>
                  <a:lnTo>
                    <a:pt x="1624801" y="627081"/>
                  </a:lnTo>
                  <a:lnTo>
                    <a:pt x="1585768" y="656891"/>
                  </a:lnTo>
                  <a:lnTo>
                    <a:pt x="1527240" y="684490"/>
                  </a:lnTo>
                  <a:lnTo>
                    <a:pt x="1461994" y="699147"/>
                  </a:lnTo>
                  <a:lnTo>
                    <a:pt x="1455609" y="741102"/>
                  </a:lnTo>
                  <a:lnTo>
                    <a:pt x="1438223" y="779541"/>
                  </a:lnTo>
                  <a:lnTo>
                    <a:pt x="1411205" y="813374"/>
                  </a:lnTo>
                  <a:lnTo>
                    <a:pt x="1375921" y="841509"/>
                  </a:lnTo>
                  <a:lnTo>
                    <a:pt x="1333740" y="862856"/>
                  </a:lnTo>
                  <a:lnTo>
                    <a:pt x="1286029" y="876325"/>
                  </a:lnTo>
                  <a:lnTo>
                    <a:pt x="1234156" y="880825"/>
                  </a:lnTo>
                  <a:lnTo>
                    <a:pt x="1203117" y="878886"/>
                  </a:lnTo>
                  <a:lnTo>
                    <a:pt x="1172841" y="873543"/>
                  </a:lnTo>
                  <a:lnTo>
                    <a:pt x="1143751" y="864895"/>
                  </a:lnTo>
                  <a:lnTo>
                    <a:pt x="1116271" y="853041"/>
                  </a:lnTo>
                  <a:lnTo>
                    <a:pt x="1095734" y="893160"/>
                  </a:lnTo>
                  <a:lnTo>
                    <a:pt x="1066671" y="928080"/>
                  </a:lnTo>
                  <a:lnTo>
                    <a:pt x="1030405" y="957226"/>
                  </a:lnTo>
                  <a:lnTo>
                    <a:pt x="988258" y="980023"/>
                  </a:lnTo>
                  <a:lnTo>
                    <a:pt x="941554" y="995895"/>
                  </a:lnTo>
                  <a:lnTo>
                    <a:pt x="891616" y="1004266"/>
                  </a:lnTo>
                  <a:lnTo>
                    <a:pt x="839765" y="1004560"/>
                  </a:lnTo>
                  <a:lnTo>
                    <a:pt x="787325" y="996203"/>
                  </a:lnTo>
                  <a:lnTo>
                    <a:pt x="745118" y="982484"/>
                  </a:lnTo>
                  <a:lnTo>
                    <a:pt x="706699" y="963236"/>
                  </a:lnTo>
                  <a:lnTo>
                    <a:pt x="672875" y="938947"/>
                  </a:lnTo>
                  <a:lnTo>
                    <a:pt x="644453" y="910101"/>
                  </a:lnTo>
                  <a:lnTo>
                    <a:pt x="600485" y="927860"/>
                  </a:lnTo>
                  <a:lnTo>
                    <a:pt x="554817" y="939347"/>
                  </a:lnTo>
                  <a:lnTo>
                    <a:pt x="508301" y="944735"/>
                  </a:lnTo>
                  <a:lnTo>
                    <a:pt x="461788" y="944196"/>
                  </a:lnTo>
                  <a:lnTo>
                    <a:pt x="416133" y="937904"/>
                  </a:lnTo>
                  <a:lnTo>
                    <a:pt x="372185" y="926032"/>
                  </a:lnTo>
                  <a:lnTo>
                    <a:pt x="330798" y="908751"/>
                  </a:lnTo>
                  <a:lnTo>
                    <a:pt x="292825" y="886235"/>
                  </a:lnTo>
                  <a:lnTo>
                    <a:pt x="259116" y="858657"/>
                  </a:lnTo>
                  <a:lnTo>
                    <a:pt x="230526" y="826189"/>
                  </a:lnTo>
                  <a:lnTo>
                    <a:pt x="227337" y="821769"/>
                  </a:lnTo>
                  <a:lnTo>
                    <a:pt x="172847" y="819869"/>
                  </a:lnTo>
                  <a:lnTo>
                    <a:pt x="123582" y="804852"/>
                  </a:lnTo>
                  <a:lnTo>
                    <a:pt x="82658" y="778707"/>
                  </a:lnTo>
                  <a:lnTo>
                    <a:pt x="53188" y="743423"/>
                  </a:lnTo>
                  <a:lnTo>
                    <a:pt x="38286" y="700990"/>
                  </a:lnTo>
                  <a:lnTo>
                    <a:pt x="38004" y="670940"/>
                  </a:lnTo>
                  <a:lnTo>
                    <a:pt x="45653" y="641882"/>
                  </a:lnTo>
                  <a:lnTo>
                    <a:pt x="60824" y="614826"/>
                  </a:lnTo>
                  <a:lnTo>
                    <a:pt x="83106" y="590778"/>
                  </a:lnTo>
                  <a:lnTo>
                    <a:pt x="41176" y="562581"/>
                  </a:lnTo>
                  <a:lnTo>
                    <a:pt x="13140" y="526426"/>
                  </a:lnTo>
                  <a:lnTo>
                    <a:pt x="0" y="485432"/>
                  </a:lnTo>
                  <a:lnTo>
                    <a:pt x="2753" y="442717"/>
                  </a:lnTo>
                  <a:lnTo>
                    <a:pt x="22402" y="401401"/>
                  </a:lnTo>
                  <a:lnTo>
                    <a:pt x="77017" y="354960"/>
                  </a:lnTo>
                  <a:lnTo>
                    <a:pt x="112460" y="340807"/>
                  </a:lnTo>
                  <a:lnTo>
                    <a:pt x="151485" y="333667"/>
                  </a:lnTo>
                  <a:lnTo>
                    <a:pt x="152907" y="330535"/>
                  </a:lnTo>
                  <a:close/>
                </a:path>
                <a:path extrusionOk="0" h="1004570" w="1689100">
                  <a:moveTo>
                    <a:pt x="183891" y="605416"/>
                  </a:moveTo>
                  <a:lnTo>
                    <a:pt x="158059" y="605449"/>
                  </a:lnTo>
                  <a:lnTo>
                    <a:pt x="132662" y="602313"/>
                  </a:lnTo>
                  <a:lnTo>
                    <a:pt x="108137" y="596090"/>
                  </a:lnTo>
                  <a:lnTo>
                    <a:pt x="84917" y="586861"/>
                  </a:lnTo>
                </a:path>
                <a:path extrusionOk="0" h="1004570" w="1689100">
                  <a:moveTo>
                    <a:pt x="271218" y="808475"/>
                  </a:moveTo>
                  <a:lnTo>
                    <a:pt x="260680" y="811556"/>
                  </a:lnTo>
                  <a:lnTo>
                    <a:pt x="249927" y="814068"/>
                  </a:lnTo>
                  <a:lnTo>
                    <a:pt x="238994" y="816003"/>
                  </a:lnTo>
                  <a:lnTo>
                    <a:pt x="227914" y="817355"/>
                  </a:lnTo>
                </a:path>
                <a:path extrusionOk="0" h="1004570" w="1689100">
                  <a:moveTo>
                    <a:pt x="644357" y="906046"/>
                  </a:moveTo>
                  <a:lnTo>
                    <a:pt x="636842" y="896355"/>
                  </a:lnTo>
                  <a:lnTo>
                    <a:pt x="629980" y="886358"/>
                  </a:lnTo>
                  <a:lnTo>
                    <a:pt x="623782" y="876078"/>
                  </a:lnTo>
                  <a:lnTo>
                    <a:pt x="618265" y="865536"/>
                  </a:lnTo>
                </a:path>
                <a:path extrusionOk="0" h="1004570" w="1689100">
                  <a:moveTo>
                    <a:pt x="1126859" y="805029"/>
                  </a:moveTo>
                  <a:lnTo>
                    <a:pt x="1125341" y="816298"/>
                  </a:lnTo>
                  <a:lnTo>
                    <a:pt x="1123094" y="827478"/>
                  </a:lnTo>
                  <a:lnTo>
                    <a:pt x="1120126" y="838546"/>
                  </a:lnTo>
                  <a:lnTo>
                    <a:pt x="1116440" y="849479"/>
                  </a:lnTo>
                </a:path>
                <a:path extrusionOk="0" h="1004570" w="1689100">
                  <a:moveTo>
                    <a:pt x="1334020" y="530381"/>
                  </a:moveTo>
                  <a:lnTo>
                    <a:pt x="1377372" y="552752"/>
                  </a:lnTo>
                  <a:lnTo>
                    <a:pt x="1412771" y="581882"/>
                  </a:lnTo>
                  <a:lnTo>
                    <a:pt x="1439198" y="616440"/>
                  </a:lnTo>
                  <a:lnTo>
                    <a:pt x="1455633" y="655092"/>
                  </a:lnTo>
                  <a:lnTo>
                    <a:pt x="1461059" y="696507"/>
                  </a:lnTo>
                </a:path>
                <a:path extrusionOk="0" h="1004570" w="1689100">
                  <a:moveTo>
                    <a:pt x="1633664" y="353443"/>
                  </a:moveTo>
                  <a:lnTo>
                    <a:pt x="1622923" y="370935"/>
                  </a:lnTo>
                  <a:lnTo>
                    <a:pt x="1609820" y="387252"/>
                  </a:lnTo>
                  <a:lnTo>
                    <a:pt x="1594497" y="402239"/>
                  </a:lnTo>
                  <a:lnTo>
                    <a:pt x="1577096" y="415737"/>
                  </a:lnTo>
                </a:path>
                <a:path extrusionOk="0" h="1004570" w="1689100">
                  <a:moveTo>
                    <a:pt x="1497927" y="122308"/>
                  </a:moveTo>
                  <a:lnTo>
                    <a:pt x="1499330" y="129612"/>
                  </a:lnTo>
                  <a:lnTo>
                    <a:pt x="1500296" y="136959"/>
                  </a:lnTo>
                  <a:lnTo>
                    <a:pt x="1500824" y="144335"/>
                  </a:lnTo>
                  <a:lnTo>
                    <a:pt x="1500914" y="151727"/>
                  </a:lnTo>
                </a:path>
                <a:path extrusionOk="0" h="1004570" w="1689100">
                  <a:moveTo>
                    <a:pt x="1136666" y="87991"/>
                  </a:moveTo>
                  <a:lnTo>
                    <a:pt x="1142637" y="77993"/>
                  </a:lnTo>
                  <a:lnTo>
                    <a:pt x="1149476" y="68383"/>
                  </a:lnTo>
                  <a:lnTo>
                    <a:pt x="1157155" y="59197"/>
                  </a:lnTo>
                  <a:lnTo>
                    <a:pt x="1165645" y="50472"/>
                  </a:lnTo>
                </a:path>
                <a:path extrusionOk="0" h="1004570" w="1689100">
                  <a:moveTo>
                    <a:pt x="865622" y="105871"/>
                  </a:moveTo>
                  <a:lnTo>
                    <a:pt x="868196" y="97528"/>
                  </a:lnTo>
                  <a:lnTo>
                    <a:pt x="871400" y="89338"/>
                  </a:lnTo>
                  <a:lnTo>
                    <a:pt x="875224" y="81326"/>
                  </a:lnTo>
                  <a:lnTo>
                    <a:pt x="879658" y="73514"/>
                  </a:lnTo>
                </a:path>
                <a:path extrusionOk="0" h="1004570" w="1689100">
                  <a:moveTo>
                    <a:pt x="547536" y="116860"/>
                  </a:moveTo>
                  <a:lnTo>
                    <a:pt x="561097" y="123759"/>
                  </a:lnTo>
                  <a:lnTo>
                    <a:pt x="574106" y="131305"/>
                  </a:lnTo>
                  <a:lnTo>
                    <a:pt x="586527" y="139477"/>
                  </a:lnTo>
                  <a:lnTo>
                    <a:pt x="598325" y="148252"/>
                  </a:lnTo>
                </a:path>
                <a:path extrusionOk="0" h="1004570" w="1689100">
                  <a:moveTo>
                    <a:pt x="161777" y="363571"/>
                  </a:moveTo>
                  <a:lnTo>
                    <a:pt x="158958" y="355425"/>
                  </a:lnTo>
                  <a:lnTo>
                    <a:pt x="156539" y="347199"/>
                  </a:lnTo>
                  <a:lnTo>
                    <a:pt x="154523" y="338902"/>
                  </a:lnTo>
                  <a:lnTo>
                    <a:pt x="152913" y="330543"/>
                  </a:lnTo>
                </a:path>
              </a:pathLst>
            </a:custGeom>
            <a:noFill/>
            <a:ln cap="flat" cmpd="sng" w="12700">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836" name="Google Shape;836;p27"/>
          <p:cNvSpPr txBox="1"/>
          <p:nvPr/>
        </p:nvSpPr>
        <p:spPr>
          <a:xfrm>
            <a:off x="5501709" y="5734811"/>
            <a:ext cx="920750" cy="330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2000">
                <a:latin typeface="Verdana"/>
                <a:ea typeface="Verdana"/>
                <a:cs typeface="Verdana"/>
                <a:sym typeface="Verdana"/>
              </a:rPr>
              <a:t>VLAN-3</a:t>
            </a:r>
            <a:endParaRPr sz="2000">
              <a:latin typeface="Verdana"/>
              <a:ea typeface="Verdana"/>
              <a:cs typeface="Verdana"/>
              <a:sym typeface="Verdana"/>
            </a:endParaRPr>
          </a:p>
        </p:txBody>
      </p:sp>
      <p:grpSp>
        <p:nvGrpSpPr>
          <p:cNvPr id="837" name="Google Shape;837;p27"/>
          <p:cNvGrpSpPr/>
          <p:nvPr/>
        </p:nvGrpSpPr>
        <p:grpSpPr>
          <a:xfrm>
            <a:off x="4432249" y="4431791"/>
            <a:ext cx="2756451" cy="1124713"/>
            <a:chOff x="4432249" y="4431791"/>
            <a:chExt cx="2756451" cy="1124713"/>
          </a:xfrm>
        </p:grpSpPr>
        <p:sp>
          <p:nvSpPr>
            <p:cNvPr id="838" name="Google Shape;838;p27"/>
            <p:cNvSpPr/>
            <p:nvPr/>
          </p:nvSpPr>
          <p:spPr>
            <a:xfrm>
              <a:off x="4432249" y="4431791"/>
              <a:ext cx="1436370" cy="1032510"/>
            </a:xfrm>
            <a:custGeom>
              <a:rect b="b" l="l" r="r" t="t"/>
              <a:pathLst>
                <a:path extrusionOk="0" h="1032510" w="1436370">
                  <a:moveTo>
                    <a:pt x="433882" y="12"/>
                  </a:moveTo>
                  <a:lnTo>
                    <a:pt x="289534" y="79908"/>
                  </a:lnTo>
                  <a:lnTo>
                    <a:pt x="283768" y="84810"/>
                  </a:lnTo>
                  <a:lnTo>
                    <a:pt x="280454" y="91313"/>
                  </a:lnTo>
                  <a:lnTo>
                    <a:pt x="279819" y="98590"/>
                  </a:lnTo>
                  <a:lnTo>
                    <a:pt x="282092" y="105803"/>
                  </a:lnTo>
                  <a:lnTo>
                    <a:pt x="286994" y="111556"/>
                  </a:lnTo>
                  <a:lnTo>
                    <a:pt x="293497" y="114884"/>
                  </a:lnTo>
                  <a:lnTo>
                    <a:pt x="300774" y="115519"/>
                  </a:lnTo>
                  <a:lnTo>
                    <a:pt x="307987" y="113245"/>
                  </a:lnTo>
                  <a:lnTo>
                    <a:pt x="362115" y="83286"/>
                  </a:lnTo>
                  <a:lnTo>
                    <a:pt x="39039" y="625678"/>
                  </a:lnTo>
                  <a:lnTo>
                    <a:pt x="39598" y="563829"/>
                  </a:lnTo>
                  <a:lnTo>
                    <a:pt x="20726" y="544601"/>
                  </a:lnTo>
                  <a:lnTo>
                    <a:pt x="13296" y="546036"/>
                  </a:lnTo>
                  <a:lnTo>
                    <a:pt x="7200" y="550062"/>
                  </a:lnTo>
                  <a:lnTo>
                    <a:pt x="3073" y="556069"/>
                  </a:lnTo>
                  <a:lnTo>
                    <a:pt x="1511" y="563473"/>
                  </a:lnTo>
                  <a:lnTo>
                    <a:pt x="0" y="728446"/>
                  </a:lnTo>
                  <a:lnTo>
                    <a:pt x="41071" y="705713"/>
                  </a:lnTo>
                  <a:lnTo>
                    <a:pt x="144348" y="648550"/>
                  </a:lnTo>
                  <a:lnTo>
                    <a:pt x="150114" y="643661"/>
                  </a:lnTo>
                  <a:lnTo>
                    <a:pt x="153428" y="637159"/>
                  </a:lnTo>
                  <a:lnTo>
                    <a:pt x="154063" y="629881"/>
                  </a:lnTo>
                  <a:lnTo>
                    <a:pt x="151790" y="622668"/>
                  </a:lnTo>
                  <a:lnTo>
                    <a:pt x="146888" y="616902"/>
                  </a:lnTo>
                  <a:lnTo>
                    <a:pt x="140385" y="613587"/>
                  </a:lnTo>
                  <a:lnTo>
                    <a:pt x="133108" y="612940"/>
                  </a:lnTo>
                  <a:lnTo>
                    <a:pt x="125895" y="615226"/>
                  </a:lnTo>
                  <a:lnTo>
                    <a:pt x="71767" y="645185"/>
                  </a:lnTo>
                  <a:lnTo>
                    <a:pt x="394843" y="102781"/>
                  </a:lnTo>
                  <a:lnTo>
                    <a:pt x="394284" y="164642"/>
                  </a:lnTo>
                  <a:lnTo>
                    <a:pt x="413156" y="183857"/>
                  </a:lnTo>
                  <a:lnTo>
                    <a:pt x="420585" y="182435"/>
                  </a:lnTo>
                  <a:lnTo>
                    <a:pt x="433438" y="49161"/>
                  </a:lnTo>
                  <a:lnTo>
                    <a:pt x="433590" y="32321"/>
                  </a:lnTo>
                  <a:lnTo>
                    <a:pt x="433679" y="22745"/>
                  </a:lnTo>
                  <a:lnTo>
                    <a:pt x="433882" y="12"/>
                  </a:lnTo>
                  <a:close/>
                </a:path>
                <a:path extrusionOk="0" h="1032510" w="1436370">
                  <a:moveTo>
                    <a:pt x="1436103" y="863892"/>
                  </a:moveTo>
                  <a:lnTo>
                    <a:pt x="1433461" y="857084"/>
                  </a:lnTo>
                  <a:lnTo>
                    <a:pt x="1428457" y="851776"/>
                  </a:lnTo>
                  <a:lnTo>
                    <a:pt x="1421549" y="848677"/>
                  </a:lnTo>
                  <a:lnTo>
                    <a:pt x="1413992" y="848499"/>
                  </a:lnTo>
                  <a:lnTo>
                    <a:pt x="1407185" y="851141"/>
                  </a:lnTo>
                  <a:lnTo>
                    <a:pt x="1401864" y="856145"/>
                  </a:lnTo>
                  <a:lnTo>
                    <a:pt x="1398765" y="863041"/>
                  </a:lnTo>
                  <a:lnTo>
                    <a:pt x="1385112" y="923378"/>
                  </a:lnTo>
                  <a:lnTo>
                    <a:pt x="1124699" y="97536"/>
                  </a:lnTo>
                  <a:lnTo>
                    <a:pt x="1170495" y="139115"/>
                  </a:lnTo>
                  <a:lnTo>
                    <a:pt x="1202321" y="124104"/>
                  </a:lnTo>
                  <a:lnTo>
                    <a:pt x="1200594" y="117005"/>
                  </a:lnTo>
                  <a:lnTo>
                    <a:pt x="1196111" y="110921"/>
                  </a:lnTo>
                  <a:lnTo>
                    <a:pt x="1107363" y="30327"/>
                  </a:lnTo>
                  <a:lnTo>
                    <a:pt x="1073962" y="0"/>
                  </a:lnTo>
                  <a:lnTo>
                    <a:pt x="1037539" y="160921"/>
                  </a:lnTo>
                  <a:lnTo>
                    <a:pt x="1037361" y="168478"/>
                  </a:lnTo>
                  <a:lnTo>
                    <a:pt x="1040015" y="175285"/>
                  </a:lnTo>
                  <a:lnTo>
                    <a:pt x="1045019" y="180606"/>
                  </a:lnTo>
                  <a:lnTo>
                    <a:pt x="1051915" y="183705"/>
                  </a:lnTo>
                  <a:lnTo>
                    <a:pt x="1059472" y="183883"/>
                  </a:lnTo>
                  <a:lnTo>
                    <a:pt x="1066292" y="181229"/>
                  </a:lnTo>
                  <a:lnTo>
                    <a:pt x="1071600" y="176225"/>
                  </a:lnTo>
                  <a:lnTo>
                    <a:pt x="1074699" y="169329"/>
                  </a:lnTo>
                  <a:lnTo>
                    <a:pt x="1088364" y="108991"/>
                  </a:lnTo>
                  <a:lnTo>
                    <a:pt x="1348778" y="934834"/>
                  </a:lnTo>
                  <a:lnTo>
                    <a:pt x="1302981" y="893254"/>
                  </a:lnTo>
                  <a:lnTo>
                    <a:pt x="1296479" y="889381"/>
                  </a:lnTo>
                  <a:lnTo>
                    <a:pt x="1289253" y="888326"/>
                  </a:lnTo>
                  <a:lnTo>
                    <a:pt x="1282153" y="890066"/>
                  </a:lnTo>
                  <a:lnTo>
                    <a:pt x="1276070" y="894549"/>
                  </a:lnTo>
                  <a:lnTo>
                    <a:pt x="1272184" y="901039"/>
                  </a:lnTo>
                  <a:lnTo>
                    <a:pt x="1271143" y="908265"/>
                  </a:lnTo>
                  <a:lnTo>
                    <a:pt x="1272882" y="915365"/>
                  </a:lnTo>
                  <a:lnTo>
                    <a:pt x="1277366" y="921461"/>
                  </a:lnTo>
                  <a:lnTo>
                    <a:pt x="1399501" y="1032370"/>
                  </a:lnTo>
                  <a:lnTo>
                    <a:pt x="1406359" y="1002042"/>
                  </a:lnTo>
                  <a:lnTo>
                    <a:pt x="1435925" y="871461"/>
                  </a:lnTo>
                  <a:lnTo>
                    <a:pt x="1436103" y="863892"/>
                  </a:lnTo>
                  <a:close/>
                </a:path>
              </a:pathLst>
            </a:custGeom>
            <a:solidFill>
              <a:srgbClr val="C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839" name="Google Shape;839;p27"/>
            <p:cNvPicPr preferRelativeResize="0"/>
            <p:nvPr/>
          </p:nvPicPr>
          <p:blipFill rotWithShape="1">
            <a:blip r:embed="rId6">
              <a:alphaModFix/>
            </a:blip>
            <a:srcRect b="0" l="0" r="0" t="0"/>
            <a:stretch/>
          </p:blipFill>
          <p:spPr>
            <a:xfrm>
              <a:off x="6327648" y="4953000"/>
              <a:ext cx="606551" cy="603504"/>
            </a:xfrm>
            <a:prstGeom prst="rect">
              <a:avLst/>
            </a:prstGeom>
            <a:noFill/>
            <a:ln>
              <a:noFill/>
            </a:ln>
          </p:spPr>
        </p:pic>
        <p:sp>
          <p:nvSpPr>
            <p:cNvPr id="840" name="Google Shape;840;p27"/>
            <p:cNvSpPr/>
            <p:nvPr/>
          </p:nvSpPr>
          <p:spPr>
            <a:xfrm>
              <a:off x="6927715" y="4990590"/>
              <a:ext cx="260985" cy="414655"/>
            </a:xfrm>
            <a:custGeom>
              <a:rect b="b" l="l" r="r" t="t"/>
              <a:pathLst>
                <a:path extrusionOk="0" h="414654" w="260984">
                  <a:moveTo>
                    <a:pt x="146653" y="0"/>
                  </a:moveTo>
                  <a:lnTo>
                    <a:pt x="0" y="0"/>
                  </a:lnTo>
                  <a:lnTo>
                    <a:pt x="0" y="65178"/>
                  </a:lnTo>
                  <a:lnTo>
                    <a:pt x="146653" y="65178"/>
                  </a:lnTo>
                  <a:lnTo>
                    <a:pt x="165681" y="69020"/>
                  </a:lnTo>
                  <a:lnTo>
                    <a:pt x="181220" y="79497"/>
                  </a:lnTo>
                  <a:lnTo>
                    <a:pt x="191696" y="95035"/>
                  </a:lnTo>
                  <a:lnTo>
                    <a:pt x="195538" y="114063"/>
                  </a:lnTo>
                  <a:lnTo>
                    <a:pt x="195538" y="267530"/>
                  </a:lnTo>
                  <a:lnTo>
                    <a:pt x="191696" y="286559"/>
                  </a:lnTo>
                  <a:lnTo>
                    <a:pt x="181220" y="302097"/>
                  </a:lnTo>
                  <a:lnTo>
                    <a:pt x="165681" y="312573"/>
                  </a:lnTo>
                  <a:lnTo>
                    <a:pt x="146653" y="316415"/>
                  </a:lnTo>
                  <a:lnTo>
                    <a:pt x="130359" y="316415"/>
                  </a:lnTo>
                  <a:lnTo>
                    <a:pt x="130359" y="283825"/>
                  </a:lnTo>
                  <a:lnTo>
                    <a:pt x="65178" y="349004"/>
                  </a:lnTo>
                  <a:lnTo>
                    <a:pt x="130359" y="414185"/>
                  </a:lnTo>
                  <a:lnTo>
                    <a:pt x="130359" y="381594"/>
                  </a:lnTo>
                  <a:lnTo>
                    <a:pt x="146653" y="381594"/>
                  </a:lnTo>
                  <a:lnTo>
                    <a:pt x="191052" y="372630"/>
                  </a:lnTo>
                  <a:lnTo>
                    <a:pt x="227309" y="348185"/>
                  </a:lnTo>
                  <a:lnTo>
                    <a:pt x="251754" y="311929"/>
                  </a:lnTo>
                  <a:lnTo>
                    <a:pt x="260718" y="267530"/>
                  </a:lnTo>
                  <a:lnTo>
                    <a:pt x="260718" y="114063"/>
                  </a:lnTo>
                  <a:lnTo>
                    <a:pt x="251754" y="69664"/>
                  </a:lnTo>
                  <a:lnTo>
                    <a:pt x="227309" y="33408"/>
                  </a:lnTo>
                  <a:lnTo>
                    <a:pt x="191052" y="8963"/>
                  </a:lnTo>
                  <a:lnTo>
                    <a:pt x="146653"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841" name="Google Shape;841;p27"/>
          <p:cNvSpPr txBox="1"/>
          <p:nvPr/>
        </p:nvSpPr>
        <p:spPr>
          <a:xfrm>
            <a:off x="6830194" y="5352288"/>
            <a:ext cx="70929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100">
                <a:latin typeface="Tahoma"/>
                <a:ea typeface="Tahoma"/>
                <a:cs typeface="Tahoma"/>
                <a:sym typeface="Tahoma"/>
              </a:rPr>
              <a:t>Trasmissione</a:t>
            </a:r>
            <a:endParaRPr sz="1100">
              <a:latin typeface="Tahoma"/>
              <a:ea typeface="Tahoma"/>
              <a:cs typeface="Tahoma"/>
              <a:sym typeface="Tahoma"/>
            </a:endParaRPr>
          </a:p>
        </p:txBody>
      </p:sp>
      <p:pic>
        <p:nvPicPr>
          <p:cNvPr id="842" name="Google Shape;842;p27"/>
          <p:cNvPicPr preferRelativeResize="0"/>
          <p:nvPr/>
        </p:nvPicPr>
        <p:blipFill rotWithShape="1">
          <a:blip r:embed="rId7">
            <a:alphaModFix/>
          </a:blip>
          <a:srcRect b="0" l="0" r="0" t="0"/>
          <a:stretch/>
        </p:blipFill>
        <p:spPr>
          <a:xfrm>
            <a:off x="5284490" y="4859075"/>
            <a:ext cx="907561" cy="457205"/>
          </a:xfrm>
          <a:prstGeom prst="rect">
            <a:avLst/>
          </a:prstGeom>
          <a:noFill/>
          <a:ln>
            <a:noFill/>
          </a:ln>
        </p:spPr>
      </p:pic>
      <p:sp>
        <p:nvSpPr>
          <p:cNvPr id="843" name="Google Shape;843;p27"/>
          <p:cNvSpPr txBox="1"/>
          <p:nvPr/>
        </p:nvSpPr>
        <p:spPr>
          <a:xfrm>
            <a:off x="5879429" y="4922520"/>
            <a:ext cx="482600"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100">
                <a:solidFill>
                  <a:srgbClr val="941100"/>
                </a:solidFill>
                <a:latin typeface="Tahoma"/>
                <a:ea typeface="Tahoma"/>
                <a:cs typeface="Tahoma"/>
                <a:sym typeface="Tahoma"/>
              </a:rPr>
              <a:t>BLOCCO</a:t>
            </a:r>
            <a:endParaRPr sz="1100">
              <a:latin typeface="Tahoma"/>
              <a:ea typeface="Tahoma"/>
              <a:cs typeface="Tahoma"/>
              <a:sym typeface="Tahom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pic>
        <p:nvPicPr>
          <p:cNvPr id="848" name="Google Shape;848;p28"/>
          <p:cNvPicPr preferRelativeResize="0"/>
          <p:nvPr/>
        </p:nvPicPr>
        <p:blipFill rotWithShape="1">
          <a:blip r:embed="rId3">
            <a:alphaModFix/>
          </a:blip>
          <a:srcRect b="0" l="0" r="0" t="0"/>
          <a:stretch/>
        </p:blipFill>
        <p:spPr>
          <a:xfrm>
            <a:off x="7179944" y="0"/>
            <a:ext cx="5012055" cy="6858000"/>
          </a:xfrm>
          <a:prstGeom prst="rect">
            <a:avLst/>
          </a:prstGeom>
          <a:noFill/>
          <a:ln>
            <a:noFill/>
          </a:ln>
        </p:spPr>
      </p:pic>
      <p:sp>
        <p:nvSpPr>
          <p:cNvPr id="849" name="Google Shape;849;p28"/>
          <p:cNvSpPr txBox="1"/>
          <p:nvPr/>
        </p:nvSpPr>
        <p:spPr>
          <a:xfrm>
            <a:off x="11126685" y="6324600"/>
            <a:ext cx="18097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28</a:t>
            </a:r>
            <a:endParaRPr sz="1100">
              <a:latin typeface="Verdana"/>
              <a:ea typeface="Verdana"/>
              <a:cs typeface="Verdana"/>
              <a:sym typeface="Verdana"/>
            </a:endParaRPr>
          </a:p>
        </p:txBody>
      </p:sp>
      <p:sp>
        <p:nvSpPr>
          <p:cNvPr id="850" name="Google Shape;850;p28"/>
          <p:cNvSpPr txBox="1"/>
          <p:nvPr>
            <p:ph type="title"/>
          </p:nvPr>
        </p:nvSpPr>
        <p:spPr>
          <a:xfrm>
            <a:off x="855396" y="387603"/>
            <a:ext cx="5683884" cy="833119"/>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Ispezione</a:t>
            </a:r>
            <a:endParaRPr/>
          </a:p>
        </p:txBody>
      </p:sp>
      <p:grpSp>
        <p:nvGrpSpPr>
          <p:cNvPr id="851" name="Google Shape;851;p28"/>
          <p:cNvGrpSpPr/>
          <p:nvPr/>
        </p:nvGrpSpPr>
        <p:grpSpPr>
          <a:xfrm>
            <a:off x="7377174" y="0"/>
            <a:ext cx="3466203" cy="6858000"/>
            <a:chOff x="7377174" y="0"/>
            <a:chExt cx="3466203" cy="6858000"/>
          </a:xfrm>
        </p:grpSpPr>
        <p:pic>
          <p:nvPicPr>
            <p:cNvPr id="852" name="Google Shape;852;p28"/>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853" name="Google Shape;853;p28"/>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854" name="Google Shape;854;p28"/>
          <p:cNvSpPr txBox="1"/>
          <p:nvPr/>
        </p:nvSpPr>
        <p:spPr>
          <a:xfrm>
            <a:off x="126875" y="6539475"/>
            <a:ext cx="7347600" cy="228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855" name="Google Shape;855;p28"/>
          <p:cNvSpPr txBox="1"/>
          <p:nvPr/>
        </p:nvSpPr>
        <p:spPr>
          <a:xfrm>
            <a:off x="692056" y="1567179"/>
            <a:ext cx="5953200" cy="427200"/>
          </a:xfrm>
          <a:prstGeom prst="rect">
            <a:avLst/>
          </a:prstGeom>
          <a:noFill/>
          <a:ln>
            <a:noFill/>
          </a:ln>
        </p:spPr>
        <p:txBody>
          <a:bodyPr anchorCtr="0" anchor="t" bIns="0" lIns="0" spcFirstLastPara="1" rIns="0" wrap="square" tIns="22850">
            <a:spAutoFit/>
          </a:bodyPr>
          <a:lstStyle/>
          <a:p>
            <a:pPr indent="-76200" lvl="0" marL="103504" marR="5080" rtl="0" algn="l">
              <a:lnSpc>
                <a:spcPct val="118750"/>
              </a:lnSpc>
              <a:spcBef>
                <a:spcPts val="0"/>
              </a:spcBef>
              <a:spcAft>
                <a:spcPts val="0"/>
              </a:spcAft>
              <a:buSzPts val="1200"/>
              <a:buFont typeface="Arial"/>
              <a:buChar char="•"/>
            </a:pPr>
            <a:r>
              <a:rPr lang="en-US" sz="1200">
                <a:latin typeface="Verdana"/>
                <a:ea typeface="Verdana"/>
                <a:cs typeface="Verdana"/>
                <a:sym typeface="Verdana"/>
              </a:rPr>
              <a:t>	Ispezione delle porte e dei servizi non sicuri o non necessari, delle vulnerabilità (ad esempio CVE o vulnerabilità zero-day) e della</a:t>
            </a:r>
            <a:endParaRPr sz="1200">
              <a:latin typeface="Verdana"/>
              <a:ea typeface="Verdana"/>
              <a:cs typeface="Verdana"/>
              <a:sym typeface="Verdana"/>
            </a:endParaRPr>
          </a:p>
        </p:txBody>
      </p:sp>
      <p:sp>
        <p:nvSpPr>
          <p:cNvPr id="856" name="Google Shape;856;p28"/>
          <p:cNvSpPr txBox="1"/>
          <p:nvPr/>
        </p:nvSpPr>
        <p:spPr>
          <a:xfrm>
            <a:off x="692056" y="2048764"/>
            <a:ext cx="5673600" cy="2216100"/>
          </a:xfrm>
          <a:prstGeom prst="rect">
            <a:avLst/>
          </a:prstGeom>
          <a:noFill/>
          <a:ln>
            <a:noFill/>
          </a:ln>
        </p:spPr>
        <p:txBody>
          <a:bodyPr anchorCtr="0" anchor="t" bIns="0" lIns="0" spcFirstLastPara="1" rIns="0" wrap="square" tIns="22850">
            <a:spAutoFit/>
          </a:bodyPr>
          <a:lstStyle/>
          <a:p>
            <a:pPr indent="0" lvl="0" marL="103504" marR="283845" rtl="0" algn="l">
              <a:lnSpc>
                <a:spcPct val="118750"/>
              </a:lnSpc>
              <a:spcBef>
                <a:spcPts val="0"/>
              </a:spcBef>
              <a:spcAft>
                <a:spcPts val="0"/>
              </a:spcAft>
              <a:buNone/>
            </a:pPr>
            <a:r>
              <a:rPr lang="en-US" sz="1500">
                <a:latin typeface="Verdana"/>
                <a:ea typeface="Verdana"/>
                <a:cs typeface="Verdana"/>
                <a:sym typeface="Verdana"/>
              </a:rPr>
              <a:t>Lo stato delle connessioni di rete è una condizione primaria per prevenire eventuali penetrazioni.</a:t>
            </a:r>
            <a:endParaRPr sz="1500">
              <a:latin typeface="Verdana"/>
              <a:ea typeface="Verdana"/>
              <a:cs typeface="Verdana"/>
              <a:sym typeface="Verdana"/>
            </a:endParaRPr>
          </a:p>
          <a:p>
            <a:pPr indent="-95250" lvl="0" marL="103504" marR="5080" rtl="0" algn="l">
              <a:lnSpc>
                <a:spcPct val="101200"/>
              </a:lnSpc>
              <a:spcBef>
                <a:spcPts val="509"/>
              </a:spcBef>
              <a:spcAft>
                <a:spcPts val="0"/>
              </a:spcAft>
              <a:buSzPts val="1500"/>
              <a:buFont typeface="Arial"/>
              <a:buChar char="•"/>
            </a:pPr>
            <a:r>
              <a:rPr lang="en-US" sz="1500">
                <a:latin typeface="Verdana"/>
                <a:ea typeface="Verdana"/>
                <a:cs typeface="Verdana"/>
                <a:sym typeface="Verdana"/>
              </a:rPr>
              <a:t>	Esistono diversi strumenti che ispezionano lo stato delle porte e l'esistenza di possibili vulnerabilità, come ad esempio: </a:t>
            </a:r>
            <a:r>
              <a:rPr b="1" lang="en-US" sz="1500">
                <a:latin typeface="Tahoma"/>
                <a:ea typeface="Tahoma"/>
                <a:cs typeface="Tahoma"/>
                <a:sym typeface="Tahoma"/>
              </a:rPr>
              <a:t>nmap, zenmap, OpenVAS o Nessus.</a:t>
            </a:r>
            <a:endParaRPr sz="1500">
              <a:latin typeface="Tahoma"/>
              <a:ea typeface="Tahoma"/>
              <a:cs typeface="Tahoma"/>
              <a:sym typeface="Tahoma"/>
            </a:endParaRPr>
          </a:p>
          <a:p>
            <a:pPr indent="-107950" lvl="0" marL="103504" marR="514984" rtl="0" algn="l">
              <a:lnSpc>
                <a:spcPct val="103699"/>
              </a:lnSpc>
              <a:spcBef>
                <a:spcPts val="720"/>
              </a:spcBef>
              <a:spcAft>
                <a:spcPts val="0"/>
              </a:spcAft>
              <a:buSzPts val="1700"/>
              <a:buFont typeface="Arial"/>
              <a:buChar char="•"/>
            </a:pPr>
            <a:r>
              <a:rPr b="1" lang="en-US" sz="1500">
                <a:latin typeface="Tahoma"/>
                <a:ea typeface="Tahoma"/>
                <a:cs typeface="Tahoma"/>
                <a:sym typeface="Tahoma"/>
              </a:rPr>
              <a:t>	Nmap </a:t>
            </a:r>
            <a:r>
              <a:rPr lang="en-US" sz="1500" u="sng">
                <a:solidFill>
                  <a:srgbClr val="87882D"/>
                </a:solidFill>
                <a:latin typeface="Verdana"/>
                <a:ea typeface="Verdana"/>
                <a:cs typeface="Verdana"/>
                <a:sym typeface="Verdana"/>
              </a:rPr>
              <a:t>(</a:t>
            </a:r>
            <a:r>
              <a:rPr lang="en-US" sz="1500">
                <a:latin typeface="Verdana"/>
                <a:ea typeface="Verdana"/>
                <a:cs typeface="Verdana"/>
                <a:sym typeface="Verdana"/>
              </a:rPr>
              <a:t>https://nmap.org) scansiona le porte per determinare quali sono aperte alla penetrazione.</a:t>
            </a:r>
            <a:endParaRPr sz="1500">
              <a:latin typeface="Verdana"/>
              <a:ea typeface="Verdana"/>
              <a:cs typeface="Verdana"/>
              <a:sym typeface="Verdana"/>
            </a:endParaRPr>
          </a:p>
          <a:p>
            <a:pPr indent="-84454" lvl="1" marL="285750" rtl="0" algn="l">
              <a:lnSpc>
                <a:spcPct val="100000"/>
              </a:lnSpc>
              <a:spcBef>
                <a:spcPts val="585"/>
              </a:spcBef>
              <a:spcAft>
                <a:spcPts val="0"/>
              </a:spcAft>
              <a:buClr>
                <a:srgbClr val="FFBA00"/>
              </a:buClr>
              <a:buSzPts val="1300"/>
              <a:buFont typeface="Arial"/>
              <a:buChar char="•"/>
            </a:pPr>
            <a:r>
              <a:rPr lang="en-US" sz="1300">
                <a:latin typeface="Verdana"/>
                <a:ea typeface="Verdana"/>
                <a:cs typeface="Verdana"/>
                <a:sym typeface="Verdana"/>
              </a:rPr>
              <a:t>È compatibile con Windows, Linux, MacOS e Solaris.</a:t>
            </a:r>
            <a:endParaRPr sz="1300">
              <a:latin typeface="Verdana"/>
              <a:ea typeface="Verdana"/>
              <a:cs typeface="Verdana"/>
              <a:sym typeface="Verdana"/>
            </a:endParaRPr>
          </a:p>
        </p:txBody>
      </p:sp>
      <p:sp>
        <p:nvSpPr>
          <p:cNvPr id="857" name="Google Shape;857;p28"/>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grpSp>
        <p:nvGrpSpPr>
          <p:cNvPr id="858" name="Google Shape;858;p28"/>
          <p:cNvGrpSpPr/>
          <p:nvPr/>
        </p:nvGrpSpPr>
        <p:grpSpPr>
          <a:xfrm>
            <a:off x="6676569" y="1135325"/>
            <a:ext cx="3883088" cy="3959415"/>
            <a:chOff x="6676569" y="1135325"/>
            <a:chExt cx="3883088" cy="3959415"/>
          </a:xfrm>
        </p:grpSpPr>
        <p:pic>
          <p:nvPicPr>
            <p:cNvPr id="859" name="Google Shape;859;p28"/>
            <p:cNvPicPr preferRelativeResize="0"/>
            <p:nvPr/>
          </p:nvPicPr>
          <p:blipFill rotWithShape="1">
            <a:blip r:embed="rId5">
              <a:alphaModFix/>
            </a:blip>
            <a:srcRect b="0" l="0" r="0" t="0"/>
            <a:stretch/>
          </p:blipFill>
          <p:spPr>
            <a:xfrm>
              <a:off x="6676569" y="1135325"/>
              <a:ext cx="3883088" cy="3959415"/>
            </a:xfrm>
            <a:prstGeom prst="rect">
              <a:avLst/>
            </a:prstGeom>
            <a:noFill/>
            <a:ln>
              <a:noFill/>
            </a:ln>
          </p:spPr>
        </p:pic>
        <p:sp>
          <p:nvSpPr>
            <p:cNvPr id="860" name="Google Shape;860;p28"/>
            <p:cNvSpPr/>
            <p:nvPr/>
          </p:nvSpPr>
          <p:spPr>
            <a:xfrm>
              <a:off x="6676569" y="2244314"/>
              <a:ext cx="1486535" cy="2586355"/>
            </a:xfrm>
            <a:custGeom>
              <a:rect b="b" l="l" r="r" t="t"/>
              <a:pathLst>
                <a:path extrusionOk="0" h="2586354" w="1486534">
                  <a:moveTo>
                    <a:pt x="0" y="0"/>
                  </a:moveTo>
                  <a:lnTo>
                    <a:pt x="1486094" y="0"/>
                  </a:lnTo>
                  <a:lnTo>
                    <a:pt x="1486094" y="2586317"/>
                  </a:lnTo>
                  <a:lnTo>
                    <a:pt x="0" y="2586317"/>
                  </a:lnTo>
                  <a:lnTo>
                    <a:pt x="0" y="0"/>
                  </a:lnTo>
                  <a:close/>
                </a:path>
              </a:pathLst>
            </a:custGeom>
            <a:noFill/>
            <a:ln cap="flat" cmpd="sng" w="38100">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861" name="Google Shape;861;p28"/>
          <p:cNvSpPr txBox="1"/>
          <p:nvPr/>
        </p:nvSpPr>
        <p:spPr>
          <a:xfrm>
            <a:off x="8261284" y="2276347"/>
            <a:ext cx="1357630" cy="568325"/>
          </a:xfrm>
          <a:prstGeom prst="rect">
            <a:avLst/>
          </a:prstGeom>
          <a:noFill/>
          <a:ln>
            <a:noFill/>
          </a:ln>
        </p:spPr>
        <p:txBody>
          <a:bodyPr anchorCtr="0" anchor="t" bIns="0" lIns="0" spcFirstLastPara="1" rIns="0" wrap="square" tIns="26650">
            <a:spAutoFit/>
          </a:bodyPr>
          <a:lstStyle/>
          <a:p>
            <a:pPr indent="0" lvl="0" marL="12700" marR="5080" rtl="0" algn="l">
              <a:lnSpc>
                <a:spcPct val="117222"/>
              </a:lnSpc>
              <a:spcBef>
                <a:spcPts val="0"/>
              </a:spcBef>
              <a:spcAft>
                <a:spcPts val="0"/>
              </a:spcAft>
              <a:buNone/>
            </a:pPr>
            <a:r>
              <a:rPr b="1" lang="en-US" sz="1800">
                <a:solidFill>
                  <a:srgbClr val="C00000"/>
                </a:solidFill>
                <a:latin typeface="Tahoma"/>
                <a:ea typeface="Tahoma"/>
                <a:cs typeface="Tahoma"/>
                <a:sym typeface="Tahoma"/>
              </a:rPr>
              <a:t>Porte/servizi aperti</a:t>
            </a:r>
            <a:endParaRPr sz="1800">
              <a:latin typeface="Tahoma"/>
              <a:ea typeface="Tahoma"/>
              <a:cs typeface="Tahoma"/>
              <a:sym typeface="Tahoma"/>
            </a:endParaRPr>
          </a:p>
        </p:txBody>
      </p:sp>
      <p:grpSp>
        <p:nvGrpSpPr>
          <p:cNvPr id="862" name="Google Shape;862;p28"/>
          <p:cNvGrpSpPr/>
          <p:nvPr/>
        </p:nvGrpSpPr>
        <p:grpSpPr>
          <a:xfrm>
            <a:off x="864800" y="4315767"/>
            <a:ext cx="5666105" cy="1871980"/>
            <a:chOff x="864800" y="4315767"/>
            <a:chExt cx="5666105" cy="1871980"/>
          </a:xfrm>
        </p:grpSpPr>
        <p:sp>
          <p:nvSpPr>
            <p:cNvPr id="863" name="Google Shape;863;p28"/>
            <p:cNvSpPr/>
            <p:nvPr/>
          </p:nvSpPr>
          <p:spPr>
            <a:xfrm>
              <a:off x="864800" y="4562147"/>
              <a:ext cx="5666105" cy="38100"/>
            </a:xfrm>
            <a:custGeom>
              <a:rect b="b" l="l" r="r" t="t"/>
              <a:pathLst>
                <a:path extrusionOk="0" h="38100" w="5666105">
                  <a:moveTo>
                    <a:pt x="0" y="0"/>
                  </a:moveTo>
                  <a:lnTo>
                    <a:pt x="5665878" y="0"/>
                  </a:lnTo>
                  <a:lnTo>
                    <a:pt x="5665878" y="38099"/>
                  </a:lnTo>
                  <a:lnTo>
                    <a:pt x="0" y="38099"/>
                  </a:lnTo>
                  <a:lnTo>
                    <a:pt x="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64" name="Google Shape;864;p28"/>
            <p:cNvSpPr/>
            <p:nvPr/>
          </p:nvSpPr>
          <p:spPr>
            <a:xfrm>
              <a:off x="864800" y="4315767"/>
              <a:ext cx="5666105" cy="1871980"/>
            </a:xfrm>
            <a:custGeom>
              <a:rect b="b" l="l" r="r" t="t"/>
              <a:pathLst>
                <a:path extrusionOk="0" h="1871979" w="5666104">
                  <a:moveTo>
                    <a:pt x="6350" y="0"/>
                  </a:moveTo>
                  <a:lnTo>
                    <a:pt x="6350" y="1871980"/>
                  </a:lnTo>
                </a:path>
                <a:path extrusionOk="0" h="1871979" w="5666104">
                  <a:moveTo>
                    <a:pt x="5659528" y="0"/>
                  </a:moveTo>
                  <a:lnTo>
                    <a:pt x="5659528" y="1871980"/>
                  </a:lnTo>
                </a:path>
                <a:path extrusionOk="0" h="1871979" w="5666104">
                  <a:moveTo>
                    <a:pt x="0" y="6350"/>
                  </a:moveTo>
                  <a:lnTo>
                    <a:pt x="5665878" y="6350"/>
                  </a:lnTo>
                </a:path>
                <a:path extrusionOk="0" h="1871979" w="5666104">
                  <a:moveTo>
                    <a:pt x="0" y="1865630"/>
                  </a:moveTo>
                  <a:lnTo>
                    <a:pt x="5665878" y="1865630"/>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865" name="Google Shape;865;p28"/>
          <p:cNvSpPr txBox="1"/>
          <p:nvPr/>
        </p:nvSpPr>
        <p:spPr>
          <a:xfrm>
            <a:off x="871150" y="4322117"/>
            <a:ext cx="5653405" cy="259079"/>
          </a:xfrm>
          <a:prstGeom prst="rect">
            <a:avLst/>
          </a:prstGeom>
          <a:solidFill>
            <a:srgbClr val="FFBA00"/>
          </a:solidFill>
          <a:ln>
            <a:noFill/>
          </a:ln>
        </p:spPr>
        <p:txBody>
          <a:bodyPr anchorCtr="0" anchor="t" bIns="0" lIns="0" spcFirstLastPara="1" rIns="0" wrap="square" tIns="45700">
            <a:spAutoFit/>
          </a:bodyPr>
          <a:lstStyle/>
          <a:p>
            <a:pPr indent="0" lvl="0" marL="91440" rtl="0" algn="l">
              <a:lnSpc>
                <a:spcPct val="100000"/>
              </a:lnSpc>
              <a:spcBef>
                <a:spcPts val="0"/>
              </a:spcBef>
              <a:spcAft>
                <a:spcPts val="0"/>
              </a:spcAft>
              <a:buNone/>
            </a:pPr>
            <a:r>
              <a:rPr b="1" lang="en-US" sz="1100">
                <a:solidFill>
                  <a:srgbClr val="FFFFFF"/>
                </a:solidFill>
                <a:latin typeface="Tahoma"/>
                <a:ea typeface="Tahoma"/>
                <a:cs typeface="Tahoma"/>
                <a:sym typeface="Tahoma"/>
              </a:rPr>
              <a:t>Comandi</a:t>
            </a:r>
            <a:endParaRPr sz="1100">
              <a:latin typeface="Tahoma"/>
              <a:ea typeface="Tahoma"/>
              <a:cs typeface="Tahoma"/>
              <a:sym typeface="Tahoma"/>
            </a:endParaRPr>
          </a:p>
        </p:txBody>
      </p:sp>
      <p:sp>
        <p:nvSpPr>
          <p:cNvPr id="866" name="Google Shape;866;p28"/>
          <p:cNvSpPr txBox="1"/>
          <p:nvPr/>
        </p:nvSpPr>
        <p:spPr>
          <a:xfrm>
            <a:off x="877500" y="4600247"/>
            <a:ext cx="5640705" cy="1574800"/>
          </a:xfrm>
          <a:prstGeom prst="rect">
            <a:avLst/>
          </a:prstGeom>
          <a:solidFill>
            <a:srgbClr val="FFE7CB"/>
          </a:solidFill>
          <a:ln>
            <a:noFill/>
          </a:ln>
        </p:spPr>
        <p:txBody>
          <a:bodyPr anchorCtr="0" anchor="t" bIns="0" lIns="0" spcFirstLastPara="1" rIns="0" wrap="square" tIns="26650">
            <a:spAutoFit/>
          </a:bodyPr>
          <a:lstStyle/>
          <a:p>
            <a:pPr indent="0" lvl="0" marL="84455" rtl="0" algn="l">
              <a:lnSpc>
                <a:spcPct val="119090"/>
              </a:lnSpc>
              <a:spcBef>
                <a:spcPts val="0"/>
              </a:spcBef>
              <a:spcAft>
                <a:spcPts val="0"/>
              </a:spcAft>
              <a:buNone/>
            </a:pPr>
            <a:r>
              <a:rPr b="1" lang="en-US" sz="1100">
                <a:latin typeface="Tahoma"/>
                <a:ea typeface="Tahoma"/>
                <a:cs typeface="Tahoma"/>
                <a:sym typeface="Tahoma"/>
              </a:rPr>
              <a:t>$ nmap IP/localhost: </a:t>
            </a:r>
            <a:r>
              <a:rPr lang="en-US" sz="1100">
                <a:latin typeface="Verdana"/>
                <a:ea typeface="Verdana"/>
                <a:cs typeface="Verdana"/>
                <a:sym typeface="Verdana"/>
              </a:rPr>
              <a:t>porte e servizi aperti</a:t>
            </a:r>
            <a:endParaRPr sz="1100">
              <a:latin typeface="Verdana"/>
              <a:ea typeface="Verdana"/>
              <a:cs typeface="Verdana"/>
              <a:sym typeface="Verdana"/>
            </a:endParaRPr>
          </a:p>
          <a:p>
            <a:pPr indent="0" lvl="0" marL="84455" rtl="0" algn="l">
              <a:lnSpc>
                <a:spcPct val="117727"/>
              </a:lnSpc>
              <a:spcBef>
                <a:spcPts val="0"/>
              </a:spcBef>
              <a:spcAft>
                <a:spcPts val="0"/>
              </a:spcAft>
              <a:buNone/>
            </a:pPr>
            <a:r>
              <a:rPr b="1" lang="en-US" sz="1100">
                <a:latin typeface="Tahoma"/>
                <a:ea typeface="Tahoma"/>
                <a:cs typeface="Tahoma"/>
                <a:sym typeface="Tahoma"/>
              </a:rPr>
              <a:t>$ nmap -sP IP/localhost</a:t>
            </a:r>
            <a:r>
              <a:rPr lang="en-US" sz="1100">
                <a:latin typeface="Verdana"/>
                <a:ea typeface="Verdana"/>
                <a:cs typeface="Verdana"/>
                <a:sym typeface="Verdana"/>
              </a:rPr>
              <a:t>: esegue un semplice ping</a:t>
            </a:r>
            <a:endParaRPr sz="1100">
              <a:latin typeface="Verdana"/>
              <a:ea typeface="Verdana"/>
              <a:cs typeface="Verdana"/>
              <a:sym typeface="Verdana"/>
            </a:endParaRPr>
          </a:p>
          <a:p>
            <a:pPr indent="0" lvl="0" marL="84455" rtl="0" algn="l">
              <a:lnSpc>
                <a:spcPct val="117727"/>
              </a:lnSpc>
              <a:spcBef>
                <a:spcPts val="0"/>
              </a:spcBef>
              <a:spcAft>
                <a:spcPts val="0"/>
              </a:spcAft>
              <a:buNone/>
            </a:pPr>
            <a:r>
              <a:rPr b="1" lang="en-US" sz="1100">
                <a:latin typeface="Tahoma"/>
                <a:ea typeface="Tahoma"/>
                <a:cs typeface="Tahoma"/>
                <a:sym typeface="Tahoma"/>
              </a:rPr>
              <a:t>$ nmap -p T:1-65535 -T4 IP/localhost</a:t>
            </a:r>
            <a:r>
              <a:rPr lang="en-US" sz="1100">
                <a:latin typeface="Verdana"/>
                <a:ea typeface="Verdana"/>
                <a:cs typeface="Verdana"/>
                <a:sym typeface="Verdana"/>
              </a:rPr>
              <a:t>: porte in modalità aggressiva (-T4)</a:t>
            </a:r>
            <a:endParaRPr sz="1100">
              <a:latin typeface="Verdana"/>
              <a:ea typeface="Verdana"/>
              <a:cs typeface="Verdana"/>
              <a:sym typeface="Verdana"/>
            </a:endParaRPr>
          </a:p>
          <a:p>
            <a:pPr indent="0" lvl="0" marL="84455" rtl="0" algn="l">
              <a:lnSpc>
                <a:spcPct val="119090"/>
              </a:lnSpc>
              <a:spcBef>
                <a:spcPts val="0"/>
              </a:spcBef>
              <a:spcAft>
                <a:spcPts val="0"/>
              </a:spcAft>
              <a:buNone/>
            </a:pPr>
            <a:r>
              <a:rPr b="1" lang="en-US" sz="1100">
                <a:latin typeface="Tahoma"/>
                <a:ea typeface="Tahoma"/>
                <a:cs typeface="Tahoma"/>
                <a:sym typeface="Tahoma"/>
              </a:rPr>
              <a:t>$ nmap -sS -T4 IP/localhost</a:t>
            </a:r>
            <a:r>
              <a:rPr lang="en-US" sz="1100">
                <a:latin typeface="Verdana"/>
                <a:ea typeface="Verdana"/>
                <a:cs typeface="Verdana"/>
                <a:sym typeface="Verdana"/>
              </a:rPr>
              <a:t>: porte TCP/SYN</a:t>
            </a:r>
            <a:endParaRPr sz="1100">
              <a:latin typeface="Verdana"/>
              <a:ea typeface="Verdana"/>
              <a:cs typeface="Verdana"/>
              <a:sym typeface="Verdana"/>
            </a:endParaRPr>
          </a:p>
          <a:p>
            <a:pPr indent="0" lvl="0" marL="84455" rtl="0" algn="l">
              <a:lnSpc>
                <a:spcPct val="119090"/>
              </a:lnSpc>
              <a:spcBef>
                <a:spcPts val="100"/>
              </a:spcBef>
              <a:spcAft>
                <a:spcPts val="0"/>
              </a:spcAft>
              <a:buNone/>
            </a:pPr>
            <a:r>
              <a:rPr b="1" lang="en-US" sz="1100">
                <a:latin typeface="Tahoma"/>
                <a:ea typeface="Tahoma"/>
                <a:cs typeface="Tahoma"/>
                <a:sym typeface="Tahoma"/>
              </a:rPr>
              <a:t>$ nmap -sTU -T4 IP/localhost</a:t>
            </a:r>
            <a:r>
              <a:rPr lang="en-US" sz="1100">
                <a:latin typeface="Verdana"/>
                <a:ea typeface="Verdana"/>
                <a:cs typeface="Verdana"/>
                <a:sym typeface="Verdana"/>
              </a:rPr>
              <a:t>: porte TCP e UDP</a:t>
            </a:r>
            <a:endParaRPr sz="1100">
              <a:latin typeface="Verdana"/>
              <a:ea typeface="Verdana"/>
              <a:cs typeface="Verdana"/>
              <a:sym typeface="Verdana"/>
            </a:endParaRPr>
          </a:p>
          <a:p>
            <a:pPr indent="0" lvl="0" marL="84455" rtl="0" algn="l">
              <a:lnSpc>
                <a:spcPct val="117727"/>
              </a:lnSpc>
              <a:spcBef>
                <a:spcPts val="0"/>
              </a:spcBef>
              <a:spcAft>
                <a:spcPts val="0"/>
              </a:spcAft>
              <a:buNone/>
            </a:pPr>
            <a:r>
              <a:rPr b="1" lang="en-US" sz="1100">
                <a:latin typeface="Tahoma"/>
                <a:ea typeface="Tahoma"/>
                <a:cs typeface="Tahoma"/>
                <a:sym typeface="Tahoma"/>
              </a:rPr>
              <a:t>$ nmap -p T:X-Y,Z -T4 IP/localhost</a:t>
            </a:r>
            <a:r>
              <a:rPr lang="en-US" sz="1100">
                <a:latin typeface="Verdana"/>
                <a:ea typeface="Verdana"/>
                <a:cs typeface="Verdana"/>
                <a:sym typeface="Verdana"/>
              </a:rPr>
              <a:t>: porte particolari</a:t>
            </a:r>
            <a:endParaRPr sz="1100">
              <a:latin typeface="Verdana"/>
              <a:ea typeface="Verdana"/>
              <a:cs typeface="Verdana"/>
              <a:sym typeface="Verdana"/>
            </a:endParaRPr>
          </a:p>
          <a:p>
            <a:pPr indent="0" lvl="0" marL="84455" rtl="0" algn="l">
              <a:lnSpc>
                <a:spcPct val="117727"/>
              </a:lnSpc>
              <a:spcBef>
                <a:spcPts val="0"/>
              </a:spcBef>
              <a:spcAft>
                <a:spcPts val="0"/>
              </a:spcAft>
              <a:buNone/>
            </a:pPr>
            <a:r>
              <a:rPr b="1" lang="en-US" sz="1100">
                <a:latin typeface="Tahoma"/>
                <a:ea typeface="Tahoma"/>
                <a:cs typeface="Tahoma"/>
                <a:sym typeface="Tahoma"/>
              </a:rPr>
              <a:t>$ nmap --top-ports X -T4 IP/localhost</a:t>
            </a:r>
            <a:r>
              <a:rPr lang="en-US" sz="1100">
                <a:latin typeface="Verdana"/>
                <a:ea typeface="Verdana"/>
                <a:cs typeface="Verdana"/>
                <a:sym typeface="Verdana"/>
              </a:rPr>
              <a:t>: scansiona le X porte più comuni</a:t>
            </a:r>
            <a:endParaRPr sz="1100">
              <a:latin typeface="Verdana"/>
              <a:ea typeface="Verdana"/>
              <a:cs typeface="Verdana"/>
              <a:sym typeface="Verdana"/>
            </a:endParaRPr>
          </a:p>
          <a:p>
            <a:pPr indent="0" lvl="0" marL="84455" rtl="0" algn="l">
              <a:lnSpc>
                <a:spcPct val="117727"/>
              </a:lnSpc>
              <a:spcBef>
                <a:spcPts val="0"/>
              </a:spcBef>
              <a:spcAft>
                <a:spcPts val="0"/>
              </a:spcAft>
              <a:buNone/>
            </a:pPr>
            <a:r>
              <a:rPr b="1" lang="en-US" sz="1100">
                <a:latin typeface="Tahoma"/>
                <a:ea typeface="Tahoma"/>
                <a:cs typeface="Tahoma"/>
                <a:sym typeface="Tahoma"/>
              </a:rPr>
              <a:t>$ nmap -sV -T4 IP/localhost</a:t>
            </a:r>
            <a:r>
              <a:rPr lang="en-US" sz="1100">
                <a:latin typeface="Verdana"/>
                <a:ea typeface="Verdana"/>
                <a:cs typeface="Verdana"/>
                <a:sym typeface="Verdana"/>
              </a:rPr>
              <a:t>: porte, loro servizi e versioni</a:t>
            </a:r>
            <a:endParaRPr sz="1100">
              <a:latin typeface="Verdana"/>
              <a:ea typeface="Verdana"/>
              <a:cs typeface="Verdana"/>
              <a:sym typeface="Verdana"/>
            </a:endParaRPr>
          </a:p>
          <a:p>
            <a:pPr indent="0" lvl="0" marL="84455" rtl="0" algn="l">
              <a:lnSpc>
                <a:spcPct val="119090"/>
              </a:lnSpc>
              <a:spcBef>
                <a:spcPts val="0"/>
              </a:spcBef>
              <a:spcAft>
                <a:spcPts val="0"/>
              </a:spcAft>
              <a:buNone/>
            </a:pPr>
            <a:r>
              <a:rPr lang="en-US" sz="1100">
                <a:latin typeface="Verdana"/>
                <a:ea typeface="Verdana"/>
                <a:cs typeface="Verdana"/>
                <a:sym typeface="Verdana"/>
              </a:rPr>
              <a:t>...</a:t>
            </a:r>
            <a:endParaRPr sz="1100">
              <a:latin typeface="Verdana"/>
              <a:ea typeface="Verdana"/>
              <a:cs typeface="Verdana"/>
              <a:sym typeface="Verdana"/>
            </a:endParaRPr>
          </a:p>
        </p:txBody>
      </p:sp>
      <p:sp>
        <p:nvSpPr>
          <p:cNvPr id="867" name="Google Shape;867;p28"/>
          <p:cNvSpPr/>
          <p:nvPr/>
        </p:nvSpPr>
        <p:spPr>
          <a:xfrm>
            <a:off x="3431989" y="1838130"/>
            <a:ext cx="2315845" cy="228600"/>
          </a:xfrm>
          <a:custGeom>
            <a:rect b="b" l="l" r="r" t="t"/>
            <a:pathLst>
              <a:path extrusionOk="0" h="228600" w="2315845">
                <a:moveTo>
                  <a:pt x="0" y="0"/>
                </a:moveTo>
                <a:lnTo>
                  <a:pt x="2315670" y="0"/>
                </a:lnTo>
                <a:lnTo>
                  <a:pt x="2315670" y="228037"/>
                </a:lnTo>
                <a:lnTo>
                  <a:pt x="0" y="228037"/>
                </a:lnTo>
                <a:lnTo>
                  <a:pt x="0" y="0"/>
                </a:lnTo>
                <a:close/>
              </a:path>
            </a:pathLst>
          </a:custGeom>
          <a:noFill/>
          <a:ln cap="flat" cmpd="sng" w="38100">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868" name="Google Shape;868;p28"/>
          <p:cNvGrpSpPr/>
          <p:nvPr/>
        </p:nvGrpSpPr>
        <p:grpSpPr>
          <a:xfrm>
            <a:off x="6661109" y="692298"/>
            <a:ext cx="5470661" cy="5413318"/>
            <a:chOff x="6661109" y="692298"/>
            <a:chExt cx="5470661" cy="5413318"/>
          </a:xfrm>
        </p:grpSpPr>
        <p:pic>
          <p:nvPicPr>
            <p:cNvPr id="869" name="Google Shape;869;p28"/>
            <p:cNvPicPr preferRelativeResize="0"/>
            <p:nvPr/>
          </p:nvPicPr>
          <p:blipFill rotWithShape="1">
            <a:blip r:embed="rId6">
              <a:alphaModFix/>
            </a:blip>
            <a:srcRect b="0" l="0" r="0" t="0"/>
            <a:stretch/>
          </p:blipFill>
          <p:spPr>
            <a:xfrm>
              <a:off x="8559260" y="3370465"/>
              <a:ext cx="3571882" cy="2735151"/>
            </a:xfrm>
            <a:prstGeom prst="rect">
              <a:avLst/>
            </a:prstGeom>
            <a:noFill/>
            <a:ln>
              <a:noFill/>
            </a:ln>
          </p:spPr>
        </p:pic>
        <p:sp>
          <p:nvSpPr>
            <p:cNvPr id="870" name="Google Shape;870;p28"/>
            <p:cNvSpPr/>
            <p:nvPr/>
          </p:nvSpPr>
          <p:spPr>
            <a:xfrm>
              <a:off x="8559260" y="4404192"/>
              <a:ext cx="3572510" cy="941705"/>
            </a:xfrm>
            <a:custGeom>
              <a:rect b="b" l="l" r="r" t="t"/>
              <a:pathLst>
                <a:path extrusionOk="0" h="941704" w="3572509">
                  <a:moveTo>
                    <a:pt x="0" y="0"/>
                  </a:moveTo>
                  <a:lnTo>
                    <a:pt x="3571882" y="0"/>
                  </a:lnTo>
                  <a:lnTo>
                    <a:pt x="3571882" y="941084"/>
                  </a:lnTo>
                  <a:lnTo>
                    <a:pt x="0" y="941084"/>
                  </a:lnTo>
                  <a:lnTo>
                    <a:pt x="0" y="0"/>
                  </a:lnTo>
                  <a:close/>
                </a:path>
              </a:pathLst>
            </a:custGeom>
            <a:noFill/>
            <a:ln cap="flat" cmpd="sng" w="38100">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71" name="Google Shape;871;p28"/>
            <p:cNvSpPr/>
            <p:nvPr/>
          </p:nvSpPr>
          <p:spPr>
            <a:xfrm>
              <a:off x="6661109" y="692298"/>
              <a:ext cx="3898900" cy="369570"/>
            </a:xfrm>
            <a:custGeom>
              <a:rect b="b" l="l" r="r" t="t"/>
              <a:pathLst>
                <a:path extrusionOk="0" h="369569" w="3898900">
                  <a:moveTo>
                    <a:pt x="3898548" y="0"/>
                  </a:moveTo>
                  <a:lnTo>
                    <a:pt x="0" y="0"/>
                  </a:lnTo>
                  <a:lnTo>
                    <a:pt x="0" y="369331"/>
                  </a:lnTo>
                  <a:lnTo>
                    <a:pt x="3898548" y="369331"/>
                  </a:lnTo>
                  <a:lnTo>
                    <a:pt x="389854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72" name="Google Shape;872;p28"/>
            <p:cNvSpPr/>
            <p:nvPr/>
          </p:nvSpPr>
          <p:spPr>
            <a:xfrm>
              <a:off x="6661109" y="692298"/>
              <a:ext cx="3898900" cy="369570"/>
            </a:xfrm>
            <a:custGeom>
              <a:rect b="b" l="l" r="r" t="t"/>
              <a:pathLst>
                <a:path extrusionOk="0" h="369569" w="3898900">
                  <a:moveTo>
                    <a:pt x="0" y="0"/>
                  </a:moveTo>
                  <a:lnTo>
                    <a:pt x="3898549" y="0"/>
                  </a:lnTo>
                  <a:lnTo>
                    <a:pt x="3898549" y="369332"/>
                  </a:lnTo>
                  <a:lnTo>
                    <a:pt x="0" y="369332"/>
                  </a:lnTo>
                  <a:lnTo>
                    <a:pt x="0" y="0"/>
                  </a:lnTo>
                  <a:close/>
                </a:path>
              </a:pathLst>
            </a:custGeom>
            <a:noFill/>
            <a:ln cap="flat" cmpd="sng" w="952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873" name="Google Shape;873;p28"/>
          <p:cNvSpPr txBox="1"/>
          <p:nvPr/>
        </p:nvSpPr>
        <p:spPr>
          <a:xfrm>
            <a:off x="6985576" y="724915"/>
            <a:ext cx="325056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Verdana"/>
                <a:ea typeface="Verdana"/>
                <a:cs typeface="Verdana"/>
                <a:sym typeface="Verdana"/>
              </a:rPr>
              <a:t>L'obiettivo principale di un APT</a:t>
            </a:r>
            <a:endParaRPr sz="1800">
              <a:latin typeface="Verdana"/>
              <a:ea typeface="Verdana"/>
              <a:cs typeface="Verdana"/>
              <a:sym typeface="Verdana"/>
            </a:endParaRPr>
          </a:p>
        </p:txBody>
      </p:sp>
      <p:sp>
        <p:nvSpPr>
          <p:cNvPr id="874" name="Google Shape;874;p28"/>
          <p:cNvSpPr/>
          <p:nvPr/>
        </p:nvSpPr>
        <p:spPr>
          <a:xfrm>
            <a:off x="5734960" y="992471"/>
            <a:ext cx="1085850" cy="974090"/>
          </a:xfrm>
          <a:custGeom>
            <a:rect b="b" l="l" r="r" t="t"/>
            <a:pathLst>
              <a:path extrusionOk="0" h="974089" w="1085850">
                <a:moveTo>
                  <a:pt x="987823" y="61998"/>
                </a:moveTo>
                <a:lnTo>
                  <a:pt x="0" y="945478"/>
                </a:lnTo>
                <a:lnTo>
                  <a:pt x="25398" y="973877"/>
                </a:lnTo>
                <a:lnTo>
                  <a:pt x="1013221" y="90396"/>
                </a:lnTo>
                <a:lnTo>
                  <a:pt x="987823" y="61998"/>
                </a:lnTo>
                <a:close/>
              </a:path>
              <a:path extrusionOk="0" h="974089" w="1085850">
                <a:moveTo>
                  <a:pt x="1066174" y="49298"/>
                </a:moveTo>
                <a:lnTo>
                  <a:pt x="1002022" y="49298"/>
                </a:lnTo>
                <a:lnTo>
                  <a:pt x="1027421" y="77697"/>
                </a:lnTo>
                <a:lnTo>
                  <a:pt x="1013221" y="90396"/>
                </a:lnTo>
                <a:lnTo>
                  <a:pt x="1038621" y="118795"/>
                </a:lnTo>
                <a:lnTo>
                  <a:pt x="1066174" y="49298"/>
                </a:lnTo>
                <a:close/>
              </a:path>
              <a:path extrusionOk="0" h="974089" w="1085850">
                <a:moveTo>
                  <a:pt x="1002022" y="49298"/>
                </a:moveTo>
                <a:lnTo>
                  <a:pt x="987823" y="61998"/>
                </a:lnTo>
                <a:lnTo>
                  <a:pt x="1013221" y="90396"/>
                </a:lnTo>
                <a:lnTo>
                  <a:pt x="1027421" y="77697"/>
                </a:lnTo>
                <a:lnTo>
                  <a:pt x="1002022" y="49298"/>
                </a:lnTo>
                <a:close/>
              </a:path>
              <a:path extrusionOk="0" h="974089" w="1085850">
                <a:moveTo>
                  <a:pt x="1085719" y="0"/>
                </a:moveTo>
                <a:lnTo>
                  <a:pt x="962423" y="33599"/>
                </a:lnTo>
                <a:lnTo>
                  <a:pt x="987823" y="61998"/>
                </a:lnTo>
                <a:lnTo>
                  <a:pt x="1002022" y="49298"/>
                </a:lnTo>
                <a:lnTo>
                  <a:pt x="1066174" y="49298"/>
                </a:lnTo>
                <a:lnTo>
                  <a:pt x="1085719" y="0"/>
                </a:lnTo>
                <a:close/>
              </a:path>
            </a:pathLst>
          </a:custGeom>
          <a:solidFill>
            <a:srgbClr val="C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pic>
        <p:nvPicPr>
          <p:cNvPr id="879" name="Google Shape;879;p29"/>
          <p:cNvPicPr preferRelativeResize="0"/>
          <p:nvPr/>
        </p:nvPicPr>
        <p:blipFill rotWithShape="1">
          <a:blip r:embed="rId3">
            <a:alphaModFix/>
          </a:blip>
          <a:srcRect b="0" l="0" r="0" t="0"/>
          <a:stretch/>
        </p:blipFill>
        <p:spPr>
          <a:xfrm>
            <a:off x="7179944" y="0"/>
            <a:ext cx="5012055" cy="6858000"/>
          </a:xfrm>
          <a:prstGeom prst="rect">
            <a:avLst/>
          </a:prstGeom>
          <a:noFill/>
          <a:ln>
            <a:noFill/>
          </a:ln>
        </p:spPr>
      </p:pic>
      <p:sp>
        <p:nvSpPr>
          <p:cNvPr id="880" name="Google Shape;880;p29"/>
          <p:cNvSpPr txBox="1"/>
          <p:nvPr/>
        </p:nvSpPr>
        <p:spPr>
          <a:xfrm>
            <a:off x="11126685" y="6324600"/>
            <a:ext cx="18097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29</a:t>
            </a:r>
            <a:endParaRPr sz="1100">
              <a:latin typeface="Verdana"/>
              <a:ea typeface="Verdana"/>
              <a:cs typeface="Verdana"/>
              <a:sym typeface="Verdana"/>
            </a:endParaRPr>
          </a:p>
        </p:txBody>
      </p:sp>
      <p:sp>
        <p:nvSpPr>
          <p:cNvPr id="881" name="Google Shape;881;p29"/>
          <p:cNvSpPr txBox="1"/>
          <p:nvPr>
            <p:ph type="title"/>
          </p:nvPr>
        </p:nvSpPr>
        <p:spPr>
          <a:xfrm>
            <a:off x="855396" y="387603"/>
            <a:ext cx="5683884" cy="833119"/>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Ispezione</a:t>
            </a:r>
            <a:endParaRPr/>
          </a:p>
        </p:txBody>
      </p:sp>
      <p:grpSp>
        <p:nvGrpSpPr>
          <p:cNvPr id="882" name="Google Shape;882;p29"/>
          <p:cNvGrpSpPr/>
          <p:nvPr/>
        </p:nvGrpSpPr>
        <p:grpSpPr>
          <a:xfrm>
            <a:off x="7377174" y="0"/>
            <a:ext cx="3466203" cy="6858000"/>
            <a:chOff x="7377174" y="0"/>
            <a:chExt cx="3466203" cy="6858000"/>
          </a:xfrm>
        </p:grpSpPr>
        <p:pic>
          <p:nvPicPr>
            <p:cNvPr id="883" name="Google Shape;883;p29"/>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884" name="Google Shape;884;p29"/>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885" name="Google Shape;885;p29"/>
          <p:cNvSpPr txBox="1"/>
          <p:nvPr/>
        </p:nvSpPr>
        <p:spPr>
          <a:xfrm>
            <a:off x="62925" y="6517650"/>
            <a:ext cx="7041600" cy="228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886" name="Google Shape;886;p29"/>
          <p:cNvSpPr txBox="1"/>
          <p:nvPr/>
        </p:nvSpPr>
        <p:spPr>
          <a:xfrm>
            <a:off x="692054" y="1593596"/>
            <a:ext cx="6946200" cy="1085100"/>
          </a:xfrm>
          <a:prstGeom prst="rect">
            <a:avLst/>
          </a:prstGeom>
          <a:noFill/>
          <a:ln>
            <a:noFill/>
          </a:ln>
        </p:spPr>
        <p:txBody>
          <a:bodyPr anchorCtr="0" anchor="t" bIns="0" lIns="0" spcFirstLastPara="1" rIns="0" wrap="square" tIns="13950">
            <a:spAutoFit/>
          </a:bodyPr>
          <a:lstStyle/>
          <a:p>
            <a:pPr indent="-120650" lvl="0" marL="104139" marR="5080" rtl="0" algn="l">
              <a:lnSpc>
                <a:spcPct val="99400"/>
              </a:lnSpc>
              <a:spcBef>
                <a:spcPts val="0"/>
              </a:spcBef>
              <a:spcAft>
                <a:spcPts val="0"/>
              </a:spcAft>
              <a:buSzPts val="1900"/>
              <a:buFont typeface="Arial"/>
              <a:buChar char="•"/>
            </a:pPr>
            <a:r>
              <a:rPr b="1" lang="en-US" sz="1700">
                <a:latin typeface="Tahoma"/>
                <a:ea typeface="Tahoma"/>
                <a:cs typeface="Tahoma"/>
                <a:sym typeface="Tahoma"/>
              </a:rPr>
              <a:t>	Zenmap </a:t>
            </a:r>
            <a:r>
              <a:rPr lang="en-US" sz="1700" u="sng">
                <a:solidFill>
                  <a:srgbClr val="87882D"/>
                </a:solidFill>
                <a:latin typeface="Verdana"/>
                <a:ea typeface="Verdana"/>
                <a:cs typeface="Verdana"/>
                <a:sym typeface="Verdana"/>
              </a:rPr>
              <a:t>(https://nmap.org/zenmap/ </a:t>
            </a:r>
            <a:r>
              <a:rPr lang="en-US" sz="1700">
                <a:latin typeface="Verdana"/>
                <a:ea typeface="Verdana"/>
                <a:cs typeface="Verdana"/>
                <a:sym typeface="Verdana"/>
              </a:rPr>
              <a:t>) è la versione di nmap, ma con un'interfaccia grafica integrata, che mostra la distribuzione dei nodi, le loro porte e i servizi all'interno di una rete specifica.</a:t>
            </a:r>
            <a:endParaRPr sz="1700">
              <a:latin typeface="Verdana"/>
              <a:ea typeface="Verdana"/>
              <a:cs typeface="Verdana"/>
              <a:sym typeface="Verdana"/>
            </a:endParaRPr>
          </a:p>
        </p:txBody>
      </p:sp>
      <p:sp>
        <p:nvSpPr>
          <p:cNvPr id="887" name="Google Shape;887;p29"/>
          <p:cNvSpPr txBox="1"/>
          <p:nvPr/>
        </p:nvSpPr>
        <p:spPr>
          <a:xfrm>
            <a:off x="692054" y="2812796"/>
            <a:ext cx="7176900" cy="1314600"/>
          </a:xfrm>
          <a:prstGeom prst="rect">
            <a:avLst/>
          </a:prstGeom>
          <a:noFill/>
          <a:ln>
            <a:noFill/>
          </a:ln>
        </p:spPr>
        <p:txBody>
          <a:bodyPr anchorCtr="0" anchor="t" bIns="0" lIns="0" spcFirstLastPara="1" rIns="0" wrap="square" tIns="13950">
            <a:spAutoFit/>
          </a:bodyPr>
          <a:lstStyle/>
          <a:p>
            <a:pPr indent="-107950" lvl="0" marL="104139" marR="5080" rtl="0" algn="l">
              <a:lnSpc>
                <a:spcPct val="99400"/>
              </a:lnSpc>
              <a:spcBef>
                <a:spcPts val="0"/>
              </a:spcBef>
              <a:spcAft>
                <a:spcPts val="0"/>
              </a:spcAft>
              <a:buSzPts val="1700"/>
              <a:buFont typeface="Arial"/>
              <a:buChar char="•"/>
            </a:pPr>
            <a:r>
              <a:rPr b="1" lang="en-US" sz="1700">
                <a:latin typeface="Tahoma"/>
                <a:ea typeface="Tahoma"/>
                <a:cs typeface="Tahoma"/>
                <a:sym typeface="Tahoma"/>
              </a:rPr>
              <a:t>	Nmap-vulner </a:t>
            </a:r>
            <a:r>
              <a:rPr lang="en-US" sz="1700" u="sng">
                <a:solidFill>
                  <a:srgbClr val="87882D"/>
                </a:solidFill>
                <a:latin typeface="Verdana"/>
                <a:ea typeface="Verdana"/>
                <a:cs typeface="Verdana"/>
                <a:sym typeface="Verdana"/>
              </a:rPr>
              <a:t>(</a:t>
            </a:r>
            <a:r>
              <a:rPr lang="en-US" sz="1700">
                <a:latin typeface="Verdana"/>
                <a:ea typeface="Verdana"/>
                <a:cs typeface="Verdana"/>
                <a:sym typeface="Verdana"/>
              </a:rPr>
              <a:t>https://nmap.org/nsedoc/scripts/vulners.html) è una versione specifica di nmap che permette di tracciare le vulnerabilità all'interno di una rete o di un nodo interrogando le CVE memorizzate localmente per verificare se corrispondono a vulnerabilità note di tipo CVE- YYYY-NNNNN</a:t>
            </a:r>
            <a:endParaRPr sz="1700">
              <a:latin typeface="Verdana"/>
              <a:ea typeface="Verdana"/>
              <a:cs typeface="Verdana"/>
              <a:sym typeface="Verdana"/>
            </a:endParaRPr>
          </a:p>
        </p:txBody>
      </p:sp>
      <p:sp>
        <p:nvSpPr>
          <p:cNvPr id="888" name="Google Shape;888;p29"/>
          <p:cNvSpPr txBox="1"/>
          <p:nvPr/>
        </p:nvSpPr>
        <p:spPr>
          <a:xfrm>
            <a:off x="692054" y="4614164"/>
            <a:ext cx="4523700" cy="1578900"/>
          </a:xfrm>
          <a:prstGeom prst="rect">
            <a:avLst/>
          </a:prstGeom>
          <a:noFill/>
          <a:ln>
            <a:noFill/>
          </a:ln>
        </p:spPr>
        <p:txBody>
          <a:bodyPr anchorCtr="0" anchor="t" bIns="0" lIns="0" spcFirstLastPara="1" rIns="0" wrap="square" tIns="13325">
            <a:spAutoFit/>
          </a:bodyPr>
          <a:lstStyle/>
          <a:p>
            <a:pPr indent="-107950" lvl="0" marL="104139" marR="5080" rtl="0" algn="l">
              <a:lnSpc>
                <a:spcPct val="99700"/>
              </a:lnSpc>
              <a:spcBef>
                <a:spcPts val="0"/>
              </a:spcBef>
              <a:spcAft>
                <a:spcPts val="0"/>
              </a:spcAft>
              <a:buSzPts val="1700"/>
              <a:buFont typeface="Arial"/>
              <a:buChar char="•"/>
            </a:pPr>
            <a:r>
              <a:rPr b="1" lang="en-US" sz="1700">
                <a:latin typeface="Tahoma"/>
                <a:ea typeface="Tahoma"/>
                <a:cs typeface="Tahoma"/>
                <a:sym typeface="Tahoma"/>
              </a:rPr>
              <a:t>	OpenVAS </a:t>
            </a:r>
            <a:r>
              <a:rPr lang="en-US" sz="1700" u="sng">
                <a:solidFill>
                  <a:srgbClr val="87882D"/>
                </a:solidFill>
                <a:latin typeface="Verdana"/>
                <a:ea typeface="Verdana"/>
                <a:cs typeface="Verdana"/>
                <a:sym typeface="Verdana"/>
                <a:hlinkClick r:id="rId5">
                  <a:extLst>
                    <a:ext uri="{A12FA001-AC4F-418D-AE19-62706E023703}">
                      <ahyp:hlinkClr val="tx"/>
                    </a:ext>
                  </a:extLst>
                </a:hlinkClick>
              </a:rPr>
              <a:t>(</a:t>
            </a:r>
            <a:r>
              <a:rPr lang="en-US" sz="1700" u="sng">
                <a:solidFill>
                  <a:schemeClr val="hlink"/>
                </a:solidFill>
                <a:latin typeface="Verdana"/>
                <a:ea typeface="Verdana"/>
                <a:cs typeface="Verdana"/>
                <a:sym typeface="Verdana"/>
                <a:hlinkClick r:id="rId6"/>
              </a:rPr>
              <a:t>https://www.openvas.org) </a:t>
            </a:r>
            <a:r>
              <a:rPr lang="en-US" sz="1700">
                <a:latin typeface="Verdana"/>
                <a:ea typeface="Verdana"/>
                <a:cs typeface="Verdana"/>
                <a:sym typeface="Verdana"/>
              </a:rPr>
              <a:t>è uno scanner di sicurezza di rete, basato su un server con una serie di test di vulnerabilità di rete per rilevare le vulnerabilità nei sistemi e nelle applicazioni remote.</a:t>
            </a:r>
            <a:endParaRPr sz="1700">
              <a:latin typeface="Verdana"/>
              <a:ea typeface="Verdana"/>
              <a:cs typeface="Verdana"/>
              <a:sym typeface="Verdana"/>
            </a:endParaRPr>
          </a:p>
        </p:txBody>
      </p:sp>
      <p:sp>
        <p:nvSpPr>
          <p:cNvPr id="889" name="Google Shape;889;p29"/>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grpSp>
        <p:nvGrpSpPr>
          <p:cNvPr id="890" name="Google Shape;890;p29"/>
          <p:cNvGrpSpPr/>
          <p:nvPr/>
        </p:nvGrpSpPr>
        <p:grpSpPr>
          <a:xfrm>
            <a:off x="8187841" y="1439858"/>
            <a:ext cx="4004158" cy="2595601"/>
            <a:chOff x="8187841" y="1439858"/>
            <a:chExt cx="4004158" cy="2595601"/>
          </a:xfrm>
        </p:grpSpPr>
        <p:pic>
          <p:nvPicPr>
            <p:cNvPr id="891" name="Google Shape;891;p29"/>
            <p:cNvPicPr preferRelativeResize="0"/>
            <p:nvPr/>
          </p:nvPicPr>
          <p:blipFill rotWithShape="1">
            <a:blip r:embed="rId7">
              <a:alphaModFix/>
            </a:blip>
            <a:srcRect b="0" l="0" r="0" t="0"/>
            <a:stretch/>
          </p:blipFill>
          <p:spPr>
            <a:xfrm>
              <a:off x="8187841" y="1439858"/>
              <a:ext cx="4004158" cy="1009055"/>
            </a:xfrm>
            <a:prstGeom prst="rect">
              <a:avLst/>
            </a:prstGeom>
            <a:noFill/>
            <a:ln>
              <a:noFill/>
            </a:ln>
          </p:spPr>
        </p:pic>
        <p:pic>
          <p:nvPicPr>
            <p:cNvPr id="892" name="Google Shape;892;p29"/>
            <p:cNvPicPr preferRelativeResize="0"/>
            <p:nvPr/>
          </p:nvPicPr>
          <p:blipFill rotWithShape="1">
            <a:blip r:embed="rId8">
              <a:alphaModFix/>
            </a:blip>
            <a:srcRect b="0" l="0" r="0" t="0"/>
            <a:stretch/>
          </p:blipFill>
          <p:spPr>
            <a:xfrm>
              <a:off x="8219642" y="2592473"/>
              <a:ext cx="3952491" cy="1442986"/>
            </a:xfrm>
            <a:prstGeom prst="rect">
              <a:avLst/>
            </a:prstGeom>
            <a:noFill/>
            <a:ln>
              <a:noFill/>
            </a:ln>
          </p:spPr>
        </p:pic>
        <p:sp>
          <p:nvSpPr>
            <p:cNvPr id="893" name="Google Shape;893;p29"/>
            <p:cNvSpPr/>
            <p:nvPr/>
          </p:nvSpPr>
          <p:spPr>
            <a:xfrm>
              <a:off x="9599522" y="2822176"/>
              <a:ext cx="476884" cy="93980"/>
            </a:xfrm>
            <a:custGeom>
              <a:rect b="b" l="l" r="r" t="t"/>
              <a:pathLst>
                <a:path extrusionOk="0" h="93980" w="476884">
                  <a:moveTo>
                    <a:pt x="476759" y="0"/>
                  </a:moveTo>
                  <a:lnTo>
                    <a:pt x="0" y="0"/>
                  </a:lnTo>
                  <a:lnTo>
                    <a:pt x="0" y="93426"/>
                  </a:lnTo>
                  <a:lnTo>
                    <a:pt x="476759" y="93426"/>
                  </a:lnTo>
                  <a:lnTo>
                    <a:pt x="47675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94" name="Google Shape;894;p29"/>
            <p:cNvSpPr/>
            <p:nvPr/>
          </p:nvSpPr>
          <p:spPr>
            <a:xfrm>
              <a:off x="9599522" y="2822176"/>
              <a:ext cx="476884" cy="93980"/>
            </a:xfrm>
            <a:custGeom>
              <a:rect b="b" l="l" r="r" t="t"/>
              <a:pathLst>
                <a:path extrusionOk="0" h="93980" w="476884">
                  <a:moveTo>
                    <a:pt x="0" y="0"/>
                  </a:moveTo>
                  <a:lnTo>
                    <a:pt x="476759" y="0"/>
                  </a:lnTo>
                  <a:lnTo>
                    <a:pt x="476759" y="93426"/>
                  </a:lnTo>
                  <a:lnTo>
                    <a:pt x="0" y="93426"/>
                  </a:lnTo>
                  <a:lnTo>
                    <a:pt x="0" y="0"/>
                  </a:lnTo>
                  <a:close/>
                </a:path>
              </a:pathLst>
            </a:custGeom>
            <a:noFill/>
            <a:ln cap="flat" cmpd="sng" w="15875">
              <a:solidFill>
                <a:srgbClr val="BC88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895" name="Google Shape;895;p29"/>
          <p:cNvSpPr txBox="1"/>
          <p:nvPr/>
        </p:nvSpPr>
        <p:spPr>
          <a:xfrm>
            <a:off x="9770433" y="2764535"/>
            <a:ext cx="137160"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IP</a:t>
            </a:r>
            <a:endParaRPr sz="1100">
              <a:latin typeface="Verdana"/>
              <a:ea typeface="Verdana"/>
              <a:cs typeface="Verdana"/>
              <a:sym typeface="Verdana"/>
            </a:endParaRPr>
          </a:p>
        </p:txBody>
      </p:sp>
      <p:pic>
        <p:nvPicPr>
          <p:cNvPr id="896" name="Google Shape;896;p29"/>
          <p:cNvPicPr preferRelativeResize="0"/>
          <p:nvPr/>
        </p:nvPicPr>
        <p:blipFill rotWithShape="1">
          <a:blip r:embed="rId9">
            <a:alphaModFix/>
          </a:blip>
          <a:srcRect b="0" l="0" r="0" t="0"/>
          <a:stretch/>
        </p:blipFill>
        <p:spPr>
          <a:xfrm>
            <a:off x="11090324" y="2709941"/>
            <a:ext cx="878992" cy="971419"/>
          </a:xfrm>
          <a:prstGeom prst="rect">
            <a:avLst/>
          </a:prstGeom>
          <a:noFill/>
          <a:ln>
            <a:noFill/>
          </a:ln>
        </p:spPr>
      </p:pic>
      <p:sp>
        <p:nvSpPr>
          <p:cNvPr id="897" name="Google Shape;897;p29"/>
          <p:cNvSpPr txBox="1"/>
          <p:nvPr/>
        </p:nvSpPr>
        <p:spPr>
          <a:xfrm>
            <a:off x="11085562" y="2705178"/>
            <a:ext cx="889000" cy="981075"/>
          </a:xfrm>
          <a:prstGeom prst="rect">
            <a:avLst/>
          </a:prstGeom>
          <a:noFill/>
          <a:ln cap="flat" cmpd="sng" w="9525">
            <a:solidFill>
              <a:srgbClr val="FFFFFF"/>
            </a:solidFill>
            <a:prstDash val="solid"/>
            <a:round/>
            <a:headEnd len="sm" w="sm" type="none"/>
            <a:tailEnd len="sm" w="sm" type="none"/>
          </a:ln>
        </p:spPr>
        <p:txBody>
          <a:bodyPr anchorCtr="0" anchor="t" bIns="0" lIns="0" spcFirstLastPara="1" rIns="0" wrap="square" tIns="0">
            <a:spAutoFit/>
          </a:bodyPr>
          <a:lstStyle/>
          <a:p>
            <a:pPr indent="0" lvl="0" marL="0" rtl="0" algn="l">
              <a:lnSpc>
                <a:spcPct val="100000"/>
              </a:lnSpc>
              <a:spcBef>
                <a:spcPts val="0"/>
              </a:spcBef>
              <a:spcAft>
                <a:spcPts val="0"/>
              </a:spcAft>
              <a:buNone/>
            </a:pPr>
            <a:r>
              <a:t/>
            </a:r>
            <a:endParaRPr sz="1800">
              <a:latin typeface="Times New Roman"/>
              <a:ea typeface="Times New Roman"/>
              <a:cs typeface="Times New Roman"/>
              <a:sym typeface="Times New Roman"/>
            </a:endParaRPr>
          </a:p>
          <a:p>
            <a:pPr indent="0" lvl="0" marL="0" rtl="0" algn="l">
              <a:lnSpc>
                <a:spcPct val="100000"/>
              </a:lnSpc>
              <a:spcBef>
                <a:spcPts val="260"/>
              </a:spcBef>
              <a:spcAft>
                <a:spcPts val="0"/>
              </a:spcAft>
              <a:buNone/>
            </a:pPr>
            <a:r>
              <a:t/>
            </a:r>
            <a:endParaRPr sz="1800">
              <a:latin typeface="Times New Roman"/>
              <a:ea typeface="Times New Roman"/>
              <a:cs typeface="Times New Roman"/>
              <a:sym typeface="Times New Roman"/>
            </a:endParaRPr>
          </a:p>
          <a:p>
            <a:pPr indent="0" lvl="0" marL="120650" rtl="0" algn="l">
              <a:lnSpc>
                <a:spcPct val="100000"/>
              </a:lnSpc>
              <a:spcBef>
                <a:spcPts val="0"/>
              </a:spcBef>
              <a:spcAft>
                <a:spcPts val="0"/>
              </a:spcAft>
              <a:buNone/>
            </a:pPr>
            <a:r>
              <a:rPr lang="en-US" sz="1800">
                <a:solidFill>
                  <a:srgbClr val="FFFFFF"/>
                </a:solidFill>
                <a:latin typeface="Verdana"/>
                <a:ea typeface="Verdana"/>
                <a:cs typeface="Verdana"/>
                <a:sym typeface="Verdana"/>
              </a:rPr>
              <a:t>CVE</a:t>
            </a:r>
            <a:endParaRPr sz="1800">
              <a:latin typeface="Verdana"/>
              <a:ea typeface="Verdana"/>
              <a:cs typeface="Verdana"/>
              <a:sym typeface="Verdana"/>
            </a:endParaRPr>
          </a:p>
        </p:txBody>
      </p:sp>
      <p:grpSp>
        <p:nvGrpSpPr>
          <p:cNvPr id="898" name="Google Shape;898;p29"/>
          <p:cNvGrpSpPr/>
          <p:nvPr/>
        </p:nvGrpSpPr>
        <p:grpSpPr>
          <a:xfrm>
            <a:off x="5510812" y="4189962"/>
            <a:ext cx="6681187" cy="2116844"/>
            <a:chOff x="5510812" y="4189962"/>
            <a:chExt cx="6681187" cy="2116844"/>
          </a:xfrm>
        </p:grpSpPr>
        <p:pic>
          <p:nvPicPr>
            <p:cNvPr id="899" name="Google Shape;899;p29"/>
            <p:cNvPicPr preferRelativeResize="0"/>
            <p:nvPr/>
          </p:nvPicPr>
          <p:blipFill rotWithShape="1">
            <a:blip r:embed="rId10">
              <a:alphaModFix/>
            </a:blip>
            <a:srcRect b="0" l="0" r="0" t="0"/>
            <a:stretch/>
          </p:blipFill>
          <p:spPr>
            <a:xfrm>
              <a:off x="5510812" y="4199051"/>
              <a:ext cx="3450009" cy="2107755"/>
            </a:xfrm>
            <a:prstGeom prst="rect">
              <a:avLst/>
            </a:prstGeom>
            <a:noFill/>
            <a:ln>
              <a:noFill/>
            </a:ln>
          </p:spPr>
        </p:pic>
        <p:pic>
          <p:nvPicPr>
            <p:cNvPr id="900" name="Google Shape;900;p29"/>
            <p:cNvPicPr preferRelativeResize="0"/>
            <p:nvPr/>
          </p:nvPicPr>
          <p:blipFill rotWithShape="1">
            <a:blip r:embed="rId11">
              <a:alphaModFix/>
            </a:blip>
            <a:srcRect b="0" l="0" r="0" t="0"/>
            <a:stretch/>
          </p:blipFill>
          <p:spPr>
            <a:xfrm>
              <a:off x="8995111" y="4189962"/>
              <a:ext cx="3196888" cy="2116841"/>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1" name="Shape 71"/>
        <p:cNvGrpSpPr/>
        <p:nvPr/>
      </p:nvGrpSpPr>
      <p:grpSpPr>
        <a:xfrm>
          <a:off x="0" y="0"/>
          <a:ext cx="0" cy="0"/>
          <a:chOff x="0" y="0"/>
          <a:chExt cx="0" cy="0"/>
        </a:xfrm>
      </p:grpSpPr>
      <p:sp>
        <p:nvSpPr>
          <p:cNvPr id="72" name="Google Shape;72;p3"/>
          <p:cNvSpPr/>
          <p:nvPr/>
        </p:nvSpPr>
        <p:spPr>
          <a:xfrm>
            <a:off x="0" y="0"/>
            <a:ext cx="12192000" cy="6858000"/>
          </a:xfrm>
          <a:custGeom>
            <a:rect b="b" l="l" r="r" t="t"/>
            <a:pathLst>
              <a:path extrusionOk="0" h="6858000" w="12192000">
                <a:moveTo>
                  <a:pt x="12192000" y="0"/>
                </a:moveTo>
                <a:lnTo>
                  <a:pt x="0" y="0"/>
                </a:lnTo>
                <a:lnTo>
                  <a:pt x="0" y="6857999"/>
                </a:lnTo>
                <a:lnTo>
                  <a:pt x="12192000" y="6857999"/>
                </a:lnTo>
                <a:lnTo>
                  <a:pt x="1219200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73" name="Google Shape;73;p3"/>
          <p:cNvGrpSpPr/>
          <p:nvPr/>
        </p:nvGrpSpPr>
        <p:grpSpPr>
          <a:xfrm>
            <a:off x="0" y="-2235"/>
            <a:ext cx="5840730" cy="6862275"/>
            <a:chOff x="0" y="-2235"/>
            <a:chExt cx="5840730" cy="6862275"/>
          </a:xfrm>
        </p:grpSpPr>
        <p:pic>
          <p:nvPicPr>
            <p:cNvPr id="74" name="Google Shape;74;p3"/>
            <p:cNvPicPr preferRelativeResize="0"/>
            <p:nvPr/>
          </p:nvPicPr>
          <p:blipFill rotWithShape="1">
            <a:blip r:embed="rId3">
              <a:alphaModFix/>
            </a:blip>
            <a:srcRect b="0" l="0" r="0" t="0"/>
            <a:stretch/>
          </p:blipFill>
          <p:spPr>
            <a:xfrm>
              <a:off x="4425696" y="5059679"/>
              <a:ext cx="929639" cy="1798320"/>
            </a:xfrm>
            <a:prstGeom prst="rect">
              <a:avLst/>
            </a:prstGeom>
            <a:noFill/>
            <a:ln>
              <a:noFill/>
            </a:ln>
          </p:spPr>
        </p:pic>
        <p:pic>
          <p:nvPicPr>
            <p:cNvPr id="75" name="Google Shape;75;p3"/>
            <p:cNvPicPr preferRelativeResize="0"/>
            <p:nvPr/>
          </p:nvPicPr>
          <p:blipFill rotWithShape="1">
            <a:blip r:embed="rId4">
              <a:alphaModFix/>
            </a:blip>
            <a:srcRect b="0" l="0" r="0" t="0"/>
            <a:stretch/>
          </p:blipFill>
          <p:spPr>
            <a:xfrm>
              <a:off x="0" y="-2235"/>
              <a:ext cx="5840730" cy="6862275"/>
            </a:xfrm>
            <a:prstGeom prst="rect">
              <a:avLst/>
            </a:prstGeom>
            <a:noFill/>
            <a:ln>
              <a:noFill/>
            </a:ln>
          </p:spPr>
        </p:pic>
        <p:sp>
          <p:nvSpPr>
            <p:cNvPr id="76" name="Google Shape;76;p3"/>
            <p:cNvSpPr/>
            <p:nvPr/>
          </p:nvSpPr>
          <p:spPr>
            <a:xfrm>
              <a:off x="2932646" y="0"/>
              <a:ext cx="1818639" cy="6858000"/>
            </a:xfrm>
            <a:custGeom>
              <a:rect b="b" l="l" r="r" t="t"/>
              <a:pathLst>
                <a:path extrusionOk="0" h="6858000" w="1818639">
                  <a:moveTo>
                    <a:pt x="1818556" y="0"/>
                  </a:moveTo>
                  <a:lnTo>
                    <a:pt x="0" y="6858000"/>
                  </a:lnTo>
                </a:path>
              </a:pathLst>
            </a:custGeom>
            <a:noFill/>
            <a:ln cap="flat" cmpd="sng" w="22225">
              <a:solidFill>
                <a:srgbClr val="D87A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77" name="Google Shape;77;p3"/>
          <p:cNvSpPr txBox="1"/>
          <p:nvPr>
            <p:ph type="title"/>
          </p:nvPr>
        </p:nvSpPr>
        <p:spPr>
          <a:xfrm>
            <a:off x="6488586" y="761828"/>
            <a:ext cx="4141500" cy="2182500"/>
          </a:xfrm>
          <a:prstGeom prst="rect">
            <a:avLst/>
          </a:prstGeom>
          <a:noFill/>
          <a:ln>
            <a:noFill/>
          </a:ln>
        </p:spPr>
        <p:txBody>
          <a:bodyPr anchorCtr="0" anchor="t" bIns="0" lIns="0" spcFirstLastPara="1" rIns="0" wrap="square" tIns="12700">
            <a:spAutoFit/>
          </a:bodyPr>
          <a:lstStyle/>
          <a:p>
            <a:pPr indent="0" lvl="0" marL="12700" rtl="0" algn="l">
              <a:lnSpc>
                <a:spcPct val="113281"/>
              </a:lnSpc>
              <a:spcBef>
                <a:spcPts val="0"/>
              </a:spcBef>
              <a:spcAft>
                <a:spcPts val="0"/>
              </a:spcAft>
              <a:buNone/>
            </a:pPr>
            <a:r>
              <a:rPr lang="en-US" sz="3200">
                <a:solidFill>
                  <a:srgbClr val="FFFFFF"/>
                </a:solidFill>
              </a:rPr>
              <a:t>Argomento 3: Essenziale</a:t>
            </a:r>
            <a:endParaRPr sz="3200"/>
          </a:p>
          <a:p>
            <a:pPr indent="0" lvl="0" marL="12700" marR="5080" rtl="0" algn="l">
              <a:lnSpc>
                <a:spcPct val="108718"/>
              </a:lnSpc>
              <a:spcBef>
                <a:spcPts val="200"/>
              </a:spcBef>
              <a:spcAft>
                <a:spcPts val="0"/>
              </a:spcAft>
              <a:buNone/>
            </a:pPr>
            <a:r>
              <a:rPr lang="en-US" sz="3200">
                <a:solidFill>
                  <a:srgbClr val="FFFFFF"/>
                </a:solidFill>
              </a:rPr>
              <a:t>Protezione per le reti di controllo dell'energia</a:t>
            </a:r>
            <a:endParaRPr sz="3200"/>
          </a:p>
        </p:txBody>
      </p:sp>
      <p:sp>
        <p:nvSpPr>
          <p:cNvPr id="78" name="Google Shape;78;p3"/>
          <p:cNvSpPr txBox="1"/>
          <p:nvPr/>
        </p:nvSpPr>
        <p:spPr>
          <a:xfrm>
            <a:off x="6488577" y="3288284"/>
            <a:ext cx="4881245" cy="2019935"/>
          </a:xfrm>
          <a:prstGeom prst="rect">
            <a:avLst/>
          </a:prstGeom>
          <a:noFill/>
          <a:ln>
            <a:noFill/>
          </a:ln>
        </p:spPr>
        <p:txBody>
          <a:bodyPr anchorCtr="0" anchor="t" bIns="0" lIns="0" spcFirstLastPara="1" rIns="0" wrap="square" tIns="12700">
            <a:spAutoFit/>
          </a:bodyPr>
          <a:lstStyle/>
          <a:p>
            <a:pPr indent="0" lvl="0" marL="22225" rtl="0" algn="l">
              <a:lnSpc>
                <a:spcPct val="100000"/>
              </a:lnSpc>
              <a:spcBef>
                <a:spcPts val="0"/>
              </a:spcBef>
              <a:spcAft>
                <a:spcPts val="0"/>
              </a:spcAft>
              <a:buNone/>
            </a:pPr>
            <a:r>
              <a:rPr lang="en-US" sz="2400">
                <a:solidFill>
                  <a:srgbClr val="FFBA00"/>
                </a:solidFill>
                <a:latin typeface="Verdana"/>
                <a:ea typeface="Verdana"/>
                <a:cs typeface="Verdana"/>
                <a:sym typeface="Verdana"/>
              </a:rPr>
              <a:t>Panoramica</a:t>
            </a:r>
            <a:endParaRPr sz="2400">
              <a:latin typeface="Verdana"/>
              <a:ea typeface="Verdana"/>
              <a:cs typeface="Verdana"/>
              <a:sym typeface="Verdana"/>
            </a:endParaRPr>
          </a:p>
          <a:p>
            <a:pPr indent="-273685" lvl="0" marL="286385" rtl="0" algn="l">
              <a:lnSpc>
                <a:spcPct val="100000"/>
              </a:lnSpc>
              <a:spcBef>
                <a:spcPts val="1614"/>
              </a:spcBef>
              <a:spcAft>
                <a:spcPts val="0"/>
              </a:spcAft>
              <a:buClr>
                <a:srgbClr val="FFBA00"/>
              </a:buClr>
              <a:buSzPts val="1600"/>
              <a:buFont typeface="Courier New"/>
              <a:buChar char="o"/>
            </a:pPr>
            <a:r>
              <a:rPr lang="en-US" sz="1600">
                <a:solidFill>
                  <a:srgbClr val="FFFFFF"/>
                </a:solidFill>
                <a:latin typeface="Verdana"/>
                <a:ea typeface="Verdana"/>
                <a:cs typeface="Verdana"/>
                <a:sym typeface="Verdana"/>
              </a:rPr>
              <a:t>Panoramica dei principali protocolli di sicurezza TCP/IP</a:t>
            </a:r>
            <a:endParaRPr sz="1600">
              <a:latin typeface="Verdana"/>
              <a:ea typeface="Verdana"/>
              <a:cs typeface="Verdana"/>
              <a:sym typeface="Verdana"/>
            </a:endParaRPr>
          </a:p>
          <a:p>
            <a:pPr indent="-273685" lvl="0" marL="286385" rtl="0" algn="l">
              <a:lnSpc>
                <a:spcPct val="100000"/>
              </a:lnSpc>
              <a:spcBef>
                <a:spcPts val="1175"/>
              </a:spcBef>
              <a:spcAft>
                <a:spcPts val="0"/>
              </a:spcAft>
              <a:buClr>
                <a:srgbClr val="FFBA00"/>
              </a:buClr>
              <a:buSzPts val="1600"/>
              <a:buFont typeface="Courier New"/>
              <a:buChar char="o"/>
            </a:pPr>
            <a:r>
              <a:rPr lang="en-US" sz="1600">
                <a:solidFill>
                  <a:srgbClr val="FFFFFF"/>
                </a:solidFill>
                <a:latin typeface="Verdana"/>
                <a:ea typeface="Verdana"/>
                <a:cs typeface="Verdana"/>
                <a:sym typeface="Verdana"/>
              </a:rPr>
              <a:t>Protezione degli endpoint, come HMI e server</a:t>
            </a:r>
            <a:endParaRPr sz="1600">
              <a:latin typeface="Verdana"/>
              <a:ea typeface="Verdana"/>
              <a:cs typeface="Verdana"/>
              <a:sym typeface="Verdana"/>
            </a:endParaRPr>
          </a:p>
          <a:p>
            <a:pPr indent="-273685" lvl="0" marL="286385" rtl="0" algn="l">
              <a:lnSpc>
                <a:spcPct val="100000"/>
              </a:lnSpc>
              <a:spcBef>
                <a:spcPts val="1175"/>
              </a:spcBef>
              <a:spcAft>
                <a:spcPts val="0"/>
              </a:spcAft>
              <a:buClr>
                <a:srgbClr val="FFBA00"/>
              </a:buClr>
              <a:buSzPts val="1600"/>
              <a:buFont typeface="Courier New"/>
              <a:buChar char="o"/>
            </a:pPr>
            <a:r>
              <a:rPr lang="en-US" sz="1600">
                <a:solidFill>
                  <a:srgbClr val="FFFFFF"/>
                </a:solidFill>
                <a:latin typeface="Verdana"/>
                <a:ea typeface="Verdana"/>
                <a:cs typeface="Verdana"/>
                <a:sym typeface="Verdana"/>
              </a:rPr>
              <a:t>Osservazioni finali</a:t>
            </a:r>
            <a:endParaRPr sz="1600">
              <a:latin typeface="Verdana"/>
              <a:ea typeface="Verdana"/>
              <a:cs typeface="Verdana"/>
              <a:sym typeface="Verdana"/>
            </a:endParaRPr>
          </a:p>
          <a:p>
            <a:pPr indent="-273685" lvl="0" marL="286385" rtl="0" algn="l">
              <a:lnSpc>
                <a:spcPct val="100000"/>
              </a:lnSpc>
              <a:spcBef>
                <a:spcPts val="1175"/>
              </a:spcBef>
              <a:spcAft>
                <a:spcPts val="0"/>
              </a:spcAft>
              <a:buClr>
                <a:srgbClr val="FFBA00"/>
              </a:buClr>
              <a:buSzPts val="1600"/>
              <a:buFont typeface="Courier New"/>
              <a:buChar char="o"/>
            </a:pPr>
            <a:r>
              <a:rPr lang="en-US" sz="1600">
                <a:solidFill>
                  <a:srgbClr val="FFFFFF"/>
                </a:solidFill>
                <a:latin typeface="Verdana"/>
                <a:ea typeface="Verdana"/>
                <a:cs typeface="Verdana"/>
                <a:sym typeface="Verdana"/>
              </a:rPr>
              <a:t>Riferimenti e fonti</a:t>
            </a:r>
            <a:endParaRPr sz="1600">
              <a:latin typeface="Verdana"/>
              <a:ea typeface="Verdana"/>
              <a:cs typeface="Verdana"/>
              <a:sym typeface="Verdana"/>
            </a:endParaRPr>
          </a:p>
        </p:txBody>
      </p:sp>
      <p:pic>
        <p:nvPicPr>
          <p:cNvPr id="79" name="Google Shape;79;p3"/>
          <p:cNvPicPr preferRelativeResize="0"/>
          <p:nvPr/>
        </p:nvPicPr>
        <p:blipFill rotWithShape="1">
          <a:blip r:embed="rId5">
            <a:alphaModFix/>
          </a:blip>
          <a:srcRect b="0" l="0" r="0" t="0"/>
          <a:stretch/>
        </p:blipFill>
        <p:spPr>
          <a:xfrm>
            <a:off x="7549376" y="6167335"/>
            <a:ext cx="3294001" cy="612000"/>
          </a:xfrm>
          <a:prstGeom prst="rect">
            <a:avLst/>
          </a:prstGeom>
          <a:noFill/>
          <a:ln>
            <a:noFill/>
          </a:ln>
        </p:spPr>
      </p:pic>
      <p:sp>
        <p:nvSpPr>
          <p:cNvPr id="80" name="Google Shape;80;p3"/>
          <p:cNvSpPr txBox="1"/>
          <p:nvPr/>
        </p:nvSpPr>
        <p:spPr>
          <a:xfrm>
            <a:off x="84510" y="6341364"/>
            <a:ext cx="3769360" cy="443230"/>
          </a:xfrm>
          <a:prstGeom prst="rect">
            <a:avLst/>
          </a:prstGeom>
          <a:noFill/>
          <a:ln>
            <a:noFill/>
          </a:ln>
        </p:spPr>
        <p:txBody>
          <a:bodyPr anchorCtr="0" anchor="t" bIns="0" lIns="0" spcFirstLastPara="1" rIns="0" wrap="square" tIns="12700">
            <a:spAutoFit/>
          </a:bodyPr>
          <a:lstStyle/>
          <a:p>
            <a:pPr indent="0" lvl="0" marL="12700" rtl="0" algn="l">
              <a:lnSpc>
                <a:spcPct val="117499"/>
              </a:lnSpc>
              <a:spcBef>
                <a:spcPts val="0"/>
              </a:spcBef>
              <a:spcAft>
                <a:spcPts val="0"/>
              </a:spcAft>
              <a:buNone/>
            </a:pPr>
            <a:r>
              <a:rPr lang="en-US" sz="1400">
                <a:solidFill>
                  <a:srgbClr val="FFFFFF"/>
                </a:solidFill>
                <a:latin typeface="Verdana"/>
                <a:ea typeface="Verdana"/>
                <a:cs typeface="Verdana"/>
                <a:sym typeface="Verdana"/>
              </a:rPr>
              <a:t>CSP004_C_E - ARGOMENTO 3:</a:t>
            </a:r>
            <a:endParaRPr sz="1400">
              <a:latin typeface="Verdana"/>
              <a:ea typeface="Verdana"/>
              <a:cs typeface="Verdana"/>
              <a:sym typeface="Verdana"/>
            </a:endParaRPr>
          </a:p>
          <a:p>
            <a:pPr indent="0" lvl="0" marL="12700" rtl="0" algn="l">
              <a:lnSpc>
                <a:spcPct val="117499"/>
              </a:lnSpc>
              <a:spcBef>
                <a:spcPts val="0"/>
              </a:spcBef>
              <a:spcAft>
                <a:spcPts val="0"/>
              </a:spcAft>
              <a:buNone/>
            </a:pPr>
            <a:r>
              <a:rPr lang="en-US" sz="1400">
                <a:solidFill>
                  <a:srgbClr val="FFFFFF"/>
                </a:solidFill>
                <a:latin typeface="Verdana"/>
                <a:ea typeface="Verdana"/>
                <a:cs typeface="Verdana"/>
                <a:sym typeface="Verdana"/>
              </a:rPr>
              <a:t>Cristina Alcaraz, Università di Malaga, Spagna</a:t>
            </a:r>
            <a:endParaRPr sz="1400">
              <a:latin typeface="Verdana"/>
              <a:ea typeface="Verdana"/>
              <a:cs typeface="Verdana"/>
              <a:sym typeface="Verdana"/>
            </a:endParaRPr>
          </a:p>
        </p:txBody>
      </p:sp>
      <p:sp>
        <p:nvSpPr>
          <p:cNvPr id="81" name="Google Shape;81;p3"/>
          <p:cNvSpPr/>
          <p:nvPr/>
        </p:nvSpPr>
        <p:spPr>
          <a:xfrm>
            <a:off x="3498188" y="17721"/>
            <a:ext cx="2545080" cy="6837680"/>
          </a:xfrm>
          <a:custGeom>
            <a:rect b="b" l="l" r="r" t="t"/>
            <a:pathLst>
              <a:path extrusionOk="0" h="6837680" w="2545079">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extrusionOk="0" h="6837680" w="2545079">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extrusionOk="0" h="6837680" w="2545079">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pic>
        <p:nvPicPr>
          <p:cNvPr id="905" name="Google Shape;905;p30"/>
          <p:cNvPicPr preferRelativeResize="0"/>
          <p:nvPr/>
        </p:nvPicPr>
        <p:blipFill rotWithShape="1">
          <a:blip r:embed="rId3">
            <a:alphaModFix/>
          </a:blip>
          <a:srcRect b="0" l="0" r="0" t="0"/>
          <a:stretch/>
        </p:blipFill>
        <p:spPr>
          <a:xfrm>
            <a:off x="7179944" y="0"/>
            <a:ext cx="5012055" cy="6858000"/>
          </a:xfrm>
          <a:prstGeom prst="rect">
            <a:avLst/>
          </a:prstGeom>
          <a:noFill/>
          <a:ln>
            <a:noFill/>
          </a:ln>
        </p:spPr>
      </p:pic>
      <p:sp>
        <p:nvSpPr>
          <p:cNvPr id="906" name="Google Shape;906;p30"/>
          <p:cNvSpPr txBox="1"/>
          <p:nvPr/>
        </p:nvSpPr>
        <p:spPr>
          <a:xfrm>
            <a:off x="11126685" y="6324600"/>
            <a:ext cx="180975"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30</a:t>
            </a:r>
            <a:endParaRPr sz="1100">
              <a:latin typeface="Verdana"/>
              <a:ea typeface="Verdana"/>
              <a:cs typeface="Verdana"/>
              <a:sym typeface="Verdana"/>
            </a:endParaRPr>
          </a:p>
        </p:txBody>
      </p:sp>
      <p:sp>
        <p:nvSpPr>
          <p:cNvPr id="907" name="Google Shape;907;p30"/>
          <p:cNvSpPr txBox="1"/>
          <p:nvPr>
            <p:ph type="title"/>
          </p:nvPr>
        </p:nvSpPr>
        <p:spPr>
          <a:xfrm>
            <a:off x="855400" y="387600"/>
            <a:ext cx="6216600" cy="4437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Protezione a livello di dominio e di host</a:t>
            </a:r>
            <a:endParaRPr/>
          </a:p>
        </p:txBody>
      </p:sp>
      <p:grpSp>
        <p:nvGrpSpPr>
          <p:cNvPr id="908" name="Google Shape;908;p30"/>
          <p:cNvGrpSpPr/>
          <p:nvPr/>
        </p:nvGrpSpPr>
        <p:grpSpPr>
          <a:xfrm>
            <a:off x="7377174" y="0"/>
            <a:ext cx="3466203" cy="6858000"/>
            <a:chOff x="7377174" y="0"/>
            <a:chExt cx="3466203" cy="6858000"/>
          </a:xfrm>
        </p:grpSpPr>
        <p:pic>
          <p:nvPicPr>
            <p:cNvPr id="909" name="Google Shape;909;p30"/>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910" name="Google Shape;910;p30"/>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911" name="Google Shape;911;p30"/>
          <p:cNvSpPr txBox="1"/>
          <p:nvPr/>
        </p:nvSpPr>
        <p:spPr>
          <a:xfrm>
            <a:off x="126875" y="6539475"/>
            <a:ext cx="6216600" cy="4437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912" name="Google Shape;912;p30"/>
          <p:cNvSpPr txBox="1"/>
          <p:nvPr/>
        </p:nvSpPr>
        <p:spPr>
          <a:xfrm>
            <a:off x="692054" y="768603"/>
            <a:ext cx="4803000" cy="2286000"/>
          </a:xfrm>
          <a:prstGeom prst="rect">
            <a:avLst/>
          </a:prstGeom>
          <a:noFill/>
          <a:ln>
            <a:noFill/>
          </a:ln>
        </p:spPr>
        <p:txBody>
          <a:bodyPr anchorCtr="0" anchor="t" bIns="0" lIns="0" spcFirstLastPara="1" rIns="0" wrap="square" tIns="12700">
            <a:spAutoFit/>
          </a:bodyPr>
          <a:lstStyle/>
          <a:p>
            <a:pPr indent="0" lvl="0" marL="175895" rtl="0" algn="l">
              <a:lnSpc>
                <a:spcPct val="100000"/>
              </a:lnSpc>
              <a:spcBef>
                <a:spcPts val="0"/>
              </a:spcBef>
              <a:spcAft>
                <a:spcPts val="0"/>
              </a:spcAft>
              <a:buNone/>
            </a:pPr>
            <a:r>
              <a:rPr lang="en-US" sz="2800">
                <a:latin typeface="Cambria"/>
                <a:ea typeface="Cambria"/>
                <a:cs typeface="Cambria"/>
                <a:sym typeface="Cambria"/>
              </a:rPr>
              <a:t>misure - Ispezione</a:t>
            </a:r>
            <a:endParaRPr sz="2800">
              <a:latin typeface="Cambria"/>
              <a:ea typeface="Cambria"/>
              <a:cs typeface="Cambria"/>
              <a:sym typeface="Cambria"/>
            </a:endParaRPr>
          </a:p>
          <a:p>
            <a:pPr indent="-101600" lvl="0" marL="104139" marR="5080" rtl="0" algn="l">
              <a:lnSpc>
                <a:spcPct val="99100"/>
              </a:lnSpc>
              <a:spcBef>
                <a:spcPts val="2945"/>
              </a:spcBef>
              <a:spcAft>
                <a:spcPts val="0"/>
              </a:spcAft>
              <a:buSzPts val="1600"/>
              <a:buFont typeface="Arial"/>
              <a:buChar char="•"/>
            </a:pPr>
            <a:r>
              <a:rPr b="1" lang="en-US" sz="1600">
                <a:latin typeface="Tahoma"/>
                <a:ea typeface="Tahoma"/>
                <a:cs typeface="Tahoma"/>
                <a:sym typeface="Tahoma"/>
              </a:rPr>
              <a:t>	SS </a:t>
            </a:r>
            <a:r>
              <a:rPr lang="en-US" sz="1600" u="sng">
                <a:solidFill>
                  <a:srgbClr val="87882D"/>
                </a:solidFill>
                <a:latin typeface="Verdana"/>
                <a:ea typeface="Verdana"/>
                <a:cs typeface="Verdana"/>
                <a:sym typeface="Verdana"/>
              </a:rPr>
              <a:t>(https://man7.org/linux/man-pages/man8/ ss.8.html</a:t>
            </a:r>
            <a:r>
              <a:rPr lang="en-US" sz="1600">
                <a:latin typeface="Verdana"/>
                <a:ea typeface="Verdana"/>
                <a:cs typeface="Verdana"/>
                <a:sym typeface="Verdana"/>
              </a:rPr>
              <a:t>) sostituisce il tradizionale netstat di Linux, fornendo informazioni sullo stato delle connessioni attive all'interno della rete (ad esempio, porte o socket).</a:t>
            </a:r>
            <a:endParaRPr sz="1600">
              <a:latin typeface="Verdana"/>
              <a:ea typeface="Verdana"/>
              <a:cs typeface="Verdana"/>
              <a:sym typeface="Verdana"/>
            </a:endParaRPr>
          </a:p>
        </p:txBody>
      </p:sp>
      <p:sp>
        <p:nvSpPr>
          <p:cNvPr id="913" name="Google Shape;913;p30"/>
          <p:cNvSpPr txBox="1"/>
          <p:nvPr/>
        </p:nvSpPr>
        <p:spPr>
          <a:xfrm>
            <a:off x="692054" y="3496564"/>
            <a:ext cx="6755700" cy="460800"/>
          </a:xfrm>
          <a:prstGeom prst="rect">
            <a:avLst/>
          </a:prstGeom>
          <a:noFill/>
          <a:ln>
            <a:noFill/>
          </a:ln>
        </p:spPr>
        <p:txBody>
          <a:bodyPr anchorCtr="0" anchor="t" bIns="0" lIns="0" spcFirstLastPara="1" rIns="0" wrap="square" tIns="22850">
            <a:spAutoFit/>
          </a:bodyPr>
          <a:lstStyle/>
          <a:p>
            <a:pPr indent="-82550" lvl="0" marL="104139" marR="5080" rtl="0" algn="l">
              <a:lnSpc>
                <a:spcPct val="118750"/>
              </a:lnSpc>
              <a:spcBef>
                <a:spcPts val="0"/>
              </a:spcBef>
              <a:spcAft>
                <a:spcPts val="0"/>
              </a:spcAft>
              <a:buSzPts val="1300"/>
              <a:buFont typeface="Arial"/>
              <a:buChar char="•"/>
            </a:pPr>
            <a:r>
              <a:rPr lang="en-US" sz="1300">
                <a:latin typeface="Verdana"/>
                <a:ea typeface="Verdana"/>
                <a:cs typeface="Verdana"/>
                <a:sym typeface="Verdana"/>
              </a:rPr>
              <a:t>	Anche il </a:t>
            </a:r>
            <a:r>
              <a:rPr b="1" lang="en-US" sz="1300">
                <a:latin typeface="Tahoma"/>
                <a:ea typeface="Tahoma"/>
                <a:cs typeface="Tahoma"/>
                <a:sym typeface="Tahoma"/>
              </a:rPr>
              <a:t>ping </a:t>
            </a:r>
            <a:r>
              <a:rPr lang="en-US" sz="1300">
                <a:latin typeface="Verdana"/>
                <a:ea typeface="Verdana"/>
                <a:cs typeface="Verdana"/>
                <a:sym typeface="Verdana"/>
              </a:rPr>
              <a:t>si concentra sulla verifica del livello di liveness di un nodo all'interno della rete, ma ottiene anche informazioni sull'orario in cui è stato</a:t>
            </a:r>
            <a:endParaRPr sz="1300">
              <a:latin typeface="Verdana"/>
              <a:ea typeface="Verdana"/>
              <a:cs typeface="Verdana"/>
              <a:sym typeface="Verdana"/>
            </a:endParaRPr>
          </a:p>
        </p:txBody>
      </p:sp>
      <p:sp>
        <p:nvSpPr>
          <p:cNvPr id="914" name="Google Shape;914;p30"/>
          <p:cNvSpPr txBox="1"/>
          <p:nvPr/>
        </p:nvSpPr>
        <p:spPr>
          <a:xfrm>
            <a:off x="783495" y="3981196"/>
            <a:ext cx="5984100" cy="1483800"/>
          </a:xfrm>
          <a:prstGeom prst="rect">
            <a:avLst/>
          </a:prstGeom>
          <a:noFill/>
          <a:ln>
            <a:noFill/>
          </a:ln>
        </p:spPr>
        <p:txBody>
          <a:bodyPr anchorCtr="0" anchor="t" bIns="0" lIns="0" spcFirstLastPara="1" rIns="0" wrap="square" tIns="3175">
            <a:spAutoFit/>
          </a:bodyPr>
          <a:lstStyle/>
          <a:p>
            <a:pPr indent="0" lvl="0" marL="12700" marR="189230" rtl="0" algn="l">
              <a:lnSpc>
                <a:spcPct val="103699"/>
              </a:lnSpc>
              <a:spcBef>
                <a:spcPts val="0"/>
              </a:spcBef>
              <a:spcAft>
                <a:spcPts val="0"/>
              </a:spcAft>
              <a:buNone/>
            </a:pPr>
            <a:r>
              <a:rPr lang="en-US" sz="1300">
                <a:latin typeface="Verdana"/>
                <a:ea typeface="Verdana"/>
                <a:cs typeface="Verdana"/>
                <a:sym typeface="Verdana"/>
              </a:rPr>
              <a:t>che il pacchetto impiega a raggiungere il sistema di destinazione e a tornare indietro, oltre a segnalare le perdite di traffico</a:t>
            </a:r>
            <a:endParaRPr sz="1300">
              <a:latin typeface="Verdana"/>
              <a:ea typeface="Verdana"/>
              <a:cs typeface="Verdana"/>
              <a:sym typeface="Verdana"/>
            </a:endParaRPr>
          </a:p>
          <a:p>
            <a:pPr indent="-72390" lvl="0" marL="194945" marR="5080" rtl="0" algn="l">
              <a:lnSpc>
                <a:spcPct val="101400"/>
              </a:lnSpc>
              <a:spcBef>
                <a:spcPts val="565"/>
              </a:spcBef>
              <a:spcAft>
                <a:spcPts val="0"/>
              </a:spcAft>
              <a:buSzPts val="900"/>
              <a:buFont typeface="Arial"/>
              <a:buChar char="•"/>
            </a:pPr>
            <a:r>
              <a:rPr lang="en-US" sz="1100">
                <a:latin typeface="Verdana"/>
                <a:ea typeface="Verdana"/>
                <a:cs typeface="Verdana"/>
                <a:sym typeface="Verdana"/>
              </a:rPr>
              <a:t>	Fondamentalmente, il "ping" è un pacchetto ICMP che invia una "richiesta di eco" a un endpoint e attende una "risposta di eco".</a:t>
            </a:r>
            <a:endParaRPr sz="1100">
              <a:latin typeface="Verdana"/>
              <a:ea typeface="Verdana"/>
              <a:cs typeface="Verdana"/>
              <a:sym typeface="Verdana"/>
            </a:endParaRPr>
          </a:p>
          <a:p>
            <a:pPr indent="-72389" lvl="0" marL="194945" marR="1841500" rtl="0" algn="l">
              <a:lnSpc>
                <a:spcPct val="115000"/>
              </a:lnSpc>
              <a:spcBef>
                <a:spcPts val="710"/>
              </a:spcBef>
              <a:spcAft>
                <a:spcPts val="0"/>
              </a:spcAft>
              <a:buSzPts val="800"/>
              <a:buFont typeface="Arial"/>
              <a:buChar char="•"/>
            </a:pPr>
            <a:r>
              <a:rPr b="1" lang="en-US" sz="1100">
                <a:latin typeface="Tahoma"/>
                <a:ea typeface="Tahoma"/>
                <a:cs typeface="Tahoma"/>
                <a:sym typeface="Tahoma"/>
              </a:rPr>
              <a:t>	Fping </a:t>
            </a:r>
            <a:r>
              <a:rPr lang="en-US" sz="1100" u="sng">
                <a:solidFill>
                  <a:srgbClr val="87882D"/>
                </a:solidFill>
                <a:latin typeface="Verdana"/>
                <a:ea typeface="Verdana"/>
                <a:cs typeface="Verdana"/>
                <a:sym typeface="Verdana"/>
              </a:rPr>
              <a:t>(</a:t>
            </a:r>
            <a:r>
              <a:rPr lang="en-US" sz="1100">
                <a:latin typeface="Verdana"/>
                <a:ea typeface="Verdana"/>
                <a:cs typeface="Verdana"/>
                <a:sym typeface="Verdana"/>
              </a:rPr>
              <a:t>https://fping.org) è uno strumento alternativo a ping che ha il compito di tracciare automaticamente la rete</a:t>
            </a:r>
            <a:endParaRPr sz="1100">
              <a:latin typeface="Verdana"/>
              <a:ea typeface="Verdana"/>
              <a:cs typeface="Verdana"/>
              <a:sym typeface="Verdana"/>
            </a:endParaRPr>
          </a:p>
        </p:txBody>
      </p:sp>
      <p:sp>
        <p:nvSpPr>
          <p:cNvPr id="915" name="Google Shape;915;p30"/>
          <p:cNvSpPr txBox="1"/>
          <p:nvPr/>
        </p:nvSpPr>
        <p:spPr>
          <a:xfrm>
            <a:off x="966375" y="5478779"/>
            <a:ext cx="4295100" cy="570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Verdana"/>
                <a:ea typeface="Verdana"/>
                <a:cs typeface="Verdana"/>
                <a:sym typeface="Verdana"/>
              </a:rPr>
              <a:t>nodi di una rete - </a:t>
            </a:r>
            <a:r>
              <a:rPr b="1" lang="en-US" sz="1200">
                <a:latin typeface="Tahoma"/>
                <a:ea typeface="Tahoma"/>
                <a:cs typeface="Tahoma"/>
                <a:sym typeface="Tahoma"/>
              </a:rPr>
              <a:t>$fping -a -g IP-IP &gt; hosts.txt</a:t>
            </a:r>
            <a:endParaRPr sz="1200">
              <a:latin typeface="Tahoma"/>
              <a:ea typeface="Tahoma"/>
              <a:cs typeface="Tahoma"/>
              <a:sym typeface="Tahoma"/>
            </a:endParaRPr>
          </a:p>
          <a:p>
            <a:pPr indent="0" lvl="0" marL="12700" rtl="0" algn="l">
              <a:lnSpc>
                <a:spcPct val="100000"/>
              </a:lnSpc>
              <a:spcBef>
                <a:spcPts val="25"/>
              </a:spcBef>
              <a:spcAft>
                <a:spcPts val="0"/>
              </a:spcAft>
              <a:buNone/>
            </a:pPr>
            <a:r>
              <a:rPr lang="en-US" sz="1200">
                <a:latin typeface="Verdana"/>
                <a:ea typeface="Verdana"/>
                <a:cs typeface="Verdana"/>
                <a:sym typeface="Verdana"/>
              </a:rPr>
              <a:t>(-a per visualizzare gli host e -g per tracciare un intervallo di IP)</a:t>
            </a:r>
            <a:endParaRPr sz="1200">
              <a:latin typeface="Verdana"/>
              <a:ea typeface="Verdana"/>
              <a:cs typeface="Verdana"/>
              <a:sym typeface="Verdana"/>
            </a:endParaRPr>
          </a:p>
        </p:txBody>
      </p:sp>
      <p:sp>
        <p:nvSpPr>
          <p:cNvPr id="916" name="Google Shape;916;p30"/>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grpSp>
        <p:nvGrpSpPr>
          <p:cNvPr id="917" name="Google Shape;917;p30"/>
          <p:cNvGrpSpPr/>
          <p:nvPr/>
        </p:nvGrpSpPr>
        <p:grpSpPr>
          <a:xfrm>
            <a:off x="8676777" y="501393"/>
            <a:ext cx="3450785" cy="3258871"/>
            <a:chOff x="8676777" y="501393"/>
            <a:chExt cx="3450785" cy="3258871"/>
          </a:xfrm>
        </p:grpSpPr>
        <p:pic>
          <p:nvPicPr>
            <p:cNvPr id="918" name="Google Shape;918;p30"/>
            <p:cNvPicPr preferRelativeResize="0"/>
            <p:nvPr/>
          </p:nvPicPr>
          <p:blipFill rotWithShape="1">
            <a:blip r:embed="rId5">
              <a:alphaModFix/>
            </a:blip>
            <a:srcRect b="0" l="0" r="0" t="0"/>
            <a:stretch/>
          </p:blipFill>
          <p:spPr>
            <a:xfrm>
              <a:off x="8676777" y="501393"/>
              <a:ext cx="3450785" cy="3258445"/>
            </a:xfrm>
            <a:prstGeom prst="rect">
              <a:avLst/>
            </a:prstGeom>
            <a:noFill/>
            <a:ln>
              <a:noFill/>
            </a:ln>
          </p:spPr>
        </p:pic>
        <p:sp>
          <p:nvSpPr>
            <p:cNvPr id="919" name="Google Shape;919;p30"/>
            <p:cNvSpPr/>
            <p:nvPr/>
          </p:nvSpPr>
          <p:spPr>
            <a:xfrm>
              <a:off x="10016003" y="728774"/>
              <a:ext cx="871855" cy="3031490"/>
            </a:xfrm>
            <a:custGeom>
              <a:rect b="b" l="l" r="r" t="t"/>
              <a:pathLst>
                <a:path extrusionOk="0" h="3031490" w="871854">
                  <a:moveTo>
                    <a:pt x="0" y="0"/>
                  </a:moveTo>
                  <a:lnTo>
                    <a:pt x="871723" y="0"/>
                  </a:lnTo>
                  <a:lnTo>
                    <a:pt x="871723" y="3031065"/>
                  </a:lnTo>
                  <a:lnTo>
                    <a:pt x="0" y="3031065"/>
                  </a:lnTo>
                  <a:lnTo>
                    <a:pt x="0" y="0"/>
                  </a:lnTo>
                  <a:close/>
                </a:path>
              </a:pathLst>
            </a:custGeom>
            <a:noFill/>
            <a:ln cap="flat" cmpd="sng" w="38100">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920" name="Google Shape;920;p30"/>
          <p:cNvSpPr txBox="1"/>
          <p:nvPr/>
        </p:nvSpPr>
        <p:spPr>
          <a:xfrm>
            <a:off x="10943403" y="949451"/>
            <a:ext cx="986155" cy="455295"/>
          </a:xfrm>
          <a:prstGeom prst="rect">
            <a:avLst/>
          </a:prstGeom>
          <a:noFill/>
          <a:ln>
            <a:noFill/>
          </a:ln>
        </p:spPr>
        <p:txBody>
          <a:bodyPr anchorCtr="0" anchor="t" bIns="0" lIns="0" spcFirstLastPara="1" rIns="0" wrap="square" tIns="9525">
            <a:spAutoFit/>
          </a:bodyPr>
          <a:lstStyle/>
          <a:p>
            <a:pPr indent="0" lvl="0" marL="12700" marR="5080" rtl="0" algn="l">
              <a:lnSpc>
                <a:spcPct val="101400"/>
              </a:lnSpc>
              <a:spcBef>
                <a:spcPts val="0"/>
              </a:spcBef>
              <a:spcAft>
                <a:spcPts val="0"/>
              </a:spcAft>
              <a:buNone/>
            </a:pPr>
            <a:r>
              <a:rPr b="1" lang="en-US" sz="1400">
                <a:solidFill>
                  <a:srgbClr val="C00000"/>
                </a:solidFill>
                <a:latin typeface="Tahoma"/>
                <a:ea typeface="Tahoma"/>
                <a:cs typeface="Tahoma"/>
                <a:sym typeface="Tahoma"/>
              </a:rPr>
              <a:t>Servizi consolidati</a:t>
            </a:r>
            <a:endParaRPr sz="1400">
              <a:latin typeface="Tahoma"/>
              <a:ea typeface="Tahoma"/>
              <a:cs typeface="Tahoma"/>
              <a:sym typeface="Tahoma"/>
            </a:endParaRPr>
          </a:p>
        </p:txBody>
      </p:sp>
      <p:grpSp>
        <p:nvGrpSpPr>
          <p:cNvPr id="921" name="Google Shape;921;p30"/>
          <p:cNvGrpSpPr/>
          <p:nvPr/>
        </p:nvGrpSpPr>
        <p:grpSpPr>
          <a:xfrm>
            <a:off x="5497352" y="1616566"/>
            <a:ext cx="4895215" cy="1620520"/>
            <a:chOff x="5497352" y="1616566"/>
            <a:chExt cx="4895215" cy="1620520"/>
          </a:xfrm>
        </p:grpSpPr>
        <p:sp>
          <p:nvSpPr>
            <p:cNvPr id="922" name="Google Shape;922;p30"/>
            <p:cNvSpPr/>
            <p:nvPr/>
          </p:nvSpPr>
          <p:spPr>
            <a:xfrm>
              <a:off x="5497352" y="1824846"/>
              <a:ext cx="4895215" cy="38100"/>
            </a:xfrm>
            <a:custGeom>
              <a:rect b="b" l="l" r="r" t="t"/>
              <a:pathLst>
                <a:path extrusionOk="0" h="38100" w="4895215">
                  <a:moveTo>
                    <a:pt x="0" y="0"/>
                  </a:moveTo>
                  <a:lnTo>
                    <a:pt x="4894947" y="0"/>
                  </a:lnTo>
                  <a:lnTo>
                    <a:pt x="4894947" y="38099"/>
                  </a:lnTo>
                  <a:lnTo>
                    <a:pt x="0" y="38099"/>
                  </a:lnTo>
                  <a:lnTo>
                    <a:pt x="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23" name="Google Shape;923;p30"/>
            <p:cNvSpPr/>
            <p:nvPr/>
          </p:nvSpPr>
          <p:spPr>
            <a:xfrm>
              <a:off x="5497352" y="1616566"/>
              <a:ext cx="4895215" cy="1620520"/>
            </a:xfrm>
            <a:custGeom>
              <a:rect b="b" l="l" r="r" t="t"/>
              <a:pathLst>
                <a:path extrusionOk="0" h="1620520" w="4895215">
                  <a:moveTo>
                    <a:pt x="6350" y="0"/>
                  </a:moveTo>
                  <a:lnTo>
                    <a:pt x="6350" y="1620520"/>
                  </a:lnTo>
                </a:path>
                <a:path extrusionOk="0" h="1620520" w="4895215">
                  <a:moveTo>
                    <a:pt x="4888597" y="0"/>
                  </a:moveTo>
                  <a:lnTo>
                    <a:pt x="4888597" y="1620520"/>
                  </a:lnTo>
                </a:path>
                <a:path extrusionOk="0" h="1620520" w="4895215">
                  <a:moveTo>
                    <a:pt x="0" y="6350"/>
                  </a:moveTo>
                  <a:lnTo>
                    <a:pt x="4894947" y="6350"/>
                  </a:lnTo>
                </a:path>
                <a:path extrusionOk="0" h="1620520" w="4895215">
                  <a:moveTo>
                    <a:pt x="0" y="1614170"/>
                  </a:moveTo>
                  <a:lnTo>
                    <a:pt x="4894947" y="1614170"/>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924" name="Google Shape;924;p30"/>
          <p:cNvSpPr txBox="1"/>
          <p:nvPr/>
        </p:nvSpPr>
        <p:spPr>
          <a:xfrm>
            <a:off x="5503702" y="1622916"/>
            <a:ext cx="4882515" cy="220979"/>
          </a:xfrm>
          <a:prstGeom prst="rect">
            <a:avLst/>
          </a:prstGeom>
          <a:solidFill>
            <a:srgbClr val="FFBA00"/>
          </a:solidFill>
          <a:ln>
            <a:noFill/>
          </a:ln>
        </p:spPr>
        <p:txBody>
          <a:bodyPr anchorCtr="0" anchor="t" bIns="0" lIns="0" spcFirstLastPara="1" rIns="0" wrap="square" tIns="33650">
            <a:spAutoFit/>
          </a:bodyPr>
          <a:lstStyle/>
          <a:p>
            <a:pPr indent="0" lvl="0" marL="91440" rtl="0" algn="l">
              <a:lnSpc>
                <a:spcPct val="100000"/>
              </a:lnSpc>
              <a:spcBef>
                <a:spcPts val="0"/>
              </a:spcBef>
              <a:spcAft>
                <a:spcPts val="0"/>
              </a:spcAft>
              <a:buNone/>
            </a:pPr>
            <a:r>
              <a:rPr b="1" lang="en-US" sz="900">
                <a:solidFill>
                  <a:srgbClr val="FFFFFF"/>
                </a:solidFill>
                <a:latin typeface="Tahoma"/>
                <a:ea typeface="Tahoma"/>
                <a:cs typeface="Tahoma"/>
                <a:sym typeface="Tahoma"/>
              </a:rPr>
              <a:t>Comandi</a:t>
            </a:r>
            <a:endParaRPr sz="900">
              <a:latin typeface="Tahoma"/>
              <a:ea typeface="Tahoma"/>
              <a:cs typeface="Tahoma"/>
              <a:sym typeface="Tahoma"/>
            </a:endParaRPr>
          </a:p>
        </p:txBody>
      </p:sp>
      <p:sp>
        <p:nvSpPr>
          <p:cNvPr id="925" name="Google Shape;925;p30"/>
          <p:cNvSpPr txBox="1"/>
          <p:nvPr/>
        </p:nvSpPr>
        <p:spPr>
          <a:xfrm>
            <a:off x="5510052" y="1862946"/>
            <a:ext cx="4869815" cy="1361440"/>
          </a:xfrm>
          <a:prstGeom prst="rect">
            <a:avLst/>
          </a:prstGeom>
          <a:solidFill>
            <a:srgbClr val="FFE7CB"/>
          </a:solidFill>
          <a:ln>
            <a:noFill/>
          </a:ln>
        </p:spPr>
        <p:txBody>
          <a:bodyPr anchorCtr="0" anchor="t" bIns="0" lIns="0" spcFirstLastPara="1" rIns="0" wrap="square" tIns="12700">
            <a:spAutoFit/>
          </a:bodyPr>
          <a:lstStyle/>
          <a:p>
            <a:pPr indent="0" lvl="0" marL="84455" rtl="0" algn="l">
              <a:lnSpc>
                <a:spcPct val="100000"/>
              </a:lnSpc>
              <a:spcBef>
                <a:spcPts val="0"/>
              </a:spcBef>
              <a:spcAft>
                <a:spcPts val="0"/>
              </a:spcAft>
              <a:buNone/>
            </a:pPr>
            <a:r>
              <a:rPr b="1" lang="en-US" sz="900">
                <a:latin typeface="Tahoma"/>
                <a:ea typeface="Tahoma"/>
                <a:cs typeface="Tahoma"/>
                <a:sym typeface="Tahoma"/>
              </a:rPr>
              <a:t>$ ss</a:t>
            </a:r>
            <a:r>
              <a:rPr lang="en-US" sz="900">
                <a:latin typeface="Verdana"/>
                <a:ea typeface="Verdana"/>
                <a:cs typeface="Verdana"/>
                <a:sym typeface="Verdana"/>
              </a:rPr>
              <a:t>: mostra tutte le connessioni attive</a:t>
            </a:r>
            <a:endParaRPr sz="900">
              <a:latin typeface="Verdana"/>
              <a:ea typeface="Verdana"/>
              <a:cs typeface="Verdana"/>
              <a:sym typeface="Verdana"/>
            </a:endParaRPr>
          </a:p>
          <a:p>
            <a:pPr indent="0" lvl="0" marL="84455" rtl="0" algn="l">
              <a:lnSpc>
                <a:spcPct val="116111"/>
              </a:lnSpc>
              <a:spcBef>
                <a:spcPts val="25"/>
              </a:spcBef>
              <a:spcAft>
                <a:spcPts val="0"/>
              </a:spcAft>
              <a:buNone/>
            </a:pPr>
            <a:r>
              <a:rPr b="1" lang="en-US" sz="900">
                <a:latin typeface="Tahoma"/>
                <a:ea typeface="Tahoma"/>
                <a:cs typeface="Tahoma"/>
                <a:sym typeface="Tahoma"/>
              </a:rPr>
              <a:t>$ ss -a</a:t>
            </a:r>
            <a:r>
              <a:rPr lang="en-US" sz="900">
                <a:latin typeface="Verdana"/>
                <a:ea typeface="Verdana"/>
                <a:cs typeface="Verdana"/>
                <a:sym typeface="Verdana"/>
              </a:rPr>
              <a:t>: mostra tutte le porte</a:t>
            </a:r>
            <a:endParaRPr sz="900">
              <a:latin typeface="Verdana"/>
              <a:ea typeface="Verdana"/>
              <a:cs typeface="Verdana"/>
              <a:sym typeface="Verdana"/>
            </a:endParaRPr>
          </a:p>
          <a:p>
            <a:pPr indent="0" lvl="0" marL="84455" rtl="0" algn="l">
              <a:lnSpc>
                <a:spcPct val="110444"/>
              </a:lnSpc>
              <a:spcBef>
                <a:spcPts val="0"/>
              </a:spcBef>
              <a:spcAft>
                <a:spcPts val="0"/>
              </a:spcAft>
              <a:buNone/>
            </a:pPr>
            <a:r>
              <a:rPr b="1" lang="en-US" sz="900">
                <a:latin typeface="Tahoma"/>
                <a:ea typeface="Tahoma"/>
                <a:cs typeface="Tahoma"/>
                <a:sym typeface="Tahoma"/>
              </a:rPr>
              <a:t>$ ss -l</a:t>
            </a:r>
            <a:r>
              <a:rPr lang="en-US" sz="900">
                <a:latin typeface="Verdana"/>
                <a:ea typeface="Verdana"/>
                <a:cs typeface="Verdana"/>
                <a:sym typeface="Verdana"/>
              </a:rPr>
              <a:t>: mostra tutti i socket attivi</a:t>
            </a:r>
            <a:endParaRPr sz="900">
              <a:latin typeface="Verdana"/>
              <a:ea typeface="Verdana"/>
              <a:cs typeface="Verdana"/>
              <a:sym typeface="Verdana"/>
            </a:endParaRPr>
          </a:p>
          <a:p>
            <a:pPr indent="0" lvl="0" marL="84455" rtl="0" algn="l">
              <a:lnSpc>
                <a:spcPct val="110444"/>
              </a:lnSpc>
              <a:spcBef>
                <a:spcPts val="0"/>
              </a:spcBef>
              <a:spcAft>
                <a:spcPts val="0"/>
              </a:spcAft>
              <a:buNone/>
            </a:pPr>
            <a:r>
              <a:rPr b="1" lang="en-US" sz="900">
                <a:latin typeface="Tahoma"/>
                <a:ea typeface="Tahoma"/>
                <a:cs typeface="Tahoma"/>
                <a:sym typeface="Tahoma"/>
              </a:rPr>
              <a:t>$ ss -t</a:t>
            </a:r>
            <a:r>
              <a:rPr lang="en-US" sz="900">
                <a:latin typeface="Verdana"/>
                <a:ea typeface="Verdana"/>
                <a:cs typeface="Verdana"/>
                <a:sym typeface="Verdana"/>
              </a:rPr>
              <a:t>: mostra tutte le connessioni TCP</a:t>
            </a:r>
            <a:endParaRPr sz="900">
              <a:latin typeface="Verdana"/>
              <a:ea typeface="Verdana"/>
              <a:cs typeface="Verdana"/>
              <a:sym typeface="Verdana"/>
            </a:endParaRPr>
          </a:p>
          <a:p>
            <a:pPr indent="0" lvl="0" marL="84455" rtl="0" algn="l">
              <a:lnSpc>
                <a:spcPct val="112222"/>
              </a:lnSpc>
              <a:spcBef>
                <a:spcPts val="0"/>
              </a:spcBef>
              <a:spcAft>
                <a:spcPts val="0"/>
              </a:spcAft>
              <a:buNone/>
            </a:pPr>
            <a:r>
              <a:rPr b="1" lang="en-US" sz="900">
                <a:latin typeface="Tahoma"/>
                <a:ea typeface="Tahoma"/>
                <a:cs typeface="Tahoma"/>
                <a:sym typeface="Tahoma"/>
              </a:rPr>
              <a:t>$ ss -ua</a:t>
            </a:r>
            <a:r>
              <a:rPr lang="en-US" sz="900">
                <a:latin typeface="Verdana"/>
                <a:ea typeface="Verdana"/>
                <a:cs typeface="Verdana"/>
                <a:sym typeface="Verdana"/>
              </a:rPr>
              <a:t>: mostra tutte le connessioni UDP</a:t>
            </a:r>
            <a:endParaRPr sz="900">
              <a:latin typeface="Verdana"/>
              <a:ea typeface="Verdana"/>
              <a:cs typeface="Verdana"/>
              <a:sym typeface="Verdana"/>
            </a:endParaRPr>
          </a:p>
          <a:p>
            <a:pPr indent="0" lvl="0" marL="84455" rtl="0" algn="l">
              <a:lnSpc>
                <a:spcPct val="116111"/>
              </a:lnSpc>
              <a:spcBef>
                <a:spcPts val="0"/>
              </a:spcBef>
              <a:spcAft>
                <a:spcPts val="0"/>
              </a:spcAft>
              <a:buNone/>
            </a:pPr>
            <a:r>
              <a:rPr b="1" lang="en-US" sz="900">
                <a:latin typeface="Tahoma"/>
                <a:ea typeface="Tahoma"/>
                <a:cs typeface="Tahoma"/>
                <a:sym typeface="Tahoma"/>
              </a:rPr>
              <a:t>$ ss -p</a:t>
            </a:r>
            <a:r>
              <a:rPr lang="en-US" sz="900">
                <a:latin typeface="Verdana"/>
                <a:ea typeface="Verdana"/>
                <a:cs typeface="Verdana"/>
                <a:sym typeface="Verdana"/>
              </a:rPr>
              <a:t>: mostra il PID del processo attivo $ ss -s: mostra una panoramica del processo attivo</a:t>
            </a:r>
            <a:endParaRPr sz="900">
              <a:latin typeface="Verdana"/>
              <a:ea typeface="Verdana"/>
              <a:cs typeface="Verdana"/>
              <a:sym typeface="Verdana"/>
            </a:endParaRPr>
          </a:p>
          <a:p>
            <a:pPr indent="0" lvl="0" marL="84455" marR="346710" rtl="0" algn="l">
              <a:lnSpc>
                <a:spcPct val="108888"/>
              </a:lnSpc>
              <a:spcBef>
                <a:spcPts val="140"/>
              </a:spcBef>
              <a:spcAft>
                <a:spcPts val="0"/>
              </a:spcAft>
              <a:buNone/>
            </a:pPr>
            <a:r>
              <a:rPr b="1" lang="en-US" sz="900">
                <a:latin typeface="Tahoma"/>
                <a:ea typeface="Tahoma"/>
                <a:cs typeface="Tahoma"/>
                <a:sym typeface="Tahoma"/>
              </a:rPr>
              <a:t>$ ss -s</a:t>
            </a:r>
            <a:r>
              <a:rPr lang="en-US" sz="900">
                <a:latin typeface="Verdana"/>
                <a:ea typeface="Verdana"/>
                <a:cs typeface="Verdana"/>
                <a:sym typeface="Verdana"/>
              </a:rPr>
              <a:t>: mostra un riepilogo statistico delle connessioni $ ss -4 / ss -6: mostra un riepilogo statistico delle connessioni</a:t>
            </a:r>
            <a:endParaRPr sz="900">
              <a:latin typeface="Verdana"/>
              <a:ea typeface="Verdana"/>
              <a:cs typeface="Verdana"/>
              <a:sym typeface="Verdana"/>
            </a:endParaRPr>
          </a:p>
          <a:p>
            <a:pPr indent="0" lvl="0" marL="84455" rtl="0" algn="l">
              <a:lnSpc>
                <a:spcPct val="106666"/>
              </a:lnSpc>
              <a:spcBef>
                <a:spcPts val="0"/>
              </a:spcBef>
              <a:spcAft>
                <a:spcPts val="0"/>
              </a:spcAft>
              <a:buNone/>
            </a:pPr>
            <a:r>
              <a:rPr b="1" lang="en-US" sz="900">
                <a:latin typeface="Tahoma"/>
                <a:ea typeface="Tahoma"/>
                <a:cs typeface="Tahoma"/>
                <a:sym typeface="Tahoma"/>
              </a:rPr>
              <a:t>$ ss -4 / ss -6</a:t>
            </a:r>
            <a:r>
              <a:rPr lang="en-US" sz="900">
                <a:latin typeface="Verdana"/>
                <a:ea typeface="Verdana"/>
                <a:cs typeface="Verdana"/>
                <a:sym typeface="Verdana"/>
              </a:rPr>
              <a:t>: mostra le connessioni IPv4 o IPv6</a:t>
            </a:r>
            <a:endParaRPr sz="900">
              <a:latin typeface="Verdana"/>
              <a:ea typeface="Verdana"/>
              <a:cs typeface="Verdana"/>
              <a:sym typeface="Verdana"/>
            </a:endParaRPr>
          </a:p>
          <a:p>
            <a:pPr indent="0" lvl="0" marL="84455" rtl="0" algn="l">
              <a:lnSpc>
                <a:spcPct val="116111"/>
              </a:lnSpc>
              <a:spcBef>
                <a:spcPts val="0"/>
              </a:spcBef>
              <a:spcAft>
                <a:spcPts val="0"/>
              </a:spcAft>
              <a:buNone/>
            </a:pPr>
            <a:r>
              <a:rPr b="1" lang="en-US" sz="900">
                <a:latin typeface="Tahoma"/>
                <a:ea typeface="Tahoma"/>
                <a:cs typeface="Tahoma"/>
                <a:sym typeface="Tahoma"/>
              </a:rPr>
              <a:t>$ ss -at (dport =: 21 o sport =: 21</a:t>
            </a:r>
            <a:r>
              <a:rPr lang="en-US" sz="900">
                <a:latin typeface="Verdana"/>
                <a:ea typeface="Verdana"/>
                <a:cs typeface="Verdana"/>
                <a:sym typeface="Verdana"/>
              </a:rPr>
              <a:t>): visualizza la connessione in base al numero di porta</a:t>
            </a:r>
            <a:endParaRPr sz="900">
              <a:latin typeface="Verdana"/>
              <a:ea typeface="Verdana"/>
              <a:cs typeface="Verdana"/>
              <a:sym typeface="Verdana"/>
            </a:endParaRPr>
          </a:p>
        </p:txBody>
      </p:sp>
      <p:grpSp>
        <p:nvGrpSpPr>
          <p:cNvPr id="926" name="Google Shape;926;p30"/>
          <p:cNvGrpSpPr/>
          <p:nvPr/>
        </p:nvGrpSpPr>
        <p:grpSpPr>
          <a:xfrm>
            <a:off x="6917871" y="3930206"/>
            <a:ext cx="5134035" cy="1471538"/>
            <a:chOff x="6917871" y="3930206"/>
            <a:chExt cx="5134035" cy="1471538"/>
          </a:xfrm>
        </p:grpSpPr>
        <p:pic>
          <p:nvPicPr>
            <p:cNvPr id="927" name="Google Shape;927;p30"/>
            <p:cNvPicPr preferRelativeResize="0"/>
            <p:nvPr/>
          </p:nvPicPr>
          <p:blipFill rotWithShape="1">
            <a:blip r:embed="rId6">
              <a:alphaModFix/>
            </a:blip>
            <a:srcRect b="0" l="0" r="0" t="0"/>
            <a:stretch/>
          </p:blipFill>
          <p:spPr>
            <a:xfrm>
              <a:off x="6917871" y="3930206"/>
              <a:ext cx="5134035" cy="1471538"/>
            </a:xfrm>
            <a:prstGeom prst="rect">
              <a:avLst/>
            </a:prstGeom>
            <a:noFill/>
            <a:ln>
              <a:noFill/>
            </a:ln>
          </p:spPr>
        </p:pic>
        <p:sp>
          <p:nvSpPr>
            <p:cNvPr id="928" name="Google Shape;928;p30"/>
            <p:cNvSpPr/>
            <p:nvPr/>
          </p:nvSpPr>
          <p:spPr>
            <a:xfrm>
              <a:off x="6917871" y="4540609"/>
              <a:ext cx="868044" cy="833755"/>
            </a:xfrm>
            <a:custGeom>
              <a:rect b="b" l="l" r="r" t="t"/>
              <a:pathLst>
                <a:path extrusionOk="0" h="833754" w="868045">
                  <a:moveTo>
                    <a:pt x="0" y="0"/>
                  </a:moveTo>
                  <a:lnTo>
                    <a:pt x="867452" y="0"/>
                  </a:lnTo>
                  <a:lnTo>
                    <a:pt x="867452" y="833734"/>
                  </a:lnTo>
                  <a:lnTo>
                    <a:pt x="0" y="833734"/>
                  </a:lnTo>
                  <a:lnTo>
                    <a:pt x="0" y="0"/>
                  </a:lnTo>
                  <a:close/>
                </a:path>
              </a:pathLst>
            </a:custGeom>
            <a:noFill/>
            <a:ln cap="flat" cmpd="sng" w="38100">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929" name="Google Shape;929;p30"/>
          <p:cNvSpPr txBox="1"/>
          <p:nvPr/>
        </p:nvSpPr>
        <p:spPr>
          <a:xfrm>
            <a:off x="5501561" y="5326379"/>
            <a:ext cx="1172700" cy="534900"/>
          </a:xfrm>
          <a:prstGeom prst="rect">
            <a:avLst/>
          </a:prstGeom>
          <a:noFill/>
          <a:ln>
            <a:noFill/>
          </a:ln>
        </p:spPr>
        <p:txBody>
          <a:bodyPr anchorCtr="0" anchor="t" bIns="0" lIns="0" spcFirstLastPara="1" rIns="0" wrap="square" tIns="26650">
            <a:spAutoFit/>
          </a:bodyPr>
          <a:lstStyle/>
          <a:p>
            <a:pPr indent="0" lvl="0" marL="12700" marR="5080" rtl="0" algn="l">
              <a:lnSpc>
                <a:spcPct val="115000"/>
              </a:lnSpc>
              <a:spcBef>
                <a:spcPts val="0"/>
              </a:spcBef>
              <a:spcAft>
                <a:spcPts val="0"/>
              </a:spcAft>
              <a:buNone/>
            </a:pPr>
            <a:r>
              <a:rPr i="1" lang="en-US" sz="1000">
                <a:solidFill>
                  <a:srgbClr val="FFBA00"/>
                </a:solidFill>
                <a:latin typeface="Verdana"/>
                <a:ea typeface="Verdana"/>
                <a:cs typeface="Verdana"/>
                <a:sym typeface="Verdana"/>
              </a:rPr>
              <a:t>Dimensione del pacchetto di risposta</a:t>
            </a:r>
            <a:endParaRPr sz="1000">
              <a:latin typeface="Verdana"/>
              <a:ea typeface="Verdana"/>
              <a:cs typeface="Verdana"/>
              <a:sym typeface="Verdana"/>
            </a:endParaRPr>
          </a:p>
        </p:txBody>
      </p:sp>
      <p:grpSp>
        <p:nvGrpSpPr>
          <p:cNvPr id="930" name="Google Shape;930;p30"/>
          <p:cNvGrpSpPr/>
          <p:nvPr/>
        </p:nvGrpSpPr>
        <p:grpSpPr>
          <a:xfrm>
            <a:off x="6374884" y="4553946"/>
            <a:ext cx="2603984" cy="981204"/>
            <a:chOff x="6374884" y="4553946"/>
            <a:chExt cx="2603984" cy="981204"/>
          </a:xfrm>
        </p:grpSpPr>
        <p:sp>
          <p:nvSpPr>
            <p:cNvPr id="931" name="Google Shape;931;p30"/>
            <p:cNvSpPr/>
            <p:nvPr/>
          </p:nvSpPr>
          <p:spPr>
            <a:xfrm>
              <a:off x="6374884" y="5230985"/>
              <a:ext cx="508634" cy="304165"/>
            </a:xfrm>
            <a:custGeom>
              <a:rect b="b" l="l" r="r" t="t"/>
              <a:pathLst>
                <a:path extrusionOk="0" h="304164" w="508634">
                  <a:moveTo>
                    <a:pt x="344850" y="59485"/>
                  </a:moveTo>
                  <a:lnTo>
                    <a:pt x="0" y="254396"/>
                  </a:lnTo>
                  <a:lnTo>
                    <a:pt x="28120" y="304148"/>
                  </a:lnTo>
                  <a:lnTo>
                    <a:pt x="372971" y="109239"/>
                  </a:lnTo>
                  <a:lnTo>
                    <a:pt x="344850" y="59485"/>
                  </a:lnTo>
                  <a:close/>
                </a:path>
                <a:path extrusionOk="0" h="304164" w="508634">
                  <a:moveTo>
                    <a:pt x="477576" y="45425"/>
                  </a:moveTo>
                  <a:lnTo>
                    <a:pt x="369727" y="45425"/>
                  </a:lnTo>
                  <a:lnTo>
                    <a:pt x="397847" y="95178"/>
                  </a:lnTo>
                  <a:lnTo>
                    <a:pt x="372971" y="109239"/>
                  </a:lnTo>
                  <a:lnTo>
                    <a:pt x="401091" y="158991"/>
                  </a:lnTo>
                  <a:lnTo>
                    <a:pt x="477576" y="45425"/>
                  </a:lnTo>
                  <a:close/>
                </a:path>
                <a:path extrusionOk="0" h="304164" w="508634">
                  <a:moveTo>
                    <a:pt x="369727" y="45425"/>
                  </a:moveTo>
                  <a:lnTo>
                    <a:pt x="344850" y="59485"/>
                  </a:lnTo>
                  <a:lnTo>
                    <a:pt x="372971" y="109239"/>
                  </a:lnTo>
                  <a:lnTo>
                    <a:pt x="397847" y="95178"/>
                  </a:lnTo>
                  <a:lnTo>
                    <a:pt x="369727" y="45425"/>
                  </a:lnTo>
                  <a:close/>
                </a:path>
                <a:path extrusionOk="0" h="304164" w="508634">
                  <a:moveTo>
                    <a:pt x="508170" y="0"/>
                  </a:moveTo>
                  <a:lnTo>
                    <a:pt x="316730" y="9733"/>
                  </a:lnTo>
                  <a:lnTo>
                    <a:pt x="344850" y="59485"/>
                  </a:lnTo>
                  <a:lnTo>
                    <a:pt x="369727" y="45425"/>
                  </a:lnTo>
                  <a:lnTo>
                    <a:pt x="477576" y="45425"/>
                  </a:lnTo>
                  <a:lnTo>
                    <a:pt x="508170" y="0"/>
                  </a:lnTo>
                  <a:close/>
                </a:path>
              </a:pathLst>
            </a:custGeom>
            <a:solidFill>
              <a:srgbClr val="FF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32" name="Google Shape;932;p30"/>
            <p:cNvSpPr/>
            <p:nvPr/>
          </p:nvSpPr>
          <p:spPr>
            <a:xfrm>
              <a:off x="8207978" y="4553946"/>
              <a:ext cx="770890" cy="820419"/>
            </a:xfrm>
            <a:custGeom>
              <a:rect b="b" l="l" r="r" t="t"/>
              <a:pathLst>
                <a:path extrusionOk="0" h="820420" w="770890">
                  <a:moveTo>
                    <a:pt x="0" y="0"/>
                  </a:moveTo>
                  <a:lnTo>
                    <a:pt x="770648" y="0"/>
                  </a:lnTo>
                  <a:lnTo>
                    <a:pt x="770648" y="820396"/>
                  </a:lnTo>
                  <a:lnTo>
                    <a:pt x="0" y="820396"/>
                  </a:lnTo>
                  <a:lnTo>
                    <a:pt x="0" y="0"/>
                  </a:lnTo>
                  <a:close/>
                </a:path>
              </a:pathLst>
            </a:custGeom>
            <a:noFill/>
            <a:ln cap="flat" cmpd="sng" w="38100">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933" name="Google Shape;933;p30"/>
          <p:cNvSpPr txBox="1"/>
          <p:nvPr/>
        </p:nvSpPr>
        <p:spPr>
          <a:xfrm>
            <a:off x="5753817" y="5865876"/>
            <a:ext cx="1958975" cy="440055"/>
          </a:xfrm>
          <a:prstGeom prst="rect">
            <a:avLst/>
          </a:prstGeom>
          <a:noFill/>
          <a:ln>
            <a:noFill/>
          </a:ln>
        </p:spPr>
        <p:txBody>
          <a:bodyPr anchorCtr="0" anchor="t" bIns="0" lIns="0" spcFirstLastPara="1" rIns="0" wrap="square" tIns="29825">
            <a:spAutoFit/>
          </a:bodyPr>
          <a:lstStyle/>
          <a:p>
            <a:pPr indent="48895" lvl="0" marL="12700" marR="5080" rtl="0" algn="l">
              <a:lnSpc>
                <a:spcPct val="112857"/>
              </a:lnSpc>
              <a:spcBef>
                <a:spcPts val="0"/>
              </a:spcBef>
              <a:spcAft>
                <a:spcPts val="0"/>
              </a:spcAft>
              <a:buNone/>
            </a:pPr>
            <a:r>
              <a:rPr i="1" lang="en-US" sz="1400">
                <a:solidFill>
                  <a:srgbClr val="FFBA00"/>
                </a:solidFill>
                <a:latin typeface="Verdana"/>
                <a:ea typeface="Verdana"/>
                <a:cs typeface="Verdana"/>
                <a:sym typeface="Verdana"/>
              </a:rPr>
              <a:t>IP che ha risposto alla richiesta</a:t>
            </a:r>
            <a:endParaRPr sz="1400">
              <a:latin typeface="Verdana"/>
              <a:ea typeface="Verdana"/>
              <a:cs typeface="Verdana"/>
              <a:sym typeface="Verdana"/>
            </a:endParaRPr>
          </a:p>
        </p:txBody>
      </p:sp>
      <p:grpSp>
        <p:nvGrpSpPr>
          <p:cNvPr id="934" name="Google Shape;934;p30"/>
          <p:cNvGrpSpPr/>
          <p:nvPr/>
        </p:nvGrpSpPr>
        <p:grpSpPr>
          <a:xfrm>
            <a:off x="7425628" y="4540609"/>
            <a:ext cx="2568967" cy="1349325"/>
            <a:chOff x="7425628" y="4540609"/>
            <a:chExt cx="2568967" cy="1349325"/>
          </a:xfrm>
        </p:grpSpPr>
        <p:sp>
          <p:nvSpPr>
            <p:cNvPr id="935" name="Google Shape;935;p30"/>
            <p:cNvSpPr/>
            <p:nvPr/>
          </p:nvSpPr>
          <p:spPr>
            <a:xfrm>
              <a:off x="7425628" y="5418129"/>
              <a:ext cx="782955" cy="471805"/>
            </a:xfrm>
            <a:custGeom>
              <a:rect b="b" l="l" r="r" t="t"/>
              <a:pathLst>
                <a:path extrusionOk="0" h="471804" w="782954">
                  <a:moveTo>
                    <a:pt x="619791" y="61530"/>
                  </a:moveTo>
                  <a:lnTo>
                    <a:pt x="0" y="422172"/>
                  </a:lnTo>
                  <a:lnTo>
                    <a:pt x="28742" y="471568"/>
                  </a:lnTo>
                  <a:lnTo>
                    <a:pt x="648533" y="110925"/>
                  </a:lnTo>
                  <a:lnTo>
                    <a:pt x="619791" y="61530"/>
                  </a:lnTo>
                  <a:close/>
                </a:path>
                <a:path extrusionOk="0" h="471804" w="782954">
                  <a:moveTo>
                    <a:pt x="751443" y="47158"/>
                  </a:moveTo>
                  <a:lnTo>
                    <a:pt x="644489" y="47158"/>
                  </a:lnTo>
                  <a:lnTo>
                    <a:pt x="673232" y="96554"/>
                  </a:lnTo>
                  <a:lnTo>
                    <a:pt x="648533" y="110925"/>
                  </a:lnTo>
                  <a:lnTo>
                    <a:pt x="677275" y="160322"/>
                  </a:lnTo>
                  <a:lnTo>
                    <a:pt x="751443" y="47158"/>
                  </a:lnTo>
                  <a:close/>
                </a:path>
                <a:path extrusionOk="0" h="471804" w="782954">
                  <a:moveTo>
                    <a:pt x="644489" y="47158"/>
                  </a:moveTo>
                  <a:lnTo>
                    <a:pt x="619791" y="61530"/>
                  </a:lnTo>
                  <a:lnTo>
                    <a:pt x="648533" y="110925"/>
                  </a:lnTo>
                  <a:lnTo>
                    <a:pt x="673232" y="96554"/>
                  </a:lnTo>
                  <a:lnTo>
                    <a:pt x="644489" y="47158"/>
                  </a:lnTo>
                  <a:close/>
                </a:path>
                <a:path extrusionOk="0" h="471804" w="782954">
                  <a:moveTo>
                    <a:pt x="782351" y="0"/>
                  </a:moveTo>
                  <a:lnTo>
                    <a:pt x="591049" y="12133"/>
                  </a:lnTo>
                  <a:lnTo>
                    <a:pt x="619791" y="61530"/>
                  </a:lnTo>
                  <a:lnTo>
                    <a:pt x="644489" y="47158"/>
                  </a:lnTo>
                  <a:lnTo>
                    <a:pt x="751443" y="47158"/>
                  </a:lnTo>
                  <a:lnTo>
                    <a:pt x="782351" y="0"/>
                  </a:lnTo>
                  <a:close/>
                </a:path>
              </a:pathLst>
            </a:custGeom>
            <a:solidFill>
              <a:srgbClr val="FF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36" name="Google Shape;936;p30"/>
            <p:cNvSpPr/>
            <p:nvPr/>
          </p:nvSpPr>
          <p:spPr>
            <a:xfrm>
              <a:off x="9070670" y="4540609"/>
              <a:ext cx="923925" cy="820419"/>
            </a:xfrm>
            <a:custGeom>
              <a:rect b="b" l="l" r="r" t="t"/>
              <a:pathLst>
                <a:path extrusionOk="0" h="820420" w="923925">
                  <a:moveTo>
                    <a:pt x="0" y="0"/>
                  </a:moveTo>
                  <a:lnTo>
                    <a:pt x="923505" y="0"/>
                  </a:lnTo>
                  <a:lnTo>
                    <a:pt x="923505" y="820396"/>
                  </a:lnTo>
                  <a:lnTo>
                    <a:pt x="0" y="820396"/>
                  </a:lnTo>
                  <a:lnTo>
                    <a:pt x="0" y="0"/>
                  </a:lnTo>
                  <a:close/>
                </a:path>
              </a:pathLst>
            </a:custGeom>
            <a:noFill/>
            <a:ln cap="flat" cmpd="sng" w="38100">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937" name="Google Shape;937;p30"/>
          <p:cNvSpPr txBox="1"/>
          <p:nvPr/>
        </p:nvSpPr>
        <p:spPr>
          <a:xfrm>
            <a:off x="8291353" y="5606796"/>
            <a:ext cx="924000" cy="390900"/>
          </a:xfrm>
          <a:prstGeom prst="rect">
            <a:avLst/>
          </a:prstGeom>
          <a:noFill/>
          <a:ln>
            <a:noFill/>
          </a:ln>
        </p:spPr>
        <p:txBody>
          <a:bodyPr anchorCtr="0" anchor="t" bIns="0" lIns="0" spcFirstLastPara="1" rIns="0" wrap="square" tIns="26650">
            <a:spAutoFit/>
          </a:bodyPr>
          <a:lstStyle/>
          <a:p>
            <a:pPr indent="0" lvl="0" marL="12700" marR="5080" rtl="0" algn="l">
              <a:lnSpc>
                <a:spcPct val="115000"/>
              </a:lnSpc>
              <a:spcBef>
                <a:spcPts val="0"/>
              </a:spcBef>
              <a:spcAft>
                <a:spcPts val="0"/>
              </a:spcAft>
              <a:buNone/>
            </a:pPr>
            <a:r>
              <a:rPr i="1" lang="en-US" sz="1100">
                <a:solidFill>
                  <a:srgbClr val="FFBA00"/>
                </a:solidFill>
                <a:latin typeface="Verdana"/>
                <a:ea typeface="Verdana"/>
                <a:cs typeface="Verdana"/>
                <a:sym typeface="Verdana"/>
              </a:rPr>
              <a:t>Ordine dei datagrammi</a:t>
            </a:r>
            <a:endParaRPr sz="1100">
              <a:latin typeface="Verdana"/>
              <a:ea typeface="Verdana"/>
              <a:cs typeface="Verdana"/>
              <a:sym typeface="Verdana"/>
            </a:endParaRPr>
          </a:p>
        </p:txBody>
      </p:sp>
      <p:sp>
        <p:nvSpPr>
          <p:cNvPr id="938" name="Google Shape;938;p30"/>
          <p:cNvSpPr/>
          <p:nvPr/>
        </p:nvSpPr>
        <p:spPr>
          <a:xfrm>
            <a:off x="9199598" y="5361005"/>
            <a:ext cx="333375" cy="302260"/>
          </a:xfrm>
          <a:custGeom>
            <a:rect b="b" l="l" r="r" t="t"/>
            <a:pathLst>
              <a:path extrusionOk="0" h="302260" w="333375">
                <a:moveTo>
                  <a:pt x="185968" y="92977"/>
                </a:moveTo>
                <a:lnTo>
                  <a:pt x="0" y="259257"/>
                </a:lnTo>
                <a:lnTo>
                  <a:pt x="38093" y="301861"/>
                </a:lnTo>
                <a:lnTo>
                  <a:pt x="224061" y="135580"/>
                </a:lnTo>
                <a:lnTo>
                  <a:pt x="185968" y="92977"/>
                </a:lnTo>
                <a:close/>
              </a:path>
              <a:path extrusionOk="0" h="302260" w="333375">
                <a:moveTo>
                  <a:pt x="303503" y="73930"/>
                </a:moveTo>
                <a:lnTo>
                  <a:pt x="207270" y="73930"/>
                </a:lnTo>
                <a:lnTo>
                  <a:pt x="245362" y="116533"/>
                </a:lnTo>
                <a:lnTo>
                  <a:pt x="224061" y="135580"/>
                </a:lnTo>
                <a:lnTo>
                  <a:pt x="262154" y="178183"/>
                </a:lnTo>
                <a:lnTo>
                  <a:pt x="303503" y="73930"/>
                </a:lnTo>
                <a:close/>
              </a:path>
              <a:path extrusionOk="0" h="302260" w="333375">
                <a:moveTo>
                  <a:pt x="207270" y="73930"/>
                </a:moveTo>
                <a:lnTo>
                  <a:pt x="185968" y="92977"/>
                </a:lnTo>
                <a:lnTo>
                  <a:pt x="224061" y="135580"/>
                </a:lnTo>
                <a:lnTo>
                  <a:pt x="245362" y="116533"/>
                </a:lnTo>
                <a:lnTo>
                  <a:pt x="207270" y="73930"/>
                </a:lnTo>
                <a:close/>
              </a:path>
              <a:path extrusionOk="0" h="302260" w="333375">
                <a:moveTo>
                  <a:pt x="332825" y="0"/>
                </a:moveTo>
                <a:lnTo>
                  <a:pt x="147874" y="50373"/>
                </a:lnTo>
                <a:lnTo>
                  <a:pt x="185968" y="92977"/>
                </a:lnTo>
                <a:lnTo>
                  <a:pt x="207270" y="73930"/>
                </a:lnTo>
                <a:lnTo>
                  <a:pt x="303503" y="73930"/>
                </a:lnTo>
                <a:lnTo>
                  <a:pt x="332825" y="0"/>
                </a:lnTo>
                <a:close/>
              </a:path>
            </a:pathLst>
          </a:custGeom>
          <a:solidFill>
            <a:srgbClr val="FF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39" name="Google Shape;939;p30"/>
          <p:cNvSpPr txBox="1"/>
          <p:nvPr/>
        </p:nvSpPr>
        <p:spPr>
          <a:xfrm>
            <a:off x="9381907" y="5612891"/>
            <a:ext cx="1299900" cy="151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i="1" lang="en-US" sz="900">
                <a:solidFill>
                  <a:srgbClr val="FFBA00"/>
                </a:solidFill>
                <a:latin typeface="Verdana"/>
                <a:ea typeface="Verdana"/>
                <a:cs typeface="Verdana"/>
                <a:sym typeface="Verdana"/>
              </a:rPr>
              <a:t>Durata del pacchetto</a:t>
            </a:r>
            <a:endParaRPr sz="900">
              <a:latin typeface="Verdana"/>
              <a:ea typeface="Verdana"/>
              <a:cs typeface="Verdana"/>
              <a:sym typeface="Verdana"/>
            </a:endParaRPr>
          </a:p>
        </p:txBody>
      </p:sp>
      <p:sp>
        <p:nvSpPr>
          <p:cNvPr id="940" name="Google Shape;940;p30"/>
          <p:cNvSpPr txBox="1"/>
          <p:nvPr/>
        </p:nvSpPr>
        <p:spPr>
          <a:xfrm>
            <a:off x="9381902" y="5814050"/>
            <a:ext cx="1299900" cy="3207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i="1" lang="en-US" sz="1000">
                <a:solidFill>
                  <a:srgbClr val="FFBA00"/>
                </a:solidFill>
                <a:latin typeface="Verdana"/>
                <a:ea typeface="Verdana"/>
                <a:cs typeface="Verdana"/>
                <a:sym typeface="Verdana"/>
              </a:rPr>
              <a:t>(numero massimo di hops)</a:t>
            </a:r>
            <a:endParaRPr sz="1000">
              <a:latin typeface="Verdana"/>
              <a:ea typeface="Verdana"/>
              <a:cs typeface="Verdana"/>
              <a:sym typeface="Verdana"/>
            </a:endParaRPr>
          </a:p>
        </p:txBody>
      </p:sp>
      <p:grpSp>
        <p:nvGrpSpPr>
          <p:cNvPr id="941" name="Google Shape;941;p30"/>
          <p:cNvGrpSpPr/>
          <p:nvPr/>
        </p:nvGrpSpPr>
        <p:grpSpPr>
          <a:xfrm>
            <a:off x="10359617" y="4540609"/>
            <a:ext cx="1544250" cy="1139805"/>
            <a:chOff x="10359617" y="4540609"/>
            <a:chExt cx="1544250" cy="1139805"/>
          </a:xfrm>
        </p:grpSpPr>
        <p:sp>
          <p:nvSpPr>
            <p:cNvPr id="942" name="Google Shape;942;p30"/>
            <p:cNvSpPr/>
            <p:nvPr/>
          </p:nvSpPr>
          <p:spPr>
            <a:xfrm>
              <a:off x="10359617" y="5203530"/>
              <a:ext cx="171450" cy="476884"/>
            </a:xfrm>
            <a:custGeom>
              <a:rect b="b" l="l" r="r" t="t"/>
              <a:pathLst>
                <a:path extrusionOk="0" h="476885" w="171450">
                  <a:moveTo>
                    <a:pt x="114300" y="142874"/>
                  </a:moveTo>
                  <a:lnTo>
                    <a:pt x="57150" y="142874"/>
                  </a:lnTo>
                  <a:lnTo>
                    <a:pt x="57150" y="476290"/>
                  </a:lnTo>
                  <a:lnTo>
                    <a:pt x="114300" y="476290"/>
                  </a:lnTo>
                  <a:lnTo>
                    <a:pt x="114300" y="142874"/>
                  </a:lnTo>
                  <a:close/>
                </a:path>
                <a:path extrusionOk="0" h="476885" w="171450">
                  <a:moveTo>
                    <a:pt x="85725" y="0"/>
                  </a:moveTo>
                  <a:lnTo>
                    <a:pt x="0" y="171449"/>
                  </a:lnTo>
                  <a:lnTo>
                    <a:pt x="57150" y="171449"/>
                  </a:lnTo>
                  <a:lnTo>
                    <a:pt x="57150" y="142874"/>
                  </a:lnTo>
                  <a:lnTo>
                    <a:pt x="157162" y="142874"/>
                  </a:lnTo>
                  <a:lnTo>
                    <a:pt x="85725" y="0"/>
                  </a:lnTo>
                  <a:close/>
                </a:path>
                <a:path extrusionOk="0" h="476885" w="171450">
                  <a:moveTo>
                    <a:pt x="157162" y="142874"/>
                  </a:moveTo>
                  <a:lnTo>
                    <a:pt x="114300" y="142874"/>
                  </a:lnTo>
                  <a:lnTo>
                    <a:pt x="114300" y="171449"/>
                  </a:lnTo>
                  <a:lnTo>
                    <a:pt x="171450" y="171449"/>
                  </a:lnTo>
                  <a:lnTo>
                    <a:pt x="157162" y="142874"/>
                  </a:lnTo>
                  <a:close/>
                </a:path>
              </a:pathLst>
            </a:custGeom>
            <a:solidFill>
              <a:srgbClr val="FF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43" name="Google Shape;943;p30"/>
            <p:cNvSpPr/>
            <p:nvPr/>
          </p:nvSpPr>
          <p:spPr>
            <a:xfrm>
              <a:off x="10789442" y="4540609"/>
              <a:ext cx="1114425" cy="793750"/>
            </a:xfrm>
            <a:custGeom>
              <a:rect b="b" l="l" r="r" t="t"/>
              <a:pathLst>
                <a:path extrusionOk="0" h="793750" w="1114425">
                  <a:moveTo>
                    <a:pt x="0" y="0"/>
                  </a:moveTo>
                  <a:lnTo>
                    <a:pt x="1113862" y="0"/>
                  </a:lnTo>
                  <a:lnTo>
                    <a:pt x="1113862" y="793137"/>
                  </a:lnTo>
                  <a:lnTo>
                    <a:pt x="0" y="793137"/>
                  </a:lnTo>
                  <a:lnTo>
                    <a:pt x="0" y="0"/>
                  </a:lnTo>
                  <a:close/>
                </a:path>
              </a:pathLst>
            </a:custGeom>
            <a:noFill/>
            <a:ln cap="flat" cmpd="sng" w="38100">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944" name="Google Shape;944;p30"/>
          <p:cNvSpPr txBox="1"/>
          <p:nvPr/>
        </p:nvSpPr>
        <p:spPr>
          <a:xfrm>
            <a:off x="10848505" y="5362955"/>
            <a:ext cx="1314600" cy="631800"/>
          </a:xfrm>
          <a:prstGeom prst="rect">
            <a:avLst/>
          </a:prstGeom>
          <a:noFill/>
          <a:ln>
            <a:noFill/>
          </a:ln>
        </p:spPr>
        <p:txBody>
          <a:bodyPr anchorCtr="0" anchor="t" bIns="0" lIns="0" spcFirstLastPara="1" rIns="0" wrap="square" tIns="29825">
            <a:spAutoFit/>
          </a:bodyPr>
          <a:lstStyle/>
          <a:p>
            <a:pPr indent="0" lvl="0" marL="12700" marR="5080" rtl="0" algn="l">
              <a:lnSpc>
                <a:spcPct val="112857"/>
              </a:lnSpc>
              <a:spcBef>
                <a:spcPts val="0"/>
              </a:spcBef>
              <a:spcAft>
                <a:spcPts val="0"/>
              </a:spcAft>
              <a:buNone/>
            </a:pPr>
            <a:r>
              <a:rPr i="1" lang="en-US" sz="1200">
                <a:solidFill>
                  <a:srgbClr val="FFBA00"/>
                </a:solidFill>
                <a:latin typeface="Verdana"/>
                <a:ea typeface="Verdana"/>
                <a:cs typeface="Verdana"/>
                <a:sym typeface="Verdana"/>
              </a:rPr>
              <a:t>Durata del viaggio di andata e ritorno</a:t>
            </a:r>
            <a:endParaRPr sz="1200">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grpSp>
        <p:nvGrpSpPr>
          <p:cNvPr id="949" name="Google Shape;949;p31"/>
          <p:cNvGrpSpPr/>
          <p:nvPr/>
        </p:nvGrpSpPr>
        <p:grpSpPr>
          <a:xfrm>
            <a:off x="7377173" y="0"/>
            <a:ext cx="3466204" cy="6858000"/>
            <a:chOff x="7377173" y="0"/>
            <a:chExt cx="3466204" cy="6858000"/>
          </a:xfrm>
        </p:grpSpPr>
        <p:pic>
          <p:nvPicPr>
            <p:cNvPr id="950" name="Google Shape;950;p31"/>
            <p:cNvPicPr preferRelativeResize="0"/>
            <p:nvPr/>
          </p:nvPicPr>
          <p:blipFill rotWithShape="1">
            <a:blip r:embed="rId3">
              <a:alphaModFix/>
            </a:blip>
            <a:srcRect b="0" l="0" r="0" t="0"/>
            <a:stretch/>
          </p:blipFill>
          <p:spPr>
            <a:xfrm>
              <a:off x="7549376" y="6167335"/>
              <a:ext cx="3294001" cy="612000"/>
            </a:xfrm>
            <a:prstGeom prst="rect">
              <a:avLst/>
            </a:prstGeom>
            <a:noFill/>
            <a:ln>
              <a:noFill/>
            </a:ln>
          </p:spPr>
        </p:pic>
        <p:sp>
          <p:nvSpPr>
            <p:cNvPr id="951" name="Google Shape;951;p31"/>
            <p:cNvSpPr/>
            <p:nvPr/>
          </p:nvSpPr>
          <p:spPr>
            <a:xfrm>
              <a:off x="7377173"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952" name="Google Shape;952;p31"/>
          <p:cNvSpPr txBox="1"/>
          <p:nvPr>
            <p:ph type="title"/>
          </p:nvPr>
        </p:nvSpPr>
        <p:spPr>
          <a:xfrm>
            <a:off x="855396" y="387603"/>
            <a:ext cx="5683884" cy="833119"/>
          </a:xfrm>
          <a:prstGeom prst="rect">
            <a:avLst/>
          </a:prstGeom>
          <a:noFill/>
          <a:ln>
            <a:noFill/>
          </a:ln>
        </p:spPr>
        <p:txBody>
          <a:bodyPr anchorCtr="0" anchor="t" bIns="0" lIns="0" spcFirstLastPara="1" rIns="0" wrap="square" tIns="12700">
            <a:spAutoFit/>
          </a:bodyPr>
          <a:lstStyle/>
          <a:p>
            <a:pPr indent="0" lvl="0" marL="12700" rtl="0" algn="l">
              <a:lnSpc>
                <a:spcPct val="113571"/>
              </a:lnSpc>
              <a:spcBef>
                <a:spcPts val="0"/>
              </a:spcBef>
              <a:spcAft>
                <a:spcPts val="0"/>
              </a:spcAft>
              <a:buNone/>
            </a:pPr>
            <a:r>
              <a:rPr lang="en-US"/>
              <a:t>Compiti a casa: Nmap, SS e</a:t>
            </a:r>
            <a:endParaRPr/>
          </a:p>
          <a:p>
            <a:pPr indent="0" lvl="0" marL="12700" rtl="0" algn="l">
              <a:lnSpc>
                <a:spcPct val="113571"/>
              </a:lnSpc>
              <a:spcBef>
                <a:spcPts val="0"/>
              </a:spcBef>
              <a:spcAft>
                <a:spcPts val="0"/>
              </a:spcAft>
              <a:buNone/>
            </a:pPr>
            <a:r>
              <a:rPr lang="en-US"/>
              <a:t>Ping e Fping (per gli endpoint)</a:t>
            </a:r>
            <a:endParaRPr/>
          </a:p>
        </p:txBody>
      </p:sp>
      <p:sp>
        <p:nvSpPr>
          <p:cNvPr id="953" name="Google Shape;953;p31"/>
          <p:cNvSpPr txBox="1"/>
          <p:nvPr/>
        </p:nvSpPr>
        <p:spPr>
          <a:xfrm>
            <a:off x="126875" y="6539475"/>
            <a:ext cx="7036800" cy="228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954" name="Google Shape;954;p31"/>
          <p:cNvSpPr txBox="1"/>
          <p:nvPr/>
        </p:nvSpPr>
        <p:spPr>
          <a:xfrm>
            <a:off x="692054" y="1568196"/>
            <a:ext cx="6670800" cy="4265700"/>
          </a:xfrm>
          <a:prstGeom prst="rect">
            <a:avLst/>
          </a:prstGeom>
          <a:noFill/>
          <a:ln>
            <a:noFill/>
          </a:ln>
        </p:spPr>
        <p:txBody>
          <a:bodyPr anchorCtr="0" anchor="t" bIns="0" lIns="0" spcFirstLastPara="1" rIns="0" wrap="square" tIns="12700">
            <a:spAutoFit/>
          </a:bodyPr>
          <a:lstStyle/>
          <a:p>
            <a:pPr indent="-101600" lvl="0" marL="104139" marR="362585" rtl="0" algn="l">
              <a:lnSpc>
                <a:spcPct val="100000"/>
              </a:lnSpc>
              <a:spcBef>
                <a:spcPts val="0"/>
              </a:spcBef>
              <a:spcAft>
                <a:spcPts val="0"/>
              </a:spcAft>
              <a:buSzPts val="1600"/>
              <a:buFont typeface="Arial"/>
              <a:buChar char="•"/>
            </a:pPr>
            <a:r>
              <a:rPr b="1" lang="en-US" sz="1800">
                <a:latin typeface="Tahoma"/>
                <a:ea typeface="Tahoma"/>
                <a:cs typeface="Tahoma"/>
                <a:sym typeface="Tahoma"/>
              </a:rPr>
              <a:t>	Compito 1</a:t>
            </a:r>
            <a:r>
              <a:rPr lang="en-US" sz="1800">
                <a:latin typeface="Verdana"/>
                <a:ea typeface="Verdana"/>
                <a:cs typeface="Verdana"/>
                <a:sym typeface="Verdana"/>
              </a:rPr>
              <a:t>. Considerando l'uso di due macchine virtuali in esecuzione su Linux e su GNS3 o sulla LAN domestica:</a:t>
            </a:r>
            <a:endParaRPr sz="1800">
              <a:latin typeface="Verdana"/>
              <a:ea typeface="Verdana"/>
              <a:cs typeface="Verdana"/>
              <a:sym typeface="Verdana"/>
            </a:endParaRPr>
          </a:p>
          <a:p>
            <a:pPr indent="-330200" lvl="1" marL="538480" marR="494665" rtl="0" algn="l">
              <a:lnSpc>
                <a:spcPct val="99400"/>
              </a:lnSpc>
              <a:spcBef>
                <a:spcPts val="595"/>
              </a:spcBef>
              <a:spcAft>
                <a:spcPts val="0"/>
              </a:spcAft>
              <a:buClr>
                <a:srgbClr val="FFBA00"/>
              </a:buClr>
              <a:buSzPts val="1600"/>
              <a:buFont typeface="Verdana"/>
              <a:buAutoNum type="arabicPeriod"/>
            </a:pPr>
            <a:r>
              <a:rPr lang="en-US" sz="1600">
                <a:latin typeface="Verdana"/>
                <a:ea typeface="Verdana"/>
                <a:cs typeface="Verdana"/>
                <a:sym typeface="Verdana"/>
              </a:rPr>
              <a:t>Installare </a:t>
            </a:r>
            <a:r>
              <a:rPr b="1" lang="en-US" sz="1600">
                <a:latin typeface="Tahoma"/>
                <a:ea typeface="Tahoma"/>
                <a:cs typeface="Tahoma"/>
                <a:sym typeface="Tahoma"/>
              </a:rPr>
              <a:t>Nmap </a:t>
            </a:r>
            <a:r>
              <a:rPr lang="en-US" sz="1600">
                <a:latin typeface="Verdana"/>
                <a:ea typeface="Verdana"/>
                <a:cs typeface="Verdana"/>
                <a:sym typeface="Verdana"/>
              </a:rPr>
              <a:t>ed eseguire la scansione di tutte le porte sull'host e sull'altra VM - sfruttare l'opzione verbose </a:t>
            </a:r>
            <a:r>
              <a:rPr b="1" lang="en-US" sz="1600">
                <a:latin typeface="Tahoma"/>
                <a:ea typeface="Tahoma"/>
                <a:cs typeface="Tahoma"/>
                <a:sym typeface="Tahoma"/>
              </a:rPr>
              <a:t>#nmap -O -v &lt;target&gt;</a:t>
            </a:r>
            <a:r>
              <a:rPr lang="en-US" sz="1600">
                <a:latin typeface="Verdana"/>
                <a:ea typeface="Verdana"/>
                <a:cs typeface="Verdana"/>
                <a:sym typeface="Verdana"/>
              </a:rPr>
              <a:t>.</a:t>
            </a:r>
            <a:endParaRPr sz="1600">
              <a:latin typeface="Tahoma"/>
              <a:ea typeface="Tahoma"/>
              <a:cs typeface="Tahoma"/>
              <a:sym typeface="Tahoma"/>
            </a:endParaRPr>
          </a:p>
          <a:p>
            <a:pPr indent="-330200" lvl="1" marL="538480" marR="5080" rtl="0" algn="l">
              <a:lnSpc>
                <a:spcPct val="102200"/>
              </a:lnSpc>
              <a:spcBef>
                <a:spcPts val="505"/>
              </a:spcBef>
              <a:spcAft>
                <a:spcPts val="0"/>
              </a:spcAft>
              <a:buClr>
                <a:srgbClr val="FFBA00"/>
              </a:buClr>
              <a:buSzPts val="1600"/>
              <a:buFont typeface="Verdana"/>
              <a:buAutoNum type="arabicPeriod"/>
            </a:pPr>
            <a:r>
              <a:rPr lang="en-US" sz="1600">
                <a:latin typeface="Verdana"/>
                <a:ea typeface="Verdana"/>
                <a:cs typeface="Verdana"/>
                <a:sym typeface="Verdana"/>
              </a:rPr>
              <a:t>Con </a:t>
            </a:r>
            <a:r>
              <a:rPr b="1" lang="en-US" sz="1600">
                <a:latin typeface="Tahoma"/>
                <a:ea typeface="Tahoma"/>
                <a:cs typeface="Tahoma"/>
                <a:sym typeface="Tahoma"/>
              </a:rPr>
              <a:t>SS </a:t>
            </a:r>
            <a:r>
              <a:rPr lang="en-US" sz="1600">
                <a:latin typeface="Verdana"/>
                <a:ea typeface="Verdana"/>
                <a:cs typeface="Verdana"/>
                <a:sym typeface="Verdana"/>
              </a:rPr>
              <a:t>controllare le porte attive e confrontare i risultati con i dati ottenuti dalla scansione precedente.</a:t>
            </a:r>
            <a:endParaRPr sz="1600">
              <a:latin typeface="Verdana"/>
              <a:ea typeface="Verdana"/>
              <a:cs typeface="Verdana"/>
              <a:sym typeface="Verdana"/>
            </a:endParaRPr>
          </a:p>
          <a:p>
            <a:pPr indent="-330200" lvl="1" marL="538480" marR="334010" rtl="0" algn="just">
              <a:lnSpc>
                <a:spcPct val="99400"/>
              </a:lnSpc>
              <a:spcBef>
                <a:spcPts val="635"/>
              </a:spcBef>
              <a:spcAft>
                <a:spcPts val="0"/>
              </a:spcAft>
              <a:buClr>
                <a:srgbClr val="FFBA00"/>
              </a:buClr>
              <a:buSzPts val="1600"/>
              <a:buFont typeface="Verdana"/>
              <a:buAutoNum type="arabicPeriod"/>
            </a:pPr>
            <a:r>
              <a:rPr lang="en-US" sz="1600">
                <a:latin typeface="Verdana"/>
                <a:ea typeface="Verdana"/>
                <a:cs typeface="Verdana"/>
                <a:sym typeface="Verdana"/>
              </a:rPr>
              <a:t>Infine, con </a:t>
            </a:r>
            <a:r>
              <a:rPr b="1" lang="en-US" sz="1600">
                <a:latin typeface="Tahoma"/>
                <a:ea typeface="Tahoma"/>
                <a:cs typeface="Tahoma"/>
                <a:sym typeface="Tahoma"/>
              </a:rPr>
              <a:t>ping e fping</a:t>
            </a:r>
            <a:r>
              <a:rPr lang="en-US" sz="1600">
                <a:latin typeface="Verdana"/>
                <a:ea typeface="Verdana"/>
                <a:cs typeface="Verdana"/>
                <a:sym typeface="Verdana"/>
              </a:rPr>
              <a:t>, verificate lo stato degli altri nodi della rete ed esercitatevi a usare ping, tenendo conto delle diverse opzioni del comando</a:t>
            </a:r>
            <a:endParaRPr sz="1600">
              <a:latin typeface="Verdana"/>
              <a:ea typeface="Verdana"/>
              <a:cs typeface="Verdana"/>
              <a:sym typeface="Verdana"/>
            </a:endParaRPr>
          </a:p>
          <a:p>
            <a:pPr indent="0" lvl="1" marL="0" rtl="0" algn="l">
              <a:lnSpc>
                <a:spcPct val="100000"/>
              </a:lnSpc>
              <a:spcBef>
                <a:spcPts val="1165"/>
              </a:spcBef>
              <a:spcAft>
                <a:spcPts val="0"/>
              </a:spcAft>
              <a:buClr>
                <a:srgbClr val="FFBA00"/>
              </a:buClr>
              <a:buSzPts val="1800"/>
              <a:buFont typeface="Verdana"/>
              <a:buNone/>
            </a:pPr>
            <a:r>
              <a:t/>
            </a:r>
            <a:endParaRPr sz="1600">
              <a:latin typeface="Verdana"/>
              <a:ea typeface="Verdana"/>
              <a:cs typeface="Verdana"/>
              <a:sym typeface="Verdana"/>
            </a:endParaRPr>
          </a:p>
          <a:p>
            <a:pPr indent="-327025" lvl="0" marL="352425" marR="447675" rtl="0" algn="just">
              <a:lnSpc>
                <a:spcPct val="100000"/>
              </a:lnSpc>
              <a:spcBef>
                <a:spcPts val="0"/>
              </a:spcBef>
              <a:spcAft>
                <a:spcPts val="0"/>
              </a:spcAft>
              <a:buClr>
                <a:srgbClr val="FFBA00"/>
              </a:buClr>
              <a:buSzPts val="1800"/>
              <a:buFont typeface="Arial"/>
              <a:buChar char="•"/>
            </a:pPr>
            <a:r>
              <a:rPr b="1" lang="en-US" sz="1800">
                <a:latin typeface="Tahoma"/>
                <a:ea typeface="Tahoma"/>
                <a:cs typeface="Tahoma"/>
                <a:sym typeface="Tahoma"/>
              </a:rPr>
              <a:t>Compito 2</a:t>
            </a:r>
            <a:r>
              <a:rPr lang="en-US" sz="1800">
                <a:latin typeface="Verdana"/>
                <a:ea typeface="Verdana"/>
                <a:cs typeface="Verdana"/>
                <a:sym typeface="Verdana"/>
              </a:rPr>
              <a:t>. Spiegare perché il ping non dovrebbe essere disabilitato quando questo comando è spesso usato per attacchi DoS/DDoS.</a:t>
            </a:r>
            <a:endParaRPr sz="1800">
              <a:latin typeface="Verdana"/>
              <a:ea typeface="Verdana"/>
              <a:cs typeface="Verdana"/>
              <a:sym typeface="Verdana"/>
            </a:endParaRPr>
          </a:p>
        </p:txBody>
      </p:sp>
      <p:grpSp>
        <p:nvGrpSpPr>
          <p:cNvPr id="955" name="Google Shape;955;p31"/>
          <p:cNvGrpSpPr/>
          <p:nvPr/>
        </p:nvGrpSpPr>
        <p:grpSpPr>
          <a:xfrm>
            <a:off x="7163690" y="0"/>
            <a:ext cx="5024824" cy="6857999"/>
            <a:chOff x="7163690" y="0"/>
            <a:chExt cx="5024824" cy="6857999"/>
          </a:xfrm>
        </p:grpSpPr>
        <p:sp>
          <p:nvSpPr>
            <p:cNvPr id="956" name="Google Shape;956;p31"/>
            <p:cNvSpPr/>
            <p:nvPr/>
          </p:nvSpPr>
          <p:spPr>
            <a:xfrm>
              <a:off x="7951304" y="2569414"/>
              <a:ext cx="662940" cy="262890"/>
            </a:xfrm>
            <a:custGeom>
              <a:rect b="b" l="l" r="r" t="t"/>
              <a:pathLst>
                <a:path extrusionOk="0" h="262889" w="662940">
                  <a:moveTo>
                    <a:pt x="0" y="262445"/>
                  </a:moveTo>
                  <a:lnTo>
                    <a:pt x="662364" y="0"/>
                  </a:lnTo>
                </a:path>
              </a:pathLst>
            </a:custGeom>
            <a:noFill/>
            <a:ln cap="flat" cmpd="sng" w="12700">
              <a:solidFill>
                <a:srgbClr val="FFBA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957" name="Google Shape;957;p31"/>
            <p:cNvPicPr preferRelativeResize="0"/>
            <p:nvPr/>
          </p:nvPicPr>
          <p:blipFill rotWithShape="1">
            <a:blip r:embed="rId4">
              <a:alphaModFix/>
            </a:blip>
            <a:srcRect b="0" l="0" r="0" t="0"/>
            <a:stretch/>
          </p:blipFill>
          <p:spPr>
            <a:xfrm>
              <a:off x="7163690" y="0"/>
              <a:ext cx="5024824" cy="6857999"/>
            </a:xfrm>
            <a:prstGeom prst="rect">
              <a:avLst/>
            </a:prstGeom>
            <a:noFill/>
            <a:ln>
              <a:noFill/>
            </a:ln>
          </p:spPr>
        </p:pic>
      </p:grpSp>
      <p:sp>
        <p:nvSpPr>
          <p:cNvPr id="958" name="Google Shape;958;p31"/>
          <p:cNvSpPr txBox="1"/>
          <p:nvPr/>
        </p:nvSpPr>
        <p:spPr>
          <a:xfrm rot="5400000">
            <a:off x="8376222" y="3113912"/>
            <a:ext cx="6788784" cy="633095"/>
          </a:xfrm>
          <a:prstGeom prst="rect">
            <a:avLst/>
          </a:prstGeom>
          <a:noFill/>
          <a:ln>
            <a:noFill/>
          </a:ln>
        </p:spPr>
        <p:txBody>
          <a:bodyPr anchorCtr="0" anchor="t" bIns="0" lIns="0" spcFirstLastPara="1" rIns="0" wrap="square" tIns="15225">
            <a:spAutoFit/>
          </a:bodyPr>
          <a:lstStyle/>
          <a:p>
            <a:pPr indent="0" lvl="0" marL="12700" rtl="0" algn="l">
              <a:lnSpc>
                <a:spcPct val="100000"/>
              </a:lnSpc>
              <a:spcBef>
                <a:spcPts val="0"/>
              </a:spcBef>
              <a:spcAft>
                <a:spcPts val="0"/>
              </a:spcAft>
              <a:buNone/>
            </a:pPr>
            <a:r>
              <a:rPr lang="en-US" sz="3900">
                <a:solidFill>
                  <a:srgbClr val="D9D9D9"/>
                </a:solidFill>
                <a:latin typeface="Verdana"/>
                <a:ea typeface="Verdana"/>
                <a:cs typeface="Verdana"/>
                <a:sym typeface="Verdana"/>
              </a:rPr>
              <a:t>COMPITI PRATICI FACOLTATIVI</a:t>
            </a:r>
            <a:endParaRPr sz="3900">
              <a:latin typeface="Verdana"/>
              <a:ea typeface="Verdana"/>
              <a:cs typeface="Verdana"/>
              <a:sym typeface="Verdana"/>
            </a:endParaRPr>
          </a:p>
        </p:txBody>
      </p:sp>
      <p:pic>
        <p:nvPicPr>
          <p:cNvPr id="959" name="Google Shape;959;p31"/>
          <p:cNvPicPr preferRelativeResize="0"/>
          <p:nvPr/>
        </p:nvPicPr>
        <p:blipFill rotWithShape="1">
          <a:blip r:embed="rId5">
            <a:alphaModFix/>
          </a:blip>
          <a:srcRect b="0" l="0" r="0" t="0"/>
          <a:stretch/>
        </p:blipFill>
        <p:spPr>
          <a:xfrm>
            <a:off x="9531390" y="0"/>
            <a:ext cx="2173385" cy="215024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grpSp>
        <p:nvGrpSpPr>
          <p:cNvPr id="964" name="Google Shape;964;p32"/>
          <p:cNvGrpSpPr/>
          <p:nvPr/>
        </p:nvGrpSpPr>
        <p:grpSpPr>
          <a:xfrm>
            <a:off x="7377173" y="0"/>
            <a:ext cx="3466204" cy="6858000"/>
            <a:chOff x="7377173" y="0"/>
            <a:chExt cx="3466204" cy="6858000"/>
          </a:xfrm>
        </p:grpSpPr>
        <p:pic>
          <p:nvPicPr>
            <p:cNvPr id="965" name="Google Shape;965;p32"/>
            <p:cNvPicPr preferRelativeResize="0"/>
            <p:nvPr/>
          </p:nvPicPr>
          <p:blipFill rotWithShape="1">
            <a:blip r:embed="rId3">
              <a:alphaModFix/>
            </a:blip>
            <a:srcRect b="0" l="0" r="0" t="0"/>
            <a:stretch/>
          </p:blipFill>
          <p:spPr>
            <a:xfrm>
              <a:off x="7549376" y="6167335"/>
              <a:ext cx="3294001" cy="612000"/>
            </a:xfrm>
            <a:prstGeom prst="rect">
              <a:avLst/>
            </a:prstGeom>
            <a:noFill/>
            <a:ln>
              <a:noFill/>
            </a:ln>
          </p:spPr>
        </p:pic>
        <p:sp>
          <p:nvSpPr>
            <p:cNvPr id="966" name="Google Shape;966;p32"/>
            <p:cNvSpPr/>
            <p:nvPr/>
          </p:nvSpPr>
          <p:spPr>
            <a:xfrm>
              <a:off x="7377173"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967" name="Google Shape;967;p32"/>
          <p:cNvSpPr txBox="1"/>
          <p:nvPr>
            <p:ph type="title"/>
          </p:nvPr>
        </p:nvSpPr>
        <p:spPr>
          <a:xfrm>
            <a:off x="855396" y="387603"/>
            <a:ext cx="5683884" cy="833119"/>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Compiti a casa: Nmap-vulner e CVSS 3.0/3.1 (per gli endpoint)</a:t>
            </a:r>
            <a:endParaRPr/>
          </a:p>
        </p:txBody>
      </p:sp>
      <p:sp>
        <p:nvSpPr>
          <p:cNvPr id="968" name="Google Shape;968;p32"/>
          <p:cNvSpPr txBox="1"/>
          <p:nvPr/>
        </p:nvSpPr>
        <p:spPr>
          <a:xfrm>
            <a:off x="126875" y="6539475"/>
            <a:ext cx="7662300" cy="228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969" name="Google Shape;969;p32"/>
          <p:cNvSpPr txBox="1"/>
          <p:nvPr/>
        </p:nvSpPr>
        <p:spPr>
          <a:xfrm>
            <a:off x="692054" y="1568196"/>
            <a:ext cx="6902400" cy="2839500"/>
          </a:xfrm>
          <a:prstGeom prst="rect">
            <a:avLst/>
          </a:prstGeom>
          <a:noFill/>
          <a:ln>
            <a:noFill/>
          </a:ln>
        </p:spPr>
        <p:txBody>
          <a:bodyPr anchorCtr="0" anchor="t" bIns="0" lIns="0" spcFirstLastPara="1" rIns="0" wrap="square" tIns="12700">
            <a:spAutoFit/>
          </a:bodyPr>
          <a:lstStyle/>
          <a:p>
            <a:pPr indent="-88900" lvl="0" marL="104139" marR="594360" rtl="0" algn="l">
              <a:lnSpc>
                <a:spcPct val="100000"/>
              </a:lnSpc>
              <a:spcBef>
                <a:spcPts val="0"/>
              </a:spcBef>
              <a:spcAft>
                <a:spcPts val="0"/>
              </a:spcAft>
              <a:buSzPts val="1400"/>
              <a:buFont typeface="Arial"/>
              <a:buChar char="•"/>
            </a:pPr>
            <a:r>
              <a:rPr b="1" lang="en-US" sz="1600">
                <a:latin typeface="Tahoma"/>
                <a:ea typeface="Tahoma"/>
                <a:cs typeface="Tahoma"/>
                <a:sym typeface="Tahoma"/>
              </a:rPr>
              <a:t>	Compito 1</a:t>
            </a:r>
            <a:r>
              <a:rPr lang="en-US" sz="1600">
                <a:latin typeface="Verdana"/>
                <a:ea typeface="Verdana"/>
                <a:cs typeface="Verdana"/>
                <a:sym typeface="Verdana"/>
              </a:rPr>
              <a:t>. Considerando l'uso di due macchine virtuali in esecuzione su Linux e su GNS3 o sulla LAN domestica:</a:t>
            </a:r>
            <a:endParaRPr sz="1600">
              <a:latin typeface="Verdana"/>
              <a:ea typeface="Verdana"/>
              <a:cs typeface="Verdana"/>
              <a:sym typeface="Verdana"/>
            </a:endParaRPr>
          </a:p>
          <a:p>
            <a:pPr indent="-317500" lvl="1" marL="538480" marR="1202690" rtl="0" algn="l">
              <a:lnSpc>
                <a:spcPct val="117222"/>
              </a:lnSpc>
              <a:spcBef>
                <a:spcPts val="695"/>
              </a:spcBef>
              <a:spcAft>
                <a:spcPts val="0"/>
              </a:spcAft>
              <a:buClr>
                <a:srgbClr val="FFBA00"/>
              </a:buClr>
              <a:buSzPts val="1400"/>
              <a:buFont typeface="Verdana"/>
              <a:buAutoNum type="arabicPeriod"/>
            </a:pPr>
            <a:r>
              <a:rPr lang="en-US">
                <a:latin typeface="Verdana"/>
                <a:ea typeface="Verdana"/>
                <a:cs typeface="Verdana"/>
                <a:sym typeface="Verdana"/>
              </a:rPr>
              <a:t>Aprire 3 porte non sicure su una delle macchine virtuali utilizzando ufw/IPTables</a:t>
            </a:r>
            <a:endParaRPr>
              <a:latin typeface="Verdana"/>
              <a:ea typeface="Verdana"/>
              <a:cs typeface="Verdana"/>
              <a:sym typeface="Verdana"/>
            </a:endParaRPr>
          </a:p>
          <a:p>
            <a:pPr indent="-317500" lvl="1" marL="538480" marR="5080" rtl="0" algn="l">
              <a:lnSpc>
                <a:spcPct val="117222"/>
              </a:lnSpc>
              <a:spcBef>
                <a:spcPts val="675"/>
              </a:spcBef>
              <a:spcAft>
                <a:spcPts val="0"/>
              </a:spcAft>
              <a:buClr>
                <a:srgbClr val="FFBA00"/>
              </a:buClr>
              <a:buSzPts val="1400"/>
              <a:buFont typeface="Verdana"/>
              <a:buAutoNum type="arabicPeriod"/>
            </a:pPr>
            <a:r>
              <a:rPr lang="en-US">
                <a:latin typeface="Verdana"/>
                <a:ea typeface="Verdana"/>
                <a:cs typeface="Verdana"/>
                <a:sym typeface="Verdana"/>
              </a:rPr>
              <a:t>Eseguite lo strumento </a:t>
            </a:r>
            <a:r>
              <a:rPr b="1" lang="en-US">
                <a:latin typeface="Tahoma"/>
                <a:ea typeface="Tahoma"/>
                <a:cs typeface="Tahoma"/>
                <a:sym typeface="Tahoma"/>
              </a:rPr>
              <a:t>nmap-vulners </a:t>
            </a:r>
            <a:r>
              <a:rPr lang="en-US">
                <a:latin typeface="Verdana"/>
                <a:ea typeface="Verdana"/>
                <a:cs typeface="Verdana"/>
                <a:sym typeface="Verdana"/>
              </a:rPr>
              <a:t>da un'altra macchina virtuale e rintracciate tutte le possibili vulnerabilità di tipo CVE-YYYY-NNNNN</a:t>
            </a:r>
            <a:endParaRPr>
              <a:latin typeface="Verdana"/>
              <a:ea typeface="Verdana"/>
              <a:cs typeface="Verdana"/>
              <a:sym typeface="Verdana"/>
            </a:endParaRPr>
          </a:p>
          <a:p>
            <a:pPr indent="-317500" lvl="1" marL="538480" marR="45720" rtl="0" algn="l">
              <a:lnSpc>
                <a:spcPct val="99400"/>
              </a:lnSpc>
              <a:spcBef>
                <a:spcPts val="600"/>
              </a:spcBef>
              <a:spcAft>
                <a:spcPts val="0"/>
              </a:spcAft>
              <a:buClr>
                <a:srgbClr val="FFBA00"/>
              </a:buClr>
              <a:buSzPts val="1400"/>
              <a:buFont typeface="Verdana"/>
              <a:buAutoNum type="arabicPeriod"/>
            </a:pPr>
            <a:r>
              <a:rPr lang="en-US">
                <a:latin typeface="Verdana"/>
                <a:ea typeface="Verdana"/>
                <a:cs typeface="Verdana"/>
                <a:sym typeface="Verdana"/>
              </a:rPr>
              <a:t>Per ogni CVE trovata, indagare le caratteristiche della vulnerabilità, tenendo però conto dei repository CVE specifici, e indicare il livello di gravità secondo CVSS 3.0/3.1 - </a:t>
            </a:r>
            <a:r>
              <a:rPr lang="en-US" u="sng">
                <a:solidFill>
                  <a:srgbClr val="87882D"/>
                </a:solidFill>
                <a:latin typeface="Verdana"/>
                <a:ea typeface="Verdana"/>
                <a:cs typeface="Verdana"/>
                <a:sym typeface="Verdana"/>
              </a:rPr>
              <a:t>https://nvd.nist.gov/vuln-metrics/cvss </a:t>
            </a:r>
            <a:r>
              <a:rPr lang="en-US">
                <a:latin typeface="Verdana"/>
                <a:ea typeface="Verdana"/>
                <a:cs typeface="Verdana"/>
                <a:sym typeface="Verdana"/>
              </a:rPr>
              <a:t>- </a:t>
            </a:r>
            <a:r>
              <a:rPr lang="en-US" u="sng">
                <a:solidFill>
                  <a:srgbClr val="87882D"/>
                </a:solidFill>
                <a:latin typeface="Verdana"/>
                <a:ea typeface="Verdana"/>
                <a:cs typeface="Verdana"/>
                <a:sym typeface="Verdana"/>
              </a:rPr>
              <a:t>https://nvd.nist.gov/vuln-metrics/cvss/v3-calculator</a:t>
            </a:r>
            <a:endParaRPr>
              <a:latin typeface="Verdana"/>
              <a:ea typeface="Verdana"/>
              <a:cs typeface="Verdana"/>
              <a:sym typeface="Verdana"/>
            </a:endParaRPr>
          </a:p>
        </p:txBody>
      </p:sp>
      <p:grpSp>
        <p:nvGrpSpPr>
          <p:cNvPr id="970" name="Google Shape;970;p32"/>
          <p:cNvGrpSpPr/>
          <p:nvPr/>
        </p:nvGrpSpPr>
        <p:grpSpPr>
          <a:xfrm>
            <a:off x="7163690" y="0"/>
            <a:ext cx="5024824" cy="6857999"/>
            <a:chOff x="7163690" y="0"/>
            <a:chExt cx="5024824" cy="6857999"/>
          </a:xfrm>
        </p:grpSpPr>
        <p:sp>
          <p:nvSpPr>
            <p:cNvPr id="971" name="Google Shape;971;p32"/>
            <p:cNvSpPr/>
            <p:nvPr/>
          </p:nvSpPr>
          <p:spPr>
            <a:xfrm>
              <a:off x="7951304" y="2569414"/>
              <a:ext cx="662940" cy="262890"/>
            </a:xfrm>
            <a:custGeom>
              <a:rect b="b" l="l" r="r" t="t"/>
              <a:pathLst>
                <a:path extrusionOk="0" h="262889" w="662940">
                  <a:moveTo>
                    <a:pt x="0" y="262445"/>
                  </a:moveTo>
                  <a:lnTo>
                    <a:pt x="662364" y="0"/>
                  </a:lnTo>
                </a:path>
              </a:pathLst>
            </a:custGeom>
            <a:noFill/>
            <a:ln cap="flat" cmpd="sng" w="12700">
              <a:solidFill>
                <a:srgbClr val="FFBA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972" name="Google Shape;972;p32"/>
            <p:cNvPicPr preferRelativeResize="0"/>
            <p:nvPr/>
          </p:nvPicPr>
          <p:blipFill rotWithShape="1">
            <a:blip r:embed="rId4">
              <a:alphaModFix/>
            </a:blip>
            <a:srcRect b="0" l="0" r="0" t="0"/>
            <a:stretch/>
          </p:blipFill>
          <p:spPr>
            <a:xfrm>
              <a:off x="7163690" y="0"/>
              <a:ext cx="5024824" cy="6857999"/>
            </a:xfrm>
            <a:prstGeom prst="rect">
              <a:avLst/>
            </a:prstGeom>
            <a:noFill/>
            <a:ln>
              <a:noFill/>
            </a:ln>
          </p:spPr>
        </p:pic>
      </p:grpSp>
      <p:sp>
        <p:nvSpPr>
          <p:cNvPr id="973" name="Google Shape;973;p32"/>
          <p:cNvSpPr txBox="1"/>
          <p:nvPr/>
        </p:nvSpPr>
        <p:spPr>
          <a:xfrm rot="5400000">
            <a:off x="8376222" y="3113912"/>
            <a:ext cx="6788784" cy="633095"/>
          </a:xfrm>
          <a:prstGeom prst="rect">
            <a:avLst/>
          </a:prstGeom>
          <a:noFill/>
          <a:ln>
            <a:noFill/>
          </a:ln>
        </p:spPr>
        <p:txBody>
          <a:bodyPr anchorCtr="0" anchor="t" bIns="0" lIns="0" spcFirstLastPara="1" rIns="0" wrap="square" tIns="15225">
            <a:spAutoFit/>
          </a:bodyPr>
          <a:lstStyle/>
          <a:p>
            <a:pPr indent="0" lvl="0" marL="12700" rtl="0" algn="l">
              <a:lnSpc>
                <a:spcPct val="100000"/>
              </a:lnSpc>
              <a:spcBef>
                <a:spcPts val="0"/>
              </a:spcBef>
              <a:spcAft>
                <a:spcPts val="0"/>
              </a:spcAft>
              <a:buNone/>
            </a:pPr>
            <a:r>
              <a:rPr lang="en-US" sz="3900">
                <a:solidFill>
                  <a:srgbClr val="D9D9D9"/>
                </a:solidFill>
                <a:latin typeface="Verdana"/>
                <a:ea typeface="Verdana"/>
                <a:cs typeface="Verdana"/>
                <a:sym typeface="Verdana"/>
              </a:rPr>
              <a:t>COMPITI PRATICI FACOLTATIVI</a:t>
            </a:r>
            <a:endParaRPr sz="3900">
              <a:latin typeface="Verdana"/>
              <a:ea typeface="Verdana"/>
              <a:cs typeface="Verdana"/>
              <a:sym typeface="Verdana"/>
            </a:endParaRPr>
          </a:p>
        </p:txBody>
      </p:sp>
      <p:pic>
        <p:nvPicPr>
          <p:cNvPr id="974" name="Google Shape;974;p32"/>
          <p:cNvPicPr preferRelativeResize="0"/>
          <p:nvPr/>
        </p:nvPicPr>
        <p:blipFill rotWithShape="1">
          <a:blip r:embed="rId5">
            <a:alphaModFix/>
          </a:blip>
          <a:srcRect b="0" l="0" r="0" t="0"/>
          <a:stretch/>
        </p:blipFill>
        <p:spPr>
          <a:xfrm>
            <a:off x="9531390" y="0"/>
            <a:ext cx="2173385" cy="2150244"/>
          </a:xfrm>
          <a:prstGeom prst="rect">
            <a:avLst/>
          </a:prstGeom>
          <a:noFill/>
          <a:ln>
            <a:noFill/>
          </a:ln>
        </p:spPr>
      </p:pic>
      <p:sp>
        <p:nvSpPr>
          <p:cNvPr id="975" name="Google Shape;975;p32"/>
          <p:cNvSpPr txBox="1"/>
          <p:nvPr/>
        </p:nvSpPr>
        <p:spPr>
          <a:xfrm>
            <a:off x="408417" y="5035764"/>
            <a:ext cx="6378000" cy="1110600"/>
          </a:xfrm>
          <a:prstGeom prst="rect">
            <a:avLst/>
          </a:prstGeom>
          <a:solidFill>
            <a:srgbClr val="FFBA00"/>
          </a:solidFill>
          <a:ln cap="flat" cmpd="sng" w="9525">
            <a:solidFill>
              <a:srgbClr val="C00000"/>
            </a:solidFill>
            <a:prstDash val="solid"/>
            <a:round/>
            <a:headEnd len="sm" w="sm" type="none"/>
            <a:tailEnd len="sm" w="sm" type="none"/>
          </a:ln>
        </p:spPr>
        <p:txBody>
          <a:bodyPr anchorCtr="0" anchor="t" bIns="0" lIns="0" spcFirstLastPara="1" rIns="0" wrap="square" tIns="56500">
            <a:spAutoFit/>
          </a:bodyPr>
          <a:lstStyle/>
          <a:p>
            <a:pPr indent="0" lvl="0" marL="91440" marR="149225" rtl="0" algn="l">
              <a:lnSpc>
                <a:spcPct val="118750"/>
              </a:lnSpc>
              <a:spcBef>
                <a:spcPts val="0"/>
              </a:spcBef>
              <a:spcAft>
                <a:spcPts val="0"/>
              </a:spcAft>
              <a:buNone/>
            </a:pPr>
            <a:r>
              <a:rPr b="1" lang="en-US" sz="1500">
                <a:solidFill>
                  <a:srgbClr val="FFFFFF"/>
                </a:solidFill>
                <a:latin typeface="Tahoma"/>
                <a:ea typeface="Tahoma"/>
                <a:cs typeface="Tahoma"/>
                <a:sym typeface="Tahoma"/>
              </a:rPr>
              <a:t>CVSS (Common Vulnerability Scoring System) 3.0/3.1 </a:t>
            </a:r>
            <a:r>
              <a:rPr lang="en-US" sz="1500">
                <a:solidFill>
                  <a:srgbClr val="FFFFFF"/>
                </a:solidFill>
                <a:latin typeface="Verdana"/>
                <a:ea typeface="Verdana"/>
                <a:cs typeface="Verdana"/>
                <a:sym typeface="Verdana"/>
              </a:rPr>
              <a:t>è un calcolatore online che stabilisce le metriche per calcolare le caratteristiche, l'impatto e la gravità delle vulnerabilità riscontrate, ad esempio, nei dispositivi IT/OT.</a:t>
            </a:r>
            <a:endParaRPr sz="1500">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33"/>
          <p:cNvSpPr txBox="1"/>
          <p:nvPr>
            <p:ph type="title"/>
          </p:nvPr>
        </p:nvSpPr>
        <p:spPr>
          <a:xfrm>
            <a:off x="806984" y="316476"/>
            <a:ext cx="6447300" cy="874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Compiti a casa: OpenVAS (per gli endpoint)</a:t>
            </a:r>
            <a:endParaRPr/>
          </a:p>
        </p:txBody>
      </p:sp>
      <p:grpSp>
        <p:nvGrpSpPr>
          <p:cNvPr id="981" name="Google Shape;981;p33"/>
          <p:cNvGrpSpPr/>
          <p:nvPr/>
        </p:nvGrpSpPr>
        <p:grpSpPr>
          <a:xfrm>
            <a:off x="7377174" y="0"/>
            <a:ext cx="3466203" cy="6858000"/>
            <a:chOff x="7377174" y="0"/>
            <a:chExt cx="3466203" cy="6858000"/>
          </a:xfrm>
        </p:grpSpPr>
        <p:pic>
          <p:nvPicPr>
            <p:cNvPr id="982" name="Google Shape;982;p33"/>
            <p:cNvPicPr preferRelativeResize="0"/>
            <p:nvPr/>
          </p:nvPicPr>
          <p:blipFill rotWithShape="1">
            <a:blip r:embed="rId3">
              <a:alphaModFix/>
            </a:blip>
            <a:srcRect b="0" l="0" r="0" t="0"/>
            <a:stretch/>
          </p:blipFill>
          <p:spPr>
            <a:xfrm>
              <a:off x="7549376" y="6167335"/>
              <a:ext cx="3294001" cy="612000"/>
            </a:xfrm>
            <a:prstGeom prst="rect">
              <a:avLst/>
            </a:prstGeom>
            <a:noFill/>
            <a:ln>
              <a:noFill/>
            </a:ln>
          </p:spPr>
        </p:pic>
        <p:sp>
          <p:nvSpPr>
            <p:cNvPr id="983" name="Google Shape;983;p33"/>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984" name="Google Shape;984;p33"/>
          <p:cNvSpPr txBox="1"/>
          <p:nvPr/>
        </p:nvSpPr>
        <p:spPr>
          <a:xfrm>
            <a:off x="228725" y="6377775"/>
            <a:ext cx="6957600" cy="4437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985" name="Google Shape;985;p33"/>
          <p:cNvSpPr txBox="1"/>
          <p:nvPr/>
        </p:nvSpPr>
        <p:spPr>
          <a:xfrm>
            <a:off x="692054" y="1303492"/>
            <a:ext cx="6230700" cy="505500"/>
          </a:xfrm>
          <a:prstGeom prst="rect">
            <a:avLst/>
          </a:prstGeom>
          <a:noFill/>
          <a:ln>
            <a:noFill/>
          </a:ln>
        </p:spPr>
        <p:txBody>
          <a:bodyPr anchorCtr="0" anchor="t" bIns="0" lIns="0" spcFirstLastPara="1" rIns="0" wrap="square" tIns="12700">
            <a:spAutoFit/>
          </a:bodyPr>
          <a:lstStyle/>
          <a:p>
            <a:pPr indent="-149225" lvl="0" marL="161925" rtl="0" algn="l">
              <a:lnSpc>
                <a:spcPct val="100000"/>
              </a:lnSpc>
              <a:spcBef>
                <a:spcPts val="0"/>
              </a:spcBef>
              <a:spcAft>
                <a:spcPts val="0"/>
              </a:spcAft>
              <a:buClr>
                <a:srgbClr val="FFBA00"/>
              </a:buClr>
              <a:buSzPts val="1600"/>
              <a:buFont typeface="Arial"/>
              <a:buChar char="•"/>
            </a:pPr>
            <a:r>
              <a:rPr b="1" lang="en-US" sz="1600">
                <a:latin typeface="Tahoma"/>
                <a:ea typeface="Tahoma"/>
                <a:cs typeface="Tahoma"/>
                <a:sym typeface="Tahoma"/>
              </a:rPr>
              <a:t>Compito 1</a:t>
            </a:r>
            <a:r>
              <a:rPr lang="en-US" sz="1600">
                <a:latin typeface="Verdana"/>
                <a:ea typeface="Verdana"/>
                <a:cs typeface="Verdana"/>
                <a:sym typeface="Verdana"/>
              </a:rPr>
              <a:t>: considerare l'utilizzo di una delle macchine virtuali Linux in esecuzione su</a:t>
            </a:r>
            <a:endParaRPr sz="1600">
              <a:latin typeface="Verdana"/>
              <a:ea typeface="Verdana"/>
              <a:cs typeface="Verdana"/>
              <a:sym typeface="Verdana"/>
            </a:endParaRPr>
          </a:p>
        </p:txBody>
      </p:sp>
      <p:sp>
        <p:nvSpPr>
          <p:cNvPr id="986" name="Google Shape;986;p33"/>
          <p:cNvSpPr txBox="1"/>
          <p:nvPr/>
        </p:nvSpPr>
        <p:spPr>
          <a:xfrm>
            <a:off x="783503" y="1807975"/>
            <a:ext cx="3180300" cy="228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latin typeface="Verdana"/>
                <a:ea typeface="Verdana"/>
                <a:cs typeface="Verdana"/>
                <a:sym typeface="Verdana"/>
              </a:rPr>
              <a:t>GNS3 o LAN domestica:</a:t>
            </a:r>
            <a:endParaRPr>
              <a:latin typeface="Verdana"/>
              <a:ea typeface="Verdana"/>
              <a:cs typeface="Verdana"/>
              <a:sym typeface="Verdana"/>
            </a:endParaRPr>
          </a:p>
        </p:txBody>
      </p:sp>
      <p:sp>
        <p:nvSpPr>
          <p:cNvPr id="987" name="Google Shape;987;p33"/>
          <p:cNvSpPr txBox="1"/>
          <p:nvPr/>
        </p:nvSpPr>
        <p:spPr>
          <a:xfrm>
            <a:off x="874934" y="2125979"/>
            <a:ext cx="2122170" cy="2387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solidFill>
                  <a:srgbClr val="FFBA00"/>
                </a:solidFill>
                <a:latin typeface="Verdana"/>
                <a:ea typeface="Verdana"/>
                <a:cs typeface="Verdana"/>
                <a:sym typeface="Verdana"/>
              </a:rPr>
              <a:t>1. </a:t>
            </a:r>
            <a:r>
              <a:rPr lang="en-US" sz="1400">
                <a:latin typeface="Verdana"/>
                <a:ea typeface="Verdana"/>
                <a:cs typeface="Verdana"/>
                <a:sym typeface="Verdana"/>
              </a:rPr>
              <a:t>Installare </a:t>
            </a:r>
            <a:r>
              <a:rPr b="1" lang="en-US" sz="1400">
                <a:latin typeface="Tahoma"/>
                <a:ea typeface="Tahoma"/>
                <a:cs typeface="Tahoma"/>
                <a:sym typeface="Tahoma"/>
              </a:rPr>
              <a:t>OpenVAS </a:t>
            </a:r>
            <a:r>
              <a:rPr lang="en-US" sz="1400">
                <a:latin typeface="Verdana"/>
                <a:ea typeface="Verdana"/>
                <a:cs typeface="Verdana"/>
                <a:sym typeface="Verdana"/>
              </a:rPr>
              <a:t>e</a:t>
            </a:r>
            <a:endParaRPr sz="1400">
              <a:latin typeface="Verdana"/>
              <a:ea typeface="Verdana"/>
              <a:cs typeface="Verdana"/>
              <a:sym typeface="Verdana"/>
            </a:endParaRPr>
          </a:p>
        </p:txBody>
      </p:sp>
      <p:sp>
        <p:nvSpPr>
          <p:cNvPr id="988" name="Google Shape;988;p33"/>
          <p:cNvSpPr txBox="1"/>
          <p:nvPr/>
        </p:nvSpPr>
        <p:spPr>
          <a:xfrm>
            <a:off x="3029024" y="2132693"/>
            <a:ext cx="3076500" cy="375300"/>
          </a:xfrm>
          <a:prstGeom prst="rect">
            <a:avLst/>
          </a:prstGeom>
          <a:noFill/>
          <a:ln cap="flat" cmpd="sng" w="38100">
            <a:solidFill>
              <a:srgbClr val="C00000"/>
            </a:solidFill>
            <a:prstDash val="solid"/>
            <a:round/>
            <a:headEnd len="sm" w="sm" type="none"/>
            <a:tailEnd len="sm" w="sm" type="none"/>
          </a:ln>
        </p:spPr>
        <p:txBody>
          <a:bodyPr anchorCtr="0" anchor="t" bIns="0" lIns="0" spcFirstLastPara="1" rIns="0" wrap="square" tIns="5700">
            <a:spAutoFit/>
          </a:bodyPr>
          <a:lstStyle/>
          <a:p>
            <a:pPr indent="0" lvl="0" marL="4445" rtl="0" algn="l">
              <a:lnSpc>
                <a:spcPct val="100000"/>
              </a:lnSpc>
              <a:spcBef>
                <a:spcPts val="0"/>
              </a:spcBef>
              <a:spcAft>
                <a:spcPts val="0"/>
              </a:spcAft>
              <a:buNone/>
            </a:pPr>
            <a:r>
              <a:rPr lang="en-US" sz="1200">
                <a:latin typeface="Verdana"/>
                <a:ea typeface="Verdana"/>
                <a:cs typeface="Verdana"/>
                <a:sym typeface="Verdana"/>
              </a:rPr>
              <a:t>la macchina virtuale vulnerabile </a:t>
            </a:r>
            <a:r>
              <a:rPr b="1" lang="en-US" sz="1200">
                <a:latin typeface="Tahoma"/>
                <a:ea typeface="Tahoma"/>
                <a:cs typeface="Tahoma"/>
                <a:sym typeface="Tahoma"/>
              </a:rPr>
              <a:t>Metasploitable2</a:t>
            </a:r>
            <a:endParaRPr sz="1200">
              <a:latin typeface="Tahoma"/>
              <a:ea typeface="Tahoma"/>
              <a:cs typeface="Tahoma"/>
              <a:sym typeface="Tahoma"/>
            </a:endParaRPr>
          </a:p>
        </p:txBody>
      </p:sp>
      <p:sp>
        <p:nvSpPr>
          <p:cNvPr id="989" name="Google Shape;989;p33"/>
          <p:cNvSpPr txBox="1"/>
          <p:nvPr/>
        </p:nvSpPr>
        <p:spPr>
          <a:xfrm>
            <a:off x="1217834" y="2506626"/>
            <a:ext cx="2483400" cy="4437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u="sng">
                <a:solidFill>
                  <a:srgbClr val="87882D"/>
                </a:solidFill>
                <a:latin typeface="Verdana"/>
                <a:ea typeface="Verdana"/>
                <a:cs typeface="Verdana"/>
                <a:sym typeface="Verdana"/>
              </a:rPr>
              <a:t>(</a:t>
            </a:r>
            <a:r>
              <a:rPr lang="en-US" sz="1400">
                <a:latin typeface="Verdana"/>
                <a:ea typeface="Verdana"/>
                <a:cs typeface="Verdana"/>
                <a:sym typeface="Verdana"/>
              </a:rPr>
              <a:t>https://github.com/rapid7/)</a:t>
            </a:r>
            <a:endParaRPr sz="1400">
              <a:latin typeface="Verdana"/>
              <a:ea typeface="Verdana"/>
              <a:cs typeface="Verdana"/>
              <a:sym typeface="Verdana"/>
            </a:endParaRPr>
          </a:p>
        </p:txBody>
      </p:sp>
      <p:sp>
        <p:nvSpPr>
          <p:cNvPr id="990" name="Google Shape;990;p33"/>
          <p:cNvSpPr txBox="1"/>
          <p:nvPr/>
        </p:nvSpPr>
        <p:spPr>
          <a:xfrm>
            <a:off x="692054" y="2887271"/>
            <a:ext cx="6619800" cy="1368600"/>
          </a:xfrm>
          <a:prstGeom prst="rect">
            <a:avLst/>
          </a:prstGeom>
          <a:noFill/>
          <a:ln>
            <a:noFill/>
          </a:ln>
        </p:spPr>
        <p:txBody>
          <a:bodyPr anchorCtr="0" anchor="t" bIns="0" lIns="0" spcFirstLastPara="1" rIns="0" wrap="square" tIns="29825">
            <a:spAutoFit/>
          </a:bodyPr>
          <a:lstStyle/>
          <a:p>
            <a:pPr indent="-342900" lvl="0" marL="538480" marR="379095" rtl="0" algn="l">
              <a:lnSpc>
                <a:spcPct val="112857"/>
              </a:lnSpc>
              <a:spcBef>
                <a:spcPts val="0"/>
              </a:spcBef>
              <a:spcAft>
                <a:spcPts val="0"/>
              </a:spcAft>
              <a:buNone/>
            </a:pPr>
            <a:r>
              <a:rPr lang="en-US" sz="1200">
                <a:solidFill>
                  <a:srgbClr val="FFBA00"/>
                </a:solidFill>
                <a:latin typeface="Verdana"/>
                <a:ea typeface="Verdana"/>
                <a:cs typeface="Verdana"/>
                <a:sym typeface="Verdana"/>
              </a:rPr>
              <a:t>2. </a:t>
            </a:r>
            <a:r>
              <a:rPr lang="en-US" sz="1200">
                <a:latin typeface="Verdana"/>
                <a:ea typeface="Verdana"/>
                <a:cs typeface="Verdana"/>
                <a:sym typeface="Verdana"/>
              </a:rPr>
              <a:t>Identificare almeno 1 servizio di rete (porte) con il rischio più elevato e 1 servizio (porta) con rischio medio</a:t>
            </a:r>
            <a:r>
              <a:rPr lang="en-US" sz="1200">
                <a:solidFill>
                  <a:srgbClr val="FFBA00"/>
                </a:solidFill>
                <a:latin typeface="Verdana"/>
                <a:ea typeface="Verdana"/>
                <a:cs typeface="Verdana"/>
                <a:sym typeface="Verdana"/>
              </a:rPr>
              <a:t>.</a:t>
            </a:r>
            <a:endParaRPr sz="1200">
              <a:latin typeface="Verdana"/>
              <a:ea typeface="Verdana"/>
              <a:cs typeface="Verdana"/>
              <a:sym typeface="Verdana"/>
            </a:endParaRPr>
          </a:p>
          <a:p>
            <a:pPr indent="-136525" lvl="0" marL="161925" rtl="0" algn="l">
              <a:lnSpc>
                <a:spcPct val="100000"/>
              </a:lnSpc>
              <a:spcBef>
                <a:spcPts val="585"/>
              </a:spcBef>
              <a:spcAft>
                <a:spcPts val="0"/>
              </a:spcAft>
              <a:buClr>
                <a:srgbClr val="FFBA00"/>
              </a:buClr>
              <a:buSzPts val="1400"/>
              <a:buFont typeface="Arial"/>
              <a:buChar char="•"/>
            </a:pPr>
            <a:r>
              <a:rPr b="1" lang="en-US">
                <a:latin typeface="Tahoma"/>
                <a:ea typeface="Tahoma"/>
                <a:cs typeface="Tahoma"/>
                <a:sym typeface="Tahoma"/>
              </a:rPr>
              <a:t>Compito 2</a:t>
            </a:r>
            <a:r>
              <a:rPr lang="en-US">
                <a:latin typeface="Verdana"/>
                <a:ea typeface="Verdana"/>
                <a:cs typeface="Verdana"/>
                <a:sym typeface="Verdana"/>
              </a:rPr>
              <a:t>: dalle vulnerabilità trovate:</a:t>
            </a:r>
            <a:endParaRPr>
              <a:latin typeface="Verdana"/>
              <a:ea typeface="Verdana"/>
              <a:cs typeface="Verdana"/>
              <a:sym typeface="Verdana"/>
            </a:endParaRPr>
          </a:p>
          <a:p>
            <a:pPr indent="-330200" lvl="1" marL="538480" marR="5080" rtl="0" algn="l">
              <a:lnSpc>
                <a:spcPct val="101400"/>
              </a:lnSpc>
              <a:spcBef>
                <a:spcPts val="560"/>
              </a:spcBef>
              <a:spcAft>
                <a:spcPts val="0"/>
              </a:spcAft>
              <a:buClr>
                <a:srgbClr val="FFBA00"/>
              </a:buClr>
              <a:buSzPts val="1200"/>
              <a:buFont typeface="Verdana"/>
              <a:buAutoNum type="arabicPeriod"/>
            </a:pPr>
            <a:r>
              <a:rPr lang="en-US" sz="1200">
                <a:latin typeface="Verdana"/>
                <a:ea typeface="Verdana"/>
                <a:cs typeface="Verdana"/>
                <a:sym typeface="Verdana"/>
              </a:rPr>
              <a:t>Estrarre e riportare (con parole proprie) i CVE corrispondenti considerando i repository di fiducia esistenti, come ad esempio: </a:t>
            </a:r>
            <a:r>
              <a:rPr lang="en-US" sz="1200" u="sng">
                <a:solidFill>
                  <a:srgbClr val="87882D"/>
                </a:solidFill>
                <a:latin typeface="Verdana"/>
                <a:ea typeface="Verdana"/>
                <a:cs typeface="Verdana"/>
                <a:sym typeface="Verdana"/>
              </a:rPr>
              <a:t>https:</a:t>
            </a:r>
            <a:r>
              <a:rPr lang="en-US" sz="1200" u="sng">
                <a:solidFill>
                  <a:schemeClr val="hlink"/>
                </a:solidFill>
                <a:latin typeface="Verdana"/>
                <a:ea typeface="Verdana"/>
                <a:cs typeface="Verdana"/>
                <a:sym typeface="Verdana"/>
                <a:hlinkClick r:id="rId4"/>
              </a:rPr>
              <a:t>//www.cvedetails.com, </a:t>
            </a:r>
            <a:r>
              <a:rPr lang="en-US" sz="1200">
                <a:latin typeface="Verdana"/>
                <a:ea typeface="Verdana"/>
                <a:cs typeface="Verdana"/>
                <a:sym typeface="Verdana"/>
              </a:rPr>
              <a:t>https://cve.mitre.org, </a:t>
            </a:r>
            <a:r>
              <a:rPr lang="en-US" sz="1200">
                <a:solidFill>
                  <a:srgbClr val="87882D"/>
                </a:solidFill>
                <a:latin typeface="Verdana"/>
                <a:ea typeface="Verdana"/>
                <a:cs typeface="Verdana"/>
                <a:sym typeface="Verdana"/>
              </a:rPr>
              <a:t>https://nvd.nist.gov</a:t>
            </a:r>
            <a:endParaRPr sz="1200">
              <a:latin typeface="Verdana"/>
              <a:ea typeface="Verdana"/>
              <a:cs typeface="Verdana"/>
              <a:sym typeface="Verdana"/>
            </a:endParaRPr>
          </a:p>
        </p:txBody>
      </p:sp>
      <p:sp>
        <p:nvSpPr>
          <p:cNvPr id="991" name="Google Shape;991;p33"/>
          <p:cNvSpPr/>
          <p:nvPr/>
        </p:nvSpPr>
        <p:spPr>
          <a:xfrm>
            <a:off x="5645054" y="4081467"/>
            <a:ext cx="1651000" cy="12700"/>
          </a:xfrm>
          <a:custGeom>
            <a:rect b="b" l="l" r="r" t="t"/>
            <a:pathLst>
              <a:path extrusionOk="0" h="12700" w="1651000">
                <a:moveTo>
                  <a:pt x="1651000" y="0"/>
                </a:moveTo>
                <a:lnTo>
                  <a:pt x="0" y="0"/>
                </a:lnTo>
                <a:lnTo>
                  <a:pt x="0" y="12700"/>
                </a:lnTo>
                <a:lnTo>
                  <a:pt x="1651000" y="12700"/>
                </a:lnTo>
                <a:lnTo>
                  <a:pt x="1651000" y="0"/>
                </a:lnTo>
                <a:close/>
              </a:path>
            </a:pathLst>
          </a:custGeom>
          <a:solidFill>
            <a:srgbClr val="87882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92" name="Google Shape;992;p33"/>
          <p:cNvSpPr txBox="1"/>
          <p:nvPr/>
        </p:nvSpPr>
        <p:spPr>
          <a:xfrm>
            <a:off x="874934" y="4258413"/>
            <a:ext cx="6311400" cy="2116800"/>
          </a:xfrm>
          <a:prstGeom prst="rect">
            <a:avLst/>
          </a:prstGeom>
          <a:noFill/>
          <a:ln>
            <a:noFill/>
          </a:ln>
        </p:spPr>
        <p:txBody>
          <a:bodyPr anchorCtr="0" anchor="t" bIns="0" lIns="0" spcFirstLastPara="1" rIns="0" wrap="square" tIns="14600">
            <a:spAutoFit/>
          </a:bodyPr>
          <a:lstStyle/>
          <a:p>
            <a:pPr indent="-336550" lvl="0" marL="355600" marR="429894" rtl="0" algn="l">
              <a:lnSpc>
                <a:spcPct val="99000"/>
              </a:lnSpc>
              <a:spcBef>
                <a:spcPts val="0"/>
              </a:spcBef>
              <a:spcAft>
                <a:spcPts val="0"/>
              </a:spcAft>
              <a:buClr>
                <a:srgbClr val="FFBA00"/>
              </a:buClr>
              <a:buSzPts val="1300"/>
              <a:buFont typeface="Verdana"/>
              <a:buAutoNum type="arabicPeriod" startAt="2"/>
            </a:pPr>
            <a:r>
              <a:rPr lang="en-US" sz="1300">
                <a:latin typeface="Verdana"/>
                <a:ea typeface="Verdana"/>
                <a:cs typeface="Verdana"/>
                <a:sym typeface="Verdana"/>
              </a:rPr>
              <a:t>Una volta identificate le porte/servizi di rete (del Task 1), cercare di individuare almeno 2 raccomandazioni per prevenire l'attacco o la vulnerabilità. Per fare ciò, è necessario considerare le seguenti raccomandazioni:</a:t>
            </a:r>
            <a:endParaRPr sz="1300">
              <a:latin typeface="Verdana"/>
              <a:ea typeface="Verdana"/>
              <a:cs typeface="Verdana"/>
              <a:sym typeface="Verdana"/>
            </a:endParaRPr>
          </a:p>
          <a:p>
            <a:pPr indent="-336549" lvl="1" marL="537845" rtl="0" algn="l">
              <a:lnSpc>
                <a:spcPct val="100000"/>
              </a:lnSpc>
              <a:spcBef>
                <a:spcPts val="625"/>
              </a:spcBef>
              <a:spcAft>
                <a:spcPts val="0"/>
              </a:spcAft>
              <a:buClr>
                <a:srgbClr val="FFBA00"/>
              </a:buClr>
              <a:buSzPts val="1300"/>
              <a:buFont typeface="Arial"/>
              <a:buChar char="•"/>
            </a:pPr>
            <a:r>
              <a:rPr lang="en-US" sz="1300">
                <a:latin typeface="Verdana"/>
                <a:ea typeface="Verdana"/>
                <a:cs typeface="Verdana"/>
                <a:sym typeface="Verdana"/>
              </a:rPr>
              <a:t>NIST CSF 2.0</a:t>
            </a:r>
            <a:endParaRPr sz="1300">
              <a:latin typeface="Verdana"/>
              <a:ea typeface="Verdana"/>
              <a:cs typeface="Verdana"/>
              <a:sym typeface="Verdana"/>
            </a:endParaRPr>
          </a:p>
          <a:p>
            <a:pPr indent="-336549" lvl="1" marL="537845" rtl="0" algn="l">
              <a:lnSpc>
                <a:spcPct val="100000"/>
              </a:lnSpc>
              <a:spcBef>
                <a:spcPts val="625"/>
              </a:spcBef>
              <a:spcAft>
                <a:spcPts val="0"/>
              </a:spcAft>
              <a:buClr>
                <a:srgbClr val="FFBA00"/>
              </a:buClr>
              <a:buSzPts val="1300"/>
              <a:buFont typeface="Arial"/>
              <a:buChar char="•"/>
            </a:pPr>
            <a:r>
              <a:rPr lang="en-US" sz="1300">
                <a:latin typeface="Verdana"/>
                <a:ea typeface="Verdana"/>
                <a:cs typeface="Verdana"/>
                <a:sym typeface="Verdana"/>
              </a:rPr>
              <a:t>NIST IR 7628 Rev. 1</a:t>
            </a:r>
            <a:endParaRPr sz="1300">
              <a:latin typeface="Verdana"/>
              <a:ea typeface="Verdana"/>
              <a:cs typeface="Verdana"/>
              <a:sym typeface="Verdana"/>
            </a:endParaRPr>
          </a:p>
          <a:p>
            <a:pPr indent="-336549" lvl="1" marL="537845" marR="5080" rtl="0" algn="l">
              <a:lnSpc>
                <a:spcPct val="112857"/>
              </a:lnSpc>
              <a:spcBef>
                <a:spcPts val="760"/>
              </a:spcBef>
              <a:spcAft>
                <a:spcPts val="0"/>
              </a:spcAft>
              <a:buClr>
                <a:srgbClr val="FFBA00"/>
              </a:buClr>
              <a:buSzPts val="1300"/>
              <a:buFont typeface="Arial"/>
              <a:buChar char="•"/>
            </a:pPr>
            <a:r>
              <a:rPr lang="en-US" sz="1300">
                <a:latin typeface="Verdana"/>
                <a:ea typeface="Verdana"/>
                <a:cs typeface="Verdana"/>
                <a:sym typeface="Verdana"/>
              </a:rPr>
              <a:t>ENISA, "Misure di sicurezza adeguate per le reti intelligenti. Linee guida per valutare il livello di sofisticazione dell'implementazione delle misure di sicurezza".</a:t>
            </a:r>
            <a:endParaRPr sz="1300">
              <a:latin typeface="Verdana"/>
              <a:ea typeface="Verdana"/>
              <a:cs typeface="Verdana"/>
              <a:sym typeface="Verdana"/>
            </a:endParaRPr>
          </a:p>
        </p:txBody>
      </p:sp>
      <p:grpSp>
        <p:nvGrpSpPr>
          <p:cNvPr id="993" name="Google Shape;993;p33"/>
          <p:cNvGrpSpPr/>
          <p:nvPr/>
        </p:nvGrpSpPr>
        <p:grpSpPr>
          <a:xfrm>
            <a:off x="7163690" y="0"/>
            <a:ext cx="5024824" cy="6857999"/>
            <a:chOff x="7163690" y="0"/>
            <a:chExt cx="5024824" cy="6857999"/>
          </a:xfrm>
        </p:grpSpPr>
        <p:sp>
          <p:nvSpPr>
            <p:cNvPr id="994" name="Google Shape;994;p33"/>
            <p:cNvSpPr/>
            <p:nvPr/>
          </p:nvSpPr>
          <p:spPr>
            <a:xfrm>
              <a:off x="7951304" y="2569414"/>
              <a:ext cx="662940" cy="262890"/>
            </a:xfrm>
            <a:custGeom>
              <a:rect b="b" l="l" r="r" t="t"/>
              <a:pathLst>
                <a:path extrusionOk="0" h="262889" w="662940">
                  <a:moveTo>
                    <a:pt x="0" y="262445"/>
                  </a:moveTo>
                  <a:lnTo>
                    <a:pt x="662364" y="0"/>
                  </a:lnTo>
                </a:path>
              </a:pathLst>
            </a:custGeom>
            <a:noFill/>
            <a:ln cap="flat" cmpd="sng" w="12700">
              <a:solidFill>
                <a:srgbClr val="FFBA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995" name="Google Shape;995;p33"/>
            <p:cNvPicPr preferRelativeResize="0"/>
            <p:nvPr/>
          </p:nvPicPr>
          <p:blipFill rotWithShape="1">
            <a:blip r:embed="rId5">
              <a:alphaModFix/>
            </a:blip>
            <a:srcRect b="0" l="0" r="0" t="0"/>
            <a:stretch/>
          </p:blipFill>
          <p:spPr>
            <a:xfrm>
              <a:off x="7163690" y="0"/>
              <a:ext cx="5024824" cy="6857999"/>
            </a:xfrm>
            <a:prstGeom prst="rect">
              <a:avLst/>
            </a:prstGeom>
            <a:noFill/>
            <a:ln>
              <a:noFill/>
            </a:ln>
          </p:spPr>
        </p:pic>
      </p:grpSp>
      <p:sp>
        <p:nvSpPr>
          <p:cNvPr id="996" name="Google Shape;996;p33"/>
          <p:cNvSpPr txBox="1"/>
          <p:nvPr/>
        </p:nvSpPr>
        <p:spPr>
          <a:xfrm rot="5400000">
            <a:off x="10835576" y="654557"/>
            <a:ext cx="1870075" cy="633095"/>
          </a:xfrm>
          <a:prstGeom prst="rect">
            <a:avLst/>
          </a:prstGeom>
          <a:noFill/>
          <a:ln>
            <a:noFill/>
          </a:ln>
        </p:spPr>
        <p:txBody>
          <a:bodyPr anchorCtr="0" anchor="t" bIns="0" lIns="0" spcFirstLastPara="1" rIns="0" wrap="square" tIns="15225">
            <a:spAutoFit/>
          </a:bodyPr>
          <a:lstStyle/>
          <a:p>
            <a:pPr indent="0" lvl="0" marL="12700" rtl="0" algn="l">
              <a:lnSpc>
                <a:spcPct val="100000"/>
              </a:lnSpc>
              <a:spcBef>
                <a:spcPts val="0"/>
              </a:spcBef>
              <a:spcAft>
                <a:spcPts val="0"/>
              </a:spcAft>
              <a:buNone/>
            </a:pPr>
            <a:r>
              <a:rPr lang="en-US" sz="3900">
                <a:solidFill>
                  <a:srgbClr val="D9D9D9"/>
                </a:solidFill>
                <a:latin typeface="Verdana"/>
                <a:ea typeface="Verdana"/>
                <a:cs typeface="Verdana"/>
                <a:sym typeface="Verdana"/>
              </a:rPr>
              <a:t>OPZIONE</a:t>
            </a:r>
            <a:endParaRPr sz="3900">
              <a:latin typeface="Verdana"/>
              <a:ea typeface="Verdana"/>
              <a:cs typeface="Verdana"/>
              <a:sym typeface="Verdana"/>
            </a:endParaRPr>
          </a:p>
        </p:txBody>
      </p:sp>
      <p:sp>
        <p:nvSpPr>
          <p:cNvPr id="997" name="Google Shape;997;p33"/>
          <p:cNvSpPr txBox="1"/>
          <p:nvPr/>
        </p:nvSpPr>
        <p:spPr>
          <a:xfrm rot="5400000">
            <a:off x="11472799" y="1887896"/>
            <a:ext cx="595630" cy="607695"/>
          </a:xfrm>
          <a:prstGeom prst="rect">
            <a:avLst/>
          </a:prstGeom>
          <a:noFill/>
          <a:ln>
            <a:noFill/>
          </a:ln>
        </p:spPr>
        <p:txBody>
          <a:bodyPr anchorCtr="0" anchor="t" bIns="0" lIns="0" spcFirstLastPara="1" rIns="0" wrap="square" tIns="2525">
            <a:spAutoFit/>
          </a:bodyPr>
          <a:lstStyle/>
          <a:p>
            <a:pPr indent="0" lvl="0" marL="0" rtl="0" algn="l">
              <a:lnSpc>
                <a:spcPct val="100000"/>
              </a:lnSpc>
              <a:spcBef>
                <a:spcPts val="0"/>
              </a:spcBef>
              <a:spcAft>
                <a:spcPts val="0"/>
              </a:spcAft>
              <a:buNone/>
            </a:pPr>
            <a:r>
              <a:rPr lang="en-US" sz="3900">
                <a:solidFill>
                  <a:srgbClr val="D9D9D9"/>
                </a:solidFill>
                <a:latin typeface="Verdana"/>
                <a:ea typeface="Verdana"/>
                <a:cs typeface="Verdana"/>
                <a:sym typeface="Verdana"/>
              </a:rPr>
              <a:t>AL</a:t>
            </a:r>
            <a:endParaRPr sz="3900">
              <a:latin typeface="Verdana"/>
              <a:ea typeface="Verdana"/>
              <a:cs typeface="Verdana"/>
              <a:sym typeface="Verdana"/>
            </a:endParaRPr>
          </a:p>
        </p:txBody>
      </p:sp>
      <p:sp>
        <p:nvSpPr>
          <p:cNvPr id="998" name="Google Shape;998;p33"/>
          <p:cNvSpPr txBox="1"/>
          <p:nvPr/>
        </p:nvSpPr>
        <p:spPr>
          <a:xfrm rot="5400000">
            <a:off x="9664636" y="4402612"/>
            <a:ext cx="4211955" cy="633095"/>
          </a:xfrm>
          <a:prstGeom prst="rect">
            <a:avLst/>
          </a:prstGeom>
          <a:noFill/>
          <a:ln>
            <a:noFill/>
          </a:ln>
        </p:spPr>
        <p:txBody>
          <a:bodyPr anchorCtr="0" anchor="t" bIns="0" lIns="0" spcFirstLastPara="1" rIns="0" wrap="square" tIns="15225">
            <a:spAutoFit/>
          </a:bodyPr>
          <a:lstStyle/>
          <a:p>
            <a:pPr indent="0" lvl="0" marL="12700" rtl="0" algn="l">
              <a:lnSpc>
                <a:spcPct val="100000"/>
              </a:lnSpc>
              <a:spcBef>
                <a:spcPts val="0"/>
              </a:spcBef>
              <a:spcAft>
                <a:spcPts val="0"/>
              </a:spcAft>
              <a:buNone/>
            </a:pPr>
            <a:r>
              <a:rPr lang="en-US" sz="3900">
                <a:solidFill>
                  <a:srgbClr val="D9D9D9"/>
                </a:solidFill>
                <a:latin typeface="Verdana"/>
                <a:ea typeface="Verdana"/>
                <a:cs typeface="Verdana"/>
                <a:sym typeface="Verdana"/>
              </a:rPr>
              <a:t>COMPITI PRATICI</a:t>
            </a:r>
            <a:endParaRPr sz="3900">
              <a:latin typeface="Verdana"/>
              <a:ea typeface="Verdana"/>
              <a:cs typeface="Verdana"/>
              <a:sym typeface="Verdana"/>
            </a:endParaRPr>
          </a:p>
        </p:txBody>
      </p:sp>
      <p:pic>
        <p:nvPicPr>
          <p:cNvPr id="999" name="Google Shape;999;p33"/>
          <p:cNvPicPr preferRelativeResize="0"/>
          <p:nvPr/>
        </p:nvPicPr>
        <p:blipFill rotWithShape="1">
          <a:blip r:embed="rId6">
            <a:alphaModFix/>
          </a:blip>
          <a:srcRect b="0" l="0" r="0" t="0"/>
          <a:stretch/>
        </p:blipFill>
        <p:spPr>
          <a:xfrm>
            <a:off x="9531390" y="0"/>
            <a:ext cx="2173385" cy="2150244"/>
          </a:xfrm>
          <a:prstGeom prst="rect">
            <a:avLst/>
          </a:prstGeom>
          <a:noFill/>
          <a:ln>
            <a:noFill/>
          </a:ln>
        </p:spPr>
      </p:pic>
      <p:sp>
        <p:nvSpPr>
          <p:cNvPr id="1000" name="Google Shape;1000;p33"/>
          <p:cNvSpPr txBox="1"/>
          <p:nvPr/>
        </p:nvSpPr>
        <p:spPr>
          <a:xfrm>
            <a:off x="6755513" y="1921189"/>
            <a:ext cx="5349240" cy="648335"/>
          </a:xfrm>
          <a:prstGeom prst="rect">
            <a:avLst/>
          </a:prstGeom>
          <a:solidFill>
            <a:srgbClr val="FF0000"/>
          </a:solidFill>
          <a:ln cap="flat" cmpd="sng" w="41275">
            <a:solidFill>
              <a:srgbClr val="FFFF00"/>
            </a:solidFill>
            <a:prstDash val="solid"/>
            <a:round/>
            <a:headEnd len="sm" w="sm" type="none"/>
            <a:tailEnd len="sm" w="sm" type="none"/>
          </a:ln>
        </p:spPr>
        <p:txBody>
          <a:bodyPr anchorCtr="0" anchor="t" bIns="0" lIns="0" spcFirstLastPara="1" rIns="0" wrap="square" tIns="89525">
            <a:spAutoFit/>
          </a:bodyPr>
          <a:lstStyle/>
          <a:p>
            <a:pPr indent="-17145" lvl="0" marL="159385" marR="137795" rtl="0" algn="l">
              <a:lnSpc>
                <a:spcPct val="118750"/>
              </a:lnSpc>
              <a:spcBef>
                <a:spcPts val="0"/>
              </a:spcBef>
              <a:spcAft>
                <a:spcPts val="0"/>
              </a:spcAft>
              <a:buNone/>
            </a:pPr>
            <a:r>
              <a:rPr lang="en-US" sz="1600">
                <a:solidFill>
                  <a:srgbClr val="FFFF00"/>
                </a:solidFill>
                <a:latin typeface="Verdana"/>
                <a:ea typeface="Verdana"/>
                <a:cs typeface="Verdana"/>
                <a:sym typeface="Verdana"/>
              </a:rPr>
              <a:t>Massima attenzione a questo MV, che per sua natura è vulnerabile e NON deve essere applicato per uso personale.</a:t>
            </a:r>
            <a:endParaRPr sz="1600">
              <a:latin typeface="Verdana"/>
              <a:ea typeface="Verdana"/>
              <a:cs typeface="Verdana"/>
              <a:sym typeface="Verdana"/>
            </a:endParaRPr>
          </a:p>
        </p:txBody>
      </p:sp>
      <p:grpSp>
        <p:nvGrpSpPr>
          <p:cNvPr id="1001" name="Google Shape;1001;p33"/>
          <p:cNvGrpSpPr/>
          <p:nvPr/>
        </p:nvGrpSpPr>
        <p:grpSpPr>
          <a:xfrm>
            <a:off x="6105330" y="2128949"/>
            <a:ext cx="605790" cy="197486"/>
            <a:chOff x="6105330" y="2128949"/>
            <a:chExt cx="605790" cy="197486"/>
          </a:xfrm>
        </p:grpSpPr>
        <p:sp>
          <p:nvSpPr>
            <p:cNvPr id="1002" name="Google Shape;1002;p33"/>
            <p:cNvSpPr/>
            <p:nvPr/>
          </p:nvSpPr>
          <p:spPr>
            <a:xfrm>
              <a:off x="6105330" y="2128949"/>
              <a:ext cx="605790" cy="197485"/>
            </a:xfrm>
            <a:custGeom>
              <a:rect b="b" l="l" r="r" t="t"/>
              <a:pathLst>
                <a:path extrusionOk="0" h="197485" w="605790">
                  <a:moveTo>
                    <a:pt x="507030" y="0"/>
                  </a:moveTo>
                  <a:lnTo>
                    <a:pt x="507030" y="49331"/>
                  </a:lnTo>
                  <a:lnTo>
                    <a:pt x="0" y="49331"/>
                  </a:lnTo>
                  <a:lnTo>
                    <a:pt x="0" y="147994"/>
                  </a:lnTo>
                  <a:lnTo>
                    <a:pt x="507030" y="147994"/>
                  </a:lnTo>
                  <a:lnTo>
                    <a:pt x="507030" y="197326"/>
                  </a:lnTo>
                  <a:lnTo>
                    <a:pt x="605693" y="98663"/>
                  </a:lnTo>
                  <a:lnTo>
                    <a:pt x="507030" y="0"/>
                  </a:lnTo>
                  <a:close/>
                </a:path>
              </a:pathLst>
            </a:custGeom>
            <a:solidFill>
              <a:srgbClr val="C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03" name="Google Shape;1003;p33"/>
            <p:cNvSpPr/>
            <p:nvPr/>
          </p:nvSpPr>
          <p:spPr>
            <a:xfrm>
              <a:off x="6105330" y="2128950"/>
              <a:ext cx="605790" cy="197485"/>
            </a:xfrm>
            <a:custGeom>
              <a:rect b="b" l="l" r="r" t="t"/>
              <a:pathLst>
                <a:path extrusionOk="0" h="197485" w="605790">
                  <a:moveTo>
                    <a:pt x="507030" y="197325"/>
                  </a:moveTo>
                  <a:lnTo>
                    <a:pt x="507030" y="147993"/>
                  </a:lnTo>
                  <a:lnTo>
                    <a:pt x="0" y="147993"/>
                  </a:lnTo>
                  <a:lnTo>
                    <a:pt x="0" y="49331"/>
                  </a:lnTo>
                  <a:lnTo>
                    <a:pt x="507030" y="49331"/>
                  </a:lnTo>
                  <a:lnTo>
                    <a:pt x="507030" y="0"/>
                  </a:lnTo>
                  <a:lnTo>
                    <a:pt x="605693" y="98662"/>
                  </a:lnTo>
                  <a:lnTo>
                    <a:pt x="507030" y="197325"/>
                  </a:lnTo>
                  <a:close/>
                </a:path>
              </a:pathLst>
            </a:custGeom>
            <a:noFill/>
            <a:ln cap="flat" cmpd="sng" w="1587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004" name="Google Shape;1004;p33"/>
          <p:cNvSpPr txBox="1"/>
          <p:nvPr/>
        </p:nvSpPr>
        <p:spPr>
          <a:xfrm>
            <a:off x="7527795" y="5747003"/>
            <a:ext cx="4053204" cy="998219"/>
          </a:xfrm>
          <a:prstGeom prst="rect">
            <a:avLst/>
          </a:prstGeom>
          <a:noFill/>
          <a:ln>
            <a:noFill/>
          </a:ln>
        </p:spPr>
        <p:txBody>
          <a:bodyPr anchorCtr="0" anchor="t" bIns="0" lIns="0" spcFirstLastPara="1" rIns="0" wrap="square" tIns="12700">
            <a:spAutoFit/>
          </a:bodyPr>
          <a:lstStyle/>
          <a:p>
            <a:pPr indent="0" lvl="0" marL="12700" rtl="0" algn="l">
              <a:lnSpc>
                <a:spcPct val="115625"/>
              </a:lnSpc>
              <a:spcBef>
                <a:spcPts val="0"/>
              </a:spcBef>
              <a:spcAft>
                <a:spcPts val="0"/>
              </a:spcAft>
              <a:buNone/>
            </a:pPr>
            <a:r>
              <a:rPr lang="en-US" sz="800">
                <a:latin typeface="Verdana"/>
                <a:ea typeface="Verdana"/>
                <a:cs typeface="Verdana"/>
                <a:sym typeface="Verdana"/>
              </a:rPr>
              <a:t>Fonte: NIST, "Cybersecurity Framework (CSF) 2.0 Reference Tool", 2024.</a:t>
            </a:r>
            <a:endParaRPr sz="800">
              <a:latin typeface="Verdana"/>
              <a:ea typeface="Verdana"/>
              <a:cs typeface="Verdana"/>
              <a:sym typeface="Verdana"/>
            </a:endParaRPr>
          </a:p>
          <a:p>
            <a:pPr indent="0" lvl="0" marL="12700" rtl="0" algn="l">
              <a:lnSpc>
                <a:spcPct val="115625"/>
              </a:lnSpc>
              <a:spcBef>
                <a:spcPts val="0"/>
              </a:spcBef>
              <a:spcAft>
                <a:spcPts val="0"/>
              </a:spcAft>
              <a:buNone/>
            </a:pPr>
            <a:r>
              <a:rPr lang="en-US" sz="800">
                <a:latin typeface="Verdana"/>
                <a:ea typeface="Verdana"/>
                <a:cs typeface="Verdana"/>
                <a:sym typeface="Verdana"/>
              </a:rPr>
              <a:t>URL: </a:t>
            </a:r>
            <a:r>
              <a:rPr lang="en-US" sz="800" u="sng">
                <a:solidFill>
                  <a:srgbClr val="87882D"/>
                </a:solidFill>
                <a:latin typeface="Verdana"/>
                <a:ea typeface="Verdana"/>
                <a:cs typeface="Verdana"/>
                <a:sym typeface="Verdana"/>
              </a:rPr>
              <a:t>https://csrc.nist.gov/Projects/Cybersecurity-Framework/Filters#/csf/filters</a:t>
            </a:r>
            <a:endParaRPr sz="800">
              <a:latin typeface="Verdana"/>
              <a:ea typeface="Verdana"/>
              <a:cs typeface="Verdana"/>
              <a:sym typeface="Verdana"/>
            </a:endParaRPr>
          </a:p>
          <a:p>
            <a:pPr indent="0" lvl="0" marL="12700" marR="114935" rtl="0" algn="l">
              <a:lnSpc>
                <a:spcPct val="102499"/>
              </a:lnSpc>
              <a:spcBef>
                <a:spcPts val="20"/>
              </a:spcBef>
              <a:spcAft>
                <a:spcPts val="0"/>
              </a:spcAft>
              <a:buNone/>
            </a:pPr>
            <a:r>
              <a:rPr lang="en-US" sz="800">
                <a:latin typeface="Verdana"/>
                <a:ea typeface="Verdana"/>
                <a:cs typeface="Verdana"/>
                <a:sym typeface="Verdana"/>
              </a:rPr>
              <a:t>Fonte: NIST, "Guidelines for Smart Grid Cybersecurity", NIST IR 7628 Rev. 1, 2024. URL: </a:t>
            </a:r>
            <a:r>
              <a:rPr lang="en-US" sz="800" u="sng">
                <a:solidFill>
                  <a:srgbClr val="87882D"/>
                </a:solidFill>
                <a:latin typeface="Verdana"/>
                <a:ea typeface="Verdana"/>
                <a:cs typeface="Verdana"/>
                <a:sym typeface="Verdana"/>
              </a:rPr>
              <a:t>https:</a:t>
            </a:r>
            <a:r>
              <a:rPr lang="en-US" sz="800">
                <a:solidFill>
                  <a:srgbClr val="87882D"/>
                </a:solidFill>
                <a:latin typeface="Verdana"/>
                <a:ea typeface="Verdana"/>
                <a:cs typeface="Verdana"/>
                <a:sym typeface="Verdana"/>
              </a:rPr>
              <a:t>//csrc.nist.gov/pubs/ir/7628/r1/final</a:t>
            </a:r>
            <a:endParaRPr sz="800">
              <a:latin typeface="Verdana"/>
              <a:ea typeface="Verdana"/>
              <a:cs typeface="Verdana"/>
              <a:sym typeface="Verdana"/>
            </a:endParaRPr>
          </a:p>
          <a:p>
            <a:pPr indent="0" lvl="0" marL="12700" rtl="0" algn="l">
              <a:lnSpc>
                <a:spcPct val="113750"/>
              </a:lnSpc>
              <a:spcBef>
                <a:spcPts val="0"/>
              </a:spcBef>
              <a:spcAft>
                <a:spcPts val="0"/>
              </a:spcAft>
              <a:buNone/>
            </a:pPr>
            <a:r>
              <a:rPr lang="en-US" sz="800">
                <a:latin typeface="Verdana"/>
                <a:ea typeface="Verdana"/>
                <a:cs typeface="Verdana"/>
                <a:sym typeface="Verdana"/>
              </a:rPr>
              <a:t>Fonte: ENISA, "Misure di sicurezza adeguate per le reti intelligenti. Linee guida per la valutazione</a:t>
            </a:r>
            <a:endParaRPr sz="800">
              <a:latin typeface="Verdana"/>
              <a:ea typeface="Verdana"/>
              <a:cs typeface="Verdana"/>
              <a:sym typeface="Verdana"/>
            </a:endParaRPr>
          </a:p>
          <a:p>
            <a:pPr indent="0" lvl="0" marL="12700" rtl="0" algn="l">
              <a:lnSpc>
                <a:spcPct val="115625"/>
              </a:lnSpc>
              <a:spcBef>
                <a:spcPts val="50"/>
              </a:spcBef>
              <a:spcAft>
                <a:spcPts val="0"/>
              </a:spcAft>
              <a:buNone/>
            </a:pPr>
            <a:r>
              <a:rPr lang="en-US" sz="800">
                <a:latin typeface="Verdana"/>
                <a:ea typeface="Verdana"/>
                <a:cs typeface="Verdana"/>
                <a:sym typeface="Verdana"/>
              </a:rPr>
              <a:t>il grado di sofisticazione dell'implementazione delle misure di sicurezza", 2012</a:t>
            </a:r>
            <a:endParaRPr sz="800">
              <a:latin typeface="Verdana"/>
              <a:ea typeface="Verdana"/>
              <a:cs typeface="Verdana"/>
              <a:sym typeface="Verdana"/>
            </a:endParaRPr>
          </a:p>
          <a:p>
            <a:pPr indent="0" lvl="0" marL="12700" rtl="0" algn="l">
              <a:lnSpc>
                <a:spcPct val="115625"/>
              </a:lnSpc>
              <a:spcBef>
                <a:spcPts val="0"/>
              </a:spcBef>
              <a:spcAft>
                <a:spcPts val="0"/>
              </a:spcAft>
              <a:buNone/>
            </a:pPr>
            <a:r>
              <a:rPr lang="en-US" sz="800">
                <a:latin typeface="Verdana"/>
                <a:ea typeface="Verdana"/>
                <a:cs typeface="Verdana"/>
                <a:sym typeface="Verdana"/>
              </a:rPr>
              <a:t>URL: </a:t>
            </a:r>
            <a:r>
              <a:rPr lang="en-US" sz="800" u="sng">
                <a:solidFill>
                  <a:srgbClr val="87882D"/>
                </a:solidFill>
                <a:latin typeface="Verdana"/>
                <a:ea typeface="Verdana"/>
                <a:cs typeface="Verdana"/>
                <a:sym typeface="Verdana"/>
              </a:rPr>
              <a:t>https:</a:t>
            </a:r>
            <a:r>
              <a:rPr lang="en-US" sz="800" u="sng">
                <a:solidFill>
                  <a:srgbClr val="87882D"/>
                </a:solidFill>
                <a:latin typeface="Verdana"/>
                <a:ea typeface="Verdana"/>
                <a:cs typeface="Verdana"/>
                <a:sym typeface="Verdana"/>
                <a:hlinkClick r:id="rId7">
                  <a:extLst>
                    <a:ext uri="{A12FA001-AC4F-418D-AE19-62706E023703}">
                      <ahyp:hlinkClr val="tx"/>
                    </a:ext>
                  </a:extLst>
                </a:hlinkClick>
              </a:rPr>
              <a:t>//www.enisa.europa.eu/publications/appropriate-security-</a:t>
            </a:r>
            <a:endParaRPr sz="800">
              <a:latin typeface="Verdana"/>
              <a:ea typeface="Verdana"/>
              <a:cs typeface="Verdana"/>
              <a:sym typeface="Verdana"/>
            </a:endParaRPr>
          </a:p>
          <a:p>
            <a:pPr indent="0" lvl="0" marL="12700" rtl="0" algn="l">
              <a:lnSpc>
                <a:spcPct val="100000"/>
              </a:lnSpc>
              <a:spcBef>
                <a:spcPts val="50"/>
              </a:spcBef>
              <a:spcAft>
                <a:spcPts val="0"/>
              </a:spcAft>
              <a:buNone/>
            </a:pPr>
            <a:r>
              <a:rPr lang="en-US" sz="800" u="sng">
                <a:solidFill>
                  <a:srgbClr val="87882D"/>
                </a:solidFill>
                <a:latin typeface="Verdana"/>
                <a:ea typeface="Verdana"/>
                <a:cs typeface="Verdana"/>
                <a:sym typeface="Verdana"/>
              </a:rPr>
              <a:t>misure per le reti intelligenti</a:t>
            </a:r>
            <a:endParaRPr sz="800">
              <a:latin typeface="Verdana"/>
              <a:ea typeface="Verdana"/>
              <a:cs typeface="Verdana"/>
              <a:sym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08" name="Shape 1008"/>
        <p:cNvGrpSpPr/>
        <p:nvPr/>
      </p:nvGrpSpPr>
      <p:grpSpPr>
        <a:xfrm>
          <a:off x="0" y="0"/>
          <a:ext cx="0" cy="0"/>
          <a:chOff x="0" y="0"/>
          <a:chExt cx="0" cy="0"/>
        </a:xfrm>
      </p:grpSpPr>
      <p:grpSp>
        <p:nvGrpSpPr>
          <p:cNvPr id="1009" name="Google Shape;1009;p34"/>
          <p:cNvGrpSpPr/>
          <p:nvPr/>
        </p:nvGrpSpPr>
        <p:grpSpPr>
          <a:xfrm>
            <a:off x="4561976" y="0"/>
            <a:ext cx="6535790" cy="6858000"/>
            <a:chOff x="4561976" y="0"/>
            <a:chExt cx="6535790" cy="6858000"/>
          </a:xfrm>
        </p:grpSpPr>
        <p:pic>
          <p:nvPicPr>
            <p:cNvPr id="1010" name="Google Shape;1010;p34"/>
            <p:cNvPicPr preferRelativeResize="0"/>
            <p:nvPr/>
          </p:nvPicPr>
          <p:blipFill rotWithShape="1">
            <a:blip r:embed="rId3">
              <a:alphaModFix/>
            </a:blip>
            <a:srcRect b="0" l="0" r="0" t="0"/>
            <a:stretch/>
          </p:blipFill>
          <p:spPr>
            <a:xfrm>
              <a:off x="5029199" y="0"/>
              <a:ext cx="6068567" cy="6851903"/>
            </a:xfrm>
            <a:prstGeom prst="rect">
              <a:avLst/>
            </a:prstGeom>
            <a:noFill/>
            <a:ln>
              <a:noFill/>
            </a:ln>
          </p:spPr>
        </p:pic>
        <p:sp>
          <p:nvSpPr>
            <p:cNvPr id="1011" name="Google Shape;1011;p34"/>
            <p:cNvSpPr/>
            <p:nvPr/>
          </p:nvSpPr>
          <p:spPr>
            <a:xfrm>
              <a:off x="4561976" y="0"/>
              <a:ext cx="1925320" cy="6858000"/>
            </a:xfrm>
            <a:custGeom>
              <a:rect b="b" l="l" r="r" t="t"/>
              <a:pathLst>
                <a:path extrusionOk="0" h="6858000" w="1925320">
                  <a:moveTo>
                    <a:pt x="1924730" y="0"/>
                  </a:moveTo>
                  <a:lnTo>
                    <a:pt x="0" y="6858000"/>
                  </a:lnTo>
                </a:path>
              </a:pathLst>
            </a:custGeom>
            <a:noFill/>
            <a:ln cap="flat" cmpd="sng" w="25400">
              <a:solidFill>
                <a:srgbClr val="D87A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012" name="Google Shape;1012;p34"/>
          <p:cNvSpPr txBox="1"/>
          <p:nvPr>
            <p:ph type="title"/>
          </p:nvPr>
        </p:nvSpPr>
        <p:spPr>
          <a:xfrm>
            <a:off x="875061" y="308355"/>
            <a:ext cx="4183379" cy="121412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solidFill>
                  <a:srgbClr val="FFBA00"/>
                </a:solidFill>
              </a:rPr>
              <a:t>Connettersi con CyberSecPro: </a:t>
            </a:r>
            <a:r>
              <a:rPr lang="en-US"/>
              <a:t>come registrarsi e altre informazioni pratiche</a:t>
            </a:r>
            <a:endParaRPr/>
          </a:p>
        </p:txBody>
      </p:sp>
      <p:sp>
        <p:nvSpPr>
          <p:cNvPr id="1013" name="Google Shape;1013;p34"/>
          <p:cNvSpPr txBox="1"/>
          <p:nvPr/>
        </p:nvSpPr>
        <p:spPr>
          <a:xfrm>
            <a:off x="875061" y="2234692"/>
            <a:ext cx="4279200" cy="2136900"/>
          </a:xfrm>
          <a:prstGeom prst="rect">
            <a:avLst/>
          </a:prstGeom>
          <a:noFill/>
          <a:ln>
            <a:noFill/>
          </a:ln>
        </p:spPr>
        <p:txBody>
          <a:bodyPr anchorCtr="0" anchor="t" bIns="0" lIns="0" spcFirstLastPara="1" rIns="0" wrap="square" tIns="36825">
            <a:spAutoFit/>
          </a:bodyPr>
          <a:lstStyle/>
          <a:p>
            <a:pPr indent="-335915" lvl="0" marL="354965" rtl="0" algn="l">
              <a:lnSpc>
                <a:spcPct val="100000"/>
              </a:lnSpc>
              <a:spcBef>
                <a:spcPts val="0"/>
              </a:spcBef>
              <a:spcAft>
                <a:spcPts val="0"/>
              </a:spcAft>
              <a:buClr>
                <a:srgbClr val="FFBA00"/>
              </a:buClr>
              <a:buSzPts val="1500"/>
              <a:buFont typeface="Verdana"/>
              <a:buAutoNum type="arabicPeriod"/>
            </a:pPr>
            <a:r>
              <a:rPr lang="en-US" sz="1500">
                <a:latin typeface="Verdana"/>
                <a:ea typeface="Verdana"/>
                <a:cs typeface="Verdana"/>
                <a:sym typeface="Verdana"/>
              </a:rPr>
              <a:t>Sito web:</a:t>
            </a:r>
            <a:endParaRPr sz="1500">
              <a:latin typeface="Verdana"/>
              <a:ea typeface="Verdana"/>
              <a:cs typeface="Verdana"/>
              <a:sym typeface="Verdana"/>
            </a:endParaRPr>
          </a:p>
          <a:p>
            <a:pPr indent="0" lvl="0" marL="304800" rtl="0" algn="l">
              <a:lnSpc>
                <a:spcPct val="100000"/>
              </a:lnSpc>
              <a:spcBef>
                <a:spcPts val="190"/>
              </a:spcBef>
              <a:spcAft>
                <a:spcPts val="0"/>
              </a:spcAft>
              <a:buNone/>
            </a:pPr>
            <a:r>
              <a:rPr lang="en-US" sz="1500" u="sng">
                <a:solidFill>
                  <a:srgbClr val="87882D"/>
                </a:solidFill>
                <a:latin typeface="Verdana"/>
                <a:ea typeface="Verdana"/>
                <a:cs typeface="Verdana"/>
                <a:sym typeface="Verdana"/>
                <a:hlinkClick r:id="rId4">
                  <a:extLst>
                    <a:ext uri="{A12FA001-AC4F-418D-AE19-62706E023703}">
                      <ahyp:hlinkClr val="tx"/>
                    </a:ext>
                  </a:extLst>
                </a:hlinkClick>
              </a:rPr>
              <a:t> www.cybersecpro-project.eu</a:t>
            </a:r>
            <a:endParaRPr sz="1500">
              <a:latin typeface="Verdana"/>
              <a:ea typeface="Verdana"/>
              <a:cs typeface="Verdana"/>
              <a:sym typeface="Verdana"/>
            </a:endParaRPr>
          </a:p>
          <a:p>
            <a:pPr indent="-336550" lvl="0" marL="355600" marR="351790" rtl="0" algn="l">
              <a:lnSpc>
                <a:spcPct val="112500"/>
              </a:lnSpc>
              <a:spcBef>
                <a:spcPts val="1530"/>
              </a:spcBef>
              <a:spcAft>
                <a:spcPts val="0"/>
              </a:spcAft>
              <a:buClr>
                <a:srgbClr val="FFBA00"/>
              </a:buClr>
              <a:buSzPts val="1500"/>
              <a:buFont typeface="Verdana"/>
              <a:buAutoNum type="arabicPeriod" startAt="2"/>
            </a:pPr>
            <a:r>
              <a:rPr lang="en-US" sz="1500">
                <a:latin typeface="Verdana"/>
                <a:ea typeface="Verdana"/>
                <a:cs typeface="Verdana"/>
                <a:sym typeface="Verdana"/>
              </a:rPr>
              <a:t>X (Twitter): </a:t>
            </a:r>
            <a:r>
              <a:rPr lang="en-US" sz="1500" u="sng">
                <a:solidFill>
                  <a:srgbClr val="87882D"/>
                </a:solidFill>
                <a:latin typeface="Verdana"/>
                <a:ea typeface="Verdana"/>
                <a:cs typeface="Verdana"/>
                <a:sym typeface="Verdana"/>
              </a:rPr>
              <a:t>https://twitter.com/CyberSecPro_eu</a:t>
            </a:r>
            <a:endParaRPr sz="1500">
              <a:latin typeface="Verdana"/>
              <a:ea typeface="Verdana"/>
              <a:cs typeface="Verdana"/>
              <a:sym typeface="Verdana"/>
            </a:endParaRPr>
          </a:p>
          <a:p>
            <a:pPr indent="-336550" lvl="0" marL="355600" marR="5080" rtl="0" algn="l">
              <a:lnSpc>
                <a:spcPct val="106250"/>
              </a:lnSpc>
              <a:spcBef>
                <a:spcPts val="1375"/>
              </a:spcBef>
              <a:spcAft>
                <a:spcPts val="0"/>
              </a:spcAft>
              <a:buClr>
                <a:srgbClr val="FFBA00"/>
              </a:buClr>
              <a:buSzPts val="1500"/>
              <a:buFont typeface="Verdana"/>
              <a:buAutoNum type="arabicPeriod" startAt="2"/>
            </a:pPr>
            <a:r>
              <a:rPr lang="en-US" sz="1500">
                <a:latin typeface="Verdana"/>
                <a:ea typeface="Verdana"/>
                <a:cs typeface="Verdana"/>
                <a:sym typeface="Verdana"/>
              </a:rPr>
              <a:t>LinkedIn: </a:t>
            </a:r>
            <a:r>
              <a:rPr lang="en-US" sz="1500" u="sng">
                <a:solidFill>
                  <a:srgbClr val="87882D"/>
                </a:solidFill>
                <a:latin typeface="Verdana"/>
                <a:ea typeface="Verdana"/>
                <a:cs typeface="Verdana"/>
                <a:sym typeface="Verdana"/>
              </a:rPr>
              <a:t>https:</a:t>
            </a:r>
            <a:r>
              <a:rPr lang="en-US" sz="1500" u="sng">
                <a:solidFill>
                  <a:srgbClr val="87882D"/>
                </a:solidFill>
                <a:latin typeface="Verdana"/>
                <a:ea typeface="Verdana"/>
                <a:cs typeface="Verdana"/>
                <a:sym typeface="Verdana"/>
                <a:hlinkClick r:id="rId5">
                  <a:extLst>
                    <a:ext uri="{A12FA001-AC4F-418D-AE19-62706E023703}">
                      <ahyp:hlinkClr val="tx"/>
                    </a:ext>
                  </a:extLst>
                </a:hlinkClick>
              </a:rPr>
              <a:t>//www.linkedin.com/company/cy </a:t>
            </a:r>
            <a:r>
              <a:rPr lang="en-US" sz="1500" u="sng">
                <a:solidFill>
                  <a:srgbClr val="87882D"/>
                </a:solidFill>
                <a:latin typeface="Verdana"/>
                <a:ea typeface="Verdana"/>
                <a:cs typeface="Verdana"/>
                <a:sym typeface="Verdana"/>
              </a:rPr>
              <a:t>bersecpro-euproject/</a:t>
            </a:r>
            <a:endParaRPr sz="1500">
              <a:latin typeface="Verdana"/>
              <a:ea typeface="Verdana"/>
              <a:cs typeface="Verdana"/>
              <a:sym typeface="Verdana"/>
            </a:endParaRPr>
          </a:p>
        </p:txBody>
      </p:sp>
      <p:grpSp>
        <p:nvGrpSpPr>
          <p:cNvPr id="1014" name="Google Shape;1014;p34"/>
          <p:cNvGrpSpPr/>
          <p:nvPr/>
        </p:nvGrpSpPr>
        <p:grpSpPr>
          <a:xfrm>
            <a:off x="796321" y="60959"/>
            <a:ext cx="11392631" cy="6797040"/>
            <a:chOff x="796321" y="60959"/>
            <a:chExt cx="11392631" cy="6797040"/>
          </a:xfrm>
        </p:grpSpPr>
        <p:pic>
          <p:nvPicPr>
            <p:cNvPr id="1015" name="Google Shape;1015;p34"/>
            <p:cNvPicPr preferRelativeResize="0"/>
            <p:nvPr/>
          </p:nvPicPr>
          <p:blipFill rotWithShape="1">
            <a:blip r:embed="rId6">
              <a:alphaModFix/>
            </a:blip>
            <a:srcRect b="0" l="0" r="0" t="0"/>
            <a:stretch/>
          </p:blipFill>
          <p:spPr>
            <a:xfrm>
              <a:off x="5154168" y="60959"/>
              <a:ext cx="7034784" cy="6797040"/>
            </a:xfrm>
            <a:prstGeom prst="rect">
              <a:avLst/>
            </a:prstGeom>
            <a:noFill/>
            <a:ln>
              <a:noFill/>
            </a:ln>
          </p:spPr>
        </p:pic>
        <p:pic>
          <p:nvPicPr>
            <p:cNvPr id="1016" name="Google Shape;1016;p34"/>
            <p:cNvPicPr preferRelativeResize="0"/>
            <p:nvPr/>
          </p:nvPicPr>
          <p:blipFill rotWithShape="1">
            <a:blip r:embed="rId7">
              <a:alphaModFix/>
            </a:blip>
            <a:srcRect b="0" l="0" r="0" t="0"/>
            <a:stretch/>
          </p:blipFill>
          <p:spPr>
            <a:xfrm>
              <a:off x="5347717" y="255581"/>
              <a:ext cx="6557564" cy="6346837"/>
            </a:xfrm>
            <a:prstGeom prst="rect">
              <a:avLst/>
            </a:prstGeom>
            <a:noFill/>
            <a:ln>
              <a:noFill/>
            </a:ln>
          </p:spPr>
        </p:pic>
        <p:pic>
          <p:nvPicPr>
            <p:cNvPr id="1017" name="Google Shape;1017;p34"/>
            <p:cNvPicPr preferRelativeResize="0"/>
            <p:nvPr/>
          </p:nvPicPr>
          <p:blipFill rotWithShape="1">
            <a:blip r:embed="rId8">
              <a:alphaModFix/>
            </a:blip>
            <a:srcRect b="0" l="0" r="0" t="0"/>
            <a:stretch/>
          </p:blipFill>
          <p:spPr>
            <a:xfrm>
              <a:off x="796321" y="4458984"/>
              <a:ext cx="4201416" cy="2143434"/>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21" name="Shape 1021"/>
        <p:cNvGrpSpPr/>
        <p:nvPr/>
      </p:nvGrpSpPr>
      <p:grpSpPr>
        <a:xfrm>
          <a:off x="0" y="0"/>
          <a:ext cx="0" cy="0"/>
          <a:chOff x="0" y="0"/>
          <a:chExt cx="0" cy="0"/>
        </a:xfrm>
      </p:grpSpPr>
      <p:sp>
        <p:nvSpPr>
          <p:cNvPr id="1022" name="Google Shape;1022;p35"/>
          <p:cNvSpPr/>
          <p:nvPr/>
        </p:nvSpPr>
        <p:spPr>
          <a:xfrm>
            <a:off x="0" y="0"/>
            <a:ext cx="12192000" cy="6858000"/>
          </a:xfrm>
          <a:custGeom>
            <a:rect b="b" l="l" r="r" t="t"/>
            <a:pathLst>
              <a:path extrusionOk="0" h="6858000" w="12192000">
                <a:moveTo>
                  <a:pt x="12192000" y="0"/>
                </a:moveTo>
                <a:lnTo>
                  <a:pt x="0" y="0"/>
                </a:lnTo>
                <a:lnTo>
                  <a:pt x="0" y="6857999"/>
                </a:lnTo>
                <a:lnTo>
                  <a:pt x="12192000" y="6857999"/>
                </a:lnTo>
                <a:lnTo>
                  <a:pt x="1219200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1023" name="Google Shape;1023;p35"/>
          <p:cNvGrpSpPr/>
          <p:nvPr/>
        </p:nvGrpSpPr>
        <p:grpSpPr>
          <a:xfrm>
            <a:off x="0" y="0"/>
            <a:ext cx="12188951" cy="6858000"/>
            <a:chOff x="0" y="0"/>
            <a:chExt cx="12188951" cy="6858000"/>
          </a:xfrm>
        </p:grpSpPr>
        <p:pic>
          <p:nvPicPr>
            <p:cNvPr id="1024" name="Google Shape;1024;p35"/>
            <p:cNvPicPr preferRelativeResize="0"/>
            <p:nvPr/>
          </p:nvPicPr>
          <p:blipFill rotWithShape="1">
            <a:blip r:embed="rId3">
              <a:alphaModFix/>
            </a:blip>
            <a:srcRect b="0" l="0" r="0" t="0"/>
            <a:stretch/>
          </p:blipFill>
          <p:spPr>
            <a:xfrm>
              <a:off x="6138671" y="0"/>
              <a:ext cx="6050280" cy="6857999"/>
            </a:xfrm>
            <a:prstGeom prst="rect">
              <a:avLst/>
            </a:prstGeom>
            <a:noFill/>
            <a:ln>
              <a:noFill/>
            </a:ln>
          </p:spPr>
        </p:pic>
        <p:pic>
          <p:nvPicPr>
            <p:cNvPr id="1025" name="Google Shape;1025;p35"/>
            <p:cNvPicPr preferRelativeResize="0"/>
            <p:nvPr/>
          </p:nvPicPr>
          <p:blipFill rotWithShape="1">
            <a:blip r:embed="rId4">
              <a:alphaModFix/>
            </a:blip>
            <a:srcRect b="0" l="0" r="0" t="0"/>
            <a:stretch/>
          </p:blipFill>
          <p:spPr>
            <a:xfrm>
              <a:off x="5379720" y="5059679"/>
              <a:ext cx="932688" cy="1798320"/>
            </a:xfrm>
            <a:prstGeom prst="rect">
              <a:avLst/>
            </a:prstGeom>
            <a:noFill/>
            <a:ln>
              <a:noFill/>
            </a:ln>
          </p:spPr>
        </p:pic>
        <p:pic>
          <p:nvPicPr>
            <p:cNvPr id="1026" name="Google Shape;1026;p35"/>
            <p:cNvPicPr preferRelativeResize="0"/>
            <p:nvPr/>
          </p:nvPicPr>
          <p:blipFill rotWithShape="1">
            <a:blip r:embed="rId5">
              <a:alphaModFix/>
            </a:blip>
            <a:srcRect b="0" l="0" r="0" t="0"/>
            <a:stretch/>
          </p:blipFill>
          <p:spPr>
            <a:xfrm>
              <a:off x="0" y="0"/>
              <a:ext cx="6784017" cy="6858000"/>
            </a:xfrm>
            <a:prstGeom prst="rect">
              <a:avLst/>
            </a:prstGeom>
            <a:noFill/>
            <a:ln>
              <a:noFill/>
            </a:ln>
          </p:spPr>
        </p:pic>
      </p:grpSp>
      <p:sp>
        <p:nvSpPr>
          <p:cNvPr id="1027" name="Google Shape;1027;p35"/>
          <p:cNvSpPr txBox="1"/>
          <p:nvPr>
            <p:ph type="title"/>
          </p:nvPr>
        </p:nvSpPr>
        <p:spPr>
          <a:xfrm>
            <a:off x="7049065" y="2175764"/>
            <a:ext cx="3787775" cy="939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000">
                <a:solidFill>
                  <a:srgbClr val="FFBA00"/>
                </a:solidFill>
              </a:rPr>
              <a:t>Grazie</a:t>
            </a:r>
            <a:endParaRPr sz="6000"/>
          </a:p>
        </p:txBody>
      </p:sp>
      <p:sp>
        <p:nvSpPr>
          <p:cNvPr id="1028" name="Google Shape;1028;p35"/>
          <p:cNvSpPr txBox="1"/>
          <p:nvPr/>
        </p:nvSpPr>
        <p:spPr>
          <a:xfrm>
            <a:off x="7049065" y="3575811"/>
            <a:ext cx="4004310" cy="173228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600">
                <a:solidFill>
                  <a:srgbClr val="FFFFFF"/>
                </a:solidFill>
                <a:latin typeface="Verdana"/>
                <a:ea typeface="Verdana"/>
                <a:cs typeface="Verdana"/>
                <a:sym typeface="Verdana"/>
              </a:rPr>
              <a:t>Per qualsiasi domanda, non esitate a contattarci:</a:t>
            </a:r>
            <a:endParaRPr sz="1600">
              <a:latin typeface="Verdana"/>
              <a:ea typeface="Verdana"/>
              <a:cs typeface="Verdana"/>
              <a:sym typeface="Verdana"/>
            </a:endParaRPr>
          </a:p>
          <a:p>
            <a:pPr indent="-285750" lvl="0" marL="298450" marR="1706245" rtl="0" algn="l">
              <a:lnSpc>
                <a:spcPct val="100800"/>
              </a:lnSpc>
              <a:spcBef>
                <a:spcPts val="1855"/>
              </a:spcBef>
              <a:spcAft>
                <a:spcPts val="0"/>
              </a:spcAft>
              <a:buClr>
                <a:srgbClr val="FFBA00"/>
              </a:buClr>
              <a:buSzPts val="1600"/>
              <a:buFont typeface="Arial"/>
              <a:buChar char="•"/>
            </a:pPr>
            <a:r>
              <a:rPr lang="en-US" sz="1600">
                <a:solidFill>
                  <a:srgbClr val="FFFFFF"/>
                </a:solidFill>
                <a:latin typeface="Verdana"/>
                <a:ea typeface="Verdana"/>
                <a:cs typeface="Verdana"/>
                <a:sym typeface="Verdana"/>
              </a:rPr>
              <a:t>Cristina Alcaraz Professore associato Università di Malaga </a:t>
            </a:r>
            <a:r>
              <a:rPr lang="en-US" sz="1600" u="sng">
                <a:solidFill>
                  <a:srgbClr val="87882D"/>
                </a:solidFill>
                <a:latin typeface="Verdana"/>
                <a:ea typeface="Verdana"/>
                <a:cs typeface="Verdana"/>
                <a:sym typeface="Verdana"/>
                <a:hlinkClick r:id="rId6">
                  <a:extLst>
                    <a:ext uri="{A12FA001-AC4F-418D-AE19-62706E023703}">
                      <ahyp:hlinkClr val="tx"/>
                    </a:ext>
                  </a:extLst>
                </a:hlinkClick>
              </a:rPr>
              <a:t>alcaraz@uma.es</a:t>
            </a:r>
            <a:endParaRPr sz="1600">
              <a:latin typeface="Verdana"/>
              <a:ea typeface="Verdana"/>
              <a:cs typeface="Verdana"/>
              <a:sym typeface="Verdana"/>
            </a:endParaRPr>
          </a:p>
        </p:txBody>
      </p:sp>
      <p:grpSp>
        <p:nvGrpSpPr>
          <p:cNvPr id="1029" name="Google Shape;1029;p35"/>
          <p:cNvGrpSpPr/>
          <p:nvPr/>
        </p:nvGrpSpPr>
        <p:grpSpPr>
          <a:xfrm>
            <a:off x="4063270" y="0"/>
            <a:ext cx="6780107" cy="6858000"/>
            <a:chOff x="4063270" y="0"/>
            <a:chExt cx="6780107" cy="6858000"/>
          </a:xfrm>
        </p:grpSpPr>
        <p:pic>
          <p:nvPicPr>
            <p:cNvPr id="1030" name="Google Shape;1030;p35"/>
            <p:cNvPicPr preferRelativeResize="0"/>
            <p:nvPr/>
          </p:nvPicPr>
          <p:blipFill rotWithShape="1">
            <a:blip r:embed="rId7">
              <a:alphaModFix/>
            </a:blip>
            <a:srcRect b="0" l="0" r="0" t="0"/>
            <a:stretch/>
          </p:blipFill>
          <p:spPr>
            <a:xfrm>
              <a:off x="7549376" y="6167335"/>
              <a:ext cx="3294001" cy="612000"/>
            </a:xfrm>
            <a:prstGeom prst="rect">
              <a:avLst/>
            </a:prstGeom>
            <a:noFill/>
            <a:ln>
              <a:noFill/>
            </a:ln>
          </p:spPr>
        </p:pic>
        <p:sp>
          <p:nvSpPr>
            <p:cNvPr id="1031" name="Google Shape;1031;p35"/>
            <p:cNvSpPr/>
            <p:nvPr/>
          </p:nvSpPr>
          <p:spPr>
            <a:xfrm>
              <a:off x="4443585" y="5020"/>
              <a:ext cx="2545080" cy="6837680"/>
            </a:xfrm>
            <a:custGeom>
              <a:rect b="b" l="l" r="r" t="t"/>
              <a:pathLst>
                <a:path extrusionOk="0" h="6837680" w="2545079">
                  <a:moveTo>
                    <a:pt x="1321419" y="2283050"/>
                  </a:moveTo>
                  <a:lnTo>
                    <a:pt x="1271586" y="2291185"/>
                  </a:lnTo>
                  <a:lnTo>
                    <a:pt x="1226183" y="2312359"/>
                  </a:lnTo>
                  <a:lnTo>
                    <a:pt x="1187880" y="2345357"/>
                  </a:lnTo>
                  <a:lnTo>
                    <a:pt x="1159347" y="2388967"/>
                  </a:lnTo>
                  <a:lnTo>
                    <a:pt x="1159347" y="2390231"/>
                  </a:lnTo>
                  <a:lnTo>
                    <a:pt x="819255" y="3658619"/>
                  </a:lnTo>
                  <a:lnTo>
                    <a:pt x="0" y="6835910"/>
                  </a:lnTo>
                  <a:lnTo>
                    <a:pt x="6637" y="6836640"/>
                  </a:lnTo>
                  <a:lnTo>
                    <a:pt x="13275" y="6837015"/>
                  </a:lnTo>
                  <a:lnTo>
                    <a:pt x="20860" y="6837173"/>
                  </a:lnTo>
                  <a:lnTo>
                    <a:pt x="26549" y="6837173"/>
                  </a:lnTo>
                  <a:lnTo>
                    <a:pt x="843276" y="3664936"/>
                  </a:lnTo>
                  <a:lnTo>
                    <a:pt x="1183368" y="2397810"/>
                  </a:lnTo>
                  <a:lnTo>
                    <a:pt x="1208017" y="2360385"/>
                  </a:lnTo>
                  <a:lnTo>
                    <a:pt x="1240979" y="2332178"/>
                  </a:lnTo>
                  <a:lnTo>
                    <a:pt x="1279950" y="2314218"/>
                  </a:lnTo>
                  <a:lnTo>
                    <a:pt x="1322622" y="2307538"/>
                  </a:lnTo>
                  <a:lnTo>
                    <a:pt x="1417704" y="2307538"/>
                  </a:lnTo>
                  <a:lnTo>
                    <a:pt x="1373012" y="2289164"/>
                  </a:lnTo>
                  <a:lnTo>
                    <a:pt x="1321419" y="2283050"/>
                  </a:lnTo>
                  <a:close/>
                </a:path>
                <a:path extrusionOk="0" h="6837680" w="2545079">
                  <a:moveTo>
                    <a:pt x="1417704" y="2307538"/>
                  </a:moveTo>
                  <a:lnTo>
                    <a:pt x="1322622" y="2307538"/>
                  </a:lnTo>
                  <a:lnTo>
                    <a:pt x="1366690" y="2313167"/>
                  </a:lnTo>
                  <a:lnTo>
                    <a:pt x="1412487" y="2333998"/>
                  </a:lnTo>
                  <a:lnTo>
                    <a:pt x="1448453" y="2367016"/>
                  </a:lnTo>
                  <a:lnTo>
                    <a:pt x="1472646" y="2408949"/>
                  </a:lnTo>
                  <a:lnTo>
                    <a:pt x="1483125" y="2456521"/>
                  </a:lnTo>
                  <a:lnTo>
                    <a:pt x="1477947" y="2506458"/>
                  </a:lnTo>
                  <a:lnTo>
                    <a:pt x="1220033" y="3457750"/>
                  </a:lnTo>
                  <a:lnTo>
                    <a:pt x="1214086" y="3493143"/>
                  </a:lnTo>
                  <a:lnTo>
                    <a:pt x="1215054" y="3525971"/>
                  </a:lnTo>
                  <a:lnTo>
                    <a:pt x="1215133" y="3528655"/>
                  </a:lnTo>
                  <a:lnTo>
                    <a:pt x="1223055" y="3563456"/>
                  </a:lnTo>
                  <a:lnTo>
                    <a:pt x="1258495" y="3626484"/>
                  </a:lnTo>
                  <a:lnTo>
                    <a:pt x="1314716" y="3669911"/>
                  </a:lnTo>
                  <a:lnTo>
                    <a:pt x="1397612" y="3689046"/>
                  </a:lnTo>
                  <a:lnTo>
                    <a:pt x="1444654" y="3682624"/>
                  </a:lnTo>
                  <a:lnTo>
                    <a:pt x="1487903" y="3664621"/>
                  </a:lnTo>
                  <a:lnTo>
                    <a:pt x="1490651" y="3662531"/>
                  </a:lnTo>
                  <a:lnTo>
                    <a:pt x="1404021" y="3662531"/>
                  </a:lnTo>
                  <a:lnTo>
                    <a:pt x="1354047" y="3657357"/>
                  </a:lnTo>
                  <a:lnTo>
                    <a:pt x="1299051" y="3630195"/>
                  </a:lnTo>
                  <a:lnTo>
                    <a:pt x="1259225" y="3584084"/>
                  </a:lnTo>
                  <a:lnTo>
                    <a:pt x="1239313" y="3525971"/>
                  </a:lnTo>
                  <a:lnTo>
                    <a:pt x="1238602" y="3495255"/>
                  </a:lnTo>
                  <a:lnTo>
                    <a:pt x="1244055" y="3464067"/>
                  </a:lnTo>
                  <a:lnTo>
                    <a:pt x="1501968" y="2512775"/>
                  </a:lnTo>
                  <a:lnTo>
                    <a:pt x="1508395" y="2464189"/>
                  </a:lnTo>
                  <a:lnTo>
                    <a:pt x="1501968" y="2417182"/>
                  </a:lnTo>
                  <a:lnTo>
                    <a:pt x="1483952" y="2373966"/>
                  </a:lnTo>
                  <a:lnTo>
                    <a:pt x="1455611" y="2336750"/>
                  </a:lnTo>
                  <a:lnTo>
                    <a:pt x="1418210" y="2307746"/>
                  </a:lnTo>
                  <a:lnTo>
                    <a:pt x="1417704" y="2307538"/>
                  </a:lnTo>
                  <a:close/>
                </a:path>
                <a:path extrusionOk="0" h="6837680" w="2545079">
                  <a:moveTo>
                    <a:pt x="2545001" y="0"/>
                  </a:moveTo>
                  <a:lnTo>
                    <a:pt x="2518451" y="0"/>
                  </a:lnTo>
                  <a:lnTo>
                    <a:pt x="1939410" y="2100927"/>
                  </a:lnTo>
                  <a:lnTo>
                    <a:pt x="1547482" y="3546182"/>
                  </a:lnTo>
                  <a:lnTo>
                    <a:pt x="1526636" y="3591946"/>
                  </a:lnTo>
                  <a:lnTo>
                    <a:pt x="1493593" y="3627886"/>
                  </a:lnTo>
                  <a:lnTo>
                    <a:pt x="1451629" y="3652061"/>
                  </a:lnTo>
                  <a:lnTo>
                    <a:pt x="1404021" y="3662531"/>
                  </a:lnTo>
                  <a:lnTo>
                    <a:pt x="1490651" y="3662531"/>
                  </a:lnTo>
                  <a:lnTo>
                    <a:pt x="1525146" y="3636302"/>
                  </a:lnTo>
                  <a:lnTo>
                    <a:pt x="1554173" y="3598928"/>
                  </a:lnTo>
                  <a:lnTo>
                    <a:pt x="1572769" y="3553764"/>
                  </a:lnTo>
                  <a:lnTo>
                    <a:pt x="1964695" y="2108507"/>
                  </a:lnTo>
                  <a:lnTo>
                    <a:pt x="2539944" y="16423"/>
                  </a:lnTo>
                  <a:lnTo>
                    <a:pt x="2543737" y="3790"/>
                  </a:lnTo>
                  <a:lnTo>
                    <a:pt x="2545001"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32" name="Google Shape;1032;p35"/>
            <p:cNvSpPr/>
            <p:nvPr/>
          </p:nvSpPr>
          <p:spPr>
            <a:xfrm>
              <a:off x="4063270" y="0"/>
              <a:ext cx="1818639" cy="6858000"/>
            </a:xfrm>
            <a:custGeom>
              <a:rect b="b" l="l" r="r" t="t"/>
              <a:pathLst>
                <a:path extrusionOk="0" h="6858000" w="1818639">
                  <a:moveTo>
                    <a:pt x="1818556" y="0"/>
                  </a:moveTo>
                  <a:lnTo>
                    <a:pt x="0" y="6858000"/>
                  </a:lnTo>
                </a:path>
              </a:pathLst>
            </a:custGeom>
            <a:noFill/>
            <a:ln cap="flat" cmpd="sng" w="22225">
              <a:solidFill>
                <a:srgbClr val="D87A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033" name="Google Shape;1033;p35"/>
          <p:cNvSpPr txBox="1"/>
          <p:nvPr/>
        </p:nvSpPr>
        <p:spPr>
          <a:xfrm>
            <a:off x="84510" y="6341364"/>
            <a:ext cx="3769360" cy="443230"/>
          </a:xfrm>
          <a:prstGeom prst="rect">
            <a:avLst/>
          </a:prstGeom>
          <a:noFill/>
          <a:ln>
            <a:noFill/>
          </a:ln>
        </p:spPr>
        <p:txBody>
          <a:bodyPr anchorCtr="0" anchor="t" bIns="0" lIns="0" spcFirstLastPara="1" rIns="0" wrap="square" tIns="12700">
            <a:spAutoFit/>
          </a:bodyPr>
          <a:lstStyle/>
          <a:p>
            <a:pPr indent="0" lvl="0" marL="12700" rtl="0" algn="l">
              <a:lnSpc>
                <a:spcPct val="117499"/>
              </a:lnSpc>
              <a:spcBef>
                <a:spcPts val="0"/>
              </a:spcBef>
              <a:spcAft>
                <a:spcPts val="0"/>
              </a:spcAft>
              <a:buNone/>
            </a:pPr>
            <a:r>
              <a:rPr lang="en-US" sz="1400">
                <a:solidFill>
                  <a:srgbClr val="FFFFFF"/>
                </a:solidFill>
                <a:latin typeface="Verdana"/>
                <a:ea typeface="Verdana"/>
                <a:cs typeface="Verdana"/>
                <a:sym typeface="Verdana"/>
              </a:rPr>
              <a:t>CSP004_C_E - ARGOMENTO 3:</a:t>
            </a:r>
            <a:endParaRPr sz="1400">
              <a:latin typeface="Verdana"/>
              <a:ea typeface="Verdana"/>
              <a:cs typeface="Verdana"/>
              <a:sym typeface="Verdana"/>
            </a:endParaRPr>
          </a:p>
          <a:p>
            <a:pPr indent="0" lvl="0" marL="12700" rtl="0" algn="l">
              <a:lnSpc>
                <a:spcPct val="117499"/>
              </a:lnSpc>
              <a:spcBef>
                <a:spcPts val="0"/>
              </a:spcBef>
              <a:spcAft>
                <a:spcPts val="0"/>
              </a:spcAft>
              <a:buNone/>
            </a:pPr>
            <a:r>
              <a:rPr lang="en-US" sz="1400">
                <a:solidFill>
                  <a:srgbClr val="FFFFFF"/>
                </a:solidFill>
                <a:latin typeface="Verdana"/>
                <a:ea typeface="Verdana"/>
                <a:cs typeface="Verdana"/>
                <a:sym typeface="Verdana"/>
              </a:rPr>
              <a:t>Cristina Alcaraz, Università di Malaga, Spagna</a:t>
            </a:r>
            <a:endParaRPr sz="1400">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5" name="Shape 85"/>
        <p:cNvGrpSpPr/>
        <p:nvPr/>
      </p:nvGrpSpPr>
      <p:grpSpPr>
        <a:xfrm>
          <a:off x="0" y="0"/>
          <a:ext cx="0" cy="0"/>
          <a:chOff x="0" y="0"/>
          <a:chExt cx="0" cy="0"/>
        </a:xfrm>
      </p:grpSpPr>
      <p:sp>
        <p:nvSpPr>
          <p:cNvPr id="86" name="Google Shape;86;p4"/>
          <p:cNvSpPr/>
          <p:nvPr/>
        </p:nvSpPr>
        <p:spPr>
          <a:xfrm>
            <a:off x="0" y="0"/>
            <a:ext cx="12192000" cy="6858000"/>
          </a:xfrm>
          <a:custGeom>
            <a:rect b="b" l="l" r="r" t="t"/>
            <a:pathLst>
              <a:path extrusionOk="0" h="6858000" w="12192000">
                <a:moveTo>
                  <a:pt x="12192000" y="0"/>
                </a:moveTo>
                <a:lnTo>
                  <a:pt x="0" y="0"/>
                </a:lnTo>
                <a:lnTo>
                  <a:pt x="0" y="6857999"/>
                </a:lnTo>
                <a:lnTo>
                  <a:pt x="12192000" y="6857999"/>
                </a:lnTo>
                <a:lnTo>
                  <a:pt x="12192000" y="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87" name="Google Shape;87;p4"/>
          <p:cNvGrpSpPr/>
          <p:nvPr/>
        </p:nvGrpSpPr>
        <p:grpSpPr>
          <a:xfrm>
            <a:off x="0" y="-2235"/>
            <a:ext cx="5840730" cy="6862275"/>
            <a:chOff x="0" y="-2235"/>
            <a:chExt cx="5840730" cy="6862275"/>
          </a:xfrm>
        </p:grpSpPr>
        <p:pic>
          <p:nvPicPr>
            <p:cNvPr id="88" name="Google Shape;88;p4"/>
            <p:cNvPicPr preferRelativeResize="0"/>
            <p:nvPr/>
          </p:nvPicPr>
          <p:blipFill rotWithShape="1">
            <a:blip r:embed="rId3">
              <a:alphaModFix/>
            </a:blip>
            <a:srcRect b="0" l="0" r="0" t="0"/>
            <a:stretch/>
          </p:blipFill>
          <p:spPr>
            <a:xfrm>
              <a:off x="4425696" y="5059679"/>
              <a:ext cx="929639" cy="1798320"/>
            </a:xfrm>
            <a:prstGeom prst="rect">
              <a:avLst/>
            </a:prstGeom>
            <a:noFill/>
            <a:ln>
              <a:noFill/>
            </a:ln>
          </p:spPr>
        </p:pic>
        <p:pic>
          <p:nvPicPr>
            <p:cNvPr id="89" name="Google Shape;89;p4"/>
            <p:cNvPicPr preferRelativeResize="0"/>
            <p:nvPr/>
          </p:nvPicPr>
          <p:blipFill rotWithShape="1">
            <a:blip r:embed="rId4">
              <a:alphaModFix/>
            </a:blip>
            <a:srcRect b="0" l="0" r="0" t="0"/>
            <a:stretch/>
          </p:blipFill>
          <p:spPr>
            <a:xfrm>
              <a:off x="0" y="-2235"/>
              <a:ext cx="5840730" cy="6862275"/>
            </a:xfrm>
            <a:prstGeom prst="rect">
              <a:avLst/>
            </a:prstGeom>
            <a:noFill/>
            <a:ln>
              <a:noFill/>
            </a:ln>
          </p:spPr>
        </p:pic>
        <p:sp>
          <p:nvSpPr>
            <p:cNvPr id="90" name="Google Shape;90;p4"/>
            <p:cNvSpPr/>
            <p:nvPr/>
          </p:nvSpPr>
          <p:spPr>
            <a:xfrm>
              <a:off x="2932646" y="0"/>
              <a:ext cx="1818639" cy="6858000"/>
            </a:xfrm>
            <a:custGeom>
              <a:rect b="b" l="l" r="r" t="t"/>
              <a:pathLst>
                <a:path extrusionOk="0" h="6858000" w="1818639">
                  <a:moveTo>
                    <a:pt x="1818556" y="0"/>
                  </a:moveTo>
                  <a:lnTo>
                    <a:pt x="0" y="6858000"/>
                  </a:lnTo>
                </a:path>
              </a:pathLst>
            </a:custGeom>
            <a:noFill/>
            <a:ln cap="flat" cmpd="sng" w="22225">
              <a:solidFill>
                <a:srgbClr val="D87A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91" name="Google Shape;91;p4"/>
          <p:cNvSpPr txBox="1"/>
          <p:nvPr>
            <p:ph type="title"/>
          </p:nvPr>
        </p:nvSpPr>
        <p:spPr>
          <a:xfrm>
            <a:off x="6488586" y="875103"/>
            <a:ext cx="4141500" cy="2182500"/>
          </a:xfrm>
          <a:prstGeom prst="rect">
            <a:avLst/>
          </a:prstGeom>
          <a:noFill/>
          <a:ln>
            <a:noFill/>
          </a:ln>
        </p:spPr>
        <p:txBody>
          <a:bodyPr anchorCtr="0" anchor="t" bIns="0" lIns="0" spcFirstLastPara="1" rIns="0" wrap="square" tIns="12700">
            <a:spAutoFit/>
          </a:bodyPr>
          <a:lstStyle/>
          <a:p>
            <a:pPr indent="0" lvl="0" marL="12700" rtl="0" algn="l">
              <a:lnSpc>
                <a:spcPct val="113281"/>
              </a:lnSpc>
              <a:spcBef>
                <a:spcPts val="0"/>
              </a:spcBef>
              <a:spcAft>
                <a:spcPts val="0"/>
              </a:spcAft>
              <a:buNone/>
            </a:pPr>
            <a:r>
              <a:rPr lang="en-US" sz="3200">
                <a:solidFill>
                  <a:srgbClr val="FFFFFF"/>
                </a:solidFill>
              </a:rPr>
              <a:t>Argomento 3: Essenziale</a:t>
            </a:r>
            <a:endParaRPr sz="3200"/>
          </a:p>
          <a:p>
            <a:pPr indent="0" lvl="0" marL="12700" marR="5080" rtl="0" algn="l">
              <a:lnSpc>
                <a:spcPct val="108718"/>
              </a:lnSpc>
              <a:spcBef>
                <a:spcPts val="200"/>
              </a:spcBef>
              <a:spcAft>
                <a:spcPts val="0"/>
              </a:spcAft>
              <a:buNone/>
            </a:pPr>
            <a:r>
              <a:rPr lang="en-US" sz="3200">
                <a:solidFill>
                  <a:srgbClr val="FFFFFF"/>
                </a:solidFill>
              </a:rPr>
              <a:t>Protezione per le reti di controllo dell'energia</a:t>
            </a:r>
            <a:endParaRPr sz="3200"/>
          </a:p>
        </p:txBody>
      </p:sp>
      <p:sp>
        <p:nvSpPr>
          <p:cNvPr id="92" name="Google Shape;92;p4"/>
          <p:cNvSpPr txBox="1"/>
          <p:nvPr/>
        </p:nvSpPr>
        <p:spPr>
          <a:xfrm>
            <a:off x="6488577" y="3288284"/>
            <a:ext cx="4881245" cy="2019935"/>
          </a:xfrm>
          <a:prstGeom prst="rect">
            <a:avLst/>
          </a:prstGeom>
          <a:noFill/>
          <a:ln>
            <a:noFill/>
          </a:ln>
        </p:spPr>
        <p:txBody>
          <a:bodyPr anchorCtr="0" anchor="t" bIns="0" lIns="0" spcFirstLastPara="1" rIns="0" wrap="square" tIns="12700">
            <a:spAutoFit/>
          </a:bodyPr>
          <a:lstStyle/>
          <a:p>
            <a:pPr indent="0" lvl="0" marL="22225" rtl="0" algn="l">
              <a:lnSpc>
                <a:spcPct val="100000"/>
              </a:lnSpc>
              <a:spcBef>
                <a:spcPts val="0"/>
              </a:spcBef>
              <a:spcAft>
                <a:spcPts val="0"/>
              </a:spcAft>
              <a:buNone/>
            </a:pPr>
            <a:r>
              <a:rPr lang="en-US" sz="2400">
                <a:solidFill>
                  <a:srgbClr val="FFBA00"/>
                </a:solidFill>
                <a:latin typeface="Verdana"/>
                <a:ea typeface="Verdana"/>
                <a:cs typeface="Verdana"/>
                <a:sym typeface="Verdana"/>
              </a:rPr>
              <a:t>Panoramica</a:t>
            </a:r>
            <a:endParaRPr sz="2400">
              <a:latin typeface="Verdana"/>
              <a:ea typeface="Verdana"/>
              <a:cs typeface="Verdana"/>
              <a:sym typeface="Verdana"/>
            </a:endParaRPr>
          </a:p>
          <a:p>
            <a:pPr indent="-273685" lvl="0" marL="286385" rtl="0" algn="l">
              <a:lnSpc>
                <a:spcPct val="100000"/>
              </a:lnSpc>
              <a:spcBef>
                <a:spcPts val="1614"/>
              </a:spcBef>
              <a:spcAft>
                <a:spcPts val="0"/>
              </a:spcAft>
              <a:buClr>
                <a:srgbClr val="FFBA00"/>
              </a:buClr>
              <a:buSzPts val="1600"/>
              <a:buFont typeface="Courier New"/>
              <a:buChar char="o"/>
            </a:pPr>
            <a:r>
              <a:rPr lang="en-US" sz="1600">
                <a:solidFill>
                  <a:srgbClr val="7F7F7F"/>
                </a:solidFill>
                <a:latin typeface="Verdana"/>
                <a:ea typeface="Verdana"/>
                <a:cs typeface="Verdana"/>
                <a:sym typeface="Verdana"/>
              </a:rPr>
              <a:t>Panoramica dei principali protocolli di sicurezza TCP/IP</a:t>
            </a:r>
            <a:endParaRPr sz="1600">
              <a:latin typeface="Verdana"/>
              <a:ea typeface="Verdana"/>
              <a:cs typeface="Verdana"/>
              <a:sym typeface="Verdana"/>
            </a:endParaRPr>
          </a:p>
          <a:p>
            <a:pPr indent="-273685" lvl="0" marL="286385" rtl="0" algn="l">
              <a:lnSpc>
                <a:spcPct val="100000"/>
              </a:lnSpc>
              <a:spcBef>
                <a:spcPts val="1175"/>
              </a:spcBef>
              <a:spcAft>
                <a:spcPts val="0"/>
              </a:spcAft>
              <a:buClr>
                <a:srgbClr val="FFBA00"/>
              </a:buClr>
              <a:buSzPts val="1600"/>
              <a:buFont typeface="Courier New"/>
              <a:buChar char="o"/>
            </a:pPr>
            <a:r>
              <a:rPr b="1" lang="en-US" sz="1600">
                <a:solidFill>
                  <a:srgbClr val="FFFFFF"/>
                </a:solidFill>
                <a:latin typeface="Tahoma"/>
                <a:ea typeface="Tahoma"/>
                <a:cs typeface="Tahoma"/>
                <a:sym typeface="Tahoma"/>
              </a:rPr>
              <a:t>Protezione degli endpoint, come HMI e server</a:t>
            </a:r>
            <a:endParaRPr sz="1600">
              <a:latin typeface="Tahoma"/>
              <a:ea typeface="Tahoma"/>
              <a:cs typeface="Tahoma"/>
              <a:sym typeface="Tahoma"/>
            </a:endParaRPr>
          </a:p>
          <a:p>
            <a:pPr indent="-273685" lvl="0" marL="286385" rtl="0" algn="l">
              <a:lnSpc>
                <a:spcPct val="100000"/>
              </a:lnSpc>
              <a:spcBef>
                <a:spcPts val="1175"/>
              </a:spcBef>
              <a:spcAft>
                <a:spcPts val="0"/>
              </a:spcAft>
              <a:buClr>
                <a:srgbClr val="FFBA00"/>
              </a:buClr>
              <a:buSzPts val="1600"/>
              <a:buFont typeface="Courier New"/>
              <a:buChar char="o"/>
            </a:pPr>
            <a:r>
              <a:rPr lang="en-US" sz="1600">
                <a:solidFill>
                  <a:srgbClr val="7F7F7F"/>
                </a:solidFill>
                <a:latin typeface="Verdana"/>
                <a:ea typeface="Verdana"/>
                <a:cs typeface="Verdana"/>
                <a:sym typeface="Verdana"/>
              </a:rPr>
              <a:t>Osservazioni finali</a:t>
            </a:r>
            <a:endParaRPr sz="1600">
              <a:latin typeface="Verdana"/>
              <a:ea typeface="Verdana"/>
              <a:cs typeface="Verdana"/>
              <a:sym typeface="Verdana"/>
            </a:endParaRPr>
          </a:p>
          <a:p>
            <a:pPr indent="-273685" lvl="0" marL="286385" rtl="0" algn="l">
              <a:lnSpc>
                <a:spcPct val="100000"/>
              </a:lnSpc>
              <a:spcBef>
                <a:spcPts val="1175"/>
              </a:spcBef>
              <a:spcAft>
                <a:spcPts val="0"/>
              </a:spcAft>
              <a:buClr>
                <a:srgbClr val="FFBA00"/>
              </a:buClr>
              <a:buSzPts val="1600"/>
              <a:buFont typeface="Courier New"/>
              <a:buChar char="o"/>
            </a:pPr>
            <a:r>
              <a:rPr lang="en-US" sz="1600">
                <a:solidFill>
                  <a:srgbClr val="7F7F7F"/>
                </a:solidFill>
                <a:latin typeface="Verdana"/>
                <a:ea typeface="Verdana"/>
                <a:cs typeface="Verdana"/>
                <a:sym typeface="Verdana"/>
              </a:rPr>
              <a:t>Riferimenti e fonti</a:t>
            </a:r>
            <a:endParaRPr sz="1600">
              <a:latin typeface="Verdana"/>
              <a:ea typeface="Verdana"/>
              <a:cs typeface="Verdana"/>
              <a:sym typeface="Verdana"/>
            </a:endParaRPr>
          </a:p>
        </p:txBody>
      </p:sp>
      <p:pic>
        <p:nvPicPr>
          <p:cNvPr id="93" name="Google Shape;93;p4"/>
          <p:cNvPicPr preferRelativeResize="0"/>
          <p:nvPr/>
        </p:nvPicPr>
        <p:blipFill rotWithShape="1">
          <a:blip r:embed="rId5">
            <a:alphaModFix/>
          </a:blip>
          <a:srcRect b="0" l="0" r="0" t="0"/>
          <a:stretch/>
        </p:blipFill>
        <p:spPr>
          <a:xfrm>
            <a:off x="7549376" y="6167335"/>
            <a:ext cx="3294001" cy="612000"/>
          </a:xfrm>
          <a:prstGeom prst="rect">
            <a:avLst/>
          </a:prstGeom>
          <a:noFill/>
          <a:ln>
            <a:noFill/>
          </a:ln>
        </p:spPr>
      </p:pic>
      <p:sp>
        <p:nvSpPr>
          <p:cNvPr id="94" name="Google Shape;94;p4"/>
          <p:cNvSpPr txBox="1"/>
          <p:nvPr/>
        </p:nvSpPr>
        <p:spPr>
          <a:xfrm>
            <a:off x="84510" y="6341364"/>
            <a:ext cx="3769360" cy="443230"/>
          </a:xfrm>
          <a:prstGeom prst="rect">
            <a:avLst/>
          </a:prstGeom>
          <a:noFill/>
          <a:ln>
            <a:noFill/>
          </a:ln>
        </p:spPr>
        <p:txBody>
          <a:bodyPr anchorCtr="0" anchor="t" bIns="0" lIns="0" spcFirstLastPara="1" rIns="0" wrap="square" tIns="12700">
            <a:spAutoFit/>
          </a:bodyPr>
          <a:lstStyle/>
          <a:p>
            <a:pPr indent="0" lvl="0" marL="12700" rtl="0" algn="l">
              <a:lnSpc>
                <a:spcPct val="117499"/>
              </a:lnSpc>
              <a:spcBef>
                <a:spcPts val="0"/>
              </a:spcBef>
              <a:spcAft>
                <a:spcPts val="0"/>
              </a:spcAft>
              <a:buNone/>
            </a:pPr>
            <a:r>
              <a:rPr lang="en-US" sz="1400">
                <a:solidFill>
                  <a:srgbClr val="FFFFFF"/>
                </a:solidFill>
                <a:latin typeface="Verdana"/>
                <a:ea typeface="Verdana"/>
                <a:cs typeface="Verdana"/>
                <a:sym typeface="Verdana"/>
              </a:rPr>
              <a:t>CSP004_C_E - ARGOMENTO 3:</a:t>
            </a:r>
            <a:endParaRPr sz="1400">
              <a:latin typeface="Verdana"/>
              <a:ea typeface="Verdana"/>
              <a:cs typeface="Verdana"/>
              <a:sym typeface="Verdana"/>
            </a:endParaRPr>
          </a:p>
          <a:p>
            <a:pPr indent="0" lvl="0" marL="12700" rtl="0" algn="l">
              <a:lnSpc>
                <a:spcPct val="117499"/>
              </a:lnSpc>
              <a:spcBef>
                <a:spcPts val="0"/>
              </a:spcBef>
              <a:spcAft>
                <a:spcPts val="0"/>
              </a:spcAft>
              <a:buNone/>
            </a:pPr>
            <a:r>
              <a:rPr lang="en-US" sz="1400">
                <a:solidFill>
                  <a:srgbClr val="FFFFFF"/>
                </a:solidFill>
                <a:latin typeface="Verdana"/>
                <a:ea typeface="Verdana"/>
                <a:cs typeface="Verdana"/>
                <a:sym typeface="Verdana"/>
              </a:rPr>
              <a:t>Cristina Alcaraz, Università di Malaga, Spagna</a:t>
            </a:r>
            <a:endParaRPr sz="1400">
              <a:latin typeface="Verdana"/>
              <a:ea typeface="Verdana"/>
              <a:cs typeface="Verdana"/>
              <a:sym typeface="Verdana"/>
            </a:endParaRPr>
          </a:p>
        </p:txBody>
      </p:sp>
      <p:sp>
        <p:nvSpPr>
          <p:cNvPr id="95" name="Google Shape;95;p4"/>
          <p:cNvSpPr/>
          <p:nvPr/>
        </p:nvSpPr>
        <p:spPr>
          <a:xfrm>
            <a:off x="3498188" y="17721"/>
            <a:ext cx="2545080" cy="6837680"/>
          </a:xfrm>
          <a:custGeom>
            <a:rect b="b" l="l" r="r" t="t"/>
            <a:pathLst>
              <a:path extrusionOk="0" h="6837680" w="2545079">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extrusionOk="0" h="6837680" w="2545079">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extrusionOk="0" h="6837680" w="2545079">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5"/>
          <p:cNvPicPr preferRelativeResize="0"/>
          <p:nvPr/>
        </p:nvPicPr>
        <p:blipFill rotWithShape="1">
          <a:blip r:embed="rId3">
            <a:alphaModFix/>
          </a:blip>
          <a:srcRect b="0" l="0" r="0" t="0"/>
          <a:stretch/>
        </p:blipFill>
        <p:spPr>
          <a:xfrm>
            <a:off x="7179944" y="0"/>
            <a:ext cx="5012055" cy="6858000"/>
          </a:xfrm>
          <a:prstGeom prst="rect">
            <a:avLst/>
          </a:prstGeom>
          <a:noFill/>
          <a:ln>
            <a:noFill/>
          </a:ln>
        </p:spPr>
      </p:pic>
      <p:sp>
        <p:nvSpPr>
          <p:cNvPr id="101" name="Google Shape;101;p5"/>
          <p:cNvSpPr txBox="1"/>
          <p:nvPr/>
        </p:nvSpPr>
        <p:spPr>
          <a:xfrm>
            <a:off x="11204473" y="6324600"/>
            <a:ext cx="102870"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5</a:t>
            </a:r>
            <a:endParaRPr sz="1100">
              <a:latin typeface="Verdana"/>
              <a:ea typeface="Verdana"/>
              <a:cs typeface="Verdana"/>
              <a:sym typeface="Verdana"/>
            </a:endParaRPr>
          </a:p>
        </p:txBody>
      </p:sp>
      <p:sp>
        <p:nvSpPr>
          <p:cNvPr id="102" name="Google Shape;102;p5"/>
          <p:cNvSpPr txBox="1"/>
          <p:nvPr>
            <p:ph type="title"/>
          </p:nvPr>
        </p:nvSpPr>
        <p:spPr>
          <a:xfrm>
            <a:off x="855402" y="387600"/>
            <a:ext cx="5499300" cy="9570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a:t>
            </a:r>
            <a:endParaRPr/>
          </a:p>
        </p:txBody>
      </p:sp>
      <p:grpSp>
        <p:nvGrpSpPr>
          <p:cNvPr id="103" name="Google Shape;103;p5"/>
          <p:cNvGrpSpPr/>
          <p:nvPr/>
        </p:nvGrpSpPr>
        <p:grpSpPr>
          <a:xfrm>
            <a:off x="7377174" y="0"/>
            <a:ext cx="3466203" cy="6858000"/>
            <a:chOff x="7377174" y="0"/>
            <a:chExt cx="3466203" cy="6858000"/>
          </a:xfrm>
        </p:grpSpPr>
        <p:pic>
          <p:nvPicPr>
            <p:cNvPr id="104" name="Google Shape;104;p5"/>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105" name="Google Shape;105;p5"/>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06" name="Google Shape;106;p5"/>
          <p:cNvSpPr txBox="1"/>
          <p:nvPr/>
        </p:nvSpPr>
        <p:spPr>
          <a:xfrm>
            <a:off x="126875" y="6539475"/>
            <a:ext cx="6995400" cy="228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107" name="Google Shape;107;p5"/>
          <p:cNvSpPr txBox="1"/>
          <p:nvPr/>
        </p:nvSpPr>
        <p:spPr>
          <a:xfrm>
            <a:off x="692056" y="1566164"/>
            <a:ext cx="3018900" cy="989700"/>
          </a:xfrm>
          <a:prstGeom prst="rect">
            <a:avLst/>
          </a:prstGeom>
          <a:noFill/>
          <a:ln>
            <a:noFill/>
          </a:ln>
        </p:spPr>
        <p:txBody>
          <a:bodyPr anchorCtr="0" anchor="t" bIns="0" lIns="0" spcFirstLastPara="1" rIns="0" wrap="square" tIns="15225">
            <a:spAutoFit/>
          </a:bodyPr>
          <a:lstStyle/>
          <a:p>
            <a:pPr indent="-101600" lvl="0" marL="103504" marR="5080" rtl="0" algn="l">
              <a:lnSpc>
                <a:spcPct val="98900"/>
              </a:lnSpc>
              <a:spcBef>
                <a:spcPts val="0"/>
              </a:spcBef>
              <a:spcAft>
                <a:spcPts val="0"/>
              </a:spcAft>
              <a:buSzPts val="1600"/>
              <a:buFont typeface="Arial"/>
              <a:buChar char="•"/>
            </a:pPr>
            <a:r>
              <a:rPr lang="en-US" sz="1600">
                <a:latin typeface="Verdana"/>
                <a:ea typeface="Verdana"/>
                <a:cs typeface="Verdana"/>
                <a:sym typeface="Verdana"/>
              </a:rPr>
              <a:t>	Come illustrato nella figura, un sistema SCADA è di solito composto da un insieme di reti e sistemi che</a:t>
            </a:r>
            <a:endParaRPr sz="1600">
              <a:latin typeface="Verdana"/>
              <a:ea typeface="Verdana"/>
              <a:cs typeface="Verdana"/>
              <a:sym typeface="Verdana"/>
            </a:endParaRPr>
          </a:p>
        </p:txBody>
      </p:sp>
      <p:sp>
        <p:nvSpPr>
          <p:cNvPr id="108" name="Google Shape;108;p5"/>
          <p:cNvSpPr txBox="1"/>
          <p:nvPr/>
        </p:nvSpPr>
        <p:spPr>
          <a:xfrm>
            <a:off x="783495" y="2660396"/>
            <a:ext cx="3413100" cy="504900"/>
          </a:xfrm>
          <a:prstGeom prst="rect">
            <a:avLst/>
          </a:prstGeom>
          <a:noFill/>
          <a:ln>
            <a:noFill/>
          </a:ln>
        </p:spPr>
        <p:txBody>
          <a:bodyPr anchorCtr="0" anchor="t" bIns="0" lIns="0" spcFirstLastPara="1" rIns="0" wrap="square" tIns="9525">
            <a:spAutoFit/>
          </a:bodyPr>
          <a:lstStyle/>
          <a:p>
            <a:pPr indent="0" lvl="0" marL="12700" marR="5080" rtl="0" algn="l">
              <a:lnSpc>
                <a:spcPct val="101099"/>
              </a:lnSpc>
              <a:spcBef>
                <a:spcPts val="0"/>
              </a:spcBef>
              <a:spcAft>
                <a:spcPts val="0"/>
              </a:spcAft>
              <a:buNone/>
            </a:pPr>
            <a:r>
              <a:rPr lang="en-US" sz="1600">
                <a:latin typeface="Verdana"/>
                <a:ea typeface="Verdana"/>
                <a:cs typeface="Verdana"/>
                <a:sym typeface="Verdana"/>
              </a:rPr>
              <a:t>richiedono misure preventive sia a livello di rete che di host</a:t>
            </a:r>
            <a:endParaRPr sz="1600">
              <a:latin typeface="Verdana"/>
              <a:ea typeface="Verdana"/>
              <a:cs typeface="Verdana"/>
              <a:sym typeface="Verdana"/>
            </a:endParaRPr>
          </a:p>
        </p:txBody>
      </p:sp>
      <p:sp>
        <p:nvSpPr>
          <p:cNvPr id="109" name="Google Shape;109;p5"/>
          <p:cNvSpPr txBox="1"/>
          <p:nvPr/>
        </p:nvSpPr>
        <p:spPr>
          <a:xfrm>
            <a:off x="692056" y="3224793"/>
            <a:ext cx="4850100" cy="850500"/>
          </a:xfrm>
          <a:prstGeom prst="rect">
            <a:avLst/>
          </a:prstGeom>
          <a:noFill/>
          <a:ln>
            <a:noFill/>
          </a:ln>
        </p:spPr>
        <p:txBody>
          <a:bodyPr anchorCtr="0" anchor="t" bIns="0" lIns="0" spcFirstLastPara="1" rIns="0" wrap="square" tIns="26650">
            <a:spAutoFit/>
          </a:bodyPr>
          <a:lstStyle/>
          <a:p>
            <a:pPr indent="-101600" lvl="0" marL="103504" marR="5080" rtl="0" algn="l">
              <a:lnSpc>
                <a:spcPct val="117222"/>
              </a:lnSpc>
              <a:spcBef>
                <a:spcPts val="0"/>
              </a:spcBef>
              <a:spcAft>
                <a:spcPts val="0"/>
              </a:spcAft>
              <a:buSzPts val="1600"/>
              <a:buFont typeface="Arial"/>
              <a:buChar char="•"/>
            </a:pPr>
            <a:r>
              <a:rPr lang="en-US" sz="1600">
                <a:latin typeface="Verdana"/>
                <a:ea typeface="Verdana"/>
                <a:cs typeface="Verdana"/>
                <a:sym typeface="Verdana"/>
              </a:rPr>
              <a:t>	Pertanto, a livello di dominio e di host, è essenziale garantire un insieme di azioni, come ad esempio</a:t>
            </a:r>
            <a:endParaRPr sz="1600">
              <a:latin typeface="Verdana"/>
              <a:ea typeface="Verdana"/>
              <a:cs typeface="Verdana"/>
              <a:sym typeface="Verdana"/>
            </a:endParaRPr>
          </a:p>
        </p:txBody>
      </p:sp>
      <p:sp>
        <p:nvSpPr>
          <p:cNvPr id="110" name="Google Shape;110;p5"/>
          <p:cNvSpPr txBox="1"/>
          <p:nvPr/>
        </p:nvSpPr>
        <p:spPr>
          <a:xfrm>
            <a:off x="858523" y="4206652"/>
            <a:ext cx="6177915" cy="649605"/>
          </a:xfrm>
          <a:prstGeom prst="rect">
            <a:avLst/>
          </a:prstGeom>
          <a:noFill/>
          <a:ln cap="flat" cmpd="sng" w="15875">
            <a:solidFill>
              <a:srgbClr val="CF2E1D"/>
            </a:solidFill>
            <a:prstDash val="solid"/>
            <a:round/>
            <a:headEnd len="sm" w="sm" type="none"/>
            <a:tailEnd len="sm" w="sm" type="none"/>
          </a:ln>
        </p:spPr>
        <p:txBody>
          <a:bodyPr anchorCtr="0" anchor="t" bIns="0" lIns="0" spcFirstLastPara="1" rIns="0" wrap="square" tIns="15875">
            <a:spAutoFit/>
          </a:bodyPr>
          <a:lstStyle/>
          <a:p>
            <a:pPr indent="-184150" lvl="0" marL="231140" rtl="0" algn="l">
              <a:lnSpc>
                <a:spcPct val="100000"/>
              </a:lnSpc>
              <a:spcBef>
                <a:spcPts val="0"/>
              </a:spcBef>
              <a:spcAft>
                <a:spcPts val="0"/>
              </a:spcAft>
              <a:buSzPts val="1600"/>
              <a:buFont typeface="Arial"/>
              <a:buChar char="•"/>
            </a:pPr>
            <a:r>
              <a:rPr b="1" lang="en-US" sz="1600">
                <a:latin typeface="Tahoma"/>
                <a:ea typeface="Tahoma"/>
                <a:cs typeface="Tahoma"/>
                <a:sym typeface="Tahoma"/>
              </a:rPr>
              <a:t>Isolamento e segregazione dei domini IT-OT</a:t>
            </a:r>
            <a:endParaRPr sz="1600">
              <a:latin typeface="Tahoma"/>
              <a:ea typeface="Tahoma"/>
              <a:cs typeface="Tahoma"/>
              <a:sym typeface="Tahoma"/>
            </a:endParaRPr>
          </a:p>
          <a:p>
            <a:pPr indent="-184150" lvl="0" marL="231140" rtl="0" algn="l">
              <a:lnSpc>
                <a:spcPct val="100000"/>
              </a:lnSpc>
              <a:spcBef>
                <a:spcPts val="575"/>
              </a:spcBef>
              <a:spcAft>
                <a:spcPts val="0"/>
              </a:spcAft>
              <a:buSzPts val="1600"/>
              <a:buFont typeface="Arial"/>
              <a:buChar char="•"/>
            </a:pPr>
            <a:r>
              <a:rPr b="1" lang="en-US" sz="1600">
                <a:latin typeface="Tahoma"/>
                <a:ea typeface="Tahoma"/>
                <a:cs typeface="Tahoma"/>
                <a:sym typeface="Tahoma"/>
              </a:rPr>
              <a:t>Ispezione dei sistemi in termini di vulnerabilità e servizi</a:t>
            </a:r>
            <a:endParaRPr sz="1600">
              <a:latin typeface="Tahoma"/>
              <a:ea typeface="Tahoma"/>
              <a:cs typeface="Tahoma"/>
              <a:sym typeface="Tahoma"/>
            </a:endParaRPr>
          </a:p>
        </p:txBody>
      </p:sp>
      <p:sp>
        <p:nvSpPr>
          <p:cNvPr id="111" name="Google Shape;111;p5"/>
          <p:cNvSpPr txBox="1"/>
          <p:nvPr/>
        </p:nvSpPr>
        <p:spPr>
          <a:xfrm>
            <a:off x="893350" y="4758435"/>
            <a:ext cx="5741035" cy="1320800"/>
          </a:xfrm>
          <a:prstGeom prst="rect">
            <a:avLst/>
          </a:prstGeom>
          <a:noFill/>
          <a:ln>
            <a:noFill/>
          </a:ln>
        </p:spPr>
        <p:txBody>
          <a:bodyPr anchorCtr="0" anchor="t" bIns="0" lIns="0" spcFirstLastPara="1" rIns="0" wrap="square" tIns="97775">
            <a:spAutoFit/>
          </a:bodyPr>
          <a:lstStyle/>
          <a:p>
            <a:pPr indent="-184150" lvl="0" marL="196850" rtl="0" algn="l">
              <a:lnSpc>
                <a:spcPct val="100000"/>
              </a:lnSpc>
              <a:spcBef>
                <a:spcPts val="0"/>
              </a:spcBef>
              <a:spcAft>
                <a:spcPts val="0"/>
              </a:spcAft>
              <a:buSzPts val="1600"/>
              <a:buFont typeface="Arial"/>
              <a:buChar char="•"/>
            </a:pPr>
            <a:r>
              <a:rPr lang="en-US" sz="1600">
                <a:latin typeface="Verdana"/>
                <a:ea typeface="Verdana"/>
                <a:cs typeface="Verdana"/>
                <a:sym typeface="Verdana"/>
              </a:rPr>
              <a:t>Gestione degli account utente e revisione dei criteri</a:t>
            </a:r>
            <a:endParaRPr sz="1600">
              <a:latin typeface="Verdana"/>
              <a:ea typeface="Verdana"/>
              <a:cs typeface="Verdana"/>
              <a:sym typeface="Verdana"/>
            </a:endParaRPr>
          </a:p>
          <a:p>
            <a:pPr indent="-184150" lvl="0" marL="196850" rtl="0" algn="l">
              <a:lnSpc>
                <a:spcPct val="100000"/>
              </a:lnSpc>
              <a:spcBef>
                <a:spcPts val="675"/>
              </a:spcBef>
              <a:spcAft>
                <a:spcPts val="0"/>
              </a:spcAft>
              <a:buSzPts val="1600"/>
              <a:buFont typeface="Arial"/>
              <a:buChar char="•"/>
            </a:pPr>
            <a:r>
              <a:rPr lang="en-US" sz="1600">
                <a:latin typeface="Verdana"/>
                <a:ea typeface="Verdana"/>
                <a:cs typeface="Verdana"/>
                <a:sym typeface="Verdana"/>
              </a:rPr>
              <a:t>Attivazione di sistemi anti-malware</a:t>
            </a:r>
            <a:endParaRPr sz="1600">
              <a:latin typeface="Verdana"/>
              <a:ea typeface="Verdana"/>
              <a:cs typeface="Verdana"/>
              <a:sym typeface="Verdana"/>
            </a:endParaRPr>
          </a:p>
          <a:p>
            <a:pPr indent="-184150" lvl="0" marL="196850" rtl="0" algn="l">
              <a:lnSpc>
                <a:spcPct val="100000"/>
              </a:lnSpc>
              <a:spcBef>
                <a:spcPts val="575"/>
              </a:spcBef>
              <a:spcAft>
                <a:spcPts val="0"/>
              </a:spcAft>
              <a:buSzPts val="1600"/>
              <a:buFont typeface="Arial"/>
              <a:buChar char="•"/>
            </a:pPr>
            <a:r>
              <a:rPr lang="en-US" sz="1600">
                <a:latin typeface="Verdana"/>
                <a:ea typeface="Verdana"/>
                <a:cs typeface="Verdana"/>
                <a:sym typeface="Verdana"/>
              </a:rPr>
              <a:t>Aggiornamento regolare dei sistemi e applicazione di patch</a:t>
            </a:r>
            <a:endParaRPr sz="1600">
              <a:latin typeface="Verdana"/>
              <a:ea typeface="Verdana"/>
              <a:cs typeface="Verdana"/>
              <a:sym typeface="Verdana"/>
            </a:endParaRPr>
          </a:p>
          <a:p>
            <a:pPr indent="-184150" lvl="0" marL="196850" rtl="0" algn="l">
              <a:lnSpc>
                <a:spcPct val="100000"/>
              </a:lnSpc>
              <a:spcBef>
                <a:spcPts val="600"/>
              </a:spcBef>
              <a:spcAft>
                <a:spcPts val="0"/>
              </a:spcAft>
              <a:buSzPts val="1600"/>
              <a:buFont typeface="Arial"/>
              <a:buChar char="•"/>
            </a:pPr>
            <a:r>
              <a:rPr lang="en-US" sz="1600">
                <a:latin typeface="Verdana"/>
                <a:ea typeface="Verdana"/>
                <a:cs typeface="Verdana"/>
                <a:sym typeface="Verdana"/>
              </a:rPr>
              <a:t>Attestazione remota</a:t>
            </a:r>
            <a:endParaRPr sz="1600">
              <a:latin typeface="Verdana"/>
              <a:ea typeface="Verdana"/>
              <a:cs typeface="Verdana"/>
              <a:sym typeface="Verdana"/>
            </a:endParaRPr>
          </a:p>
        </p:txBody>
      </p:sp>
      <p:sp>
        <p:nvSpPr>
          <p:cNvPr id="112" name="Google Shape;112;p5"/>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grpSp>
        <p:nvGrpSpPr>
          <p:cNvPr id="113" name="Google Shape;113;p5"/>
          <p:cNvGrpSpPr/>
          <p:nvPr/>
        </p:nvGrpSpPr>
        <p:grpSpPr>
          <a:xfrm>
            <a:off x="3938592" y="1533847"/>
            <a:ext cx="4095142" cy="1277393"/>
            <a:chOff x="3938592" y="1533847"/>
            <a:chExt cx="4095142" cy="1277393"/>
          </a:xfrm>
        </p:grpSpPr>
        <p:pic>
          <p:nvPicPr>
            <p:cNvPr id="114" name="Google Shape;114;p5"/>
            <p:cNvPicPr preferRelativeResize="0"/>
            <p:nvPr/>
          </p:nvPicPr>
          <p:blipFill rotWithShape="1">
            <a:blip r:embed="rId5">
              <a:alphaModFix/>
            </a:blip>
            <a:srcRect b="0" l="0" r="0" t="0"/>
            <a:stretch/>
          </p:blipFill>
          <p:spPr>
            <a:xfrm>
              <a:off x="3938592" y="1777542"/>
              <a:ext cx="676033" cy="675041"/>
            </a:xfrm>
            <a:prstGeom prst="rect">
              <a:avLst/>
            </a:prstGeom>
            <a:noFill/>
            <a:ln>
              <a:noFill/>
            </a:ln>
          </p:spPr>
        </p:pic>
        <p:pic>
          <p:nvPicPr>
            <p:cNvPr id="115" name="Google Shape;115;p5"/>
            <p:cNvPicPr preferRelativeResize="0"/>
            <p:nvPr/>
          </p:nvPicPr>
          <p:blipFill rotWithShape="1">
            <a:blip r:embed="rId6">
              <a:alphaModFix/>
            </a:blip>
            <a:srcRect b="0" l="0" r="0" t="0"/>
            <a:stretch/>
          </p:blipFill>
          <p:spPr>
            <a:xfrm>
              <a:off x="6131768" y="1756317"/>
              <a:ext cx="610236" cy="403362"/>
            </a:xfrm>
            <a:prstGeom prst="rect">
              <a:avLst/>
            </a:prstGeom>
            <a:noFill/>
            <a:ln>
              <a:noFill/>
            </a:ln>
          </p:spPr>
        </p:pic>
        <p:pic>
          <p:nvPicPr>
            <p:cNvPr id="116" name="Google Shape;116;p5"/>
            <p:cNvPicPr preferRelativeResize="0"/>
            <p:nvPr/>
          </p:nvPicPr>
          <p:blipFill rotWithShape="1">
            <a:blip r:embed="rId6">
              <a:alphaModFix/>
            </a:blip>
            <a:srcRect b="0" l="0" r="0" t="0"/>
            <a:stretch/>
          </p:blipFill>
          <p:spPr>
            <a:xfrm>
              <a:off x="6772763" y="1741053"/>
              <a:ext cx="610236" cy="403362"/>
            </a:xfrm>
            <a:prstGeom prst="rect">
              <a:avLst/>
            </a:prstGeom>
            <a:noFill/>
            <a:ln>
              <a:noFill/>
            </a:ln>
          </p:spPr>
        </p:pic>
        <p:pic>
          <p:nvPicPr>
            <p:cNvPr id="117" name="Google Shape;117;p5"/>
            <p:cNvPicPr preferRelativeResize="0"/>
            <p:nvPr/>
          </p:nvPicPr>
          <p:blipFill rotWithShape="1">
            <a:blip r:embed="rId6">
              <a:alphaModFix/>
            </a:blip>
            <a:srcRect b="0" l="0" r="0" t="0"/>
            <a:stretch/>
          </p:blipFill>
          <p:spPr>
            <a:xfrm>
              <a:off x="7415792" y="1741053"/>
              <a:ext cx="610236" cy="403362"/>
            </a:xfrm>
            <a:prstGeom prst="rect">
              <a:avLst/>
            </a:prstGeom>
            <a:noFill/>
            <a:ln>
              <a:noFill/>
            </a:ln>
          </p:spPr>
        </p:pic>
        <p:sp>
          <p:nvSpPr>
            <p:cNvPr id="118" name="Google Shape;118;p5"/>
            <p:cNvSpPr/>
            <p:nvPr/>
          </p:nvSpPr>
          <p:spPr>
            <a:xfrm>
              <a:off x="5827510" y="2221255"/>
              <a:ext cx="2187575" cy="0"/>
            </a:xfrm>
            <a:custGeom>
              <a:rect b="b" l="l" r="r" t="t"/>
              <a:pathLst>
                <a:path extrusionOk="0" h="120000" w="2187575">
                  <a:moveTo>
                    <a:pt x="0" y="0"/>
                  </a:moveTo>
                  <a:lnTo>
                    <a:pt x="2187247" y="0"/>
                  </a:lnTo>
                </a:path>
              </a:pathLst>
            </a:custGeom>
            <a:noFill/>
            <a:ln cap="flat" cmpd="sng" w="38100">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9" name="Google Shape;119;p5"/>
            <p:cNvSpPr/>
            <p:nvPr/>
          </p:nvSpPr>
          <p:spPr>
            <a:xfrm>
              <a:off x="6780150" y="2221254"/>
              <a:ext cx="0" cy="257175"/>
            </a:xfrm>
            <a:custGeom>
              <a:rect b="b" l="l" r="r" t="t"/>
              <a:pathLst>
                <a:path extrusionOk="0" h="257175" w="120000">
                  <a:moveTo>
                    <a:pt x="0" y="257049"/>
                  </a:moveTo>
                  <a:lnTo>
                    <a:pt x="0" y="0"/>
                  </a:lnTo>
                </a:path>
              </a:pathLst>
            </a:custGeom>
            <a:noFill/>
            <a:ln cap="flat" cmpd="sng" w="38100">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20" name="Google Shape;120;p5"/>
            <p:cNvPicPr preferRelativeResize="0"/>
            <p:nvPr/>
          </p:nvPicPr>
          <p:blipFill rotWithShape="1">
            <a:blip r:embed="rId7">
              <a:alphaModFix/>
            </a:blip>
            <a:srcRect b="0" l="0" r="0" t="0"/>
            <a:stretch/>
          </p:blipFill>
          <p:spPr>
            <a:xfrm>
              <a:off x="6483068" y="2512583"/>
              <a:ext cx="530226" cy="298657"/>
            </a:xfrm>
            <a:prstGeom prst="rect">
              <a:avLst/>
            </a:prstGeom>
            <a:noFill/>
            <a:ln>
              <a:noFill/>
            </a:ln>
          </p:spPr>
        </p:pic>
        <p:sp>
          <p:nvSpPr>
            <p:cNvPr id="121" name="Google Shape;121;p5"/>
            <p:cNvSpPr/>
            <p:nvPr/>
          </p:nvSpPr>
          <p:spPr>
            <a:xfrm>
              <a:off x="5947124" y="1533847"/>
              <a:ext cx="2086610" cy="671830"/>
            </a:xfrm>
            <a:custGeom>
              <a:rect b="b" l="l" r="r" t="t"/>
              <a:pathLst>
                <a:path extrusionOk="0" h="671830" w="2086609">
                  <a:moveTo>
                    <a:pt x="0" y="111949"/>
                  </a:moveTo>
                  <a:lnTo>
                    <a:pt x="8797" y="68373"/>
                  </a:lnTo>
                  <a:lnTo>
                    <a:pt x="32789" y="32789"/>
                  </a:lnTo>
                  <a:lnTo>
                    <a:pt x="68373" y="8797"/>
                  </a:lnTo>
                  <a:lnTo>
                    <a:pt x="111949" y="0"/>
                  </a:lnTo>
                  <a:lnTo>
                    <a:pt x="1974262" y="0"/>
                  </a:lnTo>
                  <a:lnTo>
                    <a:pt x="2017837" y="8797"/>
                  </a:lnTo>
                  <a:lnTo>
                    <a:pt x="2053422" y="32789"/>
                  </a:lnTo>
                  <a:lnTo>
                    <a:pt x="2077413" y="68373"/>
                  </a:lnTo>
                  <a:lnTo>
                    <a:pt x="2086211" y="111949"/>
                  </a:lnTo>
                  <a:lnTo>
                    <a:pt x="2086211" y="559732"/>
                  </a:lnTo>
                  <a:lnTo>
                    <a:pt x="2077413" y="603308"/>
                  </a:lnTo>
                  <a:lnTo>
                    <a:pt x="2053422" y="638892"/>
                  </a:lnTo>
                  <a:lnTo>
                    <a:pt x="2017837" y="662884"/>
                  </a:lnTo>
                  <a:lnTo>
                    <a:pt x="1974262" y="671682"/>
                  </a:lnTo>
                  <a:lnTo>
                    <a:pt x="111949" y="671682"/>
                  </a:lnTo>
                  <a:lnTo>
                    <a:pt x="68373" y="662884"/>
                  </a:lnTo>
                  <a:lnTo>
                    <a:pt x="32789" y="638892"/>
                  </a:lnTo>
                  <a:lnTo>
                    <a:pt x="8797" y="603308"/>
                  </a:lnTo>
                  <a:lnTo>
                    <a:pt x="0" y="559732"/>
                  </a:lnTo>
                  <a:lnTo>
                    <a:pt x="0" y="111949"/>
                  </a:lnTo>
                  <a:close/>
                </a:path>
              </a:pathLst>
            </a:custGeom>
            <a:noFill/>
            <a:ln cap="flat" cmpd="sng" w="158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22" name="Google Shape;122;p5"/>
            <p:cNvPicPr preferRelativeResize="0"/>
            <p:nvPr/>
          </p:nvPicPr>
          <p:blipFill rotWithShape="1">
            <a:blip r:embed="rId8">
              <a:alphaModFix/>
            </a:blip>
            <a:srcRect b="0" l="0" r="0" t="0"/>
            <a:stretch/>
          </p:blipFill>
          <p:spPr>
            <a:xfrm>
              <a:off x="5701956" y="1865352"/>
              <a:ext cx="404156" cy="499423"/>
            </a:xfrm>
            <a:prstGeom prst="rect">
              <a:avLst/>
            </a:prstGeom>
            <a:noFill/>
            <a:ln>
              <a:noFill/>
            </a:ln>
          </p:spPr>
        </p:pic>
      </p:grpSp>
      <p:sp>
        <p:nvSpPr>
          <p:cNvPr id="123" name="Google Shape;123;p5"/>
          <p:cNvSpPr txBox="1"/>
          <p:nvPr/>
        </p:nvSpPr>
        <p:spPr>
          <a:xfrm>
            <a:off x="6026998" y="1583944"/>
            <a:ext cx="910590" cy="132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700">
                <a:latin typeface="Tahoma"/>
                <a:ea typeface="Tahoma"/>
                <a:cs typeface="Tahoma"/>
                <a:sym typeface="Tahoma"/>
              </a:rPr>
              <a:t>Rete aziendale</a:t>
            </a:r>
            <a:endParaRPr sz="700">
              <a:latin typeface="Tahoma"/>
              <a:ea typeface="Tahoma"/>
              <a:cs typeface="Tahoma"/>
              <a:sym typeface="Tahoma"/>
            </a:endParaRPr>
          </a:p>
        </p:txBody>
      </p:sp>
      <p:grpSp>
        <p:nvGrpSpPr>
          <p:cNvPr id="124" name="Google Shape;124;p5"/>
          <p:cNvGrpSpPr/>
          <p:nvPr/>
        </p:nvGrpSpPr>
        <p:grpSpPr>
          <a:xfrm>
            <a:off x="4545602" y="1972820"/>
            <a:ext cx="2210512" cy="1552127"/>
            <a:chOff x="4545602" y="1972820"/>
            <a:chExt cx="2210512" cy="1552127"/>
          </a:xfrm>
        </p:grpSpPr>
        <p:sp>
          <p:nvSpPr>
            <p:cNvPr id="125" name="Google Shape;125;p5"/>
            <p:cNvSpPr/>
            <p:nvPr/>
          </p:nvSpPr>
          <p:spPr>
            <a:xfrm>
              <a:off x="6748180" y="3267772"/>
              <a:ext cx="0" cy="257175"/>
            </a:xfrm>
            <a:custGeom>
              <a:rect b="b" l="l" r="r" t="t"/>
              <a:pathLst>
                <a:path extrusionOk="0" h="257175" w="120000">
                  <a:moveTo>
                    <a:pt x="0" y="257049"/>
                  </a:moveTo>
                  <a:lnTo>
                    <a:pt x="0" y="0"/>
                  </a:lnTo>
                </a:path>
              </a:pathLst>
            </a:custGeom>
            <a:noFill/>
            <a:ln cap="flat" cmpd="sng" w="38100">
              <a:solidFill>
                <a:srgbClr val="00B05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6" name="Google Shape;126;p5"/>
            <p:cNvSpPr/>
            <p:nvPr/>
          </p:nvSpPr>
          <p:spPr>
            <a:xfrm>
              <a:off x="5947124" y="2878400"/>
              <a:ext cx="808990" cy="0"/>
            </a:xfrm>
            <a:custGeom>
              <a:rect b="b" l="l" r="r" t="t"/>
              <a:pathLst>
                <a:path extrusionOk="0" h="120000" w="808990">
                  <a:moveTo>
                    <a:pt x="808444" y="0"/>
                  </a:moveTo>
                  <a:lnTo>
                    <a:pt x="0" y="0"/>
                  </a:lnTo>
                </a:path>
              </a:pathLst>
            </a:custGeom>
            <a:noFill/>
            <a:ln cap="flat" cmpd="sng" w="38100">
              <a:solidFill>
                <a:srgbClr val="D87A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27" name="Google Shape;127;p5"/>
            <p:cNvPicPr preferRelativeResize="0"/>
            <p:nvPr/>
          </p:nvPicPr>
          <p:blipFill rotWithShape="1">
            <a:blip r:embed="rId7">
              <a:alphaModFix/>
            </a:blip>
            <a:srcRect b="0" l="0" r="0" t="0"/>
            <a:stretch/>
          </p:blipFill>
          <p:spPr>
            <a:xfrm>
              <a:off x="4755356" y="1972820"/>
              <a:ext cx="663488" cy="373717"/>
            </a:xfrm>
            <a:prstGeom prst="rect">
              <a:avLst/>
            </a:prstGeom>
            <a:noFill/>
            <a:ln>
              <a:noFill/>
            </a:ln>
          </p:spPr>
        </p:pic>
        <p:sp>
          <p:nvSpPr>
            <p:cNvPr id="128" name="Google Shape;128;p5"/>
            <p:cNvSpPr/>
            <p:nvPr/>
          </p:nvSpPr>
          <p:spPr>
            <a:xfrm>
              <a:off x="5381576" y="2207071"/>
              <a:ext cx="290830" cy="3175"/>
            </a:xfrm>
            <a:custGeom>
              <a:rect b="b" l="l" r="r" t="t"/>
              <a:pathLst>
                <a:path extrusionOk="0" h="3175" w="290829">
                  <a:moveTo>
                    <a:pt x="290503" y="2881"/>
                  </a:moveTo>
                  <a:lnTo>
                    <a:pt x="0" y="0"/>
                  </a:lnTo>
                </a:path>
              </a:pathLst>
            </a:custGeom>
            <a:noFill/>
            <a:ln cap="flat" cmpd="sng" w="38100">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9" name="Google Shape;129;p5"/>
            <p:cNvSpPr/>
            <p:nvPr/>
          </p:nvSpPr>
          <p:spPr>
            <a:xfrm>
              <a:off x="4545602" y="2207071"/>
              <a:ext cx="290830" cy="3175"/>
            </a:xfrm>
            <a:custGeom>
              <a:rect b="b" l="l" r="r" t="t"/>
              <a:pathLst>
                <a:path extrusionOk="0" h="3175" w="290829">
                  <a:moveTo>
                    <a:pt x="290503" y="2881"/>
                  </a:moveTo>
                  <a:lnTo>
                    <a:pt x="0" y="0"/>
                  </a:lnTo>
                </a:path>
              </a:pathLst>
            </a:custGeom>
            <a:noFill/>
            <a:ln cap="flat" cmpd="sng" w="38100">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30" name="Google Shape;130;p5"/>
            <p:cNvPicPr preferRelativeResize="0"/>
            <p:nvPr/>
          </p:nvPicPr>
          <p:blipFill rotWithShape="1">
            <a:blip r:embed="rId9">
              <a:alphaModFix/>
            </a:blip>
            <a:srcRect b="0" l="0" r="0" t="0"/>
            <a:stretch/>
          </p:blipFill>
          <p:spPr>
            <a:xfrm>
              <a:off x="5430667" y="2557408"/>
              <a:ext cx="439811" cy="665269"/>
            </a:xfrm>
            <a:prstGeom prst="rect">
              <a:avLst/>
            </a:prstGeom>
            <a:noFill/>
            <a:ln>
              <a:noFill/>
            </a:ln>
          </p:spPr>
        </p:pic>
        <p:pic>
          <p:nvPicPr>
            <p:cNvPr id="131" name="Google Shape;131;p5"/>
            <p:cNvPicPr preferRelativeResize="0"/>
            <p:nvPr/>
          </p:nvPicPr>
          <p:blipFill rotWithShape="1">
            <a:blip r:embed="rId9">
              <a:alphaModFix/>
            </a:blip>
            <a:srcRect b="0" l="0" r="0" t="0"/>
            <a:stretch/>
          </p:blipFill>
          <p:spPr>
            <a:xfrm>
              <a:off x="4969778" y="2549713"/>
              <a:ext cx="439811" cy="665269"/>
            </a:xfrm>
            <a:prstGeom prst="rect">
              <a:avLst/>
            </a:prstGeom>
            <a:noFill/>
            <a:ln>
              <a:noFill/>
            </a:ln>
          </p:spPr>
        </p:pic>
        <p:sp>
          <p:nvSpPr>
            <p:cNvPr id="132" name="Google Shape;132;p5"/>
            <p:cNvSpPr/>
            <p:nvPr/>
          </p:nvSpPr>
          <p:spPr>
            <a:xfrm>
              <a:off x="4777572" y="2494739"/>
              <a:ext cx="1138555" cy="743585"/>
            </a:xfrm>
            <a:custGeom>
              <a:rect b="b" l="l" r="r" t="t"/>
              <a:pathLst>
                <a:path extrusionOk="0" h="743585" w="1138554">
                  <a:moveTo>
                    <a:pt x="0" y="123869"/>
                  </a:moveTo>
                  <a:lnTo>
                    <a:pt x="9734" y="75653"/>
                  </a:lnTo>
                  <a:lnTo>
                    <a:pt x="36280" y="36280"/>
                  </a:lnTo>
                  <a:lnTo>
                    <a:pt x="75653" y="9734"/>
                  </a:lnTo>
                  <a:lnTo>
                    <a:pt x="123869" y="0"/>
                  </a:lnTo>
                  <a:lnTo>
                    <a:pt x="1014679" y="0"/>
                  </a:lnTo>
                  <a:lnTo>
                    <a:pt x="1062894" y="9734"/>
                  </a:lnTo>
                  <a:lnTo>
                    <a:pt x="1102267" y="36280"/>
                  </a:lnTo>
                  <a:lnTo>
                    <a:pt x="1128813" y="75653"/>
                  </a:lnTo>
                  <a:lnTo>
                    <a:pt x="1138548" y="123869"/>
                  </a:lnTo>
                  <a:lnTo>
                    <a:pt x="1138548" y="619336"/>
                  </a:lnTo>
                  <a:lnTo>
                    <a:pt x="1128813" y="667552"/>
                  </a:lnTo>
                  <a:lnTo>
                    <a:pt x="1102267" y="706925"/>
                  </a:lnTo>
                  <a:lnTo>
                    <a:pt x="1062894" y="733471"/>
                  </a:lnTo>
                  <a:lnTo>
                    <a:pt x="1014679" y="743206"/>
                  </a:lnTo>
                  <a:lnTo>
                    <a:pt x="123869" y="743206"/>
                  </a:lnTo>
                  <a:lnTo>
                    <a:pt x="75653" y="733471"/>
                  </a:lnTo>
                  <a:lnTo>
                    <a:pt x="36280" y="706925"/>
                  </a:lnTo>
                  <a:lnTo>
                    <a:pt x="9734" y="667552"/>
                  </a:lnTo>
                  <a:lnTo>
                    <a:pt x="0" y="619336"/>
                  </a:lnTo>
                  <a:lnTo>
                    <a:pt x="0" y="123869"/>
                  </a:lnTo>
                  <a:close/>
                </a:path>
              </a:pathLst>
            </a:custGeom>
            <a:noFill/>
            <a:ln cap="flat" cmpd="sng" w="158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33" name="Google Shape;133;p5"/>
          <p:cNvSpPr txBox="1"/>
          <p:nvPr/>
        </p:nvSpPr>
        <p:spPr>
          <a:xfrm>
            <a:off x="4017332" y="2420620"/>
            <a:ext cx="492125" cy="177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000">
                <a:latin typeface="Tahoma"/>
                <a:ea typeface="Tahoma"/>
                <a:cs typeface="Tahoma"/>
                <a:sym typeface="Tahoma"/>
              </a:rPr>
              <a:t>Internet</a:t>
            </a:r>
            <a:endParaRPr sz="1000">
              <a:latin typeface="Tahoma"/>
              <a:ea typeface="Tahoma"/>
              <a:cs typeface="Tahoma"/>
              <a:sym typeface="Tahoma"/>
            </a:endParaRPr>
          </a:p>
        </p:txBody>
      </p:sp>
      <p:sp>
        <p:nvSpPr>
          <p:cNvPr id="134" name="Google Shape;134;p5"/>
          <p:cNvSpPr txBox="1"/>
          <p:nvPr/>
        </p:nvSpPr>
        <p:spPr>
          <a:xfrm>
            <a:off x="4848882" y="2531871"/>
            <a:ext cx="211454" cy="132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700">
                <a:latin typeface="Tahoma"/>
                <a:ea typeface="Tahoma"/>
                <a:cs typeface="Tahoma"/>
                <a:sym typeface="Tahoma"/>
              </a:rPr>
              <a:t>DMZ</a:t>
            </a:r>
            <a:endParaRPr sz="700">
              <a:latin typeface="Tahoma"/>
              <a:ea typeface="Tahoma"/>
              <a:cs typeface="Tahoma"/>
              <a:sym typeface="Tahoma"/>
            </a:endParaRPr>
          </a:p>
        </p:txBody>
      </p:sp>
      <p:grpSp>
        <p:nvGrpSpPr>
          <p:cNvPr id="135" name="Google Shape;135;p5"/>
          <p:cNvGrpSpPr/>
          <p:nvPr/>
        </p:nvGrpSpPr>
        <p:grpSpPr>
          <a:xfrm>
            <a:off x="6016781" y="2789404"/>
            <a:ext cx="1944370" cy="1310154"/>
            <a:chOff x="6016781" y="2789404"/>
            <a:chExt cx="1944370" cy="1310154"/>
          </a:xfrm>
        </p:grpSpPr>
        <p:sp>
          <p:nvSpPr>
            <p:cNvPr id="136" name="Google Shape;136;p5"/>
            <p:cNvSpPr/>
            <p:nvPr/>
          </p:nvSpPr>
          <p:spPr>
            <a:xfrm>
              <a:off x="6059308" y="3519782"/>
              <a:ext cx="1901825" cy="6350"/>
            </a:xfrm>
            <a:custGeom>
              <a:rect b="b" l="l" r="r" t="t"/>
              <a:pathLst>
                <a:path extrusionOk="0" h="6350" w="1901825">
                  <a:moveTo>
                    <a:pt x="1901440" y="5967"/>
                  </a:moveTo>
                  <a:lnTo>
                    <a:pt x="0" y="0"/>
                  </a:lnTo>
                </a:path>
              </a:pathLst>
            </a:custGeom>
            <a:noFill/>
            <a:ln cap="flat" cmpd="sng" w="38100">
              <a:solidFill>
                <a:srgbClr val="00B05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37" name="Google Shape;137;p5"/>
            <p:cNvPicPr preferRelativeResize="0"/>
            <p:nvPr/>
          </p:nvPicPr>
          <p:blipFill rotWithShape="1">
            <a:blip r:embed="rId6">
              <a:alphaModFix/>
            </a:blip>
            <a:srcRect b="0" l="0" r="0" t="0"/>
            <a:stretch/>
          </p:blipFill>
          <p:spPr>
            <a:xfrm>
              <a:off x="6016782" y="3619775"/>
              <a:ext cx="610236" cy="403363"/>
            </a:xfrm>
            <a:prstGeom prst="rect">
              <a:avLst/>
            </a:prstGeom>
            <a:noFill/>
            <a:ln>
              <a:noFill/>
            </a:ln>
          </p:spPr>
        </p:pic>
        <p:pic>
          <p:nvPicPr>
            <p:cNvPr id="138" name="Google Shape;138;p5"/>
            <p:cNvPicPr preferRelativeResize="0"/>
            <p:nvPr/>
          </p:nvPicPr>
          <p:blipFill rotWithShape="1">
            <a:blip r:embed="rId10">
              <a:alphaModFix/>
            </a:blip>
            <a:srcRect b="0" l="0" r="0" t="0"/>
            <a:stretch/>
          </p:blipFill>
          <p:spPr>
            <a:xfrm>
              <a:off x="7025639" y="3557015"/>
              <a:ext cx="484631" cy="542543"/>
            </a:xfrm>
            <a:prstGeom prst="rect">
              <a:avLst/>
            </a:prstGeom>
            <a:noFill/>
            <a:ln>
              <a:noFill/>
            </a:ln>
          </p:spPr>
        </p:pic>
        <p:pic>
          <p:nvPicPr>
            <p:cNvPr id="139" name="Google Shape;139;p5"/>
            <p:cNvPicPr preferRelativeResize="0"/>
            <p:nvPr/>
          </p:nvPicPr>
          <p:blipFill rotWithShape="1">
            <a:blip r:embed="rId7">
              <a:alphaModFix/>
            </a:blip>
            <a:srcRect b="0" l="0" r="0" t="0"/>
            <a:stretch/>
          </p:blipFill>
          <p:spPr>
            <a:xfrm>
              <a:off x="6483068" y="3008998"/>
              <a:ext cx="530226" cy="298657"/>
            </a:xfrm>
            <a:prstGeom prst="rect">
              <a:avLst/>
            </a:prstGeom>
            <a:noFill/>
            <a:ln>
              <a:noFill/>
            </a:ln>
          </p:spPr>
        </p:pic>
        <p:sp>
          <p:nvSpPr>
            <p:cNvPr id="140" name="Google Shape;140;p5"/>
            <p:cNvSpPr/>
            <p:nvPr/>
          </p:nvSpPr>
          <p:spPr>
            <a:xfrm>
              <a:off x="6748180" y="2789404"/>
              <a:ext cx="0" cy="198120"/>
            </a:xfrm>
            <a:custGeom>
              <a:rect b="b" l="l" r="r" t="t"/>
              <a:pathLst>
                <a:path extrusionOk="0" h="198119" w="120000">
                  <a:moveTo>
                    <a:pt x="0" y="197759"/>
                  </a:moveTo>
                  <a:lnTo>
                    <a:pt x="0" y="0"/>
                  </a:lnTo>
                </a:path>
              </a:pathLst>
            </a:custGeom>
            <a:noFill/>
            <a:ln cap="flat" cmpd="sng" w="38100">
              <a:solidFill>
                <a:srgbClr val="D87A1A"/>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41" name="Google Shape;141;p5"/>
            <p:cNvPicPr preferRelativeResize="0"/>
            <p:nvPr/>
          </p:nvPicPr>
          <p:blipFill rotWithShape="1">
            <a:blip r:embed="rId8">
              <a:alphaModFix/>
            </a:blip>
            <a:srcRect b="0" l="0" r="0" t="0"/>
            <a:stretch/>
          </p:blipFill>
          <p:spPr>
            <a:xfrm>
              <a:off x="6942893" y="2985485"/>
              <a:ext cx="279739" cy="345680"/>
            </a:xfrm>
            <a:prstGeom prst="rect">
              <a:avLst/>
            </a:prstGeom>
            <a:noFill/>
            <a:ln>
              <a:noFill/>
            </a:ln>
          </p:spPr>
        </p:pic>
        <p:pic>
          <p:nvPicPr>
            <p:cNvPr id="142" name="Google Shape;142;p5"/>
            <p:cNvPicPr preferRelativeResize="0"/>
            <p:nvPr/>
          </p:nvPicPr>
          <p:blipFill rotWithShape="1">
            <a:blip r:embed="rId11">
              <a:alphaModFix/>
            </a:blip>
            <a:srcRect b="0" l="0" r="0" t="0"/>
            <a:stretch/>
          </p:blipFill>
          <p:spPr>
            <a:xfrm>
              <a:off x="6677968" y="3585321"/>
              <a:ext cx="358245" cy="467174"/>
            </a:xfrm>
            <a:prstGeom prst="rect">
              <a:avLst/>
            </a:prstGeom>
            <a:noFill/>
            <a:ln>
              <a:noFill/>
            </a:ln>
          </p:spPr>
        </p:pic>
        <p:sp>
          <p:nvSpPr>
            <p:cNvPr id="143" name="Google Shape;143;p5"/>
            <p:cNvSpPr/>
            <p:nvPr/>
          </p:nvSpPr>
          <p:spPr>
            <a:xfrm>
              <a:off x="6016781" y="3543636"/>
              <a:ext cx="1944370" cy="541020"/>
            </a:xfrm>
            <a:custGeom>
              <a:rect b="b" l="l" r="r" t="t"/>
              <a:pathLst>
                <a:path extrusionOk="0" h="541020" w="1944370">
                  <a:moveTo>
                    <a:pt x="0" y="90131"/>
                  </a:moveTo>
                  <a:lnTo>
                    <a:pt x="7082" y="55048"/>
                  </a:lnTo>
                  <a:lnTo>
                    <a:pt x="26398" y="26399"/>
                  </a:lnTo>
                  <a:lnTo>
                    <a:pt x="55048" y="7083"/>
                  </a:lnTo>
                  <a:lnTo>
                    <a:pt x="90131" y="0"/>
                  </a:lnTo>
                  <a:lnTo>
                    <a:pt x="1853836" y="0"/>
                  </a:lnTo>
                  <a:lnTo>
                    <a:pt x="1888919" y="7083"/>
                  </a:lnTo>
                  <a:lnTo>
                    <a:pt x="1917569" y="26399"/>
                  </a:lnTo>
                  <a:lnTo>
                    <a:pt x="1936885" y="55048"/>
                  </a:lnTo>
                  <a:lnTo>
                    <a:pt x="1943968" y="90131"/>
                  </a:lnTo>
                  <a:lnTo>
                    <a:pt x="1943968" y="450645"/>
                  </a:lnTo>
                  <a:lnTo>
                    <a:pt x="1936885" y="485728"/>
                  </a:lnTo>
                  <a:lnTo>
                    <a:pt x="1917569" y="514377"/>
                  </a:lnTo>
                  <a:lnTo>
                    <a:pt x="1888919" y="533693"/>
                  </a:lnTo>
                  <a:lnTo>
                    <a:pt x="1853836" y="540777"/>
                  </a:lnTo>
                  <a:lnTo>
                    <a:pt x="90131" y="540777"/>
                  </a:lnTo>
                  <a:lnTo>
                    <a:pt x="55048" y="533693"/>
                  </a:lnTo>
                  <a:lnTo>
                    <a:pt x="26398" y="514377"/>
                  </a:lnTo>
                  <a:lnTo>
                    <a:pt x="7082" y="485728"/>
                  </a:lnTo>
                  <a:lnTo>
                    <a:pt x="0" y="450645"/>
                  </a:lnTo>
                  <a:lnTo>
                    <a:pt x="0" y="90131"/>
                  </a:lnTo>
                  <a:close/>
                </a:path>
              </a:pathLst>
            </a:custGeom>
            <a:noFill/>
            <a:ln cap="flat" cmpd="sng" w="15875">
              <a:solidFill>
                <a:srgbClr val="009051"/>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44" name="Google Shape;144;p5"/>
          <p:cNvSpPr txBox="1"/>
          <p:nvPr/>
        </p:nvSpPr>
        <p:spPr>
          <a:xfrm>
            <a:off x="7464624" y="3565144"/>
            <a:ext cx="501015" cy="449580"/>
          </a:xfrm>
          <a:prstGeom prst="rect">
            <a:avLst/>
          </a:prstGeom>
          <a:noFill/>
          <a:ln>
            <a:noFill/>
          </a:ln>
        </p:spPr>
        <p:txBody>
          <a:bodyPr anchorCtr="0" anchor="t" bIns="0" lIns="0" spcFirstLastPara="1" rIns="0" wrap="square" tIns="13325">
            <a:spAutoFit/>
          </a:bodyPr>
          <a:lstStyle/>
          <a:p>
            <a:pPr indent="-12700" lvl="0" marL="12700" marR="5080" rtl="0" algn="ctr">
              <a:lnSpc>
                <a:spcPct val="99000"/>
              </a:lnSpc>
              <a:spcBef>
                <a:spcPts val="0"/>
              </a:spcBef>
              <a:spcAft>
                <a:spcPts val="0"/>
              </a:spcAft>
              <a:buNone/>
            </a:pPr>
            <a:r>
              <a:rPr b="1" lang="en-US" sz="700">
                <a:latin typeface="Tahoma"/>
                <a:ea typeface="Tahoma"/>
                <a:cs typeface="Tahoma"/>
                <a:sym typeface="Tahoma"/>
              </a:rPr>
              <a:t>Rete di controllo e sottostazioni</a:t>
            </a:r>
            <a:endParaRPr sz="700">
              <a:latin typeface="Tahoma"/>
              <a:ea typeface="Tahoma"/>
              <a:cs typeface="Tahoma"/>
              <a:sym typeface="Tahoma"/>
            </a:endParaRPr>
          </a:p>
        </p:txBody>
      </p:sp>
      <p:grpSp>
        <p:nvGrpSpPr>
          <p:cNvPr id="145" name="Google Shape;145;p5"/>
          <p:cNvGrpSpPr/>
          <p:nvPr/>
        </p:nvGrpSpPr>
        <p:grpSpPr>
          <a:xfrm>
            <a:off x="6201174" y="2235794"/>
            <a:ext cx="1439825" cy="2388494"/>
            <a:chOff x="6201174" y="2235794"/>
            <a:chExt cx="1439825" cy="2388494"/>
          </a:xfrm>
        </p:grpSpPr>
        <p:pic>
          <p:nvPicPr>
            <p:cNvPr id="146" name="Google Shape;146;p5"/>
            <p:cNvPicPr preferRelativeResize="0"/>
            <p:nvPr/>
          </p:nvPicPr>
          <p:blipFill rotWithShape="1">
            <a:blip r:embed="rId12">
              <a:alphaModFix/>
            </a:blip>
            <a:srcRect b="0" l="0" r="0" t="0"/>
            <a:stretch/>
          </p:blipFill>
          <p:spPr>
            <a:xfrm>
              <a:off x="6382251" y="3258269"/>
              <a:ext cx="325731" cy="264524"/>
            </a:xfrm>
            <a:prstGeom prst="rect">
              <a:avLst/>
            </a:prstGeom>
            <a:noFill/>
            <a:ln>
              <a:noFill/>
            </a:ln>
          </p:spPr>
        </p:pic>
        <p:pic>
          <p:nvPicPr>
            <p:cNvPr id="147" name="Google Shape;147;p5"/>
            <p:cNvPicPr preferRelativeResize="0"/>
            <p:nvPr/>
          </p:nvPicPr>
          <p:blipFill rotWithShape="1">
            <a:blip r:embed="rId13">
              <a:alphaModFix/>
            </a:blip>
            <a:srcRect b="0" l="0" r="0" t="0"/>
            <a:stretch/>
          </p:blipFill>
          <p:spPr>
            <a:xfrm>
              <a:off x="6813205" y="2235794"/>
              <a:ext cx="300342" cy="264524"/>
            </a:xfrm>
            <a:prstGeom prst="rect">
              <a:avLst/>
            </a:prstGeom>
            <a:noFill/>
            <a:ln>
              <a:noFill/>
            </a:ln>
          </p:spPr>
        </p:pic>
        <p:pic>
          <p:nvPicPr>
            <p:cNvPr id="148" name="Google Shape;148;p5"/>
            <p:cNvPicPr preferRelativeResize="0"/>
            <p:nvPr/>
          </p:nvPicPr>
          <p:blipFill rotWithShape="1">
            <a:blip r:embed="rId13">
              <a:alphaModFix/>
            </a:blip>
            <a:srcRect b="0" l="0" r="0" t="0"/>
            <a:stretch/>
          </p:blipFill>
          <p:spPr>
            <a:xfrm>
              <a:off x="6201174" y="2869110"/>
              <a:ext cx="300342" cy="264524"/>
            </a:xfrm>
            <a:prstGeom prst="rect">
              <a:avLst/>
            </a:prstGeom>
            <a:noFill/>
            <a:ln>
              <a:noFill/>
            </a:ln>
          </p:spPr>
        </p:pic>
        <p:sp>
          <p:nvSpPr>
            <p:cNvPr id="149" name="Google Shape;149;p5"/>
            <p:cNvSpPr/>
            <p:nvPr/>
          </p:nvSpPr>
          <p:spPr>
            <a:xfrm>
              <a:off x="7035209" y="4426803"/>
              <a:ext cx="605790" cy="197485"/>
            </a:xfrm>
            <a:custGeom>
              <a:rect b="b" l="l" r="r" t="t"/>
              <a:pathLst>
                <a:path extrusionOk="0" h="197485" w="605790">
                  <a:moveTo>
                    <a:pt x="507030" y="0"/>
                  </a:moveTo>
                  <a:lnTo>
                    <a:pt x="507030" y="49330"/>
                  </a:lnTo>
                  <a:lnTo>
                    <a:pt x="0" y="49330"/>
                  </a:lnTo>
                  <a:lnTo>
                    <a:pt x="0" y="147993"/>
                  </a:lnTo>
                  <a:lnTo>
                    <a:pt x="507030" y="147993"/>
                  </a:lnTo>
                  <a:lnTo>
                    <a:pt x="507030" y="197324"/>
                  </a:lnTo>
                  <a:lnTo>
                    <a:pt x="605693" y="98662"/>
                  </a:lnTo>
                  <a:lnTo>
                    <a:pt x="507030" y="0"/>
                  </a:lnTo>
                  <a:close/>
                </a:path>
              </a:pathLst>
            </a:custGeom>
            <a:solidFill>
              <a:srgbClr val="C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0" name="Google Shape;150;p5"/>
            <p:cNvSpPr/>
            <p:nvPr/>
          </p:nvSpPr>
          <p:spPr>
            <a:xfrm>
              <a:off x="7035209" y="4426803"/>
              <a:ext cx="605790" cy="197485"/>
            </a:xfrm>
            <a:custGeom>
              <a:rect b="b" l="l" r="r" t="t"/>
              <a:pathLst>
                <a:path extrusionOk="0" h="197485" w="605790">
                  <a:moveTo>
                    <a:pt x="507030" y="197325"/>
                  </a:moveTo>
                  <a:lnTo>
                    <a:pt x="507030" y="147993"/>
                  </a:lnTo>
                  <a:lnTo>
                    <a:pt x="0" y="147993"/>
                  </a:lnTo>
                  <a:lnTo>
                    <a:pt x="0" y="49331"/>
                  </a:lnTo>
                  <a:lnTo>
                    <a:pt x="507030" y="49331"/>
                  </a:lnTo>
                  <a:lnTo>
                    <a:pt x="507030" y="0"/>
                  </a:lnTo>
                  <a:lnTo>
                    <a:pt x="605693" y="98662"/>
                  </a:lnTo>
                  <a:lnTo>
                    <a:pt x="507030" y="197325"/>
                  </a:lnTo>
                  <a:close/>
                </a:path>
              </a:pathLst>
            </a:custGeom>
            <a:noFill/>
            <a:ln cap="flat" cmpd="sng" w="15875">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51" name="Google Shape;151;p5"/>
          <p:cNvSpPr txBox="1"/>
          <p:nvPr/>
        </p:nvSpPr>
        <p:spPr>
          <a:xfrm>
            <a:off x="6793931" y="3327400"/>
            <a:ext cx="1477010" cy="132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700">
                <a:latin typeface="Tahoma"/>
                <a:ea typeface="Tahoma"/>
                <a:cs typeface="Tahoma"/>
                <a:sym typeface="Tahoma"/>
              </a:rPr>
              <a:t>ModbusTCP/DNP3/S7/CIP/HTTP/...</a:t>
            </a:r>
            <a:endParaRPr sz="700">
              <a:latin typeface="Tahoma"/>
              <a:ea typeface="Tahoma"/>
              <a:cs typeface="Tahoma"/>
              <a:sym typeface="Tahoma"/>
            </a:endParaRPr>
          </a:p>
        </p:txBody>
      </p:sp>
      <p:sp>
        <p:nvSpPr>
          <p:cNvPr id="152" name="Google Shape;152;p5"/>
          <p:cNvSpPr txBox="1"/>
          <p:nvPr/>
        </p:nvSpPr>
        <p:spPr>
          <a:xfrm>
            <a:off x="7716899" y="4183684"/>
            <a:ext cx="3669665" cy="1024890"/>
          </a:xfrm>
          <a:prstGeom prst="rect">
            <a:avLst/>
          </a:prstGeom>
          <a:solidFill>
            <a:srgbClr val="FFFFFF"/>
          </a:solidFill>
          <a:ln cap="flat" cmpd="sng" w="41275">
            <a:solidFill>
              <a:srgbClr val="C00000"/>
            </a:solidFill>
            <a:prstDash val="solid"/>
            <a:round/>
            <a:headEnd len="sm" w="sm" type="none"/>
            <a:tailEnd len="sm" w="sm" type="none"/>
          </a:ln>
        </p:spPr>
        <p:txBody>
          <a:bodyPr anchorCtr="0" anchor="t" bIns="0" lIns="0" spcFirstLastPara="1" rIns="0" wrap="square" tIns="87625">
            <a:spAutoFit/>
          </a:bodyPr>
          <a:lstStyle/>
          <a:p>
            <a:pPr indent="0" lvl="0" marL="105410" marR="97790" rtl="0" algn="ctr">
              <a:lnSpc>
                <a:spcPct val="99000"/>
              </a:lnSpc>
              <a:spcBef>
                <a:spcPts val="0"/>
              </a:spcBef>
              <a:spcAft>
                <a:spcPts val="0"/>
              </a:spcAft>
              <a:buNone/>
            </a:pPr>
            <a:r>
              <a:rPr lang="en-US" sz="1400">
                <a:latin typeface="Verdana"/>
                <a:ea typeface="Verdana"/>
                <a:cs typeface="Verdana"/>
                <a:sym typeface="Verdana"/>
              </a:rPr>
              <a:t>In questo modulo verranno esaminate solo queste due misure di sicurezza e le loro implicazioni per le reti di controllo dell'energia e i loro host.</a:t>
            </a:r>
            <a:endParaRPr sz="1400">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6"/>
          <p:cNvPicPr preferRelativeResize="0"/>
          <p:nvPr/>
        </p:nvPicPr>
        <p:blipFill rotWithShape="1">
          <a:blip r:embed="rId3">
            <a:alphaModFix/>
          </a:blip>
          <a:srcRect b="0" l="0" r="0" t="0"/>
          <a:stretch/>
        </p:blipFill>
        <p:spPr>
          <a:xfrm>
            <a:off x="7179944" y="0"/>
            <a:ext cx="5012055" cy="6858000"/>
          </a:xfrm>
          <a:prstGeom prst="rect">
            <a:avLst/>
          </a:prstGeom>
          <a:noFill/>
          <a:ln>
            <a:noFill/>
          </a:ln>
        </p:spPr>
      </p:pic>
      <p:sp>
        <p:nvSpPr>
          <p:cNvPr id="158" name="Google Shape;158;p6"/>
          <p:cNvSpPr txBox="1"/>
          <p:nvPr/>
        </p:nvSpPr>
        <p:spPr>
          <a:xfrm>
            <a:off x="11204473" y="6324600"/>
            <a:ext cx="102870"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6</a:t>
            </a:r>
            <a:endParaRPr sz="1100">
              <a:latin typeface="Verdana"/>
              <a:ea typeface="Verdana"/>
              <a:cs typeface="Verdana"/>
              <a:sym typeface="Verdana"/>
            </a:endParaRPr>
          </a:p>
        </p:txBody>
      </p:sp>
      <p:sp>
        <p:nvSpPr>
          <p:cNvPr id="159" name="Google Shape;159;p6"/>
          <p:cNvSpPr txBox="1"/>
          <p:nvPr>
            <p:ph type="title"/>
          </p:nvPr>
        </p:nvSpPr>
        <p:spPr>
          <a:xfrm>
            <a:off x="855401" y="387600"/>
            <a:ext cx="7135200" cy="9570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Isolamento/segregazione</a:t>
            </a:r>
            <a:endParaRPr/>
          </a:p>
        </p:txBody>
      </p:sp>
      <p:grpSp>
        <p:nvGrpSpPr>
          <p:cNvPr id="160" name="Google Shape;160;p6"/>
          <p:cNvGrpSpPr/>
          <p:nvPr/>
        </p:nvGrpSpPr>
        <p:grpSpPr>
          <a:xfrm>
            <a:off x="7377174" y="0"/>
            <a:ext cx="3466203" cy="6858000"/>
            <a:chOff x="7377174" y="0"/>
            <a:chExt cx="3466203" cy="6858000"/>
          </a:xfrm>
        </p:grpSpPr>
        <p:pic>
          <p:nvPicPr>
            <p:cNvPr id="161" name="Google Shape;161;p6"/>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162" name="Google Shape;162;p6"/>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63" name="Google Shape;163;p6"/>
          <p:cNvSpPr txBox="1"/>
          <p:nvPr/>
        </p:nvSpPr>
        <p:spPr>
          <a:xfrm>
            <a:off x="126877" y="6539483"/>
            <a:ext cx="5772150" cy="2387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164" name="Google Shape;164;p6"/>
          <p:cNvSpPr txBox="1"/>
          <p:nvPr>
            <p:ph idx="1" type="body"/>
          </p:nvPr>
        </p:nvSpPr>
        <p:spPr>
          <a:xfrm>
            <a:off x="692056" y="1568196"/>
            <a:ext cx="6689700" cy="2770800"/>
          </a:xfrm>
          <a:prstGeom prst="rect">
            <a:avLst/>
          </a:prstGeom>
          <a:noFill/>
          <a:ln>
            <a:noFill/>
          </a:ln>
        </p:spPr>
        <p:txBody>
          <a:bodyPr anchorCtr="0" anchor="t" bIns="0" lIns="0" spcFirstLastPara="1" rIns="0" wrap="square" tIns="12700">
            <a:spAutoFit/>
          </a:bodyPr>
          <a:lstStyle/>
          <a:p>
            <a:pPr indent="-114300" lvl="0" marL="103504" marR="549910" rtl="0" algn="l">
              <a:lnSpc>
                <a:spcPct val="100000"/>
              </a:lnSpc>
              <a:spcBef>
                <a:spcPts val="0"/>
              </a:spcBef>
              <a:spcAft>
                <a:spcPts val="0"/>
              </a:spcAft>
              <a:buClr>
                <a:schemeClr val="dk1"/>
              </a:buClr>
              <a:buSzPts val="1800"/>
              <a:buFont typeface="Arial"/>
              <a:buChar char="•"/>
            </a:pPr>
            <a:r>
              <a:rPr lang="en-US" sz="1800"/>
              <a:t>	L'isolamento o la segregazione delle reti IT-OT possono essere stabiliti applicando:</a:t>
            </a:r>
            <a:endParaRPr sz="1800"/>
          </a:p>
          <a:p>
            <a:pPr indent="-101600" lvl="1" marL="286385" marR="288290" rtl="0" algn="l">
              <a:lnSpc>
                <a:spcPct val="117222"/>
              </a:lnSpc>
              <a:spcBef>
                <a:spcPts val="695"/>
              </a:spcBef>
              <a:spcAft>
                <a:spcPts val="0"/>
              </a:spcAft>
              <a:buSzPts val="1600"/>
              <a:buFont typeface="Arial"/>
              <a:buChar char="•"/>
            </a:pPr>
            <a:r>
              <a:rPr lang="en-US" sz="1600">
                <a:latin typeface="Verdana"/>
                <a:ea typeface="Verdana"/>
                <a:cs typeface="Verdana"/>
                <a:sym typeface="Verdana"/>
              </a:rPr>
              <a:t>	Comunicazione a diodi - canali di comunicazione unidirezionali</a:t>
            </a:r>
            <a:endParaRPr sz="1600">
              <a:latin typeface="Verdana"/>
              <a:ea typeface="Verdana"/>
              <a:cs typeface="Verdana"/>
              <a:sym typeface="Verdana"/>
            </a:endParaRPr>
          </a:p>
          <a:p>
            <a:pPr indent="-141605" lvl="2" marL="532130" rtl="0" algn="l">
              <a:lnSpc>
                <a:spcPct val="100000"/>
              </a:lnSpc>
              <a:spcBef>
                <a:spcPts val="765"/>
              </a:spcBef>
              <a:spcAft>
                <a:spcPts val="0"/>
              </a:spcAft>
              <a:buClr>
                <a:srgbClr val="FFBA00"/>
              </a:buClr>
              <a:buSzPts val="1600"/>
              <a:buFont typeface="Arial"/>
              <a:buChar char="•"/>
            </a:pPr>
            <a:r>
              <a:rPr lang="en-US" sz="1400">
                <a:latin typeface="Verdana"/>
                <a:ea typeface="Verdana"/>
                <a:cs typeface="Verdana"/>
                <a:sym typeface="Verdana"/>
              </a:rPr>
              <a:t>Sinonimo: "diodo dati" = "gateway di comunicazione unidirezionale".</a:t>
            </a:r>
            <a:endParaRPr sz="1400">
              <a:latin typeface="Verdana"/>
              <a:ea typeface="Verdana"/>
              <a:cs typeface="Verdana"/>
              <a:sym typeface="Verdana"/>
            </a:endParaRPr>
          </a:p>
          <a:p>
            <a:pPr indent="-141605" lvl="1" marL="349250" rtl="0" algn="l">
              <a:lnSpc>
                <a:spcPct val="100000"/>
              </a:lnSpc>
              <a:spcBef>
                <a:spcPts val="590"/>
              </a:spcBef>
              <a:spcAft>
                <a:spcPts val="0"/>
              </a:spcAft>
              <a:buClr>
                <a:srgbClr val="FFBA00"/>
              </a:buClr>
              <a:buSzPts val="1600"/>
              <a:buFont typeface="Arial"/>
              <a:buChar char="•"/>
            </a:pPr>
            <a:r>
              <a:rPr lang="en-US" sz="1600">
                <a:latin typeface="Verdana"/>
                <a:ea typeface="Verdana"/>
                <a:cs typeface="Verdana"/>
                <a:sym typeface="Verdana"/>
              </a:rPr>
              <a:t>Firewall</a:t>
            </a:r>
            <a:endParaRPr sz="1600">
              <a:latin typeface="Verdana"/>
              <a:ea typeface="Verdana"/>
              <a:cs typeface="Verdana"/>
              <a:sym typeface="Verdana"/>
            </a:endParaRPr>
          </a:p>
          <a:p>
            <a:pPr indent="-141605" lvl="1" marL="349250" rtl="0" algn="l">
              <a:lnSpc>
                <a:spcPct val="100000"/>
              </a:lnSpc>
              <a:spcBef>
                <a:spcPts val="650"/>
              </a:spcBef>
              <a:spcAft>
                <a:spcPts val="0"/>
              </a:spcAft>
              <a:buClr>
                <a:srgbClr val="FFBA00"/>
              </a:buClr>
              <a:buSzPts val="1600"/>
              <a:buFont typeface="Arial"/>
              <a:buChar char="•"/>
            </a:pPr>
            <a:r>
              <a:rPr lang="en-US" sz="1600">
                <a:latin typeface="Verdana"/>
                <a:ea typeface="Verdana"/>
                <a:cs typeface="Verdana"/>
                <a:sym typeface="Verdana"/>
              </a:rPr>
              <a:t>Reti locali virtuali (VLAN)</a:t>
            </a:r>
            <a:endParaRPr sz="1600">
              <a:latin typeface="Verdana"/>
              <a:ea typeface="Verdana"/>
              <a:cs typeface="Verdana"/>
              <a:sym typeface="Verdana"/>
            </a:endParaRPr>
          </a:p>
          <a:p>
            <a:pPr indent="-141605" lvl="1" marL="349250" rtl="0" algn="l">
              <a:lnSpc>
                <a:spcPct val="100000"/>
              </a:lnSpc>
              <a:spcBef>
                <a:spcPts val="620"/>
              </a:spcBef>
              <a:spcAft>
                <a:spcPts val="0"/>
              </a:spcAft>
              <a:buClr>
                <a:srgbClr val="FFBA00"/>
              </a:buClr>
              <a:buSzPts val="1600"/>
              <a:buFont typeface="Arial"/>
              <a:buChar char="•"/>
            </a:pPr>
            <a:r>
              <a:rPr lang="en-US" sz="1600">
                <a:latin typeface="Verdana"/>
                <a:ea typeface="Verdana"/>
                <a:cs typeface="Verdana"/>
                <a:sym typeface="Verdana"/>
              </a:rPr>
              <a:t>VPN</a:t>
            </a:r>
            <a:endParaRPr sz="1600">
              <a:latin typeface="Verdana"/>
              <a:ea typeface="Verdana"/>
              <a:cs typeface="Verdana"/>
              <a:sym typeface="Verdana"/>
            </a:endParaRPr>
          </a:p>
        </p:txBody>
      </p:sp>
      <p:sp>
        <p:nvSpPr>
          <p:cNvPr id="165" name="Google Shape;165;p6"/>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sp>
        <p:nvSpPr>
          <p:cNvPr id="166" name="Google Shape;166;p6"/>
          <p:cNvSpPr/>
          <p:nvPr/>
        </p:nvSpPr>
        <p:spPr>
          <a:xfrm>
            <a:off x="1206146" y="4488307"/>
            <a:ext cx="1418590" cy="672465"/>
          </a:xfrm>
          <a:custGeom>
            <a:rect b="b" l="l" r="r" t="t"/>
            <a:pathLst>
              <a:path extrusionOk="0" h="672464" w="1418589">
                <a:moveTo>
                  <a:pt x="1306202" y="0"/>
                </a:moveTo>
                <a:lnTo>
                  <a:pt x="112050" y="0"/>
                </a:lnTo>
                <a:lnTo>
                  <a:pt x="68435" y="8805"/>
                </a:lnTo>
                <a:lnTo>
                  <a:pt x="32818" y="32818"/>
                </a:lnTo>
                <a:lnTo>
                  <a:pt x="8805" y="68435"/>
                </a:lnTo>
                <a:lnTo>
                  <a:pt x="0" y="112050"/>
                </a:lnTo>
                <a:lnTo>
                  <a:pt x="0" y="560240"/>
                </a:lnTo>
                <a:lnTo>
                  <a:pt x="8805" y="603855"/>
                </a:lnTo>
                <a:lnTo>
                  <a:pt x="32818" y="639471"/>
                </a:lnTo>
                <a:lnTo>
                  <a:pt x="68435" y="663485"/>
                </a:lnTo>
                <a:lnTo>
                  <a:pt x="112050" y="672291"/>
                </a:lnTo>
                <a:lnTo>
                  <a:pt x="1306202" y="672291"/>
                </a:lnTo>
                <a:lnTo>
                  <a:pt x="1349817" y="663485"/>
                </a:lnTo>
                <a:lnTo>
                  <a:pt x="1385434" y="639471"/>
                </a:lnTo>
                <a:lnTo>
                  <a:pt x="1409447" y="603855"/>
                </a:lnTo>
                <a:lnTo>
                  <a:pt x="1418253" y="560240"/>
                </a:lnTo>
                <a:lnTo>
                  <a:pt x="1418253" y="112050"/>
                </a:lnTo>
                <a:lnTo>
                  <a:pt x="1409447" y="68435"/>
                </a:lnTo>
                <a:lnTo>
                  <a:pt x="1385434" y="32818"/>
                </a:lnTo>
                <a:lnTo>
                  <a:pt x="1349817" y="8805"/>
                </a:lnTo>
                <a:lnTo>
                  <a:pt x="1306202"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67" name="Google Shape;167;p6"/>
          <p:cNvSpPr txBox="1"/>
          <p:nvPr/>
        </p:nvSpPr>
        <p:spPr>
          <a:xfrm>
            <a:off x="1566816" y="4675123"/>
            <a:ext cx="69659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FFFF"/>
                </a:solidFill>
                <a:latin typeface="Verdana"/>
                <a:ea typeface="Verdana"/>
                <a:cs typeface="Verdana"/>
                <a:sym typeface="Verdana"/>
              </a:rPr>
              <a:t>Diodo</a:t>
            </a:r>
            <a:endParaRPr sz="1800">
              <a:latin typeface="Verdana"/>
              <a:ea typeface="Verdana"/>
              <a:cs typeface="Verdana"/>
              <a:sym typeface="Verdana"/>
            </a:endParaRPr>
          </a:p>
        </p:txBody>
      </p:sp>
      <p:sp>
        <p:nvSpPr>
          <p:cNvPr id="168" name="Google Shape;168;p6"/>
          <p:cNvSpPr/>
          <p:nvPr/>
        </p:nvSpPr>
        <p:spPr>
          <a:xfrm>
            <a:off x="2826485" y="4488307"/>
            <a:ext cx="1748789" cy="672465"/>
          </a:xfrm>
          <a:custGeom>
            <a:rect b="b" l="l" r="r" t="t"/>
            <a:pathLst>
              <a:path extrusionOk="0" h="672464" w="1748789">
                <a:moveTo>
                  <a:pt x="1636182" y="0"/>
                </a:moveTo>
                <a:lnTo>
                  <a:pt x="112049" y="0"/>
                </a:lnTo>
                <a:lnTo>
                  <a:pt x="68434" y="8805"/>
                </a:lnTo>
                <a:lnTo>
                  <a:pt x="32818" y="32818"/>
                </a:lnTo>
                <a:lnTo>
                  <a:pt x="8805" y="68434"/>
                </a:lnTo>
                <a:lnTo>
                  <a:pt x="0" y="112049"/>
                </a:lnTo>
                <a:lnTo>
                  <a:pt x="0" y="560240"/>
                </a:lnTo>
                <a:lnTo>
                  <a:pt x="8805" y="603855"/>
                </a:lnTo>
                <a:lnTo>
                  <a:pt x="32818" y="639471"/>
                </a:lnTo>
                <a:lnTo>
                  <a:pt x="68434" y="663485"/>
                </a:lnTo>
                <a:lnTo>
                  <a:pt x="112049" y="672291"/>
                </a:lnTo>
                <a:lnTo>
                  <a:pt x="1636182" y="672291"/>
                </a:lnTo>
                <a:lnTo>
                  <a:pt x="1679797" y="663485"/>
                </a:lnTo>
                <a:lnTo>
                  <a:pt x="1715413" y="639471"/>
                </a:lnTo>
                <a:lnTo>
                  <a:pt x="1739427" y="603855"/>
                </a:lnTo>
                <a:lnTo>
                  <a:pt x="1748232" y="560240"/>
                </a:lnTo>
                <a:lnTo>
                  <a:pt x="1748232" y="112049"/>
                </a:lnTo>
                <a:lnTo>
                  <a:pt x="1739427" y="68434"/>
                </a:lnTo>
                <a:lnTo>
                  <a:pt x="1715413" y="32818"/>
                </a:lnTo>
                <a:lnTo>
                  <a:pt x="1679797" y="8805"/>
                </a:lnTo>
                <a:lnTo>
                  <a:pt x="1636182"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69" name="Google Shape;169;p6"/>
          <p:cNvSpPr txBox="1"/>
          <p:nvPr/>
        </p:nvSpPr>
        <p:spPr>
          <a:xfrm>
            <a:off x="3237050" y="4675123"/>
            <a:ext cx="927100"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FFFF"/>
                </a:solidFill>
                <a:latin typeface="Verdana"/>
                <a:ea typeface="Verdana"/>
                <a:cs typeface="Verdana"/>
                <a:sym typeface="Verdana"/>
              </a:rPr>
              <a:t>Firewall</a:t>
            </a:r>
            <a:endParaRPr sz="1800">
              <a:latin typeface="Verdana"/>
              <a:ea typeface="Verdana"/>
              <a:cs typeface="Verdana"/>
              <a:sym typeface="Verdana"/>
            </a:endParaRPr>
          </a:p>
        </p:txBody>
      </p:sp>
      <p:sp>
        <p:nvSpPr>
          <p:cNvPr id="170" name="Google Shape;170;p6"/>
          <p:cNvSpPr/>
          <p:nvPr/>
        </p:nvSpPr>
        <p:spPr>
          <a:xfrm>
            <a:off x="4776802" y="4486908"/>
            <a:ext cx="1418590" cy="672465"/>
          </a:xfrm>
          <a:custGeom>
            <a:rect b="b" l="l" r="r" t="t"/>
            <a:pathLst>
              <a:path extrusionOk="0" h="672464" w="1418589">
                <a:moveTo>
                  <a:pt x="1306202" y="0"/>
                </a:moveTo>
                <a:lnTo>
                  <a:pt x="112050" y="0"/>
                </a:lnTo>
                <a:lnTo>
                  <a:pt x="68435" y="8805"/>
                </a:lnTo>
                <a:lnTo>
                  <a:pt x="32819" y="32819"/>
                </a:lnTo>
                <a:lnTo>
                  <a:pt x="8805" y="68435"/>
                </a:lnTo>
                <a:lnTo>
                  <a:pt x="0" y="112050"/>
                </a:lnTo>
                <a:lnTo>
                  <a:pt x="0" y="560240"/>
                </a:lnTo>
                <a:lnTo>
                  <a:pt x="8805" y="603855"/>
                </a:lnTo>
                <a:lnTo>
                  <a:pt x="32819" y="639472"/>
                </a:lnTo>
                <a:lnTo>
                  <a:pt x="68435" y="663485"/>
                </a:lnTo>
                <a:lnTo>
                  <a:pt x="112050" y="672291"/>
                </a:lnTo>
                <a:lnTo>
                  <a:pt x="1306202" y="672291"/>
                </a:lnTo>
                <a:lnTo>
                  <a:pt x="1349818" y="663485"/>
                </a:lnTo>
                <a:lnTo>
                  <a:pt x="1385434" y="639472"/>
                </a:lnTo>
                <a:lnTo>
                  <a:pt x="1409448" y="603855"/>
                </a:lnTo>
                <a:lnTo>
                  <a:pt x="1418253" y="560240"/>
                </a:lnTo>
                <a:lnTo>
                  <a:pt x="1418253" y="112050"/>
                </a:lnTo>
                <a:lnTo>
                  <a:pt x="1409448" y="68435"/>
                </a:lnTo>
                <a:lnTo>
                  <a:pt x="1385434" y="32819"/>
                </a:lnTo>
                <a:lnTo>
                  <a:pt x="1349818" y="8805"/>
                </a:lnTo>
                <a:lnTo>
                  <a:pt x="1306202"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71" name="Google Shape;171;p6"/>
          <p:cNvSpPr txBox="1"/>
          <p:nvPr/>
        </p:nvSpPr>
        <p:spPr>
          <a:xfrm>
            <a:off x="5125566" y="4672076"/>
            <a:ext cx="721360"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FFFF"/>
                </a:solidFill>
                <a:latin typeface="Verdana"/>
                <a:ea typeface="Verdana"/>
                <a:cs typeface="Verdana"/>
                <a:sym typeface="Verdana"/>
              </a:rPr>
              <a:t>VLAN</a:t>
            </a:r>
            <a:endParaRPr sz="1800">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7"/>
          <p:cNvPicPr preferRelativeResize="0"/>
          <p:nvPr/>
        </p:nvPicPr>
        <p:blipFill rotWithShape="1">
          <a:blip r:embed="rId3">
            <a:alphaModFix/>
          </a:blip>
          <a:srcRect b="0" l="0" r="0" t="0"/>
          <a:stretch/>
        </p:blipFill>
        <p:spPr>
          <a:xfrm>
            <a:off x="7179944" y="0"/>
            <a:ext cx="5012055" cy="6858000"/>
          </a:xfrm>
          <a:prstGeom prst="rect">
            <a:avLst/>
          </a:prstGeom>
          <a:noFill/>
          <a:ln>
            <a:noFill/>
          </a:ln>
        </p:spPr>
      </p:pic>
      <p:sp>
        <p:nvSpPr>
          <p:cNvPr id="177" name="Google Shape;177;p7"/>
          <p:cNvSpPr txBox="1"/>
          <p:nvPr/>
        </p:nvSpPr>
        <p:spPr>
          <a:xfrm>
            <a:off x="11204473" y="6324600"/>
            <a:ext cx="102870"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7</a:t>
            </a:r>
            <a:endParaRPr sz="1100">
              <a:latin typeface="Verdana"/>
              <a:ea typeface="Verdana"/>
              <a:cs typeface="Verdana"/>
              <a:sym typeface="Verdana"/>
            </a:endParaRPr>
          </a:p>
        </p:txBody>
      </p:sp>
      <p:sp>
        <p:nvSpPr>
          <p:cNvPr id="178" name="Google Shape;178;p7"/>
          <p:cNvSpPr txBox="1"/>
          <p:nvPr>
            <p:ph type="title"/>
          </p:nvPr>
        </p:nvSpPr>
        <p:spPr>
          <a:xfrm>
            <a:off x="855400" y="387600"/>
            <a:ext cx="6324600" cy="9570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Isolamento/segregazione</a:t>
            </a:r>
            <a:endParaRPr/>
          </a:p>
        </p:txBody>
      </p:sp>
      <p:grpSp>
        <p:nvGrpSpPr>
          <p:cNvPr id="179" name="Google Shape;179;p7"/>
          <p:cNvGrpSpPr/>
          <p:nvPr/>
        </p:nvGrpSpPr>
        <p:grpSpPr>
          <a:xfrm>
            <a:off x="7377174" y="0"/>
            <a:ext cx="3466203" cy="6858000"/>
            <a:chOff x="7377174" y="0"/>
            <a:chExt cx="3466203" cy="6858000"/>
          </a:xfrm>
        </p:grpSpPr>
        <p:pic>
          <p:nvPicPr>
            <p:cNvPr id="180" name="Google Shape;180;p7"/>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181" name="Google Shape;181;p7"/>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82" name="Google Shape;182;p7"/>
          <p:cNvSpPr txBox="1"/>
          <p:nvPr/>
        </p:nvSpPr>
        <p:spPr>
          <a:xfrm>
            <a:off x="126877" y="6539483"/>
            <a:ext cx="5772150" cy="2387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183" name="Google Shape;183;p7"/>
          <p:cNvSpPr txBox="1"/>
          <p:nvPr>
            <p:ph idx="1" type="body"/>
          </p:nvPr>
        </p:nvSpPr>
        <p:spPr>
          <a:xfrm>
            <a:off x="692049" y="1568200"/>
            <a:ext cx="7386600" cy="2683800"/>
          </a:xfrm>
          <a:prstGeom prst="rect">
            <a:avLst/>
          </a:prstGeom>
          <a:noFill/>
          <a:ln>
            <a:noFill/>
          </a:ln>
        </p:spPr>
        <p:txBody>
          <a:bodyPr anchorCtr="0" anchor="t" bIns="0" lIns="0" spcFirstLastPara="1" rIns="0" wrap="square" tIns="12700">
            <a:spAutoFit/>
          </a:bodyPr>
          <a:lstStyle/>
          <a:p>
            <a:pPr indent="-120650" lvl="0" marL="103504" marR="549910" rtl="0" algn="l">
              <a:lnSpc>
                <a:spcPct val="100000"/>
              </a:lnSpc>
              <a:spcBef>
                <a:spcPts val="0"/>
              </a:spcBef>
              <a:spcAft>
                <a:spcPts val="0"/>
              </a:spcAft>
              <a:buClr>
                <a:schemeClr val="dk1"/>
              </a:buClr>
              <a:buSzPts val="1900"/>
              <a:buFont typeface="Arial"/>
              <a:buChar char="•"/>
            </a:pPr>
            <a:r>
              <a:rPr lang="en-US" sz="1900"/>
              <a:t>	L'isolamento o la segregazione delle reti IT-OT possono essere stabiliti applicando:</a:t>
            </a:r>
            <a:endParaRPr sz="1900"/>
          </a:p>
          <a:p>
            <a:pPr indent="-107950" lvl="1" marL="286385" marR="288290" rtl="0" algn="l">
              <a:lnSpc>
                <a:spcPct val="117222"/>
              </a:lnSpc>
              <a:spcBef>
                <a:spcPts val="695"/>
              </a:spcBef>
              <a:spcAft>
                <a:spcPts val="0"/>
              </a:spcAft>
              <a:buSzPts val="1700"/>
              <a:buFont typeface="Arial"/>
              <a:buChar char="•"/>
            </a:pPr>
            <a:r>
              <a:rPr lang="en-US" sz="1700">
                <a:latin typeface="Verdana"/>
                <a:ea typeface="Verdana"/>
                <a:cs typeface="Verdana"/>
                <a:sym typeface="Verdana"/>
              </a:rPr>
              <a:t>	Comunicazione a diodi - canali di comunicazione unidirezionali</a:t>
            </a:r>
            <a:endParaRPr sz="1700">
              <a:latin typeface="Verdana"/>
              <a:ea typeface="Verdana"/>
              <a:cs typeface="Verdana"/>
              <a:sym typeface="Verdana"/>
            </a:endParaRPr>
          </a:p>
          <a:p>
            <a:pPr indent="-147955" lvl="2" marL="532130" rtl="0" algn="l">
              <a:lnSpc>
                <a:spcPct val="100000"/>
              </a:lnSpc>
              <a:spcBef>
                <a:spcPts val="765"/>
              </a:spcBef>
              <a:spcAft>
                <a:spcPts val="0"/>
              </a:spcAft>
              <a:buClr>
                <a:srgbClr val="FFBA00"/>
              </a:buClr>
              <a:buSzPts val="1700"/>
              <a:buFont typeface="Arial"/>
              <a:buChar char="•"/>
            </a:pPr>
            <a:r>
              <a:rPr lang="en-US" sz="1500">
                <a:latin typeface="Verdana"/>
                <a:ea typeface="Verdana"/>
                <a:cs typeface="Verdana"/>
                <a:sym typeface="Verdana"/>
              </a:rPr>
              <a:t>Sinonimo: "diodo dati" = "gateway di comunicazione unidirezionale".</a:t>
            </a:r>
            <a:endParaRPr sz="1500">
              <a:latin typeface="Verdana"/>
              <a:ea typeface="Verdana"/>
              <a:cs typeface="Verdana"/>
              <a:sym typeface="Verdana"/>
            </a:endParaRPr>
          </a:p>
          <a:p>
            <a:pPr indent="-147955" lvl="1" marL="349250" rtl="0" algn="l">
              <a:lnSpc>
                <a:spcPct val="100000"/>
              </a:lnSpc>
              <a:spcBef>
                <a:spcPts val="590"/>
              </a:spcBef>
              <a:spcAft>
                <a:spcPts val="0"/>
              </a:spcAft>
              <a:buClr>
                <a:srgbClr val="FFBA00"/>
              </a:buClr>
              <a:buSzPts val="1700"/>
              <a:buFont typeface="Arial"/>
              <a:buChar char="•"/>
            </a:pPr>
            <a:r>
              <a:rPr lang="en-US" sz="1700">
                <a:latin typeface="Verdana"/>
                <a:ea typeface="Verdana"/>
                <a:cs typeface="Verdana"/>
                <a:sym typeface="Verdana"/>
              </a:rPr>
              <a:t>Firewall</a:t>
            </a:r>
            <a:endParaRPr sz="1700">
              <a:latin typeface="Verdana"/>
              <a:ea typeface="Verdana"/>
              <a:cs typeface="Verdana"/>
              <a:sym typeface="Verdana"/>
            </a:endParaRPr>
          </a:p>
          <a:p>
            <a:pPr indent="-147955" lvl="1" marL="349250" rtl="0" algn="l">
              <a:lnSpc>
                <a:spcPct val="100000"/>
              </a:lnSpc>
              <a:spcBef>
                <a:spcPts val="650"/>
              </a:spcBef>
              <a:spcAft>
                <a:spcPts val="0"/>
              </a:spcAft>
              <a:buClr>
                <a:srgbClr val="FFBA00"/>
              </a:buClr>
              <a:buSzPts val="1700"/>
              <a:buFont typeface="Arial"/>
              <a:buChar char="•"/>
            </a:pPr>
            <a:r>
              <a:rPr lang="en-US" sz="1700">
                <a:latin typeface="Verdana"/>
                <a:ea typeface="Verdana"/>
                <a:cs typeface="Verdana"/>
                <a:sym typeface="Verdana"/>
              </a:rPr>
              <a:t>Reti locali virtuali (VLAN)</a:t>
            </a:r>
            <a:endParaRPr sz="1700">
              <a:latin typeface="Verdana"/>
              <a:ea typeface="Verdana"/>
              <a:cs typeface="Verdana"/>
              <a:sym typeface="Verdana"/>
            </a:endParaRPr>
          </a:p>
          <a:p>
            <a:pPr indent="-147955" lvl="1" marL="349250" rtl="0" algn="l">
              <a:lnSpc>
                <a:spcPct val="100000"/>
              </a:lnSpc>
              <a:spcBef>
                <a:spcPts val="620"/>
              </a:spcBef>
              <a:spcAft>
                <a:spcPts val="0"/>
              </a:spcAft>
              <a:buClr>
                <a:srgbClr val="FFBA00"/>
              </a:buClr>
              <a:buSzPts val="1700"/>
              <a:buFont typeface="Arial"/>
              <a:buChar char="•"/>
            </a:pPr>
            <a:r>
              <a:rPr lang="en-US" sz="1700">
                <a:latin typeface="Verdana"/>
                <a:ea typeface="Verdana"/>
                <a:cs typeface="Verdana"/>
                <a:sym typeface="Verdana"/>
              </a:rPr>
              <a:t>VPN</a:t>
            </a:r>
            <a:endParaRPr sz="1700">
              <a:latin typeface="Verdana"/>
              <a:ea typeface="Verdana"/>
              <a:cs typeface="Verdana"/>
              <a:sym typeface="Verdana"/>
            </a:endParaRPr>
          </a:p>
        </p:txBody>
      </p:sp>
      <p:sp>
        <p:nvSpPr>
          <p:cNvPr id="184" name="Google Shape;184;p7"/>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sp>
        <p:nvSpPr>
          <p:cNvPr id="185" name="Google Shape;185;p7"/>
          <p:cNvSpPr/>
          <p:nvPr/>
        </p:nvSpPr>
        <p:spPr>
          <a:xfrm>
            <a:off x="1206146" y="4488307"/>
            <a:ext cx="1418590" cy="672465"/>
          </a:xfrm>
          <a:custGeom>
            <a:rect b="b" l="l" r="r" t="t"/>
            <a:pathLst>
              <a:path extrusionOk="0" h="672464" w="1418589">
                <a:moveTo>
                  <a:pt x="1306202" y="0"/>
                </a:moveTo>
                <a:lnTo>
                  <a:pt x="112050" y="0"/>
                </a:lnTo>
                <a:lnTo>
                  <a:pt x="68435" y="8805"/>
                </a:lnTo>
                <a:lnTo>
                  <a:pt x="32818" y="32818"/>
                </a:lnTo>
                <a:lnTo>
                  <a:pt x="8805" y="68435"/>
                </a:lnTo>
                <a:lnTo>
                  <a:pt x="0" y="112050"/>
                </a:lnTo>
                <a:lnTo>
                  <a:pt x="0" y="560240"/>
                </a:lnTo>
                <a:lnTo>
                  <a:pt x="8805" y="603855"/>
                </a:lnTo>
                <a:lnTo>
                  <a:pt x="32818" y="639471"/>
                </a:lnTo>
                <a:lnTo>
                  <a:pt x="68435" y="663485"/>
                </a:lnTo>
                <a:lnTo>
                  <a:pt x="112050" y="672291"/>
                </a:lnTo>
                <a:lnTo>
                  <a:pt x="1306202" y="672291"/>
                </a:lnTo>
                <a:lnTo>
                  <a:pt x="1349817" y="663485"/>
                </a:lnTo>
                <a:lnTo>
                  <a:pt x="1385434" y="639471"/>
                </a:lnTo>
                <a:lnTo>
                  <a:pt x="1409447" y="603855"/>
                </a:lnTo>
                <a:lnTo>
                  <a:pt x="1418253" y="560240"/>
                </a:lnTo>
                <a:lnTo>
                  <a:pt x="1418253" y="112050"/>
                </a:lnTo>
                <a:lnTo>
                  <a:pt x="1409447" y="68435"/>
                </a:lnTo>
                <a:lnTo>
                  <a:pt x="1385434" y="32818"/>
                </a:lnTo>
                <a:lnTo>
                  <a:pt x="1349817" y="8805"/>
                </a:lnTo>
                <a:lnTo>
                  <a:pt x="1306202"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6" name="Google Shape;186;p7"/>
          <p:cNvSpPr txBox="1"/>
          <p:nvPr/>
        </p:nvSpPr>
        <p:spPr>
          <a:xfrm>
            <a:off x="1566816" y="4675123"/>
            <a:ext cx="69659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FFFFFF"/>
                </a:solidFill>
                <a:latin typeface="Verdana"/>
                <a:ea typeface="Verdana"/>
                <a:cs typeface="Verdana"/>
                <a:sym typeface="Verdana"/>
              </a:rPr>
              <a:t>Diodo</a:t>
            </a:r>
            <a:endParaRPr sz="1800">
              <a:latin typeface="Verdana"/>
              <a:ea typeface="Verdana"/>
              <a:cs typeface="Verdana"/>
              <a:sym typeface="Verdana"/>
            </a:endParaRPr>
          </a:p>
        </p:txBody>
      </p:sp>
      <p:sp>
        <p:nvSpPr>
          <p:cNvPr id="187" name="Google Shape;187;p7"/>
          <p:cNvSpPr/>
          <p:nvPr/>
        </p:nvSpPr>
        <p:spPr>
          <a:xfrm>
            <a:off x="2826485" y="4488307"/>
            <a:ext cx="1748789" cy="672465"/>
          </a:xfrm>
          <a:custGeom>
            <a:rect b="b" l="l" r="r" t="t"/>
            <a:pathLst>
              <a:path extrusionOk="0" h="672464" w="1748789">
                <a:moveTo>
                  <a:pt x="1636182" y="0"/>
                </a:moveTo>
                <a:lnTo>
                  <a:pt x="112049" y="0"/>
                </a:lnTo>
                <a:lnTo>
                  <a:pt x="68434" y="8805"/>
                </a:lnTo>
                <a:lnTo>
                  <a:pt x="32818" y="32818"/>
                </a:lnTo>
                <a:lnTo>
                  <a:pt x="8805" y="68434"/>
                </a:lnTo>
                <a:lnTo>
                  <a:pt x="0" y="112049"/>
                </a:lnTo>
                <a:lnTo>
                  <a:pt x="0" y="560240"/>
                </a:lnTo>
                <a:lnTo>
                  <a:pt x="8805" y="603855"/>
                </a:lnTo>
                <a:lnTo>
                  <a:pt x="32818" y="639471"/>
                </a:lnTo>
                <a:lnTo>
                  <a:pt x="68434" y="663485"/>
                </a:lnTo>
                <a:lnTo>
                  <a:pt x="112049" y="672291"/>
                </a:lnTo>
                <a:lnTo>
                  <a:pt x="1636182" y="672291"/>
                </a:lnTo>
                <a:lnTo>
                  <a:pt x="1679797" y="663485"/>
                </a:lnTo>
                <a:lnTo>
                  <a:pt x="1715413" y="639471"/>
                </a:lnTo>
                <a:lnTo>
                  <a:pt x="1739427" y="603855"/>
                </a:lnTo>
                <a:lnTo>
                  <a:pt x="1748232" y="560240"/>
                </a:lnTo>
                <a:lnTo>
                  <a:pt x="1748232" y="112049"/>
                </a:lnTo>
                <a:lnTo>
                  <a:pt x="1739427" y="68434"/>
                </a:lnTo>
                <a:lnTo>
                  <a:pt x="1715413" y="32818"/>
                </a:lnTo>
                <a:lnTo>
                  <a:pt x="1679797" y="8805"/>
                </a:lnTo>
                <a:lnTo>
                  <a:pt x="1636182" y="0"/>
                </a:lnTo>
                <a:close/>
              </a:path>
            </a:pathLst>
          </a:custGeom>
          <a:solidFill>
            <a:srgbClr val="AFABA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8" name="Google Shape;188;p7"/>
          <p:cNvSpPr txBox="1"/>
          <p:nvPr/>
        </p:nvSpPr>
        <p:spPr>
          <a:xfrm>
            <a:off x="3237050" y="4675123"/>
            <a:ext cx="927100"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7F7F7F"/>
                </a:solidFill>
                <a:latin typeface="Verdana"/>
                <a:ea typeface="Verdana"/>
                <a:cs typeface="Verdana"/>
                <a:sym typeface="Verdana"/>
              </a:rPr>
              <a:t>Firewall</a:t>
            </a:r>
            <a:endParaRPr sz="1800">
              <a:latin typeface="Verdana"/>
              <a:ea typeface="Verdana"/>
              <a:cs typeface="Verdana"/>
              <a:sym typeface="Verdana"/>
            </a:endParaRPr>
          </a:p>
        </p:txBody>
      </p:sp>
      <p:sp>
        <p:nvSpPr>
          <p:cNvPr id="189" name="Google Shape;189;p7"/>
          <p:cNvSpPr/>
          <p:nvPr/>
        </p:nvSpPr>
        <p:spPr>
          <a:xfrm>
            <a:off x="4776802" y="4486908"/>
            <a:ext cx="1418590" cy="672465"/>
          </a:xfrm>
          <a:custGeom>
            <a:rect b="b" l="l" r="r" t="t"/>
            <a:pathLst>
              <a:path extrusionOk="0" h="672464" w="1418589">
                <a:moveTo>
                  <a:pt x="1306202" y="0"/>
                </a:moveTo>
                <a:lnTo>
                  <a:pt x="112050" y="0"/>
                </a:lnTo>
                <a:lnTo>
                  <a:pt x="68435" y="8805"/>
                </a:lnTo>
                <a:lnTo>
                  <a:pt x="32819" y="32819"/>
                </a:lnTo>
                <a:lnTo>
                  <a:pt x="8805" y="68435"/>
                </a:lnTo>
                <a:lnTo>
                  <a:pt x="0" y="112050"/>
                </a:lnTo>
                <a:lnTo>
                  <a:pt x="0" y="560240"/>
                </a:lnTo>
                <a:lnTo>
                  <a:pt x="8805" y="603855"/>
                </a:lnTo>
                <a:lnTo>
                  <a:pt x="32819" y="639472"/>
                </a:lnTo>
                <a:lnTo>
                  <a:pt x="68435" y="663485"/>
                </a:lnTo>
                <a:lnTo>
                  <a:pt x="112050" y="672291"/>
                </a:lnTo>
                <a:lnTo>
                  <a:pt x="1306202" y="672291"/>
                </a:lnTo>
                <a:lnTo>
                  <a:pt x="1349818" y="663485"/>
                </a:lnTo>
                <a:lnTo>
                  <a:pt x="1385434" y="639472"/>
                </a:lnTo>
                <a:lnTo>
                  <a:pt x="1409448" y="603855"/>
                </a:lnTo>
                <a:lnTo>
                  <a:pt x="1418253" y="560240"/>
                </a:lnTo>
                <a:lnTo>
                  <a:pt x="1418253" y="112050"/>
                </a:lnTo>
                <a:lnTo>
                  <a:pt x="1409448" y="68435"/>
                </a:lnTo>
                <a:lnTo>
                  <a:pt x="1385434" y="32819"/>
                </a:lnTo>
                <a:lnTo>
                  <a:pt x="1349818" y="8805"/>
                </a:lnTo>
                <a:lnTo>
                  <a:pt x="1306202" y="0"/>
                </a:lnTo>
                <a:close/>
              </a:path>
            </a:pathLst>
          </a:custGeom>
          <a:solidFill>
            <a:srgbClr val="AFABA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0" name="Google Shape;190;p7"/>
          <p:cNvSpPr txBox="1"/>
          <p:nvPr/>
        </p:nvSpPr>
        <p:spPr>
          <a:xfrm>
            <a:off x="5125566" y="4672076"/>
            <a:ext cx="721360"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7F7F7F"/>
                </a:solidFill>
                <a:latin typeface="Verdana"/>
                <a:ea typeface="Verdana"/>
                <a:cs typeface="Verdana"/>
                <a:sym typeface="Verdana"/>
              </a:rPr>
              <a:t>VLAN</a:t>
            </a:r>
            <a:endParaRPr sz="1800">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8"/>
          <p:cNvPicPr preferRelativeResize="0"/>
          <p:nvPr/>
        </p:nvPicPr>
        <p:blipFill rotWithShape="1">
          <a:blip r:embed="rId3">
            <a:alphaModFix/>
          </a:blip>
          <a:srcRect b="0" l="0" r="0" t="0"/>
          <a:stretch/>
        </p:blipFill>
        <p:spPr>
          <a:xfrm>
            <a:off x="7182014" y="0"/>
            <a:ext cx="5009985" cy="6858000"/>
          </a:xfrm>
          <a:prstGeom prst="rect">
            <a:avLst/>
          </a:prstGeom>
          <a:noFill/>
          <a:ln>
            <a:noFill/>
          </a:ln>
        </p:spPr>
      </p:pic>
      <p:sp>
        <p:nvSpPr>
          <p:cNvPr id="196" name="Google Shape;196;p8"/>
          <p:cNvSpPr txBox="1"/>
          <p:nvPr/>
        </p:nvSpPr>
        <p:spPr>
          <a:xfrm>
            <a:off x="11204473" y="6324600"/>
            <a:ext cx="102870"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8</a:t>
            </a:r>
            <a:endParaRPr sz="1100">
              <a:latin typeface="Verdana"/>
              <a:ea typeface="Verdana"/>
              <a:cs typeface="Verdana"/>
              <a:sym typeface="Verdana"/>
            </a:endParaRPr>
          </a:p>
        </p:txBody>
      </p:sp>
      <p:sp>
        <p:nvSpPr>
          <p:cNvPr id="197" name="Google Shape;197;p8"/>
          <p:cNvSpPr txBox="1"/>
          <p:nvPr>
            <p:ph type="title"/>
          </p:nvPr>
        </p:nvSpPr>
        <p:spPr>
          <a:xfrm>
            <a:off x="855401" y="387600"/>
            <a:ext cx="6417900" cy="9570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Isolamento/segregazione</a:t>
            </a:r>
            <a:endParaRPr/>
          </a:p>
        </p:txBody>
      </p:sp>
      <p:grpSp>
        <p:nvGrpSpPr>
          <p:cNvPr id="198" name="Google Shape;198;p8"/>
          <p:cNvGrpSpPr/>
          <p:nvPr/>
        </p:nvGrpSpPr>
        <p:grpSpPr>
          <a:xfrm>
            <a:off x="4338302" y="0"/>
            <a:ext cx="6505075" cy="6858000"/>
            <a:chOff x="4338302" y="0"/>
            <a:chExt cx="6505075" cy="6858000"/>
          </a:xfrm>
        </p:grpSpPr>
        <p:pic>
          <p:nvPicPr>
            <p:cNvPr id="199" name="Google Shape;199;p8"/>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200" name="Google Shape;200;p8"/>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01" name="Google Shape;201;p8"/>
            <p:cNvSpPr/>
            <p:nvPr/>
          </p:nvSpPr>
          <p:spPr>
            <a:xfrm>
              <a:off x="4338302" y="2689939"/>
              <a:ext cx="2641600" cy="1221105"/>
            </a:xfrm>
            <a:custGeom>
              <a:rect b="b" l="l" r="r" t="t"/>
              <a:pathLst>
                <a:path extrusionOk="0" h="1221104" w="2641600">
                  <a:moveTo>
                    <a:pt x="239780" y="401833"/>
                  </a:moveTo>
                  <a:lnTo>
                    <a:pt x="235995" y="363428"/>
                  </a:lnTo>
                  <a:lnTo>
                    <a:pt x="254333" y="290098"/>
                  </a:lnTo>
                  <a:lnTo>
                    <a:pt x="275363" y="256078"/>
                  </a:lnTo>
                  <a:lnTo>
                    <a:pt x="303572" y="224423"/>
                  </a:lnTo>
                  <a:lnTo>
                    <a:pt x="338414" y="195587"/>
                  </a:lnTo>
                  <a:lnTo>
                    <a:pt x="379342" y="170021"/>
                  </a:lnTo>
                  <a:lnTo>
                    <a:pt x="425810" y="148178"/>
                  </a:lnTo>
                  <a:lnTo>
                    <a:pt x="477271" y="130509"/>
                  </a:lnTo>
                  <a:lnTo>
                    <a:pt x="533179" y="117467"/>
                  </a:lnTo>
                  <a:lnTo>
                    <a:pt x="592988" y="109505"/>
                  </a:lnTo>
                  <a:lnTo>
                    <a:pt x="647947" y="107135"/>
                  </a:lnTo>
                  <a:lnTo>
                    <a:pt x="702558" y="109366"/>
                  </a:lnTo>
                  <a:lnTo>
                    <a:pt x="756108" y="116107"/>
                  </a:lnTo>
                  <a:lnTo>
                    <a:pt x="807882" y="127269"/>
                  </a:lnTo>
                  <a:lnTo>
                    <a:pt x="857165" y="142761"/>
                  </a:lnTo>
                  <a:lnTo>
                    <a:pt x="885724" y="114605"/>
                  </a:lnTo>
                  <a:lnTo>
                    <a:pt x="920146" y="90349"/>
                  </a:lnTo>
                  <a:lnTo>
                    <a:pt x="959525" y="70170"/>
                  </a:lnTo>
                  <a:lnTo>
                    <a:pt x="1002954" y="54241"/>
                  </a:lnTo>
                  <a:lnTo>
                    <a:pt x="1049524" y="42738"/>
                  </a:lnTo>
                  <a:lnTo>
                    <a:pt x="1098330" y="35836"/>
                  </a:lnTo>
                  <a:lnTo>
                    <a:pt x="1148464" y="33710"/>
                  </a:lnTo>
                  <a:lnTo>
                    <a:pt x="1199019" y="36535"/>
                  </a:lnTo>
                  <a:lnTo>
                    <a:pt x="1249087" y="44486"/>
                  </a:lnTo>
                  <a:lnTo>
                    <a:pt x="1297762" y="57738"/>
                  </a:lnTo>
                  <a:lnTo>
                    <a:pt x="1337633" y="73513"/>
                  </a:lnTo>
                  <a:lnTo>
                    <a:pt x="1373480" y="92745"/>
                  </a:lnTo>
                  <a:lnTo>
                    <a:pt x="1402320" y="63971"/>
                  </a:lnTo>
                  <a:lnTo>
                    <a:pt x="1438571" y="40122"/>
                  </a:lnTo>
                  <a:lnTo>
                    <a:pt x="1480795" y="21500"/>
                  </a:lnTo>
                  <a:lnTo>
                    <a:pt x="1527553" y="8409"/>
                  </a:lnTo>
                  <a:lnTo>
                    <a:pt x="1577407" y="1150"/>
                  </a:lnTo>
                  <a:lnTo>
                    <a:pt x="1628919" y="28"/>
                  </a:lnTo>
                  <a:lnTo>
                    <a:pt x="1680651" y="5345"/>
                  </a:lnTo>
                  <a:lnTo>
                    <a:pt x="1731164" y="17404"/>
                  </a:lnTo>
                  <a:lnTo>
                    <a:pt x="1782083" y="38276"/>
                  </a:lnTo>
                  <a:lnTo>
                    <a:pt x="1824182" y="65865"/>
                  </a:lnTo>
                  <a:lnTo>
                    <a:pt x="1862319" y="42252"/>
                  </a:lnTo>
                  <a:lnTo>
                    <a:pt x="1905295" y="23798"/>
                  </a:lnTo>
                  <a:lnTo>
                    <a:pt x="1951930" y="10564"/>
                  </a:lnTo>
                  <a:lnTo>
                    <a:pt x="2001043" y="2610"/>
                  </a:lnTo>
                  <a:lnTo>
                    <a:pt x="2051451" y="0"/>
                  </a:lnTo>
                  <a:lnTo>
                    <a:pt x="2101974" y="2792"/>
                  </a:lnTo>
                  <a:lnTo>
                    <a:pt x="2151431" y="11049"/>
                  </a:lnTo>
                  <a:lnTo>
                    <a:pt x="2198641" y="24832"/>
                  </a:lnTo>
                  <a:lnTo>
                    <a:pt x="2242421" y="44202"/>
                  </a:lnTo>
                  <a:lnTo>
                    <a:pt x="2278523" y="67067"/>
                  </a:lnTo>
                  <a:lnTo>
                    <a:pt x="2307632" y="93289"/>
                  </a:lnTo>
                  <a:lnTo>
                    <a:pt x="2342592" y="153328"/>
                  </a:lnTo>
                  <a:lnTo>
                    <a:pt x="2397723" y="166229"/>
                  </a:lnTo>
                  <a:lnTo>
                    <a:pt x="2446934" y="184576"/>
                  </a:lnTo>
                  <a:lnTo>
                    <a:pt x="2489578" y="207655"/>
                  </a:lnTo>
                  <a:lnTo>
                    <a:pt x="2525010" y="234756"/>
                  </a:lnTo>
                  <a:lnTo>
                    <a:pt x="2552584" y="265164"/>
                  </a:lnTo>
                  <a:lnTo>
                    <a:pt x="2571653" y="298168"/>
                  </a:lnTo>
                  <a:lnTo>
                    <a:pt x="2581691" y="369113"/>
                  </a:lnTo>
                  <a:lnTo>
                    <a:pt x="2571369" y="405628"/>
                  </a:lnTo>
                  <a:lnTo>
                    <a:pt x="2568200" y="412498"/>
                  </a:lnTo>
                  <a:lnTo>
                    <a:pt x="2564654" y="419291"/>
                  </a:lnTo>
                  <a:lnTo>
                    <a:pt x="2560735" y="426003"/>
                  </a:lnTo>
                  <a:lnTo>
                    <a:pt x="2556447" y="432627"/>
                  </a:lnTo>
                  <a:lnTo>
                    <a:pt x="2590147" y="464882"/>
                  </a:lnTo>
                  <a:lnTo>
                    <a:pt x="2615368" y="499024"/>
                  </a:lnTo>
                  <a:lnTo>
                    <a:pt x="2632230" y="534487"/>
                  </a:lnTo>
                  <a:lnTo>
                    <a:pt x="2640850" y="570707"/>
                  </a:lnTo>
                  <a:lnTo>
                    <a:pt x="2641346" y="607119"/>
                  </a:lnTo>
                  <a:lnTo>
                    <a:pt x="2633835" y="643156"/>
                  </a:lnTo>
                  <a:lnTo>
                    <a:pt x="2618436" y="678255"/>
                  </a:lnTo>
                  <a:lnTo>
                    <a:pt x="2595266" y="711850"/>
                  </a:lnTo>
                  <a:lnTo>
                    <a:pt x="2564442" y="743376"/>
                  </a:lnTo>
                  <a:lnTo>
                    <a:pt x="2526084" y="772268"/>
                  </a:lnTo>
                  <a:lnTo>
                    <a:pt x="2480307" y="797960"/>
                  </a:lnTo>
                  <a:lnTo>
                    <a:pt x="2436164" y="816593"/>
                  </a:lnTo>
                  <a:lnTo>
                    <a:pt x="2388790" y="831459"/>
                  </a:lnTo>
                  <a:lnTo>
                    <a:pt x="2338790" y="842398"/>
                  </a:lnTo>
                  <a:lnTo>
                    <a:pt x="2286766" y="849250"/>
                  </a:lnTo>
                  <a:lnTo>
                    <a:pt x="2281681" y="885286"/>
                  </a:lnTo>
                  <a:lnTo>
                    <a:pt x="2246014" y="951212"/>
                  </a:lnTo>
                  <a:lnTo>
                    <a:pt x="2216900" y="980195"/>
                  </a:lnTo>
                  <a:lnTo>
                    <a:pt x="2181244" y="1005919"/>
                  </a:lnTo>
                  <a:lnTo>
                    <a:pt x="2139779" y="1027931"/>
                  </a:lnTo>
                  <a:lnTo>
                    <a:pt x="2093239" y="1045776"/>
                  </a:lnTo>
                  <a:lnTo>
                    <a:pt x="2042357" y="1059000"/>
                  </a:lnTo>
                  <a:lnTo>
                    <a:pt x="1987867" y="1067149"/>
                  </a:lnTo>
                  <a:lnTo>
                    <a:pt x="1930501" y="1069769"/>
                  </a:lnTo>
                  <a:lnTo>
                    <a:pt x="1881966" y="1067416"/>
                  </a:lnTo>
                  <a:lnTo>
                    <a:pt x="1834624" y="1060930"/>
                  </a:lnTo>
                  <a:lnTo>
                    <a:pt x="1789137" y="1050433"/>
                  </a:lnTo>
                  <a:lnTo>
                    <a:pt x="1746167" y="1036045"/>
                  </a:lnTo>
                  <a:lnTo>
                    <a:pt x="1726342" y="1069175"/>
                  </a:lnTo>
                  <a:lnTo>
                    <a:pt x="1700285" y="1099604"/>
                  </a:lnTo>
                  <a:lnTo>
                    <a:pt x="1668609" y="1127126"/>
                  </a:lnTo>
                  <a:lnTo>
                    <a:pt x="1631927" y="1151533"/>
                  </a:lnTo>
                  <a:lnTo>
                    <a:pt x="1590852" y="1172618"/>
                  </a:lnTo>
                  <a:lnTo>
                    <a:pt x="1545997" y="1190175"/>
                  </a:lnTo>
                  <a:lnTo>
                    <a:pt x="1497975" y="1203995"/>
                  </a:lnTo>
                  <a:lnTo>
                    <a:pt x="1447399" y="1213873"/>
                  </a:lnTo>
                  <a:lnTo>
                    <a:pt x="1394880" y="1219600"/>
                  </a:lnTo>
                  <a:lnTo>
                    <a:pt x="1341033" y="1220971"/>
                  </a:lnTo>
                  <a:lnTo>
                    <a:pt x="1286470" y="1217778"/>
                  </a:lnTo>
                  <a:lnTo>
                    <a:pt x="1231804" y="1209813"/>
                  </a:lnTo>
                  <a:lnTo>
                    <a:pt x="1178572" y="1197048"/>
                  </a:lnTo>
                  <a:lnTo>
                    <a:pt x="1128970" y="1179911"/>
                  </a:lnTo>
                  <a:lnTo>
                    <a:pt x="1083642" y="1158707"/>
                  </a:lnTo>
                  <a:lnTo>
                    <a:pt x="1043236" y="1133737"/>
                  </a:lnTo>
                  <a:lnTo>
                    <a:pt x="1008398" y="1105304"/>
                  </a:lnTo>
                  <a:lnTo>
                    <a:pt x="959620" y="1121487"/>
                  </a:lnTo>
                  <a:lnTo>
                    <a:pt x="909290" y="1133755"/>
                  </a:lnTo>
                  <a:lnTo>
                    <a:pt x="857896" y="1142185"/>
                  </a:lnTo>
                  <a:lnTo>
                    <a:pt x="805922" y="1146853"/>
                  </a:lnTo>
                  <a:lnTo>
                    <a:pt x="753854" y="1147836"/>
                  </a:lnTo>
                  <a:lnTo>
                    <a:pt x="702178" y="1145210"/>
                  </a:lnTo>
                  <a:lnTo>
                    <a:pt x="651379" y="1139051"/>
                  </a:lnTo>
                  <a:lnTo>
                    <a:pt x="601944" y="1129437"/>
                  </a:lnTo>
                  <a:lnTo>
                    <a:pt x="554357" y="1116443"/>
                  </a:lnTo>
                  <a:lnTo>
                    <a:pt x="509104" y="1100145"/>
                  </a:lnTo>
                  <a:lnTo>
                    <a:pt x="466672" y="1080621"/>
                  </a:lnTo>
                  <a:lnTo>
                    <a:pt x="427545" y="1057946"/>
                  </a:lnTo>
                  <a:lnTo>
                    <a:pt x="392209" y="1032198"/>
                  </a:lnTo>
                  <a:lnTo>
                    <a:pt x="361150" y="1003452"/>
                  </a:lnTo>
                  <a:lnTo>
                    <a:pt x="356165" y="998087"/>
                  </a:lnTo>
                  <a:lnTo>
                    <a:pt x="302215" y="998641"/>
                  </a:lnTo>
                  <a:lnTo>
                    <a:pt x="250745" y="992623"/>
                  </a:lnTo>
                  <a:lnTo>
                    <a:pt x="202942" y="980620"/>
                  </a:lnTo>
                  <a:lnTo>
                    <a:pt x="159996" y="963224"/>
                  </a:lnTo>
                  <a:lnTo>
                    <a:pt x="123094" y="941023"/>
                  </a:lnTo>
                  <a:lnTo>
                    <a:pt x="93427" y="914607"/>
                  </a:lnTo>
                  <a:lnTo>
                    <a:pt x="60550" y="851488"/>
                  </a:lnTo>
                  <a:lnTo>
                    <a:pt x="60109" y="815012"/>
                  </a:lnTo>
                  <a:lnTo>
                    <a:pt x="72070" y="779743"/>
                  </a:lnTo>
                  <a:lnTo>
                    <a:pt x="95792" y="746902"/>
                  </a:lnTo>
                  <a:lnTo>
                    <a:pt x="130635" y="717713"/>
                  </a:lnTo>
                  <a:lnTo>
                    <a:pt x="81653" y="694418"/>
                  </a:lnTo>
                  <a:lnTo>
                    <a:pt x="43529" y="665643"/>
                  </a:lnTo>
                  <a:lnTo>
                    <a:pt x="16833" y="632767"/>
                  </a:lnTo>
                  <a:lnTo>
                    <a:pt x="2133" y="597170"/>
                  </a:lnTo>
                  <a:lnTo>
                    <a:pt x="0" y="560231"/>
                  </a:lnTo>
                  <a:lnTo>
                    <a:pt x="11003" y="523331"/>
                  </a:lnTo>
                  <a:lnTo>
                    <a:pt x="35712" y="487850"/>
                  </a:lnTo>
                  <a:lnTo>
                    <a:pt x="73451" y="456289"/>
                  </a:lnTo>
                  <a:lnTo>
                    <a:pt x="121112" y="431480"/>
                  </a:lnTo>
                  <a:lnTo>
                    <a:pt x="176535" y="414302"/>
                  </a:lnTo>
                  <a:lnTo>
                    <a:pt x="237557" y="405635"/>
                  </a:lnTo>
                  <a:lnTo>
                    <a:pt x="239780" y="401833"/>
                  </a:lnTo>
                  <a:close/>
                </a:path>
                <a:path extrusionOk="0" h="1221104" w="2641600">
                  <a:moveTo>
                    <a:pt x="288229" y="735481"/>
                  </a:moveTo>
                  <a:lnTo>
                    <a:pt x="247836" y="735521"/>
                  </a:lnTo>
                  <a:lnTo>
                    <a:pt x="208124" y="731715"/>
                  </a:lnTo>
                  <a:lnTo>
                    <a:pt x="169774" y="724161"/>
                  </a:lnTo>
                  <a:lnTo>
                    <a:pt x="133466" y="712959"/>
                  </a:lnTo>
                </a:path>
                <a:path extrusionOk="0" h="1221104" w="2641600">
                  <a:moveTo>
                    <a:pt x="424779" y="981951"/>
                  </a:moveTo>
                  <a:lnTo>
                    <a:pt x="408303" y="985691"/>
                  </a:lnTo>
                  <a:lnTo>
                    <a:pt x="391488" y="988740"/>
                  </a:lnTo>
                  <a:lnTo>
                    <a:pt x="374392" y="991089"/>
                  </a:lnTo>
                  <a:lnTo>
                    <a:pt x="357067" y="992730"/>
                  </a:lnTo>
                </a:path>
                <a:path extrusionOk="0" h="1221104" w="2641600">
                  <a:moveTo>
                    <a:pt x="1008247" y="1100382"/>
                  </a:moveTo>
                  <a:lnTo>
                    <a:pt x="996497" y="1088619"/>
                  </a:lnTo>
                  <a:lnTo>
                    <a:pt x="985766" y="1076485"/>
                  </a:lnTo>
                  <a:lnTo>
                    <a:pt x="976076" y="1064007"/>
                  </a:lnTo>
                  <a:lnTo>
                    <a:pt x="967448" y="1051212"/>
                  </a:lnTo>
                </a:path>
                <a:path extrusionOk="0" h="1221104" w="2641600">
                  <a:moveTo>
                    <a:pt x="1762723" y="977769"/>
                  </a:moveTo>
                  <a:lnTo>
                    <a:pt x="1760350" y="991447"/>
                  </a:lnTo>
                  <a:lnTo>
                    <a:pt x="1756838" y="1005017"/>
                  </a:lnTo>
                  <a:lnTo>
                    <a:pt x="1752196" y="1018451"/>
                  </a:lnTo>
                  <a:lnTo>
                    <a:pt x="1746432" y="1031721"/>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02" name="Google Shape;202;p8"/>
            <p:cNvPicPr preferRelativeResize="0"/>
            <p:nvPr/>
          </p:nvPicPr>
          <p:blipFill rotWithShape="1">
            <a:blip r:embed="rId5">
              <a:alphaModFix/>
            </a:blip>
            <a:srcRect b="0" l="0" r="0" t="0"/>
            <a:stretch/>
          </p:blipFill>
          <p:spPr>
            <a:xfrm>
              <a:off x="6418608" y="3327993"/>
              <a:ext cx="211349" cy="209578"/>
            </a:xfrm>
            <a:prstGeom prst="rect">
              <a:avLst/>
            </a:prstGeom>
            <a:noFill/>
            <a:ln>
              <a:noFill/>
            </a:ln>
          </p:spPr>
        </p:pic>
        <p:sp>
          <p:nvSpPr>
            <p:cNvPr id="203" name="Google Shape;203;p8"/>
            <p:cNvSpPr/>
            <p:nvPr/>
          </p:nvSpPr>
          <p:spPr>
            <a:xfrm>
              <a:off x="4578092" y="2751837"/>
              <a:ext cx="2315845" cy="443865"/>
            </a:xfrm>
            <a:custGeom>
              <a:rect b="b" l="l" r="r" t="t"/>
              <a:pathLst>
                <a:path extrusionOk="0" h="443864" w="2315845">
                  <a:moveTo>
                    <a:pt x="2315411" y="367742"/>
                  </a:moveTo>
                  <a:lnTo>
                    <a:pt x="2298616" y="388973"/>
                  </a:lnTo>
                  <a:lnTo>
                    <a:pt x="2278127" y="408779"/>
                  </a:lnTo>
                  <a:lnTo>
                    <a:pt x="2254167" y="426969"/>
                  </a:lnTo>
                  <a:lnTo>
                    <a:pt x="2226957" y="443353"/>
                  </a:lnTo>
                </a:path>
                <a:path extrusionOk="0" h="443864" w="2315845">
                  <a:moveTo>
                    <a:pt x="2103163" y="87192"/>
                  </a:moveTo>
                  <a:lnTo>
                    <a:pt x="2105357" y="96059"/>
                  </a:lnTo>
                  <a:lnTo>
                    <a:pt x="2106868" y="104976"/>
                  </a:lnTo>
                  <a:lnTo>
                    <a:pt x="2107694" y="113929"/>
                  </a:lnTo>
                  <a:lnTo>
                    <a:pt x="2107833" y="122901"/>
                  </a:lnTo>
                </a:path>
                <a:path extrusionOk="0" h="443864" w="2315845">
                  <a:moveTo>
                    <a:pt x="1538268" y="45539"/>
                  </a:moveTo>
                  <a:lnTo>
                    <a:pt x="1547606" y="33404"/>
                  </a:lnTo>
                  <a:lnTo>
                    <a:pt x="1558300" y="21739"/>
                  </a:lnTo>
                  <a:lnTo>
                    <a:pt x="1570307" y="10589"/>
                  </a:lnTo>
                  <a:lnTo>
                    <a:pt x="1583582" y="0"/>
                  </a:lnTo>
                </a:path>
                <a:path extrusionOk="0" h="443864" w="2315845">
                  <a:moveTo>
                    <a:pt x="1114444" y="67242"/>
                  </a:moveTo>
                  <a:lnTo>
                    <a:pt x="1118469" y="57115"/>
                  </a:lnTo>
                  <a:lnTo>
                    <a:pt x="1123480" y="47174"/>
                  </a:lnTo>
                  <a:lnTo>
                    <a:pt x="1129459" y="37449"/>
                  </a:lnTo>
                  <a:lnTo>
                    <a:pt x="1136392" y="27967"/>
                  </a:lnTo>
                </a:path>
                <a:path extrusionOk="0" h="443864" w="2315845">
                  <a:moveTo>
                    <a:pt x="617061" y="80580"/>
                  </a:moveTo>
                  <a:lnTo>
                    <a:pt x="638267" y="88954"/>
                  </a:lnTo>
                  <a:lnTo>
                    <a:pt x="658608" y="98114"/>
                  </a:lnTo>
                  <a:lnTo>
                    <a:pt x="678030" y="108032"/>
                  </a:lnTo>
                  <a:lnTo>
                    <a:pt x="696478" y="118683"/>
                  </a:lnTo>
                </a:path>
                <a:path extrusionOk="0" h="443864" w="2315845">
                  <a:moveTo>
                    <a:pt x="13859" y="380035"/>
                  </a:moveTo>
                  <a:lnTo>
                    <a:pt x="9451" y="370148"/>
                  </a:lnTo>
                  <a:lnTo>
                    <a:pt x="5670" y="360163"/>
                  </a:lnTo>
                  <a:lnTo>
                    <a:pt x="2518" y="350091"/>
                  </a:lnTo>
                  <a:lnTo>
                    <a:pt x="0" y="339946"/>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04" name="Google Shape;204;p8"/>
          <p:cNvSpPr txBox="1"/>
          <p:nvPr/>
        </p:nvSpPr>
        <p:spPr>
          <a:xfrm>
            <a:off x="126877" y="6539483"/>
            <a:ext cx="5772150" cy="2387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205" name="Google Shape;205;p8"/>
          <p:cNvSpPr txBox="1"/>
          <p:nvPr/>
        </p:nvSpPr>
        <p:spPr>
          <a:xfrm>
            <a:off x="746518" y="1541171"/>
            <a:ext cx="6140400" cy="1244100"/>
          </a:xfrm>
          <a:prstGeom prst="rect">
            <a:avLst/>
          </a:prstGeom>
          <a:noFill/>
          <a:ln>
            <a:noFill/>
          </a:ln>
        </p:spPr>
        <p:txBody>
          <a:bodyPr anchorCtr="0" anchor="t" bIns="0" lIns="0" spcFirstLastPara="1" rIns="0" wrap="square" tIns="12700">
            <a:spAutoFit/>
          </a:bodyPr>
          <a:lstStyle/>
          <a:p>
            <a:pPr indent="-114300" lvl="0" marL="103504" marR="5080" rtl="0" algn="l">
              <a:lnSpc>
                <a:spcPct val="100000"/>
              </a:lnSpc>
              <a:spcBef>
                <a:spcPts val="0"/>
              </a:spcBef>
              <a:spcAft>
                <a:spcPts val="0"/>
              </a:spcAft>
              <a:buSzPts val="1800"/>
              <a:buFont typeface="Arial"/>
              <a:buChar char="•"/>
            </a:pPr>
            <a:r>
              <a:rPr b="1" lang="en-US" sz="2000">
                <a:latin typeface="Tahoma"/>
                <a:ea typeface="Tahoma"/>
                <a:cs typeface="Tahoma"/>
                <a:sym typeface="Tahoma"/>
              </a:rPr>
              <a:t>	La comunicazione a diodi </a:t>
            </a:r>
            <a:r>
              <a:rPr lang="en-US" sz="2000">
                <a:latin typeface="Verdana"/>
                <a:ea typeface="Verdana"/>
                <a:cs typeface="Verdana"/>
                <a:sym typeface="Verdana"/>
              </a:rPr>
              <a:t>è il modo per consentire il trasferimento di informazioni critiche in un'unica direzione e con azioni controllate.</a:t>
            </a:r>
            <a:endParaRPr sz="2000">
              <a:latin typeface="Verdana"/>
              <a:ea typeface="Verdana"/>
              <a:cs typeface="Verdana"/>
              <a:sym typeface="Verdana"/>
            </a:endParaRPr>
          </a:p>
        </p:txBody>
      </p:sp>
      <p:sp>
        <p:nvSpPr>
          <p:cNvPr id="206" name="Google Shape;206;p8"/>
          <p:cNvSpPr txBox="1"/>
          <p:nvPr/>
        </p:nvSpPr>
        <p:spPr>
          <a:xfrm>
            <a:off x="874935" y="4156964"/>
            <a:ext cx="6129020" cy="1654175"/>
          </a:xfrm>
          <a:prstGeom prst="rect">
            <a:avLst/>
          </a:prstGeom>
          <a:noFill/>
          <a:ln>
            <a:noFill/>
          </a:ln>
        </p:spPr>
        <p:txBody>
          <a:bodyPr anchorCtr="0" anchor="t" bIns="0" lIns="0" spcFirstLastPara="1" rIns="0" wrap="square" tIns="13950">
            <a:spAutoFit/>
          </a:bodyPr>
          <a:lstStyle/>
          <a:p>
            <a:pPr indent="-114300" lvl="0" marL="104139" marR="5080" rtl="0" algn="just">
              <a:lnSpc>
                <a:spcPct val="99400"/>
              </a:lnSpc>
              <a:spcBef>
                <a:spcPts val="0"/>
              </a:spcBef>
              <a:spcAft>
                <a:spcPts val="0"/>
              </a:spcAft>
              <a:buSzPts val="1800"/>
              <a:buFont typeface="Arial"/>
              <a:buChar char="•"/>
            </a:pPr>
            <a:r>
              <a:rPr lang="en-US" sz="1800">
                <a:latin typeface="Verdana"/>
                <a:ea typeface="Verdana"/>
                <a:cs typeface="Verdana"/>
                <a:sym typeface="Verdana"/>
              </a:rPr>
              <a:t>	Questo tipo di comunicazione si basa su uno specifico dispositivo HW composto da due circuiti elettronici separati, tali che:</a:t>
            </a:r>
            <a:endParaRPr sz="1800">
              <a:latin typeface="Verdana"/>
              <a:ea typeface="Verdana"/>
              <a:cs typeface="Verdana"/>
              <a:sym typeface="Verdana"/>
            </a:endParaRPr>
          </a:p>
          <a:p>
            <a:pPr indent="-101600" lvl="1" marL="287020" marR="24130" rtl="0" algn="l">
              <a:lnSpc>
                <a:spcPct val="101200"/>
              </a:lnSpc>
              <a:spcBef>
                <a:spcPts val="540"/>
              </a:spcBef>
              <a:spcAft>
                <a:spcPts val="0"/>
              </a:spcAft>
              <a:buClr>
                <a:srgbClr val="FFBA00"/>
              </a:buClr>
              <a:buSzPts val="1600"/>
              <a:buFont typeface="Arial"/>
              <a:buChar char="•"/>
            </a:pPr>
            <a:r>
              <a:rPr lang="en-US" sz="1600">
                <a:latin typeface="Verdana"/>
                <a:ea typeface="Verdana"/>
                <a:cs typeface="Verdana"/>
                <a:sym typeface="Verdana"/>
              </a:rPr>
              <a:t>(1) uno dei circuiti riceve solo pacchetti dalla rete protetta e (2) l'altro invia solo pacchetti alla rete di destinazione</a:t>
            </a:r>
            <a:endParaRPr sz="1600">
              <a:latin typeface="Verdana"/>
              <a:ea typeface="Verdana"/>
              <a:cs typeface="Verdana"/>
              <a:sym typeface="Verdana"/>
            </a:endParaRPr>
          </a:p>
        </p:txBody>
      </p:sp>
      <p:sp>
        <p:nvSpPr>
          <p:cNvPr id="207" name="Google Shape;207;p8"/>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grpSp>
        <p:nvGrpSpPr>
          <p:cNvPr id="208" name="Google Shape;208;p8"/>
          <p:cNvGrpSpPr/>
          <p:nvPr/>
        </p:nvGrpSpPr>
        <p:grpSpPr>
          <a:xfrm>
            <a:off x="3536826" y="3020701"/>
            <a:ext cx="697865" cy="551180"/>
            <a:chOff x="3536826" y="3020701"/>
            <a:chExt cx="697865" cy="551180"/>
          </a:xfrm>
        </p:grpSpPr>
        <p:sp>
          <p:nvSpPr>
            <p:cNvPr id="209" name="Google Shape;209;p8"/>
            <p:cNvSpPr/>
            <p:nvPr/>
          </p:nvSpPr>
          <p:spPr>
            <a:xfrm>
              <a:off x="3536826" y="3020701"/>
              <a:ext cx="697865" cy="551180"/>
            </a:xfrm>
            <a:custGeom>
              <a:rect b="b" l="l" r="r" t="t"/>
              <a:pathLst>
                <a:path extrusionOk="0" h="551179" w="697864">
                  <a:moveTo>
                    <a:pt x="422454" y="0"/>
                  </a:moveTo>
                  <a:lnTo>
                    <a:pt x="422454" y="137689"/>
                  </a:lnTo>
                  <a:lnTo>
                    <a:pt x="0" y="137689"/>
                  </a:lnTo>
                  <a:lnTo>
                    <a:pt x="0" y="413072"/>
                  </a:lnTo>
                  <a:lnTo>
                    <a:pt x="422454" y="413072"/>
                  </a:lnTo>
                  <a:lnTo>
                    <a:pt x="422454" y="550762"/>
                  </a:lnTo>
                  <a:lnTo>
                    <a:pt x="697835" y="275381"/>
                  </a:lnTo>
                  <a:lnTo>
                    <a:pt x="422454"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10" name="Google Shape;210;p8"/>
            <p:cNvSpPr/>
            <p:nvPr/>
          </p:nvSpPr>
          <p:spPr>
            <a:xfrm>
              <a:off x="3536826" y="3020701"/>
              <a:ext cx="697865" cy="551180"/>
            </a:xfrm>
            <a:custGeom>
              <a:rect b="b" l="l" r="r" t="t"/>
              <a:pathLst>
                <a:path extrusionOk="0" h="551179" w="697864">
                  <a:moveTo>
                    <a:pt x="0" y="137690"/>
                  </a:moveTo>
                  <a:lnTo>
                    <a:pt x="422454" y="137690"/>
                  </a:lnTo>
                  <a:lnTo>
                    <a:pt x="422454" y="0"/>
                  </a:lnTo>
                  <a:lnTo>
                    <a:pt x="697835" y="275381"/>
                  </a:lnTo>
                  <a:lnTo>
                    <a:pt x="422454" y="550763"/>
                  </a:lnTo>
                  <a:lnTo>
                    <a:pt x="422454" y="413072"/>
                  </a:lnTo>
                  <a:lnTo>
                    <a:pt x="0" y="413072"/>
                  </a:lnTo>
                  <a:lnTo>
                    <a:pt x="0" y="137690"/>
                  </a:lnTo>
                  <a:close/>
                </a:path>
              </a:pathLst>
            </a:custGeom>
            <a:noFill/>
            <a:ln cap="flat" cmpd="sng" w="12700">
              <a:solidFill>
                <a:srgbClr val="C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11" name="Google Shape;211;p8"/>
          <p:cNvSpPr txBox="1"/>
          <p:nvPr/>
        </p:nvSpPr>
        <p:spPr>
          <a:xfrm>
            <a:off x="3654180" y="3223259"/>
            <a:ext cx="325120" cy="1473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800">
                <a:solidFill>
                  <a:srgbClr val="C00000"/>
                </a:solidFill>
                <a:latin typeface="Verdana"/>
                <a:ea typeface="Verdana"/>
                <a:cs typeface="Verdana"/>
                <a:sym typeface="Verdana"/>
              </a:rPr>
              <a:t>Diodo</a:t>
            </a:r>
            <a:endParaRPr sz="800">
              <a:latin typeface="Verdana"/>
              <a:ea typeface="Verdana"/>
              <a:cs typeface="Verdana"/>
              <a:sym typeface="Verdana"/>
            </a:endParaRPr>
          </a:p>
        </p:txBody>
      </p:sp>
      <p:grpSp>
        <p:nvGrpSpPr>
          <p:cNvPr id="212" name="Google Shape;212;p8"/>
          <p:cNvGrpSpPr/>
          <p:nvPr/>
        </p:nvGrpSpPr>
        <p:grpSpPr>
          <a:xfrm>
            <a:off x="987087" y="2677548"/>
            <a:ext cx="2445385" cy="1246505"/>
            <a:chOff x="987087" y="2677548"/>
            <a:chExt cx="2445385" cy="1246505"/>
          </a:xfrm>
        </p:grpSpPr>
        <p:sp>
          <p:nvSpPr>
            <p:cNvPr id="213" name="Google Shape;213;p8"/>
            <p:cNvSpPr/>
            <p:nvPr/>
          </p:nvSpPr>
          <p:spPr>
            <a:xfrm>
              <a:off x="987087" y="2677548"/>
              <a:ext cx="2445385" cy="1246505"/>
            </a:xfrm>
            <a:custGeom>
              <a:rect b="b" l="l" r="r" t="t"/>
              <a:pathLst>
                <a:path extrusionOk="0" h="1246504" w="2445385">
                  <a:moveTo>
                    <a:pt x="221960" y="410048"/>
                  </a:moveTo>
                  <a:lnTo>
                    <a:pt x="218456" y="370857"/>
                  </a:lnTo>
                  <a:lnTo>
                    <a:pt x="223115" y="332697"/>
                  </a:lnTo>
                  <a:lnTo>
                    <a:pt x="235431" y="296028"/>
                  </a:lnTo>
                  <a:lnTo>
                    <a:pt x="254899" y="261312"/>
                  </a:lnTo>
                  <a:lnTo>
                    <a:pt x="281011" y="229011"/>
                  </a:lnTo>
                  <a:lnTo>
                    <a:pt x="313263" y="199585"/>
                  </a:lnTo>
                  <a:lnTo>
                    <a:pt x="351150" y="173497"/>
                  </a:lnTo>
                  <a:lnTo>
                    <a:pt x="394164" y="151207"/>
                  </a:lnTo>
                  <a:lnTo>
                    <a:pt x="441801" y="133177"/>
                  </a:lnTo>
                  <a:lnTo>
                    <a:pt x="493554" y="119869"/>
                  </a:lnTo>
                  <a:lnTo>
                    <a:pt x="548918" y="111744"/>
                  </a:lnTo>
                  <a:lnTo>
                    <a:pt x="599792" y="109325"/>
                  </a:lnTo>
                  <a:lnTo>
                    <a:pt x="650345" y="111602"/>
                  </a:lnTo>
                  <a:lnTo>
                    <a:pt x="699915" y="118481"/>
                  </a:lnTo>
                  <a:lnTo>
                    <a:pt x="747841" y="129870"/>
                  </a:lnTo>
                  <a:lnTo>
                    <a:pt x="793461" y="145679"/>
                  </a:lnTo>
                  <a:lnTo>
                    <a:pt x="823185" y="113998"/>
                  </a:lnTo>
                  <a:lnTo>
                    <a:pt x="859495" y="87255"/>
                  </a:lnTo>
                  <a:lnTo>
                    <a:pt x="901239" y="65695"/>
                  </a:lnTo>
                  <a:lnTo>
                    <a:pt x="947266" y="49565"/>
                  </a:lnTo>
                  <a:lnTo>
                    <a:pt x="996422" y="39108"/>
                  </a:lnTo>
                  <a:lnTo>
                    <a:pt x="1047557" y="34570"/>
                  </a:lnTo>
                  <a:lnTo>
                    <a:pt x="1099518" y="36195"/>
                  </a:lnTo>
                  <a:lnTo>
                    <a:pt x="1151155" y="44230"/>
                  </a:lnTo>
                  <a:lnTo>
                    <a:pt x="1201313" y="58918"/>
                  </a:lnTo>
                  <a:lnTo>
                    <a:pt x="1238221" y="75016"/>
                  </a:lnTo>
                  <a:lnTo>
                    <a:pt x="1271404" y="94641"/>
                  </a:lnTo>
                  <a:lnTo>
                    <a:pt x="1298101" y="65279"/>
                  </a:lnTo>
                  <a:lnTo>
                    <a:pt x="1331658" y="40942"/>
                  </a:lnTo>
                  <a:lnTo>
                    <a:pt x="1370743" y="21940"/>
                  </a:lnTo>
                  <a:lnTo>
                    <a:pt x="1414026" y="8581"/>
                  </a:lnTo>
                  <a:lnTo>
                    <a:pt x="1460176" y="1174"/>
                  </a:lnTo>
                  <a:lnTo>
                    <a:pt x="1507859" y="29"/>
                  </a:lnTo>
                  <a:lnTo>
                    <a:pt x="1555746" y="5454"/>
                  </a:lnTo>
                  <a:lnTo>
                    <a:pt x="1602505" y="17760"/>
                  </a:lnTo>
                  <a:lnTo>
                    <a:pt x="1649640" y="39058"/>
                  </a:lnTo>
                  <a:lnTo>
                    <a:pt x="1688611" y="67211"/>
                  </a:lnTo>
                  <a:lnTo>
                    <a:pt x="1723914" y="43116"/>
                  </a:lnTo>
                  <a:lnTo>
                    <a:pt x="1763696" y="24284"/>
                  </a:lnTo>
                  <a:lnTo>
                    <a:pt x="1806865" y="10779"/>
                  </a:lnTo>
                  <a:lnTo>
                    <a:pt x="1852327" y="2664"/>
                  </a:lnTo>
                  <a:lnTo>
                    <a:pt x="1898989" y="0"/>
                  </a:lnTo>
                  <a:lnTo>
                    <a:pt x="1945758" y="2849"/>
                  </a:lnTo>
                  <a:lnTo>
                    <a:pt x="1991539" y="11275"/>
                  </a:lnTo>
                  <a:lnTo>
                    <a:pt x="2035240" y="25340"/>
                  </a:lnTo>
                  <a:lnTo>
                    <a:pt x="2075767" y="45106"/>
                  </a:lnTo>
                  <a:lnTo>
                    <a:pt x="2109186" y="68438"/>
                  </a:lnTo>
                  <a:lnTo>
                    <a:pt x="2156076" y="124749"/>
                  </a:lnTo>
                  <a:lnTo>
                    <a:pt x="2168492" y="156463"/>
                  </a:lnTo>
                  <a:lnTo>
                    <a:pt x="2219526" y="169627"/>
                  </a:lnTo>
                  <a:lnTo>
                    <a:pt x="2265080" y="188349"/>
                  </a:lnTo>
                  <a:lnTo>
                    <a:pt x="2304555" y="211900"/>
                  </a:lnTo>
                  <a:lnTo>
                    <a:pt x="2337354" y="239555"/>
                  </a:lnTo>
                  <a:lnTo>
                    <a:pt x="2362879" y="270585"/>
                  </a:lnTo>
                  <a:lnTo>
                    <a:pt x="2389711" y="339864"/>
                  </a:lnTo>
                  <a:lnTo>
                    <a:pt x="2389823" y="376658"/>
                  </a:lnTo>
                  <a:lnTo>
                    <a:pt x="2380268" y="413920"/>
                  </a:lnTo>
                  <a:lnTo>
                    <a:pt x="2377334" y="420930"/>
                  </a:lnTo>
                  <a:lnTo>
                    <a:pt x="2374051" y="427863"/>
                  </a:lnTo>
                  <a:lnTo>
                    <a:pt x="2370424" y="434712"/>
                  </a:lnTo>
                  <a:lnTo>
                    <a:pt x="2366454" y="441471"/>
                  </a:lnTo>
                  <a:lnTo>
                    <a:pt x="2397649" y="474386"/>
                  </a:lnTo>
                  <a:lnTo>
                    <a:pt x="2420996" y="509225"/>
                  </a:lnTo>
                  <a:lnTo>
                    <a:pt x="2436605" y="545414"/>
                  </a:lnTo>
                  <a:lnTo>
                    <a:pt x="2444585" y="582374"/>
                  </a:lnTo>
                  <a:lnTo>
                    <a:pt x="2445044" y="619530"/>
                  </a:lnTo>
                  <a:lnTo>
                    <a:pt x="2438091" y="656304"/>
                  </a:lnTo>
                  <a:lnTo>
                    <a:pt x="2423836" y="692121"/>
                  </a:lnTo>
                  <a:lnTo>
                    <a:pt x="2402388" y="726402"/>
                  </a:lnTo>
                  <a:lnTo>
                    <a:pt x="2373856" y="758573"/>
                  </a:lnTo>
                  <a:lnTo>
                    <a:pt x="2338348" y="788055"/>
                  </a:lnTo>
                  <a:lnTo>
                    <a:pt x="2295973" y="814273"/>
                  </a:lnTo>
                  <a:lnTo>
                    <a:pt x="2255111" y="833287"/>
                  </a:lnTo>
                  <a:lnTo>
                    <a:pt x="2211258" y="848457"/>
                  </a:lnTo>
                  <a:lnTo>
                    <a:pt x="2164973" y="859619"/>
                  </a:lnTo>
                  <a:lnTo>
                    <a:pt x="2116815" y="866612"/>
                  </a:lnTo>
                  <a:lnTo>
                    <a:pt x="2112108" y="903383"/>
                  </a:lnTo>
                  <a:lnTo>
                    <a:pt x="2079092" y="970658"/>
                  </a:lnTo>
                  <a:lnTo>
                    <a:pt x="2052142" y="1000233"/>
                  </a:lnTo>
                  <a:lnTo>
                    <a:pt x="2019136" y="1026483"/>
                  </a:lnTo>
                  <a:lnTo>
                    <a:pt x="1980753" y="1048945"/>
                  </a:lnTo>
                  <a:lnTo>
                    <a:pt x="1937672" y="1067155"/>
                  </a:lnTo>
                  <a:lnTo>
                    <a:pt x="1890571" y="1080649"/>
                  </a:lnTo>
                  <a:lnTo>
                    <a:pt x="1840130" y="1088965"/>
                  </a:lnTo>
                  <a:lnTo>
                    <a:pt x="1787028" y="1091638"/>
                  </a:lnTo>
                  <a:lnTo>
                    <a:pt x="1742100" y="1089237"/>
                  </a:lnTo>
                  <a:lnTo>
                    <a:pt x="1698277" y="1082619"/>
                  </a:lnTo>
                  <a:lnTo>
                    <a:pt x="1656170" y="1071907"/>
                  </a:lnTo>
                  <a:lnTo>
                    <a:pt x="1616393" y="1057225"/>
                  </a:lnTo>
                  <a:lnTo>
                    <a:pt x="1598041" y="1091033"/>
                  </a:lnTo>
                  <a:lnTo>
                    <a:pt x="1573921" y="1122084"/>
                  </a:lnTo>
                  <a:lnTo>
                    <a:pt x="1544599" y="1150168"/>
                  </a:lnTo>
                  <a:lnTo>
                    <a:pt x="1510644" y="1175074"/>
                  </a:lnTo>
                  <a:lnTo>
                    <a:pt x="1472622" y="1196590"/>
                  </a:lnTo>
                  <a:lnTo>
                    <a:pt x="1431100" y="1214505"/>
                  </a:lnTo>
                  <a:lnTo>
                    <a:pt x="1386647" y="1228608"/>
                  </a:lnTo>
                  <a:lnTo>
                    <a:pt x="1339829" y="1238688"/>
                  </a:lnTo>
                  <a:lnTo>
                    <a:pt x="1291214" y="1244532"/>
                  </a:lnTo>
                  <a:lnTo>
                    <a:pt x="1241369" y="1245931"/>
                  </a:lnTo>
                  <a:lnTo>
                    <a:pt x="1190861" y="1242673"/>
                  </a:lnTo>
                  <a:lnTo>
                    <a:pt x="1140257" y="1234545"/>
                  </a:lnTo>
                  <a:lnTo>
                    <a:pt x="1090982" y="1221519"/>
                  </a:lnTo>
                  <a:lnTo>
                    <a:pt x="1045066" y="1204033"/>
                  </a:lnTo>
                  <a:lnTo>
                    <a:pt x="1003107" y="1182395"/>
                  </a:lnTo>
                  <a:lnTo>
                    <a:pt x="965704" y="1156914"/>
                  </a:lnTo>
                  <a:lnTo>
                    <a:pt x="933455" y="1127899"/>
                  </a:lnTo>
                  <a:lnTo>
                    <a:pt x="888302" y="1144413"/>
                  </a:lnTo>
                  <a:lnTo>
                    <a:pt x="841713" y="1156932"/>
                  </a:lnTo>
                  <a:lnTo>
                    <a:pt x="794138" y="1165534"/>
                  </a:lnTo>
                  <a:lnTo>
                    <a:pt x="746027" y="1170298"/>
                  </a:lnTo>
                  <a:lnTo>
                    <a:pt x="697828" y="1171301"/>
                  </a:lnTo>
                  <a:lnTo>
                    <a:pt x="649993" y="1168621"/>
                  </a:lnTo>
                  <a:lnTo>
                    <a:pt x="602969" y="1162337"/>
                  </a:lnTo>
                  <a:lnTo>
                    <a:pt x="557208" y="1152525"/>
                  </a:lnTo>
                  <a:lnTo>
                    <a:pt x="513157" y="1139266"/>
                  </a:lnTo>
                  <a:lnTo>
                    <a:pt x="471268" y="1122635"/>
                  </a:lnTo>
                  <a:lnTo>
                    <a:pt x="431989" y="1102712"/>
                  </a:lnTo>
                  <a:lnTo>
                    <a:pt x="395770" y="1079574"/>
                  </a:lnTo>
                  <a:lnTo>
                    <a:pt x="363060" y="1053299"/>
                  </a:lnTo>
                  <a:lnTo>
                    <a:pt x="334310" y="1023965"/>
                  </a:lnTo>
                  <a:lnTo>
                    <a:pt x="329695" y="1018490"/>
                  </a:lnTo>
                  <a:lnTo>
                    <a:pt x="272782" y="1018576"/>
                  </a:lnTo>
                  <a:lnTo>
                    <a:pt x="219072" y="1010012"/>
                  </a:lnTo>
                  <a:lnTo>
                    <a:pt x="170207" y="993698"/>
                  </a:lnTo>
                  <a:lnTo>
                    <a:pt x="127830" y="970531"/>
                  </a:lnTo>
                  <a:lnTo>
                    <a:pt x="93583" y="941410"/>
                  </a:lnTo>
                  <a:lnTo>
                    <a:pt x="69109" y="907232"/>
                  </a:lnTo>
                  <a:lnTo>
                    <a:pt x="56050" y="868895"/>
                  </a:lnTo>
                  <a:lnTo>
                    <a:pt x="55642" y="831674"/>
                  </a:lnTo>
                  <a:lnTo>
                    <a:pt x="66713" y="795683"/>
                  </a:lnTo>
                  <a:lnTo>
                    <a:pt x="88672" y="762171"/>
                  </a:lnTo>
                  <a:lnTo>
                    <a:pt x="120926" y="732385"/>
                  </a:lnTo>
                  <a:lnTo>
                    <a:pt x="75585" y="708614"/>
                  </a:lnTo>
                  <a:lnTo>
                    <a:pt x="40294" y="679251"/>
                  </a:lnTo>
                  <a:lnTo>
                    <a:pt x="15582" y="645703"/>
                  </a:lnTo>
                  <a:lnTo>
                    <a:pt x="1974" y="609378"/>
                  </a:lnTo>
                  <a:lnTo>
                    <a:pt x="0" y="571684"/>
                  </a:lnTo>
                  <a:lnTo>
                    <a:pt x="10185" y="534030"/>
                  </a:lnTo>
                  <a:lnTo>
                    <a:pt x="33058" y="497823"/>
                  </a:lnTo>
                  <a:lnTo>
                    <a:pt x="67992" y="465617"/>
                  </a:lnTo>
                  <a:lnTo>
                    <a:pt x="112111" y="440301"/>
                  </a:lnTo>
                  <a:lnTo>
                    <a:pt x="163415" y="422771"/>
                  </a:lnTo>
                  <a:lnTo>
                    <a:pt x="219902" y="413928"/>
                  </a:lnTo>
                  <a:lnTo>
                    <a:pt x="221960" y="410048"/>
                  </a:lnTo>
                  <a:close/>
                </a:path>
                <a:path extrusionOk="0" h="1246504" w="2445385">
                  <a:moveTo>
                    <a:pt x="266809" y="750516"/>
                  </a:moveTo>
                  <a:lnTo>
                    <a:pt x="229417" y="750557"/>
                  </a:lnTo>
                  <a:lnTo>
                    <a:pt x="192657" y="746673"/>
                  </a:lnTo>
                  <a:lnTo>
                    <a:pt x="157157" y="738965"/>
                  </a:lnTo>
                  <a:lnTo>
                    <a:pt x="123547" y="727533"/>
                  </a:lnTo>
                </a:path>
                <a:path extrusionOk="0" h="1246504" w="2445385">
                  <a:moveTo>
                    <a:pt x="393210" y="1002024"/>
                  </a:moveTo>
                  <a:lnTo>
                    <a:pt x="377958" y="1005841"/>
                  </a:lnTo>
                  <a:lnTo>
                    <a:pt x="362393" y="1008952"/>
                  </a:lnTo>
                  <a:lnTo>
                    <a:pt x="346567" y="1011350"/>
                  </a:lnTo>
                  <a:lnTo>
                    <a:pt x="330530" y="1013024"/>
                  </a:lnTo>
                </a:path>
                <a:path extrusionOk="0" h="1246504" w="2445385">
                  <a:moveTo>
                    <a:pt x="933316" y="1122876"/>
                  </a:moveTo>
                  <a:lnTo>
                    <a:pt x="922439" y="1110873"/>
                  </a:lnTo>
                  <a:lnTo>
                    <a:pt x="912505" y="1098491"/>
                  </a:lnTo>
                  <a:lnTo>
                    <a:pt x="903535" y="1085759"/>
                  </a:lnTo>
                  <a:lnTo>
                    <a:pt x="895548" y="1072701"/>
                  </a:lnTo>
                </a:path>
                <a:path extrusionOk="0" h="1246504" w="2445385">
                  <a:moveTo>
                    <a:pt x="1631719" y="997756"/>
                  </a:moveTo>
                  <a:lnTo>
                    <a:pt x="1629523" y="1011714"/>
                  </a:lnTo>
                  <a:lnTo>
                    <a:pt x="1626272" y="1025562"/>
                  </a:lnTo>
                  <a:lnTo>
                    <a:pt x="1621975" y="1039271"/>
                  </a:lnTo>
                  <a:lnTo>
                    <a:pt x="1616639" y="1052812"/>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14" name="Google Shape;214;p8"/>
            <p:cNvPicPr preferRelativeResize="0"/>
            <p:nvPr/>
          </p:nvPicPr>
          <p:blipFill rotWithShape="1">
            <a:blip r:embed="rId6">
              <a:alphaModFix/>
            </a:blip>
            <a:srcRect b="0" l="0" r="0" t="0"/>
            <a:stretch/>
          </p:blipFill>
          <p:spPr>
            <a:xfrm>
              <a:off x="2912315" y="3328776"/>
              <a:ext cx="196585" cy="213714"/>
            </a:xfrm>
            <a:prstGeom prst="rect">
              <a:avLst/>
            </a:prstGeom>
            <a:noFill/>
            <a:ln>
              <a:noFill/>
            </a:ln>
          </p:spPr>
        </p:pic>
        <p:sp>
          <p:nvSpPr>
            <p:cNvPr id="215" name="Google Shape;215;p8"/>
            <p:cNvSpPr/>
            <p:nvPr/>
          </p:nvSpPr>
          <p:spPr>
            <a:xfrm>
              <a:off x="1209056" y="2740711"/>
              <a:ext cx="2143760" cy="452755"/>
            </a:xfrm>
            <a:custGeom>
              <a:rect b="b" l="l" r="r" t="t"/>
              <a:pathLst>
                <a:path extrusionOk="0" h="452755" w="2143760">
                  <a:moveTo>
                    <a:pt x="2143332" y="375260"/>
                  </a:moveTo>
                  <a:lnTo>
                    <a:pt x="2127785" y="396925"/>
                  </a:lnTo>
                  <a:lnTo>
                    <a:pt x="2108819" y="417136"/>
                  </a:lnTo>
                  <a:lnTo>
                    <a:pt x="2086639" y="435698"/>
                  </a:lnTo>
                  <a:lnTo>
                    <a:pt x="2061452" y="452416"/>
                  </a:lnTo>
                </a:path>
                <a:path extrusionOk="0" h="452755" w="2143760">
                  <a:moveTo>
                    <a:pt x="1946858" y="88975"/>
                  </a:moveTo>
                  <a:lnTo>
                    <a:pt x="1948889" y="98023"/>
                  </a:lnTo>
                  <a:lnTo>
                    <a:pt x="1950288" y="107122"/>
                  </a:lnTo>
                  <a:lnTo>
                    <a:pt x="1951052" y="116258"/>
                  </a:lnTo>
                  <a:lnTo>
                    <a:pt x="1951181" y="125414"/>
                  </a:lnTo>
                </a:path>
                <a:path extrusionOk="0" h="452755" w="2143760">
                  <a:moveTo>
                    <a:pt x="1423946" y="46470"/>
                  </a:moveTo>
                  <a:lnTo>
                    <a:pt x="1432589" y="34087"/>
                  </a:lnTo>
                  <a:lnTo>
                    <a:pt x="1442489" y="22183"/>
                  </a:lnTo>
                  <a:lnTo>
                    <a:pt x="1453604" y="10806"/>
                  </a:lnTo>
                  <a:lnTo>
                    <a:pt x="1465892" y="0"/>
                  </a:lnTo>
                </a:path>
                <a:path extrusionOk="0" h="452755" w="2143760">
                  <a:moveTo>
                    <a:pt x="1031620" y="68616"/>
                  </a:moveTo>
                  <a:lnTo>
                    <a:pt x="1035346" y="58282"/>
                  </a:lnTo>
                  <a:lnTo>
                    <a:pt x="1039984" y="48139"/>
                  </a:lnTo>
                  <a:lnTo>
                    <a:pt x="1045519" y="38215"/>
                  </a:lnTo>
                  <a:lnTo>
                    <a:pt x="1051936" y="28539"/>
                  </a:lnTo>
                </a:path>
                <a:path extrusionOk="0" h="452755" w="2143760">
                  <a:moveTo>
                    <a:pt x="571202" y="82227"/>
                  </a:moveTo>
                  <a:lnTo>
                    <a:pt x="590831" y="90772"/>
                  </a:lnTo>
                  <a:lnTo>
                    <a:pt x="609661" y="100119"/>
                  </a:lnTo>
                  <a:lnTo>
                    <a:pt x="627639" y="110240"/>
                  </a:lnTo>
                  <a:lnTo>
                    <a:pt x="644717" y="121109"/>
                  </a:lnTo>
                </a:path>
                <a:path extrusionOk="0" h="452755" w="2143760">
                  <a:moveTo>
                    <a:pt x="12829" y="387804"/>
                  </a:moveTo>
                  <a:lnTo>
                    <a:pt x="8749" y="377715"/>
                  </a:lnTo>
                  <a:lnTo>
                    <a:pt x="5248" y="367525"/>
                  </a:lnTo>
                  <a:lnTo>
                    <a:pt x="2330" y="357248"/>
                  </a:lnTo>
                  <a:lnTo>
                    <a:pt x="0" y="346895"/>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16" name="Google Shape;216;p8"/>
          <p:cNvSpPr txBox="1"/>
          <p:nvPr/>
        </p:nvSpPr>
        <p:spPr>
          <a:xfrm>
            <a:off x="1503292" y="3002279"/>
            <a:ext cx="1240790" cy="525780"/>
          </a:xfrm>
          <a:prstGeom prst="rect">
            <a:avLst/>
          </a:prstGeom>
          <a:noFill/>
          <a:ln>
            <a:noFill/>
          </a:ln>
        </p:spPr>
        <p:txBody>
          <a:bodyPr anchorCtr="0" anchor="t" bIns="0" lIns="0" spcFirstLastPara="1" rIns="0" wrap="square" tIns="20300">
            <a:spAutoFit/>
          </a:bodyPr>
          <a:lstStyle/>
          <a:p>
            <a:pPr indent="0" lvl="0" marL="280670" marR="273050" rtl="0" algn="ctr">
              <a:lnSpc>
                <a:spcPct val="118181"/>
              </a:lnSpc>
              <a:spcBef>
                <a:spcPts val="0"/>
              </a:spcBef>
              <a:spcAft>
                <a:spcPts val="0"/>
              </a:spcAft>
              <a:buNone/>
            </a:pPr>
            <a:r>
              <a:rPr lang="en-US" sz="1100">
                <a:latin typeface="Verdana"/>
                <a:ea typeface="Verdana"/>
                <a:cs typeface="Verdana"/>
                <a:sym typeface="Verdana"/>
              </a:rPr>
              <a:t>Rete protetta</a:t>
            </a:r>
            <a:endParaRPr sz="1100">
              <a:latin typeface="Verdana"/>
              <a:ea typeface="Verdana"/>
              <a:cs typeface="Verdana"/>
              <a:sym typeface="Verdana"/>
            </a:endParaRPr>
          </a:p>
          <a:p>
            <a:pPr indent="0" lvl="0" marL="0" rtl="0" algn="ctr">
              <a:lnSpc>
                <a:spcPct val="115909"/>
              </a:lnSpc>
              <a:spcBef>
                <a:spcPts val="0"/>
              </a:spcBef>
              <a:spcAft>
                <a:spcPts val="0"/>
              </a:spcAft>
              <a:buNone/>
            </a:pPr>
            <a:r>
              <a:rPr lang="en-US" sz="1100">
                <a:latin typeface="Verdana"/>
                <a:ea typeface="Verdana"/>
                <a:cs typeface="Verdana"/>
                <a:sym typeface="Verdana"/>
              </a:rPr>
              <a:t>(reti di controllo)</a:t>
            </a:r>
            <a:endParaRPr sz="1100">
              <a:latin typeface="Verdana"/>
              <a:ea typeface="Verdana"/>
              <a:cs typeface="Verdana"/>
              <a:sym typeface="Verdana"/>
            </a:endParaRPr>
          </a:p>
        </p:txBody>
      </p:sp>
      <p:sp>
        <p:nvSpPr>
          <p:cNvPr id="217" name="Google Shape;217;p8"/>
          <p:cNvSpPr txBox="1"/>
          <p:nvPr/>
        </p:nvSpPr>
        <p:spPr>
          <a:xfrm>
            <a:off x="4887778" y="3071876"/>
            <a:ext cx="1355725" cy="385445"/>
          </a:xfrm>
          <a:prstGeom prst="rect">
            <a:avLst/>
          </a:prstGeom>
          <a:noFill/>
          <a:ln>
            <a:noFill/>
          </a:ln>
        </p:spPr>
        <p:txBody>
          <a:bodyPr anchorCtr="0" anchor="t" bIns="0" lIns="0" spcFirstLastPara="1" rIns="0" wrap="square" tIns="23475">
            <a:spAutoFit/>
          </a:bodyPr>
          <a:lstStyle/>
          <a:p>
            <a:pPr indent="-368300" lvl="0" marL="381000" marR="5080" rtl="0" algn="l">
              <a:lnSpc>
                <a:spcPct val="115833"/>
              </a:lnSpc>
              <a:spcBef>
                <a:spcPts val="0"/>
              </a:spcBef>
              <a:spcAft>
                <a:spcPts val="0"/>
              </a:spcAft>
              <a:buNone/>
            </a:pPr>
            <a:r>
              <a:rPr lang="en-US" sz="1200">
                <a:latin typeface="Verdana"/>
                <a:ea typeface="Verdana"/>
                <a:cs typeface="Verdana"/>
                <a:sym typeface="Verdana"/>
              </a:rPr>
              <a:t>Rete pubblica/destinazione</a:t>
            </a:r>
            <a:endParaRPr sz="1200">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9"/>
          <p:cNvPicPr preferRelativeResize="0"/>
          <p:nvPr/>
        </p:nvPicPr>
        <p:blipFill rotWithShape="1">
          <a:blip r:embed="rId3">
            <a:alphaModFix/>
          </a:blip>
          <a:srcRect b="0" l="0" r="0" t="0"/>
          <a:stretch/>
        </p:blipFill>
        <p:spPr>
          <a:xfrm>
            <a:off x="7182014" y="0"/>
            <a:ext cx="5009985" cy="6858000"/>
          </a:xfrm>
          <a:prstGeom prst="rect">
            <a:avLst/>
          </a:prstGeom>
          <a:noFill/>
          <a:ln>
            <a:noFill/>
          </a:ln>
        </p:spPr>
      </p:pic>
      <p:sp>
        <p:nvSpPr>
          <p:cNvPr id="223" name="Google Shape;223;p9"/>
          <p:cNvSpPr txBox="1"/>
          <p:nvPr/>
        </p:nvSpPr>
        <p:spPr>
          <a:xfrm>
            <a:off x="11204473" y="6324600"/>
            <a:ext cx="102870" cy="193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100">
                <a:solidFill>
                  <a:srgbClr val="FFFFFF"/>
                </a:solidFill>
                <a:latin typeface="Verdana"/>
                <a:ea typeface="Verdana"/>
                <a:cs typeface="Verdana"/>
                <a:sym typeface="Verdana"/>
              </a:rPr>
              <a:t>9</a:t>
            </a:r>
            <a:endParaRPr sz="1100">
              <a:latin typeface="Verdana"/>
              <a:ea typeface="Verdana"/>
              <a:cs typeface="Verdana"/>
              <a:sym typeface="Verdana"/>
            </a:endParaRPr>
          </a:p>
        </p:txBody>
      </p:sp>
      <p:sp>
        <p:nvSpPr>
          <p:cNvPr id="224" name="Google Shape;224;p9"/>
          <p:cNvSpPr txBox="1"/>
          <p:nvPr>
            <p:ph type="title"/>
          </p:nvPr>
        </p:nvSpPr>
        <p:spPr>
          <a:xfrm>
            <a:off x="855401" y="190250"/>
            <a:ext cx="6569100" cy="957000"/>
          </a:xfrm>
          <a:prstGeom prst="rect">
            <a:avLst/>
          </a:prstGeom>
          <a:noFill/>
          <a:ln>
            <a:noFill/>
          </a:ln>
        </p:spPr>
        <p:txBody>
          <a:bodyPr anchorCtr="0" anchor="t" bIns="0" lIns="0" spcFirstLastPara="1" rIns="0" wrap="square" tIns="63500">
            <a:spAutoFit/>
          </a:bodyPr>
          <a:lstStyle/>
          <a:p>
            <a:pPr indent="0" lvl="0" marL="12700" marR="5080" rtl="0" algn="l">
              <a:lnSpc>
                <a:spcPct val="107142"/>
              </a:lnSpc>
              <a:spcBef>
                <a:spcPts val="0"/>
              </a:spcBef>
              <a:spcAft>
                <a:spcPts val="0"/>
              </a:spcAft>
              <a:buNone/>
            </a:pPr>
            <a:r>
              <a:rPr lang="en-US"/>
              <a:t>Misure di protezione a livello di dominio e di host - Isolamento/segregazione</a:t>
            </a:r>
            <a:endParaRPr/>
          </a:p>
        </p:txBody>
      </p:sp>
      <p:grpSp>
        <p:nvGrpSpPr>
          <p:cNvPr id="225" name="Google Shape;225;p9"/>
          <p:cNvGrpSpPr/>
          <p:nvPr/>
        </p:nvGrpSpPr>
        <p:grpSpPr>
          <a:xfrm>
            <a:off x="7377174" y="0"/>
            <a:ext cx="3466203" cy="6858000"/>
            <a:chOff x="7377174" y="0"/>
            <a:chExt cx="3466203" cy="6858000"/>
          </a:xfrm>
        </p:grpSpPr>
        <p:pic>
          <p:nvPicPr>
            <p:cNvPr id="226" name="Google Shape;226;p9"/>
            <p:cNvPicPr preferRelativeResize="0"/>
            <p:nvPr/>
          </p:nvPicPr>
          <p:blipFill rotWithShape="1">
            <a:blip r:embed="rId4">
              <a:alphaModFix/>
            </a:blip>
            <a:srcRect b="0" l="0" r="0" t="0"/>
            <a:stretch/>
          </p:blipFill>
          <p:spPr>
            <a:xfrm>
              <a:off x="7549376" y="6167335"/>
              <a:ext cx="3294001" cy="612000"/>
            </a:xfrm>
            <a:prstGeom prst="rect">
              <a:avLst/>
            </a:prstGeom>
            <a:noFill/>
            <a:ln>
              <a:noFill/>
            </a:ln>
          </p:spPr>
        </p:pic>
        <p:sp>
          <p:nvSpPr>
            <p:cNvPr id="227" name="Google Shape;227;p9"/>
            <p:cNvSpPr/>
            <p:nvPr/>
          </p:nvSpPr>
          <p:spPr>
            <a:xfrm>
              <a:off x="7377174" y="0"/>
              <a:ext cx="2555240" cy="6858000"/>
            </a:xfrm>
            <a:custGeom>
              <a:rect b="b" l="l" r="r" t="t"/>
              <a:pathLst>
                <a:path extrusionOk="0" h="6858000" w="255524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extrusionOk="0" h="6858000" w="255524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extrusionOk="0" h="6858000" w="255524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28" name="Google Shape;228;p9"/>
          <p:cNvSpPr txBox="1"/>
          <p:nvPr/>
        </p:nvSpPr>
        <p:spPr>
          <a:xfrm>
            <a:off x="126877" y="6539483"/>
            <a:ext cx="5772150" cy="2387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latin typeface="Verdana"/>
                <a:ea typeface="Verdana"/>
                <a:cs typeface="Verdana"/>
                <a:sym typeface="Verdana"/>
              </a:rPr>
              <a:t>CSP004_C_E - ARGOMENTO 3: Cristina Alcaraz, Università di Malaga, Spagna</a:t>
            </a:r>
            <a:endParaRPr sz="1400">
              <a:latin typeface="Verdana"/>
              <a:ea typeface="Verdana"/>
              <a:cs typeface="Verdana"/>
              <a:sym typeface="Verdana"/>
            </a:endParaRPr>
          </a:p>
        </p:txBody>
      </p:sp>
      <p:sp>
        <p:nvSpPr>
          <p:cNvPr id="229" name="Google Shape;229;p9"/>
          <p:cNvSpPr txBox="1"/>
          <p:nvPr/>
        </p:nvSpPr>
        <p:spPr>
          <a:xfrm>
            <a:off x="692056" y="4081779"/>
            <a:ext cx="6492900" cy="2067000"/>
          </a:xfrm>
          <a:prstGeom prst="rect">
            <a:avLst/>
          </a:prstGeom>
          <a:noFill/>
          <a:ln>
            <a:noFill/>
          </a:ln>
        </p:spPr>
        <p:txBody>
          <a:bodyPr anchorCtr="0" anchor="t" bIns="0" lIns="0" spcFirstLastPara="1" rIns="0" wrap="square" tIns="22850">
            <a:spAutoFit/>
          </a:bodyPr>
          <a:lstStyle/>
          <a:p>
            <a:pPr indent="-95250" lvl="0" marL="286385" marR="110489" rtl="0" algn="l">
              <a:lnSpc>
                <a:spcPct val="118750"/>
              </a:lnSpc>
              <a:spcBef>
                <a:spcPts val="0"/>
              </a:spcBef>
              <a:spcAft>
                <a:spcPts val="0"/>
              </a:spcAft>
              <a:buSzPts val="1500"/>
              <a:buFont typeface="Arial"/>
              <a:buChar char="•"/>
            </a:pPr>
            <a:r>
              <a:rPr lang="en-US" sz="1500">
                <a:latin typeface="Verdana"/>
                <a:ea typeface="Verdana"/>
                <a:cs typeface="Verdana"/>
                <a:sym typeface="Verdana"/>
              </a:rPr>
              <a:t>	Protezione contro i vettori di cyber-attacco che fluiscono nel senso della comunicazione</a:t>
            </a:r>
            <a:endParaRPr sz="1500">
              <a:latin typeface="Verdana"/>
              <a:ea typeface="Verdana"/>
              <a:cs typeface="Verdana"/>
              <a:sym typeface="Verdana"/>
            </a:endParaRPr>
          </a:p>
          <a:p>
            <a:pPr indent="-211454" lvl="0" marL="230504" rtl="0" algn="l">
              <a:lnSpc>
                <a:spcPct val="100000"/>
              </a:lnSpc>
              <a:spcBef>
                <a:spcPts val="525"/>
              </a:spcBef>
              <a:spcAft>
                <a:spcPts val="0"/>
              </a:spcAft>
              <a:buClr>
                <a:srgbClr val="FFBA00"/>
              </a:buClr>
              <a:buSzPts val="1700"/>
              <a:buFont typeface="Arial"/>
              <a:buChar char="•"/>
            </a:pPr>
            <a:r>
              <a:rPr lang="en-US" sz="1700">
                <a:latin typeface="Verdana"/>
                <a:ea typeface="Verdana"/>
                <a:cs typeface="Verdana"/>
                <a:sym typeface="Verdana"/>
              </a:rPr>
              <a:t>Quando la comunicazione deve essere bidirezionale:</a:t>
            </a:r>
            <a:endParaRPr sz="1700">
              <a:latin typeface="Verdana"/>
              <a:ea typeface="Verdana"/>
              <a:cs typeface="Verdana"/>
              <a:sym typeface="Verdana"/>
            </a:endParaRPr>
          </a:p>
          <a:p>
            <a:pPr indent="-95250" lvl="1" marL="286385" marR="5080" rtl="0" algn="l">
              <a:lnSpc>
                <a:spcPct val="118750"/>
              </a:lnSpc>
              <a:spcBef>
                <a:spcPts val="715"/>
              </a:spcBef>
              <a:spcAft>
                <a:spcPts val="0"/>
              </a:spcAft>
              <a:buSzPts val="1500"/>
              <a:buFont typeface="Arial"/>
              <a:buChar char="•"/>
            </a:pPr>
            <a:r>
              <a:rPr lang="en-US" sz="1500">
                <a:latin typeface="Verdana"/>
                <a:ea typeface="Verdana"/>
                <a:cs typeface="Verdana"/>
                <a:sym typeface="Verdana"/>
              </a:rPr>
              <a:t>	È necessario configurare i due diodi dati con due interfacce proxy per elaborare i dati in arrivo su entrambi i lati della rete.</a:t>
            </a:r>
            <a:endParaRPr sz="1500">
              <a:latin typeface="Verdana"/>
              <a:ea typeface="Verdana"/>
              <a:cs typeface="Verdana"/>
              <a:sym typeface="Verdana"/>
            </a:endParaRPr>
          </a:p>
          <a:p>
            <a:pPr indent="-95250" lvl="1" marL="286385" marR="219709" rtl="0" algn="l">
              <a:lnSpc>
                <a:spcPct val="100000"/>
              </a:lnSpc>
              <a:spcBef>
                <a:spcPts val="505"/>
              </a:spcBef>
              <a:spcAft>
                <a:spcPts val="0"/>
              </a:spcAft>
              <a:buSzPts val="1500"/>
              <a:buFont typeface="Arial"/>
              <a:buChar char="•"/>
            </a:pPr>
            <a:r>
              <a:rPr lang="en-US" sz="1500">
                <a:latin typeface="Verdana"/>
                <a:ea typeface="Verdana"/>
                <a:cs typeface="Verdana"/>
                <a:sym typeface="Verdana"/>
              </a:rPr>
              <a:t>	L'obiettivo è quello di creare canali di dati separati per evitare la creazione di </a:t>
            </a:r>
            <a:r>
              <a:rPr b="1" lang="en-US" sz="1500">
                <a:latin typeface="Tahoma"/>
                <a:ea typeface="Tahoma"/>
                <a:cs typeface="Tahoma"/>
                <a:sym typeface="Tahoma"/>
              </a:rPr>
              <a:t>attacchi a canali nascosti.</a:t>
            </a:r>
            <a:endParaRPr sz="1500">
              <a:latin typeface="Tahoma"/>
              <a:ea typeface="Tahoma"/>
              <a:cs typeface="Tahoma"/>
              <a:sym typeface="Tahoma"/>
            </a:endParaRPr>
          </a:p>
        </p:txBody>
      </p:sp>
      <p:grpSp>
        <p:nvGrpSpPr>
          <p:cNvPr id="230" name="Google Shape;230;p9"/>
          <p:cNvGrpSpPr/>
          <p:nvPr/>
        </p:nvGrpSpPr>
        <p:grpSpPr>
          <a:xfrm>
            <a:off x="7214263" y="5103931"/>
            <a:ext cx="2600365" cy="1026161"/>
            <a:chOff x="7214263" y="5103931"/>
            <a:chExt cx="2600365" cy="1026161"/>
          </a:xfrm>
        </p:grpSpPr>
        <p:sp>
          <p:nvSpPr>
            <p:cNvPr id="231" name="Google Shape;231;p9"/>
            <p:cNvSpPr/>
            <p:nvPr/>
          </p:nvSpPr>
          <p:spPr>
            <a:xfrm>
              <a:off x="9077393" y="5357566"/>
              <a:ext cx="737235" cy="189865"/>
            </a:xfrm>
            <a:custGeom>
              <a:rect b="b" l="l" r="r" t="t"/>
              <a:pathLst>
                <a:path extrusionOk="0" h="189864" w="737234">
                  <a:moveTo>
                    <a:pt x="642192" y="0"/>
                  </a:moveTo>
                  <a:lnTo>
                    <a:pt x="642192" y="47416"/>
                  </a:lnTo>
                  <a:lnTo>
                    <a:pt x="0" y="47416"/>
                  </a:lnTo>
                  <a:lnTo>
                    <a:pt x="0" y="142250"/>
                  </a:lnTo>
                  <a:lnTo>
                    <a:pt x="642192" y="142250"/>
                  </a:lnTo>
                  <a:lnTo>
                    <a:pt x="642192" y="189666"/>
                  </a:lnTo>
                  <a:lnTo>
                    <a:pt x="737025" y="94833"/>
                  </a:lnTo>
                  <a:lnTo>
                    <a:pt x="642192" y="0"/>
                  </a:lnTo>
                  <a:close/>
                </a:path>
              </a:pathLst>
            </a:custGeom>
            <a:solidFill>
              <a:srgbClr val="E7E6E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32" name="Google Shape;232;p9"/>
            <p:cNvSpPr/>
            <p:nvPr/>
          </p:nvSpPr>
          <p:spPr>
            <a:xfrm>
              <a:off x="9077393" y="5357566"/>
              <a:ext cx="737235" cy="189865"/>
            </a:xfrm>
            <a:custGeom>
              <a:rect b="b" l="l" r="r" t="t"/>
              <a:pathLst>
                <a:path extrusionOk="0" h="189864" w="737234">
                  <a:moveTo>
                    <a:pt x="0" y="47416"/>
                  </a:moveTo>
                  <a:lnTo>
                    <a:pt x="642191" y="47416"/>
                  </a:lnTo>
                  <a:lnTo>
                    <a:pt x="642191" y="0"/>
                  </a:lnTo>
                  <a:lnTo>
                    <a:pt x="737025" y="94833"/>
                  </a:lnTo>
                  <a:lnTo>
                    <a:pt x="642191" y="189667"/>
                  </a:lnTo>
                  <a:lnTo>
                    <a:pt x="642191" y="142250"/>
                  </a:lnTo>
                  <a:lnTo>
                    <a:pt x="0" y="142250"/>
                  </a:lnTo>
                  <a:lnTo>
                    <a:pt x="0" y="47416"/>
                  </a:lnTo>
                  <a:close/>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33" name="Google Shape;233;p9"/>
            <p:cNvSpPr/>
            <p:nvPr/>
          </p:nvSpPr>
          <p:spPr>
            <a:xfrm>
              <a:off x="7214263" y="5103932"/>
              <a:ext cx="1250950" cy="1026160"/>
            </a:xfrm>
            <a:custGeom>
              <a:rect b="b" l="l" r="r" t="t"/>
              <a:pathLst>
                <a:path extrusionOk="0" h="1026160" w="1250950">
                  <a:moveTo>
                    <a:pt x="980361" y="0"/>
                  </a:moveTo>
                  <a:lnTo>
                    <a:pt x="937504" y="3942"/>
                  </a:lnTo>
                  <a:lnTo>
                    <a:pt x="897359" y="22369"/>
                  </a:lnTo>
                  <a:lnTo>
                    <a:pt x="863188" y="54981"/>
                  </a:lnTo>
                  <a:lnTo>
                    <a:pt x="853800" y="42729"/>
                  </a:lnTo>
                  <a:lnTo>
                    <a:pt x="843259" y="31787"/>
                  </a:lnTo>
                  <a:lnTo>
                    <a:pt x="831675" y="22258"/>
                  </a:lnTo>
                  <a:lnTo>
                    <a:pt x="819156" y="14240"/>
                  </a:lnTo>
                  <a:lnTo>
                    <a:pt x="780577" y="756"/>
                  </a:lnTo>
                  <a:lnTo>
                    <a:pt x="741568" y="1391"/>
                  </a:lnTo>
                  <a:lnTo>
                    <a:pt x="704916" y="15103"/>
                  </a:lnTo>
                  <a:lnTo>
                    <a:pt x="673410" y="40847"/>
                  </a:lnTo>
                  <a:lnTo>
                    <a:pt x="649839" y="77580"/>
                  </a:lnTo>
                  <a:lnTo>
                    <a:pt x="641611" y="69147"/>
                  </a:lnTo>
                  <a:lnTo>
                    <a:pt x="575202" y="32066"/>
                  </a:lnTo>
                  <a:lnTo>
                    <a:pt x="535370" y="28090"/>
                  </a:lnTo>
                  <a:lnTo>
                    <a:pt x="496489" y="35539"/>
                  </a:lnTo>
                  <a:lnTo>
                    <a:pt x="460547" y="53733"/>
                  </a:lnTo>
                  <a:lnTo>
                    <a:pt x="429532" y="81990"/>
                  </a:lnTo>
                  <a:lnTo>
                    <a:pt x="405432" y="119630"/>
                  </a:lnTo>
                  <a:lnTo>
                    <a:pt x="376073" y="103915"/>
                  </a:lnTo>
                  <a:lnTo>
                    <a:pt x="345004" y="93918"/>
                  </a:lnTo>
                  <a:lnTo>
                    <a:pt x="312886" y="89788"/>
                  </a:lnTo>
                  <a:lnTo>
                    <a:pt x="280379" y="91670"/>
                  </a:lnTo>
                  <a:lnTo>
                    <a:pt x="236701" y="104131"/>
                  </a:lnTo>
                  <a:lnTo>
                    <a:pt x="197948" y="126600"/>
                  </a:lnTo>
                  <a:lnTo>
                    <a:pt x="165124" y="157602"/>
                  </a:lnTo>
                  <a:lnTo>
                    <a:pt x="139231" y="195662"/>
                  </a:lnTo>
                  <a:lnTo>
                    <a:pt x="121274" y="239304"/>
                  </a:lnTo>
                  <a:lnTo>
                    <a:pt x="112256" y="287053"/>
                  </a:lnTo>
                  <a:lnTo>
                    <a:pt x="113181" y="337435"/>
                  </a:lnTo>
                  <a:lnTo>
                    <a:pt x="112129" y="340630"/>
                  </a:lnTo>
                  <a:lnTo>
                    <a:pt x="57007" y="362358"/>
                  </a:lnTo>
                  <a:lnTo>
                    <a:pt x="16582" y="409748"/>
                  </a:lnTo>
                  <a:lnTo>
                    <a:pt x="2038" y="451909"/>
                  </a:lnTo>
                  <a:lnTo>
                    <a:pt x="0" y="495497"/>
                  </a:lnTo>
                  <a:lnTo>
                    <a:pt x="9726" y="537330"/>
                  </a:lnTo>
                  <a:lnTo>
                    <a:pt x="30478" y="574225"/>
                  </a:lnTo>
                  <a:lnTo>
                    <a:pt x="61514" y="602997"/>
                  </a:lnTo>
                  <a:lnTo>
                    <a:pt x="45021" y="627537"/>
                  </a:lnTo>
                  <a:lnTo>
                    <a:pt x="33792" y="655147"/>
                  </a:lnTo>
                  <a:lnTo>
                    <a:pt x="28130" y="684798"/>
                  </a:lnTo>
                  <a:lnTo>
                    <a:pt x="28340" y="715463"/>
                  </a:lnTo>
                  <a:lnTo>
                    <a:pt x="39370" y="758764"/>
                  </a:lnTo>
                  <a:lnTo>
                    <a:pt x="61183" y="794769"/>
                  </a:lnTo>
                  <a:lnTo>
                    <a:pt x="91475" y="821448"/>
                  </a:lnTo>
                  <a:lnTo>
                    <a:pt x="127940" y="836772"/>
                  </a:lnTo>
                  <a:lnTo>
                    <a:pt x="168273" y="838711"/>
                  </a:lnTo>
                  <a:lnTo>
                    <a:pt x="170634" y="843221"/>
                  </a:lnTo>
                  <a:lnTo>
                    <a:pt x="197704" y="883863"/>
                  </a:lnTo>
                  <a:lnTo>
                    <a:pt x="230446" y="916640"/>
                  </a:lnTo>
                  <a:lnTo>
                    <a:pt x="267629" y="941207"/>
                  </a:lnTo>
                  <a:lnTo>
                    <a:pt x="308019" y="957221"/>
                  </a:lnTo>
                  <a:lnTo>
                    <a:pt x="350386" y="964336"/>
                  </a:lnTo>
                  <a:lnTo>
                    <a:pt x="393497" y="962209"/>
                  </a:lnTo>
                  <a:lnTo>
                    <a:pt x="436119" y="950495"/>
                  </a:lnTo>
                  <a:lnTo>
                    <a:pt x="477022" y="928849"/>
                  </a:lnTo>
                  <a:lnTo>
                    <a:pt x="498059" y="958285"/>
                  </a:lnTo>
                  <a:lnTo>
                    <a:pt x="523095" y="983071"/>
                  </a:lnTo>
                  <a:lnTo>
                    <a:pt x="551533" y="1002712"/>
                  </a:lnTo>
                  <a:lnTo>
                    <a:pt x="582775" y="1016711"/>
                  </a:lnTo>
                  <a:lnTo>
                    <a:pt x="627122" y="1025724"/>
                  </a:lnTo>
                  <a:lnTo>
                    <a:pt x="670718" y="1023314"/>
                  </a:lnTo>
                  <a:lnTo>
                    <a:pt x="712100" y="1010359"/>
                  </a:lnTo>
                  <a:lnTo>
                    <a:pt x="749806" y="987735"/>
                  </a:lnTo>
                  <a:lnTo>
                    <a:pt x="782376" y="956320"/>
                  </a:lnTo>
                  <a:lnTo>
                    <a:pt x="808347" y="916990"/>
                  </a:lnTo>
                  <a:lnTo>
                    <a:pt x="826258" y="870623"/>
                  </a:lnTo>
                  <a:lnTo>
                    <a:pt x="846598" y="882719"/>
                  </a:lnTo>
                  <a:lnTo>
                    <a:pt x="868131" y="891544"/>
                  </a:lnTo>
                  <a:lnTo>
                    <a:pt x="890541" y="896996"/>
                  </a:lnTo>
                  <a:lnTo>
                    <a:pt x="913516" y="898975"/>
                  </a:lnTo>
                  <a:lnTo>
                    <a:pt x="958039" y="892697"/>
                  </a:lnTo>
                  <a:lnTo>
                    <a:pt x="998140" y="874215"/>
                  </a:lnTo>
                  <a:lnTo>
                    <a:pt x="1032210" y="845296"/>
                  </a:lnTo>
                  <a:lnTo>
                    <a:pt x="1058641" y="807706"/>
                  </a:lnTo>
                  <a:lnTo>
                    <a:pt x="1075827" y="763212"/>
                  </a:lnTo>
                  <a:lnTo>
                    <a:pt x="1082160" y="713582"/>
                  </a:lnTo>
                  <a:lnTo>
                    <a:pt x="1106787" y="707822"/>
                  </a:lnTo>
                  <a:lnTo>
                    <a:pt x="1152881" y="686127"/>
                  </a:lnTo>
                  <a:lnTo>
                    <a:pt x="1206256" y="635281"/>
                  </a:lnTo>
                  <a:lnTo>
                    <a:pt x="1229985" y="594129"/>
                  </a:lnTo>
                  <a:lnTo>
                    <a:pt x="1244748" y="548849"/>
                  </a:lnTo>
                  <a:lnTo>
                    <a:pt x="1250330" y="501285"/>
                  </a:lnTo>
                  <a:lnTo>
                    <a:pt x="1246513" y="453280"/>
                  </a:lnTo>
                  <a:lnTo>
                    <a:pt x="1233082" y="406678"/>
                  </a:lnTo>
                  <a:lnTo>
                    <a:pt x="1209819" y="363322"/>
                  </a:lnTo>
                  <a:lnTo>
                    <a:pt x="1212641" y="355950"/>
                  </a:lnTo>
                  <a:lnTo>
                    <a:pt x="1215002" y="348365"/>
                  </a:lnTo>
                  <a:lnTo>
                    <a:pt x="1216883" y="340625"/>
                  </a:lnTo>
                  <a:lnTo>
                    <a:pt x="1222340" y="294683"/>
                  </a:lnTo>
                  <a:lnTo>
                    <a:pt x="1217017" y="250282"/>
                  </a:lnTo>
                  <a:lnTo>
                    <a:pt x="1201949" y="209443"/>
                  </a:lnTo>
                  <a:lnTo>
                    <a:pt x="1178166" y="174187"/>
                  </a:lnTo>
                  <a:lnTo>
                    <a:pt x="1146702" y="146536"/>
                  </a:lnTo>
                  <a:lnTo>
                    <a:pt x="1108588" y="128513"/>
                  </a:lnTo>
                  <a:lnTo>
                    <a:pt x="1102237" y="102385"/>
                  </a:lnTo>
                  <a:lnTo>
                    <a:pt x="1092038" y="78038"/>
                  </a:lnTo>
                  <a:lnTo>
                    <a:pt x="1078259" y="55992"/>
                  </a:lnTo>
                  <a:lnTo>
                    <a:pt x="1061170" y="36770"/>
                  </a:lnTo>
                  <a:lnTo>
                    <a:pt x="1022670" y="10842"/>
                  </a:lnTo>
                  <a:lnTo>
                    <a:pt x="980361" y="0"/>
                  </a:lnTo>
                  <a:close/>
                </a:path>
              </a:pathLst>
            </a:custGeom>
            <a:solidFill>
              <a:srgbClr val="E7E6E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34" name="Google Shape;234;p9"/>
            <p:cNvSpPr/>
            <p:nvPr/>
          </p:nvSpPr>
          <p:spPr>
            <a:xfrm>
              <a:off x="7214264" y="5103931"/>
              <a:ext cx="1250950" cy="1026160"/>
            </a:xfrm>
            <a:custGeom>
              <a:rect b="b" l="l" r="r" t="t"/>
              <a:pathLst>
                <a:path extrusionOk="0" h="1026160" w="1250950">
                  <a:moveTo>
                    <a:pt x="113181" y="337434"/>
                  </a:moveTo>
                  <a:lnTo>
                    <a:pt x="112256" y="287053"/>
                  </a:lnTo>
                  <a:lnTo>
                    <a:pt x="121274" y="239304"/>
                  </a:lnTo>
                  <a:lnTo>
                    <a:pt x="139231" y="195662"/>
                  </a:lnTo>
                  <a:lnTo>
                    <a:pt x="165124" y="157603"/>
                  </a:lnTo>
                  <a:lnTo>
                    <a:pt x="197948" y="126601"/>
                  </a:lnTo>
                  <a:lnTo>
                    <a:pt x="236701" y="104132"/>
                  </a:lnTo>
                  <a:lnTo>
                    <a:pt x="280379" y="91671"/>
                  </a:lnTo>
                  <a:lnTo>
                    <a:pt x="312886" y="89788"/>
                  </a:lnTo>
                  <a:lnTo>
                    <a:pt x="345004" y="93918"/>
                  </a:lnTo>
                  <a:lnTo>
                    <a:pt x="376073" y="103915"/>
                  </a:lnTo>
                  <a:lnTo>
                    <a:pt x="405432" y="119629"/>
                  </a:lnTo>
                  <a:lnTo>
                    <a:pt x="429532" y="81990"/>
                  </a:lnTo>
                  <a:lnTo>
                    <a:pt x="460547" y="53733"/>
                  </a:lnTo>
                  <a:lnTo>
                    <a:pt x="496489" y="35539"/>
                  </a:lnTo>
                  <a:lnTo>
                    <a:pt x="535370" y="28090"/>
                  </a:lnTo>
                  <a:lnTo>
                    <a:pt x="575202" y="32066"/>
                  </a:lnTo>
                  <a:lnTo>
                    <a:pt x="613997" y="48150"/>
                  </a:lnTo>
                  <a:lnTo>
                    <a:pt x="649840" y="77580"/>
                  </a:lnTo>
                  <a:lnTo>
                    <a:pt x="673410" y="40847"/>
                  </a:lnTo>
                  <a:lnTo>
                    <a:pt x="704916" y="15103"/>
                  </a:lnTo>
                  <a:lnTo>
                    <a:pt x="741568" y="1392"/>
                  </a:lnTo>
                  <a:lnTo>
                    <a:pt x="780577" y="757"/>
                  </a:lnTo>
                  <a:lnTo>
                    <a:pt x="819156" y="14241"/>
                  </a:lnTo>
                  <a:lnTo>
                    <a:pt x="831675" y="22258"/>
                  </a:lnTo>
                  <a:lnTo>
                    <a:pt x="843259" y="31787"/>
                  </a:lnTo>
                  <a:lnTo>
                    <a:pt x="853800" y="42729"/>
                  </a:lnTo>
                  <a:lnTo>
                    <a:pt x="863188" y="54982"/>
                  </a:lnTo>
                  <a:lnTo>
                    <a:pt x="897359" y="22369"/>
                  </a:lnTo>
                  <a:lnTo>
                    <a:pt x="937504" y="3942"/>
                  </a:lnTo>
                  <a:lnTo>
                    <a:pt x="980361" y="0"/>
                  </a:lnTo>
                  <a:lnTo>
                    <a:pt x="1022670" y="10842"/>
                  </a:lnTo>
                  <a:lnTo>
                    <a:pt x="1061169" y="36770"/>
                  </a:lnTo>
                  <a:lnTo>
                    <a:pt x="1092038" y="78038"/>
                  </a:lnTo>
                  <a:lnTo>
                    <a:pt x="1108587" y="128513"/>
                  </a:lnTo>
                  <a:lnTo>
                    <a:pt x="1146701" y="146537"/>
                  </a:lnTo>
                  <a:lnTo>
                    <a:pt x="1178166" y="174187"/>
                  </a:lnTo>
                  <a:lnTo>
                    <a:pt x="1201949" y="209443"/>
                  </a:lnTo>
                  <a:lnTo>
                    <a:pt x="1217017" y="250282"/>
                  </a:lnTo>
                  <a:lnTo>
                    <a:pt x="1222340" y="294683"/>
                  </a:lnTo>
                  <a:lnTo>
                    <a:pt x="1216883" y="340625"/>
                  </a:lnTo>
                  <a:lnTo>
                    <a:pt x="1215002" y="348365"/>
                  </a:lnTo>
                  <a:lnTo>
                    <a:pt x="1212641" y="355950"/>
                  </a:lnTo>
                  <a:lnTo>
                    <a:pt x="1209819" y="363323"/>
                  </a:lnTo>
                  <a:lnTo>
                    <a:pt x="1233082" y="406678"/>
                  </a:lnTo>
                  <a:lnTo>
                    <a:pt x="1246513" y="453280"/>
                  </a:lnTo>
                  <a:lnTo>
                    <a:pt x="1250330" y="501285"/>
                  </a:lnTo>
                  <a:lnTo>
                    <a:pt x="1244748" y="548849"/>
                  </a:lnTo>
                  <a:lnTo>
                    <a:pt x="1229985" y="594129"/>
                  </a:lnTo>
                  <a:lnTo>
                    <a:pt x="1206255" y="635282"/>
                  </a:lnTo>
                  <a:lnTo>
                    <a:pt x="1173777" y="670462"/>
                  </a:lnTo>
                  <a:lnTo>
                    <a:pt x="1130456" y="698625"/>
                  </a:lnTo>
                  <a:lnTo>
                    <a:pt x="1082161" y="713583"/>
                  </a:lnTo>
                  <a:lnTo>
                    <a:pt x="1075828" y="763212"/>
                  </a:lnTo>
                  <a:lnTo>
                    <a:pt x="1058642" y="807706"/>
                  </a:lnTo>
                  <a:lnTo>
                    <a:pt x="1032210" y="845296"/>
                  </a:lnTo>
                  <a:lnTo>
                    <a:pt x="998140" y="874216"/>
                  </a:lnTo>
                  <a:lnTo>
                    <a:pt x="958040" y="892698"/>
                  </a:lnTo>
                  <a:lnTo>
                    <a:pt x="913516" y="898975"/>
                  </a:lnTo>
                  <a:lnTo>
                    <a:pt x="890541" y="896996"/>
                  </a:lnTo>
                  <a:lnTo>
                    <a:pt x="868131" y="891544"/>
                  </a:lnTo>
                  <a:lnTo>
                    <a:pt x="846599" y="882719"/>
                  </a:lnTo>
                  <a:lnTo>
                    <a:pt x="826258" y="870623"/>
                  </a:lnTo>
                  <a:lnTo>
                    <a:pt x="808347" y="916991"/>
                  </a:lnTo>
                  <a:lnTo>
                    <a:pt x="782376" y="956320"/>
                  </a:lnTo>
                  <a:lnTo>
                    <a:pt x="749806" y="987736"/>
                  </a:lnTo>
                  <a:lnTo>
                    <a:pt x="712100" y="1010359"/>
                  </a:lnTo>
                  <a:lnTo>
                    <a:pt x="670718" y="1023314"/>
                  </a:lnTo>
                  <a:lnTo>
                    <a:pt x="627122" y="1025724"/>
                  </a:lnTo>
                  <a:lnTo>
                    <a:pt x="582774" y="1016711"/>
                  </a:lnTo>
                  <a:lnTo>
                    <a:pt x="551533" y="1002712"/>
                  </a:lnTo>
                  <a:lnTo>
                    <a:pt x="523095" y="983071"/>
                  </a:lnTo>
                  <a:lnTo>
                    <a:pt x="498059" y="958285"/>
                  </a:lnTo>
                  <a:lnTo>
                    <a:pt x="477021" y="928849"/>
                  </a:lnTo>
                  <a:lnTo>
                    <a:pt x="436119" y="950495"/>
                  </a:lnTo>
                  <a:lnTo>
                    <a:pt x="393496" y="962209"/>
                  </a:lnTo>
                  <a:lnTo>
                    <a:pt x="350386" y="964336"/>
                  </a:lnTo>
                  <a:lnTo>
                    <a:pt x="308019" y="957221"/>
                  </a:lnTo>
                  <a:lnTo>
                    <a:pt x="267629" y="941208"/>
                  </a:lnTo>
                  <a:lnTo>
                    <a:pt x="230446" y="916640"/>
                  </a:lnTo>
                  <a:lnTo>
                    <a:pt x="197704" y="883863"/>
                  </a:lnTo>
                  <a:lnTo>
                    <a:pt x="170634" y="843221"/>
                  </a:lnTo>
                  <a:lnTo>
                    <a:pt x="168274" y="838711"/>
                  </a:lnTo>
                  <a:lnTo>
                    <a:pt x="127940" y="836772"/>
                  </a:lnTo>
                  <a:lnTo>
                    <a:pt x="91475" y="821448"/>
                  </a:lnTo>
                  <a:lnTo>
                    <a:pt x="61183" y="794769"/>
                  </a:lnTo>
                  <a:lnTo>
                    <a:pt x="39369" y="758764"/>
                  </a:lnTo>
                  <a:lnTo>
                    <a:pt x="28339" y="715463"/>
                  </a:lnTo>
                  <a:lnTo>
                    <a:pt x="28130" y="684798"/>
                  </a:lnTo>
                  <a:lnTo>
                    <a:pt x="33792" y="655147"/>
                  </a:lnTo>
                  <a:lnTo>
                    <a:pt x="45021" y="627538"/>
                  </a:lnTo>
                  <a:lnTo>
                    <a:pt x="61515" y="602998"/>
                  </a:lnTo>
                  <a:lnTo>
                    <a:pt x="30478" y="574225"/>
                  </a:lnTo>
                  <a:lnTo>
                    <a:pt x="9726" y="537331"/>
                  </a:lnTo>
                  <a:lnTo>
                    <a:pt x="0" y="495498"/>
                  </a:lnTo>
                  <a:lnTo>
                    <a:pt x="2038" y="451910"/>
                  </a:lnTo>
                  <a:lnTo>
                    <a:pt x="16581" y="409749"/>
                  </a:lnTo>
                  <a:lnTo>
                    <a:pt x="57007" y="362359"/>
                  </a:lnTo>
                  <a:lnTo>
                    <a:pt x="112129" y="340631"/>
                  </a:lnTo>
                  <a:lnTo>
                    <a:pt x="113181" y="337434"/>
                  </a:lnTo>
                  <a:close/>
                </a:path>
                <a:path extrusionOk="0" h="1026160" w="1250950">
                  <a:moveTo>
                    <a:pt x="136115" y="617935"/>
                  </a:moveTo>
                  <a:lnTo>
                    <a:pt x="116994" y="617969"/>
                  </a:lnTo>
                  <a:lnTo>
                    <a:pt x="98196" y="614769"/>
                  </a:lnTo>
                  <a:lnTo>
                    <a:pt x="80042" y="608419"/>
                  </a:lnTo>
                  <a:lnTo>
                    <a:pt x="62855" y="599000"/>
                  </a:lnTo>
                </a:path>
                <a:path extrusionOk="0" h="1026160" w="1250950">
                  <a:moveTo>
                    <a:pt x="200754" y="825145"/>
                  </a:moveTo>
                  <a:lnTo>
                    <a:pt x="192954" y="828289"/>
                  </a:lnTo>
                  <a:lnTo>
                    <a:pt x="184995" y="830853"/>
                  </a:lnTo>
                  <a:lnTo>
                    <a:pt x="176902" y="832828"/>
                  </a:lnTo>
                  <a:lnTo>
                    <a:pt x="168701" y="834207"/>
                  </a:lnTo>
                </a:path>
                <a:path extrusionOk="0" h="1026160" w="1250950">
                  <a:moveTo>
                    <a:pt x="476950" y="924711"/>
                  </a:moveTo>
                  <a:lnTo>
                    <a:pt x="471388" y="914822"/>
                  </a:lnTo>
                  <a:lnTo>
                    <a:pt x="466308" y="904621"/>
                  </a:lnTo>
                  <a:lnTo>
                    <a:pt x="461721" y="894131"/>
                  </a:lnTo>
                  <a:lnTo>
                    <a:pt x="457637" y="883373"/>
                  </a:lnTo>
                </a:path>
                <a:path extrusionOk="0" h="1026160" w="1250950">
                  <a:moveTo>
                    <a:pt x="834095" y="821629"/>
                  </a:moveTo>
                  <a:lnTo>
                    <a:pt x="832972" y="833128"/>
                  </a:lnTo>
                  <a:lnTo>
                    <a:pt x="831309" y="844537"/>
                  </a:lnTo>
                  <a:lnTo>
                    <a:pt x="829112" y="855831"/>
                  </a:lnTo>
                  <a:lnTo>
                    <a:pt x="826383" y="866988"/>
                  </a:lnTo>
                </a:path>
                <a:path extrusionOk="0" h="1026160" w="1250950">
                  <a:moveTo>
                    <a:pt x="987435" y="541366"/>
                  </a:moveTo>
                  <a:lnTo>
                    <a:pt x="1026656" y="571032"/>
                  </a:lnTo>
                  <a:lnTo>
                    <a:pt x="1056384" y="610945"/>
                  </a:lnTo>
                  <a:lnTo>
                    <a:pt x="1075146" y="658449"/>
                  </a:lnTo>
                  <a:lnTo>
                    <a:pt x="1081469" y="710888"/>
                  </a:lnTo>
                </a:path>
                <a:path extrusionOk="0" h="1026160" w="1250950">
                  <a:moveTo>
                    <a:pt x="1209230" y="360811"/>
                  </a:moveTo>
                  <a:lnTo>
                    <a:pt x="1201280" y="378661"/>
                  </a:lnTo>
                  <a:lnTo>
                    <a:pt x="1191581" y="395311"/>
                  </a:lnTo>
                  <a:lnTo>
                    <a:pt x="1180238" y="410604"/>
                  </a:lnTo>
                  <a:lnTo>
                    <a:pt x="1167358" y="424378"/>
                  </a:lnTo>
                </a:path>
                <a:path extrusionOk="0" h="1026160" w="1250950">
                  <a:moveTo>
                    <a:pt x="1108758" y="124950"/>
                  </a:moveTo>
                  <a:lnTo>
                    <a:pt x="1109797" y="132404"/>
                  </a:lnTo>
                  <a:lnTo>
                    <a:pt x="1110512" y="139901"/>
                  </a:lnTo>
                  <a:lnTo>
                    <a:pt x="1110903" y="147428"/>
                  </a:lnTo>
                  <a:lnTo>
                    <a:pt x="1110969" y="154971"/>
                  </a:lnTo>
                </a:path>
                <a:path extrusionOk="0" h="1026160" w="1250950">
                  <a:moveTo>
                    <a:pt x="841354" y="89932"/>
                  </a:moveTo>
                  <a:lnTo>
                    <a:pt x="845774" y="79729"/>
                  </a:lnTo>
                  <a:lnTo>
                    <a:pt x="850837" y="69923"/>
                  </a:lnTo>
                  <a:lnTo>
                    <a:pt x="856520" y="60549"/>
                  </a:lnTo>
                  <a:lnTo>
                    <a:pt x="862805" y="51646"/>
                  </a:lnTo>
                </a:path>
                <a:path extrusionOk="0" h="1026160" w="1250950">
                  <a:moveTo>
                    <a:pt x="640729" y="108177"/>
                  </a:moveTo>
                  <a:lnTo>
                    <a:pt x="642634" y="99664"/>
                  </a:lnTo>
                  <a:lnTo>
                    <a:pt x="645006" y="91306"/>
                  </a:lnTo>
                  <a:lnTo>
                    <a:pt x="647836" y="83130"/>
                  </a:lnTo>
                  <a:lnTo>
                    <a:pt x="651118" y="75159"/>
                  </a:lnTo>
                </a:path>
                <a:path extrusionOk="0" h="1026160" w="1250950">
                  <a:moveTo>
                    <a:pt x="405283" y="119391"/>
                  </a:moveTo>
                  <a:lnTo>
                    <a:pt x="415321" y="126431"/>
                  </a:lnTo>
                  <a:lnTo>
                    <a:pt x="424950" y="134132"/>
                  </a:lnTo>
                  <a:lnTo>
                    <a:pt x="434144" y="142470"/>
                  </a:lnTo>
                  <a:lnTo>
                    <a:pt x="442877" y="151425"/>
                  </a:lnTo>
                </a:path>
                <a:path extrusionOk="0" h="1026160" w="1250950">
                  <a:moveTo>
                    <a:pt x="119746" y="371145"/>
                  </a:moveTo>
                  <a:lnTo>
                    <a:pt x="117660" y="362833"/>
                  </a:lnTo>
                  <a:lnTo>
                    <a:pt x="115869" y="354439"/>
                  </a:lnTo>
                  <a:lnTo>
                    <a:pt x="114377" y="345972"/>
                  </a:lnTo>
                  <a:lnTo>
                    <a:pt x="113185" y="337442"/>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35" name="Google Shape;235;p9"/>
          <p:cNvSpPr txBox="1"/>
          <p:nvPr/>
        </p:nvSpPr>
        <p:spPr>
          <a:xfrm>
            <a:off x="7504412" y="5438647"/>
            <a:ext cx="581660" cy="302895"/>
          </a:xfrm>
          <a:prstGeom prst="rect">
            <a:avLst/>
          </a:prstGeom>
          <a:noFill/>
          <a:ln>
            <a:noFill/>
          </a:ln>
        </p:spPr>
        <p:txBody>
          <a:bodyPr anchorCtr="0" anchor="t" bIns="0" lIns="0" spcFirstLastPara="1" rIns="0" wrap="square" tIns="9525">
            <a:spAutoFit/>
          </a:bodyPr>
          <a:lstStyle/>
          <a:p>
            <a:pPr indent="-55880" lvl="0" marL="67945" marR="5080" rtl="0" algn="l">
              <a:lnSpc>
                <a:spcPct val="102200"/>
              </a:lnSpc>
              <a:spcBef>
                <a:spcPts val="0"/>
              </a:spcBef>
              <a:spcAft>
                <a:spcPts val="0"/>
              </a:spcAft>
              <a:buNone/>
            </a:pPr>
            <a:r>
              <a:rPr lang="en-US" sz="900">
                <a:latin typeface="Verdana"/>
                <a:ea typeface="Verdana"/>
                <a:cs typeface="Verdana"/>
                <a:sym typeface="Verdana"/>
              </a:rPr>
              <a:t>Rete protetta</a:t>
            </a:r>
            <a:endParaRPr sz="900">
              <a:latin typeface="Verdana"/>
              <a:ea typeface="Verdana"/>
              <a:cs typeface="Verdana"/>
              <a:sym typeface="Verdana"/>
            </a:endParaRPr>
          </a:p>
        </p:txBody>
      </p:sp>
      <p:grpSp>
        <p:nvGrpSpPr>
          <p:cNvPr id="236" name="Google Shape;236;p9"/>
          <p:cNvGrpSpPr/>
          <p:nvPr/>
        </p:nvGrpSpPr>
        <p:grpSpPr>
          <a:xfrm>
            <a:off x="10472479" y="5103524"/>
            <a:ext cx="1719581" cy="1005840"/>
            <a:chOff x="10472479" y="5103524"/>
            <a:chExt cx="1719581" cy="1005840"/>
          </a:xfrm>
        </p:grpSpPr>
        <p:sp>
          <p:nvSpPr>
            <p:cNvPr id="237" name="Google Shape;237;p9"/>
            <p:cNvSpPr/>
            <p:nvPr/>
          </p:nvSpPr>
          <p:spPr>
            <a:xfrm>
              <a:off x="10472480" y="5103524"/>
              <a:ext cx="1719580" cy="1005840"/>
            </a:xfrm>
            <a:custGeom>
              <a:rect b="b" l="l" r="r" t="t"/>
              <a:pathLst>
                <a:path extrusionOk="0" h="1005839" w="1719579">
                  <a:moveTo>
                    <a:pt x="1437436" y="0"/>
                  </a:moveTo>
                  <a:lnTo>
                    <a:pt x="1392197" y="2763"/>
                  </a:lnTo>
                  <a:lnTo>
                    <a:pt x="1348649" y="12791"/>
                  </a:lnTo>
                  <a:lnTo>
                    <a:pt x="1308546" y="29975"/>
                  </a:lnTo>
                  <a:lnTo>
                    <a:pt x="1273642" y="54209"/>
                  </a:lnTo>
                  <a:lnTo>
                    <a:pt x="1259790" y="42201"/>
                  </a:lnTo>
                  <a:lnTo>
                    <a:pt x="1227145" y="22140"/>
                  </a:lnTo>
                  <a:lnTo>
                    <a:pt x="1161392" y="2283"/>
                  </a:lnTo>
                  <a:lnTo>
                    <a:pt x="1113194" y="10"/>
                  </a:lnTo>
                  <a:lnTo>
                    <a:pt x="1066458" y="6872"/>
                  </a:lnTo>
                  <a:lnTo>
                    <a:pt x="1023567" y="22278"/>
                  </a:lnTo>
                  <a:lnTo>
                    <a:pt x="986903" y="45636"/>
                  </a:lnTo>
                  <a:lnTo>
                    <a:pt x="958845" y="76354"/>
                  </a:lnTo>
                  <a:lnTo>
                    <a:pt x="946703" y="68090"/>
                  </a:lnTo>
                  <a:lnTo>
                    <a:pt x="905958" y="47514"/>
                  </a:lnTo>
                  <a:lnTo>
                    <a:pt x="857055" y="33262"/>
                  </a:lnTo>
                  <a:lnTo>
                    <a:pt x="806721" y="27797"/>
                  </a:lnTo>
                  <a:lnTo>
                    <a:pt x="756801" y="30699"/>
                  </a:lnTo>
                  <a:lnTo>
                    <a:pt x="709144" y="41546"/>
                  </a:lnTo>
                  <a:lnTo>
                    <a:pt x="665596" y="59920"/>
                  </a:lnTo>
                  <a:lnTo>
                    <a:pt x="628005" y="85398"/>
                  </a:lnTo>
                  <a:lnTo>
                    <a:pt x="598218" y="117561"/>
                  </a:lnTo>
                  <a:lnTo>
                    <a:pt x="554899" y="102161"/>
                  </a:lnTo>
                  <a:lnTo>
                    <a:pt x="509057" y="92365"/>
                  </a:lnTo>
                  <a:lnTo>
                    <a:pt x="461666" y="88317"/>
                  </a:lnTo>
                  <a:lnTo>
                    <a:pt x="413701" y="90163"/>
                  </a:lnTo>
                  <a:lnTo>
                    <a:pt x="363000" y="98762"/>
                  </a:lnTo>
                  <a:lnTo>
                    <a:pt x="316496" y="113488"/>
                  </a:lnTo>
                  <a:lnTo>
                    <a:pt x="274885" y="133662"/>
                  </a:lnTo>
                  <a:lnTo>
                    <a:pt x="238865" y="158602"/>
                  </a:lnTo>
                  <a:lnTo>
                    <a:pt x="209131" y="187630"/>
                  </a:lnTo>
                  <a:lnTo>
                    <a:pt x="186381" y="220063"/>
                  </a:lnTo>
                  <a:lnTo>
                    <a:pt x="171311" y="255224"/>
                  </a:lnTo>
                  <a:lnTo>
                    <a:pt x="164619" y="292430"/>
                  </a:lnTo>
                  <a:lnTo>
                    <a:pt x="167000" y="331002"/>
                  </a:lnTo>
                  <a:lnTo>
                    <a:pt x="165447" y="334134"/>
                  </a:lnTo>
                  <a:lnTo>
                    <a:pt x="122825" y="341274"/>
                  </a:lnTo>
                  <a:lnTo>
                    <a:pt x="84115" y="355427"/>
                  </a:lnTo>
                  <a:lnTo>
                    <a:pt x="50825" y="375867"/>
                  </a:lnTo>
                  <a:lnTo>
                    <a:pt x="3007" y="443184"/>
                  </a:lnTo>
                  <a:lnTo>
                    <a:pt x="0" y="485899"/>
                  </a:lnTo>
                  <a:lnTo>
                    <a:pt x="14351" y="526894"/>
                  </a:lnTo>
                  <a:lnTo>
                    <a:pt x="44971" y="563049"/>
                  </a:lnTo>
                  <a:lnTo>
                    <a:pt x="90766" y="591245"/>
                  </a:lnTo>
                  <a:lnTo>
                    <a:pt x="66429" y="615293"/>
                  </a:lnTo>
                  <a:lnTo>
                    <a:pt x="49860" y="642350"/>
                  </a:lnTo>
                  <a:lnTo>
                    <a:pt x="41507" y="671407"/>
                  </a:lnTo>
                  <a:lnTo>
                    <a:pt x="41815" y="701458"/>
                  </a:lnTo>
                  <a:lnTo>
                    <a:pt x="77990" y="768330"/>
                  </a:lnTo>
                  <a:lnTo>
                    <a:pt x="111273" y="793513"/>
                  </a:lnTo>
                  <a:lnTo>
                    <a:pt x="152063" y="811659"/>
                  </a:lnTo>
                  <a:lnTo>
                    <a:pt x="198391" y="821617"/>
                  </a:lnTo>
                  <a:lnTo>
                    <a:pt x="248290" y="822236"/>
                  </a:lnTo>
                  <a:lnTo>
                    <a:pt x="251772" y="826656"/>
                  </a:lnTo>
                  <a:lnTo>
                    <a:pt x="282998" y="859124"/>
                  </a:lnTo>
                  <a:lnTo>
                    <a:pt x="319813" y="886702"/>
                  </a:lnTo>
                  <a:lnTo>
                    <a:pt x="361287" y="909218"/>
                  </a:lnTo>
                  <a:lnTo>
                    <a:pt x="406488" y="926499"/>
                  </a:lnTo>
                  <a:lnTo>
                    <a:pt x="454485" y="938372"/>
                  </a:lnTo>
                  <a:lnTo>
                    <a:pt x="504349" y="944664"/>
                  </a:lnTo>
                  <a:lnTo>
                    <a:pt x="555148" y="945202"/>
                  </a:lnTo>
                  <a:lnTo>
                    <a:pt x="605952" y="939814"/>
                  </a:lnTo>
                  <a:lnTo>
                    <a:pt x="655829" y="928327"/>
                  </a:lnTo>
                  <a:lnTo>
                    <a:pt x="703849" y="910568"/>
                  </a:lnTo>
                  <a:lnTo>
                    <a:pt x="734891" y="939414"/>
                  </a:lnTo>
                  <a:lnTo>
                    <a:pt x="771832" y="963704"/>
                  </a:lnTo>
                  <a:lnTo>
                    <a:pt x="813792" y="982951"/>
                  </a:lnTo>
                  <a:lnTo>
                    <a:pt x="859889" y="996670"/>
                  </a:lnTo>
                  <a:lnTo>
                    <a:pt x="910804" y="1004537"/>
                  </a:lnTo>
                  <a:lnTo>
                    <a:pt x="961337" y="1005517"/>
                  </a:lnTo>
                  <a:lnTo>
                    <a:pt x="1010474" y="1000014"/>
                  </a:lnTo>
                  <a:lnTo>
                    <a:pt x="1057199" y="988434"/>
                  </a:lnTo>
                  <a:lnTo>
                    <a:pt x="1100500" y="971179"/>
                  </a:lnTo>
                  <a:lnTo>
                    <a:pt x="1139359" y="948655"/>
                  </a:lnTo>
                  <a:lnTo>
                    <a:pt x="1172765" y="921266"/>
                  </a:lnTo>
                  <a:lnTo>
                    <a:pt x="1199700" y="889415"/>
                  </a:lnTo>
                  <a:lnTo>
                    <a:pt x="1219152" y="853509"/>
                  </a:lnTo>
                  <a:lnTo>
                    <a:pt x="1249165" y="865362"/>
                  </a:lnTo>
                  <a:lnTo>
                    <a:pt x="1280935" y="874010"/>
                  </a:lnTo>
                  <a:lnTo>
                    <a:pt x="1314002" y="879354"/>
                  </a:lnTo>
                  <a:lnTo>
                    <a:pt x="1347902" y="881292"/>
                  </a:lnTo>
                  <a:lnTo>
                    <a:pt x="1404556" y="876792"/>
                  </a:lnTo>
                  <a:lnTo>
                    <a:pt x="1456664" y="863323"/>
                  </a:lnTo>
                  <a:lnTo>
                    <a:pt x="1502733" y="841976"/>
                  </a:lnTo>
                  <a:lnTo>
                    <a:pt x="1541268" y="813841"/>
                  </a:lnTo>
                  <a:lnTo>
                    <a:pt x="1570776" y="780009"/>
                  </a:lnTo>
                  <a:lnTo>
                    <a:pt x="1589764" y="741570"/>
                  </a:lnTo>
                  <a:lnTo>
                    <a:pt x="1596738" y="699614"/>
                  </a:lnTo>
                  <a:lnTo>
                    <a:pt x="1633075" y="693969"/>
                  </a:lnTo>
                  <a:lnTo>
                    <a:pt x="1667999" y="684957"/>
                  </a:lnTo>
                  <a:lnTo>
                    <a:pt x="1701087" y="672709"/>
                  </a:lnTo>
                  <a:lnTo>
                    <a:pt x="1719519" y="663532"/>
                  </a:lnTo>
                  <a:lnTo>
                    <a:pt x="1719519" y="158958"/>
                  </a:lnTo>
                  <a:lnTo>
                    <a:pt x="1684500" y="140782"/>
                  </a:lnTo>
                  <a:lnTo>
                    <a:pt x="1635731" y="126267"/>
                  </a:lnTo>
                  <a:lnTo>
                    <a:pt x="1626362" y="100662"/>
                  </a:lnTo>
                  <a:lnTo>
                    <a:pt x="1590982" y="55199"/>
                  </a:lnTo>
                  <a:lnTo>
                    <a:pt x="1525974" y="16692"/>
                  </a:lnTo>
                  <a:lnTo>
                    <a:pt x="1482613" y="4607"/>
                  </a:lnTo>
                  <a:lnTo>
                    <a:pt x="1437436" y="0"/>
                  </a:lnTo>
                  <a:close/>
                </a:path>
              </a:pathLst>
            </a:custGeom>
            <a:solidFill>
              <a:srgbClr val="E7E6E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38" name="Google Shape;238;p9"/>
            <p:cNvSpPr/>
            <p:nvPr/>
          </p:nvSpPr>
          <p:spPr>
            <a:xfrm>
              <a:off x="10472479" y="5103524"/>
              <a:ext cx="1719580" cy="1005840"/>
            </a:xfrm>
            <a:custGeom>
              <a:rect b="b" l="l" r="r" t="t"/>
              <a:pathLst>
                <a:path extrusionOk="0" h="1005839" w="1719579">
                  <a:moveTo>
                    <a:pt x="1719519" y="663532"/>
                  </a:moveTo>
                  <a:lnTo>
                    <a:pt x="1701088" y="672709"/>
                  </a:lnTo>
                  <a:lnTo>
                    <a:pt x="1667999" y="684957"/>
                  </a:lnTo>
                  <a:lnTo>
                    <a:pt x="1633076" y="693969"/>
                  </a:lnTo>
                  <a:lnTo>
                    <a:pt x="1596739" y="699614"/>
                  </a:lnTo>
                  <a:lnTo>
                    <a:pt x="1589765" y="741570"/>
                  </a:lnTo>
                  <a:lnTo>
                    <a:pt x="1570777" y="780009"/>
                  </a:lnTo>
                  <a:lnTo>
                    <a:pt x="1541269" y="813841"/>
                  </a:lnTo>
                  <a:lnTo>
                    <a:pt x="1502733" y="841976"/>
                  </a:lnTo>
                  <a:lnTo>
                    <a:pt x="1456665" y="863323"/>
                  </a:lnTo>
                  <a:lnTo>
                    <a:pt x="1404556" y="876792"/>
                  </a:lnTo>
                  <a:lnTo>
                    <a:pt x="1347902" y="881292"/>
                  </a:lnTo>
                  <a:lnTo>
                    <a:pt x="1314002" y="879354"/>
                  </a:lnTo>
                  <a:lnTo>
                    <a:pt x="1280936" y="874010"/>
                  </a:lnTo>
                  <a:lnTo>
                    <a:pt x="1249165" y="865362"/>
                  </a:lnTo>
                  <a:lnTo>
                    <a:pt x="1219152" y="853509"/>
                  </a:lnTo>
                  <a:lnTo>
                    <a:pt x="1199701" y="889416"/>
                  </a:lnTo>
                  <a:lnTo>
                    <a:pt x="1172765" y="921266"/>
                  </a:lnTo>
                  <a:lnTo>
                    <a:pt x="1139360" y="948655"/>
                  </a:lnTo>
                  <a:lnTo>
                    <a:pt x="1100500" y="971179"/>
                  </a:lnTo>
                  <a:lnTo>
                    <a:pt x="1057200" y="988434"/>
                  </a:lnTo>
                  <a:lnTo>
                    <a:pt x="1010474" y="1000014"/>
                  </a:lnTo>
                  <a:lnTo>
                    <a:pt x="961337" y="1005517"/>
                  </a:lnTo>
                  <a:lnTo>
                    <a:pt x="910804" y="1004537"/>
                  </a:lnTo>
                  <a:lnTo>
                    <a:pt x="859889" y="996670"/>
                  </a:lnTo>
                  <a:lnTo>
                    <a:pt x="813793" y="982951"/>
                  </a:lnTo>
                  <a:lnTo>
                    <a:pt x="771832" y="963704"/>
                  </a:lnTo>
                  <a:lnTo>
                    <a:pt x="734891" y="939414"/>
                  </a:lnTo>
                  <a:lnTo>
                    <a:pt x="703849" y="910568"/>
                  </a:lnTo>
                  <a:lnTo>
                    <a:pt x="655829" y="928327"/>
                  </a:lnTo>
                  <a:lnTo>
                    <a:pt x="605952" y="939814"/>
                  </a:lnTo>
                  <a:lnTo>
                    <a:pt x="555148" y="945202"/>
                  </a:lnTo>
                  <a:lnTo>
                    <a:pt x="504349" y="944664"/>
                  </a:lnTo>
                  <a:lnTo>
                    <a:pt x="454486" y="938372"/>
                  </a:lnTo>
                  <a:lnTo>
                    <a:pt x="406488" y="926499"/>
                  </a:lnTo>
                  <a:lnTo>
                    <a:pt x="361287" y="909218"/>
                  </a:lnTo>
                  <a:lnTo>
                    <a:pt x="319813" y="886702"/>
                  </a:lnTo>
                  <a:lnTo>
                    <a:pt x="282998" y="859124"/>
                  </a:lnTo>
                  <a:lnTo>
                    <a:pt x="251772" y="826656"/>
                  </a:lnTo>
                  <a:lnTo>
                    <a:pt x="248290" y="822236"/>
                  </a:lnTo>
                  <a:lnTo>
                    <a:pt x="198391" y="821617"/>
                  </a:lnTo>
                  <a:lnTo>
                    <a:pt x="152063" y="811659"/>
                  </a:lnTo>
                  <a:lnTo>
                    <a:pt x="111273" y="793513"/>
                  </a:lnTo>
                  <a:lnTo>
                    <a:pt x="77990" y="768330"/>
                  </a:lnTo>
                  <a:lnTo>
                    <a:pt x="54181" y="737261"/>
                  </a:lnTo>
                  <a:lnTo>
                    <a:pt x="41506" y="671407"/>
                  </a:lnTo>
                  <a:lnTo>
                    <a:pt x="49860" y="642350"/>
                  </a:lnTo>
                  <a:lnTo>
                    <a:pt x="66429" y="615293"/>
                  </a:lnTo>
                  <a:lnTo>
                    <a:pt x="90766" y="591245"/>
                  </a:lnTo>
                  <a:lnTo>
                    <a:pt x="44971" y="563049"/>
                  </a:lnTo>
                  <a:lnTo>
                    <a:pt x="14351" y="526894"/>
                  </a:lnTo>
                  <a:lnTo>
                    <a:pt x="0" y="485899"/>
                  </a:lnTo>
                  <a:lnTo>
                    <a:pt x="3007" y="443184"/>
                  </a:lnTo>
                  <a:lnTo>
                    <a:pt x="24466" y="401868"/>
                  </a:lnTo>
                  <a:lnTo>
                    <a:pt x="84115" y="355427"/>
                  </a:lnTo>
                  <a:lnTo>
                    <a:pt x="122825" y="341275"/>
                  </a:lnTo>
                  <a:lnTo>
                    <a:pt x="165447" y="334134"/>
                  </a:lnTo>
                  <a:lnTo>
                    <a:pt x="167000" y="331002"/>
                  </a:lnTo>
                  <a:lnTo>
                    <a:pt x="164619" y="292430"/>
                  </a:lnTo>
                  <a:lnTo>
                    <a:pt x="186381" y="220063"/>
                  </a:lnTo>
                  <a:lnTo>
                    <a:pt x="209131" y="187630"/>
                  </a:lnTo>
                  <a:lnTo>
                    <a:pt x="238865" y="158602"/>
                  </a:lnTo>
                  <a:lnTo>
                    <a:pt x="274886" y="133662"/>
                  </a:lnTo>
                  <a:lnTo>
                    <a:pt x="316497" y="113488"/>
                  </a:lnTo>
                  <a:lnTo>
                    <a:pt x="363001" y="98762"/>
                  </a:lnTo>
                  <a:lnTo>
                    <a:pt x="413702" y="90162"/>
                  </a:lnTo>
                  <a:lnTo>
                    <a:pt x="461666" y="88317"/>
                  </a:lnTo>
                  <a:lnTo>
                    <a:pt x="509057" y="92365"/>
                  </a:lnTo>
                  <a:lnTo>
                    <a:pt x="554899" y="102161"/>
                  </a:lnTo>
                  <a:lnTo>
                    <a:pt x="598219" y="117561"/>
                  </a:lnTo>
                  <a:lnTo>
                    <a:pt x="628005" y="85398"/>
                  </a:lnTo>
                  <a:lnTo>
                    <a:pt x="665596" y="59920"/>
                  </a:lnTo>
                  <a:lnTo>
                    <a:pt x="709144" y="41546"/>
                  </a:lnTo>
                  <a:lnTo>
                    <a:pt x="756801" y="30699"/>
                  </a:lnTo>
                  <a:lnTo>
                    <a:pt x="806721" y="27797"/>
                  </a:lnTo>
                  <a:lnTo>
                    <a:pt x="857056" y="33262"/>
                  </a:lnTo>
                  <a:lnTo>
                    <a:pt x="905959" y="47513"/>
                  </a:lnTo>
                  <a:lnTo>
                    <a:pt x="946703" y="68090"/>
                  </a:lnTo>
                  <a:lnTo>
                    <a:pt x="958845" y="76354"/>
                  </a:lnTo>
                  <a:lnTo>
                    <a:pt x="986903" y="45636"/>
                  </a:lnTo>
                  <a:lnTo>
                    <a:pt x="1023567" y="22278"/>
                  </a:lnTo>
                  <a:lnTo>
                    <a:pt x="1066458" y="6873"/>
                  </a:lnTo>
                  <a:lnTo>
                    <a:pt x="1113193" y="11"/>
                  </a:lnTo>
                  <a:lnTo>
                    <a:pt x="1161392" y="2284"/>
                  </a:lnTo>
                  <a:lnTo>
                    <a:pt x="1208672" y="14284"/>
                  </a:lnTo>
                  <a:lnTo>
                    <a:pt x="1244237" y="31479"/>
                  </a:lnTo>
                  <a:lnTo>
                    <a:pt x="1273642" y="54209"/>
                  </a:lnTo>
                  <a:lnTo>
                    <a:pt x="1308547" y="29975"/>
                  </a:lnTo>
                  <a:lnTo>
                    <a:pt x="1348649" y="12791"/>
                  </a:lnTo>
                  <a:lnTo>
                    <a:pt x="1392197" y="2763"/>
                  </a:lnTo>
                  <a:lnTo>
                    <a:pt x="1437436" y="0"/>
                  </a:lnTo>
                  <a:lnTo>
                    <a:pt x="1482613" y="4607"/>
                  </a:lnTo>
                  <a:lnTo>
                    <a:pt x="1525974" y="16692"/>
                  </a:lnTo>
                  <a:lnTo>
                    <a:pt x="1565766" y="36362"/>
                  </a:lnTo>
                  <a:lnTo>
                    <a:pt x="1611313" y="76803"/>
                  </a:lnTo>
                  <a:lnTo>
                    <a:pt x="1635731" y="126267"/>
                  </a:lnTo>
                  <a:lnTo>
                    <a:pt x="1684500" y="140782"/>
                  </a:lnTo>
                  <a:lnTo>
                    <a:pt x="1719519" y="158958"/>
                  </a:lnTo>
                </a:path>
                <a:path extrusionOk="0" h="1005839" w="1719579">
                  <a:moveTo>
                    <a:pt x="200840" y="605883"/>
                  </a:moveTo>
                  <a:lnTo>
                    <a:pt x="172626" y="605916"/>
                  </a:lnTo>
                  <a:lnTo>
                    <a:pt x="144889" y="602781"/>
                  </a:lnTo>
                  <a:lnTo>
                    <a:pt x="118104" y="596557"/>
                  </a:lnTo>
                  <a:lnTo>
                    <a:pt x="92744" y="587328"/>
                  </a:lnTo>
                </a:path>
                <a:path extrusionOk="0" h="1005839" w="1719579">
                  <a:moveTo>
                    <a:pt x="296214" y="808942"/>
                  </a:moveTo>
                  <a:lnTo>
                    <a:pt x="284706" y="812023"/>
                  </a:lnTo>
                  <a:lnTo>
                    <a:pt x="272962" y="814535"/>
                  </a:lnTo>
                  <a:lnTo>
                    <a:pt x="261021" y="816471"/>
                  </a:lnTo>
                  <a:lnTo>
                    <a:pt x="248920" y="817822"/>
                  </a:lnTo>
                </a:path>
                <a:path extrusionOk="0" h="1005839" w="1719579">
                  <a:moveTo>
                    <a:pt x="703744" y="906513"/>
                  </a:moveTo>
                  <a:lnTo>
                    <a:pt x="695537" y="896822"/>
                  </a:lnTo>
                  <a:lnTo>
                    <a:pt x="688042" y="886825"/>
                  </a:lnTo>
                  <a:lnTo>
                    <a:pt x="681274" y="876545"/>
                  </a:lnTo>
                  <a:lnTo>
                    <a:pt x="675247" y="866004"/>
                  </a:lnTo>
                </a:path>
                <a:path extrusionOk="0" h="1005839" w="1719579">
                  <a:moveTo>
                    <a:pt x="1230716" y="805496"/>
                  </a:moveTo>
                  <a:lnTo>
                    <a:pt x="1229058" y="816765"/>
                  </a:lnTo>
                  <a:lnTo>
                    <a:pt x="1226605" y="827945"/>
                  </a:lnTo>
                  <a:lnTo>
                    <a:pt x="1223363" y="839013"/>
                  </a:lnTo>
                  <a:lnTo>
                    <a:pt x="1219337" y="849946"/>
                  </a:lnTo>
                </a:path>
                <a:path extrusionOk="0" h="1005839" w="1719579">
                  <a:moveTo>
                    <a:pt x="1456969" y="530848"/>
                  </a:moveTo>
                  <a:lnTo>
                    <a:pt x="1504317" y="553219"/>
                  </a:lnTo>
                  <a:lnTo>
                    <a:pt x="1542979" y="582350"/>
                  </a:lnTo>
                  <a:lnTo>
                    <a:pt x="1571842" y="616907"/>
                  </a:lnTo>
                  <a:lnTo>
                    <a:pt x="1589793" y="655560"/>
                  </a:lnTo>
                  <a:lnTo>
                    <a:pt x="1595718" y="696974"/>
                  </a:lnTo>
                </a:path>
                <a:path extrusionOk="0" h="1005839" w="1719579">
                  <a:moveTo>
                    <a:pt x="1635983" y="122775"/>
                  </a:moveTo>
                  <a:lnTo>
                    <a:pt x="1637516" y="130080"/>
                  </a:lnTo>
                  <a:lnTo>
                    <a:pt x="1638571" y="137426"/>
                  </a:lnTo>
                  <a:lnTo>
                    <a:pt x="1639148" y="144802"/>
                  </a:lnTo>
                  <a:lnTo>
                    <a:pt x="1639245" y="152194"/>
                  </a:lnTo>
                </a:path>
                <a:path extrusionOk="0" h="1005839" w="1719579">
                  <a:moveTo>
                    <a:pt x="1241426" y="88458"/>
                  </a:moveTo>
                  <a:lnTo>
                    <a:pt x="1247948" y="78460"/>
                  </a:lnTo>
                  <a:lnTo>
                    <a:pt x="1255418" y="68850"/>
                  </a:lnTo>
                  <a:lnTo>
                    <a:pt x="1263804" y="59664"/>
                  </a:lnTo>
                  <a:lnTo>
                    <a:pt x="1273076" y="50940"/>
                  </a:lnTo>
                </a:path>
                <a:path extrusionOk="0" h="1005839" w="1719579">
                  <a:moveTo>
                    <a:pt x="945402" y="106338"/>
                  </a:moveTo>
                  <a:lnTo>
                    <a:pt x="948213" y="97995"/>
                  </a:lnTo>
                  <a:lnTo>
                    <a:pt x="951713" y="89805"/>
                  </a:lnTo>
                  <a:lnTo>
                    <a:pt x="955889" y="81793"/>
                  </a:lnTo>
                  <a:lnTo>
                    <a:pt x="960732" y="73981"/>
                  </a:lnTo>
                </a:path>
                <a:path extrusionOk="0" h="1005839" w="1719579">
                  <a:moveTo>
                    <a:pt x="598000" y="117327"/>
                  </a:moveTo>
                  <a:lnTo>
                    <a:pt x="612811" y="124226"/>
                  </a:lnTo>
                  <a:lnTo>
                    <a:pt x="627018" y="131772"/>
                  </a:lnTo>
                  <a:lnTo>
                    <a:pt x="640584" y="139944"/>
                  </a:lnTo>
                  <a:lnTo>
                    <a:pt x="653469" y="148719"/>
                  </a:lnTo>
                </a:path>
                <a:path extrusionOk="0" h="1005839" w="1719579">
                  <a:moveTo>
                    <a:pt x="176687" y="364038"/>
                  </a:moveTo>
                  <a:lnTo>
                    <a:pt x="173608" y="355892"/>
                  </a:lnTo>
                  <a:lnTo>
                    <a:pt x="170967" y="347666"/>
                  </a:lnTo>
                  <a:lnTo>
                    <a:pt x="168765" y="339369"/>
                  </a:lnTo>
                  <a:lnTo>
                    <a:pt x="167006" y="33101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39" name="Google Shape;239;p9"/>
          <p:cNvSpPr txBox="1"/>
          <p:nvPr/>
        </p:nvSpPr>
        <p:spPr>
          <a:xfrm>
            <a:off x="10819662" y="5429503"/>
            <a:ext cx="1019175" cy="302895"/>
          </a:xfrm>
          <a:prstGeom prst="rect">
            <a:avLst/>
          </a:prstGeom>
          <a:noFill/>
          <a:ln>
            <a:noFill/>
          </a:ln>
        </p:spPr>
        <p:txBody>
          <a:bodyPr anchorCtr="0" anchor="t" bIns="0" lIns="0" spcFirstLastPara="1" rIns="0" wrap="square" tIns="9525">
            <a:spAutoFit/>
          </a:bodyPr>
          <a:lstStyle/>
          <a:p>
            <a:pPr indent="-274955" lvl="0" marL="287020" marR="5080" rtl="0" algn="l">
              <a:lnSpc>
                <a:spcPct val="102200"/>
              </a:lnSpc>
              <a:spcBef>
                <a:spcPts val="0"/>
              </a:spcBef>
              <a:spcAft>
                <a:spcPts val="0"/>
              </a:spcAft>
              <a:buNone/>
            </a:pPr>
            <a:r>
              <a:rPr lang="en-US" sz="900">
                <a:latin typeface="Verdana"/>
                <a:ea typeface="Verdana"/>
                <a:cs typeface="Verdana"/>
                <a:sym typeface="Verdana"/>
              </a:rPr>
              <a:t>Rete pubblica/destinazione</a:t>
            </a:r>
            <a:endParaRPr sz="900">
              <a:latin typeface="Verdana"/>
              <a:ea typeface="Verdana"/>
              <a:cs typeface="Verdana"/>
              <a:sym typeface="Verdana"/>
            </a:endParaRPr>
          </a:p>
        </p:txBody>
      </p:sp>
      <p:sp>
        <p:nvSpPr>
          <p:cNvPr id="240" name="Google Shape;240;p9"/>
          <p:cNvSpPr txBox="1"/>
          <p:nvPr/>
        </p:nvSpPr>
        <p:spPr>
          <a:xfrm>
            <a:off x="8557436" y="5340898"/>
            <a:ext cx="526415" cy="412750"/>
          </a:xfrm>
          <a:prstGeom prst="rect">
            <a:avLst/>
          </a:prstGeom>
          <a:solidFill>
            <a:srgbClr val="E7E6E6"/>
          </a:solidFill>
          <a:ln cap="flat" cmpd="sng" w="15875">
            <a:solidFill>
              <a:srgbClr val="7229D2"/>
            </a:solidFill>
            <a:prstDash val="solid"/>
            <a:round/>
            <a:headEnd len="sm" w="sm" type="none"/>
            <a:tailEnd len="sm" w="sm" type="none"/>
          </a:ln>
        </p:spPr>
        <p:txBody>
          <a:bodyPr anchorCtr="0" anchor="t" bIns="0" lIns="0" spcFirstLastPara="1" rIns="0" wrap="square" tIns="27300">
            <a:spAutoFit/>
          </a:bodyPr>
          <a:lstStyle/>
          <a:p>
            <a:pPr indent="0" lvl="0" marL="0" rtl="0" algn="l">
              <a:lnSpc>
                <a:spcPct val="100000"/>
              </a:lnSpc>
              <a:spcBef>
                <a:spcPts val="0"/>
              </a:spcBef>
              <a:spcAft>
                <a:spcPts val="0"/>
              </a:spcAft>
              <a:buNone/>
            </a:pPr>
            <a:r>
              <a:t/>
            </a:r>
            <a:endParaRPr sz="800">
              <a:latin typeface="Times New Roman"/>
              <a:ea typeface="Times New Roman"/>
              <a:cs typeface="Times New Roman"/>
              <a:sym typeface="Times New Roman"/>
            </a:endParaRPr>
          </a:p>
          <a:p>
            <a:pPr indent="0" lvl="0" marL="113029" rtl="0" algn="l">
              <a:lnSpc>
                <a:spcPct val="100000"/>
              </a:lnSpc>
              <a:spcBef>
                <a:spcPts val="0"/>
              </a:spcBef>
              <a:spcAft>
                <a:spcPts val="0"/>
              </a:spcAft>
              <a:buNone/>
            </a:pPr>
            <a:r>
              <a:rPr lang="en-US" sz="800">
                <a:latin typeface="Verdana"/>
                <a:ea typeface="Verdana"/>
                <a:cs typeface="Verdana"/>
                <a:sym typeface="Verdana"/>
              </a:rPr>
              <a:t>Diodo</a:t>
            </a:r>
            <a:endParaRPr sz="800">
              <a:latin typeface="Verdana"/>
              <a:ea typeface="Verdana"/>
              <a:cs typeface="Verdana"/>
              <a:sym typeface="Verdana"/>
            </a:endParaRPr>
          </a:p>
        </p:txBody>
      </p:sp>
      <p:sp>
        <p:nvSpPr>
          <p:cNvPr id="241" name="Google Shape;241;p9"/>
          <p:cNvSpPr txBox="1"/>
          <p:nvPr/>
        </p:nvSpPr>
        <p:spPr>
          <a:xfrm>
            <a:off x="9814420" y="5328409"/>
            <a:ext cx="613410" cy="412750"/>
          </a:xfrm>
          <a:prstGeom prst="rect">
            <a:avLst/>
          </a:prstGeom>
          <a:solidFill>
            <a:srgbClr val="E7E6E6"/>
          </a:solidFill>
          <a:ln cap="flat" cmpd="sng" w="15875">
            <a:solidFill>
              <a:srgbClr val="7229D2"/>
            </a:solidFill>
            <a:prstDash val="solid"/>
            <a:round/>
            <a:headEnd len="sm" w="sm" type="none"/>
            <a:tailEnd len="sm" w="sm" type="none"/>
          </a:ln>
        </p:spPr>
        <p:txBody>
          <a:bodyPr anchorCtr="0" anchor="t" bIns="0" lIns="0" spcFirstLastPara="1" rIns="0" wrap="square" tIns="6350">
            <a:spAutoFit/>
          </a:bodyPr>
          <a:lstStyle/>
          <a:p>
            <a:pPr indent="0" lvl="0" marL="0" rtl="0" algn="l">
              <a:lnSpc>
                <a:spcPct val="100000"/>
              </a:lnSpc>
              <a:spcBef>
                <a:spcPts val="0"/>
              </a:spcBef>
              <a:spcAft>
                <a:spcPts val="0"/>
              </a:spcAft>
              <a:buNone/>
            </a:pPr>
            <a:r>
              <a:t/>
            </a:r>
            <a:endParaRPr sz="900">
              <a:latin typeface="Times New Roman"/>
              <a:ea typeface="Times New Roman"/>
              <a:cs typeface="Times New Roman"/>
              <a:sym typeface="Times New Roman"/>
            </a:endParaRPr>
          </a:p>
          <a:p>
            <a:pPr indent="0" lvl="0" marL="138430" rtl="0" algn="l">
              <a:lnSpc>
                <a:spcPct val="100000"/>
              </a:lnSpc>
              <a:spcBef>
                <a:spcPts val="0"/>
              </a:spcBef>
              <a:spcAft>
                <a:spcPts val="0"/>
              </a:spcAft>
              <a:buNone/>
            </a:pPr>
            <a:r>
              <a:rPr lang="en-US" sz="900">
                <a:latin typeface="Verdana"/>
                <a:ea typeface="Verdana"/>
                <a:cs typeface="Verdana"/>
                <a:sym typeface="Verdana"/>
              </a:rPr>
              <a:t>Diodo</a:t>
            </a:r>
            <a:endParaRPr sz="900">
              <a:latin typeface="Verdana"/>
              <a:ea typeface="Verdana"/>
              <a:cs typeface="Verdana"/>
              <a:sym typeface="Verdana"/>
            </a:endParaRPr>
          </a:p>
        </p:txBody>
      </p:sp>
      <p:grpSp>
        <p:nvGrpSpPr>
          <p:cNvPr id="242" name="Google Shape;242;p9"/>
          <p:cNvGrpSpPr/>
          <p:nvPr/>
        </p:nvGrpSpPr>
        <p:grpSpPr>
          <a:xfrm>
            <a:off x="9086037" y="5559745"/>
            <a:ext cx="728981" cy="189865"/>
            <a:chOff x="9086037" y="5559745"/>
            <a:chExt cx="728981" cy="189865"/>
          </a:xfrm>
        </p:grpSpPr>
        <p:sp>
          <p:nvSpPr>
            <p:cNvPr id="243" name="Google Shape;243;p9"/>
            <p:cNvSpPr/>
            <p:nvPr/>
          </p:nvSpPr>
          <p:spPr>
            <a:xfrm>
              <a:off x="9086038" y="5559745"/>
              <a:ext cx="728980" cy="189865"/>
            </a:xfrm>
            <a:custGeom>
              <a:rect b="b" l="l" r="r" t="t"/>
              <a:pathLst>
                <a:path extrusionOk="0" h="189864" w="728979">
                  <a:moveTo>
                    <a:pt x="94833" y="0"/>
                  </a:moveTo>
                  <a:lnTo>
                    <a:pt x="0" y="94833"/>
                  </a:lnTo>
                  <a:lnTo>
                    <a:pt x="94833" y="189668"/>
                  </a:lnTo>
                  <a:lnTo>
                    <a:pt x="94833" y="142250"/>
                  </a:lnTo>
                  <a:lnTo>
                    <a:pt x="728380" y="142250"/>
                  </a:lnTo>
                  <a:lnTo>
                    <a:pt x="728380" y="47416"/>
                  </a:lnTo>
                  <a:lnTo>
                    <a:pt x="94833" y="47416"/>
                  </a:lnTo>
                  <a:lnTo>
                    <a:pt x="94833" y="0"/>
                  </a:lnTo>
                  <a:close/>
                </a:path>
              </a:pathLst>
            </a:custGeom>
            <a:solidFill>
              <a:srgbClr val="E7E6E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44" name="Google Shape;244;p9"/>
            <p:cNvSpPr/>
            <p:nvPr/>
          </p:nvSpPr>
          <p:spPr>
            <a:xfrm>
              <a:off x="9086037" y="5559745"/>
              <a:ext cx="728980" cy="189865"/>
            </a:xfrm>
            <a:custGeom>
              <a:rect b="b" l="l" r="r" t="t"/>
              <a:pathLst>
                <a:path extrusionOk="0" h="189864" w="728979">
                  <a:moveTo>
                    <a:pt x="728381" y="142250"/>
                  </a:moveTo>
                  <a:lnTo>
                    <a:pt x="94833" y="142250"/>
                  </a:lnTo>
                  <a:lnTo>
                    <a:pt x="94833" y="189668"/>
                  </a:lnTo>
                  <a:lnTo>
                    <a:pt x="0" y="94834"/>
                  </a:lnTo>
                  <a:lnTo>
                    <a:pt x="94833" y="0"/>
                  </a:lnTo>
                  <a:lnTo>
                    <a:pt x="94833" y="47416"/>
                  </a:lnTo>
                  <a:lnTo>
                    <a:pt x="728381" y="47416"/>
                  </a:lnTo>
                  <a:lnTo>
                    <a:pt x="728381" y="142250"/>
                  </a:lnTo>
                  <a:close/>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45" name="Google Shape;245;p9"/>
          <p:cNvSpPr txBox="1"/>
          <p:nvPr/>
        </p:nvSpPr>
        <p:spPr>
          <a:xfrm rot="5400000">
            <a:off x="8596562" y="2967735"/>
            <a:ext cx="6598920" cy="74168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4600">
                <a:solidFill>
                  <a:srgbClr val="D9D9D9"/>
                </a:solidFill>
                <a:latin typeface="Verdana"/>
                <a:ea typeface="Verdana"/>
                <a:cs typeface="Verdana"/>
                <a:sym typeface="Verdana"/>
              </a:rPr>
              <a:t>PROTEZIONE DEGLI ENDPOINT</a:t>
            </a:r>
            <a:endParaRPr sz="4600">
              <a:latin typeface="Verdana"/>
              <a:ea typeface="Verdana"/>
              <a:cs typeface="Verdana"/>
              <a:sym typeface="Verdana"/>
            </a:endParaRPr>
          </a:p>
        </p:txBody>
      </p:sp>
      <p:grpSp>
        <p:nvGrpSpPr>
          <p:cNvPr id="246" name="Google Shape;246;p9"/>
          <p:cNvGrpSpPr/>
          <p:nvPr/>
        </p:nvGrpSpPr>
        <p:grpSpPr>
          <a:xfrm>
            <a:off x="3185160" y="2353055"/>
            <a:ext cx="2090927" cy="1588008"/>
            <a:chOff x="3185160" y="2353055"/>
            <a:chExt cx="2090927" cy="1588008"/>
          </a:xfrm>
        </p:grpSpPr>
        <p:pic>
          <p:nvPicPr>
            <p:cNvPr id="247" name="Google Shape;247;p9"/>
            <p:cNvPicPr preferRelativeResize="0"/>
            <p:nvPr/>
          </p:nvPicPr>
          <p:blipFill rotWithShape="1">
            <a:blip r:embed="rId5">
              <a:alphaModFix/>
            </a:blip>
            <a:srcRect b="0" l="0" r="0" t="0"/>
            <a:stretch/>
          </p:blipFill>
          <p:spPr>
            <a:xfrm>
              <a:off x="3185160" y="2353055"/>
              <a:ext cx="2090927" cy="1548384"/>
            </a:xfrm>
            <a:prstGeom prst="rect">
              <a:avLst/>
            </a:prstGeom>
            <a:noFill/>
            <a:ln>
              <a:noFill/>
            </a:ln>
          </p:spPr>
        </p:pic>
        <p:sp>
          <p:nvSpPr>
            <p:cNvPr id="248" name="Google Shape;248;p9"/>
            <p:cNvSpPr/>
            <p:nvPr/>
          </p:nvSpPr>
          <p:spPr>
            <a:xfrm>
              <a:off x="3212715" y="2379835"/>
              <a:ext cx="1998980" cy="1457325"/>
            </a:xfrm>
            <a:custGeom>
              <a:rect b="b" l="l" r="r" t="t"/>
              <a:pathLst>
                <a:path extrusionOk="0" h="1457325" w="1998979">
                  <a:moveTo>
                    <a:pt x="1221214" y="0"/>
                  </a:moveTo>
                  <a:lnTo>
                    <a:pt x="1177059" y="4560"/>
                  </a:lnTo>
                  <a:lnTo>
                    <a:pt x="1135150" y="18480"/>
                  </a:lnTo>
                  <a:lnTo>
                    <a:pt x="1097114" y="41221"/>
                  </a:lnTo>
                  <a:lnTo>
                    <a:pt x="1064573" y="72243"/>
                  </a:lnTo>
                  <a:lnTo>
                    <a:pt x="1039154" y="111006"/>
                  </a:lnTo>
                  <a:lnTo>
                    <a:pt x="1026001" y="99038"/>
                  </a:lnTo>
                  <a:lnTo>
                    <a:pt x="981866" y="69240"/>
                  </a:lnTo>
                  <a:lnTo>
                    <a:pt x="935641" y="50472"/>
                  </a:lnTo>
                  <a:lnTo>
                    <a:pt x="888037" y="41505"/>
                  </a:lnTo>
                  <a:lnTo>
                    <a:pt x="840394" y="41932"/>
                  </a:lnTo>
                  <a:lnTo>
                    <a:pt x="794053" y="51343"/>
                  </a:lnTo>
                  <a:lnTo>
                    <a:pt x="750354" y="69332"/>
                  </a:lnTo>
                  <a:lnTo>
                    <a:pt x="710638" y="95489"/>
                  </a:lnTo>
                  <a:lnTo>
                    <a:pt x="676246" y="129408"/>
                  </a:lnTo>
                  <a:lnTo>
                    <a:pt x="648517" y="170681"/>
                  </a:lnTo>
                  <a:lnTo>
                    <a:pt x="601593" y="148379"/>
                  </a:lnTo>
                  <a:lnTo>
                    <a:pt x="551936" y="134193"/>
                  </a:lnTo>
                  <a:lnTo>
                    <a:pt x="500602" y="128331"/>
                  </a:lnTo>
                  <a:lnTo>
                    <a:pt x="448645" y="131003"/>
                  </a:lnTo>
                  <a:lnTo>
                    <a:pt x="403395" y="140504"/>
                  </a:lnTo>
                  <a:lnTo>
                    <a:pt x="361096" y="156064"/>
                  </a:lnTo>
                  <a:lnTo>
                    <a:pt x="322161" y="177144"/>
                  </a:lnTo>
                  <a:lnTo>
                    <a:pt x="287004" y="203206"/>
                  </a:lnTo>
                  <a:lnTo>
                    <a:pt x="256039" y="233709"/>
                  </a:lnTo>
                  <a:lnTo>
                    <a:pt x="229678" y="268114"/>
                  </a:lnTo>
                  <a:lnTo>
                    <a:pt x="208335" y="305881"/>
                  </a:lnTo>
                  <a:lnTo>
                    <a:pt x="192424" y="346471"/>
                  </a:lnTo>
                  <a:lnTo>
                    <a:pt x="182358" y="389345"/>
                  </a:lnTo>
                  <a:lnTo>
                    <a:pt x="178550" y="433962"/>
                  </a:lnTo>
                  <a:lnTo>
                    <a:pt x="181413" y="479784"/>
                  </a:lnTo>
                  <a:lnTo>
                    <a:pt x="179732" y="484320"/>
                  </a:lnTo>
                  <a:lnTo>
                    <a:pt x="133563" y="494661"/>
                  </a:lnTo>
                  <a:lnTo>
                    <a:pt x="91631" y="515156"/>
                  </a:lnTo>
                  <a:lnTo>
                    <a:pt x="55572" y="544756"/>
                  </a:lnTo>
                  <a:lnTo>
                    <a:pt x="27019" y="582411"/>
                  </a:lnTo>
                  <a:lnTo>
                    <a:pt x="8324" y="624745"/>
                  </a:lnTo>
                  <a:lnTo>
                    <a:pt x="0" y="668770"/>
                  </a:lnTo>
                  <a:lnTo>
                    <a:pt x="1613" y="712842"/>
                  </a:lnTo>
                  <a:lnTo>
                    <a:pt x="12735" y="755313"/>
                  </a:lnTo>
                  <a:lnTo>
                    <a:pt x="32933" y="794538"/>
                  </a:lnTo>
                  <a:lnTo>
                    <a:pt x="61777" y="828870"/>
                  </a:lnTo>
                  <a:lnTo>
                    <a:pt x="98835" y="856664"/>
                  </a:lnTo>
                  <a:lnTo>
                    <a:pt x="72474" y="891490"/>
                  </a:lnTo>
                  <a:lnTo>
                    <a:pt x="54527" y="930672"/>
                  </a:lnTo>
                  <a:lnTo>
                    <a:pt x="45477" y="972753"/>
                  </a:lnTo>
                  <a:lnTo>
                    <a:pt x="45812" y="1016272"/>
                  </a:lnTo>
                  <a:lnTo>
                    <a:pt x="56485" y="1061096"/>
                  </a:lnTo>
                  <a:lnTo>
                    <a:pt x="76488" y="1101057"/>
                  </a:lnTo>
                  <a:lnTo>
                    <a:pt x="104479" y="1135106"/>
                  </a:lnTo>
                  <a:lnTo>
                    <a:pt x="139115" y="1162193"/>
                  </a:lnTo>
                  <a:lnTo>
                    <a:pt x="179053" y="1181267"/>
                  </a:lnTo>
                  <a:lnTo>
                    <a:pt x="222952" y="1191280"/>
                  </a:lnTo>
                  <a:lnTo>
                    <a:pt x="269469" y="1191180"/>
                  </a:lnTo>
                  <a:lnTo>
                    <a:pt x="273241" y="1197581"/>
                  </a:lnTo>
                  <a:lnTo>
                    <a:pt x="300980" y="1237250"/>
                  </a:lnTo>
                  <a:lnTo>
                    <a:pt x="333041" y="1272029"/>
                  </a:lnTo>
                  <a:lnTo>
                    <a:pt x="368839" y="1301776"/>
                  </a:lnTo>
                  <a:lnTo>
                    <a:pt x="407791" y="1326344"/>
                  </a:lnTo>
                  <a:lnTo>
                    <a:pt x="449313" y="1345589"/>
                  </a:lnTo>
                  <a:lnTo>
                    <a:pt x="492823" y="1359367"/>
                  </a:lnTo>
                  <a:lnTo>
                    <a:pt x="537737" y="1367532"/>
                  </a:lnTo>
                  <a:lnTo>
                    <a:pt x="583470" y="1369940"/>
                  </a:lnTo>
                  <a:lnTo>
                    <a:pt x="629441" y="1366446"/>
                  </a:lnTo>
                  <a:lnTo>
                    <a:pt x="675064" y="1356904"/>
                  </a:lnTo>
                  <a:lnTo>
                    <a:pt x="719758" y="1341172"/>
                  </a:lnTo>
                  <a:lnTo>
                    <a:pt x="762937" y="1319102"/>
                  </a:lnTo>
                  <a:lnTo>
                    <a:pt x="796563" y="1360876"/>
                  </a:lnTo>
                  <a:lnTo>
                    <a:pt x="836578" y="1396053"/>
                  </a:lnTo>
                  <a:lnTo>
                    <a:pt x="882030" y="1423927"/>
                  </a:lnTo>
                  <a:lnTo>
                    <a:pt x="931963" y="1443794"/>
                  </a:lnTo>
                  <a:lnTo>
                    <a:pt x="977086" y="1453874"/>
                  </a:lnTo>
                  <a:lnTo>
                    <a:pt x="1022065" y="1457207"/>
                  </a:lnTo>
                  <a:lnTo>
                    <a:pt x="1066300" y="1454112"/>
                  </a:lnTo>
                  <a:lnTo>
                    <a:pt x="1109187" y="1444912"/>
                  </a:lnTo>
                  <a:lnTo>
                    <a:pt x="1150126" y="1429925"/>
                  </a:lnTo>
                  <a:lnTo>
                    <a:pt x="1188514" y="1409474"/>
                  </a:lnTo>
                  <a:lnTo>
                    <a:pt x="1223749" y="1383879"/>
                  </a:lnTo>
                  <a:lnTo>
                    <a:pt x="1255230" y="1353460"/>
                  </a:lnTo>
                  <a:lnTo>
                    <a:pt x="1282353" y="1318538"/>
                  </a:lnTo>
                  <a:lnTo>
                    <a:pt x="1304518" y="1279435"/>
                  </a:lnTo>
                  <a:lnTo>
                    <a:pt x="1321122" y="1236470"/>
                  </a:lnTo>
                  <a:lnTo>
                    <a:pt x="1353632" y="1253635"/>
                  </a:lnTo>
                  <a:lnTo>
                    <a:pt x="1388047" y="1266160"/>
                  </a:lnTo>
                  <a:lnTo>
                    <a:pt x="1423865" y="1273898"/>
                  </a:lnTo>
                  <a:lnTo>
                    <a:pt x="1460587" y="1276706"/>
                  </a:lnTo>
                  <a:lnTo>
                    <a:pt x="1508686" y="1272815"/>
                  </a:lnTo>
                  <a:lnTo>
                    <a:pt x="1554024" y="1260855"/>
                  </a:lnTo>
                  <a:lnTo>
                    <a:pt x="1595840" y="1241568"/>
                  </a:lnTo>
                  <a:lnTo>
                    <a:pt x="1633372" y="1215698"/>
                  </a:lnTo>
                  <a:lnTo>
                    <a:pt x="1665859" y="1183987"/>
                  </a:lnTo>
                  <a:lnTo>
                    <a:pt x="1692539" y="1147179"/>
                  </a:lnTo>
                  <a:lnTo>
                    <a:pt x="1712652" y="1106017"/>
                  </a:lnTo>
                  <a:lnTo>
                    <a:pt x="1725436" y="1061244"/>
                  </a:lnTo>
                  <a:lnTo>
                    <a:pt x="1730130" y="1013603"/>
                  </a:lnTo>
                  <a:lnTo>
                    <a:pt x="1769490" y="1005427"/>
                  </a:lnTo>
                  <a:lnTo>
                    <a:pt x="1807320" y="992375"/>
                  </a:lnTo>
                  <a:lnTo>
                    <a:pt x="1843162" y="974639"/>
                  </a:lnTo>
                  <a:lnTo>
                    <a:pt x="1876561" y="952408"/>
                  </a:lnTo>
                  <a:lnTo>
                    <a:pt x="1911195" y="921754"/>
                  </a:lnTo>
                  <a:lnTo>
                    <a:pt x="1940216" y="887283"/>
                  </a:lnTo>
                  <a:lnTo>
                    <a:pt x="1963536" y="849669"/>
                  </a:lnTo>
                  <a:lnTo>
                    <a:pt x="1981066" y="809586"/>
                  </a:lnTo>
                  <a:lnTo>
                    <a:pt x="1992717" y="767709"/>
                  </a:lnTo>
                  <a:lnTo>
                    <a:pt x="1998400" y="724712"/>
                  </a:lnTo>
                  <a:lnTo>
                    <a:pt x="1998025" y="681269"/>
                  </a:lnTo>
                  <a:lnTo>
                    <a:pt x="1991503" y="638055"/>
                  </a:lnTo>
                  <a:lnTo>
                    <a:pt x="1978746" y="595743"/>
                  </a:lnTo>
                  <a:lnTo>
                    <a:pt x="1959663" y="555008"/>
                  </a:lnTo>
                  <a:lnTo>
                    <a:pt x="1934167" y="516525"/>
                  </a:lnTo>
                  <a:lnTo>
                    <a:pt x="1937411" y="508621"/>
                  </a:lnTo>
                  <a:lnTo>
                    <a:pt x="1940376" y="500613"/>
                  </a:lnTo>
                  <a:lnTo>
                    <a:pt x="1943059" y="492507"/>
                  </a:lnTo>
                  <a:lnTo>
                    <a:pt x="1945457" y="484311"/>
                  </a:lnTo>
                  <a:lnTo>
                    <a:pt x="1953677" y="435319"/>
                  </a:lnTo>
                  <a:lnTo>
                    <a:pt x="1951975" y="387153"/>
                  </a:lnTo>
                  <a:lnTo>
                    <a:pt x="1941046" y="341024"/>
                  </a:lnTo>
                  <a:lnTo>
                    <a:pt x="1921587" y="298142"/>
                  </a:lnTo>
                  <a:lnTo>
                    <a:pt x="1894293" y="259716"/>
                  </a:lnTo>
                  <a:lnTo>
                    <a:pt x="1859861" y="226959"/>
                  </a:lnTo>
                  <a:lnTo>
                    <a:pt x="1818988" y="201080"/>
                  </a:lnTo>
                  <a:lnTo>
                    <a:pt x="1772368" y="183289"/>
                  </a:lnTo>
                  <a:lnTo>
                    <a:pt x="1762219" y="146209"/>
                  </a:lnTo>
                  <a:lnTo>
                    <a:pt x="1745917" y="111656"/>
                  </a:lnTo>
                  <a:lnTo>
                    <a:pt x="1723895" y="80370"/>
                  </a:lnTo>
                  <a:lnTo>
                    <a:pt x="1696581" y="53090"/>
                  </a:lnTo>
                  <a:lnTo>
                    <a:pt x="1659115" y="27561"/>
                  </a:lnTo>
                  <a:lnTo>
                    <a:pt x="1618508" y="10457"/>
                  </a:lnTo>
                  <a:lnTo>
                    <a:pt x="1576032" y="1673"/>
                  </a:lnTo>
                  <a:lnTo>
                    <a:pt x="1532959" y="1107"/>
                  </a:lnTo>
                  <a:lnTo>
                    <a:pt x="1490561" y="8655"/>
                  </a:lnTo>
                  <a:lnTo>
                    <a:pt x="1450112" y="24211"/>
                  </a:lnTo>
                  <a:lnTo>
                    <a:pt x="1412883" y="47673"/>
                  </a:lnTo>
                  <a:lnTo>
                    <a:pt x="1380147" y="78936"/>
                  </a:lnTo>
                  <a:lnTo>
                    <a:pt x="1365142" y="61547"/>
                  </a:lnTo>
                  <a:lnTo>
                    <a:pt x="1348295" y="46019"/>
                  </a:lnTo>
                  <a:lnTo>
                    <a:pt x="1329780" y="32495"/>
                  </a:lnTo>
                  <a:lnTo>
                    <a:pt x="1309770" y="21117"/>
                  </a:lnTo>
                  <a:lnTo>
                    <a:pt x="1265993" y="5339"/>
                  </a:lnTo>
                  <a:lnTo>
                    <a:pt x="1221214"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49" name="Google Shape;249;p9"/>
            <p:cNvSpPr/>
            <p:nvPr/>
          </p:nvSpPr>
          <p:spPr>
            <a:xfrm>
              <a:off x="3212716" y="2379835"/>
              <a:ext cx="1998980" cy="1457325"/>
            </a:xfrm>
            <a:custGeom>
              <a:rect b="b" l="l" r="r" t="t"/>
              <a:pathLst>
                <a:path extrusionOk="0" h="1457325" w="1998979">
                  <a:moveTo>
                    <a:pt x="181414" y="479783"/>
                  </a:moveTo>
                  <a:lnTo>
                    <a:pt x="178550" y="433961"/>
                  </a:lnTo>
                  <a:lnTo>
                    <a:pt x="182358" y="389344"/>
                  </a:lnTo>
                  <a:lnTo>
                    <a:pt x="192424" y="346471"/>
                  </a:lnTo>
                  <a:lnTo>
                    <a:pt x="208335" y="305881"/>
                  </a:lnTo>
                  <a:lnTo>
                    <a:pt x="229678" y="268113"/>
                  </a:lnTo>
                  <a:lnTo>
                    <a:pt x="256039" y="233708"/>
                  </a:lnTo>
                  <a:lnTo>
                    <a:pt x="287004" y="203205"/>
                  </a:lnTo>
                  <a:lnTo>
                    <a:pt x="322161" y="177144"/>
                  </a:lnTo>
                  <a:lnTo>
                    <a:pt x="361095" y="156063"/>
                  </a:lnTo>
                  <a:lnTo>
                    <a:pt x="403395" y="140503"/>
                  </a:lnTo>
                  <a:lnTo>
                    <a:pt x="448645" y="131003"/>
                  </a:lnTo>
                  <a:lnTo>
                    <a:pt x="500601" y="128331"/>
                  </a:lnTo>
                  <a:lnTo>
                    <a:pt x="551936" y="134193"/>
                  </a:lnTo>
                  <a:lnTo>
                    <a:pt x="601593" y="148379"/>
                  </a:lnTo>
                  <a:lnTo>
                    <a:pt x="648517" y="170681"/>
                  </a:lnTo>
                  <a:lnTo>
                    <a:pt x="676246" y="129409"/>
                  </a:lnTo>
                  <a:lnTo>
                    <a:pt x="710639" y="95489"/>
                  </a:lnTo>
                  <a:lnTo>
                    <a:pt x="750355" y="69331"/>
                  </a:lnTo>
                  <a:lnTo>
                    <a:pt x="794053" y="51343"/>
                  </a:lnTo>
                  <a:lnTo>
                    <a:pt x="840394" y="41931"/>
                  </a:lnTo>
                  <a:lnTo>
                    <a:pt x="888037" y="41505"/>
                  </a:lnTo>
                  <a:lnTo>
                    <a:pt x="935641" y="50472"/>
                  </a:lnTo>
                  <a:lnTo>
                    <a:pt x="981866" y="69239"/>
                  </a:lnTo>
                  <a:lnTo>
                    <a:pt x="1026001" y="99038"/>
                  </a:lnTo>
                  <a:lnTo>
                    <a:pt x="1039153" y="111006"/>
                  </a:lnTo>
                  <a:lnTo>
                    <a:pt x="1064573" y="72243"/>
                  </a:lnTo>
                  <a:lnTo>
                    <a:pt x="1097113" y="41222"/>
                  </a:lnTo>
                  <a:lnTo>
                    <a:pt x="1135150" y="18481"/>
                  </a:lnTo>
                  <a:lnTo>
                    <a:pt x="1177058" y="4560"/>
                  </a:lnTo>
                  <a:lnTo>
                    <a:pt x="1221214" y="0"/>
                  </a:lnTo>
                  <a:lnTo>
                    <a:pt x="1265993" y="5338"/>
                  </a:lnTo>
                  <a:lnTo>
                    <a:pt x="1309771" y="21116"/>
                  </a:lnTo>
                  <a:lnTo>
                    <a:pt x="1348295" y="46018"/>
                  </a:lnTo>
                  <a:lnTo>
                    <a:pt x="1380147" y="78935"/>
                  </a:lnTo>
                  <a:lnTo>
                    <a:pt x="1412883" y="47672"/>
                  </a:lnTo>
                  <a:lnTo>
                    <a:pt x="1450112" y="24211"/>
                  </a:lnTo>
                  <a:lnTo>
                    <a:pt x="1490561" y="8654"/>
                  </a:lnTo>
                  <a:lnTo>
                    <a:pt x="1532958" y="1107"/>
                  </a:lnTo>
                  <a:lnTo>
                    <a:pt x="1576032" y="1673"/>
                  </a:lnTo>
                  <a:lnTo>
                    <a:pt x="1618508" y="10456"/>
                  </a:lnTo>
                  <a:lnTo>
                    <a:pt x="1659115" y="27561"/>
                  </a:lnTo>
                  <a:lnTo>
                    <a:pt x="1696580" y="53090"/>
                  </a:lnTo>
                  <a:lnTo>
                    <a:pt x="1723894" y="80370"/>
                  </a:lnTo>
                  <a:lnTo>
                    <a:pt x="1745917" y="111656"/>
                  </a:lnTo>
                  <a:lnTo>
                    <a:pt x="1762218" y="146209"/>
                  </a:lnTo>
                  <a:lnTo>
                    <a:pt x="1772367" y="183289"/>
                  </a:lnTo>
                  <a:lnTo>
                    <a:pt x="1818987" y="201079"/>
                  </a:lnTo>
                  <a:lnTo>
                    <a:pt x="1859861" y="226959"/>
                  </a:lnTo>
                  <a:lnTo>
                    <a:pt x="1894293" y="259716"/>
                  </a:lnTo>
                  <a:lnTo>
                    <a:pt x="1921587" y="298141"/>
                  </a:lnTo>
                  <a:lnTo>
                    <a:pt x="1941046" y="341024"/>
                  </a:lnTo>
                  <a:lnTo>
                    <a:pt x="1951975" y="387153"/>
                  </a:lnTo>
                  <a:lnTo>
                    <a:pt x="1953677" y="435319"/>
                  </a:lnTo>
                  <a:lnTo>
                    <a:pt x="1945457" y="484311"/>
                  </a:lnTo>
                  <a:lnTo>
                    <a:pt x="1943058" y="492507"/>
                  </a:lnTo>
                  <a:lnTo>
                    <a:pt x="1940375" y="500613"/>
                  </a:lnTo>
                  <a:lnTo>
                    <a:pt x="1937411" y="508621"/>
                  </a:lnTo>
                  <a:lnTo>
                    <a:pt x="1934167" y="516524"/>
                  </a:lnTo>
                  <a:lnTo>
                    <a:pt x="1959663" y="555008"/>
                  </a:lnTo>
                  <a:lnTo>
                    <a:pt x="1978745" y="595742"/>
                  </a:lnTo>
                  <a:lnTo>
                    <a:pt x="1991503" y="638054"/>
                  </a:lnTo>
                  <a:lnTo>
                    <a:pt x="1998024" y="681269"/>
                  </a:lnTo>
                  <a:lnTo>
                    <a:pt x="1998400" y="724712"/>
                  </a:lnTo>
                  <a:lnTo>
                    <a:pt x="1992717" y="767709"/>
                  </a:lnTo>
                  <a:lnTo>
                    <a:pt x="1981066" y="809586"/>
                  </a:lnTo>
                  <a:lnTo>
                    <a:pt x="1963536" y="849668"/>
                  </a:lnTo>
                  <a:lnTo>
                    <a:pt x="1940216" y="887282"/>
                  </a:lnTo>
                  <a:lnTo>
                    <a:pt x="1911194" y="921753"/>
                  </a:lnTo>
                  <a:lnTo>
                    <a:pt x="1876561" y="952407"/>
                  </a:lnTo>
                  <a:lnTo>
                    <a:pt x="1843163" y="974639"/>
                  </a:lnTo>
                  <a:lnTo>
                    <a:pt x="1807320" y="992375"/>
                  </a:lnTo>
                  <a:lnTo>
                    <a:pt x="1769491" y="1005426"/>
                  </a:lnTo>
                  <a:lnTo>
                    <a:pt x="1730130" y="1013602"/>
                  </a:lnTo>
                  <a:lnTo>
                    <a:pt x="1725436" y="1061243"/>
                  </a:lnTo>
                  <a:lnTo>
                    <a:pt x="1712653" y="1106017"/>
                  </a:lnTo>
                  <a:lnTo>
                    <a:pt x="1692540" y="1147179"/>
                  </a:lnTo>
                  <a:lnTo>
                    <a:pt x="1665859" y="1183987"/>
                  </a:lnTo>
                  <a:lnTo>
                    <a:pt x="1633373" y="1215697"/>
                  </a:lnTo>
                  <a:lnTo>
                    <a:pt x="1595840" y="1241568"/>
                  </a:lnTo>
                  <a:lnTo>
                    <a:pt x="1554025" y="1260855"/>
                  </a:lnTo>
                  <a:lnTo>
                    <a:pt x="1508686" y="1272815"/>
                  </a:lnTo>
                  <a:lnTo>
                    <a:pt x="1460586" y="1276706"/>
                  </a:lnTo>
                  <a:lnTo>
                    <a:pt x="1423865" y="1273898"/>
                  </a:lnTo>
                  <a:lnTo>
                    <a:pt x="1388047" y="1266160"/>
                  </a:lnTo>
                  <a:lnTo>
                    <a:pt x="1353632" y="1253635"/>
                  </a:lnTo>
                  <a:lnTo>
                    <a:pt x="1321122" y="1236470"/>
                  </a:lnTo>
                  <a:lnTo>
                    <a:pt x="1304518" y="1279435"/>
                  </a:lnTo>
                  <a:lnTo>
                    <a:pt x="1282353" y="1318538"/>
                  </a:lnTo>
                  <a:lnTo>
                    <a:pt x="1255230" y="1353460"/>
                  </a:lnTo>
                  <a:lnTo>
                    <a:pt x="1223749" y="1383879"/>
                  </a:lnTo>
                  <a:lnTo>
                    <a:pt x="1188514" y="1409474"/>
                  </a:lnTo>
                  <a:lnTo>
                    <a:pt x="1150126" y="1429925"/>
                  </a:lnTo>
                  <a:lnTo>
                    <a:pt x="1109187" y="1444912"/>
                  </a:lnTo>
                  <a:lnTo>
                    <a:pt x="1066300" y="1454112"/>
                  </a:lnTo>
                  <a:lnTo>
                    <a:pt x="1022065" y="1457207"/>
                  </a:lnTo>
                  <a:lnTo>
                    <a:pt x="977086" y="1453874"/>
                  </a:lnTo>
                  <a:lnTo>
                    <a:pt x="931963" y="1443794"/>
                  </a:lnTo>
                  <a:lnTo>
                    <a:pt x="882030" y="1423926"/>
                  </a:lnTo>
                  <a:lnTo>
                    <a:pt x="836578" y="1396052"/>
                  </a:lnTo>
                  <a:lnTo>
                    <a:pt x="796562" y="1360876"/>
                  </a:lnTo>
                  <a:lnTo>
                    <a:pt x="762938" y="1319103"/>
                  </a:lnTo>
                  <a:lnTo>
                    <a:pt x="719758" y="1341172"/>
                  </a:lnTo>
                  <a:lnTo>
                    <a:pt x="675064" y="1356904"/>
                  </a:lnTo>
                  <a:lnTo>
                    <a:pt x="629441" y="1366445"/>
                  </a:lnTo>
                  <a:lnTo>
                    <a:pt x="583470" y="1369940"/>
                  </a:lnTo>
                  <a:lnTo>
                    <a:pt x="537736" y="1367532"/>
                  </a:lnTo>
                  <a:lnTo>
                    <a:pt x="492823" y="1359367"/>
                  </a:lnTo>
                  <a:lnTo>
                    <a:pt x="449313" y="1345589"/>
                  </a:lnTo>
                  <a:lnTo>
                    <a:pt x="407790" y="1326344"/>
                  </a:lnTo>
                  <a:lnTo>
                    <a:pt x="368838" y="1301776"/>
                  </a:lnTo>
                  <a:lnTo>
                    <a:pt x="333040" y="1272030"/>
                  </a:lnTo>
                  <a:lnTo>
                    <a:pt x="300980" y="1237250"/>
                  </a:lnTo>
                  <a:lnTo>
                    <a:pt x="273240" y="1197582"/>
                  </a:lnTo>
                  <a:lnTo>
                    <a:pt x="269468" y="1191181"/>
                  </a:lnTo>
                  <a:lnTo>
                    <a:pt x="222952" y="1191280"/>
                  </a:lnTo>
                  <a:lnTo>
                    <a:pt x="179053" y="1181267"/>
                  </a:lnTo>
                  <a:lnTo>
                    <a:pt x="139115" y="1162192"/>
                  </a:lnTo>
                  <a:lnTo>
                    <a:pt x="104479" y="1135106"/>
                  </a:lnTo>
                  <a:lnTo>
                    <a:pt x="76488" y="1101057"/>
                  </a:lnTo>
                  <a:lnTo>
                    <a:pt x="56484" y="1061095"/>
                  </a:lnTo>
                  <a:lnTo>
                    <a:pt x="45811" y="1016272"/>
                  </a:lnTo>
                  <a:lnTo>
                    <a:pt x="45477" y="972752"/>
                  </a:lnTo>
                  <a:lnTo>
                    <a:pt x="54527" y="930672"/>
                  </a:lnTo>
                  <a:lnTo>
                    <a:pt x="72474" y="891489"/>
                  </a:lnTo>
                  <a:lnTo>
                    <a:pt x="98836" y="856663"/>
                  </a:lnTo>
                  <a:lnTo>
                    <a:pt x="61777" y="828870"/>
                  </a:lnTo>
                  <a:lnTo>
                    <a:pt x="32934" y="794538"/>
                  </a:lnTo>
                  <a:lnTo>
                    <a:pt x="12735" y="755313"/>
                  </a:lnTo>
                  <a:lnTo>
                    <a:pt x="1613" y="712842"/>
                  </a:lnTo>
                  <a:lnTo>
                    <a:pt x="0" y="668770"/>
                  </a:lnTo>
                  <a:lnTo>
                    <a:pt x="8324" y="624744"/>
                  </a:lnTo>
                  <a:lnTo>
                    <a:pt x="27019" y="582411"/>
                  </a:lnTo>
                  <a:lnTo>
                    <a:pt x="55572" y="544756"/>
                  </a:lnTo>
                  <a:lnTo>
                    <a:pt x="91631" y="515155"/>
                  </a:lnTo>
                  <a:lnTo>
                    <a:pt x="133563" y="494660"/>
                  </a:lnTo>
                  <a:lnTo>
                    <a:pt x="179732" y="484320"/>
                  </a:lnTo>
                  <a:lnTo>
                    <a:pt x="181414" y="479783"/>
                  </a:lnTo>
                  <a:close/>
                </a:path>
                <a:path extrusionOk="0" h="1457325" w="1998979">
                  <a:moveTo>
                    <a:pt x="218070" y="877862"/>
                  </a:moveTo>
                  <a:lnTo>
                    <a:pt x="187509" y="877910"/>
                  </a:lnTo>
                  <a:lnTo>
                    <a:pt x="157463" y="873369"/>
                  </a:lnTo>
                  <a:lnTo>
                    <a:pt x="128448" y="864356"/>
                  </a:lnTo>
                  <a:lnTo>
                    <a:pt x="100978" y="850991"/>
                  </a:lnTo>
                </a:path>
                <a:path extrusionOk="0" h="1457325" w="1998979">
                  <a:moveTo>
                    <a:pt x="321381" y="1171929"/>
                  </a:moveTo>
                  <a:lnTo>
                    <a:pt x="308915" y="1176391"/>
                  </a:lnTo>
                  <a:lnTo>
                    <a:pt x="296194" y="1180028"/>
                  </a:lnTo>
                  <a:lnTo>
                    <a:pt x="283259" y="1182831"/>
                  </a:lnTo>
                  <a:lnTo>
                    <a:pt x="270151" y="1184789"/>
                  </a:lnTo>
                </a:path>
                <a:path extrusionOk="0" h="1457325" w="1998979">
                  <a:moveTo>
                    <a:pt x="762824" y="1313230"/>
                  </a:moveTo>
                  <a:lnTo>
                    <a:pt x="753934" y="1299195"/>
                  </a:lnTo>
                  <a:lnTo>
                    <a:pt x="745815" y="1284718"/>
                  </a:lnTo>
                  <a:lnTo>
                    <a:pt x="738483" y="1269831"/>
                  </a:lnTo>
                  <a:lnTo>
                    <a:pt x="731956" y="1254565"/>
                  </a:lnTo>
                </a:path>
                <a:path extrusionOk="0" h="1457325" w="1998979">
                  <a:moveTo>
                    <a:pt x="1333648" y="1166939"/>
                  </a:moveTo>
                  <a:lnTo>
                    <a:pt x="1331852" y="1183258"/>
                  </a:lnTo>
                  <a:lnTo>
                    <a:pt x="1329195" y="1199449"/>
                  </a:lnTo>
                  <a:lnTo>
                    <a:pt x="1325683" y="1215478"/>
                  </a:lnTo>
                  <a:lnTo>
                    <a:pt x="1321323" y="1231311"/>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50" name="Google Shape;250;p9"/>
            <p:cNvPicPr preferRelativeResize="0"/>
            <p:nvPr/>
          </p:nvPicPr>
          <p:blipFill rotWithShape="1">
            <a:blip r:embed="rId6">
              <a:alphaModFix/>
            </a:blip>
            <a:srcRect b="0" l="0" r="0" t="0"/>
            <a:stretch/>
          </p:blipFill>
          <p:spPr>
            <a:xfrm>
              <a:off x="4785096" y="3142682"/>
              <a:ext cx="162995" cy="253281"/>
            </a:xfrm>
            <a:prstGeom prst="rect">
              <a:avLst/>
            </a:prstGeom>
            <a:noFill/>
            <a:ln>
              <a:noFill/>
            </a:ln>
          </p:spPr>
        </p:pic>
        <p:sp>
          <p:nvSpPr>
            <p:cNvPr id="251" name="Google Shape;251;p9"/>
            <p:cNvSpPr/>
            <p:nvPr/>
          </p:nvSpPr>
          <p:spPr>
            <a:xfrm>
              <a:off x="3394137" y="2454036"/>
              <a:ext cx="1751964" cy="529590"/>
            </a:xfrm>
            <a:custGeom>
              <a:rect b="b" l="l" r="r" t="t"/>
              <a:pathLst>
                <a:path extrusionOk="0" h="529589" w="1751964">
                  <a:moveTo>
                    <a:pt x="1751803" y="438758"/>
                  </a:moveTo>
                  <a:lnTo>
                    <a:pt x="1739096" y="464089"/>
                  </a:lnTo>
                  <a:lnTo>
                    <a:pt x="1723595" y="487719"/>
                  </a:lnTo>
                  <a:lnTo>
                    <a:pt x="1705467" y="509422"/>
                  </a:lnTo>
                  <a:lnTo>
                    <a:pt x="1684881" y="528970"/>
                  </a:lnTo>
                </a:path>
                <a:path extrusionOk="0" h="529589" w="1751964">
                  <a:moveTo>
                    <a:pt x="1591220" y="104030"/>
                  </a:moveTo>
                  <a:lnTo>
                    <a:pt x="1592879" y="114609"/>
                  </a:lnTo>
                  <a:lnTo>
                    <a:pt x="1594023" y="125248"/>
                  </a:lnTo>
                  <a:lnTo>
                    <a:pt x="1594647" y="135930"/>
                  </a:lnTo>
                  <a:lnTo>
                    <a:pt x="1594753" y="146635"/>
                  </a:lnTo>
                </a:path>
                <a:path extrusionOk="0" h="529589" w="1751964">
                  <a:moveTo>
                    <a:pt x="1163830" y="54334"/>
                  </a:moveTo>
                  <a:lnTo>
                    <a:pt x="1170894" y="39855"/>
                  </a:lnTo>
                  <a:lnTo>
                    <a:pt x="1178985" y="25937"/>
                  </a:lnTo>
                  <a:lnTo>
                    <a:pt x="1188069" y="12634"/>
                  </a:lnTo>
                  <a:lnTo>
                    <a:pt x="1198113" y="0"/>
                  </a:lnTo>
                </a:path>
                <a:path extrusionOk="0" h="529589" w="1751964">
                  <a:moveTo>
                    <a:pt x="843171" y="80227"/>
                  </a:moveTo>
                  <a:lnTo>
                    <a:pt x="846216" y="68145"/>
                  </a:lnTo>
                  <a:lnTo>
                    <a:pt x="850006" y="56284"/>
                  </a:lnTo>
                  <a:lnTo>
                    <a:pt x="854530" y="44681"/>
                  </a:lnTo>
                  <a:lnTo>
                    <a:pt x="859776" y="33368"/>
                  </a:lnTo>
                </a:path>
                <a:path extrusionOk="0" h="529589" w="1751964">
                  <a:moveTo>
                    <a:pt x="466858" y="96141"/>
                  </a:moveTo>
                  <a:lnTo>
                    <a:pt x="482902" y="106132"/>
                  </a:lnTo>
                  <a:lnTo>
                    <a:pt x="498292" y="117060"/>
                  </a:lnTo>
                  <a:lnTo>
                    <a:pt x="512986" y="128894"/>
                  </a:lnTo>
                  <a:lnTo>
                    <a:pt x="526944" y="141602"/>
                  </a:lnTo>
                </a:path>
                <a:path extrusionOk="0" h="529589" w="1751964">
                  <a:moveTo>
                    <a:pt x="10485" y="453424"/>
                  </a:moveTo>
                  <a:lnTo>
                    <a:pt x="7151" y="441628"/>
                  </a:lnTo>
                  <a:lnTo>
                    <a:pt x="4289" y="429714"/>
                  </a:lnTo>
                  <a:lnTo>
                    <a:pt x="1905" y="417698"/>
                  </a:lnTo>
                  <a:lnTo>
                    <a:pt x="0" y="405593"/>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52" name="Google Shape;252;p9"/>
            <p:cNvPicPr preferRelativeResize="0"/>
            <p:nvPr/>
          </p:nvPicPr>
          <p:blipFill rotWithShape="1">
            <a:blip r:embed="rId7">
              <a:alphaModFix/>
            </a:blip>
            <a:srcRect b="0" l="0" r="0" t="0"/>
            <a:stretch/>
          </p:blipFill>
          <p:spPr>
            <a:xfrm>
              <a:off x="3624072" y="2532887"/>
              <a:ext cx="1368552" cy="588263"/>
            </a:xfrm>
            <a:prstGeom prst="rect">
              <a:avLst/>
            </a:prstGeom>
            <a:noFill/>
            <a:ln>
              <a:noFill/>
            </a:ln>
          </p:spPr>
        </p:pic>
        <p:pic>
          <p:nvPicPr>
            <p:cNvPr id="253" name="Google Shape;253;p9"/>
            <p:cNvPicPr preferRelativeResize="0"/>
            <p:nvPr/>
          </p:nvPicPr>
          <p:blipFill rotWithShape="1">
            <a:blip r:embed="rId8">
              <a:alphaModFix/>
            </a:blip>
            <a:srcRect b="0" l="0" r="0" t="0"/>
            <a:stretch/>
          </p:blipFill>
          <p:spPr>
            <a:xfrm>
              <a:off x="3709416" y="2377439"/>
              <a:ext cx="1200912" cy="1036319"/>
            </a:xfrm>
            <a:prstGeom prst="rect">
              <a:avLst/>
            </a:prstGeom>
            <a:noFill/>
            <a:ln>
              <a:noFill/>
            </a:ln>
          </p:spPr>
        </p:pic>
        <p:sp>
          <p:nvSpPr>
            <p:cNvPr id="254" name="Google Shape;254;p9"/>
            <p:cNvSpPr/>
            <p:nvPr/>
          </p:nvSpPr>
          <p:spPr>
            <a:xfrm>
              <a:off x="3652747" y="2562158"/>
              <a:ext cx="1276985" cy="495934"/>
            </a:xfrm>
            <a:custGeom>
              <a:rect b="b" l="l" r="r" t="t"/>
              <a:pathLst>
                <a:path extrusionOk="0" h="495935" w="1276985">
                  <a:moveTo>
                    <a:pt x="1193930" y="0"/>
                  </a:moveTo>
                  <a:lnTo>
                    <a:pt x="82652" y="0"/>
                  </a:lnTo>
                  <a:lnTo>
                    <a:pt x="50480" y="6495"/>
                  </a:lnTo>
                  <a:lnTo>
                    <a:pt x="24208" y="24208"/>
                  </a:lnTo>
                  <a:lnTo>
                    <a:pt x="6495" y="50480"/>
                  </a:lnTo>
                  <a:lnTo>
                    <a:pt x="0" y="82652"/>
                  </a:lnTo>
                  <a:lnTo>
                    <a:pt x="0" y="413254"/>
                  </a:lnTo>
                  <a:lnTo>
                    <a:pt x="6495" y="445426"/>
                  </a:lnTo>
                  <a:lnTo>
                    <a:pt x="24208" y="471698"/>
                  </a:lnTo>
                  <a:lnTo>
                    <a:pt x="50480" y="489411"/>
                  </a:lnTo>
                  <a:lnTo>
                    <a:pt x="82652" y="495907"/>
                  </a:lnTo>
                  <a:lnTo>
                    <a:pt x="1193930" y="495907"/>
                  </a:lnTo>
                  <a:lnTo>
                    <a:pt x="1226102" y="489411"/>
                  </a:lnTo>
                  <a:lnTo>
                    <a:pt x="1252375" y="471698"/>
                  </a:lnTo>
                  <a:lnTo>
                    <a:pt x="1270088" y="445426"/>
                  </a:lnTo>
                  <a:lnTo>
                    <a:pt x="1276583" y="413254"/>
                  </a:lnTo>
                  <a:lnTo>
                    <a:pt x="1276583" y="82652"/>
                  </a:lnTo>
                  <a:lnTo>
                    <a:pt x="1270088" y="50480"/>
                  </a:lnTo>
                  <a:lnTo>
                    <a:pt x="1252375" y="24208"/>
                  </a:lnTo>
                  <a:lnTo>
                    <a:pt x="1226102" y="6495"/>
                  </a:lnTo>
                  <a:lnTo>
                    <a:pt x="1193930" y="0"/>
                  </a:lnTo>
                  <a:close/>
                </a:path>
              </a:pathLst>
            </a:custGeom>
            <a:solidFill>
              <a:srgbClr val="7229D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55" name="Google Shape;255;p9"/>
            <p:cNvSpPr/>
            <p:nvPr/>
          </p:nvSpPr>
          <p:spPr>
            <a:xfrm>
              <a:off x="3652747" y="2562158"/>
              <a:ext cx="1276985" cy="495934"/>
            </a:xfrm>
            <a:custGeom>
              <a:rect b="b" l="l" r="r" t="t"/>
              <a:pathLst>
                <a:path extrusionOk="0" h="495935" w="1276985">
                  <a:moveTo>
                    <a:pt x="0" y="82652"/>
                  </a:moveTo>
                  <a:lnTo>
                    <a:pt x="6495" y="50480"/>
                  </a:lnTo>
                  <a:lnTo>
                    <a:pt x="24208" y="24208"/>
                  </a:lnTo>
                  <a:lnTo>
                    <a:pt x="50480" y="6495"/>
                  </a:lnTo>
                  <a:lnTo>
                    <a:pt x="82652" y="0"/>
                  </a:lnTo>
                  <a:lnTo>
                    <a:pt x="1193930" y="0"/>
                  </a:lnTo>
                  <a:lnTo>
                    <a:pt x="1226102" y="6495"/>
                  </a:lnTo>
                  <a:lnTo>
                    <a:pt x="1252374" y="24208"/>
                  </a:lnTo>
                  <a:lnTo>
                    <a:pt x="1270087" y="50480"/>
                  </a:lnTo>
                  <a:lnTo>
                    <a:pt x="1276583" y="82652"/>
                  </a:lnTo>
                  <a:lnTo>
                    <a:pt x="1276583" y="413254"/>
                  </a:lnTo>
                  <a:lnTo>
                    <a:pt x="1270087" y="445426"/>
                  </a:lnTo>
                  <a:lnTo>
                    <a:pt x="1252374" y="471698"/>
                  </a:lnTo>
                  <a:lnTo>
                    <a:pt x="1226102" y="489411"/>
                  </a:lnTo>
                  <a:lnTo>
                    <a:pt x="1193930" y="495907"/>
                  </a:lnTo>
                  <a:lnTo>
                    <a:pt x="82652" y="495907"/>
                  </a:lnTo>
                  <a:lnTo>
                    <a:pt x="50480" y="489411"/>
                  </a:lnTo>
                  <a:lnTo>
                    <a:pt x="24208" y="471698"/>
                  </a:lnTo>
                  <a:lnTo>
                    <a:pt x="6495" y="445426"/>
                  </a:lnTo>
                  <a:lnTo>
                    <a:pt x="0" y="413254"/>
                  </a:lnTo>
                  <a:lnTo>
                    <a:pt x="0" y="82652"/>
                  </a:lnTo>
                  <a:close/>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56" name="Google Shape;256;p9"/>
            <p:cNvPicPr preferRelativeResize="0"/>
            <p:nvPr/>
          </p:nvPicPr>
          <p:blipFill rotWithShape="1">
            <a:blip r:embed="rId9">
              <a:alphaModFix/>
            </a:blip>
            <a:srcRect b="0" l="0" r="0" t="0"/>
            <a:stretch/>
          </p:blipFill>
          <p:spPr>
            <a:xfrm>
              <a:off x="3624072" y="3063239"/>
              <a:ext cx="1368552" cy="588264"/>
            </a:xfrm>
            <a:prstGeom prst="rect">
              <a:avLst/>
            </a:prstGeom>
            <a:noFill/>
            <a:ln>
              <a:noFill/>
            </a:ln>
          </p:spPr>
        </p:pic>
        <p:pic>
          <p:nvPicPr>
            <p:cNvPr id="257" name="Google Shape;257;p9"/>
            <p:cNvPicPr preferRelativeResize="0"/>
            <p:nvPr/>
          </p:nvPicPr>
          <p:blipFill rotWithShape="1">
            <a:blip r:embed="rId10">
              <a:alphaModFix/>
            </a:blip>
            <a:srcRect b="0" l="0" r="0" t="0"/>
            <a:stretch/>
          </p:blipFill>
          <p:spPr>
            <a:xfrm>
              <a:off x="3837432" y="2907791"/>
              <a:ext cx="944880" cy="1033272"/>
            </a:xfrm>
            <a:prstGeom prst="rect">
              <a:avLst/>
            </a:prstGeom>
            <a:noFill/>
            <a:ln>
              <a:noFill/>
            </a:ln>
          </p:spPr>
        </p:pic>
        <p:sp>
          <p:nvSpPr>
            <p:cNvPr id="258" name="Google Shape;258;p9"/>
            <p:cNvSpPr/>
            <p:nvPr/>
          </p:nvSpPr>
          <p:spPr>
            <a:xfrm>
              <a:off x="3652747" y="3091801"/>
              <a:ext cx="1276985" cy="495934"/>
            </a:xfrm>
            <a:custGeom>
              <a:rect b="b" l="l" r="r" t="t"/>
              <a:pathLst>
                <a:path extrusionOk="0" h="495935" w="1276985">
                  <a:moveTo>
                    <a:pt x="1193930" y="0"/>
                  </a:moveTo>
                  <a:lnTo>
                    <a:pt x="82652" y="0"/>
                  </a:lnTo>
                  <a:lnTo>
                    <a:pt x="50480" y="6495"/>
                  </a:lnTo>
                  <a:lnTo>
                    <a:pt x="24208" y="24208"/>
                  </a:lnTo>
                  <a:lnTo>
                    <a:pt x="6495" y="50480"/>
                  </a:lnTo>
                  <a:lnTo>
                    <a:pt x="0" y="82652"/>
                  </a:lnTo>
                  <a:lnTo>
                    <a:pt x="0" y="413254"/>
                  </a:lnTo>
                  <a:lnTo>
                    <a:pt x="6495" y="445426"/>
                  </a:lnTo>
                  <a:lnTo>
                    <a:pt x="24208" y="471698"/>
                  </a:lnTo>
                  <a:lnTo>
                    <a:pt x="50480" y="489411"/>
                  </a:lnTo>
                  <a:lnTo>
                    <a:pt x="82652" y="495907"/>
                  </a:lnTo>
                  <a:lnTo>
                    <a:pt x="1193930" y="495907"/>
                  </a:lnTo>
                  <a:lnTo>
                    <a:pt x="1226102" y="489411"/>
                  </a:lnTo>
                  <a:lnTo>
                    <a:pt x="1252375" y="471698"/>
                  </a:lnTo>
                  <a:lnTo>
                    <a:pt x="1270088" y="445426"/>
                  </a:lnTo>
                  <a:lnTo>
                    <a:pt x="1276583" y="413254"/>
                  </a:lnTo>
                  <a:lnTo>
                    <a:pt x="1276583" y="82652"/>
                  </a:lnTo>
                  <a:lnTo>
                    <a:pt x="1270088" y="50480"/>
                  </a:lnTo>
                  <a:lnTo>
                    <a:pt x="1252375" y="24208"/>
                  </a:lnTo>
                  <a:lnTo>
                    <a:pt x="1226102" y="6495"/>
                  </a:lnTo>
                  <a:lnTo>
                    <a:pt x="119393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59" name="Google Shape;259;p9"/>
            <p:cNvSpPr/>
            <p:nvPr/>
          </p:nvSpPr>
          <p:spPr>
            <a:xfrm>
              <a:off x="3652747" y="3091801"/>
              <a:ext cx="1276985" cy="495934"/>
            </a:xfrm>
            <a:custGeom>
              <a:rect b="b" l="l" r="r" t="t"/>
              <a:pathLst>
                <a:path extrusionOk="0" h="495935" w="1276985">
                  <a:moveTo>
                    <a:pt x="0" y="82652"/>
                  </a:moveTo>
                  <a:lnTo>
                    <a:pt x="6495" y="50480"/>
                  </a:lnTo>
                  <a:lnTo>
                    <a:pt x="24208" y="24208"/>
                  </a:lnTo>
                  <a:lnTo>
                    <a:pt x="50480" y="6495"/>
                  </a:lnTo>
                  <a:lnTo>
                    <a:pt x="82652" y="0"/>
                  </a:lnTo>
                  <a:lnTo>
                    <a:pt x="1193930" y="0"/>
                  </a:lnTo>
                  <a:lnTo>
                    <a:pt x="1226102" y="6495"/>
                  </a:lnTo>
                  <a:lnTo>
                    <a:pt x="1252374" y="24208"/>
                  </a:lnTo>
                  <a:lnTo>
                    <a:pt x="1270087" y="50480"/>
                  </a:lnTo>
                  <a:lnTo>
                    <a:pt x="1276583" y="82652"/>
                  </a:lnTo>
                  <a:lnTo>
                    <a:pt x="1276583" y="413254"/>
                  </a:lnTo>
                  <a:lnTo>
                    <a:pt x="1270087" y="445426"/>
                  </a:lnTo>
                  <a:lnTo>
                    <a:pt x="1252374" y="471698"/>
                  </a:lnTo>
                  <a:lnTo>
                    <a:pt x="1226102" y="489411"/>
                  </a:lnTo>
                  <a:lnTo>
                    <a:pt x="1193930" y="495907"/>
                  </a:lnTo>
                  <a:lnTo>
                    <a:pt x="82652" y="495907"/>
                  </a:lnTo>
                  <a:lnTo>
                    <a:pt x="50480" y="489411"/>
                  </a:lnTo>
                  <a:lnTo>
                    <a:pt x="24208" y="471698"/>
                  </a:lnTo>
                  <a:lnTo>
                    <a:pt x="6495" y="445426"/>
                  </a:lnTo>
                  <a:lnTo>
                    <a:pt x="0" y="413254"/>
                  </a:lnTo>
                  <a:lnTo>
                    <a:pt x="0" y="82652"/>
                  </a:lnTo>
                  <a:close/>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60" name="Google Shape;260;p9"/>
          <p:cNvSpPr txBox="1"/>
          <p:nvPr/>
        </p:nvSpPr>
        <p:spPr>
          <a:xfrm>
            <a:off x="692056" y="1489583"/>
            <a:ext cx="6569100" cy="2817900"/>
          </a:xfrm>
          <a:prstGeom prst="rect">
            <a:avLst/>
          </a:prstGeom>
          <a:noFill/>
          <a:ln>
            <a:noFill/>
          </a:ln>
        </p:spPr>
        <p:txBody>
          <a:bodyPr anchorCtr="0" anchor="t" bIns="0" lIns="0" spcFirstLastPara="1" rIns="0" wrap="square" tIns="88900">
            <a:spAutoFit/>
          </a:bodyPr>
          <a:lstStyle/>
          <a:p>
            <a:pPr indent="-147955" lvl="0" marL="167005" rtl="0" algn="l">
              <a:lnSpc>
                <a:spcPct val="100000"/>
              </a:lnSpc>
              <a:spcBef>
                <a:spcPts val="0"/>
              </a:spcBef>
              <a:spcAft>
                <a:spcPts val="0"/>
              </a:spcAft>
              <a:buClr>
                <a:srgbClr val="FFBA00"/>
              </a:buClr>
              <a:buSzPts val="1700"/>
              <a:buFont typeface="Arial"/>
              <a:buChar char="•"/>
            </a:pPr>
            <a:r>
              <a:rPr lang="en-US" sz="1700">
                <a:latin typeface="Verdana"/>
                <a:ea typeface="Verdana"/>
                <a:cs typeface="Verdana"/>
                <a:sym typeface="Verdana"/>
              </a:rPr>
              <a:t>Tuttavia, la comunicazione a diodi NON è efficace per:</a:t>
            </a:r>
            <a:endParaRPr sz="1700">
              <a:latin typeface="Verdana"/>
              <a:ea typeface="Verdana"/>
              <a:cs typeface="Verdana"/>
              <a:sym typeface="Verdana"/>
            </a:endParaRPr>
          </a:p>
          <a:p>
            <a:pPr indent="-95250" lvl="1" marL="286385" marR="5080" rtl="0" algn="l">
              <a:lnSpc>
                <a:spcPct val="100000"/>
              </a:lnSpc>
              <a:spcBef>
                <a:spcPts val="535"/>
              </a:spcBef>
              <a:spcAft>
                <a:spcPts val="0"/>
              </a:spcAft>
              <a:buSzPts val="1500"/>
              <a:buFont typeface="Arial"/>
              <a:buChar char="•"/>
            </a:pPr>
            <a:r>
              <a:rPr lang="en-US" sz="1500">
                <a:latin typeface="Verdana"/>
                <a:ea typeface="Verdana"/>
                <a:cs typeface="Verdana"/>
                <a:sym typeface="Verdana"/>
              </a:rPr>
              <a:t>	Reti IT-OT in cui la rete di origine e quella di destinazione si trovano nello stesso dominio</a:t>
            </a:r>
            <a:endParaRPr sz="1500">
              <a:latin typeface="Verdana"/>
              <a:ea typeface="Verdana"/>
              <a:cs typeface="Verdana"/>
              <a:sym typeface="Verdana"/>
            </a:endParaRPr>
          </a:p>
          <a:p>
            <a:pPr indent="0" lvl="0" marL="3310254" marR="2673350" rtl="0" algn="ctr">
              <a:lnSpc>
                <a:spcPct val="116111"/>
              </a:lnSpc>
              <a:spcBef>
                <a:spcPts val="1140"/>
              </a:spcBef>
              <a:spcAft>
                <a:spcPts val="0"/>
              </a:spcAft>
              <a:buNone/>
            </a:pPr>
            <a:r>
              <a:rPr b="1" lang="en-US" sz="3500">
                <a:solidFill>
                  <a:srgbClr val="FFFFFF"/>
                </a:solidFill>
                <a:latin typeface="Tahoma"/>
                <a:ea typeface="Tahoma"/>
                <a:cs typeface="Tahoma"/>
                <a:sym typeface="Tahoma"/>
              </a:rPr>
              <a:t>OT </a:t>
            </a:r>
            <a:r>
              <a:rPr b="1" lang="en-US" sz="3500">
                <a:latin typeface="Tahoma"/>
                <a:ea typeface="Tahoma"/>
                <a:cs typeface="Tahoma"/>
                <a:sym typeface="Tahoma"/>
              </a:rPr>
              <a:t>IT</a:t>
            </a:r>
            <a:endParaRPr sz="3500">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2025-03-31T11:06:15.0000000Z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2024-06-06T00:00:00Z</vt:filetime>
  </property>
  <property fmtid="{D5CDD505-2E9C-101B-9397-08002B2CF9AE}" pid="3" name="LastSaved">
    <vt:filetime>2025-03-31T00:00:00Z</vt:filetime>
  </property>
  <property fmtid="{D5CDD505-2E9C-101B-9397-08002B2CF9AE}" pid="4" name="Producer">
    <vt:lpwstr>macOS Versión 10.15.7 (Compilación 19H2026) Quartz PDFContext</vt:lpwstr>
  </property>
</Properties>
</file>