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6858000" cx="12192000"/>
  <p:notesSz cx="6858000" cy="9144000"/>
  <p:embeddedFontLst>
    <p:embeddedFont>
      <p:font typeface="Book Antiqua"/>
      <p:regular r:id="rId57"/>
      <p:bold r:id="rId58"/>
      <p:italic r:id="rId59"/>
      <p:boldItalic r:id="rId60"/>
    </p:embeddedFont>
    <p:embeddedFont>
      <p:font typeface="Century Gothic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65" roundtripDataSignature="AMtx7mgBx5o3ATaKUPEOmvV6pjkx/OsJ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837B80-A0FC-450C-9D14-86C89C5807C9}">
  <a:tblStyle styleId="{E3837B80-A0FC-450C-9D14-86C89C5807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3A68FFB-66DC-4111-BD6A-2278BF15309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3E6"/>
          </a:solidFill>
        </a:fill>
      </a:tcStyle>
    </a:wholeTbl>
    <a:band1H>
      <a:tcTxStyle/>
      <a:tcStyle>
        <a:fill>
          <a:solidFill>
            <a:srgbClr val="FFE6CA"/>
          </a:solidFill>
        </a:fill>
      </a:tcStyle>
    </a:band1H>
    <a:band2H>
      <a:tcTxStyle/>
    </a:band2H>
    <a:band1V>
      <a:tcTxStyle/>
      <a:tcStyle>
        <a:fill>
          <a:solidFill>
            <a:srgbClr val="FFE6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CenturyGothic-bold.fntdata"/><Relationship Id="rId61" Type="http://schemas.openxmlformats.org/officeDocument/2006/relationships/font" Target="fonts/CenturyGothic-regular.fntdata"/><Relationship Id="rId20" Type="http://schemas.openxmlformats.org/officeDocument/2006/relationships/slide" Target="slides/slide14.xml"/><Relationship Id="rId64" Type="http://schemas.openxmlformats.org/officeDocument/2006/relationships/font" Target="fonts/CenturyGothic-boldItalic.fntdata"/><Relationship Id="rId63" Type="http://schemas.openxmlformats.org/officeDocument/2006/relationships/font" Target="fonts/CenturyGothic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BookAntiqua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BookAntiqua-regular.fnt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BookAntiqua-italic.fntdata"/><Relationship Id="rId14" Type="http://schemas.openxmlformats.org/officeDocument/2006/relationships/slide" Target="slides/slide8.xml"/><Relationship Id="rId58" Type="http://schemas.openxmlformats.org/officeDocument/2006/relationships/font" Target="fonts/BookAntiqua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1:notes"/>
          <p:cNvSpPr/>
          <p:nvPr>
            <p:ph idx="2" type="sldImg"/>
          </p:nvPr>
        </p:nvSpPr>
        <p:spPr>
          <a:xfrm>
            <a:off x="460375" y="719138"/>
            <a:ext cx="6399213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976313" y="4559300"/>
            <a:ext cx="5362575" cy="432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Google Shape;34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7" name="Google Shape;37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Google Shape;41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0" name="Google Shape;62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458788" y="720725"/>
            <a:ext cx="6397625" cy="3598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9500" lIns="99025" spcFirstLastPara="1" rIns="99025" wrap="square" tIns="49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59556" y="290252"/>
            <a:ext cx="6064493" cy="687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9"/>
          <p:cNvSpPr txBox="1"/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9"/>
          <p:cNvSpPr txBox="1"/>
          <p:nvPr>
            <p:ph idx="1" type="subTitle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" name="Google Shape;17;p29"/>
          <p:cNvSpPr/>
          <p:nvPr>
            <p:ph idx="2" type="pic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" name="Google Shape;18;p29"/>
          <p:cNvSpPr txBox="1"/>
          <p:nvPr>
            <p:ph idx="3" type="body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b="1" sz="6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cxnSp>
        <p:nvCxnSpPr>
          <p:cNvPr id="19" name="Google Shape;19;p29"/>
          <p:cNvCxnSpPr/>
          <p:nvPr/>
        </p:nvCxnSpPr>
        <p:spPr>
          <a:xfrm flipH="1">
            <a:off x="4559556" y="-10665"/>
            <a:ext cx="1930144" cy="6877290"/>
          </a:xfrm>
          <a:prstGeom prst="straightConnector1">
            <a:avLst/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Dark" showMasterSp="0">
  <p:cSld name="Comparison Dark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7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79" name="Google Shape;79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37"/>
          <p:cNvSpPr txBox="1"/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3" name="Google Shape;83;p37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7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5" name="Google Shape;85;p37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37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7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8" name="Google Shape;88;p37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9" name="Google Shape;89;p37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7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sson Summary" showMasterSp="0">
  <p:cSld name="Lesson Summary"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/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1" type="subTitle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6" name="Google Shape;96;p38"/>
          <p:cNvSpPr txBox="1"/>
          <p:nvPr>
            <p:ph idx="2" type="body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3" type="body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4" type="body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5" type="body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0" name="Google Shape;100;p38"/>
          <p:cNvSpPr txBox="1"/>
          <p:nvPr>
            <p:ph idx="6" type="body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idx="7" type="body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1" showMasterSp="0">
  <p:cSld name="Agenda - Topic 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9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39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9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6" name="Google Shape;106;p39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7" name="Google Shape;107;p39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8" name="Google Shape;108;p39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9" name="Google Shape;109;p39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0" name="Google Shape;110;p39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1" name="Google Shape;111;p39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2" name="Google Shape;112;p39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3" name="Google Shape;113;p39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4" name="Google Shape;114;p39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15" name="Google Shape;115;p3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2" showMasterSp="0">
  <p:cSld name="Agenda - Topic 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0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40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0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0" name="Google Shape;120;p40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1" name="Google Shape;121;p40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2" name="Google Shape;122;p40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3" name="Google Shape;123;p40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4" name="Google Shape;124;p40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5" name="Google Shape;125;p40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6" name="Google Shape;126;p40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8" name="Google Shape;128;p40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29" name="Google Shape;129;p4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3" showMasterSp="0">
  <p:cSld name="Agenda - Topic 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1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3" name="Google Shape;133;p41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4" name="Google Shape;134;p41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5" name="Google Shape;135;p41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6" name="Google Shape;136;p41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7" name="Google Shape;137;p41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8" name="Google Shape;138;p41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39" name="Google Shape;139;p41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0" name="Google Shape;140;p41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2" name="Google Shape;142;p4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4" showMasterSp="0">
  <p:cSld name="Agenda - Topic 4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2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42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7" name="Google Shape;147;p42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8" name="Google Shape;148;p42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49" name="Google Shape;149;p42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1" name="Google Shape;151;p42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3" name="Google Shape;153;p42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4" name="Google Shape;154;p42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5" name="Google Shape;155;p42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56" name="Google Shape;156;p4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Topic 5" showMasterSp="0">
  <p:cSld name="Agenda - Topic 5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3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4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1" name="Google Shape;161;p43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2" name="Google Shape;162;p43"/>
          <p:cNvSpPr txBox="1"/>
          <p:nvPr>
            <p:ph idx="3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3" name="Google Shape;163;p43"/>
          <p:cNvSpPr txBox="1"/>
          <p:nvPr>
            <p:ph idx="4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4" name="Google Shape;164;p43"/>
          <p:cNvSpPr txBox="1"/>
          <p:nvPr>
            <p:ph idx="5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5" name="Google Shape;165;p43"/>
          <p:cNvSpPr txBox="1"/>
          <p:nvPr>
            <p:ph idx="6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7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7" name="Google Shape;167;p43"/>
          <p:cNvSpPr txBox="1"/>
          <p:nvPr>
            <p:ph idx="8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8" name="Google Shape;168;p43"/>
          <p:cNvSpPr txBox="1"/>
          <p:nvPr>
            <p:ph idx="9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b="0" baseline="-25000" sz="5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69" name="Google Shape;169;p43"/>
          <p:cNvSpPr txBox="1"/>
          <p:nvPr>
            <p:ph idx="13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0" name="Google Shape;170;p4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"/>
          <p:cNvSpPr txBox="1"/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5"/>
          <p:cNvSpPr txBox="1"/>
          <p:nvPr>
            <p:ph idx="1" type="body"/>
          </p:nvPr>
        </p:nvSpPr>
        <p:spPr>
          <a:xfrm>
            <a:off x="609600" y="1524000"/>
            <a:ext cx="5435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4" name="Google Shape;174;p45"/>
          <p:cNvSpPr txBox="1"/>
          <p:nvPr>
            <p:ph idx="2" type="body"/>
          </p:nvPr>
        </p:nvSpPr>
        <p:spPr>
          <a:xfrm>
            <a:off x="6248400" y="1524000"/>
            <a:ext cx="5435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75" name="Google Shape;175;p4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6" name="Google Shape;176;p45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45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6"/>
          <p:cNvSpPr txBox="1"/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1" name="Google Shape;181;p46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46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3" name="Google Shape;23;p4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44"/>
          <p:cNvSpPr txBox="1"/>
          <p:nvPr>
            <p:ph idx="11" type="ftr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4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/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" type="subTitle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" name="Google Shape;29;p31"/>
          <p:cNvSpPr txBox="1"/>
          <p:nvPr>
            <p:ph idx="2" type="body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30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 showMasterSp="0">
  <p:cSld name="Closing Slide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indent="-295275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indent="-295275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indent="-295275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/>
          <p:nvPr/>
        </p:nvSpPr>
        <p:spPr>
          <a:xfrm>
            <a:off x="6093537" y="-1946"/>
            <a:ext cx="3601340" cy="6881814"/>
          </a:xfrm>
          <a:custGeom>
            <a:rect b="b" l="l" r="r" t="t"/>
            <a:pathLst>
              <a:path extrusionOk="0" h="6881814" w="360134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33"/>
          <p:cNvSpPr txBox="1"/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2" type="body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3" type="body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4" type="body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5" type="body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6" type="body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7" type="body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8" type="body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9" type="body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baseline="-25000" sz="4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3" type="body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Single line)" showMasterSp="0">
  <p:cSld name="Title and Content (Single line)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/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4"/>
          <p:cNvSpPr txBox="1"/>
          <p:nvPr>
            <p:ph idx="1" type="body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 showMasterSp="0">
  <p:cSld name="Title and Content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" type="body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6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62" name="Google Shape;62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36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36"/>
          <p:cNvSpPr txBox="1"/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/>
          <p:nvPr>
            <p:ph idx="1" type="body"/>
          </p:nvPr>
        </p:nvSpPr>
        <p:spPr>
          <a:xfrm>
            <a:off x="131835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411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/>
          <p:nvPr>
            <p:ph idx="3" type="body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9" name="Google Shape;69;p36"/>
          <p:cNvSpPr/>
          <p:nvPr>
            <p:ph idx="4" type="body"/>
          </p:nvPr>
        </p:nvSpPr>
        <p:spPr>
          <a:xfrm>
            <a:off x="4651092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411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36"/>
          <p:cNvSpPr/>
          <p:nvPr>
            <p:ph idx="5" type="pic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6"/>
          <p:cNvSpPr txBox="1"/>
          <p:nvPr>
            <p:ph idx="6" type="body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2" name="Google Shape;72;p36"/>
          <p:cNvSpPr/>
          <p:nvPr>
            <p:ph idx="7" type="body"/>
          </p:nvPr>
        </p:nvSpPr>
        <p:spPr>
          <a:xfrm>
            <a:off x="7995403" y="1894376"/>
            <a:ext cx="2847975" cy="3390899"/>
          </a:xfrm>
          <a:prstGeom prst="roundRect">
            <a:avLst>
              <a:gd fmla="val 16667" name="adj"/>
            </a:avLst>
          </a:prstGeom>
          <a:solidFill>
            <a:schemeClr val="accent1">
              <a:alpha val="9411"/>
            </a:schemeClr>
          </a:solidFill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2743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3" name="Google Shape;73;p36"/>
          <p:cNvSpPr/>
          <p:nvPr>
            <p:ph idx="8" type="pic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6"/>
          <p:cNvSpPr txBox="1"/>
          <p:nvPr>
            <p:ph idx="9" type="body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1" type="ftr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b="0" i="0" sz="6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/>
          <p:nvPr>
            <p:ph type="ctrTitle"/>
          </p:nvPr>
        </p:nvSpPr>
        <p:spPr>
          <a:xfrm>
            <a:off x="6660383" y="335212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lang="en-US" sz="4800"/>
              <a:t>Network Security For Energy</a:t>
            </a:r>
            <a:endParaRPr sz="4800"/>
          </a:p>
        </p:txBody>
      </p:sp>
      <p:sp>
        <p:nvSpPr>
          <p:cNvPr id="189" name="Google Shape;189;p1"/>
          <p:cNvSpPr txBox="1"/>
          <p:nvPr>
            <p:ph idx="1" type="subTitle"/>
          </p:nvPr>
        </p:nvSpPr>
        <p:spPr>
          <a:xfrm>
            <a:off x="6162809" y="5158411"/>
            <a:ext cx="3185677" cy="100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PRESENTATION BY: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ANTONIOS NTIB</a:t>
            </a:r>
            <a:endParaRPr/>
          </a:p>
        </p:txBody>
      </p:sp>
      <p:sp>
        <p:nvSpPr>
          <p:cNvPr id="190" name="Google Shape;190;p1"/>
          <p:cNvSpPr txBox="1"/>
          <p:nvPr>
            <p:ph idx="3" type="body"/>
          </p:nvPr>
        </p:nvSpPr>
        <p:spPr>
          <a:xfrm>
            <a:off x="6131164" y="3198905"/>
            <a:ext cx="5381863" cy="1008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CSP004_C_E</a:t>
            </a:r>
            <a:endParaRPr/>
          </a:p>
        </p:txBody>
      </p:sp>
      <p:sp>
        <p:nvSpPr>
          <p:cNvPr id="191" name="Google Shape;191;p1"/>
          <p:cNvSpPr/>
          <p:nvPr/>
        </p:nvSpPr>
        <p:spPr>
          <a:xfrm rot="10800000">
            <a:off x="3507757" y="-11160"/>
            <a:ext cx="2553080" cy="6858841"/>
          </a:xfrm>
          <a:custGeom>
            <a:rect b="b" l="l" r="r" t="t"/>
            <a:pathLst>
              <a:path extrusionOk="0" h="6858841" w="255308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black and white cover with blue squares&#10;&#10;Description automatically generated" id="192" name="Google Shape;19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2" l="0" r="0" t="784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193" name="Google Shape;193;p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4" name="Google Shape;19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1"/>
          <p:cNvSpPr txBox="1"/>
          <p:nvPr/>
        </p:nvSpPr>
        <p:spPr>
          <a:xfrm>
            <a:off x="6168697" y="4405167"/>
            <a:ext cx="55079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 SET #9: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 Key Encryption and Digital 		Signatures</a:t>
            </a:r>
            <a:endParaRPr b="1" i="1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red sign with white text&#10;&#10;Description automatically generated" id="197" name="Google Shape;19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3631" y="4932619"/>
            <a:ext cx="1532424" cy="56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 txBox="1"/>
          <p:nvPr>
            <p:ph type="ctrTitle"/>
          </p:nvPr>
        </p:nvSpPr>
        <p:spPr>
          <a:xfrm>
            <a:off x="796322" y="320040"/>
            <a:ext cx="6732237" cy="7811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El Gamal Encryption</a:t>
            </a:r>
            <a:endParaRPr/>
          </a:p>
        </p:txBody>
      </p:sp>
      <p:sp>
        <p:nvSpPr>
          <p:cNvPr id="282" name="Google Shape;282;p10"/>
          <p:cNvSpPr txBox="1"/>
          <p:nvPr>
            <p:ph idx="1" type="body"/>
          </p:nvPr>
        </p:nvSpPr>
        <p:spPr>
          <a:xfrm>
            <a:off x="1081457" y="1575864"/>
            <a:ext cx="10314130" cy="3713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Public key &lt;g, p, h=g</a:t>
            </a:r>
            <a:r>
              <a:rPr baseline="30000" lang="en-US"/>
              <a:t>a </a:t>
            </a:r>
            <a:r>
              <a:rPr lang="en-US"/>
              <a:t> mod p&gt;</a:t>
            </a:r>
            <a:endParaRPr/>
          </a:p>
          <a:p>
            <a:pPr indent="-342900" lvl="1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Private key is a</a:t>
            </a:r>
            <a:endParaRPr/>
          </a:p>
          <a:p>
            <a:pPr indent="-342900" lvl="1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To encrypt: chooses random b, computes </a:t>
            </a:r>
            <a:r>
              <a:rPr b="1" lang="en-US"/>
              <a:t>C=[g</a:t>
            </a:r>
            <a:r>
              <a:rPr b="1" baseline="30000" lang="en-US"/>
              <a:t>b</a:t>
            </a:r>
            <a:r>
              <a:rPr b="1" lang="en-US"/>
              <a:t> mod p, g</a:t>
            </a:r>
            <a:r>
              <a:rPr b="1" baseline="30000" lang="en-US"/>
              <a:t>ab</a:t>
            </a:r>
            <a:r>
              <a:rPr b="1" lang="en-US"/>
              <a:t> * M mod p].</a:t>
            </a:r>
            <a:endParaRPr b="1"/>
          </a:p>
          <a:p>
            <a:pPr indent="-342900" lvl="2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Idea: for each M, sender and receiver establish a shared secret g</a:t>
            </a:r>
            <a:r>
              <a:rPr baseline="30000" lang="en-US"/>
              <a:t>ab</a:t>
            </a:r>
            <a:r>
              <a:rPr lang="en-US"/>
              <a:t> via the DH protocol.  The value g</a:t>
            </a:r>
            <a:r>
              <a:rPr baseline="30000" lang="en-US"/>
              <a:t>ab</a:t>
            </a:r>
            <a:r>
              <a:rPr lang="en-US"/>
              <a:t> hides the message M by multiplying it.</a:t>
            </a:r>
            <a:endParaRPr/>
          </a:p>
          <a:p>
            <a:pPr indent="-342900" lvl="1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To decrypt C=[c</a:t>
            </a:r>
            <a:r>
              <a:rPr baseline="-25000" lang="en-US"/>
              <a:t>1</a:t>
            </a:r>
            <a:r>
              <a:rPr lang="en-US"/>
              <a:t>,c</a:t>
            </a:r>
            <a:r>
              <a:rPr baseline="-25000" lang="en-US"/>
              <a:t>2</a:t>
            </a:r>
            <a:r>
              <a:rPr lang="en-US"/>
              <a:t>], computes M where </a:t>
            </a:r>
            <a:endParaRPr/>
          </a:p>
          <a:p>
            <a:pPr indent="-342900" lvl="2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((c</a:t>
            </a:r>
            <a:r>
              <a:rPr baseline="-25000" lang="en-US"/>
              <a:t>1</a:t>
            </a:r>
            <a:r>
              <a:rPr baseline="30000" lang="en-US"/>
              <a:t>a</a:t>
            </a:r>
            <a:r>
              <a:rPr lang="en-US"/>
              <a:t> mod p) * M) mod p = c</a:t>
            </a:r>
            <a:r>
              <a:rPr baseline="-25000" lang="en-US"/>
              <a:t>2</a:t>
            </a:r>
            <a:r>
              <a:rPr lang="en-US"/>
              <a:t>.</a:t>
            </a:r>
            <a:endParaRPr/>
          </a:p>
          <a:p>
            <a:pPr indent="-342900" lvl="3" marL="12001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To find M for x * M mod p = c</a:t>
            </a:r>
            <a:r>
              <a:rPr baseline="-25000" lang="en-US"/>
              <a:t>2</a:t>
            </a:r>
            <a:r>
              <a:rPr lang="en-US"/>
              <a:t>, compute z s.t. x*z mod p =1, and then M = C</a:t>
            </a:r>
            <a:r>
              <a:rPr baseline="-25000" lang="en-US"/>
              <a:t>2</a:t>
            </a:r>
            <a:r>
              <a:rPr lang="en-US"/>
              <a:t>*z mod p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CDH assumption ensures M cannot be fully recovered.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IND-CPA security requires DDH.</a:t>
            </a:r>
            <a:endParaRPr/>
          </a:p>
        </p:txBody>
      </p:sp>
      <p:pic>
        <p:nvPicPr>
          <p:cNvPr id="283" name="Google Shape;28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8651" y="5958348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0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/>
          <p:nvPr>
            <p:ph type="ctrTitle"/>
          </p:nvPr>
        </p:nvSpPr>
        <p:spPr>
          <a:xfrm>
            <a:off x="1079980" y="536005"/>
            <a:ext cx="3855814" cy="763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RSA Algorithm</a:t>
            </a:r>
            <a:endParaRPr/>
          </a:p>
        </p:txBody>
      </p:sp>
      <p:sp>
        <p:nvSpPr>
          <p:cNvPr id="291" name="Google Shape;291;p11"/>
          <p:cNvSpPr txBox="1"/>
          <p:nvPr>
            <p:ph idx="2" type="body"/>
          </p:nvPr>
        </p:nvSpPr>
        <p:spPr>
          <a:xfrm>
            <a:off x="865239" y="1755790"/>
            <a:ext cx="10127226" cy="3760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Invented in </a:t>
            </a:r>
            <a:r>
              <a:rPr b="1" lang="en-US" sz="1800">
                <a:solidFill>
                  <a:srgbClr val="CC0099"/>
                </a:solidFill>
              </a:rPr>
              <a:t>1978 </a:t>
            </a:r>
            <a:r>
              <a:rPr lang="en-US" sz="1800"/>
              <a:t>by Ron </a:t>
            </a:r>
            <a:r>
              <a:rPr b="1" lang="en-US" sz="1800"/>
              <a:t>R</a:t>
            </a:r>
            <a:r>
              <a:rPr lang="en-US" sz="1800"/>
              <a:t>ivest, Adi </a:t>
            </a:r>
            <a:r>
              <a:rPr b="1" lang="en-US" sz="1800"/>
              <a:t>S</a:t>
            </a:r>
            <a:r>
              <a:rPr lang="en-US" sz="1800"/>
              <a:t>hamir and Leonard </a:t>
            </a:r>
            <a:r>
              <a:rPr b="1" lang="en-US" sz="1800"/>
              <a:t>A</a:t>
            </a:r>
            <a:r>
              <a:rPr lang="en-US" sz="1800"/>
              <a:t>dleman</a:t>
            </a:r>
            <a:endParaRPr sz="1800"/>
          </a:p>
          <a:p>
            <a:pPr indent="-274320" lvl="1" marL="749808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Published as R L Rivest, A Shamir, L Adleman, "</a:t>
            </a:r>
            <a:r>
              <a:rPr i="1" lang="en-US" sz="1800"/>
              <a:t>On Digital Signatures and Public Key Cryptosystems</a:t>
            </a:r>
            <a:r>
              <a:rPr lang="en-US" sz="1800"/>
              <a:t>", Communications of the ACM, vol 21 no 2, pp120-126, Feb 1978 </a:t>
            </a:r>
            <a:endParaRPr sz="1800"/>
          </a:p>
          <a:p>
            <a:pPr indent="0" lvl="1" marL="475487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800"/>
          </a:p>
          <a:p>
            <a:pPr indent="0" lvl="1" marL="475487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 sz="1800"/>
          </a:p>
          <a:p>
            <a:pPr indent="-274320" lvl="0" marL="27432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Security relies on the difficulty of factoring large composite numbers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Essentially the same algorithm was discovered in 1973 by Clifford Cocks, who works for the British intelligence</a:t>
            </a:r>
            <a:endParaRPr sz="18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292" name="Google Shape;2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8715" y="589935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RSA Public Key Crypto System</a:t>
            </a:r>
            <a:endParaRPr/>
          </a:p>
        </p:txBody>
      </p:sp>
      <p:sp>
        <p:nvSpPr>
          <p:cNvPr id="299" name="Google Shape;299;p12"/>
          <p:cNvSpPr txBox="1"/>
          <p:nvPr>
            <p:ph idx="1" type="body"/>
          </p:nvPr>
        </p:nvSpPr>
        <p:spPr>
          <a:xfrm>
            <a:off x="796321" y="2252076"/>
            <a:ext cx="8318181" cy="3558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44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b="1" lang="en-US">
                <a:solidFill>
                  <a:srgbClr val="CC0099"/>
                </a:solidFill>
              </a:rPr>
              <a:t>Key generation: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1. Select 2 large prime numbers of about the same size, p and q</a:t>
            </a:r>
            <a:endParaRPr/>
          </a:p>
          <a:p>
            <a:pPr indent="-182880" lvl="1" marL="38404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</a:pPr>
            <a:r>
              <a:rPr lang="en-US"/>
              <a:t>Typically each p, q has between 512 and 2048 bits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2. Compute n = pq, and Φ(n) = (q-1)(p-1)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3. Select e,  1&lt;e&lt; Φ(n), s.t. gcd(e, Φ(n)) = 1</a:t>
            </a:r>
            <a:endParaRPr/>
          </a:p>
          <a:p>
            <a:pPr indent="-182880" lvl="1" marL="38404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</a:pPr>
            <a:r>
              <a:rPr lang="en-US"/>
              <a:t>Typically e=3 or e=65537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4. Compute  d, 1&lt; d&lt; Φ(n) s.t.  ed ≡ 1 mod Φ(n)</a:t>
            </a:r>
            <a:endParaRPr/>
          </a:p>
          <a:p>
            <a:pPr indent="-182880" lvl="1" marL="384048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</a:pPr>
            <a:r>
              <a:rPr lang="en-US"/>
              <a:t>Knowing Φ(n), d easy to compute. 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t/>
            </a:r>
            <a:endParaRPr b="1">
              <a:solidFill>
                <a:srgbClr val="CC0709"/>
              </a:solidFill>
            </a:endParaRPr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b="1" lang="en-US">
                <a:solidFill>
                  <a:srgbClr val="CC0709"/>
                </a:solidFill>
              </a:rPr>
              <a:t>Public key:  (e, n)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b="1" lang="en-US">
                <a:solidFill>
                  <a:srgbClr val="148416"/>
                </a:solidFill>
              </a:rPr>
              <a:t>Private key:  d</a:t>
            </a:r>
            <a:endParaRPr/>
          </a:p>
        </p:txBody>
      </p:sp>
      <p:pic>
        <p:nvPicPr>
          <p:cNvPr id="300" name="Google Shape;3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1166" y="600750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2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/>
          <p:nvPr>
            <p:ph type="ctrTitle"/>
          </p:nvPr>
        </p:nvSpPr>
        <p:spPr>
          <a:xfrm>
            <a:off x="1168470" y="548507"/>
            <a:ext cx="7316769" cy="9754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RSA Description (cont.) </a:t>
            </a:r>
            <a:endParaRPr/>
          </a:p>
        </p:txBody>
      </p:sp>
      <p:sp>
        <p:nvSpPr>
          <p:cNvPr id="307" name="Google Shape;307;p13"/>
          <p:cNvSpPr txBox="1"/>
          <p:nvPr>
            <p:ph idx="2" type="body"/>
          </p:nvPr>
        </p:nvSpPr>
        <p:spPr>
          <a:xfrm>
            <a:off x="1337188" y="1962268"/>
            <a:ext cx="7600333" cy="338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b="1" lang="en-US">
                <a:solidFill>
                  <a:srgbClr val="CC0099"/>
                </a:solidFill>
              </a:rPr>
              <a:t>Encryption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Given a message M, 0 &lt; M &lt; n	                   M ∈ Z</a:t>
            </a:r>
            <a:r>
              <a:rPr baseline="-25000" lang="en-US"/>
              <a:t>n</a:t>
            </a:r>
            <a:r>
              <a:rPr lang="en-US"/>
              <a:t>− {0}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use public key (e, n)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compute C = M</a:t>
            </a:r>
            <a:r>
              <a:rPr baseline="30000" lang="en-US"/>
              <a:t>e</a:t>
            </a:r>
            <a:r>
              <a:rPr lang="en-US"/>
              <a:t> mod n  		C ∈ Z</a:t>
            </a:r>
            <a:r>
              <a:rPr baseline="-25000" lang="en-US"/>
              <a:t>n</a:t>
            </a:r>
            <a:r>
              <a:rPr lang="en-US"/>
              <a:t>− {0}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b="1" lang="en-US">
                <a:solidFill>
                  <a:srgbClr val="CC0099"/>
                </a:solidFill>
              </a:rPr>
              <a:t>Decryption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Given a ciphertext C, use private key (d) </a:t>
            </a:r>
            <a:endParaRPr/>
          </a:p>
          <a:p>
            <a:pPr indent="-274320" lvl="0" marL="274320" rtl="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Compute C</a:t>
            </a:r>
            <a:r>
              <a:rPr baseline="30000" lang="en-US"/>
              <a:t>d</a:t>
            </a:r>
            <a:r>
              <a:rPr lang="en-US"/>
              <a:t> mod n = (M</a:t>
            </a:r>
            <a:r>
              <a:rPr baseline="30000" lang="en-US"/>
              <a:t>e</a:t>
            </a:r>
            <a:r>
              <a:rPr lang="en-US"/>
              <a:t> mod n)</a:t>
            </a:r>
            <a:r>
              <a:rPr baseline="30000" lang="en-US"/>
              <a:t>d</a:t>
            </a:r>
            <a:r>
              <a:rPr lang="en-US"/>
              <a:t> mod n = M</a:t>
            </a:r>
            <a:r>
              <a:rPr baseline="30000" lang="en-US"/>
              <a:t>ed</a:t>
            </a:r>
            <a:r>
              <a:rPr lang="en-US"/>
              <a:t> mod n = M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0895" y="592885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 txBox="1"/>
          <p:nvPr>
            <p:ph type="ctrTitle"/>
          </p:nvPr>
        </p:nvSpPr>
        <p:spPr>
          <a:xfrm>
            <a:off x="1001321" y="420687"/>
            <a:ext cx="6264718" cy="8673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RSA Example</a:t>
            </a:r>
            <a:endParaRPr/>
          </a:p>
        </p:txBody>
      </p:sp>
      <p:sp>
        <p:nvSpPr>
          <p:cNvPr id="315" name="Google Shape;315;p14"/>
          <p:cNvSpPr txBox="1"/>
          <p:nvPr>
            <p:ph idx="2" type="body"/>
          </p:nvPr>
        </p:nvSpPr>
        <p:spPr>
          <a:xfrm>
            <a:off x="1542095" y="1991764"/>
            <a:ext cx="7277440" cy="2845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p = 11, q = 7, n = 77, Φ(n) = 60 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d = 13, e = 37   (ed = 481;  ed mod 60 = 1)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Let M = 15.  Then C ≡ M</a:t>
            </a:r>
            <a:r>
              <a:rPr baseline="30000" lang="en-US" sz="1800"/>
              <a:t>e</a:t>
            </a:r>
            <a:r>
              <a:rPr lang="en-US" sz="1800"/>
              <a:t> mod n</a:t>
            </a:r>
            <a:endParaRPr sz="1800"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C ≡ 15</a:t>
            </a:r>
            <a:r>
              <a:rPr baseline="30000" lang="en-US" sz="1800"/>
              <a:t>37</a:t>
            </a:r>
            <a:r>
              <a:rPr lang="en-US" sz="1800"/>
              <a:t> (mod 77) = 71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M ≡ C</a:t>
            </a:r>
            <a:r>
              <a:rPr baseline="30000" lang="en-US" sz="1800"/>
              <a:t>d</a:t>
            </a:r>
            <a:r>
              <a:rPr lang="en-US" sz="1800"/>
              <a:t> mod n</a:t>
            </a:r>
            <a:endParaRPr sz="1800"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M ≡ 71</a:t>
            </a:r>
            <a:r>
              <a:rPr baseline="30000" lang="en-US" sz="1800"/>
              <a:t>13</a:t>
            </a:r>
            <a:r>
              <a:rPr lang="en-US" sz="1800"/>
              <a:t> (mod 77) = 15</a:t>
            </a:r>
            <a:endParaRPr sz="1800"/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5088" y="5848995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 txBox="1"/>
          <p:nvPr>
            <p:ph type="ctrTitle"/>
          </p:nvPr>
        </p:nvSpPr>
        <p:spPr>
          <a:xfrm>
            <a:off x="1089812" y="430518"/>
            <a:ext cx="4786877" cy="9853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RSA Example 2</a:t>
            </a:r>
            <a:endParaRPr/>
          </a:p>
        </p:txBody>
      </p:sp>
      <p:sp>
        <p:nvSpPr>
          <p:cNvPr id="323" name="Google Shape;323;p15"/>
          <p:cNvSpPr txBox="1"/>
          <p:nvPr>
            <p:ph idx="2" type="body"/>
          </p:nvPr>
        </p:nvSpPr>
        <p:spPr>
          <a:xfrm>
            <a:off x="1414274" y="1844279"/>
            <a:ext cx="5193003" cy="3003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Parameters:</a:t>
            </a:r>
            <a:endParaRPr sz="1800"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p = 3, q = 5, n= pq = 15</a:t>
            </a:r>
            <a:endParaRPr sz="1800"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Φ(n) = ?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Let e = 3, what is d?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Given M=2, what is C?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How to decrypt?</a:t>
            </a:r>
            <a:endParaRPr sz="18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9720" y="5775541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/>
          <p:nvPr>
            <p:ph type="ctrTitle"/>
          </p:nvPr>
        </p:nvSpPr>
        <p:spPr>
          <a:xfrm>
            <a:off x="796322" y="320041"/>
            <a:ext cx="10648426" cy="901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Hard Problems on Which RSA Security Depends</a:t>
            </a:r>
            <a:endParaRPr/>
          </a:p>
        </p:txBody>
      </p:sp>
      <p:sp>
        <p:nvSpPr>
          <p:cNvPr id="331" name="Google Shape;331;p16"/>
          <p:cNvSpPr txBox="1"/>
          <p:nvPr>
            <p:ph idx="1" type="body"/>
          </p:nvPr>
        </p:nvSpPr>
        <p:spPr>
          <a:xfrm>
            <a:off x="777245" y="3560963"/>
            <a:ext cx="10844484" cy="2257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44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 Factoring Problem:</a:t>
            </a:r>
            <a:r>
              <a:rPr lang="en-US" sz="1600"/>
              <a:t> Given n=pq, compute p,q</a:t>
            </a:r>
            <a:endParaRPr sz="1600"/>
          </a:p>
          <a:p>
            <a:pPr indent="-91440" lvl="0" marL="9144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 Finding RSA Private Key</a:t>
            </a:r>
            <a:r>
              <a:rPr lang="en-US" sz="1600"/>
              <a:t>: Given (n,e), compute d s.t. ed = 1 (mod Φ(n)).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 sz="1600"/>
              <a:t>Given (d,e) such that ed = 1 (mod Φ(n)), there is a clever randomized algorithm to factor n efficiently.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 sz="1600">
                <a:solidFill>
                  <a:srgbClr val="C00000"/>
                </a:solidFill>
              </a:rPr>
              <a:t>Implication: cannot share the modulus n among multiple users</a:t>
            </a:r>
            <a:endParaRPr sz="1600"/>
          </a:p>
          <a:p>
            <a:pPr indent="-91440" lvl="0" marL="914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 RSA Problem</a:t>
            </a:r>
            <a:r>
              <a:rPr lang="en-US" sz="1600"/>
              <a:t>: From (n,e) and C, compute M s.t. C = M</a:t>
            </a:r>
            <a:r>
              <a:rPr baseline="30000" lang="en-US" sz="1600"/>
              <a:t>e</a:t>
            </a:r>
            <a:r>
              <a:rPr lang="en-US" sz="1600"/>
              <a:t> 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 sz="1600"/>
              <a:t>Aka computing the e’th root of C.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 sz="1600"/>
              <a:t>Can be solved if n can be factored</a:t>
            </a:r>
            <a:endParaRPr sz="1600"/>
          </a:p>
        </p:txBody>
      </p:sp>
      <p:grpSp>
        <p:nvGrpSpPr>
          <p:cNvPr id="332" name="Google Shape;332;p16"/>
          <p:cNvGrpSpPr/>
          <p:nvPr/>
        </p:nvGrpSpPr>
        <p:grpSpPr>
          <a:xfrm>
            <a:off x="2870928" y="1773767"/>
            <a:ext cx="6056762" cy="1523270"/>
            <a:chOff x="1981200" y="1752601"/>
            <a:chExt cx="8382000" cy="1754187"/>
          </a:xfrm>
        </p:grpSpPr>
        <p:sp>
          <p:nvSpPr>
            <p:cNvPr id="333" name="Google Shape;333;p16"/>
            <p:cNvSpPr txBox="1"/>
            <p:nvPr/>
          </p:nvSpPr>
          <p:spPr>
            <a:xfrm>
              <a:off x="1981200" y="2438401"/>
              <a:ext cx="1981200" cy="50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Plaintext: 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4" name="Google Shape;334;p16"/>
            <p:cNvCxnSpPr/>
            <p:nvPr/>
          </p:nvCxnSpPr>
          <p:spPr>
            <a:xfrm>
              <a:off x="4114800" y="2362200"/>
              <a:ext cx="4038600" cy="158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335" name="Google Shape;335;p16"/>
            <p:cNvSpPr txBox="1"/>
            <p:nvPr/>
          </p:nvSpPr>
          <p:spPr>
            <a:xfrm>
              <a:off x="4191001" y="1752601"/>
              <a:ext cx="3733800" cy="50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 = M</a:t>
              </a:r>
              <a:r>
                <a:rPr b="0" baseline="3000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mod (n=pq)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 txBox="1"/>
            <p:nvPr/>
          </p:nvSpPr>
          <p:spPr>
            <a:xfrm>
              <a:off x="8077200" y="2514601"/>
              <a:ext cx="2286000" cy="50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Ciphertext: 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7" name="Google Shape;337;p16"/>
            <p:cNvCxnSpPr/>
            <p:nvPr/>
          </p:nvCxnSpPr>
          <p:spPr>
            <a:xfrm rot="10800000">
              <a:off x="4114800" y="3505200"/>
              <a:ext cx="4191000" cy="158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338" name="Google Shape;338;p16"/>
            <p:cNvSpPr txBox="1"/>
            <p:nvPr/>
          </p:nvSpPr>
          <p:spPr>
            <a:xfrm>
              <a:off x="4724400" y="2971801"/>
              <a:ext cx="3352801" cy="508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r>
                <a:rPr b="0" baseline="3000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mod 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9" name="Google Shape;3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6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 txBox="1"/>
          <p:nvPr>
            <p:ph type="ctrTitle"/>
          </p:nvPr>
        </p:nvSpPr>
        <p:spPr>
          <a:xfrm>
            <a:off x="796322" y="629264"/>
            <a:ext cx="6732237" cy="629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RSA Security and Factoring</a:t>
            </a:r>
            <a:endParaRPr/>
          </a:p>
        </p:txBody>
      </p:sp>
      <p:sp>
        <p:nvSpPr>
          <p:cNvPr id="347" name="Google Shape;347;p17"/>
          <p:cNvSpPr txBox="1"/>
          <p:nvPr>
            <p:ph idx="1" type="body"/>
          </p:nvPr>
        </p:nvSpPr>
        <p:spPr>
          <a:xfrm>
            <a:off x="589845" y="1441902"/>
            <a:ext cx="10805742" cy="4512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Security depends on the difficulty of factoring n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Factor n ⇒ compute Φ(n) </a:t>
            </a:r>
            <a:r>
              <a:rPr lang="en-US" sz="1600">
                <a:solidFill>
                  <a:srgbClr val="FF0000"/>
                </a:solidFill>
              </a:rPr>
              <a:t>⇒</a:t>
            </a:r>
            <a:r>
              <a:rPr lang="en-US" sz="1600"/>
              <a:t> compute d from (e, n)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Knowing e, d such that ed = 1 (mod Φ(n)) </a:t>
            </a:r>
            <a:r>
              <a:rPr lang="en-US" sz="1600">
                <a:solidFill>
                  <a:srgbClr val="FF0000"/>
                </a:solidFill>
              </a:rPr>
              <a:t>⇒</a:t>
            </a:r>
            <a:r>
              <a:rPr lang="en-US" sz="1600"/>
              <a:t> factor n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The length of n=pq reflects the strength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700-bit n factored in 2007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768 bit n factored in 2009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RSA encryption/decryption speed is quadratic in key length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1024 bit for minimal level of security today (roughly 80 bit security)</a:t>
            </a:r>
            <a:endParaRPr sz="1600"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likely to be breakable in near future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Minimal 2048 bits recommended for current usage (roughly 112 bit security)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NIST suggests 15360-bit RSA keys are equivalent in strength to 256-bit </a:t>
            </a:r>
            <a:endParaRPr sz="16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Factoring is easy to break with quantum computers</a:t>
            </a:r>
            <a:endParaRPr sz="1600"/>
          </a:p>
        </p:txBody>
      </p:sp>
      <p:pic>
        <p:nvPicPr>
          <p:cNvPr id="348" name="Google Shape;34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7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/>
          <p:nvPr>
            <p:ph type="ctrTitle"/>
          </p:nvPr>
        </p:nvSpPr>
        <p:spPr>
          <a:xfrm>
            <a:off x="796322" y="320040"/>
            <a:ext cx="9301407" cy="997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RSA Encryption &amp; IND-CPA Security</a:t>
            </a:r>
            <a:endParaRPr/>
          </a:p>
        </p:txBody>
      </p:sp>
      <p:sp>
        <p:nvSpPr>
          <p:cNvPr id="355" name="Google Shape;355;p18"/>
          <p:cNvSpPr txBox="1"/>
          <p:nvPr>
            <p:ph idx="1" type="body"/>
          </p:nvPr>
        </p:nvSpPr>
        <p:spPr>
          <a:xfrm>
            <a:off x="796321" y="2252076"/>
            <a:ext cx="9979833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The RSA assumption, which assumes that the RSA problem is hard to solve, ensures that the plaintext cannot be fully recovered.</a:t>
            </a:r>
            <a:endParaRPr/>
          </a:p>
          <a:p>
            <a:pPr indent="-16764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/>
              <a:buNone/>
            </a:pPr>
            <a:r>
              <a:t/>
            </a:r>
            <a:endParaRPr sz="24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Plain RSA does not provide IND-CPA security.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For Public Key systems, the adversary has the public key, hence the initial training phase is unnecessary, as the adversary can encrypt any message he wants to.</a:t>
            </a:r>
            <a:endParaRPr/>
          </a:p>
          <a:p>
            <a:pPr indent="-29208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56" name="Google Shape;35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8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Real World Usage of Public Key Encryption</a:t>
            </a:r>
            <a:endParaRPr/>
          </a:p>
        </p:txBody>
      </p:sp>
      <p:sp>
        <p:nvSpPr>
          <p:cNvPr id="364" name="Google Shape;364;p19"/>
          <p:cNvSpPr txBox="1"/>
          <p:nvPr>
            <p:ph idx="1" type="body"/>
          </p:nvPr>
        </p:nvSpPr>
        <p:spPr>
          <a:xfrm>
            <a:off x="796321" y="2252075"/>
            <a:ext cx="10461614" cy="3702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5240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Often used to encrypt a symmetric key:</a:t>
            </a:r>
            <a:endParaRPr/>
          </a:p>
          <a:p>
            <a:pPr indent="-2539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To encrypt a message M under an RSA public key (n,e), generate a new AES key K, compute [K</a:t>
            </a:r>
            <a:r>
              <a:rPr baseline="30000" lang="en-US" sz="2000"/>
              <a:t>e</a:t>
            </a:r>
            <a:r>
              <a:rPr lang="en-US" sz="2000"/>
              <a:t> mod n, AES-CBC</a:t>
            </a:r>
            <a:r>
              <a:rPr baseline="-25000" lang="en-US" sz="2000"/>
              <a:t>K</a:t>
            </a:r>
            <a:r>
              <a:rPr lang="en-US" sz="2000"/>
              <a:t>(M)]</a:t>
            </a:r>
            <a:endParaRPr/>
          </a:p>
          <a:p>
            <a:pPr indent="-74929" lvl="2" marL="56692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2400" lvl="0" marL="9144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Alternatively, one can use random padding: </a:t>
            </a:r>
            <a:endParaRPr/>
          </a:p>
          <a:p>
            <a:pPr indent="-182879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</a:pPr>
            <a:r>
              <a:rPr lang="en-US" sz="1600"/>
              <a:t>E.g., computer (M || r) </a:t>
            </a:r>
            <a:r>
              <a:rPr baseline="30000" lang="en-US" sz="1600"/>
              <a:t>e</a:t>
            </a:r>
            <a:r>
              <a:rPr lang="en-US" sz="1600"/>
              <a:t> mod n to encrypt a message M with a random value r</a:t>
            </a:r>
            <a:endParaRPr sz="1600"/>
          </a:p>
          <a:p>
            <a:pPr indent="-1828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</a:pPr>
            <a:r>
              <a:rPr lang="en-US" sz="1600"/>
              <a:t>More generally, uses a function F(M,r), and encrypts as   F(M,r) </a:t>
            </a:r>
            <a:r>
              <a:rPr baseline="30000" lang="en-US" sz="1600"/>
              <a:t>e</a:t>
            </a:r>
            <a:r>
              <a:rPr lang="en-US" sz="1600"/>
              <a:t> mod n </a:t>
            </a:r>
            <a:endParaRPr sz="1600"/>
          </a:p>
          <a:p>
            <a:pPr indent="-1828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</a:pPr>
            <a:r>
              <a:rPr lang="en-US" sz="1600"/>
              <a:t>From F(M,r), one should be able to recover M</a:t>
            </a:r>
            <a:endParaRPr sz="1600"/>
          </a:p>
          <a:p>
            <a:pPr indent="-182879" lvl="1" marL="38404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</a:pPr>
            <a:r>
              <a:rPr lang="en-US" sz="1600"/>
              <a:t>This provides randomized encryption</a:t>
            </a:r>
            <a:endParaRPr sz="1600"/>
          </a:p>
        </p:txBody>
      </p:sp>
      <p:pic>
        <p:nvPicPr>
          <p:cNvPr id="365" name="Google Shape;3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9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"/>
          <p:cNvSpPr txBox="1"/>
          <p:nvPr>
            <p:ph type="title"/>
          </p:nvPr>
        </p:nvSpPr>
        <p:spPr>
          <a:xfrm>
            <a:off x="560439" y="286603"/>
            <a:ext cx="10746658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Review of Secret Key (Symmetric) Cryptography </a:t>
            </a:r>
            <a:endParaRPr/>
          </a:p>
        </p:txBody>
      </p:sp>
      <p:sp>
        <p:nvSpPr>
          <p:cNvPr id="204" name="Google Shape;204;p2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 "/>
            </a:pPr>
            <a:r>
              <a:rPr b="1" lang="en-US"/>
              <a:t>Confidentiality</a:t>
            </a:r>
            <a:endParaRPr b="1"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stream ciphers (uses PRNG)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block ciphers with encryption modes (CBC or CTR)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 "/>
            </a:pPr>
            <a:r>
              <a:rPr b="1" lang="en-US"/>
              <a:t>Integrity</a:t>
            </a:r>
            <a:endParaRPr b="1"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Cryptographic hash functions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Message authentication code (keyed hash functions)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 "/>
            </a:pPr>
            <a:r>
              <a:rPr b="1" lang="en-US"/>
              <a:t>Limitation: sender and receiver must share the same key</a:t>
            </a:r>
            <a:endParaRPr b="1"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Needs secure channel for key distribution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Impossible for two parties having no prior relationship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Needs many keys for n parties to communicate</a:t>
            </a:r>
            <a:endParaRPr/>
          </a:p>
        </p:txBody>
      </p:sp>
      <p:pic>
        <p:nvPicPr>
          <p:cNvPr id="205" name="Google Shape;2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2370" y="5888323"/>
            <a:ext cx="1388146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"/>
          <p:cNvSpPr txBox="1"/>
          <p:nvPr/>
        </p:nvSpPr>
        <p:spPr>
          <a:xfrm>
            <a:off x="10677832" y="6194323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"/>
          <p:cNvSpPr txBox="1"/>
          <p:nvPr>
            <p:ph type="ctrTitle"/>
          </p:nvPr>
        </p:nvSpPr>
        <p:spPr>
          <a:xfrm>
            <a:off x="796322" y="320040"/>
            <a:ext cx="6732237" cy="12477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Digital Signatures: The Problem</a:t>
            </a:r>
            <a:endParaRPr/>
          </a:p>
        </p:txBody>
      </p:sp>
      <p:sp>
        <p:nvSpPr>
          <p:cNvPr id="372" name="Google Shape;372;p20"/>
          <p:cNvSpPr txBox="1"/>
          <p:nvPr>
            <p:ph idx="1" type="body"/>
          </p:nvPr>
        </p:nvSpPr>
        <p:spPr>
          <a:xfrm>
            <a:off x="796322" y="2065263"/>
            <a:ext cx="10805743" cy="30180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Consider the real-life example where a person pays by credit card and signs a bill; the seller verifies that the signature on the bill is the same with the signature on the card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Contracts are valid if they are signed.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Signatures provide </a:t>
            </a:r>
            <a:r>
              <a:rPr lang="en-US" sz="2400">
                <a:solidFill>
                  <a:srgbClr val="7030A0"/>
                </a:solidFill>
              </a:rPr>
              <a:t>non-repudiation</a:t>
            </a:r>
            <a:r>
              <a:rPr lang="en-US" sz="2400"/>
              <a:t>.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n-US" sz="2000"/>
              <a:t>ensuring that a party in a dispute cannot repudiate, or refute the validity of a statement or contract.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Can we have a similar service in the electronic world? </a:t>
            </a:r>
            <a:endParaRPr/>
          </a:p>
        </p:txBody>
      </p:sp>
      <p:pic>
        <p:nvPicPr>
          <p:cNvPr id="373" name="Google Shape;3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0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/>
          <p:nvPr>
            <p:ph type="ctrTitle"/>
          </p:nvPr>
        </p:nvSpPr>
        <p:spPr>
          <a:xfrm>
            <a:off x="796322" y="320040"/>
            <a:ext cx="6732237" cy="1007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Digital Signatures</a:t>
            </a:r>
            <a:endParaRPr/>
          </a:p>
        </p:txBody>
      </p:sp>
      <p:sp>
        <p:nvSpPr>
          <p:cNvPr id="380" name="Google Shape;380;p21"/>
          <p:cNvSpPr txBox="1"/>
          <p:nvPr>
            <p:ph idx="1" type="body"/>
          </p:nvPr>
        </p:nvSpPr>
        <p:spPr>
          <a:xfrm>
            <a:off x="796322" y="1592826"/>
            <a:ext cx="9006439" cy="4159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MAC: One party generates MAC, one party verifies integrity.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Digital signatures: One party generates signature, many parties can verify.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Digital Signature: a data string which associates a message with some originating entity.</a:t>
            </a:r>
            <a:endParaRPr sz="1800"/>
          </a:p>
          <a:p>
            <a:pPr indent="-274320" lvl="0" marL="27432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Digital Signature Scheme:</a:t>
            </a:r>
            <a:endParaRPr sz="1800"/>
          </a:p>
          <a:p>
            <a:pPr indent="-182880" lvl="1" marL="384048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a signing algorithm: takes a message and a (private) signing key, outputs a signature</a:t>
            </a:r>
            <a:endParaRPr sz="1800"/>
          </a:p>
          <a:p>
            <a:pPr indent="-182880" lvl="1" marL="384048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a verification algorithm: takes a (public) verification key, a message, and a signature</a:t>
            </a:r>
            <a:endParaRPr sz="1800"/>
          </a:p>
          <a:p>
            <a:pPr indent="-274320" lvl="0" marL="27432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Provides:</a:t>
            </a:r>
            <a:endParaRPr sz="1800"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Authentication, Data integrity, Non-Repudiation</a:t>
            </a:r>
            <a:endParaRPr sz="1800"/>
          </a:p>
        </p:txBody>
      </p:sp>
      <p:pic>
        <p:nvPicPr>
          <p:cNvPr id="381" name="Google Shape;38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1"/>
          <p:cNvSpPr txBox="1"/>
          <p:nvPr/>
        </p:nvSpPr>
        <p:spPr>
          <a:xfrm>
            <a:off x="10638503" y="6106444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Digital Signatures and Hash </a:t>
            </a:r>
            <a:endParaRPr/>
          </a:p>
        </p:txBody>
      </p:sp>
      <p:sp>
        <p:nvSpPr>
          <p:cNvPr id="388" name="Google Shape;388;p22"/>
          <p:cNvSpPr txBox="1"/>
          <p:nvPr>
            <p:ph idx="1" type="body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Very often digital signatures are used with hash functions, hash of a message is signed, instead of the message.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Hash function must be:</a:t>
            </a:r>
            <a:endParaRPr/>
          </a:p>
          <a:p>
            <a:pPr indent="-182880" lvl="1" marL="38404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Strong collision resistant </a:t>
            </a:r>
            <a:endParaRPr/>
          </a:p>
        </p:txBody>
      </p:sp>
      <p:pic>
        <p:nvPicPr>
          <p:cNvPr id="389" name="Google Shape;3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7628" y="3510116"/>
            <a:ext cx="2944812" cy="263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2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/>
          <p:nvPr>
            <p:ph type="ctrTitle"/>
          </p:nvPr>
        </p:nvSpPr>
        <p:spPr>
          <a:xfrm>
            <a:off x="796322" y="320040"/>
            <a:ext cx="6732237" cy="12531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RSA Signatures</a:t>
            </a:r>
            <a:endParaRPr/>
          </a:p>
        </p:txBody>
      </p:sp>
      <p:sp>
        <p:nvSpPr>
          <p:cNvPr id="397" name="Google Shape;397;p23"/>
          <p:cNvSpPr txBox="1"/>
          <p:nvPr>
            <p:ph idx="1" type="body"/>
          </p:nvPr>
        </p:nvSpPr>
        <p:spPr>
          <a:xfrm>
            <a:off x="796321" y="1986605"/>
            <a:ext cx="7610259" cy="376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b="1" lang="en-US">
                <a:solidFill>
                  <a:srgbClr val="CC0099"/>
                </a:solidFill>
              </a:rPr>
              <a:t>Key generation (as in RSA encryption):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Select 2 large prime numbers of about the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    same size, p and q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Compute n = pq, and Φ = (q - 1)(p - 1)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Select a random integer e,  1 &lt; e &lt; Φ, s.t.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    gcd(e, Φ) = 1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Compute  d, 1 &lt;  d &lt;  Φ s.t.  ed ≡ 1 mod Φ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t/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b="1" lang="en-US">
                <a:solidFill>
                  <a:srgbClr val="CC0709"/>
                </a:solidFill>
              </a:rPr>
              <a:t>Public key:  (e, n)</a:t>
            </a:r>
            <a:r>
              <a:rPr b="1" lang="en-US"/>
              <a:t>		used for verification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b="1" lang="en-US">
                <a:solidFill>
                  <a:srgbClr val="148416"/>
                </a:solidFill>
              </a:rPr>
              <a:t>Private key:  d, </a:t>
            </a:r>
            <a:r>
              <a:rPr b="1" lang="en-US"/>
              <a:t>		used for generation</a:t>
            </a:r>
            <a:endParaRPr/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3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RSA Signatures with Hash (cont.) </a:t>
            </a:r>
            <a:endParaRPr/>
          </a:p>
        </p:txBody>
      </p:sp>
      <p:sp>
        <p:nvSpPr>
          <p:cNvPr id="405" name="Google Shape;405;p24"/>
          <p:cNvSpPr txBox="1"/>
          <p:nvPr>
            <p:ph idx="1" type="body"/>
          </p:nvPr>
        </p:nvSpPr>
        <p:spPr>
          <a:xfrm>
            <a:off x="796321" y="2252076"/>
            <a:ext cx="6951497" cy="3051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91440" lvl="0" marL="914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"/>
              <a:buNone/>
            </a:pPr>
            <a:r>
              <a:rPr b="1" lang="en-US" sz="2400">
                <a:solidFill>
                  <a:srgbClr val="CC0099"/>
                </a:solidFill>
              </a:rPr>
              <a:t>Signing message M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Verify 0 &lt; M &lt; n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Compute S = h(M)</a:t>
            </a:r>
            <a:r>
              <a:rPr baseline="30000" lang="en-US" sz="2400"/>
              <a:t>d</a:t>
            </a:r>
            <a:r>
              <a:rPr lang="en-US" sz="2400"/>
              <a:t> mod n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imes"/>
              <a:buNone/>
            </a:pPr>
            <a:r>
              <a:t/>
            </a:r>
            <a:endParaRPr sz="2400"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imes"/>
              <a:buNone/>
            </a:pPr>
            <a:r>
              <a:rPr b="1" lang="en-US" sz="2400">
                <a:solidFill>
                  <a:srgbClr val="CC0099"/>
                </a:solidFill>
              </a:rPr>
              <a:t>Verifying signature S</a:t>
            </a:r>
            <a:endParaRPr sz="2400"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Use public key (e, n) 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Compute S</a:t>
            </a:r>
            <a:r>
              <a:rPr baseline="30000" lang="en-US" sz="2400"/>
              <a:t>e</a:t>
            </a:r>
            <a:r>
              <a:rPr lang="en-US" sz="2400"/>
              <a:t> mod n = (h(M)</a:t>
            </a:r>
            <a:r>
              <a:rPr baseline="30000" lang="en-US" sz="2400"/>
              <a:t>d</a:t>
            </a:r>
            <a:r>
              <a:rPr lang="en-US" sz="2400"/>
              <a:t> mod n)</a:t>
            </a:r>
            <a:r>
              <a:rPr baseline="30000" lang="en-US" sz="2400"/>
              <a:t>e</a:t>
            </a:r>
            <a:r>
              <a:rPr lang="en-US" sz="2400"/>
              <a:t> mod n = h(M)</a:t>
            </a:r>
            <a:endParaRPr/>
          </a:p>
          <a:p>
            <a:pPr indent="-91440" lvl="0" marL="9144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imes"/>
              <a:buNone/>
            </a:pPr>
            <a:r>
              <a:t/>
            </a:r>
            <a:endParaRPr sz="2400"/>
          </a:p>
        </p:txBody>
      </p:sp>
      <p:pic>
        <p:nvPicPr>
          <p:cNvPr id="406" name="Google Shape;40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4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Non-repudiation</a:t>
            </a:r>
            <a:endParaRPr/>
          </a:p>
        </p:txBody>
      </p:sp>
      <p:sp>
        <p:nvSpPr>
          <p:cNvPr id="413" name="Google Shape;413;p25"/>
          <p:cNvSpPr txBox="1"/>
          <p:nvPr>
            <p:ph idx="1" type="body"/>
          </p:nvPr>
        </p:nvSpPr>
        <p:spPr>
          <a:xfrm>
            <a:off x="796321" y="2252076"/>
            <a:ext cx="10884402" cy="2083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Nonrepudiation is the assurance that someone cannot deny something. Typically, nonrepudiation refers to the ability to ensure that a party to a contract or a communication cannot deny the authenticity of their signature on a document or the sending of a message that they originated. </a:t>
            </a:r>
            <a:endParaRPr/>
          </a:p>
          <a:p>
            <a:pPr indent="-167640" lvl="0" marL="27432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/>
              <a:buNone/>
            </a:pPr>
            <a:r>
              <a:t/>
            </a:r>
            <a:endParaRPr sz="2400"/>
          </a:p>
        </p:txBody>
      </p:sp>
      <p:pic>
        <p:nvPicPr>
          <p:cNvPr id="414" name="Google Shape;4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5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"/>
          <p:cNvSpPr txBox="1"/>
          <p:nvPr>
            <p:ph type="ctrTitle"/>
          </p:nvPr>
        </p:nvSpPr>
        <p:spPr>
          <a:xfrm>
            <a:off x="796322" y="320040"/>
            <a:ext cx="6732237" cy="8303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The Big Picture</a:t>
            </a:r>
            <a:endParaRPr/>
          </a:p>
        </p:txBody>
      </p:sp>
      <p:graphicFrame>
        <p:nvGraphicFramePr>
          <p:cNvPr id="422" name="Google Shape;422;p26"/>
          <p:cNvGraphicFramePr/>
          <p:nvPr/>
        </p:nvGraphicFramePr>
        <p:xfrm>
          <a:off x="2526797" y="212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{E3837B80-A0FC-450C-9D14-86C89C5807C9}</a:tableStyleId>
              </a:tblPr>
              <a:tblGrid>
                <a:gridCol w="1953375"/>
                <a:gridCol w="1953375"/>
                <a:gridCol w="1953375"/>
              </a:tblGrid>
              <a:tr h="87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Secret Key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Setting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Public Key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Setting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Secrecy / Confidentiality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Stream ciphers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Block ciphers + encryption modes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Public key encryption: RSA, El Gamal, etc.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1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Authenticity / Integrity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Message Authentication Code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Digital Signatures: RSA, DSA, etc.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23" name="Google Shape;42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6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7"/>
          <p:cNvSpPr txBox="1"/>
          <p:nvPr>
            <p:ph type="ctrTitle"/>
          </p:nvPr>
        </p:nvSpPr>
        <p:spPr>
          <a:xfrm>
            <a:off x="796322" y="320040"/>
            <a:ext cx="8111704" cy="997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Elliptic Curve Encryption</a:t>
            </a:r>
            <a:endParaRPr/>
          </a:p>
        </p:txBody>
      </p:sp>
      <p:sp>
        <p:nvSpPr>
          <p:cNvPr id="430" name="Google Shape;430;p4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26</a:t>
            </a:r>
            <a:endParaRPr/>
          </a:p>
        </p:txBody>
      </p:sp>
      <p:sp>
        <p:nvSpPr>
          <p:cNvPr id="431" name="Google Shape;431;p47"/>
          <p:cNvSpPr txBox="1"/>
          <p:nvPr/>
        </p:nvSpPr>
        <p:spPr>
          <a:xfrm>
            <a:off x="1061975" y="1511709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Elliptic Curves?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Curve with standard form y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x</a:t>
            </a:r>
            <a:r>
              <a:rPr b="0" baseline="3000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ax + b    a, b ϵ ℝ</a:t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Characteristics of Elliptic Curve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Forms an abelian group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Symmetric about the x-axis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0" i="1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Point at Infinity</a:t>
            </a: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acting as the identity element</a:t>
            </a:r>
            <a:endParaRPr/>
          </a:p>
        </p:txBody>
      </p:sp>
      <p:pic>
        <p:nvPicPr>
          <p:cNvPr id="432" name="Google Shape;43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"/>
          <p:cNvSpPr txBox="1"/>
          <p:nvPr>
            <p:ph type="ctrTitle"/>
          </p:nvPr>
        </p:nvSpPr>
        <p:spPr>
          <a:xfrm>
            <a:off x="796322" y="320040"/>
            <a:ext cx="9055601" cy="6730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Elliptic Curve Encryption (cont’d)</a:t>
            </a:r>
            <a:endParaRPr/>
          </a:p>
        </p:txBody>
      </p:sp>
      <p:sp>
        <p:nvSpPr>
          <p:cNvPr id="438" name="Google Shape;438;p4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9" name="Google Shape;43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542" y="1176937"/>
            <a:ext cx="6400800" cy="547896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8"/>
          <p:cNvSpPr txBox="1"/>
          <p:nvPr/>
        </p:nvSpPr>
        <p:spPr>
          <a:xfrm>
            <a:off x="6489290" y="3454753"/>
            <a:ext cx="5257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of Elliptic Curves</a:t>
            </a:r>
            <a:endParaRPr/>
          </a:p>
        </p:txBody>
      </p:sp>
      <p:pic>
        <p:nvPicPr>
          <p:cNvPr id="441" name="Google Shape;44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p49"/>
          <p:cNvSpPr txBox="1"/>
          <p:nvPr/>
        </p:nvSpPr>
        <p:spPr>
          <a:xfrm>
            <a:off x="1391265" y="1690484"/>
            <a:ext cx="2816942" cy="5611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Finite Fields</a:t>
            </a:r>
            <a:endParaRPr/>
          </a:p>
        </p:txBody>
      </p:sp>
      <p:sp>
        <p:nvSpPr>
          <p:cNvPr id="448" name="Google Shape;448;p49"/>
          <p:cNvSpPr txBox="1"/>
          <p:nvPr>
            <p:ph type="ctrTitle"/>
          </p:nvPr>
        </p:nvSpPr>
        <p:spPr>
          <a:xfrm>
            <a:off x="619342" y="565846"/>
            <a:ext cx="9055601" cy="6730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Elliptic Curve Encryption (cont’d)</a:t>
            </a:r>
            <a:endParaRPr/>
          </a:p>
        </p:txBody>
      </p:sp>
      <p:sp>
        <p:nvSpPr>
          <p:cNvPr id="449" name="Google Shape;449;p49"/>
          <p:cNvSpPr txBox="1"/>
          <p:nvPr/>
        </p:nvSpPr>
        <p:spPr>
          <a:xfrm>
            <a:off x="1671483" y="2403907"/>
            <a:ext cx="7551175" cy="3886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Char char=" 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aka Galois Field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Char char=" 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GF(p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= a set of integers {0, 1, 2, …, p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-1)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796"/>
              <a:buFont typeface="Calibri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where p is a prime, n is a positive integer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3063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Char char=" 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denoted by {F, +, x}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796"/>
              <a:buFont typeface="Calibri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where + and x are the group operators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0" name="Google Shape;45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 txBox="1"/>
          <p:nvPr>
            <p:ph type="ctrTitle"/>
          </p:nvPr>
        </p:nvSpPr>
        <p:spPr>
          <a:xfrm>
            <a:off x="471948" y="-2234"/>
            <a:ext cx="9733936" cy="10355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Concept of Public Key Encryption</a:t>
            </a:r>
            <a:endParaRPr/>
          </a:p>
        </p:txBody>
      </p:sp>
      <p:sp>
        <p:nvSpPr>
          <p:cNvPr id="213" name="Google Shape;213;p3"/>
          <p:cNvSpPr txBox="1"/>
          <p:nvPr>
            <p:ph idx="2" type="body"/>
          </p:nvPr>
        </p:nvSpPr>
        <p:spPr>
          <a:xfrm>
            <a:off x="766916" y="1252177"/>
            <a:ext cx="9438968" cy="4539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/>
              <a:t>Each party has a pair (K, K</a:t>
            </a:r>
            <a:r>
              <a:rPr b="1" baseline="30000" lang="en-US"/>
              <a:t>-1</a:t>
            </a:r>
            <a:r>
              <a:rPr b="1" lang="en-US"/>
              <a:t>) of keys: 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74319" lvl="2" marL="73152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K is the </a:t>
            </a:r>
            <a:r>
              <a:rPr b="1" lang="en-US" sz="1250">
                <a:solidFill>
                  <a:srgbClr val="FF0000"/>
                </a:solidFill>
              </a:rPr>
              <a:t>public</a:t>
            </a:r>
            <a:r>
              <a:rPr lang="en-US" sz="1250">
                <a:solidFill>
                  <a:srgbClr val="FF0000"/>
                </a:solidFill>
              </a:rPr>
              <a:t> </a:t>
            </a:r>
            <a:r>
              <a:rPr lang="en-US" sz="1250"/>
              <a:t>key, and used for encryption</a:t>
            </a:r>
            <a:endParaRPr/>
          </a:p>
          <a:p>
            <a:pPr indent="-274319" lvl="2" marL="7315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K</a:t>
            </a:r>
            <a:r>
              <a:rPr baseline="30000" lang="en-US" sz="1250"/>
              <a:t>-1</a:t>
            </a:r>
            <a:r>
              <a:rPr lang="en-US" sz="1250"/>
              <a:t> is the </a:t>
            </a:r>
            <a:r>
              <a:rPr b="1" lang="en-US" sz="1250">
                <a:solidFill>
                  <a:srgbClr val="FF0000"/>
                </a:solidFill>
              </a:rPr>
              <a:t>private</a:t>
            </a:r>
            <a:r>
              <a:rPr lang="en-US" sz="1250"/>
              <a:t> key, and used for decryption</a:t>
            </a:r>
            <a:endParaRPr/>
          </a:p>
          <a:p>
            <a:pPr indent="-274319" lvl="2" marL="7315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Satisfies    </a:t>
            </a:r>
            <a:r>
              <a:rPr b="1" lang="en-US" sz="1250"/>
              <a:t>D</a:t>
            </a:r>
            <a:r>
              <a:rPr baseline="-25000" lang="en-US" sz="1250"/>
              <a:t>K-1</a:t>
            </a:r>
            <a:r>
              <a:rPr lang="en-US" sz="1250"/>
              <a:t>[</a:t>
            </a:r>
            <a:r>
              <a:rPr b="1" lang="en-US" sz="1250"/>
              <a:t>E</a:t>
            </a:r>
            <a:r>
              <a:rPr baseline="-25000" lang="en-US" sz="1250"/>
              <a:t>K</a:t>
            </a:r>
            <a:r>
              <a:rPr lang="en-US" sz="1250"/>
              <a:t>[M]] = 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b="1" lang="en-US" u="sng"/>
              <a:t>Knowing the public-key K, it is computationally infeasible to compute the private key K</a:t>
            </a:r>
            <a:r>
              <a:rPr b="1" baseline="30000" lang="en-US" u="sng"/>
              <a:t>-1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b="1" lang="en-US" sz="1400">
                <a:solidFill>
                  <a:srgbClr val="FF0000"/>
                </a:solidFill>
              </a:rPr>
              <a:t>   How to check (K,K</a:t>
            </a:r>
            <a:r>
              <a:rPr b="1" baseline="30000" lang="en-US" sz="1400">
                <a:solidFill>
                  <a:srgbClr val="FF0000"/>
                </a:solidFill>
              </a:rPr>
              <a:t>-1</a:t>
            </a:r>
            <a:r>
              <a:rPr b="1" lang="en-US" sz="1400">
                <a:solidFill>
                  <a:srgbClr val="FF0000"/>
                </a:solidFill>
              </a:rPr>
              <a:t>) is a pair?</a:t>
            </a:r>
            <a:endParaRPr/>
          </a:p>
          <a:p>
            <a:pPr indent="-185420" lvl="1" marL="27432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t/>
            </a:r>
            <a:endParaRPr/>
          </a:p>
          <a:p>
            <a:pPr indent="-274319" lvl="2" marL="73152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Offers only computational security.  Secure Public Key encryption is impossible when P=NP, as deriving K</a:t>
            </a:r>
            <a:r>
              <a:rPr baseline="30000" lang="en-US" sz="1250"/>
              <a:t>-1</a:t>
            </a:r>
            <a:r>
              <a:rPr lang="en-US" sz="1250"/>
              <a:t> from K is in NP.</a:t>
            </a:r>
            <a:endParaRPr/>
          </a:p>
          <a:p>
            <a:pPr indent="-274319" lvl="1" marL="7315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The public key K may be made publicly available, e.g., in a publicly available directory</a:t>
            </a:r>
            <a:endParaRPr/>
          </a:p>
          <a:p>
            <a:pPr indent="-274319" lvl="2" marL="73152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Many can encrypt, only one can decrypt</a:t>
            </a:r>
            <a:endParaRPr/>
          </a:p>
          <a:p>
            <a:pPr indent="-274319" lvl="1" marL="7315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Public-key systems aka </a:t>
            </a:r>
            <a:r>
              <a:rPr b="1" i="1" lang="en-US">
                <a:solidFill>
                  <a:srgbClr val="008000"/>
                </a:solidFill>
              </a:rPr>
              <a:t>asymmetric</a:t>
            </a:r>
            <a:r>
              <a:rPr lang="en-US"/>
              <a:t> crypto systems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214" name="Google Shape;2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6423" y="601002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 txBox="1"/>
          <p:nvPr/>
        </p:nvSpPr>
        <p:spPr>
          <a:xfrm>
            <a:off x="10677832" y="6194323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 txBox="1"/>
          <p:nvPr>
            <p:ph type="ctrTitle"/>
          </p:nvPr>
        </p:nvSpPr>
        <p:spPr>
          <a:xfrm>
            <a:off x="796322" y="320040"/>
            <a:ext cx="8750801" cy="849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Elliptic Curve Encryption (cont’d)</a:t>
            </a:r>
            <a:endParaRPr/>
          </a:p>
        </p:txBody>
      </p:sp>
      <p:sp>
        <p:nvSpPr>
          <p:cNvPr id="456" name="Google Shape;456;p5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7" name="Google Shape;4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652" y="1584734"/>
            <a:ext cx="6358831" cy="399998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0"/>
          <p:cNvSpPr txBox="1"/>
          <p:nvPr/>
        </p:nvSpPr>
        <p:spPr>
          <a:xfrm>
            <a:off x="8205249" y="3198167"/>
            <a:ext cx="26837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Group, Ring, Field</a:t>
            </a:r>
            <a:endParaRPr/>
          </a:p>
        </p:txBody>
      </p:sp>
      <p:pic>
        <p:nvPicPr>
          <p:cNvPr id="459" name="Google Shape;45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5" name="Google Shape;465;p51"/>
          <p:cNvSpPr txBox="1"/>
          <p:nvPr>
            <p:ph type="ctrTitle"/>
          </p:nvPr>
        </p:nvSpPr>
        <p:spPr>
          <a:xfrm>
            <a:off x="796925" y="320675"/>
            <a:ext cx="7904624" cy="9673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 sz="4000"/>
              <a:t>Elliptic Curve Encryption (cont’d)</a:t>
            </a:r>
            <a:endParaRPr sz="3800"/>
          </a:p>
        </p:txBody>
      </p:sp>
      <p:sp>
        <p:nvSpPr>
          <p:cNvPr id="466" name="Google Shape;466;p51"/>
          <p:cNvSpPr txBox="1"/>
          <p:nvPr/>
        </p:nvSpPr>
        <p:spPr>
          <a:xfrm>
            <a:off x="1015437" y="986936"/>
            <a:ext cx="85688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b="0" i="1" lang="en-US" sz="2500" u="sng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Why Elliptic Curve Cryptography?</a:t>
            </a:r>
            <a:endParaRPr/>
          </a:p>
        </p:txBody>
      </p:sp>
      <p:sp>
        <p:nvSpPr>
          <p:cNvPr id="467" name="Google Shape;467;p51"/>
          <p:cNvSpPr txBox="1"/>
          <p:nvPr/>
        </p:nvSpPr>
        <p:spPr>
          <a:xfrm>
            <a:off x="1015437" y="2129936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1750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Shorter Key Length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Lesser Computational Complexity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Power Requirement</a:t>
            </a:r>
            <a:endParaRPr/>
          </a:p>
          <a:p>
            <a:pPr indent="-31750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b="0" i="0" lang="en-US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Secure</a:t>
            </a:r>
            <a:endParaRPr/>
          </a:p>
        </p:txBody>
      </p:sp>
      <p:pic>
        <p:nvPicPr>
          <p:cNvPr id="468" name="Google Shape;46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/>
          <p:nvPr>
            <p:ph type="ctrTitle"/>
          </p:nvPr>
        </p:nvSpPr>
        <p:spPr>
          <a:xfrm>
            <a:off x="796322" y="320040"/>
            <a:ext cx="839683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 sz="3600"/>
              <a:t>Elliptic Curve Encryption (cont’d)</a:t>
            </a:r>
            <a:endParaRPr/>
          </a:p>
        </p:txBody>
      </p:sp>
      <p:sp>
        <p:nvSpPr>
          <p:cNvPr id="474" name="Google Shape;474;p52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5" name="Google Shape;475;p52"/>
          <p:cNvSpPr txBox="1"/>
          <p:nvPr>
            <p:ph idx="1" type="body"/>
          </p:nvPr>
        </p:nvSpPr>
        <p:spPr>
          <a:xfrm>
            <a:off x="796925" y="2252663"/>
            <a:ext cx="8150430" cy="677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7500"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1794"/>
              <a:buChar char=" "/>
            </a:pPr>
            <a:r>
              <a:rPr b="1" lang="en-US" sz="2000"/>
              <a:t>Comparable Key Sizes for Equivalent Security</a:t>
            </a:r>
            <a:endParaRPr b="1" sz="2000"/>
          </a:p>
        </p:txBody>
      </p:sp>
      <p:graphicFrame>
        <p:nvGraphicFramePr>
          <p:cNvPr id="476" name="Google Shape;476;p52"/>
          <p:cNvGraphicFramePr/>
          <p:nvPr/>
        </p:nvGraphicFramePr>
        <p:xfrm>
          <a:off x="2047568" y="29300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{33A68FFB-66DC-4111-BD6A-2278BF153099}</a:tableStyleId>
              </a:tblPr>
              <a:tblGrid>
                <a:gridCol w="2389500"/>
                <a:gridCol w="2389500"/>
                <a:gridCol w="1383400"/>
              </a:tblGrid>
              <a:tr h="71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Symmetric Encryption (Key Size in bits)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RSA and Diffie-Hellman (modulus size in bits)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ECC Key Size in bits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2048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224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128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3072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256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7680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384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1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256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15360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512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477" name="Google Shape;47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 txBox="1"/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Book Antiqua"/>
              <a:buNone/>
            </a:pPr>
            <a:r>
              <a:rPr lang="en-US" sz="3600"/>
              <a:t>Elliptic Curve Encryption (cont’d)</a:t>
            </a:r>
            <a:br>
              <a:rPr lang="en-US"/>
            </a:br>
            <a:endParaRPr/>
          </a:p>
        </p:txBody>
      </p:sp>
      <p:sp>
        <p:nvSpPr>
          <p:cNvPr id="483" name="Google Shape;483;p53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4" name="Google Shape;484;p53"/>
          <p:cNvSpPr txBox="1"/>
          <p:nvPr>
            <p:ph idx="1" type="body"/>
          </p:nvPr>
        </p:nvSpPr>
        <p:spPr>
          <a:xfrm>
            <a:off x="796924" y="1759974"/>
            <a:ext cx="10264365" cy="4119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</a:pPr>
            <a:r>
              <a:rPr lang="en-US" sz="1800"/>
              <a:t>What is Elliptic Curve Cryptography?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</a:pPr>
            <a:r>
              <a:rPr lang="en-US" sz="1800"/>
              <a:t>Implementing Group Operations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Main operations - point addition and point multiplication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Adding two points that lie on an Elliptic Curve – results in a third point on the curve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Point multiplication is repeated addition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If P is a known point on the curve (aka Base point; part of domain parameters) and it is multiplied by a scalar k, Q=kP is the operation of adding P + P + P + P… +P (k times)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Q is the resulting public key and k is the private key in the public-private key pair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	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aseline="30000" lang="en-US" sz="1800"/>
              <a:t>		 </a:t>
            </a:r>
            <a:endParaRPr sz="1800"/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pic>
        <p:nvPicPr>
          <p:cNvPr id="485" name="Google Shape;48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4"/>
          <p:cNvSpPr txBox="1"/>
          <p:nvPr>
            <p:ph type="title"/>
          </p:nvPr>
        </p:nvSpPr>
        <p:spPr>
          <a:xfrm>
            <a:off x="1981200" y="3810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4000"/>
              <a:t>Elliptic Curve Encryption (cont’d)</a:t>
            </a:r>
            <a:endParaRPr sz="3900"/>
          </a:p>
        </p:txBody>
      </p:sp>
      <p:sp>
        <p:nvSpPr>
          <p:cNvPr id="491" name="Google Shape;491;p54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Adding two points on the curve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P and Q are added to obtain P+Q which is a reflection of R along the X axis</a:t>
            </a:r>
            <a:endParaRPr/>
          </a:p>
        </p:txBody>
      </p:sp>
      <p:pic>
        <p:nvPicPr>
          <p:cNvPr id="492" name="Google Shape;49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600201"/>
            <a:ext cx="7486650" cy="295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4"/>
          <p:cNvSpPr txBox="1"/>
          <p:nvPr>
            <p:ph idx="12" type="sldNum"/>
          </p:nvPr>
        </p:nvSpPr>
        <p:spPr>
          <a:xfrm>
            <a:off x="10846724" y="6231649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5"/>
          <p:cNvSpPr txBox="1"/>
          <p:nvPr>
            <p:ph type="title"/>
          </p:nvPr>
        </p:nvSpPr>
        <p:spPr>
          <a:xfrm>
            <a:off x="1981200" y="381000"/>
            <a:ext cx="7467600" cy="7792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4000"/>
              <a:t>Elliptic Curve Encryption (cont’d)</a:t>
            </a:r>
            <a:endParaRPr sz="3900"/>
          </a:p>
        </p:txBody>
      </p:sp>
      <p:sp>
        <p:nvSpPr>
          <p:cNvPr id="500" name="Google Shape;500;p55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7500" lnSpcReduction="2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r>
              <a:t/>
            </a:r>
            <a:endParaRPr sz="22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r>
              <a:t/>
            </a:r>
            <a:endParaRPr sz="22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Char char=" "/>
            </a:pPr>
            <a:r>
              <a:rPr lang="en-US" sz="2200"/>
              <a:t>A tangent at P is extended to cut the curve at a point; its reflection is 2P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Char char=" "/>
            </a:pPr>
            <a:r>
              <a:rPr lang="en-US" sz="2200"/>
              <a:t>Adding P and 2P gives 3P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Char char=" "/>
            </a:pPr>
            <a:r>
              <a:rPr lang="en-US" sz="2200"/>
              <a:t>Similarly, such operations can be performed as many times as desired to obtain Q = kP</a:t>
            </a:r>
            <a:endParaRPr sz="22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r>
              <a:t/>
            </a:r>
            <a:endParaRPr sz="2200"/>
          </a:p>
        </p:txBody>
      </p:sp>
      <p:pic>
        <p:nvPicPr>
          <p:cNvPr id="501" name="Google Shape;50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295400"/>
            <a:ext cx="6292234" cy="250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5"/>
          <p:cNvSpPr txBox="1"/>
          <p:nvPr>
            <p:ph idx="12" type="sldNum"/>
          </p:nvPr>
        </p:nvSpPr>
        <p:spPr>
          <a:xfrm>
            <a:off x="10846724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Elliptic Curve Encryption (cont’d)</a:t>
            </a:r>
            <a:endParaRPr/>
          </a:p>
        </p:txBody>
      </p:sp>
      <p:sp>
        <p:nvSpPr>
          <p:cNvPr id="509" name="Google Shape;509;p56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Discrete Log Problem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The security of ECC is due the intractability or difficulty of solving the inverse operation of finding k given Q and 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This is termed as the discrete log problem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Methods to solve include brute force and Pollard’s Rho attack both of which are computationally expensive or unfeasible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The version applicable in ECC is called the Elliptic Curve Discrete Log Problem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Exponential running time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10" name="Google Shape;510;p56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1" name="Google Shape;51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ECC in Windows DRM v2.0</a:t>
            </a:r>
            <a:endParaRPr/>
          </a:p>
        </p:txBody>
      </p:sp>
      <p:sp>
        <p:nvSpPr>
          <p:cNvPr id="517" name="Google Shape;517;p57"/>
          <p:cNvSpPr txBox="1"/>
          <p:nvPr>
            <p:ph idx="1" type="body"/>
          </p:nvPr>
        </p:nvSpPr>
        <p:spPr>
          <a:xfrm>
            <a:off x="1981200" y="1600201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1081"/>
              <a:buNone/>
            </a:pPr>
            <a:r>
              <a:rPr lang="en-US" sz="2400"/>
              <a:t>A Practical Example 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Finite field chosen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p = 785963102379428822376694789446897396207498568951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Gx = 771507216262649826170648268565579889907769254176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Gy = 390157510246556628525279459266514995562533196655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y</a:t>
            </a:r>
            <a:r>
              <a:rPr baseline="30000" lang="en-US" sz="1800"/>
              <a:t>2</a:t>
            </a:r>
            <a:r>
              <a:rPr lang="en-US" sz="1800"/>
              <a:t> = x</a:t>
            </a:r>
            <a:r>
              <a:rPr baseline="30000" lang="en-US" sz="1800"/>
              <a:t>3</a:t>
            </a:r>
            <a:r>
              <a:rPr lang="en-US" sz="1800"/>
              <a:t> + 317689081251325503476317476413827693272746955927x + 790528966078787587181205720257185354321100651934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Gx and Gy constitute the agreed upon base point (P) and the numbers in the above equation are values for the parameters a and b</a:t>
            </a:r>
            <a:endParaRPr/>
          </a:p>
        </p:txBody>
      </p:sp>
      <p:sp>
        <p:nvSpPr>
          <p:cNvPr id="518" name="Google Shape;518;p57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9" name="Google Shape;51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Elliptic Curve Schemes</a:t>
            </a:r>
            <a:endParaRPr/>
          </a:p>
        </p:txBody>
      </p:sp>
      <p:sp>
        <p:nvSpPr>
          <p:cNvPr id="525" name="Google Shape;525;p58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Elliptic Curve Digital Signature Algorithm (ECDSA)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Elliptic Curve Pintsov Vanstone Signature(ECPVS)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Elliptic Curve Diffie-Hellman (ECDH)</a:t>
            </a:r>
            <a:endParaRPr/>
          </a:p>
        </p:txBody>
      </p:sp>
      <p:sp>
        <p:nvSpPr>
          <p:cNvPr id="526" name="Google Shape;526;p58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7" name="Google Shape;52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 txBox="1"/>
          <p:nvPr>
            <p:ph type="title"/>
          </p:nvPr>
        </p:nvSpPr>
        <p:spPr>
          <a:xfrm>
            <a:off x="1981200" y="6096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00"/>
              <a:t>Elliptic Curve Digital Signature Algorithm (ECDSA)</a:t>
            </a:r>
            <a:endParaRPr/>
          </a:p>
        </p:txBody>
      </p:sp>
      <p:sp>
        <p:nvSpPr>
          <p:cNvPr id="533" name="Google Shape;533;p59"/>
          <p:cNvSpPr txBox="1"/>
          <p:nvPr>
            <p:ph idx="1" type="body"/>
          </p:nvPr>
        </p:nvSpPr>
        <p:spPr>
          <a:xfrm>
            <a:off x="1981200" y="1676401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Elliptic curve variant of Digital Signature Algorithm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</p:txBody>
      </p:sp>
      <p:sp>
        <p:nvSpPr>
          <p:cNvPr id="534" name="Google Shape;534;p59"/>
          <p:cNvSpPr txBox="1"/>
          <p:nvPr/>
        </p:nvSpPr>
        <p:spPr>
          <a:xfrm>
            <a:off x="3733800" y="6248401"/>
            <a:ext cx="46482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Canadian postage stamp that uses ECDSA</a:t>
            </a:r>
            <a:endParaRPr/>
          </a:p>
        </p:txBody>
      </p:sp>
      <p:pic>
        <p:nvPicPr>
          <p:cNvPr id="535" name="Google Shape;53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1" y="3260564"/>
            <a:ext cx="6053137" cy="291163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9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7" name="Google Shape;53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/>
          <p:nvPr>
            <p:ph type="ctrTitle"/>
          </p:nvPr>
        </p:nvSpPr>
        <p:spPr>
          <a:xfrm>
            <a:off x="698090" y="312531"/>
            <a:ext cx="11287433" cy="1054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 Antiqua"/>
              <a:buNone/>
            </a:pPr>
            <a:r>
              <a:rPr lang="en-US" sz="4000"/>
              <a:t>Public Key Cryptography Early History</a:t>
            </a:r>
            <a:endParaRPr/>
          </a:p>
        </p:txBody>
      </p:sp>
      <p:sp>
        <p:nvSpPr>
          <p:cNvPr id="222" name="Google Shape;222;p4"/>
          <p:cNvSpPr txBox="1"/>
          <p:nvPr>
            <p:ph idx="2" type="body"/>
          </p:nvPr>
        </p:nvSpPr>
        <p:spPr>
          <a:xfrm>
            <a:off x="1263085" y="1587084"/>
            <a:ext cx="9424580" cy="4263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Proposed by Diffie and Hellman, documented in “New Directions in Cryptography” (1976) </a:t>
            </a:r>
            <a:endParaRPr sz="1600"/>
          </a:p>
          <a:p>
            <a:pPr indent="-4572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AutoNum type="arabicPeriod"/>
            </a:pPr>
            <a:r>
              <a:rPr lang="en-US" sz="1600"/>
              <a:t>Public-key encryption schemes</a:t>
            </a:r>
            <a:endParaRPr sz="1600"/>
          </a:p>
          <a:p>
            <a:pPr indent="-4572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AutoNum type="arabicPeriod"/>
            </a:pPr>
            <a:r>
              <a:rPr lang="en-US" sz="1600"/>
              <a:t>Key distribution systems</a:t>
            </a:r>
            <a:endParaRPr sz="1600"/>
          </a:p>
          <a:p>
            <a:pPr indent="-4572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AutoNum type="arabicPeriod"/>
            </a:pPr>
            <a:r>
              <a:rPr lang="en-US" sz="1600"/>
              <a:t>Digital signature</a:t>
            </a:r>
            <a:endParaRPr sz="1600"/>
          </a:p>
          <a:p>
            <a:pPr indent="-185420" lvl="0" marL="27432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Public-key encryption was proposed in 1970 in a classified paper by James Ellis</a:t>
            </a:r>
            <a:endParaRPr sz="1600"/>
          </a:p>
          <a:p>
            <a:pPr indent="-4572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600"/>
              <a:t>paper made public in 1997 by the British Governmental Communications Headquarters</a:t>
            </a:r>
            <a:endParaRPr sz="1600"/>
          </a:p>
          <a:p>
            <a:pPr indent="-185420" lvl="0" marL="27432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-27432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Concept of digital signature is still originally due to Diffie &amp; Hellman</a:t>
            </a:r>
            <a:endParaRPr sz="16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223" name="Google Shape;2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6423" y="601002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"/>
          <p:cNvSpPr txBox="1"/>
          <p:nvPr/>
        </p:nvSpPr>
        <p:spPr>
          <a:xfrm>
            <a:off x="10677832" y="6194323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0"/>
          <p:cNvSpPr txBox="1"/>
          <p:nvPr>
            <p:ph type="title"/>
          </p:nvPr>
        </p:nvSpPr>
        <p:spPr>
          <a:xfrm>
            <a:off x="702995" y="1959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ECDSA	</a:t>
            </a:r>
            <a:endParaRPr/>
          </a:p>
        </p:txBody>
      </p:sp>
      <p:sp>
        <p:nvSpPr>
          <p:cNvPr id="543" name="Google Shape;543;p60"/>
          <p:cNvSpPr txBox="1"/>
          <p:nvPr>
            <p:ph idx="1" type="body"/>
          </p:nvPr>
        </p:nvSpPr>
        <p:spPr>
          <a:xfrm>
            <a:off x="805542" y="1139336"/>
            <a:ext cx="84582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2283"/>
              <a:buChar char=" "/>
            </a:pPr>
            <a:r>
              <a:rPr lang="en-US" sz="3400"/>
              <a:t>Signature Generation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Once we have the domain parameters and have decided on the keys to be used, the signature is generated by the following steps.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br>
              <a:rPr lang="en-US"/>
            </a:br>
            <a:r>
              <a:rPr lang="en-US"/>
              <a:t>1. A random number k, 1 ≤ k ≤ n-1 is chosen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2. kG = (x</a:t>
            </a:r>
            <a:r>
              <a:rPr baseline="-25000" lang="en-US"/>
              <a:t>1</a:t>
            </a:r>
            <a:r>
              <a:rPr lang="en-US"/>
              <a:t>,y</a:t>
            </a:r>
            <a:r>
              <a:rPr baseline="-25000" lang="en-US"/>
              <a:t>1</a:t>
            </a:r>
            <a:r>
              <a:rPr lang="en-US"/>
              <a:t>) is computed. x</a:t>
            </a:r>
            <a:r>
              <a:rPr baseline="-25000" lang="en-US"/>
              <a:t>1 </a:t>
            </a:r>
            <a:r>
              <a:rPr lang="en-US"/>
              <a:t>is converted to its corresponding integer x</a:t>
            </a:r>
            <a:r>
              <a:rPr baseline="-25000" lang="en-US"/>
              <a:t>1</a:t>
            </a:r>
            <a:r>
              <a:rPr lang="en-US"/>
              <a:t>’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3. Next, r = x</a:t>
            </a:r>
            <a:r>
              <a:rPr baseline="-25000" lang="en-US"/>
              <a:t>1 </a:t>
            </a:r>
            <a:r>
              <a:rPr lang="en-US"/>
              <a:t>mod n is computed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4. We then compute k</a:t>
            </a:r>
            <a:r>
              <a:rPr baseline="30000" lang="en-US"/>
              <a:t>-1</a:t>
            </a:r>
            <a:r>
              <a:rPr lang="en-US"/>
              <a:t> mod q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5. e = HASH(m) where m is the message to be signed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6. s = k</a:t>
            </a:r>
            <a:r>
              <a:rPr baseline="30000" lang="en-US"/>
              <a:t>-1</a:t>
            </a:r>
            <a:r>
              <a:rPr lang="en-US"/>
              <a:t>(e + dr) mod 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where d is the private key of the sender.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br>
              <a:rPr lang="en-US"/>
            </a:br>
            <a:r>
              <a:rPr lang="en-US"/>
              <a:t>We have the signature as (r,s)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/>
          </a:p>
        </p:txBody>
      </p:sp>
      <p:sp>
        <p:nvSpPr>
          <p:cNvPr id="544" name="Google Shape;544;p60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5" name="Google Shape;54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1"/>
          <p:cNvSpPr txBox="1"/>
          <p:nvPr>
            <p:ph type="title"/>
          </p:nvPr>
        </p:nvSpPr>
        <p:spPr>
          <a:xfrm>
            <a:off x="806246" y="145025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ECDSA</a:t>
            </a:r>
            <a:endParaRPr/>
          </a:p>
        </p:txBody>
      </p:sp>
      <p:sp>
        <p:nvSpPr>
          <p:cNvPr id="551" name="Google Shape;551;p61"/>
          <p:cNvSpPr txBox="1"/>
          <p:nvPr>
            <p:ph idx="1" type="body"/>
          </p:nvPr>
        </p:nvSpPr>
        <p:spPr>
          <a:xfrm>
            <a:off x="697738" y="1455173"/>
            <a:ext cx="10796523" cy="4129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2200"/>
              <a:t>Signature Verification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At the receiver’s end the signature is verified as follows: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1. Verify whether r and s belong to the interval [1, n-1] for the signature to be valid.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2. Compute e = HASH(m). The hash function should be the same as the one used for signature generation.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3.  Compute w = s</a:t>
            </a:r>
            <a:r>
              <a:rPr baseline="30000" lang="en-US" sz="1600"/>
              <a:t>-1</a:t>
            </a:r>
            <a:r>
              <a:rPr lang="en-US" sz="1600"/>
              <a:t> mod n.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4.  Compute u</a:t>
            </a:r>
            <a:r>
              <a:rPr baseline="-25000" lang="en-US" sz="1600"/>
              <a:t>1</a:t>
            </a:r>
            <a:r>
              <a:rPr lang="en-US" sz="1600"/>
              <a:t> = ew mod n and u</a:t>
            </a:r>
            <a:r>
              <a:rPr baseline="-25000" lang="en-US" sz="1600"/>
              <a:t>2</a:t>
            </a:r>
            <a:r>
              <a:rPr lang="en-US" sz="1600"/>
              <a:t> = rw mod n.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5.  Compute (x</a:t>
            </a:r>
            <a:r>
              <a:rPr baseline="-25000" lang="en-US" sz="1600"/>
              <a:t>1</a:t>
            </a:r>
            <a:r>
              <a:rPr lang="en-US" sz="1600"/>
              <a:t>,y</a:t>
            </a:r>
            <a:r>
              <a:rPr baseline="-25000" lang="en-US" sz="1600"/>
              <a:t>1</a:t>
            </a:r>
            <a:r>
              <a:rPr lang="en-US" sz="1600"/>
              <a:t>)</a:t>
            </a:r>
            <a:r>
              <a:rPr baseline="-25000" lang="en-US" sz="1600"/>
              <a:t> </a:t>
            </a:r>
            <a:r>
              <a:rPr lang="en-US" sz="1600"/>
              <a:t>= u</a:t>
            </a:r>
            <a:r>
              <a:rPr baseline="-25000" lang="en-US" sz="1600"/>
              <a:t>1</a:t>
            </a:r>
            <a:r>
              <a:rPr lang="en-US" sz="1600"/>
              <a:t>G + u</a:t>
            </a:r>
            <a:r>
              <a:rPr baseline="-25000" lang="en-US" sz="1600"/>
              <a:t>2</a:t>
            </a:r>
            <a:r>
              <a:rPr lang="en-US" sz="1600"/>
              <a:t>Q.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6. The signature is valid if r = x</a:t>
            </a:r>
            <a:r>
              <a:rPr baseline="-25000" lang="en-US" sz="1600"/>
              <a:t>1</a:t>
            </a:r>
            <a:r>
              <a:rPr lang="en-US" sz="1600"/>
              <a:t> mod n, invalid otherwise.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</p:txBody>
      </p:sp>
      <p:sp>
        <p:nvSpPr>
          <p:cNvPr id="552" name="Google Shape;552;p61"/>
          <p:cNvSpPr txBox="1"/>
          <p:nvPr>
            <p:ph idx="12" type="sldNum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3" name="Google Shape;55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2"/>
          <p:cNvSpPr txBox="1"/>
          <p:nvPr>
            <p:ph type="title"/>
          </p:nvPr>
        </p:nvSpPr>
        <p:spPr>
          <a:xfrm>
            <a:off x="245806" y="286603"/>
            <a:ext cx="10909874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ECDSA (cont’d)</a:t>
            </a:r>
            <a:endParaRPr/>
          </a:p>
        </p:txBody>
      </p:sp>
      <p:sp>
        <p:nvSpPr>
          <p:cNvPr id="559" name="Google Shape;559;p62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This is how we know that the verification works the way we want it to: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We have, s = k</a:t>
            </a:r>
            <a:r>
              <a:rPr baseline="30000" lang="en-US" sz="2000"/>
              <a:t>-1</a:t>
            </a:r>
            <a:r>
              <a:rPr lang="en-US" sz="2000"/>
              <a:t>(e + dr) mod n which we can rearrange to obtain, k = s</a:t>
            </a:r>
            <a:r>
              <a:rPr baseline="30000" lang="en-US" sz="2000"/>
              <a:t>-1</a:t>
            </a:r>
            <a:r>
              <a:rPr lang="en-US" sz="2000"/>
              <a:t>(e + dr) which is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				s</a:t>
            </a:r>
            <a:r>
              <a:rPr baseline="30000" lang="en-US" sz="2000"/>
              <a:t>-1</a:t>
            </a:r>
            <a:r>
              <a:rPr lang="en-US" sz="2000"/>
              <a:t>e +  s</a:t>
            </a:r>
            <a:r>
              <a:rPr baseline="30000" lang="en-US" sz="2000"/>
              <a:t>-1</a:t>
            </a:r>
            <a:r>
              <a:rPr lang="en-US" sz="2000"/>
              <a:t>rd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This is nothing but we + wrd = (u</a:t>
            </a:r>
            <a:r>
              <a:rPr baseline="-25000" lang="en-US" sz="2000"/>
              <a:t>1</a:t>
            </a:r>
            <a:r>
              <a:rPr lang="en-US" sz="2000"/>
              <a:t> + u</a:t>
            </a:r>
            <a:r>
              <a:rPr baseline="-25000" lang="en-US" sz="2000"/>
              <a:t>2</a:t>
            </a:r>
            <a:r>
              <a:rPr lang="en-US" sz="2000"/>
              <a:t>d) (mod n)</a:t>
            </a:r>
            <a:br>
              <a:rPr lang="en-US" sz="2000"/>
            </a:b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We have u</a:t>
            </a:r>
            <a:r>
              <a:rPr baseline="-25000" lang="en-US" sz="2000"/>
              <a:t>1</a:t>
            </a:r>
            <a:r>
              <a:rPr lang="en-US" sz="2000"/>
              <a:t>G + u</a:t>
            </a:r>
            <a:r>
              <a:rPr baseline="-25000" lang="en-US" sz="2000"/>
              <a:t>2</a:t>
            </a:r>
            <a:r>
              <a:rPr lang="en-US" sz="2000"/>
              <a:t>Q = (u</a:t>
            </a:r>
            <a:r>
              <a:rPr baseline="-25000" lang="en-US" sz="2000"/>
              <a:t>1</a:t>
            </a:r>
            <a:r>
              <a:rPr lang="en-US" sz="2000"/>
              <a:t> + u</a:t>
            </a:r>
            <a:r>
              <a:rPr baseline="-25000" lang="en-US" sz="2000"/>
              <a:t>2</a:t>
            </a:r>
            <a:r>
              <a:rPr lang="en-US" sz="2000"/>
              <a:t>d)G = kG which translates to v = r.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60" name="Google Shape;560;p62"/>
          <p:cNvSpPr txBox="1"/>
          <p:nvPr>
            <p:ph idx="12" type="sldNum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1" name="Google Shape;56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3"/>
          <p:cNvSpPr txBox="1"/>
          <p:nvPr>
            <p:ph type="title"/>
          </p:nvPr>
        </p:nvSpPr>
        <p:spPr>
          <a:xfrm>
            <a:off x="904568" y="685800"/>
            <a:ext cx="994215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/>
              <a:t>Elliptic Curve Pintsov Vanstone Signature (ECPVS)</a:t>
            </a:r>
            <a:endParaRPr/>
          </a:p>
        </p:txBody>
      </p:sp>
      <p:sp>
        <p:nvSpPr>
          <p:cNvPr id="567" name="Google Shape;567;p63"/>
          <p:cNvSpPr txBox="1"/>
          <p:nvPr>
            <p:ph idx="1" type="body"/>
          </p:nvPr>
        </p:nvSpPr>
        <p:spPr>
          <a:xfrm>
            <a:off x="723655" y="2582634"/>
            <a:ext cx="9881520" cy="2532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Signature scheme using Elliptic Curves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/>
          </a:p>
          <a:p>
            <a:pPr indent="0" lvl="0" marL="1143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More efficient than RSA as overhead is extremely low</a:t>
            </a:r>
            <a:endParaRPr/>
          </a:p>
        </p:txBody>
      </p:sp>
      <p:pic>
        <p:nvPicPr>
          <p:cNvPr id="568" name="Google Shape;56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3"/>
          <p:cNvSpPr txBox="1"/>
          <p:nvPr>
            <p:ph idx="12" type="sldNum"/>
          </p:nvPr>
        </p:nvSpPr>
        <p:spPr>
          <a:xfrm>
            <a:off x="10846724" y="6148493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4"/>
          <p:cNvSpPr txBox="1"/>
          <p:nvPr>
            <p:ph type="title"/>
          </p:nvPr>
        </p:nvSpPr>
        <p:spPr>
          <a:xfrm>
            <a:off x="1097280" y="286603"/>
            <a:ext cx="8135210" cy="853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en-US"/>
              <a:t>ECPVS</a:t>
            </a:r>
            <a:endParaRPr/>
          </a:p>
        </p:txBody>
      </p:sp>
      <p:sp>
        <p:nvSpPr>
          <p:cNvPr id="575" name="Google Shape;575;p64"/>
          <p:cNvSpPr txBox="1"/>
          <p:nvPr>
            <p:ph idx="1" type="body"/>
          </p:nvPr>
        </p:nvSpPr>
        <p:spPr>
          <a:xfrm>
            <a:off x="536841" y="1033854"/>
            <a:ext cx="10317972" cy="5189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b="1" lang="en-US" sz="1500"/>
              <a:t>Signature Generation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The plaintext message is split into two parts: part C representing the data elements requiring confidentiality and part V representing the data elements presented in plaintext. Both the parts are signed. The signature is generated as follows: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1. A random number k, 1 ≤ k ≤ n-1 is chosen.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2. Calculate the point R on the curve (R = kG).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3. Use point R and a symmetric encryption algorithm to get e = T</a:t>
            </a:r>
            <a:r>
              <a:rPr baseline="-25000" lang="en-US" sz="1500"/>
              <a:t>R</a:t>
            </a:r>
            <a:r>
              <a:rPr lang="en-US" sz="1500"/>
              <a:t>(C).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4. Calculate a variable d such that </a:t>
            </a:r>
            <a:r>
              <a:rPr i="1" lang="en-US" sz="1500"/>
              <a:t>d</a:t>
            </a:r>
            <a:r>
              <a:rPr lang="en-US" sz="1500"/>
              <a:t> = </a:t>
            </a:r>
            <a:r>
              <a:rPr i="1" lang="en-US" sz="1500"/>
              <a:t>HASH</a:t>
            </a:r>
            <a:r>
              <a:rPr lang="en-US" sz="1500"/>
              <a:t>(</a:t>
            </a:r>
            <a:r>
              <a:rPr i="1" lang="en-US" sz="1500"/>
              <a:t>e</a:t>
            </a:r>
            <a:r>
              <a:rPr lang="en-US" sz="1500"/>
              <a:t> || </a:t>
            </a:r>
            <a:r>
              <a:rPr i="1" lang="en-US" sz="1500"/>
              <a:t>I</a:t>
            </a:r>
            <a:r>
              <a:rPr baseline="-25000" i="1" lang="en-US" sz="1500"/>
              <a:t>A</a:t>
            </a:r>
            <a:r>
              <a:rPr lang="en-US" sz="1500"/>
              <a:t> || </a:t>
            </a:r>
            <a:r>
              <a:rPr i="1" lang="en-US" sz="1500"/>
              <a:t>V</a:t>
            </a:r>
            <a:r>
              <a:rPr lang="en-US" sz="1500"/>
              <a:t>)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where </a:t>
            </a:r>
            <a:r>
              <a:rPr i="1" lang="en-US" sz="1500"/>
              <a:t>I</a:t>
            </a:r>
            <a:r>
              <a:rPr baseline="-25000" i="1" lang="en-US" sz="1500"/>
              <a:t>A</a:t>
            </a:r>
            <a:r>
              <a:rPr i="1" lang="en-US" sz="1500"/>
              <a:t> </a:t>
            </a:r>
            <a:r>
              <a:rPr lang="en-US" sz="1500"/>
              <a:t>is the identity of the mailer terminal.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5. Now calculate the other part of the signature s as follows: </a:t>
            </a:r>
            <a:r>
              <a:rPr i="1" lang="en-US" sz="1500"/>
              <a:t>s</a:t>
            </a:r>
            <a:r>
              <a:rPr lang="en-US" sz="1500"/>
              <a:t>= </a:t>
            </a:r>
            <a:r>
              <a:rPr i="1" lang="en-US" sz="1500"/>
              <a:t>ad</a:t>
            </a:r>
            <a:r>
              <a:rPr lang="en-US" sz="1500"/>
              <a:t> + </a:t>
            </a:r>
            <a:r>
              <a:rPr i="1" lang="en-US" sz="1500"/>
              <a:t>k</a:t>
            </a:r>
            <a:r>
              <a:rPr lang="en-US" sz="1500"/>
              <a:t>(mod </a:t>
            </a:r>
            <a:r>
              <a:rPr i="1" lang="en-US" sz="1500"/>
              <a:t>n</a:t>
            </a:r>
            <a:r>
              <a:rPr lang="en-US" sz="1500"/>
              <a:t>); where a is the private key of the sender.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The signature pair (s,e) is transmitted together with the portion V of the plaintext.</a:t>
            </a:r>
            <a:endParaRPr sz="15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</p:txBody>
      </p:sp>
      <p:pic>
        <p:nvPicPr>
          <p:cNvPr id="576" name="Google Shape;5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64"/>
          <p:cNvSpPr txBox="1"/>
          <p:nvPr>
            <p:ph idx="12" type="sldNum"/>
          </p:nvPr>
        </p:nvSpPr>
        <p:spPr>
          <a:xfrm>
            <a:off x="10846724" y="6148493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ECPVS (cont’d)</a:t>
            </a:r>
            <a:endParaRPr/>
          </a:p>
        </p:txBody>
      </p:sp>
      <p:sp>
        <p:nvSpPr>
          <p:cNvPr id="583" name="Google Shape;583;p65"/>
          <p:cNvSpPr txBox="1"/>
          <p:nvPr>
            <p:ph idx="1" type="body"/>
          </p:nvPr>
        </p:nvSpPr>
        <p:spPr>
          <a:xfrm>
            <a:off x="369692" y="198038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452"/>
              <a:buChar char=" "/>
            </a:pPr>
            <a:r>
              <a:rPr b="1" lang="en-US" sz="2200"/>
              <a:t>Signature Verification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452"/>
              <a:buNone/>
            </a:pPr>
            <a:r>
              <a:t/>
            </a:r>
            <a:endParaRPr sz="2200"/>
          </a:p>
          <a:p>
            <a:pPr indent="-514350" lvl="1" marL="96240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Retrieve Q</a:t>
            </a:r>
            <a:r>
              <a:rPr baseline="-25000" lang="en-US" sz="2200"/>
              <a:t>A</a:t>
            </a:r>
            <a:r>
              <a:rPr lang="en-US" sz="2200"/>
              <a:t> (Q</a:t>
            </a:r>
            <a:r>
              <a:rPr baseline="-25000" lang="en-US" sz="2200"/>
              <a:t>A</a:t>
            </a:r>
            <a:r>
              <a:rPr lang="en-US" sz="2200"/>
              <a:t> is mailer A’s public key)</a:t>
            </a:r>
            <a:endParaRPr/>
          </a:p>
          <a:p>
            <a:pPr indent="-514350" lvl="1" marL="96240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Calculate the variable d = </a:t>
            </a:r>
            <a:r>
              <a:rPr i="1" lang="en-US" sz="2200"/>
              <a:t>HASH</a:t>
            </a:r>
            <a:r>
              <a:rPr lang="en-US" sz="2200"/>
              <a:t>(</a:t>
            </a:r>
            <a:r>
              <a:rPr i="1" lang="en-US" sz="2200"/>
              <a:t>e</a:t>
            </a:r>
            <a:r>
              <a:rPr lang="en-US" sz="2200"/>
              <a:t> || </a:t>
            </a:r>
            <a:r>
              <a:rPr i="1" lang="en-US" sz="2200"/>
              <a:t>I</a:t>
            </a:r>
            <a:r>
              <a:rPr baseline="-25000" i="1" lang="en-US" sz="2200"/>
              <a:t>A</a:t>
            </a:r>
            <a:r>
              <a:rPr lang="en-US" sz="2200"/>
              <a:t> || </a:t>
            </a:r>
            <a:r>
              <a:rPr i="1" lang="en-US" sz="2200"/>
              <a:t>V</a:t>
            </a:r>
            <a:r>
              <a:rPr lang="en-US" sz="2200"/>
              <a:t>) using the same HASH algorithm as the one used for generating the signature.</a:t>
            </a:r>
            <a:endParaRPr/>
          </a:p>
          <a:p>
            <a:pPr indent="-514350" lvl="1" marL="96240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Compute U = sG – dQ</a:t>
            </a:r>
            <a:r>
              <a:rPr baseline="-25000" lang="en-US" sz="2200"/>
              <a:t>A</a:t>
            </a:r>
            <a:r>
              <a:rPr lang="en-US" sz="2200"/>
              <a:t>.</a:t>
            </a:r>
            <a:endParaRPr/>
          </a:p>
          <a:p>
            <a:pPr indent="-514350" lvl="1" marL="96240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Recover C = T</a:t>
            </a:r>
            <a:r>
              <a:rPr baseline="-25000" lang="en-US" sz="2200"/>
              <a:t>u</a:t>
            </a:r>
            <a:r>
              <a:rPr baseline="30000" lang="en-US" sz="2200"/>
              <a:t>-1</a:t>
            </a:r>
            <a:r>
              <a:rPr lang="en-US" sz="2200"/>
              <a:t>(e).</a:t>
            </a:r>
            <a:endParaRPr/>
          </a:p>
          <a:p>
            <a:pPr indent="-514350" lvl="1" marL="96240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Run a redundancy test on C. If the test fails, discard the message. Else, the plaintext is recovered.</a:t>
            </a:r>
            <a:endParaRPr/>
          </a:p>
          <a:p>
            <a:pPr indent="-514350" lvl="1" marL="96240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None/>
            </a:pPr>
            <a:r>
              <a:rPr lang="en-US" sz="2200"/>
              <a:t>We have, s = ad + k. Multiply by base point G to obtain sG = adG + kG which is dQ</a:t>
            </a:r>
            <a:r>
              <a:rPr baseline="-25000" lang="en-US" sz="2200"/>
              <a:t>A </a:t>
            </a:r>
            <a:r>
              <a:rPr lang="en-US" sz="2200"/>
              <a:t> + R</a:t>
            </a:r>
            <a:endParaRPr/>
          </a:p>
          <a:p>
            <a:pPr indent="-514350" lvl="1" marL="96240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None/>
            </a:pPr>
            <a:r>
              <a:rPr lang="en-US" sz="2200"/>
              <a:t>Therefore, R = sG – dQ</a:t>
            </a:r>
            <a:r>
              <a:rPr baseline="-25000" lang="en-US" sz="2200"/>
              <a:t>A   </a:t>
            </a:r>
            <a:r>
              <a:rPr lang="en-US" sz="2200"/>
              <a:t> which is U. Comparing the decrypted versions, m and m’ obtained using U and R, we ascertain the validity of the signature</a:t>
            </a:r>
            <a:endParaRPr/>
          </a:p>
          <a:p>
            <a:pPr indent="-514350" lvl="1" marL="96240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None/>
            </a:pPr>
            <a:r>
              <a:t/>
            </a:r>
            <a:endParaRPr sz="2200"/>
          </a:p>
          <a:p>
            <a:pPr indent="-514350" lvl="1" marL="962406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None/>
            </a:pPr>
            <a:r>
              <a:t/>
            </a:r>
            <a:endParaRPr sz="2200"/>
          </a:p>
        </p:txBody>
      </p:sp>
      <p:pic>
        <p:nvPicPr>
          <p:cNvPr id="584" name="Google Shape;58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65"/>
          <p:cNvSpPr txBox="1"/>
          <p:nvPr>
            <p:ph idx="12" type="sldNum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100"/>
              <a:t>Elliptic Curve Diffie-Hellman (ECDH)</a:t>
            </a:r>
            <a:endParaRPr/>
          </a:p>
        </p:txBody>
      </p:sp>
      <p:sp>
        <p:nvSpPr>
          <p:cNvPr id="591" name="Google Shape;591;p66"/>
          <p:cNvSpPr txBox="1"/>
          <p:nvPr>
            <p:ph idx="1" type="body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85000" lnSpcReduction="2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Char char=" "/>
            </a:pPr>
            <a:r>
              <a:rPr lang="en-US" sz="2800"/>
              <a:t>Elliptic curve variant of the key exchange Diffie-Hellman protocol.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 sz="2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Char char=" "/>
            </a:pPr>
            <a:r>
              <a:rPr lang="en-US" sz="2800"/>
              <a:t>Decide on domain parameters and come up with a Public/Private key pair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 sz="28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Char char=" "/>
            </a:pPr>
            <a:r>
              <a:rPr lang="en-US" sz="2800"/>
              <a:t>To obtain the private key, the attacker needs to solve the discrete log problem</a:t>
            </a:r>
            <a:endParaRPr/>
          </a:p>
        </p:txBody>
      </p:sp>
      <p:pic>
        <p:nvPicPr>
          <p:cNvPr id="592" name="Google Shape;59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66"/>
          <p:cNvSpPr txBox="1"/>
          <p:nvPr>
            <p:ph idx="12" type="sldNum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ECDH</a:t>
            </a:r>
            <a:endParaRPr/>
          </a:p>
        </p:txBody>
      </p:sp>
      <p:sp>
        <p:nvSpPr>
          <p:cNvPr id="599" name="Google Shape;599;p67"/>
          <p:cNvSpPr txBox="1"/>
          <p:nvPr>
            <p:ph idx="1" type="body"/>
          </p:nvPr>
        </p:nvSpPr>
        <p:spPr>
          <a:xfrm>
            <a:off x="507345" y="1852562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Char char=" "/>
            </a:pPr>
            <a:r>
              <a:rPr lang="en-US"/>
              <a:t>How the key exchange takes place: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1. Alice and Bob publicly agree on an elliptic curve E over a large finite field F and a point P on that curve.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2. Alice and Bob each privately choose large random integers, denoted a and b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3. Using elliptic curve point-addition, Alice computes aP on E and sends it to Bob. Bob computes bP on E and sends it to Alice.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4. Both Alice and Bob can now compute the point abP Alice by multiplying the received value of bP by her secret number a and Bob vice-versa.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5. Alice and Bob agree that the x coordinate of this point will be their shared secret value.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t/>
            </a:r>
            <a:endParaRPr/>
          </a:p>
        </p:txBody>
      </p:sp>
      <p:pic>
        <p:nvPicPr>
          <p:cNvPr id="600" name="Google Shape;60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7"/>
          <p:cNvSpPr txBox="1"/>
          <p:nvPr>
            <p:ph idx="12" type="sldNum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8"/>
          <p:cNvSpPr txBox="1"/>
          <p:nvPr>
            <p:ph type="title"/>
          </p:nvPr>
        </p:nvSpPr>
        <p:spPr>
          <a:xfrm>
            <a:off x="428687" y="26352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Pros and Cons</a:t>
            </a:r>
            <a:endParaRPr/>
          </a:p>
        </p:txBody>
      </p:sp>
      <p:sp>
        <p:nvSpPr>
          <p:cNvPr id="607" name="Google Shape;607;p68"/>
          <p:cNvSpPr txBox="1"/>
          <p:nvPr>
            <p:ph idx="1" type="body"/>
          </p:nvPr>
        </p:nvSpPr>
        <p:spPr>
          <a:xfrm>
            <a:off x="595834" y="1911243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9498"/>
              <a:buChar char=" "/>
            </a:pPr>
            <a:r>
              <a:rPr lang="en-US" sz="2800"/>
              <a:t>Pros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Char char="◦"/>
            </a:pPr>
            <a:r>
              <a:rPr lang="en-US" sz="2200"/>
              <a:t>Shorter Key Length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Same level of security as RSA achieved at a much shorter key length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Char char="◦"/>
            </a:pPr>
            <a:r>
              <a:rPr lang="en-US" sz="2200"/>
              <a:t>Better Security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Secure because of the ECDLP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Higher security per key-bit than RSA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Char char="◦"/>
            </a:pPr>
            <a:r>
              <a:rPr lang="en-US" sz="2200"/>
              <a:t>Higher Performance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Shorter key-length ensures lesser power requirement – suitable in wireless sensor applications and low power devices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More computation per bit but overall lesser computational expense or complexity due to lesser number of key bits</a:t>
            </a:r>
            <a:endParaRPr/>
          </a:p>
        </p:txBody>
      </p:sp>
      <p:pic>
        <p:nvPicPr>
          <p:cNvPr id="608" name="Google Shape;60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68"/>
          <p:cNvSpPr txBox="1"/>
          <p:nvPr>
            <p:ph idx="12" type="sldNum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9"/>
          <p:cNvSpPr txBox="1"/>
          <p:nvPr>
            <p:ph type="title"/>
          </p:nvPr>
        </p:nvSpPr>
        <p:spPr>
          <a:xfrm>
            <a:off x="477847" y="325512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Pros and Cons (cont’d)</a:t>
            </a:r>
            <a:endParaRPr/>
          </a:p>
        </p:txBody>
      </p:sp>
      <p:sp>
        <p:nvSpPr>
          <p:cNvPr id="615" name="Google Shape;615;p69"/>
          <p:cNvSpPr txBox="1"/>
          <p:nvPr>
            <p:ph idx="1" type="body"/>
          </p:nvPr>
        </p:nvSpPr>
        <p:spPr>
          <a:xfrm>
            <a:off x="477847" y="2046218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Cons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Relatively newer field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 sz="2000"/>
              <a:t>Idea prevails that all the aspects of the topic may not have been explored yet – possibly unknown vulnerabilities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 sz="2000"/>
              <a:t>Doesn’t have widespread usage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Not perfect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 sz="2000"/>
              <a:t>Attacks still exist that can solve ECC (112 bit key length has been publicly broken)</a:t>
            </a:r>
            <a:endParaRPr/>
          </a:p>
          <a:p>
            <a: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 sz="2000"/>
              <a:t>Well known attacks are the Pollard’s Rho attack (complexity O(√n) ), Pohlig’s attack, Baby Step,Giant Step etc</a:t>
            </a:r>
            <a:endParaRPr/>
          </a:p>
          <a:p>
            <a: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16" name="Google Shape;616;p69"/>
          <p:cNvSpPr txBox="1"/>
          <p:nvPr>
            <p:ph idx="12" type="sldNum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7" name="Google Shape;61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/>
          <p:nvPr>
            <p:ph type="ctrTitle"/>
          </p:nvPr>
        </p:nvSpPr>
        <p:spPr>
          <a:xfrm>
            <a:off x="619433" y="715655"/>
            <a:ext cx="10782986" cy="729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Public Key Encryption Algorithms</a:t>
            </a:r>
            <a:endParaRPr/>
          </a:p>
        </p:txBody>
      </p:sp>
      <p:sp>
        <p:nvSpPr>
          <p:cNvPr id="230" name="Google Shape;230;p5"/>
          <p:cNvSpPr txBox="1"/>
          <p:nvPr>
            <p:ph idx="2" type="body"/>
          </p:nvPr>
        </p:nvSpPr>
        <p:spPr>
          <a:xfrm>
            <a:off x="1079978" y="1844280"/>
            <a:ext cx="8742447" cy="38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Most public-key encryption algorithms use either modular arithmetic number theory, or elliptic curves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RSA</a:t>
            </a:r>
            <a:endParaRPr sz="1800"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based on the hardness of factoring large numbers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El Gamal</a:t>
            </a:r>
            <a:endParaRPr sz="1800"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Based on the hardness of solving discrete logarithm</a:t>
            </a:r>
            <a:endParaRPr sz="1800"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Use the same idea as Diffie-Hellman key agreement</a:t>
            </a:r>
            <a:endParaRPr sz="1800"/>
          </a:p>
          <a:p>
            <a:pPr indent="-185420" lvl="0" marL="27432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231" name="Google Shape;2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088" y="5964166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"/>
          <p:cNvSpPr txBox="1"/>
          <p:nvPr/>
        </p:nvSpPr>
        <p:spPr>
          <a:xfrm>
            <a:off x="10422193" y="6142345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7"/>
          <p:cNvSpPr txBox="1"/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US"/>
              <a:t>Thank you</a:t>
            </a:r>
            <a:endParaRPr/>
          </a:p>
        </p:txBody>
      </p:sp>
      <p:pic>
        <p:nvPicPr>
          <p:cNvPr descr="A person and person looking at a computer screen" id="623" name="Google Shape;623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7" r="125" t="0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624" name="Google Shape;624;p27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625" name="Google Shape;625;p27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rect b="b" l="l" r="r" t="t"/>
              <a:pathLst>
                <a:path extrusionOk="0" h="6837172" w="2545001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26" name="Google Shape;626;p27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cap="flat" cmpd="sng" w="222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627" name="Google Shape;62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3764" y="6039516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"/>
          <p:cNvSpPr txBox="1"/>
          <p:nvPr>
            <p:ph type="ctrTitle"/>
          </p:nvPr>
        </p:nvSpPr>
        <p:spPr>
          <a:xfrm>
            <a:off x="639098" y="304248"/>
            <a:ext cx="10832744" cy="909733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Diffie-Hellman Key Agreement Protocol</a:t>
            </a:r>
            <a:endParaRPr/>
          </a:p>
        </p:txBody>
      </p:sp>
      <p:sp>
        <p:nvSpPr>
          <p:cNvPr id="239" name="Google Shape;239;p6"/>
          <p:cNvSpPr txBox="1"/>
          <p:nvPr>
            <p:ph idx="2" type="body"/>
          </p:nvPr>
        </p:nvSpPr>
        <p:spPr>
          <a:xfrm>
            <a:off x="768149" y="1486207"/>
            <a:ext cx="10976367" cy="1293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0" lvl="1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US"/>
              <a:t>Not a Public Key Encryption system, but can allow A and B to agree on a shared secret in a public channel (against passive, i.e., eavesdropping only adversaries)</a:t>
            </a:r>
            <a:endParaRPr/>
          </a:p>
          <a:p>
            <a:pPr indent="0" lvl="1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US"/>
              <a:t>Setup: p prime and g generator of Zp*, p and g public.</a:t>
            </a:r>
            <a:endParaRPr/>
          </a:p>
          <a:p>
            <a:pPr indent="0" lvl="1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905000" y="1447800"/>
            <a:ext cx="87630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1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6"/>
          <p:cNvCxnSpPr/>
          <p:nvPr/>
        </p:nvCxnSpPr>
        <p:spPr>
          <a:xfrm>
            <a:off x="4114800" y="3778250"/>
            <a:ext cx="35052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2" name="Google Shape;242;p6"/>
          <p:cNvSpPr txBox="1"/>
          <p:nvPr/>
        </p:nvSpPr>
        <p:spPr>
          <a:xfrm>
            <a:off x="5410201" y="3368676"/>
            <a:ext cx="1274763" cy="474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 p</a:t>
            </a:r>
            <a:r>
              <a:rPr b="0" i="0" lang="en-US" sz="2000" u="none" cap="none" strike="noStrike">
                <a:solidFill>
                  <a:srgbClr val="1002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6"/>
          <p:cNvCxnSpPr/>
          <p:nvPr/>
        </p:nvCxnSpPr>
        <p:spPr>
          <a:xfrm>
            <a:off x="4114800" y="4235450"/>
            <a:ext cx="3429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sm" w="sm" type="none"/>
          </a:ln>
        </p:spPr>
      </p:cxnSp>
      <p:pic>
        <p:nvPicPr>
          <p:cNvPr descr="A black text on a white background&#10;&#10;Description automatically generated" id="244" name="Google Shape;2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8574" y="2877954"/>
            <a:ext cx="5222105" cy="16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"/>
          <p:cNvSpPr txBox="1"/>
          <p:nvPr/>
        </p:nvSpPr>
        <p:spPr>
          <a:xfrm>
            <a:off x="1574800" y="4677996"/>
            <a:ext cx="2846181" cy="703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random, secret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 and send g</a:t>
            </a:r>
            <a:r>
              <a:rPr b="0" baseline="30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1544636" y="5597270"/>
            <a:ext cx="2715808" cy="748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= (g</a:t>
            </a:r>
            <a:r>
              <a:rPr b="0" baseline="30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p)</a:t>
            </a:r>
            <a:r>
              <a:rPr b="0" baseline="30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g</a:t>
            </a:r>
            <a:r>
              <a:rPr b="0" baseline="30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me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1002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5105401" y="4743635"/>
            <a:ext cx="2779928" cy="703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random, secret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 and send g</a:t>
            </a:r>
            <a:r>
              <a:rPr b="0" baseline="30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5110518" y="5572075"/>
            <a:ext cx="2666114" cy="3583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= (g</a:t>
            </a:r>
            <a:r>
              <a:rPr b="0" baseline="30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p)</a:t>
            </a:r>
            <a:r>
              <a:rPr b="0" baseline="30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g</a:t>
            </a:r>
            <a:r>
              <a:rPr b="0" baseline="3000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</a:t>
            </a: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66806" y="603968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10677832" y="6194323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/>
          <p:nvPr>
            <p:ph type="ctrTitle"/>
          </p:nvPr>
        </p:nvSpPr>
        <p:spPr>
          <a:xfrm>
            <a:off x="668595" y="715655"/>
            <a:ext cx="4070553" cy="8870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Diffie-Hellman</a:t>
            </a:r>
            <a:endParaRPr/>
          </a:p>
        </p:txBody>
      </p:sp>
      <p:sp>
        <p:nvSpPr>
          <p:cNvPr id="257" name="Google Shape;257;p7"/>
          <p:cNvSpPr txBox="1"/>
          <p:nvPr>
            <p:ph idx="2" type="body"/>
          </p:nvPr>
        </p:nvSpPr>
        <p:spPr>
          <a:xfrm>
            <a:off x="1259761" y="1922939"/>
            <a:ext cx="9988342" cy="3386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400"/>
              <a:t>Example</a:t>
            </a:r>
            <a:r>
              <a:rPr i="1" lang="en-US" sz="1400"/>
              <a:t>: Let p=11, g=2, then</a:t>
            </a:r>
            <a:endParaRPr i="1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4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sz="1400"/>
              <a:t>     </a:t>
            </a:r>
            <a:r>
              <a:rPr b="1" lang="en-US" sz="1400"/>
              <a:t>A</a:t>
            </a:r>
            <a:r>
              <a:rPr lang="en-US" sz="1400"/>
              <a:t> chooses </a:t>
            </a:r>
            <a:r>
              <a:rPr b="1" lang="en-US" sz="1400"/>
              <a:t>4</a:t>
            </a:r>
            <a:r>
              <a:rPr lang="en-US" sz="1400"/>
              <a:t>, </a:t>
            </a:r>
            <a:r>
              <a:rPr b="1" lang="en-US" sz="1400"/>
              <a:t>B</a:t>
            </a:r>
            <a:r>
              <a:rPr lang="en-US" sz="1400"/>
              <a:t> chooses </a:t>
            </a:r>
            <a:r>
              <a:rPr b="1" lang="en-US" sz="1400"/>
              <a:t>3</a:t>
            </a:r>
            <a:r>
              <a:rPr lang="en-US" sz="1400"/>
              <a:t>, then shared secret is </a:t>
            </a:r>
            <a:r>
              <a:rPr b="1" lang="en-US" sz="1400"/>
              <a:t>(2</a:t>
            </a:r>
            <a:r>
              <a:rPr b="1" baseline="30000" lang="en-US" sz="1400"/>
              <a:t>3</a:t>
            </a:r>
            <a:r>
              <a:rPr b="1" lang="en-US" sz="1400"/>
              <a:t>)</a:t>
            </a:r>
            <a:r>
              <a:rPr b="1" baseline="30000" lang="en-US" sz="1400"/>
              <a:t>4</a:t>
            </a:r>
            <a:r>
              <a:rPr b="1" lang="en-US" sz="1400"/>
              <a:t>  =  (2</a:t>
            </a:r>
            <a:r>
              <a:rPr b="1" baseline="30000" lang="en-US" sz="1400"/>
              <a:t>4</a:t>
            </a:r>
            <a:r>
              <a:rPr b="1" lang="en-US" sz="1400"/>
              <a:t>)</a:t>
            </a:r>
            <a:r>
              <a:rPr b="1" baseline="30000" lang="en-US" sz="1400"/>
              <a:t>3</a:t>
            </a:r>
            <a:r>
              <a:rPr b="1" lang="en-US" sz="1400"/>
              <a:t>  =  2</a:t>
            </a:r>
            <a:r>
              <a:rPr b="1" baseline="30000" lang="en-US" sz="1400"/>
              <a:t>12</a:t>
            </a:r>
            <a:r>
              <a:rPr b="1" lang="en-US" sz="1400"/>
              <a:t>  =  4  (mod 11)</a:t>
            </a:r>
            <a:endParaRPr b="1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sz="1400"/>
              <a:t>     Adversaries sees </a:t>
            </a:r>
            <a:r>
              <a:rPr b="1" lang="en-US" sz="1400"/>
              <a:t>2</a:t>
            </a:r>
            <a:r>
              <a:rPr b="1" baseline="30000" lang="en-US" sz="1400"/>
              <a:t>3</a:t>
            </a:r>
            <a:r>
              <a:rPr b="1" lang="en-US" sz="1400"/>
              <a:t>=8</a:t>
            </a:r>
            <a:r>
              <a:rPr lang="en-US" sz="1400"/>
              <a:t> and </a:t>
            </a:r>
            <a:r>
              <a:rPr b="1" lang="en-US" sz="1400"/>
              <a:t>2</a:t>
            </a:r>
            <a:r>
              <a:rPr b="1" baseline="30000" lang="en-US" sz="1400"/>
              <a:t>4</a:t>
            </a:r>
            <a:r>
              <a:rPr b="1" lang="en-US" sz="1400"/>
              <a:t>=5</a:t>
            </a:r>
            <a:r>
              <a:rPr lang="en-US" sz="1400"/>
              <a:t>, needs to solve one of </a:t>
            </a:r>
            <a:r>
              <a:rPr b="1" lang="en-US" sz="1400"/>
              <a:t>2</a:t>
            </a:r>
            <a:r>
              <a:rPr b="1" baseline="30000" lang="en-US" sz="1400"/>
              <a:t>x</a:t>
            </a:r>
            <a:r>
              <a:rPr b="1" lang="en-US" sz="1400"/>
              <a:t>=8</a:t>
            </a:r>
            <a:r>
              <a:rPr lang="en-US" sz="1400"/>
              <a:t> and </a:t>
            </a:r>
            <a:r>
              <a:rPr b="1" lang="en-US" sz="1400"/>
              <a:t>2</a:t>
            </a:r>
            <a:r>
              <a:rPr b="1" baseline="30000" lang="en-US" sz="1400"/>
              <a:t>y</a:t>
            </a:r>
            <a:r>
              <a:rPr b="1" lang="en-US" sz="1400"/>
              <a:t>=5</a:t>
            </a:r>
            <a:r>
              <a:rPr lang="en-US" sz="1400"/>
              <a:t> to figure out the shared secret.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graphicFrame>
        <p:nvGraphicFramePr>
          <p:cNvPr id="258" name="Google Shape;258;p7"/>
          <p:cNvGraphicFramePr/>
          <p:nvPr/>
        </p:nvGraphicFramePr>
        <p:xfrm>
          <a:off x="1955387" y="24765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{E3837B80-A0FC-450C-9D14-86C89C5807C9}</a:tableStyleId>
              </a:tblPr>
              <a:tblGrid>
                <a:gridCol w="913575"/>
                <a:gridCol w="365425"/>
                <a:gridCol w="304525"/>
                <a:gridCol w="304525"/>
                <a:gridCol w="365425"/>
                <a:gridCol w="365425"/>
                <a:gridCol w="365425"/>
                <a:gridCol w="487250"/>
                <a:gridCol w="487250"/>
                <a:gridCol w="487250"/>
                <a:gridCol w="609050"/>
                <a:gridCol w="974475"/>
              </a:tblGrid>
              <a:tr h="23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b="1" i="0" lang="en-US" sz="14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</a:t>
                      </a:r>
                      <a:r>
                        <a:rPr b="0" baseline="3000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128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256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1024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2048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DEEC"/>
                    </a:solidFill>
                  </a:tcPr>
                </a:tc>
              </a:tr>
              <a:tr h="39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</a:t>
                      </a:r>
                      <a:r>
                        <a:rPr b="0" baseline="3000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mod p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  <p:pic>
        <p:nvPicPr>
          <p:cNvPr id="259" name="Google Shape;2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1632" y="59574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 txBox="1"/>
          <p:nvPr>
            <p:ph type="ctrTitle"/>
          </p:nvPr>
        </p:nvSpPr>
        <p:spPr>
          <a:xfrm>
            <a:off x="735851" y="450183"/>
            <a:ext cx="10354937" cy="10934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Security of DH is based on Three Hard Problems</a:t>
            </a:r>
            <a:endParaRPr/>
          </a:p>
        </p:txBody>
      </p:sp>
      <p:sp>
        <p:nvSpPr>
          <p:cNvPr id="266" name="Google Shape;266;p8"/>
          <p:cNvSpPr txBox="1"/>
          <p:nvPr>
            <p:ph idx="2" type="body"/>
          </p:nvPr>
        </p:nvSpPr>
        <p:spPr>
          <a:xfrm>
            <a:off x="609600" y="1930716"/>
            <a:ext cx="10844981" cy="3132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b="1" lang="en-US" sz="1800">
                <a:solidFill>
                  <a:srgbClr val="2D5CB9"/>
                </a:solidFill>
              </a:rPr>
              <a:t>Discrete Log (DLG) Problem</a:t>
            </a:r>
            <a:r>
              <a:rPr lang="en-US" sz="1800"/>
              <a:t>: Given &lt;g, h, p&gt;, computes a such that g</a:t>
            </a:r>
            <a:r>
              <a:rPr baseline="30000" lang="en-US" sz="1800"/>
              <a:t>a</a:t>
            </a:r>
            <a:r>
              <a:rPr lang="en-US" sz="1800"/>
              <a:t> = h mod p.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b="1" lang="en-US" sz="1800">
                <a:solidFill>
                  <a:srgbClr val="2D5CB9"/>
                </a:solidFill>
              </a:rPr>
              <a:t>Computational Diffie Hellman (CDH) Problem</a:t>
            </a:r>
            <a:r>
              <a:rPr lang="en-US" sz="1800"/>
              <a:t>: Given &lt;g, g</a:t>
            </a:r>
            <a:r>
              <a:rPr baseline="30000" lang="en-US" sz="1800"/>
              <a:t>a</a:t>
            </a:r>
            <a:r>
              <a:rPr lang="en-US" sz="1800"/>
              <a:t> mod p,  g</a:t>
            </a:r>
            <a:r>
              <a:rPr baseline="30000" lang="en-US" sz="1800"/>
              <a:t>b</a:t>
            </a:r>
            <a:r>
              <a:rPr lang="en-US" sz="1800"/>
              <a:t> mod p&gt;  (without a, b) compute g</a:t>
            </a:r>
            <a:r>
              <a:rPr baseline="30000" lang="en-US" sz="1800"/>
              <a:t>ab</a:t>
            </a:r>
            <a:r>
              <a:rPr lang="en-US" sz="1800"/>
              <a:t> mod p.</a:t>
            </a:r>
            <a:endParaRPr sz="1800"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b="1" lang="en-US" sz="1800">
                <a:solidFill>
                  <a:srgbClr val="2D5CB9"/>
                </a:solidFill>
              </a:rPr>
              <a:t>Decision Diffie Hellman (DDH) Problem</a:t>
            </a:r>
            <a:r>
              <a:rPr lang="en-US" sz="1800"/>
              <a:t>: distinguish (</a:t>
            </a:r>
            <a:r>
              <a:rPr i="1" lang="en-US" sz="1800"/>
              <a:t>g</a:t>
            </a:r>
            <a:r>
              <a:rPr baseline="30000" i="1" lang="en-US" sz="1800"/>
              <a:t>a</a:t>
            </a:r>
            <a:r>
              <a:rPr lang="en-US" sz="1800"/>
              <a:t>,</a:t>
            </a:r>
            <a:r>
              <a:rPr i="1" lang="en-US" sz="1800"/>
              <a:t>g</a:t>
            </a:r>
            <a:r>
              <a:rPr baseline="30000" i="1" lang="en-US" sz="1800"/>
              <a:t>b</a:t>
            </a:r>
            <a:r>
              <a:rPr lang="en-US" sz="1800"/>
              <a:t>,</a:t>
            </a:r>
            <a:r>
              <a:rPr i="1" lang="en-US" sz="1800"/>
              <a:t>g</a:t>
            </a:r>
            <a:r>
              <a:rPr baseline="30000" i="1" lang="en-US" sz="1800"/>
              <a:t>ab</a:t>
            </a:r>
            <a:r>
              <a:rPr lang="en-US" sz="1800"/>
              <a:t>) from (</a:t>
            </a:r>
            <a:r>
              <a:rPr i="1" lang="en-US" sz="1800"/>
              <a:t>g</a:t>
            </a:r>
            <a:r>
              <a:rPr baseline="30000" i="1" lang="en-US" sz="1800"/>
              <a:t>a</a:t>
            </a:r>
            <a:r>
              <a:rPr lang="en-US" sz="1800"/>
              <a:t>,</a:t>
            </a:r>
            <a:r>
              <a:rPr i="1" lang="en-US" sz="1800"/>
              <a:t>g</a:t>
            </a:r>
            <a:r>
              <a:rPr baseline="30000" i="1" lang="en-US" sz="1800"/>
              <a:t>b</a:t>
            </a:r>
            <a:r>
              <a:rPr lang="en-US" sz="1800"/>
              <a:t>,</a:t>
            </a:r>
            <a:r>
              <a:rPr i="1" lang="en-US" sz="1800"/>
              <a:t>g</a:t>
            </a:r>
            <a:r>
              <a:rPr baseline="30000" i="1" lang="en-US" sz="1800"/>
              <a:t>c</a:t>
            </a:r>
            <a:r>
              <a:rPr lang="en-US" sz="1800"/>
              <a:t>), where </a:t>
            </a:r>
            <a:r>
              <a:rPr i="1" lang="en-US" sz="1800"/>
              <a:t>a</a:t>
            </a:r>
            <a:r>
              <a:rPr lang="en-US" sz="1800"/>
              <a:t>,</a:t>
            </a:r>
            <a:r>
              <a:rPr i="1" lang="en-US" sz="1800"/>
              <a:t>b</a:t>
            </a:r>
            <a:r>
              <a:rPr lang="en-US" sz="1800"/>
              <a:t>,</a:t>
            </a:r>
            <a:r>
              <a:rPr i="1" lang="en-US" sz="1800"/>
              <a:t>c</a:t>
            </a:r>
            <a:r>
              <a:rPr lang="en-US" sz="1800"/>
              <a:t> are randomly and independently chosen</a:t>
            </a:r>
            <a:endParaRPr sz="1800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i="1" lang="en-US" sz="1800" u="sng"/>
              <a:t>If one can solve the DL problem, one can solve the CDH problem.  If one can solve CDH, one can solve DDH.</a:t>
            </a:r>
            <a:endParaRPr i="1" sz="1800" u="sng"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</p:txBody>
      </p:sp>
      <p:pic>
        <p:nvPicPr>
          <p:cNvPr id="267" name="Google Shape;2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1632" y="59574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8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/>
          <p:nvPr>
            <p:ph type="ctrTitle"/>
          </p:nvPr>
        </p:nvSpPr>
        <p:spPr>
          <a:xfrm>
            <a:off x="855407" y="159651"/>
            <a:ext cx="3942736" cy="9164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Assumptions</a:t>
            </a:r>
            <a:endParaRPr/>
          </a:p>
        </p:txBody>
      </p:sp>
      <p:sp>
        <p:nvSpPr>
          <p:cNvPr id="274" name="Google Shape;274;p9"/>
          <p:cNvSpPr txBox="1"/>
          <p:nvPr>
            <p:ph idx="2" type="body"/>
          </p:nvPr>
        </p:nvSpPr>
        <p:spPr>
          <a:xfrm>
            <a:off x="1326667" y="1280241"/>
            <a:ext cx="9557643" cy="420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0">
            <a:no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DDH Assumption: DDH is hard to solve.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CDH Assumption: CDH is hard to solve.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DLG Assumption: DLG is hard to solve</a:t>
            </a:r>
            <a:endParaRPr/>
          </a:p>
          <a:p>
            <a:pPr indent="-1854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DDH assumed difficult to solve for large p (e.g., at least 1024 bits).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Warning: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New progress in 2013 can solve discrete log for p values with some properties.  No immediate attack against practical setting yet.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Look out when you need to use/implement public key crypto</a:t>
            </a:r>
            <a:endParaRPr/>
          </a:p>
          <a:p>
            <a:pPr indent="-274320" lvl="1" marL="749808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May want to consider Elliptic Curve-based algorithms, require shorter keys than discrete log (for 128-bit security require 256 bit key size)</a:t>
            </a:r>
            <a:endParaRPr/>
          </a:p>
        </p:txBody>
      </p:sp>
      <p:pic>
        <p:nvPicPr>
          <p:cNvPr id="275" name="Google Shape;2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1632" y="5960865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2023-07-18T15:28:54Z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