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0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032" y="-10350"/>
            <a:ext cx="5839968" cy="687946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376791" y="0"/>
            <a:ext cx="2556510" cy="6858000"/>
          </a:xfrm>
          <a:custGeom>
            <a:avLst/>
            <a:gdLst/>
            <a:ahLst/>
            <a:cxnLst/>
            <a:rect l="l" t="t" r="r" b="b"/>
            <a:pathLst>
              <a:path w="2556509" h="6858000">
                <a:moveTo>
                  <a:pt x="1542463" y="1537229"/>
                </a:moveTo>
                <a:lnTo>
                  <a:pt x="1495066" y="1543689"/>
                </a:lnTo>
                <a:lnTo>
                  <a:pt x="1451486" y="1561798"/>
                </a:lnTo>
                <a:lnTo>
                  <a:pt x="1413960" y="1590289"/>
                </a:lnTo>
                <a:lnTo>
                  <a:pt x="1384724" y="1627895"/>
                </a:lnTo>
                <a:lnTo>
                  <a:pt x="1366015" y="1673352"/>
                </a:lnTo>
                <a:lnTo>
                  <a:pt x="971299" y="3128517"/>
                </a:lnTo>
                <a:lnTo>
                  <a:pt x="0" y="6858000"/>
                </a:lnTo>
                <a:lnTo>
                  <a:pt x="26031" y="6858000"/>
                </a:lnTo>
                <a:lnTo>
                  <a:pt x="996699" y="3136138"/>
                </a:lnTo>
                <a:lnTo>
                  <a:pt x="1391415" y="1681099"/>
                </a:lnTo>
                <a:lnTo>
                  <a:pt x="1412446" y="1635019"/>
                </a:lnTo>
                <a:lnTo>
                  <a:pt x="1445753" y="1598821"/>
                </a:lnTo>
                <a:lnTo>
                  <a:pt x="1488040" y="1574461"/>
                </a:lnTo>
                <a:lnTo>
                  <a:pt x="1536008" y="1563897"/>
                </a:lnTo>
                <a:lnTo>
                  <a:pt x="1637933" y="1563897"/>
                </a:lnTo>
                <a:lnTo>
                  <a:pt x="1625963" y="1556466"/>
                </a:lnTo>
                <a:lnTo>
                  <a:pt x="1591453" y="1543689"/>
                </a:lnTo>
                <a:lnTo>
                  <a:pt x="1542463" y="1537229"/>
                </a:lnTo>
                <a:close/>
              </a:path>
              <a:path w="2556509" h="6858000">
                <a:moveTo>
                  <a:pt x="1637933" y="1563897"/>
                </a:moveTo>
                <a:lnTo>
                  <a:pt x="1536008" y="1563897"/>
                </a:lnTo>
                <a:lnTo>
                  <a:pt x="1586360" y="1569085"/>
                </a:lnTo>
                <a:lnTo>
                  <a:pt x="1615553" y="1580257"/>
                </a:lnTo>
                <a:lnTo>
                  <a:pt x="1664031" y="1617412"/>
                </a:lnTo>
                <a:lnTo>
                  <a:pt x="1694961" y="1671443"/>
                </a:lnTo>
                <a:lnTo>
                  <a:pt x="1702581" y="1732347"/>
                </a:lnTo>
                <a:lnTo>
                  <a:pt x="1697104" y="1763776"/>
                </a:lnTo>
                <a:lnTo>
                  <a:pt x="1437262" y="2721483"/>
                </a:lnTo>
                <a:lnTo>
                  <a:pt x="1430817" y="2770397"/>
                </a:lnTo>
                <a:lnTo>
                  <a:pt x="1437305" y="2817734"/>
                </a:lnTo>
                <a:lnTo>
                  <a:pt x="1455455" y="2861262"/>
                </a:lnTo>
                <a:lnTo>
                  <a:pt x="1483998" y="2898746"/>
                </a:lnTo>
                <a:lnTo>
                  <a:pt x="1521664" y="2927955"/>
                </a:lnTo>
                <a:lnTo>
                  <a:pt x="1567183" y="2946654"/>
                </a:lnTo>
                <a:lnTo>
                  <a:pt x="1619161" y="2952799"/>
                </a:lnTo>
                <a:lnTo>
                  <a:pt x="1669365" y="2944613"/>
                </a:lnTo>
                <a:lnTo>
                  <a:pt x="1704644" y="2928182"/>
                </a:lnTo>
                <a:lnTo>
                  <a:pt x="1617939" y="2928182"/>
                </a:lnTo>
                <a:lnTo>
                  <a:pt x="1573533" y="2922524"/>
                </a:lnTo>
                <a:lnTo>
                  <a:pt x="1527442" y="2901508"/>
                </a:lnTo>
                <a:lnTo>
                  <a:pt x="1491219" y="2868239"/>
                </a:lnTo>
                <a:lnTo>
                  <a:pt x="1466841" y="2826009"/>
                </a:lnTo>
                <a:lnTo>
                  <a:pt x="1456283" y="2778109"/>
                </a:lnTo>
                <a:lnTo>
                  <a:pt x="1461519" y="2727833"/>
                </a:lnTo>
                <a:lnTo>
                  <a:pt x="1721234" y="1770126"/>
                </a:lnTo>
                <a:lnTo>
                  <a:pt x="1727279" y="1734452"/>
                </a:lnTo>
                <a:lnTo>
                  <a:pt x="1726330" y="1701419"/>
                </a:lnTo>
                <a:lnTo>
                  <a:pt x="1726251" y="1698672"/>
                </a:lnTo>
                <a:lnTo>
                  <a:pt x="1718270" y="1663630"/>
                </a:lnTo>
                <a:lnTo>
                  <a:pt x="1703454" y="1630172"/>
                </a:lnTo>
                <a:lnTo>
                  <a:pt x="1682577" y="1600174"/>
                </a:lnTo>
                <a:lnTo>
                  <a:pt x="1656544" y="1575450"/>
                </a:lnTo>
                <a:lnTo>
                  <a:pt x="1637933" y="1563897"/>
                </a:lnTo>
                <a:close/>
              </a:path>
              <a:path w="2556509" h="6858000">
                <a:moveTo>
                  <a:pt x="2556151" y="0"/>
                </a:moveTo>
                <a:lnTo>
                  <a:pt x="2529007" y="0"/>
                </a:lnTo>
                <a:lnTo>
                  <a:pt x="2100710" y="1561464"/>
                </a:lnTo>
                <a:lnTo>
                  <a:pt x="1758191" y="2837307"/>
                </a:lnTo>
                <a:lnTo>
                  <a:pt x="1733354" y="2874991"/>
                </a:lnTo>
                <a:lnTo>
                  <a:pt x="1700159" y="2903385"/>
                </a:lnTo>
                <a:lnTo>
                  <a:pt x="1660917" y="2921459"/>
                </a:lnTo>
                <a:lnTo>
                  <a:pt x="1617939" y="2928182"/>
                </a:lnTo>
                <a:lnTo>
                  <a:pt x="1704644" y="2928182"/>
                </a:lnTo>
                <a:lnTo>
                  <a:pt x="1715106" y="2923309"/>
                </a:lnTo>
                <a:lnTo>
                  <a:pt x="1753697" y="2890099"/>
                </a:lnTo>
                <a:lnTo>
                  <a:pt x="1782448" y="2846197"/>
                </a:lnTo>
                <a:lnTo>
                  <a:pt x="1782448" y="2844927"/>
                </a:lnTo>
                <a:lnTo>
                  <a:pt x="2124967" y="1567814"/>
                </a:lnTo>
                <a:lnTo>
                  <a:pt x="2556151" y="0"/>
                </a:lnTo>
                <a:close/>
              </a:path>
            </a:pathLst>
          </a:custGeom>
          <a:solidFill>
            <a:srgbClr val="FF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95713" y="5207317"/>
            <a:ext cx="755650" cy="1644650"/>
          </a:xfrm>
          <a:custGeom>
            <a:avLst/>
            <a:gdLst/>
            <a:ahLst/>
            <a:cxnLst/>
            <a:rect l="l" t="t" r="r" b="b"/>
            <a:pathLst>
              <a:path w="755650" h="1644650">
                <a:moveTo>
                  <a:pt x="0" y="1644585"/>
                </a:moveTo>
                <a:lnTo>
                  <a:pt x="26324" y="1644585"/>
                </a:lnTo>
                <a:lnTo>
                  <a:pt x="429960" y="140896"/>
                </a:lnTo>
                <a:lnTo>
                  <a:pt x="449876" y="95256"/>
                </a:lnTo>
                <a:lnTo>
                  <a:pt x="481886" y="59514"/>
                </a:lnTo>
                <a:lnTo>
                  <a:pt x="522741" y="35577"/>
                </a:lnTo>
                <a:lnTo>
                  <a:pt x="569192" y="25350"/>
                </a:lnTo>
                <a:lnTo>
                  <a:pt x="617990" y="30739"/>
                </a:lnTo>
                <a:lnTo>
                  <a:pt x="671892" y="57639"/>
                </a:lnTo>
                <a:lnTo>
                  <a:pt x="710756" y="103751"/>
                </a:lnTo>
                <a:lnTo>
                  <a:pt x="730029" y="161390"/>
                </a:lnTo>
                <a:lnTo>
                  <a:pt x="731028" y="192011"/>
                </a:lnTo>
                <a:lnTo>
                  <a:pt x="725798" y="222871"/>
                </a:lnTo>
                <a:lnTo>
                  <a:pt x="343467" y="1644585"/>
                </a:lnTo>
                <a:lnTo>
                  <a:pt x="369791" y="1644585"/>
                </a:lnTo>
                <a:lnTo>
                  <a:pt x="749615" y="229276"/>
                </a:lnTo>
                <a:lnTo>
                  <a:pt x="755511" y="193612"/>
                </a:lnTo>
                <a:lnTo>
                  <a:pt x="754473" y="158188"/>
                </a:lnTo>
                <a:lnTo>
                  <a:pt x="732066" y="90943"/>
                </a:lnTo>
                <a:lnTo>
                  <a:pt x="686153" y="37625"/>
                </a:lnTo>
                <a:lnTo>
                  <a:pt x="624257" y="6403"/>
                </a:lnTo>
                <a:lnTo>
                  <a:pt x="577877" y="0"/>
                </a:lnTo>
                <a:lnTo>
                  <a:pt x="531737" y="6240"/>
                </a:lnTo>
                <a:lnTo>
                  <a:pt x="489448" y="24100"/>
                </a:lnTo>
                <a:lnTo>
                  <a:pt x="453055" y="52290"/>
                </a:lnTo>
                <a:lnTo>
                  <a:pt x="424605" y="89517"/>
                </a:lnTo>
                <a:lnTo>
                  <a:pt x="406143" y="134492"/>
                </a:lnTo>
                <a:lnTo>
                  <a:pt x="0" y="1644585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5182" y="820927"/>
            <a:ext cx="463359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FFB9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FFB9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94533" y="762"/>
            <a:ext cx="1818639" cy="6857365"/>
          </a:xfrm>
          <a:custGeom>
            <a:avLst/>
            <a:gdLst/>
            <a:ahLst/>
            <a:cxnLst/>
            <a:rect l="l" t="t" r="r" b="b"/>
            <a:pathLst>
              <a:path w="1818640" h="6857365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ln w="22225">
            <a:solidFill>
              <a:srgbClr val="D7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895712" y="5207317"/>
            <a:ext cx="755650" cy="1644650"/>
          </a:xfrm>
          <a:custGeom>
            <a:avLst/>
            <a:gdLst/>
            <a:ahLst/>
            <a:cxnLst/>
            <a:rect l="l" t="t" r="r" b="b"/>
            <a:pathLst>
              <a:path w="755650" h="1644650">
                <a:moveTo>
                  <a:pt x="0" y="1644585"/>
                </a:moveTo>
                <a:lnTo>
                  <a:pt x="26324" y="1644585"/>
                </a:lnTo>
                <a:lnTo>
                  <a:pt x="429960" y="140896"/>
                </a:lnTo>
                <a:lnTo>
                  <a:pt x="449876" y="95256"/>
                </a:lnTo>
                <a:lnTo>
                  <a:pt x="481886" y="59514"/>
                </a:lnTo>
                <a:lnTo>
                  <a:pt x="522741" y="35577"/>
                </a:lnTo>
                <a:lnTo>
                  <a:pt x="569192" y="25350"/>
                </a:lnTo>
                <a:lnTo>
                  <a:pt x="617990" y="30739"/>
                </a:lnTo>
                <a:lnTo>
                  <a:pt x="671892" y="57639"/>
                </a:lnTo>
                <a:lnTo>
                  <a:pt x="710756" y="103751"/>
                </a:lnTo>
                <a:lnTo>
                  <a:pt x="730029" y="161390"/>
                </a:lnTo>
                <a:lnTo>
                  <a:pt x="731028" y="192011"/>
                </a:lnTo>
                <a:lnTo>
                  <a:pt x="725798" y="222871"/>
                </a:lnTo>
                <a:lnTo>
                  <a:pt x="343467" y="1644585"/>
                </a:lnTo>
                <a:lnTo>
                  <a:pt x="369791" y="1644585"/>
                </a:lnTo>
                <a:lnTo>
                  <a:pt x="749615" y="229276"/>
                </a:lnTo>
                <a:lnTo>
                  <a:pt x="755511" y="193612"/>
                </a:lnTo>
                <a:lnTo>
                  <a:pt x="754473" y="158188"/>
                </a:lnTo>
                <a:lnTo>
                  <a:pt x="732066" y="90943"/>
                </a:lnTo>
                <a:lnTo>
                  <a:pt x="686153" y="37625"/>
                </a:lnTo>
                <a:lnTo>
                  <a:pt x="624257" y="6403"/>
                </a:lnTo>
                <a:lnTo>
                  <a:pt x="577877" y="0"/>
                </a:lnTo>
                <a:lnTo>
                  <a:pt x="531737" y="6240"/>
                </a:lnTo>
                <a:lnTo>
                  <a:pt x="489448" y="24100"/>
                </a:lnTo>
                <a:lnTo>
                  <a:pt x="453055" y="52290"/>
                </a:lnTo>
                <a:lnTo>
                  <a:pt x="424605" y="89517"/>
                </a:lnTo>
                <a:lnTo>
                  <a:pt x="406143" y="134492"/>
                </a:lnTo>
                <a:lnTo>
                  <a:pt x="0" y="1644585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97859" y="5112649"/>
            <a:ext cx="797560" cy="1739264"/>
          </a:xfrm>
          <a:custGeom>
            <a:avLst/>
            <a:gdLst/>
            <a:ahLst/>
            <a:cxnLst/>
            <a:rect l="l" t="t" r="r" b="b"/>
            <a:pathLst>
              <a:path w="797560" h="1739265">
                <a:moveTo>
                  <a:pt x="0" y="1738760"/>
                </a:moveTo>
                <a:lnTo>
                  <a:pt x="27783" y="1738760"/>
                </a:lnTo>
                <a:lnTo>
                  <a:pt x="453804" y="148965"/>
                </a:lnTo>
                <a:lnTo>
                  <a:pt x="470342" y="108081"/>
                </a:lnTo>
                <a:lnTo>
                  <a:pt x="496141" y="74232"/>
                </a:lnTo>
                <a:lnTo>
                  <a:pt x="529217" y="48582"/>
                </a:lnTo>
                <a:lnTo>
                  <a:pt x="567586" y="32300"/>
                </a:lnTo>
                <a:lnTo>
                  <a:pt x="609262" y="26550"/>
                </a:lnTo>
                <a:lnTo>
                  <a:pt x="652261" y="32499"/>
                </a:lnTo>
                <a:lnTo>
                  <a:pt x="709152" y="60939"/>
                </a:lnTo>
                <a:lnTo>
                  <a:pt x="750171" y="109693"/>
                </a:lnTo>
                <a:lnTo>
                  <a:pt x="770513" y="170632"/>
                </a:lnTo>
                <a:lnTo>
                  <a:pt x="771568" y="203006"/>
                </a:lnTo>
                <a:lnTo>
                  <a:pt x="766048" y="235634"/>
                </a:lnTo>
                <a:lnTo>
                  <a:pt x="362514" y="1738760"/>
                </a:lnTo>
                <a:lnTo>
                  <a:pt x="390298" y="1738760"/>
                </a:lnTo>
                <a:lnTo>
                  <a:pt x="791186" y="242405"/>
                </a:lnTo>
                <a:lnTo>
                  <a:pt x="797408" y="204699"/>
                </a:lnTo>
                <a:lnTo>
                  <a:pt x="796313" y="167247"/>
                </a:lnTo>
                <a:lnTo>
                  <a:pt x="772663" y="96151"/>
                </a:lnTo>
                <a:lnTo>
                  <a:pt x="724204" y="39779"/>
                </a:lnTo>
                <a:lnTo>
                  <a:pt x="658876" y="6769"/>
                </a:lnTo>
                <a:lnTo>
                  <a:pt x="609923" y="0"/>
                </a:lnTo>
                <a:lnTo>
                  <a:pt x="561225" y="6597"/>
                </a:lnTo>
                <a:lnTo>
                  <a:pt x="516590" y="25480"/>
                </a:lnTo>
                <a:lnTo>
                  <a:pt x="478180" y="55284"/>
                </a:lnTo>
                <a:lnTo>
                  <a:pt x="448152" y="94644"/>
                </a:lnTo>
                <a:lnTo>
                  <a:pt x="428666" y="142194"/>
                </a:lnTo>
                <a:lnTo>
                  <a:pt x="0" y="1738760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33657" y="762"/>
            <a:ext cx="1818639" cy="6857365"/>
          </a:xfrm>
          <a:custGeom>
            <a:avLst/>
            <a:gdLst/>
            <a:ahLst/>
            <a:cxnLst/>
            <a:rect l="l" t="t" r="r" b="b"/>
            <a:pathLst>
              <a:path w="1818639" h="6857365">
                <a:moveTo>
                  <a:pt x="1818301" y="0"/>
                </a:moveTo>
                <a:lnTo>
                  <a:pt x="0" y="6857238"/>
                </a:lnTo>
              </a:path>
            </a:pathLst>
          </a:custGeom>
          <a:ln w="22225">
            <a:solidFill>
              <a:srgbClr val="D7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497579" y="18288"/>
            <a:ext cx="2545080" cy="6837045"/>
          </a:xfrm>
          <a:custGeom>
            <a:avLst/>
            <a:gdLst/>
            <a:ahLst/>
            <a:cxnLst/>
            <a:rect l="l" t="t" r="r" b="b"/>
            <a:pathLst>
              <a:path w="2545079" h="6837045">
                <a:moveTo>
                  <a:pt x="1321410" y="2282932"/>
                </a:moveTo>
                <a:lnTo>
                  <a:pt x="1271598" y="2291057"/>
                </a:lnTo>
                <a:lnTo>
                  <a:pt x="1226217" y="2312209"/>
                </a:lnTo>
                <a:lnTo>
                  <a:pt x="1187926" y="2345175"/>
                </a:lnTo>
                <a:lnTo>
                  <a:pt x="1159383" y="2388742"/>
                </a:lnTo>
                <a:lnTo>
                  <a:pt x="1159383" y="2390012"/>
                </a:lnTo>
                <a:lnTo>
                  <a:pt x="819277" y="3658361"/>
                </a:lnTo>
                <a:lnTo>
                  <a:pt x="0" y="6835400"/>
                </a:lnTo>
                <a:lnTo>
                  <a:pt x="6647" y="6836130"/>
                </a:lnTo>
                <a:lnTo>
                  <a:pt x="13271" y="6836505"/>
                </a:lnTo>
                <a:lnTo>
                  <a:pt x="20841" y="6836663"/>
                </a:lnTo>
                <a:lnTo>
                  <a:pt x="26543" y="6836663"/>
                </a:lnTo>
                <a:lnTo>
                  <a:pt x="843280" y="3664711"/>
                </a:lnTo>
                <a:lnTo>
                  <a:pt x="1183386" y="2397632"/>
                </a:lnTo>
                <a:lnTo>
                  <a:pt x="1208042" y="2360209"/>
                </a:lnTo>
                <a:lnTo>
                  <a:pt x="1241007" y="2331997"/>
                </a:lnTo>
                <a:lnTo>
                  <a:pt x="1279983" y="2314038"/>
                </a:lnTo>
                <a:lnTo>
                  <a:pt x="1322671" y="2307375"/>
                </a:lnTo>
                <a:lnTo>
                  <a:pt x="1417720" y="2307375"/>
                </a:lnTo>
                <a:lnTo>
                  <a:pt x="1372997" y="2289047"/>
                </a:lnTo>
                <a:lnTo>
                  <a:pt x="1321410" y="2282932"/>
                </a:lnTo>
                <a:close/>
              </a:path>
              <a:path w="2545079" h="6837045">
                <a:moveTo>
                  <a:pt x="1417720" y="2307375"/>
                </a:moveTo>
                <a:lnTo>
                  <a:pt x="1322671" y="2307375"/>
                </a:lnTo>
                <a:lnTo>
                  <a:pt x="1366774" y="2313050"/>
                </a:lnTo>
                <a:lnTo>
                  <a:pt x="1412567" y="2333871"/>
                </a:lnTo>
                <a:lnTo>
                  <a:pt x="1448527" y="2366872"/>
                </a:lnTo>
                <a:lnTo>
                  <a:pt x="1472716" y="2408779"/>
                </a:lnTo>
                <a:lnTo>
                  <a:pt x="1483195" y="2456319"/>
                </a:lnTo>
                <a:lnTo>
                  <a:pt x="1478026" y="2506217"/>
                </a:lnTo>
                <a:lnTo>
                  <a:pt x="1220089" y="3457447"/>
                </a:lnTo>
                <a:lnTo>
                  <a:pt x="1214114" y="3492837"/>
                </a:lnTo>
                <a:lnTo>
                  <a:pt x="1215074" y="3525710"/>
                </a:lnTo>
                <a:lnTo>
                  <a:pt x="1215151" y="3528345"/>
                </a:lnTo>
                <a:lnTo>
                  <a:pt x="1223071" y="3563139"/>
                </a:lnTo>
                <a:lnTo>
                  <a:pt x="1258500" y="3626197"/>
                </a:lnTo>
                <a:lnTo>
                  <a:pt x="1314733" y="3669627"/>
                </a:lnTo>
                <a:lnTo>
                  <a:pt x="1397637" y="3688788"/>
                </a:lnTo>
                <a:lnTo>
                  <a:pt x="1444651" y="3682364"/>
                </a:lnTo>
                <a:lnTo>
                  <a:pt x="1487932" y="3664346"/>
                </a:lnTo>
                <a:lnTo>
                  <a:pt x="1490671" y="3662262"/>
                </a:lnTo>
                <a:lnTo>
                  <a:pt x="1404047" y="3662262"/>
                </a:lnTo>
                <a:lnTo>
                  <a:pt x="1354074" y="3657091"/>
                </a:lnTo>
                <a:lnTo>
                  <a:pt x="1299114" y="3629882"/>
                </a:lnTo>
                <a:lnTo>
                  <a:pt x="1259205" y="3583812"/>
                </a:lnTo>
                <a:lnTo>
                  <a:pt x="1239313" y="3525710"/>
                </a:lnTo>
                <a:lnTo>
                  <a:pt x="1238613" y="3494980"/>
                </a:lnTo>
                <a:lnTo>
                  <a:pt x="1244092" y="3463797"/>
                </a:lnTo>
                <a:lnTo>
                  <a:pt x="1502029" y="2512567"/>
                </a:lnTo>
                <a:lnTo>
                  <a:pt x="1508451" y="2463978"/>
                </a:lnTo>
                <a:lnTo>
                  <a:pt x="1502019" y="2416969"/>
                </a:lnTo>
                <a:lnTo>
                  <a:pt x="1483995" y="2373756"/>
                </a:lnTo>
                <a:lnTo>
                  <a:pt x="1455641" y="2336555"/>
                </a:lnTo>
                <a:lnTo>
                  <a:pt x="1418220" y="2307580"/>
                </a:lnTo>
                <a:lnTo>
                  <a:pt x="1417720" y="2307375"/>
                </a:lnTo>
                <a:close/>
              </a:path>
              <a:path w="2545079" h="6837045">
                <a:moveTo>
                  <a:pt x="2545080" y="0"/>
                </a:moveTo>
                <a:lnTo>
                  <a:pt x="2518537" y="0"/>
                </a:lnTo>
                <a:lnTo>
                  <a:pt x="1939417" y="2100706"/>
                </a:lnTo>
                <a:lnTo>
                  <a:pt x="1547495" y="3545966"/>
                </a:lnTo>
                <a:lnTo>
                  <a:pt x="1526659" y="3591698"/>
                </a:lnTo>
                <a:lnTo>
                  <a:pt x="1493620" y="3627620"/>
                </a:lnTo>
                <a:lnTo>
                  <a:pt x="1451656" y="3651790"/>
                </a:lnTo>
                <a:lnTo>
                  <a:pt x="1404047" y="3662262"/>
                </a:lnTo>
                <a:lnTo>
                  <a:pt x="1490671" y="3662262"/>
                </a:lnTo>
                <a:lnTo>
                  <a:pt x="1525166" y="3636014"/>
                </a:lnTo>
                <a:lnTo>
                  <a:pt x="1554181" y="3598630"/>
                </a:lnTo>
                <a:lnTo>
                  <a:pt x="1572768" y="3553459"/>
                </a:lnTo>
                <a:lnTo>
                  <a:pt x="1964817" y="2108326"/>
                </a:lnTo>
                <a:lnTo>
                  <a:pt x="2540000" y="16382"/>
                </a:lnTo>
                <a:lnTo>
                  <a:pt x="2543810" y="3809"/>
                </a:lnTo>
                <a:lnTo>
                  <a:pt x="2545080" y="0"/>
                </a:lnTo>
                <a:close/>
              </a:path>
            </a:pathLst>
          </a:custGeom>
          <a:solidFill>
            <a:srgbClr val="FF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"/>
            <a:ext cx="5841492" cy="686104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646" y="661161"/>
            <a:ext cx="6145911" cy="673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02884" y="2486405"/>
            <a:ext cx="5931534" cy="281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FFB9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bdelkader.Shaaban@ait.ac.a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fan.Schauer@ait.ac.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ns3.com/doc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ali.org/tools/hping3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0503" y="-12700"/>
            <a:ext cx="6197600" cy="6883400"/>
            <a:chOff x="4550503" y="-12700"/>
            <a:chExt cx="6197600" cy="6883400"/>
          </a:xfrm>
        </p:grpSpPr>
        <p:sp>
          <p:nvSpPr>
            <p:cNvPr id="3" name="object 3"/>
            <p:cNvSpPr/>
            <p:nvPr/>
          </p:nvSpPr>
          <p:spPr>
            <a:xfrm>
              <a:off x="5386449" y="1399"/>
              <a:ext cx="5361305" cy="6839584"/>
            </a:xfrm>
            <a:custGeom>
              <a:avLst/>
              <a:gdLst/>
              <a:ahLst/>
              <a:cxnLst/>
              <a:rect l="l" t="t" r="r" b="b"/>
              <a:pathLst>
                <a:path w="5361305" h="6839584">
                  <a:moveTo>
                    <a:pt x="5361137" y="0"/>
                  </a:moveTo>
                  <a:lnTo>
                    <a:pt x="1922208" y="0"/>
                  </a:lnTo>
                  <a:lnTo>
                    <a:pt x="0" y="6838976"/>
                  </a:lnTo>
                  <a:lnTo>
                    <a:pt x="3438897" y="6838976"/>
                  </a:lnTo>
                  <a:lnTo>
                    <a:pt x="5361137" y="0"/>
                  </a:lnTo>
                  <a:close/>
                </a:path>
              </a:pathLst>
            </a:custGeom>
            <a:solidFill>
              <a:srgbClr val="FFB900">
                <a:alpha val="2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63203" y="0"/>
              <a:ext cx="1925320" cy="6858000"/>
            </a:xfrm>
            <a:custGeom>
              <a:avLst/>
              <a:gdLst/>
              <a:ahLst/>
              <a:cxnLst/>
              <a:rect l="l" t="t" r="r" b="b"/>
              <a:pathLst>
                <a:path w="1925320" h="685800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0" y="721817"/>
            <a:ext cx="5437631" cy="190962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indent="1905" algn="ctr">
              <a:lnSpc>
                <a:spcPct val="90000"/>
              </a:lnSpc>
              <a:spcBef>
                <a:spcPts val="635"/>
              </a:spcBef>
            </a:pPr>
            <a:r>
              <a:rPr lang="it-IT" sz="4400" spc="70" dirty="0"/>
              <a:t>Protezione della rete per i sistemi di controllo dell'energia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6892543" y="3394913"/>
            <a:ext cx="4429760" cy="2426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100"/>
              </a:spcBef>
            </a:pPr>
            <a:r>
              <a:rPr sz="5400" b="1" spc="-360" dirty="0">
                <a:solidFill>
                  <a:srgbClr val="D7791A"/>
                </a:solidFill>
                <a:latin typeface="Tahoma"/>
                <a:cs typeface="Tahoma"/>
              </a:rPr>
              <a:t>CSP004_C_E</a:t>
            </a:r>
            <a:endParaRPr sz="5400" dirty="0">
              <a:latin typeface="Tahoma"/>
              <a:cs typeface="Tahoma"/>
            </a:endParaRPr>
          </a:p>
          <a:p>
            <a:pPr marL="12700">
              <a:lnSpc>
                <a:spcPts val="1825"/>
              </a:lnSpc>
              <a:spcBef>
                <a:spcPts val="5305"/>
              </a:spcBef>
            </a:pPr>
            <a:r>
              <a:rPr lang="en-US" sz="1600" spc="-30" dirty="0">
                <a:latin typeface="Verdana"/>
                <a:cs typeface="Verdana"/>
              </a:rPr>
              <a:t>PRESENTAZIONE A CURA</a:t>
            </a:r>
            <a:r>
              <a:rPr sz="1600" spc="-25" dirty="0">
                <a:latin typeface="Verdana"/>
                <a:cs typeface="Verdana"/>
              </a:rPr>
              <a:t>: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ts val="1730"/>
              </a:lnSpc>
            </a:pPr>
            <a:r>
              <a:rPr sz="1600" dirty="0">
                <a:latin typeface="Verdana"/>
                <a:cs typeface="Verdana"/>
              </a:rPr>
              <a:t>DR.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STEFAN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SCHAUER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ts val="1735"/>
              </a:lnSpc>
            </a:pPr>
            <a:r>
              <a:rPr sz="1600" dirty="0">
                <a:latin typeface="Verdana"/>
                <a:cs typeface="Verdana"/>
              </a:rPr>
              <a:t>DR.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ABDELKADER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SHAABAN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ts val="1830"/>
              </a:lnSpc>
            </a:pPr>
            <a:r>
              <a:rPr sz="1600" b="1" spc="-60" dirty="0">
                <a:latin typeface="Tahoma"/>
                <a:cs typeface="Tahoma"/>
              </a:rPr>
              <a:t>AIT</a:t>
            </a:r>
            <a:r>
              <a:rPr sz="1600" b="1" spc="65" dirty="0">
                <a:latin typeface="Tahoma"/>
                <a:cs typeface="Tahoma"/>
              </a:rPr>
              <a:t> </a:t>
            </a:r>
            <a:r>
              <a:rPr sz="1600" b="1" spc="-40" dirty="0">
                <a:latin typeface="Tahoma"/>
                <a:cs typeface="Tahoma"/>
              </a:rPr>
              <a:t>AUSTRIAN</a:t>
            </a:r>
            <a:r>
              <a:rPr sz="1600" b="1" spc="85" dirty="0">
                <a:latin typeface="Tahoma"/>
                <a:cs typeface="Tahoma"/>
              </a:rPr>
              <a:t> </a:t>
            </a:r>
            <a:r>
              <a:rPr sz="1600" b="1" spc="-135" dirty="0">
                <a:latin typeface="Tahoma"/>
                <a:cs typeface="Tahoma"/>
              </a:rPr>
              <a:t>INSTITUTE</a:t>
            </a:r>
            <a:r>
              <a:rPr sz="1600" b="1" spc="8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OF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TECHNOLOGY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-1523"/>
            <a:ext cx="10843260" cy="6861175"/>
            <a:chOff x="0" y="-1523"/>
            <a:chExt cx="10843260" cy="6861175"/>
          </a:xfrm>
        </p:grpSpPr>
        <p:sp>
          <p:nvSpPr>
            <p:cNvPr id="8" name="object 8"/>
            <p:cNvSpPr/>
            <p:nvPr/>
          </p:nvSpPr>
          <p:spPr>
            <a:xfrm>
              <a:off x="3508247" y="0"/>
              <a:ext cx="2549525" cy="6847840"/>
            </a:xfrm>
            <a:custGeom>
              <a:avLst/>
              <a:gdLst/>
              <a:ahLst/>
              <a:cxnLst/>
              <a:rect l="l" t="t" r="r" b="b"/>
              <a:pathLst>
                <a:path w="2549525" h="6847840">
                  <a:moveTo>
                    <a:pt x="2549372" y="0"/>
                  </a:moveTo>
                  <a:lnTo>
                    <a:pt x="2523089" y="0"/>
                  </a:lnTo>
                  <a:lnTo>
                    <a:pt x="1945259" y="2096642"/>
                  </a:lnTo>
                  <a:lnTo>
                    <a:pt x="1552193" y="3546348"/>
                  </a:lnTo>
                  <a:lnTo>
                    <a:pt x="1531268" y="3592216"/>
                  </a:lnTo>
                  <a:lnTo>
                    <a:pt x="1498114" y="3628245"/>
                  </a:lnTo>
                  <a:lnTo>
                    <a:pt x="1456017" y="3652491"/>
                  </a:lnTo>
                  <a:lnTo>
                    <a:pt x="1408263" y="3663009"/>
                  </a:lnTo>
                  <a:lnTo>
                    <a:pt x="1358138" y="3657854"/>
                  </a:lnTo>
                  <a:lnTo>
                    <a:pt x="1303004" y="3630564"/>
                  </a:lnTo>
                  <a:lnTo>
                    <a:pt x="1263014" y="3584321"/>
                  </a:lnTo>
                  <a:lnTo>
                    <a:pt x="1243012" y="3526028"/>
                  </a:lnTo>
                  <a:lnTo>
                    <a:pt x="1242298" y="3495202"/>
                  </a:lnTo>
                  <a:lnTo>
                    <a:pt x="1247775" y="3463925"/>
                  </a:lnTo>
                  <a:lnTo>
                    <a:pt x="1506474" y="2509774"/>
                  </a:lnTo>
                  <a:lnTo>
                    <a:pt x="1512939" y="2461048"/>
                  </a:lnTo>
                  <a:lnTo>
                    <a:pt x="1506511" y="2413893"/>
                  </a:lnTo>
                  <a:lnTo>
                    <a:pt x="1488455" y="2370534"/>
                  </a:lnTo>
                  <a:lnTo>
                    <a:pt x="1460039" y="2333196"/>
                  </a:lnTo>
                  <a:lnTo>
                    <a:pt x="1422527" y="2304107"/>
                  </a:lnTo>
                  <a:lnTo>
                    <a:pt x="1377188" y="2285491"/>
                  </a:lnTo>
                  <a:lnTo>
                    <a:pt x="1325437" y="2279330"/>
                  </a:lnTo>
                  <a:lnTo>
                    <a:pt x="1275447" y="2287471"/>
                  </a:lnTo>
                  <a:lnTo>
                    <a:pt x="1229896" y="2308699"/>
                  </a:lnTo>
                  <a:lnTo>
                    <a:pt x="1191459" y="2341802"/>
                  </a:lnTo>
                  <a:lnTo>
                    <a:pt x="1162812" y="2385567"/>
                  </a:lnTo>
                  <a:lnTo>
                    <a:pt x="1162812" y="2386838"/>
                  </a:lnTo>
                  <a:lnTo>
                    <a:pt x="821689" y="3659124"/>
                  </a:lnTo>
                  <a:lnTo>
                    <a:pt x="0" y="6846065"/>
                  </a:lnTo>
                  <a:lnTo>
                    <a:pt x="6667" y="6846797"/>
                  </a:lnTo>
                  <a:lnTo>
                    <a:pt x="20002" y="6847311"/>
                  </a:lnTo>
                  <a:lnTo>
                    <a:pt x="26669" y="6847331"/>
                  </a:lnTo>
                  <a:lnTo>
                    <a:pt x="845819" y="3665474"/>
                  </a:lnTo>
                  <a:lnTo>
                    <a:pt x="1186941" y="2394458"/>
                  </a:lnTo>
                  <a:lnTo>
                    <a:pt x="1211687" y="2356909"/>
                  </a:lnTo>
                  <a:lnTo>
                    <a:pt x="1244760" y="2328615"/>
                  </a:lnTo>
                  <a:lnTo>
                    <a:pt x="1283850" y="2310598"/>
                  </a:lnTo>
                  <a:lnTo>
                    <a:pt x="1326646" y="2303883"/>
                  </a:lnTo>
                  <a:lnTo>
                    <a:pt x="1370838" y="2309495"/>
                  </a:lnTo>
                  <a:lnTo>
                    <a:pt x="1416768" y="2330407"/>
                  </a:lnTo>
                  <a:lnTo>
                    <a:pt x="1452835" y="2363529"/>
                  </a:lnTo>
                  <a:lnTo>
                    <a:pt x="1477100" y="2405589"/>
                  </a:lnTo>
                  <a:lnTo>
                    <a:pt x="1487625" y="2453311"/>
                  </a:lnTo>
                  <a:lnTo>
                    <a:pt x="1482471" y="2503424"/>
                  </a:lnTo>
                  <a:lnTo>
                    <a:pt x="1223772" y="3457575"/>
                  </a:lnTo>
                  <a:lnTo>
                    <a:pt x="1217797" y="3493079"/>
                  </a:lnTo>
                  <a:lnTo>
                    <a:pt x="1226754" y="3563659"/>
                  </a:lnTo>
                  <a:lnTo>
                    <a:pt x="1262278" y="3626869"/>
                  </a:lnTo>
                  <a:lnTo>
                    <a:pt x="1318702" y="3670423"/>
                  </a:lnTo>
                  <a:lnTo>
                    <a:pt x="1401836" y="3689593"/>
                  </a:lnTo>
                  <a:lnTo>
                    <a:pt x="1449027" y="3683169"/>
                  </a:lnTo>
                  <a:lnTo>
                    <a:pt x="1492408" y="3665124"/>
                  </a:lnTo>
                  <a:lnTo>
                    <a:pt x="1529757" y="3636729"/>
                  </a:lnTo>
                  <a:lnTo>
                    <a:pt x="1558850" y="3599254"/>
                  </a:lnTo>
                  <a:lnTo>
                    <a:pt x="1577466" y="3553967"/>
                  </a:lnTo>
                  <a:lnTo>
                    <a:pt x="1970659" y="2104263"/>
                  </a:lnTo>
                  <a:lnTo>
                    <a:pt x="2547619" y="5842"/>
                  </a:lnTo>
                  <a:lnTo>
                    <a:pt x="2549372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23"/>
              <a:ext cx="5841492" cy="68610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032" y="-10350"/>
            <a:ext cx="5840095" cy="6879590"/>
            <a:chOff x="6352032" y="-10350"/>
            <a:chExt cx="5840095" cy="6879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6791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3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6646" y="661161"/>
            <a:ext cx="9250272" cy="667233"/>
          </a:xfrm>
          <a:prstGeom prst="rect">
            <a:avLst/>
          </a:prstGeom>
        </p:spPr>
        <p:txBody>
          <a:bodyPr vert="horz" wrap="square" lIns="0" tIns="173100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105"/>
              </a:spcBef>
            </a:pPr>
            <a:r>
              <a:rPr spc="170" dirty="0"/>
              <a:t>Hping3:</a:t>
            </a:r>
            <a:r>
              <a:rPr spc="320" dirty="0"/>
              <a:t> </a:t>
            </a:r>
            <a:r>
              <a:rPr lang="en-US" spc="190" dirty="0"/>
              <a:t>Normale (</a:t>
            </a:r>
            <a:r>
              <a:rPr lang="en-US" spc="190" dirty="0" err="1"/>
              <a:t>nessun</a:t>
            </a:r>
            <a:r>
              <a:rPr lang="en-US" spc="190" dirty="0"/>
              <a:t> </a:t>
            </a:r>
            <a:r>
              <a:rPr lang="en-US" spc="190" dirty="0" err="1"/>
              <a:t>attacco</a:t>
            </a:r>
            <a:r>
              <a:rPr lang="en-US" spc="190" dirty="0"/>
              <a:t>)</a:t>
            </a:r>
            <a:endParaRPr spc="55" dirty="0"/>
          </a:p>
        </p:txBody>
      </p:sp>
      <p:sp>
        <p:nvSpPr>
          <p:cNvPr id="7" name="object 7"/>
          <p:cNvSpPr txBox="1"/>
          <p:nvPr/>
        </p:nvSpPr>
        <p:spPr>
          <a:xfrm>
            <a:off x="11127740" y="6322263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70" dirty="0">
                <a:latin typeface="Verdana"/>
                <a:cs typeface="Verdana"/>
              </a:rPr>
              <a:t>10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34539" y="1508760"/>
            <a:ext cx="8808720" cy="5270500"/>
            <a:chOff x="2034539" y="1508760"/>
            <a:chExt cx="8808720" cy="52705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4539" y="1508760"/>
              <a:ext cx="7612379" cy="457504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032" y="-10350"/>
            <a:ext cx="5840095" cy="6879590"/>
            <a:chOff x="6352032" y="-10350"/>
            <a:chExt cx="5840095" cy="6879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6791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3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5182" y="820927"/>
            <a:ext cx="3669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170" dirty="0"/>
              <a:t>Hping3:</a:t>
            </a:r>
            <a:r>
              <a:rPr spc="320" dirty="0"/>
              <a:t> </a:t>
            </a:r>
            <a:r>
              <a:rPr spc="114" dirty="0"/>
              <a:t>Scan</a:t>
            </a:r>
            <a:r>
              <a:rPr spc="285" dirty="0"/>
              <a:t> </a:t>
            </a:r>
            <a:r>
              <a:rPr spc="50" dirty="0"/>
              <a:t>Ports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27740" y="6322263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70" dirty="0">
                <a:latin typeface="Verdana"/>
                <a:cs typeface="Verdana"/>
              </a:rPr>
              <a:t>11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12391" y="1798320"/>
            <a:ext cx="9230995" cy="4980940"/>
            <a:chOff x="1612391" y="1798320"/>
            <a:chExt cx="9230995" cy="49809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2391" y="1798320"/>
              <a:ext cx="5669280" cy="403250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236" y="1378458"/>
            <a:ext cx="5873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Verdana"/>
                <a:cs typeface="Verdana"/>
              </a:rPr>
              <a:t>hping3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225" dirty="0">
                <a:latin typeface="Verdana"/>
                <a:cs typeface="Verdana"/>
              </a:rPr>
              <a:t>--</a:t>
            </a:r>
            <a:r>
              <a:rPr sz="1800" dirty="0">
                <a:latin typeface="Verdana"/>
                <a:cs typeface="Verdana"/>
              </a:rPr>
              <a:t>scan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195" dirty="0">
                <a:latin typeface="Verdana"/>
                <a:cs typeface="Verdana"/>
              </a:rPr>
              <a:t>1-</a:t>
            </a:r>
            <a:r>
              <a:rPr sz="1800" spc="-165" dirty="0">
                <a:latin typeface="Verdana"/>
                <a:cs typeface="Verdana"/>
              </a:rPr>
              <a:t>65535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170" dirty="0">
                <a:latin typeface="Verdana"/>
                <a:cs typeface="Verdana"/>
              </a:rPr>
              <a:t>192.168.122.109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spc="-295" dirty="0">
                <a:latin typeface="Verdana"/>
                <a:cs typeface="Verdana"/>
              </a:rPr>
              <a:t>–S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–rand-</a:t>
            </a:r>
            <a:r>
              <a:rPr sz="1800" spc="-10" dirty="0">
                <a:latin typeface="Verdana"/>
                <a:cs typeface="Verdana"/>
              </a:rPr>
              <a:t>sourc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5692" y="691494"/>
            <a:ext cx="616343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spc="-10" dirty="0">
                <a:latin typeface="Verdana"/>
                <a:cs typeface="Verdana"/>
              </a:rPr>
              <a:t>Scansiona tutte le porte disponibili sulle macchine vittime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7650" y="6134201"/>
            <a:ext cx="70935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dirty="0">
                <a:latin typeface="Verdana"/>
                <a:cs typeface="Verdana"/>
              </a:rPr>
              <a:t>Ora abbiamo la porta 502 (esempio di server ModbusTCP) come solo uno disponibile sul computer di destinazione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76309" y="2969514"/>
            <a:ext cx="3411854" cy="171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800" spc="-200" dirty="0">
                <a:solidFill>
                  <a:srgbClr val="FFB900"/>
                </a:solidFill>
                <a:latin typeface="Verdana"/>
                <a:cs typeface="Verdana"/>
              </a:rPr>
              <a:t>1-65535 tutte le porte da – a 192.168.122.109 indirizzo di destinazione
–Servizi S
–rand-source per nascondere la tua identità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032" y="-10350"/>
            <a:ext cx="5840095" cy="6879590"/>
            <a:chOff x="6352032" y="-10350"/>
            <a:chExt cx="5840095" cy="6879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6791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3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5182" y="820927"/>
            <a:ext cx="471383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170" dirty="0"/>
              <a:t>Hping3: con </a:t>
            </a:r>
            <a:r>
              <a:rPr lang="en-US" spc="170" dirty="0" err="1"/>
              <a:t>attacco</a:t>
            </a:r>
            <a:endParaRPr spc="80" dirty="0"/>
          </a:p>
        </p:txBody>
      </p:sp>
      <p:sp>
        <p:nvSpPr>
          <p:cNvPr id="7" name="object 7"/>
          <p:cNvSpPr txBox="1"/>
          <p:nvPr/>
        </p:nvSpPr>
        <p:spPr>
          <a:xfrm>
            <a:off x="11127740" y="6322263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70" dirty="0">
                <a:latin typeface="Verdana"/>
                <a:cs typeface="Verdana"/>
              </a:rPr>
              <a:t>12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77083" y="2109216"/>
            <a:ext cx="8266430" cy="4669790"/>
            <a:chOff x="2577083" y="2109216"/>
            <a:chExt cx="8266430" cy="466979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7083" y="2109216"/>
              <a:ext cx="6527292" cy="392277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8236" y="1747773"/>
            <a:ext cx="5052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Verdana"/>
                <a:cs typeface="Verdana"/>
              </a:rPr>
              <a:t>hping3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225" dirty="0">
                <a:latin typeface="Verdana"/>
                <a:cs typeface="Verdana"/>
              </a:rPr>
              <a:t>--</a:t>
            </a:r>
            <a:r>
              <a:rPr sz="1800" dirty="0">
                <a:latin typeface="Verdana"/>
                <a:cs typeface="Verdana"/>
              </a:rPr>
              <a:t>flood</a:t>
            </a:r>
            <a:r>
              <a:rPr sz="1800" spc="-125" dirty="0">
                <a:latin typeface="Verdana"/>
                <a:cs typeface="Verdana"/>
              </a:rPr>
              <a:t> </a:t>
            </a:r>
            <a:r>
              <a:rPr sz="1800" spc="-225" dirty="0">
                <a:latin typeface="Verdana"/>
                <a:cs typeface="Verdana"/>
              </a:rPr>
              <a:t>--</a:t>
            </a:r>
            <a:r>
              <a:rPr sz="1800" spc="-140" dirty="0">
                <a:latin typeface="Verdana"/>
                <a:cs typeface="Verdana"/>
              </a:rPr>
              <a:t>syn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225" dirty="0">
                <a:latin typeface="Verdana"/>
                <a:cs typeface="Verdana"/>
              </a:rPr>
              <a:t>--</a:t>
            </a:r>
            <a:r>
              <a:rPr sz="1800" spc="-45" dirty="0">
                <a:latin typeface="Verdana"/>
                <a:cs typeface="Verdana"/>
              </a:rPr>
              <a:t>destport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FF0000"/>
                </a:solidFill>
                <a:latin typeface="Verdana"/>
                <a:cs typeface="Verdana"/>
              </a:rPr>
              <a:t>502</a:t>
            </a:r>
            <a:r>
              <a:rPr sz="1800" spc="-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&lt;target_IP&gt;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5692" y="1055319"/>
            <a:ext cx="59296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spc="-120" dirty="0">
                <a:latin typeface="Verdana"/>
                <a:cs typeface="Verdana"/>
              </a:rPr>
              <a:t>Il numero di porta può essere raccolto da Wireshark. Come mostrato prima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7651" y="6134201"/>
            <a:ext cx="685914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spc="-95" dirty="0">
                <a:latin typeface="Verdana"/>
                <a:cs typeface="Verdana"/>
              </a:rPr>
              <a:t>Dall'aiuto controlla altri formati per lo strumento per applicare DoS contro il server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875182" y="820927"/>
            <a:ext cx="743315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65500" algn="l"/>
              </a:tabLst>
            </a:pPr>
            <a:r>
              <a:rPr lang="en-US" spc="170" dirty="0"/>
              <a:t>Hping3: </a:t>
            </a:r>
            <a:r>
              <a:rPr lang="en-US" spc="170" dirty="0" err="1"/>
              <a:t>Eseguire</a:t>
            </a:r>
            <a:r>
              <a:rPr lang="en-US" spc="170" dirty="0"/>
              <a:t> </a:t>
            </a:r>
            <a:r>
              <a:rPr lang="en-US" spc="170" dirty="0" err="1"/>
              <a:t>l'attacco</a:t>
            </a:r>
            <a:endParaRPr spc="155" dirty="0"/>
          </a:p>
        </p:txBody>
      </p:sp>
      <p:sp>
        <p:nvSpPr>
          <p:cNvPr id="3" name="object 3"/>
          <p:cNvSpPr txBox="1"/>
          <p:nvPr/>
        </p:nvSpPr>
        <p:spPr>
          <a:xfrm>
            <a:off x="11127740" y="6322263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70" dirty="0">
                <a:latin typeface="Verdana"/>
                <a:cs typeface="Verdana"/>
              </a:rPr>
              <a:t>13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5182" y="1747773"/>
            <a:ext cx="5806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Verdana"/>
                <a:cs typeface="Verdana"/>
              </a:rPr>
              <a:t>hping3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295" dirty="0">
                <a:latin typeface="Verdana"/>
                <a:cs typeface="Verdana"/>
              </a:rPr>
              <a:t>–S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–a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b="1" spc="-90" dirty="0">
                <a:latin typeface="Tahoma"/>
                <a:cs typeface="Tahoma"/>
              </a:rPr>
              <a:t>sourceIP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spc="-85" dirty="0">
                <a:latin typeface="Verdana"/>
                <a:cs typeface="Verdana"/>
              </a:rPr>
              <a:t>–p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b="1" spc="-55" dirty="0">
                <a:latin typeface="Tahoma"/>
                <a:cs typeface="Tahoma"/>
              </a:rPr>
              <a:t>portNumber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spc="-40" dirty="0">
                <a:latin typeface="Verdana"/>
                <a:cs typeface="Verdana"/>
              </a:rPr>
              <a:t>–flood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targetIP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92907" y="1892833"/>
            <a:ext cx="6762115" cy="4546600"/>
            <a:chOff x="2692907" y="1892833"/>
            <a:chExt cx="6762115" cy="45466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2907" y="1892833"/>
              <a:ext cx="6761988" cy="45460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7979" y="2087879"/>
              <a:ext cx="6192012" cy="39761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2032" y="-10350"/>
            <a:ext cx="5840095" cy="6879590"/>
            <a:chOff x="6352032" y="-10350"/>
            <a:chExt cx="5840095" cy="6879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6791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3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5182" y="820927"/>
            <a:ext cx="735441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65500" algn="l"/>
              </a:tabLst>
            </a:pPr>
            <a:r>
              <a:rPr lang="en-US" spc="170" dirty="0"/>
              <a:t>Hping3: </a:t>
            </a:r>
            <a:r>
              <a:rPr lang="en-US" spc="170" dirty="0" err="1"/>
              <a:t>Eseguire</a:t>
            </a:r>
            <a:r>
              <a:rPr lang="en-US" spc="170" dirty="0"/>
              <a:t> </a:t>
            </a:r>
            <a:r>
              <a:rPr lang="en-US" spc="170" dirty="0" err="1"/>
              <a:t>l'attacco</a:t>
            </a:r>
            <a:endParaRPr spc="155" dirty="0"/>
          </a:p>
        </p:txBody>
      </p:sp>
      <p:sp>
        <p:nvSpPr>
          <p:cNvPr id="7" name="object 7"/>
          <p:cNvSpPr txBox="1"/>
          <p:nvPr/>
        </p:nvSpPr>
        <p:spPr>
          <a:xfrm>
            <a:off x="11127740" y="6322263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70" dirty="0">
                <a:latin typeface="Verdana"/>
                <a:cs typeface="Verdana"/>
              </a:rPr>
              <a:t>14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8294" y="2778086"/>
            <a:ext cx="4793615" cy="3426460"/>
            <a:chOff x="638294" y="2778086"/>
            <a:chExt cx="4793615" cy="342646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294" y="2778086"/>
              <a:ext cx="4793503" cy="34262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7052" y="2936747"/>
              <a:ext cx="4296156" cy="29291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15640" y="3438143"/>
              <a:ext cx="946785" cy="1536700"/>
            </a:xfrm>
            <a:custGeom>
              <a:avLst/>
              <a:gdLst/>
              <a:ahLst/>
              <a:cxnLst/>
              <a:rect l="l" t="t" r="r" b="b"/>
              <a:pathLst>
                <a:path w="946785" h="1536700">
                  <a:moveTo>
                    <a:pt x="0" y="1536191"/>
                  </a:moveTo>
                  <a:lnTo>
                    <a:pt x="946403" y="1536191"/>
                  </a:lnTo>
                  <a:lnTo>
                    <a:pt x="946403" y="0"/>
                  </a:lnTo>
                  <a:lnTo>
                    <a:pt x="0" y="0"/>
                  </a:lnTo>
                  <a:lnTo>
                    <a:pt x="0" y="153619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684646" y="4180078"/>
            <a:ext cx="368795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75" dirty="0">
                <a:latin typeface="Tahoma"/>
                <a:cs typeface="Tahoma"/>
              </a:rPr>
              <a:t>Prima </a:t>
            </a:r>
            <a:r>
              <a:rPr lang="en-US" sz="1800" b="1" spc="-75" dirty="0" err="1">
                <a:latin typeface="Tahoma"/>
                <a:cs typeface="Tahoma"/>
              </a:rPr>
              <a:t>dell'attacco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5182" y="1747773"/>
            <a:ext cx="766953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dirty="0">
                <a:latin typeface="Verdana"/>
                <a:cs typeface="Verdana"/>
              </a:rPr>
              <a:t>Attacca la vittima senza specificare una porta</a:t>
            </a:r>
            <a:endParaRPr sz="1800" dirty="0">
              <a:latin typeface="Verdana"/>
              <a:cs typeface="Verdana"/>
            </a:endParaRPr>
          </a:p>
          <a:p>
            <a:pPr marL="3600450">
              <a:lnSpc>
                <a:spcPct val="100000"/>
              </a:lnSpc>
              <a:spcBef>
                <a:spcPts val="1800"/>
              </a:spcBef>
            </a:pPr>
            <a:r>
              <a:rPr sz="1800" spc="-40" dirty="0">
                <a:latin typeface="Verdana"/>
                <a:cs typeface="Verdana"/>
              </a:rPr>
              <a:t>hping3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95" dirty="0">
                <a:latin typeface="Verdana"/>
                <a:cs typeface="Verdana"/>
              </a:rPr>
              <a:t>–S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–a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b="1" spc="-90" dirty="0">
                <a:latin typeface="Tahoma"/>
                <a:cs typeface="Tahoma"/>
              </a:rPr>
              <a:t>sourceIP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spc="-35" dirty="0">
                <a:latin typeface="Verdana"/>
                <a:cs typeface="Verdana"/>
              </a:rPr>
              <a:t>–flood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targetIP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11" y="2936748"/>
            <a:ext cx="4305300" cy="29291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352032" y="-10350"/>
            <a:ext cx="5840095" cy="6879590"/>
            <a:chOff x="6352032" y="-10350"/>
            <a:chExt cx="5840095" cy="68795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2032" y="-10350"/>
              <a:ext cx="5839968" cy="68794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76791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5713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5182" y="820927"/>
            <a:ext cx="702053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65500" algn="l"/>
              </a:tabLst>
            </a:pPr>
            <a:r>
              <a:rPr lang="en-US" spc="170" dirty="0"/>
              <a:t>Hping3: </a:t>
            </a:r>
            <a:r>
              <a:rPr lang="en-US" spc="170" dirty="0" err="1"/>
              <a:t>Eseguire</a:t>
            </a:r>
            <a:r>
              <a:rPr lang="en-US" spc="170" dirty="0"/>
              <a:t> </a:t>
            </a:r>
            <a:r>
              <a:rPr lang="en-US" spc="170" dirty="0" err="1"/>
              <a:t>l'attacco</a:t>
            </a:r>
            <a:endParaRPr spc="155" dirty="0"/>
          </a:p>
        </p:txBody>
      </p:sp>
      <p:sp>
        <p:nvSpPr>
          <p:cNvPr id="8" name="object 8"/>
          <p:cNvSpPr txBox="1"/>
          <p:nvPr/>
        </p:nvSpPr>
        <p:spPr>
          <a:xfrm>
            <a:off x="11127740" y="6322263"/>
            <a:ext cx="1809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70" dirty="0">
                <a:latin typeface="Verdana"/>
                <a:cs typeface="Verdana"/>
              </a:rPr>
              <a:t>15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15639" y="3438144"/>
            <a:ext cx="946785" cy="2353310"/>
          </a:xfrm>
          <a:custGeom>
            <a:avLst/>
            <a:gdLst/>
            <a:ahLst/>
            <a:cxnLst/>
            <a:rect l="l" t="t" r="r" b="b"/>
            <a:pathLst>
              <a:path w="946785" h="2353310">
                <a:moveTo>
                  <a:pt x="0" y="2353055"/>
                </a:moveTo>
                <a:lnTo>
                  <a:pt x="946403" y="2353055"/>
                </a:lnTo>
                <a:lnTo>
                  <a:pt x="946403" y="0"/>
                </a:lnTo>
                <a:lnTo>
                  <a:pt x="0" y="0"/>
                </a:lnTo>
                <a:lnTo>
                  <a:pt x="0" y="2353055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49746" y="4180078"/>
            <a:ext cx="218568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75" dirty="0">
                <a:latin typeface="Tahoma"/>
                <a:cs typeface="Tahoma"/>
              </a:rPr>
              <a:t>Prima </a:t>
            </a:r>
            <a:r>
              <a:rPr lang="en-US" sz="1800" b="1" spc="-75" dirty="0" err="1">
                <a:latin typeface="Tahoma"/>
                <a:cs typeface="Tahoma"/>
              </a:rPr>
              <a:t>dell'attacco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5182" y="1747773"/>
            <a:ext cx="7669530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800" dirty="0">
                <a:latin typeface="Verdana"/>
                <a:cs typeface="Verdana"/>
              </a:rPr>
              <a:t>Attacca la vittima senza specificare una porta</a:t>
            </a:r>
            <a:endParaRPr sz="1800" dirty="0">
              <a:latin typeface="Verdana"/>
              <a:cs typeface="Verdana"/>
            </a:endParaRPr>
          </a:p>
          <a:p>
            <a:pPr marL="3600450">
              <a:lnSpc>
                <a:spcPct val="100000"/>
              </a:lnSpc>
              <a:spcBef>
                <a:spcPts val="1800"/>
              </a:spcBef>
            </a:pPr>
            <a:r>
              <a:rPr sz="1800" spc="-40" dirty="0">
                <a:latin typeface="Verdana"/>
                <a:cs typeface="Verdana"/>
              </a:rPr>
              <a:t>hping3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95" dirty="0">
                <a:latin typeface="Verdana"/>
                <a:cs typeface="Verdana"/>
              </a:rPr>
              <a:t>–S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–a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b="1" spc="-90" dirty="0" err="1">
                <a:latin typeface="Tahoma"/>
                <a:cs typeface="Tahoma"/>
              </a:rPr>
              <a:t>sourceIP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spc="-35" dirty="0">
                <a:latin typeface="Verdana"/>
                <a:cs typeface="Verdana"/>
              </a:rPr>
              <a:t>–flood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b="1" spc="-100" dirty="0">
                <a:latin typeface="Tahoma"/>
                <a:cs typeface="Tahoma"/>
              </a:rPr>
              <a:t>targetIP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580113" y="2550349"/>
            <a:ext cx="4479039" cy="3606164"/>
            <a:chOff x="5943600" y="1943049"/>
            <a:chExt cx="5625465" cy="449326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3600" y="1943049"/>
              <a:ext cx="5625084" cy="44927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38671" y="2138172"/>
              <a:ext cx="5055108" cy="3922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3505" y="33318"/>
            <a:ext cx="5347970" cy="6821170"/>
          </a:xfrm>
          <a:custGeom>
            <a:avLst/>
            <a:gdLst/>
            <a:ahLst/>
            <a:cxnLst/>
            <a:rect l="l" t="t" r="r" b="b"/>
            <a:pathLst>
              <a:path w="5347970" h="6821170">
                <a:moveTo>
                  <a:pt x="5347637" y="0"/>
                </a:moveTo>
                <a:lnTo>
                  <a:pt x="1917368" y="0"/>
                </a:lnTo>
                <a:lnTo>
                  <a:pt x="0" y="6820799"/>
                </a:lnTo>
                <a:lnTo>
                  <a:pt x="3430237" y="6820799"/>
                </a:lnTo>
                <a:lnTo>
                  <a:pt x="5347637" y="0"/>
                </a:lnTo>
                <a:close/>
              </a:path>
            </a:pathLst>
          </a:custGeom>
          <a:solidFill>
            <a:srgbClr val="FFB900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53353" y="-10350"/>
            <a:ext cx="2936240" cy="6879590"/>
            <a:chOff x="4053353" y="-10350"/>
            <a:chExt cx="2936240" cy="6879590"/>
          </a:xfrm>
        </p:grpSpPr>
        <p:sp>
          <p:nvSpPr>
            <p:cNvPr id="5" name="object 5"/>
            <p:cNvSpPr/>
            <p:nvPr/>
          </p:nvSpPr>
          <p:spPr>
            <a:xfrm>
              <a:off x="5453407" y="5112649"/>
              <a:ext cx="797560" cy="1739264"/>
            </a:xfrm>
            <a:custGeom>
              <a:avLst/>
              <a:gdLst/>
              <a:ahLst/>
              <a:cxnLst/>
              <a:rect l="l" t="t" r="r" b="b"/>
              <a:pathLst>
                <a:path w="797560" h="1739265">
                  <a:moveTo>
                    <a:pt x="0" y="1738760"/>
                  </a:moveTo>
                  <a:lnTo>
                    <a:pt x="27783" y="1738760"/>
                  </a:lnTo>
                  <a:lnTo>
                    <a:pt x="453804" y="148965"/>
                  </a:lnTo>
                  <a:lnTo>
                    <a:pt x="470342" y="108081"/>
                  </a:lnTo>
                  <a:lnTo>
                    <a:pt x="496141" y="74232"/>
                  </a:lnTo>
                  <a:lnTo>
                    <a:pt x="529217" y="48582"/>
                  </a:lnTo>
                  <a:lnTo>
                    <a:pt x="567586" y="32300"/>
                  </a:lnTo>
                  <a:lnTo>
                    <a:pt x="609262" y="26550"/>
                  </a:lnTo>
                  <a:lnTo>
                    <a:pt x="652261" y="32499"/>
                  </a:lnTo>
                  <a:lnTo>
                    <a:pt x="709152" y="60939"/>
                  </a:lnTo>
                  <a:lnTo>
                    <a:pt x="750171" y="109693"/>
                  </a:lnTo>
                  <a:lnTo>
                    <a:pt x="770513" y="170632"/>
                  </a:lnTo>
                  <a:lnTo>
                    <a:pt x="771568" y="203006"/>
                  </a:lnTo>
                  <a:lnTo>
                    <a:pt x="766048" y="235634"/>
                  </a:lnTo>
                  <a:lnTo>
                    <a:pt x="362514" y="1738760"/>
                  </a:lnTo>
                  <a:lnTo>
                    <a:pt x="390298" y="1738760"/>
                  </a:lnTo>
                  <a:lnTo>
                    <a:pt x="791186" y="242405"/>
                  </a:lnTo>
                  <a:lnTo>
                    <a:pt x="797408" y="204699"/>
                  </a:lnTo>
                  <a:lnTo>
                    <a:pt x="796313" y="167247"/>
                  </a:lnTo>
                  <a:lnTo>
                    <a:pt x="772663" y="96151"/>
                  </a:lnTo>
                  <a:lnTo>
                    <a:pt x="724204" y="39779"/>
                  </a:lnTo>
                  <a:lnTo>
                    <a:pt x="658876" y="6769"/>
                  </a:lnTo>
                  <a:lnTo>
                    <a:pt x="609923" y="0"/>
                  </a:lnTo>
                  <a:lnTo>
                    <a:pt x="561225" y="6597"/>
                  </a:lnTo>
                  <a:lnTo>
                    <a:pt x="516590" y="25480"/>
                  </a:lnTo>
                  <a:lnTo>
                    <a:pt x="478180" y="55284"/>
                  </a:lnTo>
                  <a:lnTo>
                    <a:pt x="448152" y="94644"/>
                  </a:lnTo>
                  <a:lnTo>
                    <a:pt x="428666" y="142194"/>
                  </a:lnTo>
                  <a:lnTo>
                    <a:pt x="0" y="1738760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3984" y="4571"/>
              <a:ext cx="2545080" cy="6838315"/>
            </a:xfrm>
            <a:custGeom>
              <a:avLst/>
              <a:gdLst/>
              <a:ahLst/>
              <a:cxnLst/>
              <a:rect l="l" t="t" r="r" b="b"/>
              <a:pathLst>
                <a:path w="2545079" h="6838315">
                  <a:moveTo>
                    <a:pt x="1321410" y="2283441"/>
                  </a:moveTo>
                  <a:lnTo>
                    <a:pt x="1271598" y="2291573"/>
                  </a:lnTo>
                  <a:lnTo>
                    <a:pt x="1226217" y="2312745"/>
                  </a:lnTo>
                  <a:lnTo>
                    <a:pt x="1187926" y="2345748"/>
                  </a:lnTo>
                  <a:lnTo>
                    <a:pt x="1159382" y="2389378"/>
                  </a:lnTo>
                  <a:lnTo>
                    <a:pt x="1159382" y="2390648"/>
                  </a:lnTo>
                  <a:lnTo>
                    <a:pt x="819276" y="3659124"/>
                  </a:lnTo>
                  <a:lnTo>
                    <a:pt x="0" y="6836924"/>
                  </a:lnTo>
                  <a:lnTo>
                    <a:pt x="6647" y="6837654"/>
                  </a:lnTo>
                  <a:lnTo>
                    <a:pt x="13271" y="6838030"/>
                  </a:lnTo>
                  <a:lnTo>
                    <a:pt x="20841" y="6838187"/>
                  </a:lnTo>
                  <a:lnTo>
                    <a:pt x="26542" y="6838187"/>
                  </a:lnTo>
                  <a:lnTo>
                    <a:pt x="843279" y="3665474"/>
                  </a:lnTo>
                  <a:lnTo>
                    <a:pt x="1183386" y="2398141"/>
                  </a:lnTo>
                  <a:lnTo>
                    <a:pt x="1208042" y="2360717"/>
                  </a:lnTo>
                  <a:lnTo>
                    <a:pt x="1241007" y="2332505"/>
                  </a:lnTo>
                  <a:lnTo>
                    <a:pt x="1279983" y="2314546"/>
                  </a:lnTo>
                  <a:lnTo>
                    <a:pt x="1322671" y="2307883"/>
                  </a:lnTo>
                  <a:lnTo>
                    <a:pt x="1417613" y="2307883"/>
                  </a:lnTo>
                  <a:lnTo>
                    <a:pt x="1372996" y="2289555"/>
                  </a:lnTo>
                  <a:lnTo>
                    <a:pt x="1321410" y="2283441"/>
                  </a:lnTo>
                  <a:close/>
                </a:path>
                <a:path w="2545079" h="6838315">
                  <a:moveTo>
                    <a:pt x="1417613" y="2307883"/>
                  </a:moveTo>
                  <a:lnTo>
                    <a:pt x="1322671" y="2307883"/>
                  </a:lnTo>
                  <a:lnTo>
                    <a:pt x="1366774" y="2313558"/>
                  </a:lnTo>
                  <a:lnTo>
                    <a:pt x="1412567" y="2334380"/>
                  </a:lnTo>
                  <a:lnTo>
                    <a:pt x="1448527" y="2367388"/>
                  </a:lnTo>
                  <a:lnTo>
                    <a:pt x="1472716" y="2409314"/>
                  </a:lnTo>
                  <a:lnTo>
                    <a:pt x="1483195" y="2456892"/>
                  </a:lnTo>
                  <a:lnTo>
                    <a:pt x="1478026" y="2506853"/>
                  </a:lnTo>
                  <a:lnTo>
                    <a:pt x="1220089" y="3458210"/>
                  </a:lnTo>
                  <a:lnTo>
                    <a:pt x="1214114" y="3493672"/>
                  </a:lnTo>
                  <a:lnTo>
                    <a:pt x="1223071" y="3564026"/>
                  </a:lnTo>
                  <a:lnTo>
                    <a:pt x="1258500" y="3627030"/>
                  </a:lnTo>
                  <a:lnTo>
                    <a:pt x="1314733" y="3670444"/>
                  </a:lnTo>
                  <a:lnTo>
                    <a:pt x="1349070" y="3683155"/>
                  </a:lnTo>
                  <a:lnTo>
                    <a:pt x="1349207" y="3683155"/>
                  </a:lnTo>
                  <a:lnTo>
                    <a:pt x="1397637" y="3689559"/>
                  </a:lnTo>
                  <a:lnTo>
                    <a:pt x="1444686" y="3683155"/>
                  </a:lnTo>
                  <a:lnTo>
                    <a:pt x="1487931" y="3665172"/>
                  </a:lnTo>
                  <a:lnTo>
                    <a:pt x="1490757" y="3663024"/>
                  </a:lnTo>
                  <a:lnTo>
                    <a:pt x="1404047" y="3663024"/>
                  </a:lnTo>
                  <a:lnTo>
                    <a:pt x="1354074" y="3657854"/>
                  </a:lnTo>
                  <a:lnTo>
                    <a:pt x="1299114" y="3630739"/>
                  </a:lnTo>
                  <a:lnTo>
                    <a:pt x="1259204" y="3584575"/>
                  </a:lnTo>
                  <a:lnTo>
                    <a:pt x="1239313" y="3526472"/>
                  </a:lnTo>
                  <a:lnTo>
                    <a:pt x="1238613" y="3495742"/>
                  </a:lnTo>
                  <a:lnTo>
                    <a:pt x="1244091" y="3464560"/>
                  </a:lnTo>
                  <a:lnTo>
                    <a:pt x="1502028" y="2513203"/>
                  </a:lnTo>
                  <a:lnTo>
                    <a:pt x="1508451" y="2464569"/>
                  </a:lnTo>
                  <a:lnTo>
                    <a:pt x="1502019" y="2417543"/>
                  </a:lnTo>
                  <a:lnTo>
                    <a:pt x="1483994" y="2374328"/>
                  </a:lnTo>
                  <a:lnTo>
                    <a:pt x="1455641" y="2337124"/>
                  </a:lnTo>
                  <a:lnTo>
                    <a:pt x="1418220" y="2308133"/>
                  </a:lnTo>
                  <a:lnTo>
                    <a:pt x="1417613" y="2307883"/>
                  </a:lnTo>
                  <a:close/>
                </a:path>
                <a:path w="2545079" h="6838315">
                  <a:moveTo>
                    <a:pt x="2545080" y="0"/>
                  </a:moveTo>
                  <a:lnTo>
                    <a:pt x="2518537" y="0"/>
                  </a:lnTo>
                  <a:lnTo>
                    <a:pt x="1939416" y="2101215"/>
                  </a:lnTo>
                  <a:lnTo>
                    <a:pt x="1547494" y="3546729"/>
                  </a:lnTo>
                  <a:lnTo>
                    <a:pt x="1526659" y="3592460"/>
                  </a:lnTo>
                  <a:lnTo>
                    <a:pt x="1493620" y="3628382"/>
                  </a:lnTo>
                  <a:lnTo>
                    <a:pt x="1451656" y="3652552"/>
                  </a:lnTo>
                  <a:lnTo>
                    <a:pt x="1404047" y="3663024"/>
                  </a:lnTo>
                  <a:lnTo>
                    <a:pt x="1490757" y="3663024"/>
                  </a:lnTo>
                  <a:lnTo>
                    <a:pt x="1525166" y="3636870"/>
                  </a:lnTo>
                  <a:lnTo>
                    <a:pt x="1554181" y="3599509"/>
                  </a:lnTo>
                  <a:lnTo>
                    <a:pt x="1572767" y="3554349"/>
                  </a:lnTo>
                  <a:lnTo>
                    <a:pt x="1964816" y="2108835"/>
                  </a:lnTo>
                  <a:lnTo>
                    <a:pt x="2539999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4465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39" h="6857365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ln w="22224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50151" y="2170303"/>
            <a:ext cx="37680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spc="190" dirty="0">
                <a:solidFill>
                  <a:srgbClr val="FFB900"/>
                </a:solidFill>
              </a:rPr>
              <a:t>Grazie</a:t>
            </a:r>
            <a:endParaRPr sz="6000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50151" y="3732657"/>
            <a:ext cx="315214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it-IT" sz="1600" spc="-20" dirty="0">
                <a:solidFill>
                  <a:srgbClr val="FFFFFF"/>
                </a:solidFill>
                <a:latin typeface="Verdana"/>
                <a:cs typeface="Verdana"/>
              </a:rPr>
              <a:t>Si prega di inviare tutte le domande a: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en-US" sz="1600" spc="-2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Abdelkader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Shaaban, </a:t>
            </a:r>
            <a:r>
              <a:rPr sz="16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abdelkader.Shaaban@ait.ac.at</a:t>
            </a:r>
            <a:r>
              <a:rPr sz="1600" spc="-10" dirty="0">
                <a:solidFill>
                  <a:srgbClr val="86872C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Stefan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Schauer </a:t>
            </a:r>
            <a:r>
              <a:rPr sz="16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Stefan.Schauer@ait.ac.at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10350"/>
            <a:ext cx="6042660" cy="6879590"/>
            <a:chOff x="0" y="-10350"/>
            <a:chExt cx="6042660" cy="6879590"/>
          </a:xfrm>
        </p:grpSpPr>
        <p:sp>
          <p:nvSpPr>
            <p:cNvPr id="4" name="object 4"/>
            <p:cNvSpPr/>
            <p:nvPr/>
          </p:nvSpPr>
          <p:spPr>
            <a:xfrm>
              <a:off x="4497859" y="5112649"/>
              <a:ext cx="797560" cy="1739264"/>
            </a:xfrm>
            <a:custGeom>
              <a:avLst/>
              <a:gdLst/>
              <a:ahLst/>
              <a:cxnLst/>
              <a:rect l="l" t="t" r="r" b="b"/>
              <a:pathLst>
                <a:path w="797560" h="1739265">
                  <a:moveTo>
                    <a:pt x="0" y="1738760"/>
                  </a:moveTo>
                  <a:lnTo>
                    <a:pt x="27783" y="1738760"/>
                  </a:lnTo>
                  <a:lnTo>
                    <a:pt x="453804" y="148965"/>
                  </a:lnTo>
                  <a:lnTo>
                    <a:pt x="470342" y="108081"/>
                  </a:lnTo>
                  <a:lnTo>
                    <a:pt x="496141" y="74232"/>
                  </a:lnTo>
                  <a:lnTo>
                    <a:pt x="529217" y="48582"/>
                  </a:lnTo>
                  <a:lnTo>
                    <a:pt x="567586" y="32300"/>
                  </a:lnTo>
                  <a:lnTo>
                    <a:pt x="609262" y="26550"/>
                  </a:lnTo>
                  <a:lnTo>
                    <a:pt x="652261" y="32499"/>
                  </a:lnTo>
                  <a:lnTo>
                    <a:pt x="709152" y="60939"/>
                  </a:lnTo>
                  <a:lnTo>
                    <a:pt x="750171" y="109693"/>
                  </a:lnTo>
                  <a:lnTo>
                    <a:pt x="770513" y="170632"/>
                  </a:lnTo>
                  <a:lnTo>
                    <a:pt x="771568" y="203006"/>
                  </a:lnTo>
                  <a:lnTo>
                    <a:pt x="766048" y="235634"/>
                  </a:lnTo>
                  <a:lnTo>
                    <a:pt x="362514" y="1738760"/>
                  </a:lnTo>
                  <a:lnTo>
                    <a:pt x="390298" y="1738760"/>
                  </a:lnTo>
                  <a:lnTo>
                    <a:pt x="791186" y="242405"/>
                  </a:lnTo>
                  <a:lnTo>
                    <a:pt x="797408" y="204699"/>
                  </a:lnTo>
                  <a:lnTo>
                    <a:pt x="796313" y="167247"/>
                  </a:lnTo>
                  <a:lnTo>
                    <a:pt x="772663" y="96151"/>
                  </a:lnTo>
                  <a:lnTo>
                    <a:pt x="724204" y="39779"/>
                  </a:lnTo>
                  <a:lnTo>
                    <a:pt x="658876" y="6769"/>
                  </a:lnTo>
                  <a:lnTo>
                    <a:pt x="609923" y="0"/>
                  </a:lnTo>
                  <a:lnTo>
                    <a:pt x="561225" y="6597"/>
                  </a:lnTo>
                  <a:lnTo>
                    <a:pt x="516590" y="25480"/>
                  </a:lnTo>
                  <a:lnTo>
                    <a:pt x="478180" y="55284"/>
                  </a:lnTo>
                  <a:lnTo>
                    <a:pt x="448152" y="94644"/>
                  </a:lnTo>
                  <a:lnTo>
                    <a:pt x="428666" y="142194"/>
                  </a:lnTo>
                  <a:lnTo>
                    <a:pt x="0" y="1738760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3657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39" h="6857365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7579" y="18288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w="2545079" h="6837045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24"/>
              <a:ext cx="5841492" cy="686104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02884" y="658825"/>
            <a:ext cx="5193029" cy="141513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lang="it-IT" spc="170" dirty="0">
                <a:solidFill>
                  <a:srgbClr val="FFFFFF"/>
                </a:solidFill>
              </a:rPr>
              <a:t>Protezione della rete per i sistemi di controllo dell'energia</a:t>
            </a:r>
            <a:endParaRPr spc="105" dirty="0">
              <a:solidFill>
                <a:srgbClr val="FFFFFF"/>
              </a:solidFill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5802884" y="2486405"/>
            <a:ext cx="5931534" cy="33541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7860" marR="201295" indent="-1249045">
              <a:lnSpc>
                <a:spcPct val="100000"/>
              </a:lnSpc>
              <a:spcBef>
                <a:spcPts val="95"/>
              </a:spcBef>
            </a:pPr>
            <a:r>
              <a:rPr lang="it-IT" spc="-75" dirty="0"/>
              <a:t>Queste diapositive delineano gli strumenti offensivi essenziali che verranno utilizzati in questo corso.</a:t>
            </a:r>
            <a:endParaRPr spc="-10" dirty="0"/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pc="-10" dirty="0"/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it-IT" sz="1800" b="0" spc="-110" dirty="0">
                <a:solidFill>
                  <a:srgbClr val="FF0000"/>
                </a:solidFill>
                <a:latin typeface="Verdana"/>
                <a:cs typeface="Verdana"/>
              </a:rPr>
              <a:t>Questi strumenti sono destinati all'uso all'interno di questo corso per dimostrare come diversi strumenti possono essere impiegati per varie attività di attacco informatico e affrontare i punti deboli della sicurezza esistenti per evitare o mitigare i rischi informatici correlati. Pertanto, tutte queste attività pratiche sono destinate esclusivamente a scopi educativi e non ad altre attività dannose o non autorizzate.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7859" y="5112649"/>
            <a:ext cx="797560" cy="1739264"/>
          </a:xfrm>
          <a:custGeom>
            <a:avLst/>
            <a:gdLst/>
            <a:ahLst/>
            <a:cxnLst/>
            <a:rect l="l" t="t" r="r" b="b"/>
            <a:pathLst>
              <a:path w="797560" h="1739265">
                <a:moveTo>
                  <a:pt x="0" y="1738760"/>
                </a:moveTo>
                <a:lnTo>
                  <a:pt x="27783" y="1738760"/>
                </a:lnTo>
                <a:lnTo>
                  <a:pt x="453804" y="148965"/>
                </a:lnTo>
                <a:lnTo>
                  <a:pt x="470342" y="108081"/>
                </a:lnTo>
                <a:lnTo>
                  <a:pt x="496141" y="74232"/>
                </a:lnTo>
                <a:lnTo>
                  <a:pt x="529217" y="48582"/>
                </a:lnTo>
                <a:lnTo>
                  <a:pt x="567586" y="32300"/>
                </a:lnTo>
                <a:lnTo>
                  <a:pt x="609262" y="26550"/>
                </a:lnTo>
                <a:lnTo>
                  <a:pt x="652261" y="32499"/>
                </a:lnTo>
                <a:lnTo>
                  <a:pt x="709152" y="60939"/>
                </a:lnTo>
                <a:lnTo>
                  <a:pt x="750171" y="109693"/>
                </a:lnTo>
                <a:lnTo>
                  <a:pt x="770513" y="170632"/>
                </a:lnTo>
                <a:lnTo>
                  <a:pt x="771568" y="203006"/>
                </a:lnTo>
                <a:lnTo>
                  <a:pt x="766048" y="235634"/>
                </a:lnTo>
                <a:lnTo>
                  <a:pt x="362514" y="1738760"/>
                </a:lnTo>
                <a:lnTo>
                  <a:pt x="390298" y="1738760"/>
                </a:lnTo>
                <a:lnTo>
                  <a:pt x="791186" y="242405"/>
                </a:lnTo>
                <a:lnTo>
                  <a:pt x="797408" y="204699"/>
                </a:lnTo>
                <a:lnTo>
                  <a:pt x="796313" y="167247"/>
                </a:lnTo>
                <a:lnTo>
                  <a:pt x="772663" y="96151"/>
                </a:lnTo>
                <a:lnTo>
                  <a:pt x="724204" y="39779"/>
                </a:lnTo>
                <a:lnTo>
                  <a:pt x="658876" y="6769"/>
                </a:lnTo>
                <a:lnTo>
                  <a:pt x="609923" y="0"/>
                </a:lnTo>
                <a:lnTo>
                  <a:pt x="561225" y="6597"/>
                </a:lnTo>
                <a:lnTo>
                  <a:pt x="516590" y="25480"/>
                </a:lnTo>
                <a:lnTo>
                  <a:pt x="478180" y="55284"/>
                </a:lnTo>
                <a:lnTo>
                  <a:pt x="448152" y="94644"/>
                </a:lnTo>
                <a:lnTo>
                  <a:pt x="428666" y="142194"/>
                </a:lnTo>
                <a:lnTo>
                  <a:pt x="0" y="1738760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20232" y="2935300"/>
            <a:ext cx="48239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300" dirty="0" err="1">
                <a:solidFill>
                  <a:srgbClr val="FFFFFF"/>
                </a:solidFill>
              </a:rPr>
              <a:t>Simulatore</a:t>
            </a:r>
            <a:r>
              <a:rPr lang="en-US" sz="3600" spc="300" dirty="0">
                <a:solidFill>
                  <a:srgbClr val="FFFFFF"/>
                </a:solidFill>
              </a:rPr>
              <a:t> GNS3</a:t>
            </a:r>
            <a:endParaRPr sz="36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-10350"/>
            <a:ext cx="6042660" cy="6879590"/>
            <a:chOff x="0" y="-10350"/>
            <a:chExt cx="6042660" cy="6879590"/>
          </a:xfrm>
        </p:grpSpPr>
        <p:sp>
          <p:nvSpPr>
            <p:cNvPr id="7" name="object 7"/>
            <p:cNvSpPr/>
            <p:nvPr/>
          </p:nvSpPr>
          <p:spPr>
            <a:xfrm>
              <a:off x="2933657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39" h="6857365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7579" y="18288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w="2545079" h="6837045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1524"/>
              <a:ext cx="5841492" cy="686104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6894533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40" h="6857365">
                  <a:moveTo>
                    <a:pt x="0" y="6857238"/>
                  </a:moveTo>
                  <a:lnTo>
                    <a:pt x="1818301" y="0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6646" y="661161"/>
            <a:ext cx="614591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100"/>
              </a:spcBef>
            </a:pPr>
            <a:r>
              <a:rPr lang="en-US" sz="3600" spc="305" dirty="0" err="1"/>
              <a:t>Simulatore</a:t>
            </a:r>
            <a:r>
              <a:rPr lang="en-US" sz="3600" spc="305" dirty="0"/>
              <a:t> GNS3</a:t>
            </a:r>
            <a:endParaRPr sz="3600" dirty="0"/>
          </a:p>
        </p:txBody>
      </p:sp>
      <p:sp>
        <p:nvSpPr>
          <p:cNvPr id="8" name="object 8"/>
          <p:cNvSpPr txBox="1"/>
          <p:nvPr/>
        </p:nvSpPr>
        <p:spPr>
          <a:xfrm>
            <a:off x="11205464" y="6322263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Verdana"/>
                <a:cs typeface="Verdana"/>
              </a:rPr>
              <a:t>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-3860" y="6666686"/>
            <a:ext cx="2820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Getting</a:t>
            </a:r>
            <a:r>
              <a:rPr sz="900" u="sng" spc="-7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9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Started</a:t>
            </a:r>
            <a:r>
              <a:rPr sz="9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900" u="sng" spc="-4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with</a:t>
            </a:r>
            <a:r>
              <a:rPr sz="9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9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GNS3</a:t>
            </a:r>
            <a:r>
              <a:rPr sz="900" u="sng" spc="-3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900" u="sng" spc="18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|</a:t>
            </a:r>
            <a:r>
              <a:rPr sz="9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9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GNS3</a:t>
            </a:r>
            <a:r>
              <a:rPr sz="900" u="sng" spc="-4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 </a:t>
            </a:r>
            <a:r>
              <a:rPr sz="9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Documentation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24855" y="1754123"/>
            <a:ext cx="6629400" cy="37338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56361" y="1459763"/>
            <a:ext cx="4020185" cy="3097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05410" indent="-100330">
              <a:lnSpc>
                <a:spcPct val="100000"/>
              </a:lnSpc>
              <a:spcBef>
                <a:spcPts val="495"/>
              </a:spcBef>
              <a:buClr>
                <a:srgbClr val="FFB900"/>
              </a:buClr>
              <a:buSzPct val="93750"/>
              <a:buFont typeface="Wingdings"/>
              <a:buChar char=""/>
              <a:tabLst>
                <a:tab pos="105410" algn="l"/>
              </a:tabLst>
            </a:pPr>
            <a:r>
              <a:rPr lang="en-US" sz="1600" b="1" spc="-50" dirty="0">
                <a:latin typeface="Tahoma"/>
                <a:cs typeface="Tahoma"/>
              </a:rPr>
              <a:t> </a:t>
            </a:r>
            <a:r>
              <a:rPr lang="en-US" sz="1600" b="1" spc="-50" dirty="0" err="1">
                <a:latin typeface="Tahoma"/>
                <a:cs typeface="Tahoma"/>
              </a:rPr>
              <a:t>Dispositivi</a:t>
            </a:r>
            <a:r>
              <a:rPr lang="en-US" sz="1600" b="1" spc="-50" dirty="0">
                <a:latin typeface="Tahoma"/>
                <a:cs typeface="Tahoma"/>
              </a:rPr>
              <a:t> di campo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361" y="1893247"/>
            <a:ext cx="433260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 algn="just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it-IT" sz="1600" spc="-10" dirty="0">
                <a:latin typeface="Verdana"/>
                <a:cs typeface="Verdana"/>
              </a:rPr>
              <a:t>Raspberry Pi con versione Linux leggera (Client e Server) per la trasmissione di dati su protocolli di comunicazione ModBus utilizzando pyModbusTCP.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6361" y="3251793"/>
            <a:ext cx="4717415" cy="31034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05410" indent="-100330">
              <a:lnSpc>
                <a:spcPct val="100000"/>
              </a:lnSpc>
              <a:spcBef>
                <a:spcPts val="500"/>
              </a:spcBef>
              <a:buClr>
                <a:srgbClr val="FFB900"/>
              </a:buClr>
              <a:buSzPct val="93750"/>
              <a:buFont typeface="Wingdings"/>
              <a:buChar char=""/>
              <a:tabLst>
                <a:tab pos="105410" algn="l"/>
              </a:tabLst>
            </a:pPr>
            <a:r>
              <a:rPr lang="en-US" sz="1600" b="1" dirty="0">
                <a:latin typeface="Tahoma"/>
                <a:cs typeface="Tahoma"/>
              </a:rPr>
              <a:t> </a:t>
            </a:r>
            <a:r>
              <a:rPr lang="en-US" sz="1600" b="1" dirty="0" err="1">
                <a:latin typeface="Tahoma"/>
                <a:cs typeface="Tahoma"/>
              </a:rPr>
              <a:t>Settore</a:t>
            </a:r>
            <a:r>
              <a:rPr lang="en-US" sz="1600" b="1" dirty="0">
                <a:latin typeface="Tahoma"/>
                <a:cs typeface="Tahoma"/>
              </a:rPr>
              <a:t> </a:t>
            </a:r>
            <a:r>
              <a:rPr lang="en-US" sz="1600" b="1" dirty="0" err="1">
                <a:latin typeface="Tahoma"/>
                <a:cs typeface="Tahoma"/>
              </a:rPr>
              <a:t>Gestionale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3999" y="3764686"/>
            <a:ext cx="4717415" cy="208262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8133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t-IT" sz="1600" spc="-10" dirty="0">
                <a:latin typeface="Verdana"/>
                <a:cs typeface="Verdana"/>
              </a:rPr>
              <a:t>Dispositivo di amministrazione della rete per il monitoraggio del traffico di rete tramite Kali Linux.
Wazuh Server: dettagli da affrontare in seguito.</a:t>
            </a:r>
          </a:p>
          <a:p>
            <a:pPr marL="48133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it-IT" sz="1600" spc="-10" dirty="0">
              <a:latin typeface="Verdana"/>
              <a:cs typeface="Verdana"/>
            </a:endParaRPr>
          </a:p>
          <a:p>
            <a:pPr marL="48133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endParaRPr sz="16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5769" y="5219903"/>
            <a:ext cx="4715510" cy="134588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05410" indent="-100330">
              <a:lnSpc>
                <a:spcPct val="100000"/>
              </a:lnSpc>
              <a:spcBef>
                <a:spcPts val="495"/>
              </a:spcBef>
              <a:buClr>
                <a:srgbClr val="FFB900"/>
              </a:buClr>
              <a:buSzPct val="93750"/>
              <a:buFont typeface="Wingdings"/>
              <a:buChar char=""/>
              <a:tabLst>
                <a:tab pos="105410" algn="l"/>
              </a:tabLst>
            </a:pPr>
            <a:r>
              <a:rPr lang="en-US" sz="1600" b="1" spc="-25" dirty="0">
                <a:latin typeface="Tahoma"/>
                <a:cs typeface="Tahoma"/>
              </a:rPr>
              <a:t> </a:t>
            </a:r>
            <a:r>
              <a:rPr lang="en-US" sz="1600" b="1" spc="-25" dirty="0" err="1">
                <a:latin typeface="Tahoma"/>
                <a:cs typeface="Tahoma"/>
              </a:rPr>
              <a:t>Attività</a:t>
            </a:r>
            <a:r>
              <a:rPr lang="en-US" sz="1600" b="1" spc="-25" dirty="0">
                <a:latin typeface="Tahoma"/>
                <a:cs typeface="Tahoma"/>
              </a:rPr>
              <a:t> </a:t>
            </a:r>
            <a:r>
              <a:rPr lang="en-US" sz="1600" b="1" spc="-25" dirty="0" err="1">
                <a:latin typeface="Tahoma"/>
                <a:cs typeface="Tahoma"/>
              </a:rPr>
              <a:t>dannose</a:t>
            </a:r>
            <a:endParaRPr sz="1600" dirty="0">
              <a:latin typeface="Tahoma"/>
              <a:cs typeface="Tahoma"/>
            </a:endParaRPr>
          </a:p>
          <a:p>
            <a:pPr marL="396875" marR="5080" lvl="1" indent="-182880" algn="just">
              <a:lnSpc>
                <a:spcPct val="100000"/>
              </a:lnSpc>
              <a:spcBef>
                <a:spcPts val="395"/>
              </a:spcBef>
              <a:buFont typeface="Wingdings"/>
              <a:buChar char=""/>
              <a:tabLst>
                <a:tab pos="396875" algn="l"/>
              </a:tabLst>
            </a:pPr>
            <a:r>
              <a:rPr lang="it-IT" sz="1600" dirty="0">
                <a:latin typeface="Verdana"/>
                <a:cs typeface="Verdana"/>
              </a:rPr>
              <a:t>Kali Linux verrà utilizzato per simulare varie attività dannose che prendono di mira i dispositivi all'interno di questa rete chiusa.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0232" y="2893427"/>
            <a:ext cx="4519168" cy="109132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sz="3600" spc="180" dirty="0" err="1">
                <a:solidFill>
                  <a:srgbClr val="FFFFFF"/>
                </a:solidFill>
                <a:latin typeface="Cambria"/>
                <a:cs typeface="Cambria"/>
              </a:rPr>
              <a:t>Strumenti</a:t>
            </a:r>
            <a:r>
              <a:rPr lang="en-US" sz="3600" spc="180" dirty="0">
                <a:solidFill>
                  <a:srgbClr val="FFFFFF"/>
                </a:solidFill>
                <a:latin typeface="Cambria"/>
                <a:cs typeface="Cambria"/>
              </a:rPr>
              <a:t> offensive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spc="130" dirty="0" err="1">
                <a:solidFill>
                  <a:srgbClr val="FFB900"/>
                </a:solidFill>
                <a:latin typeface="Cambria"/>
                <a:cs typeface="Cambria"/>
              </a:rPr>
              <a:t>Scapy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1840864" cy="6879590"/>
            <a:chOff x="6883420" y="-10350"/>
            <a:chExt cx="1840864" cy="6879590"/>
          </a:xfrm>
        </p:grpSpPr>
        <p:sp>
          <p:nvSpPr>
            <p:cNvPr id="3" name="object 3"/>
            <p:cNvSpPr/>
            <p:nvPr/>
          </p:nvSpPr>
          <p:spPr>
            <a:xfrm>
              <a:off x="6894533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40" h="6857365">
                  <a:moveTo>
                    <a:pt x="0" y="6857238"/>
                  </a:moveTo>
                  <a:lnTo>
                    <a:pt x="1818301" y="0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6646" y="661161"/>
            <a:ext cx="8747354" cy="631582"/>
          </a:xfrm>
          <a:prstGeom prst="rect">
            <a:avLst/>
          </a:prstGeom>
        </p:spPr>
        <p:txBody>
          <a:bodyPr vert="horz" wrap="square" lIns="0" tIns="1377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305" dirty="0"/>
              <a:t>SCAPY: Creare/Inviare un pacchetto</a:t>
            </a:r>
            <a:endParaRPr spc="90" dirty="0"/>
          </a:p>
        </p:txBody>
      </p:sp>
      <p:sp>
        <p:nvSpPr>
          <p:cNvPr id="6" name="object 6"/>
          <p:cNvSpPr txBox="1"/>
          <p:nvPr/>
        </p:nvSpPr>
        <p:spPr>
          <a:xfrm>
            <a:off x="11218164" y="6334141"/>
            <a:ext cx="78105" cy="1720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100" spc="-135" dirty="0">
                <a:latin typeface="Verdana"/>
                <a:cs typeface="Verdana"/>
              </a:rPr>
              <a:t>6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4877" y="1847850"/>
            <a:ext cx="147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35" dirty="0">
                <a:latin typeface="Tahoma"/>
                <a:cs typeface="Tahoma"/>
              </a:rPr>
              <a:t>ARP</a:t>
            </a:r>
            <a:r>
              <a:rPr sz="1800" b="1" spc="5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spoofing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243" y="2939923"/>
            <a:ext cx="4832350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sz="1600" spc="-25" dirty="0">
                <a:latin typeface="Verdana"/>
                <a:cs typeface="Verdana"/>
              </a:rPr>
              <a:t>ARP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Spoofing</a:t>
            </a:r>
            <a:endParaRPr sz="1600" dirty="0">
              <a:latin typeface="Verdana"/>
              <a:cs typeface="Verdan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756285" algn="l"/>
              </a:tabLst>
            </a:pPr>
            <a:r>
              <a:rPr sz="1600" b="1" spc="-10" dirty="0">
                <a:latin typeface="Tahoma"/>
                <a:cs typeface="Tahoma"/>
              </a:rPr>
              <a:t>arp_packet</a:t>
            </a:r>
            <a:r>
              <a:rPr sz="1600" b="1" spc="-70" dirty="0">
                <a:latin typeface="Tahoma"/>
                <a:cs typeface="Tahoma"/>
              </a:rPr>
              <a:t> </a:t>
            </a:r>
            <a:r>
              <a:rPr sz="1600" b="1" spc="-370" dirty="0">
                <a:latin typeface="Tahoma"/>
                <a:cs typeface="Tahoma"/>
              </a:rPr>
              <a:t>=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-114" dirty="0">
                <a:latin typeface="Tahoma"/>
                <a:cs typeface="Tahoma"/>
              </a:rPr>
              <a:t>ARP(pdst='192.168.122.103', </a:t>
            </a:r>
            <a:r>
              <a:rPr sz="1600" b="1" spc="-110" dirty="0">
                <a:latin typeface="Tahoma"/>
                <a:cs typeface="Tahoma"/>
              </a:rPr>
              <a:t>psrc='192.168.122.1',</a:t>
            </a:r>
            <a:r>
              <a:rPr sz="1600" b="1" spc="130" dirty="0">
                <a:latin typeface="Tahoma"/>
                <a:cs typeface="Tahoma"/>
              </a:rPr>
              <a:t> </a:t>
            </a:r>
            <a:r>
              <a:rPr sz="1600" b="1" spc="-95" dirty="0">
                <a:latin typeface="Tahoma"/>
                <a:cs typeface="Tahoma"/>
              </a:rPr>
              <a:t>op='is-</a:t>
            </a:r>
            <a:r>
              <a:rPr sz="1600" b="1" spc="-20" dirty="0">
                <a:latin typeface="Tahoma"/>
                <a:cs typeface="Tahoma"/>
              </a:rPr>
              <a:t>at')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2620" y="1422272"/>
            <a:ext cx="92030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it-IT" sz="1800" dirty="0">
                <a:latin typeface="Verdana"/>
                <a:cs typeface="Verdana"/>
              </a:rPr>
              <a:t>Scapy può anche eseguire l'attacco ARP Spoofing creando pacchetti ARP con informazioni fuorvianti sull'indirizzo IP di origine e sull'indirizzo MAC, ingannando efficacemente altri dispositivi sulla rete a inviare il loro traffico all'aggressore invece della destinazione prevista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82469" y="2402806"/>
            <a:ext cx="5661405" cy="4094251"/>
            <a:chOff x="5279135" y="2125929"/>
            <a:chExt cx="6482080" cy="473265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9135" y="2125929"/>
              <a:ext cx="6481571" cy="47320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74207" y="2321050"/>
              <a:ext cx="5911595" cy="44577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74877" y="4699253"/>
            <a:ext cx="4368800" cy="197618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79375" indent="-287020">
              <a:lnSpc>
                <a:spcPct val="100299"/>
              </a:lnSpc>
              <a:spcBef>
                <a:spcPts val="9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600" spc="-40" dirty="0">
                <a:latin typeface="Verdana"/>
                <a:cs typeface="Verdana"/>
              </a:rPr>
              <a:t>Prima di inviare il pacchetto ARP, controllare la tabella ARP sul dispositivo vittima utilizzando il comando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b="1" dirty="0">
                <a:latin typeface="Tahoma"/>
                <a:cs typeface="Tahoma"/>
              </a:rPr>
              <a:t>arp</a:t>
            </a:r>
            <a:r>
              <a:rPr sz="1600" b="1" spc="-35" dirty="0">
                <a:latin typeface="Tahoma"/>
                <a:cs typeface="Tahoma"/>
              </a:rPr>
              <a:t> </a:t>
            </a:r>
            <a:r>
              <a:rPr sz="1600" b="1" spc="-245" dirty="0">
                <a:latin typeface="Tahoma"/>
                <a:cs typeface="Tahoma"/>
              </a:rPr>
              <a:t>–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spc="85" dirty="0">
                <a:latin typeface="Tahoma"/>
                <a:cs typeface="Tahoma"/>
              </a:rPr>
              <a:t>a</a:t>
            </a:r>
            <a:endParaRPr sz="16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905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600" spc="-95" dirty="0">
                <a:latin typeface="Verdana"/>
                <a:cs typeface="Verdana"/>
              </a:rPr>
              <a:t>Quindi inviare il pacchetto utilizzando</a:t>
            </a:r>
            <a:r>
              <a:rPr sz="1600" spc="-10" dirty="0">
                <a:latin typeface="Verdana"/>
                <a:cs typeface="Verdana"/>
              </a:rPr>
              <a:t>:</a:t>
            </a:r>
            <a:endParaRPr sz="1600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756285" algn="l"/>
              </a:tabLst>
            </a:pPr>
            <a:r>
              <a:rPr sz="1600" b="1" spc="-10" dirty="0">
                <a:latin typeface="Tahoma"/>
                <a:cs typeface="Tahoma"/>
              </a:rPr>
              <a:t>send(arp_packet)</a:t>
            </a:r>
            <a:endParaRPr sz="1600" dirty="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192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600" dirty="0">
                <a:latin typeface="Verdana"/>
                <a:cs typeface="Verdana"/>
              </a:rPr>
              <a:t>Ripeti l'</a:t>
            </a:r>
            <a:r>
              <a:rPr lang="it-IT" sz="1600" b="1" dirty="0">
                <a:latin typeface="Verdana"/>
                <a:cs typeface="Verdana"/>
              </a:rPr>
              <a:t>arp –a</a:t>
            </a:r>
            <a:r>
              <a:rPr lang="it-IT" sz="1600" dirty="0">
                <a:latin typeface="Verdana"/>
                <a:cs typeface="Verdana"/>
              </a:rPr>
              <a:t> e confronta i risultati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646" y="661161"/>
            <a:ext cx="10446613" cy="631582"/>
          </a:xfrm>
          <a:prstGeom prst="rect">
            <a:avLst/>
          </a:prstGeom>
        </p:spPr>
        <p:txBody>
          <a:bodyPr vert="horz" wrap="square" lIns="0" tIns="1377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305" dirty="0"/>
              <a:t>SCAPY: Creare/Inviare un pacchetto</a:t>
            </a:r>
            <a:endParaRPr spc="90" dirty="0"/>
          </a:p>
        </p:txBody>
      </p:sp>
      <p:sp>
        <p:nvSpPr>
          <p:cNvPr id="3" name="object 3"/>
          <p:cNvSpPr txBox="1"/>
          <p:nvPr/>
        </p:nvSpPr>
        <p:spPr>
          <a:xfrm>
            <a:off x="11205464" y="6322263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Verdana"/>
                <a:cs typeface="Verdana"/>
              </a:rPr>
              <a:t>7</a:t>
            </a:r>
            <a:endParaRPr sz="11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33008" y="1880361"/>
            <a:ext cx="54451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600" spc="-105" dirty="0">
                <a:latin typeface="Verdana"/>
                <a:cs typeface="Verdana"/>
              </a:rPr>
              <a:t>La tabella ARP dopo che il pacchetto ARP Scapy è stato inviato alla vittima inganna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5947" y="2360625"/>
            <a:ext cx="5779135" cy="4098290"/>
            <a:chOff x="345947" y="2360625"/>
            <a:chExt cx="5779135" cy="40982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947" y="2360625"/>
              <a:ext cx="5779008" cy="40981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19" y="2555747"/>
              <a:ext cx="5209032" cy="352806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53567" y="3918584"/>
            <a:ext cx="4140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b="1" spc="-80" dirty="0">
                <a:solidFill>
                  <a:srgbClr val="FF0000"/>
                </a:solidFill>
                <a:latin typeface="Tahoma"/>
                <a:cs typeface="Tahoma"/>
              </a:rPr>
              <a:t>Il dispositivo dell'aggressore ha un indirizzo IP e MAC univoci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29255" y="2365248"/>
            <a:ext cx="9528175" cy="4114800"/>
            <a:chOff x="2429255" y="2365248"/>
            <a:chExt cx="9528175" cy="4114800"/>
          </a:xfrm>
        </p:grpSpPr>
        <p:sp>
          <p:nvSpPr>
            <p:cNvPr id="12" name="object 12"/>
            <p:cNvSpPr/>
            <p:nvPr/>
          </p:nvSpPr>
          <p:spPr>
            <a:xfrm>
              <a:off x="2429256" y="3061715"/>
              <a:ext cx="1546860" cy="830580"/>
            </a:xfrm>
            <a:custGeom>
              <a:avLst/>
              <a:gdLst/>
              <a:ahLst/>
              <a:cxnLst/>
              <a:rect l="l" t="t" r="r" b="b"/>
              <a:pathLst>
                <a:path w="1546860" h="830579">
                  <a:moveTo>
                    <a:pt x="428117" y="820420"/>
                  </a:moveTo>
                  <a:lnTo>
                    <a:pt x="63906" y="535711"/>
                  </a:lnTo>
                  <a:lnTo>
                    <a:pt x="69964" y="527939"/>
                  </a:lnTo>
                  <a:lnTo>
                    <a:pt x="83439" y="510679"/>
                  </a:lnTo>
                  <a:lnTo>
                    <a:pt x="0" y="493776"/>
                  </a:lnTo>
                  <a:lnTo>
                    <a:pt x="36576" y="570738"/>
                  </a:lnTo>
                  <a:lnTo>
                    <a:pt x="56121" y="545680"/>
                  </a:lnTo>
                  <a:lnTo>
                    <a:pt x="420370" y="830453"/>
                  </a:lnTo>
                  <a:lnTo>
                    <a:pt x="428117" y="820420"/>
                  </a:lnTo>
                  <a:close/>
                </a:path>
                <a:path w="1546860" h="830579">
                  <a:moveTo>
                    <a:pt x="1546606" y="270129"/>
                  </a:moveTo>
                  <a:lnTo>
                    <a:pt x="1544637" y="217551"/>
                  </a:lnTo>
                  <a:lnTo>
                    <a:pt x="1543431" y="185039"/>
                  </a:lnTo>
                  <a:lnTo>
                    <a:pt x="1515592" y="200279"/>
                  </a:lnTo>
                  <a:lnTo>
                    <a:pt x="1406144" y="0"/>
                  </a:lnTo>
                  <a:lnTo>
                    <a:pt x="1394968" y="6096"/>
                  </a:lnTo>
                  <a:lnTo>
                    <a:pt x="1504429" y="206400"/>
                  </a:lnTo>
                  <a:lnTo>
                    <a:pt x="1476629" y="221615"/>
                  </a:lnTo>
                  <a:lnTo>
                    <a:pt x="1546606" y="2701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1532" y="2365248"/>
              <a:ext cx="5795771" cy="4114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6603" y="2560320"/>
              <a:ext cx="5225796" cy="35448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59740" y="1389710"/>
            <a:ext cx="5262245" cy="1651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100"/>
              </a:spcBef>
            </a:pPr>
            <a:r>
              <a:rPr sz="1800" b="1" spc="-130" dirty="0">
                <a:latin typeface="Tahoma"/>
                <a:cs typeface="Tahoma"/>
              </a:rPr>
              <a:t>ARP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spoofing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800" dirty="0">
              <a:latin typeface="Tahoma"/>
              <a:cs typeface="Tahoma"/>
            </a:endParaRPr>
          </a:p>
          <a:p>
            <a:pPr marL="299085" marR="53403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lang="it-IT" sz="1600" spc="-105" dirty="0">
                <a:latin typeface="Verdana"/>
                <a:cs typeface="Verdana"/>
              </a:rPr>
              <a:t>La tabella ARP prima dell'invio del pacchetto ARP Scapy</a:t>
            </a:r>
            <a:endParaRPr sz="1600" dirty="0">
              <a:latin typeface="Verdana"/>
              <a:cs typeface="Verdana"/>
            </a:endParaRPr>
          </a:p>
          <a:p>
            <a:pPr marL="1759585">
              <a:lnSpc>
                <a:spcPct val="100000"/>
              </a:lnSpc>
            </a:pPr>
            <a:endParaRPr lang="en-US" sz="1200" b="1" spc="-8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759585">
              <a:lnSpc>
                <a:spcPct val="100000"/>
              </a:lnSpc>
            </a:pPr>
            <a:endParaRPr lang="en-US" sz="1200" b="1" spc="-8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1759585">
              <a:lnSpc>
                <a:spcPct val="100000"/>
              </a:lnSpc>
            </a:pPr>
            <a:r>
              <a:rPr lang="it-IT" sz="1200" b="1" spc="-80" dirty="0">
                <a:solidFill>
                  <a:srgbClr val="FF0000"/>
                </a:solidFill>
                <a:latin typeface="Tahoma"/>
                <a:cs typeface="Tahoma"/>
              </a:rPr>
              <a:t>Il gateway ha un indirizzo IP e MAC univoco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11822" y="4652264"/>
            <a:ext cx="47847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b="1" spc="-75" dirty="0">
                <a:solidFill>
                  <a:srgbClr val="FF0000"/>
                </a:solidFill>
                <a:latin typeface="Tahoma"/>
                <a:cs typeface="Tahoma"/>
              </a:rPr>
              <a:t>Sia l'utente malintenzionato che il gateway hanno lo stesso indirizzo MAC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10016" y="4049267"/>
            <a:ext cx="76200" cy="572135"/>
          </a:xfrm>
          <a:custGeom>
            <a:avLst/>
            <a:gdLst/>
            <a:ahLst/>
            <a:cxnLst/>
            <a:rect l="l" t="t" r="r" b="b"/>
            <a:pathLst>
              <a:path w="76200" h="572135">
                <a:moveTo>
                  <a:pt x="44450" y="63499"/>
                </a:moveTo>
                <a:lnTo>
                  <a:pt x="31750" y="63499"/>
                </a:lnTo>
                <a:lnTo>
                  <a:pt x="31750" y="571880"/>
                </a:lnTo>
                <a:lnTo>
                  <a:pt x="44450" y="571880"/>
                </a:lnTo>
                <a:lnTo>
                  <a:pt x="44450" y="63499"/>
                </a:lnTo>
                <a:close/>
              </a:path>
              <a:path w="76200" h="572135">
                <a:moveTo>
                  <a:pt x="38100" y="0"/>
                </a:moveTo>
                <a:lnTo>
                  <a:pt x="0" y="76199"/>
                </a:lnTo>
                <a:lnTo>
                  <a:pt x="31750" y="76199"/>
                </a:lnTo>
                <a:lnTo>
                  <a:pt x="31750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572135">
                <a:moveTo>
                  <a:pt x="69850" y="63499"/>
                </a:moveTo>
                <a:lnTo>
                  <a:pt x="44450" y="63499"/>
                </a:lnTo>
                <a:lnTo>
                  <a:pt x="44450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0232" y="2893427"/>
            <a:ext cx="4976368" cy="109132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sz="3600" spc="180" dirty="0" err="1">
                <a:solidFill>
                  <a:srgbClr val="FFFFFF"/>
                </a:solidFill>
                <a:latin typeface="Cambria"/>
                <a:cs typeface="Cambria"/>
              </a:rPr>
              <a:t>Strumenti</a:t>
            </a:r>
            <a:r>
              <a:rPr lang="en-US" sz="3600" spc="180" dirty="0">
                <a:solidFill>
                  <a:srgbClr val="FFFFFF"/>
                </a:solidFill>
                <a:latin typeface="Cambria"/>
                <a:cs typeface="Cambria"/>
              </a:rPr>
              <a:t> offensive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spc="114" dirty="0">
                <a:solidFill>
                  <a:srgbClr val="FFB900"/>
                </a:solidFill>
                <a:latin typeface="Cambria"/>
                <a:cs typeface="Cambria"/>
              </a:rPr>
              <a:t>hping3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032" y="-10350"/>
            <a:ext cx="5839968" cy="68794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3100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105"/>
              </a:spcBef>
            </a:pPr>
            <a:r>
              <a:rPr spc="175" dirty="0"/>
              <a:t>DoS:</a:t>
            </a:r>
            <a:r>
              <a:rPr spc="295" dirty="0"/>
              <a:t> </a:t>
            </a:r>
            <a:r>
              <a:rPr spc="165" dirty="0"/>
              <a:t>Denial</a:t>
            </a:r>
            <a:r>
              <a:rPr spc="325" dirty="0"/>
              <a:t> </a:t>
            </a:r>
            <a:r>
              <a:rPr spc="110" dirty="0"/>
              <a:t>of</a:t>
            </a:r>
            <a:r>
              <a:rPr spc="295" dirty="0"/>
              <a:t> </a:t>
            </a:r>
            <a:r>
              <a:rPr spc="105" dirty="0"/>
              <a:t>Service</a:t>
            </a:r>
            <a:r>
              <a:rPr spc="345" dirty="0"/>
              <a:t> </a:t>
            </a:r>
            <a:r>
              <a:rPr spc="155" dirty="0"/>
              <a:t>Attack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5" name="object 5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205464" y="6322263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Verdana"/>
                <a:cs typeface="Verdana"/>
              </a:rPr>
              <a:t>9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1628" y="1517396"/>
            <a:ext cx="3447415" cy="1606337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30"/>
              </a:spcBef>
            </a:pPr>
            <a:r>
              <a:rPr lang="it-IT" sz="2800" spc="150" dirty="0">
                <a:latin typeface="Cambria"/>
                <a:cs typeface="Cambria"/>
              </a:rPr>
              <a:t>Invio di troppi pacchetti al computer di destinazione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9589" y="3984545"/>
            <a:ext cx="8153400" cy="151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dirty="0">
                <a:latin typeface="Tahoma"/>
                <a:cs typeface="Tahoma"/>
              </a:rPr>
              <a:t>Hping3:</a:t>
            </a:r>
            <a:r>
              <a:rPr sz="1200" b="1" spc="260" dirty="0">
                <a:latin typeface="Tahoma"/>
                <a:cs typeface="Tahoma"/>
              </a:rPr>
              <a:t> </a:t>
            </a:r>
            <a:r>
              <a:rPr lang="it-IT" sz="1200" spc="50" dirty="0">
                <a:latin typeface="Verdana"/>
                <a:cs typeface="Verdana"/>
              </a:rPr>
              <a:t>hping3 è uno strumento di rete in grado di inviare ICMP/UDP/TCP personalizzati
pacchetti e per visualizzare le risposte di destinazione l ike ping fa con le risposte ICMP. Gestisce la frammentazione e il corpo e le dimensioni arbitrarie dei pacchetti e può essere utilizzato per trasferire file con protocolli supportati. Utilizzando hping3, è possibile può testare le regole del firewall, eseguire la scansione delle porte (falsificata), testare la rete prestazioni utilizzando diversi protocolli, eseguire il rilevamento MTU del percorso, eseguire azioni simili a traceroute sotto diversi protocolli, sistemi operativi remoti con impronte digitali, stack TCP/IP di controllo, ecc. hping3 è scriptabile utilizzando il linguaggio Tcl.</a:t>
            </a:r>
            <a:endParaRPr sz="1200" dirty="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5211" y="1322832"/>
            <a:ext cx="2877312" cy="287731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2773" y="6608774"/>
            <a:ext cx="11982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hping3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800" u="sng" spc="17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|</a:t>
            </a:r>
            <a:r>
              <a:rPr sz="8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Kali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800" u="sng" spc="-6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Linux</a:t>
            </a:r>
            <a:r>
              <a:rPr sz="8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 </a:t>
            </a:r>
            <a:r>
              <a:rPr sz="800" u="sng" spc="-2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5"/>
              </a:rPr>
              <a:t>Tools</a:t>
            </a:r>
            <a:endParaRPr sz="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87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921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MT</vt:lpstr>
      <vt:lpstr>Cambria</vt:lpstr>
      <vt:lpstr>Tahoma</vt:lpstr>
      <vt:lpstr>Verdana</vt:lpstr>
      <vt:lpstr>Wingdings</vt:lpstr>
      <vt:lpstr>Office Theme</vt:lpstr>
      <vt:lpstr>Protezione della rete per i sistemi di controllo dell'energia</vt:lpstr>
      <vt:lpstr>Protezione della rete per i sistemi di controllo dell'energia</vt:lpstr>
      <vt:lpstr>Simulatore GNS3</vt:lpstr>
      <vt:lpstr>Simulatore GNS3</vt:lpstr>
      <vt:lpstr>PowerPoint Presentation</vt:lpstr>
      <vt:lpstr>SCAPY: Creare/Inviare un pacchetto</vt:lpstr>
      <vt:lpstr>SCAPY: Creare/Inviare un pacchetto</vt:lpstr>
      <vt:lpstr>PowerPoint Presentation</vt:lpstr>
      <vt:lpstr>DoS: Denial of Service Attack</vt:lpstr>
      <vt:lpstr>Hping3: Normale (nessun attacco)</vt:lpstr>
      <vt:lpstr>Hping3: Scan Ports</vt:lpstr>
      <vt:lpstr>Hping3: con attacco</vt:lpstr>
      <vt:lpstr>Hping3: Eseguire l'attacco</vt:lpstr>
      <vt:lpstr>Hping3: Eseguire l'attacco</vt:lpstr>
      <vt:lpstr>Hping3: Eseguire l'attacco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cp:lastModifiedBy>Cosimo Melella</cp:lastModifiedBy>
  <cp:revision>1</cp:revision>
  <dcterms:created xsi:type="dcterms:W3CDTF">2025-03-31T08:12:51Z</dcterms:created>
  <dcterms:modified xsi:type="dcterms:W3CDTF">2025-04-01T15:49:19Z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PowerPoint® for Microsoft 365</vt:lpwstr>
  </property>
</Properties>
</file>