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12192000" cy="6858000"/>
  <p:embeddedFontLst>
    <p:embeddedFont>
      <p:font typeface="Quattrocen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gLUiXaZNnPfpXIwL6yLI9ETMqY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regular.fntdata"/><Relationship Id="rId14" Type="http://schemas.openxmlformats.org/officeDocument/2006/relationships/slide" Target="slides/slide9.xml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1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692056" y="1567688"/>
            <a:ext cx="6789420" cy="4744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0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692056" y="1567688"/>
            <a:ext cx="6789420" cy="4744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://www.techtarget.com/searchnetworking/definition/TCP-IP" TargetMode="External"/><Relationship Id="rId10" Type="http://schemas.openxmlformats.org/officeDocument/2006/relationships/hyperlink" Target="http://www.cloudshark.org/captures/4b8f9f3579b3" TargetMode="External"/><Relationship Id="rId13" Type="http://schemas.openxmlformats.org/officeDocument/2006/relationships/hyperlink" Target="http://www.cloudshark.org/captures/abdc8742488f" TargetMode="External"/><Relationship Id="rId12" Type="http://schemas.openxmlformats.org/officeDocument/2006/relationships/hyperlink" Target="http://www.cloudshark.org/captures/83390916ab6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hyperlink" Target="http://www.deepl.com/translator" TargetMode="External"/><Relationship Id="rId15" Type="http://schemas.openxmlformats.org/officeDocument/2006/relationships/hyperlink" Target="http://www.enisa.europa.eu/topics/cybersecurity-policy/nis-directive-new/minimum" TargetMode="External"/><Relationship Id="rId14" Type="http://schemas.openxmlformats.org/officeDocument/2006/relationships/hyperlink" Target="http://www.cloudshark.org/captures/818ceaef07b8?filter=telnet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.png"/><Relationship Id="rId8" Type="http://schemas.openxmlformats.org/officeDocument/2006/relationships/hyperlink" Target="http://www.vecteezy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21.jp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mailto:alcaraz@uma.es" TargetMode="External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6465800" y="962650"/>
            <a:ext cx="54801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7" name="Google Shape;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Riconoscimento</a:t>
            </a:r>
            <a:endParaRPr sz="4800"/>
          </a:p>
        </p:txBody>
      </p:sp>
      <p:grpSp>
        <p:nvGrpSpPr>
          <p:cNvPr id="60" name="Google Shape;60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1" name="Google Shape;61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3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Argomento-2: Comune</a:t>
            </a:r>
            <a:endParaRPr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/>
              <a:t>Debolezze e attacchi alla sicurezza nelle reti di controllo dell'energia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6488577" y="3288284"/>
            <a:ext cx="487235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9431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4" name="Google Shape;8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Argomento-2: Comune</a:t>
            </a:r>
            <a:endParaRPr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/>
              <a:t>Debolezze e attacchi alla sicurezza nelle reti di controllo dell'energia</a:t>
            </a:r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6488577" y="3288284"/>
            <a:ext cx="487235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9431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5"/>
          <p:cNvGrpSpPr/>
          <p:nvPr/>
        </p:nvGrpSpPr>
        <p:grpSpPr>
          <a:xfrm>
            <a:off x="6893328" y="0"/>
            <a:ext cx="5298671" cy="6858000"/>
            <a:chOff x="6893328" y="0"/>
            <a:chExt cx="5298671" cy="6858000"/>
          </a:xfrm>
        </p:grpSpPr>
        <p:sp>
          <p:nvSpPr>
            <p:cNvPr id="97" name="Google Shape;97;p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8" name="Google Shape;9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81406" y="0"/>
              <a:ext cx="5010593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5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855403" y="771650"/>
            <a:ext cx="4094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Osservazioni finali</a:t>
            </a:r>
            <a:endParaRPr sz="2800"/>
          </a:p>
        </p:txBody>
      </p:sp>
      <p:grpSp>
        <p:nvGrpSpPr>
          <p:cNvPr id="101" name="Google Shape;101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2" name="Google Shape;10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5"/>
          <p:cNvSpPr txBox="1"/>
          <p:nvPr>
            <p:ph idx="1" type="body"/>
          </p:nvPr>
        </p:nvSpPr>
        <p:spPr>
          <a:xfrm>
            <a:off x="692056" y="1567688"/>
            <a:ext cx="6789300" cy="4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30175" lvl="0" marL="155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/>
              <a:t>Nel corso di questo modulo, abbiamo visto che la comunicazione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industriale</a:t>
            </a:r>
            <a:endParaRPr sz="1300"/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I protocolli non garantiscono misure di sicurezza sufficienti </a:t>
            </a:r>
            <a:r>
              <a:rPr lang="en-US" sz="1300"/>
              <a:t>in termini di:</a:t>
            </a:r>
            <a:endParaRPr sz="1300"/>
          </a:p>
          <a:p>
            <a:pPr indent="-170180" lvl="1" marL="39687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Disponibilità, integrità, riservatezza e autenticazione/autorizzazione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2550" lvl="0" marL="103504" marR="789940" rtl="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/>
              <a:t>	Ciò significa anche che i protocolli industriali dipendono dai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protocolli di sicurezza dello stack TCP/IP.</a:t>
            </a:r>
            <a:endParaRPr sz="1300"/>
          </a:p>
          <a:p>
            <a:pPr indent="-170180" lvl="1" marL="396240" marR="589915" rtl="0" algn="l">
              <a:lnSpc>
                <a:spcPct val="103099"/>
              </a:lnSpc>
              <a:spcBef>
                <a:spcPts val="56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Questo stack è fondamentale nelle reti di controllo dell'energia in quanto consente una maggiore connettività di elementi e risorse (ad esempio, CPS, dispositivi IoT o IIoT).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8899" lvl="0" marL="103504" marR="5080" rtl="0" algn="l">
              <a:lnSpc>
                <a:spcPct val="102699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/>
              <a:t>	Tuttavia, abbiamo anche visto che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lo </a:t>
            </a:r>
            <a:r>
              <a:rPr lang="en-US" sz="1300"/>
              <a:t>stesso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stack TCP/IP presenta un numero significativo di falle nella sicurezza </a:t>
            </a:r>
            <a:r>
              <a:rPr lang="en-US" sz="1300"/>
              <a:t>e che esistono diversi strumenti offensivi che possono comprometterne le prestazioni.</a:t>
            </a:r>
            <a:endParaRPr sz="1300"/>
          </a:p>
          <a:p>
            <a:pPr indent="-170180" lvl="1" marL="396240" marR="558800" rtl="0" algn="l">
              <a:lnSpc>
                <a:spcPct val="116153"/>
              </a:lnSpc>
              <a:spcBef>
                <a:spcPts val="67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Pertanto, l'uso di protocolli di sicurezza specifici per lo stack diventa un requisito primario.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70180" lvl="1" marL="396875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Questi protocolli di sicurezza saranno presentati nell'ambito del seguente argomento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2550" lvl="0" marL="102235" marR="26733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/>
              <a:t>Tra le prime azioni di protezione, si raccomanda di conoscere gli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standard, le raccomandazioni e le linee guida </a:t>
            </a:r>
            <a:r>
              <a:rPr lang="en-US" sz="1300"/>
              <a:t>esistenti, che possono aiutare a identificare e implementare misure di sicurezza nelle reti di controllo dell'energia.</a:t>
            </a:r>
            <a:endParaRPr sz="1300"/>
          </a:p>
          <a:p>
            <a:pPr indent="-170180" lvl="1" marL="396240" marR="485140" rtl="0" algn="l">
              <a:lnSpc>
                <a:spcPct val="116153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Esistono strumenti interattivi che ci permettono di navigare tra i diversi quadri normativi, facilitandone il corretto utilizzo.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26875" y="6539475"/>
            <a:ext cx="7091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111" name="Google Shape;11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6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6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Argomento-2: Comune</a:t>
            </a:r>
            <a:endParaRPr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/>
              <a:t>Debolezze e attacchi alla sicurezza nelle reti di controllo dell'energia</a:t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6488577" y="3288284"/>
            <a:ext cx="4872355" cy="27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9431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416" y="5007864"/>
            <a:ext cx="3843528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7"/>
          <p:cNvGrpSpPr/>
          <p:nvPr/>
        </p:nvGrpSpPr>
        <p:grpSpPr>
          <a:xfrm>
            <a:off x="7163690" y="0"/>
            <a:ext cx="5028309" cy="6858000"/>
            <a:chOff x="7163690" y="0"/>
            <a:chExt cx="5028309" cy="6858000"/>
          </a:xfrm>
        </p:grpSpPr>
        <p:pic>
          <p:nvPicPr>
            <p:cNvPr id="126" name="Google Shape;12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71029" y="13963"/>
              <a:ext cx="5020970" cy="6844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27264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7"/>
            <p:cNvSpPr/>
            <p:nvPr/>
          </p:nvSpPr>
          <p:spPr>
            <a:xfrm>
              <a:off x="73713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extrusionOk="0" h="6858000" w="2555875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extrusionOk="0" h="6858000" w="2555875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0" name="Google Shape;130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8" y="6167335"/>
              <a:ext cx="3294000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7"/>
          <p:cNvSpPr txBox="1"/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BA00"/>
                </a:solidFill>
              </a:rPr>
              <a:t>Riferimenti e fonti</a:t>
            </a:r>
            <a:endParaRPr sz="3600"/>
          </a:p>
        </p:txBody>
      </p:sp>
      <p:sp>
        <p:nvSpPr>
          <p:cNvPr id="132" name="Google Shape;132;p7"/>
          <p:cNvSpPr txBox="1"/>
          <p:nvPr/>
        </p:nvSpPr>
        <p:spPr>
          <a:xfrm>
            <a:off x="875063" y="1894332"/>
            <a:ext cx="4443000" cy="44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-274319" lvl="0" marL="286385" marR="2168525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Alcune cifre sono state attribuite da Vecteezy,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//www.vecteezy.com/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- grazie!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2349500" rtl="0" algn="l">
              <a:lnSpc>
                <a:spcPct val="111249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/>
            </a:pPr>
            <a:r>
              <a:rPr lang="en-US" sz="800">
                <a:solidFill>
                  <a:srgbClr val="161616"/>
                </a:solidFill>
                <a:latin typeface="Verdana"/>
                <a:ea typeface="Verdana"/>
                <a:cs typeface="Verdana"/>
                <a:sym typeface="Verdana"/>
              </a:rPr>
              <a:t>DeepL Traduttore per la correzione di bozze.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//www.deepl.com/translator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5625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CloudShark.org - modbus-bug0.pcapng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//www.cloudshark.org/captures/4b8f9f3579b3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5625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4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K. Yasar, M. E. Shacklett, A. Novotny, "TCP/IP", 2024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//www.techtarget.com/searchnetworking/definition/TCP-IP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1719579" rtl="0" algn="l">
              <a:lnSpc>
                <a:spcPct val="111249"/>
              </a:lnSpc>
              <a:spcBef>
                <a:spcPts val="64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5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CloudShark, "http-get-request.pcapng", 2024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https://www.cloudshark.org/captures/83390916ab62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1530350" rtl="0" algn="l">
              <a:lnSpc>
                <a:spcPct val="111249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5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CloudShark, "ftp.pcap", 2024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URL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:https://www.cloudshark.org/captures/abdc8742488f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5625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5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CloudShark "telnet-client-server.pcapng", accesso nel 2024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//www.cloudshark.org/captures/818ceaef07b8?filter=telnet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5625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Quattrocento Sans"/>
              <a:buAutoNum type="arabicPeriod" startAt="8"/>
            </a:pPr>
            <a:r>
              <a:rPr lang="en-US" sz="800">
                <a:solidFill>
                  <a:srgbClr val="16161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NIST, "Difesa in profondità", Computer Security Resource Center, Glossario, 2024</a:t>
            </a:r>
            <a:endParaRPr sz="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https://csrc.nist.gov/glossary/term/defense_in_depth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5625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9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NIST, "Cybersecurity Framework (CSF) 2.0 Reference Tool", 2024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https://csrc.nist.gov/Projects/Cybersecurity-Framework/Filters#/csf/filters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5625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10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ENISA, "Misure minime di sicurezza per gli operatori di servizi essenziali", 2024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//www.enisa.europa.eu/topics/cybersecurity-policy/nis-directive-new/minimum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-misure di sicurezza per gli operatori di servizi essenziali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26875" y="6539475"/>
            <a:ext cx="7091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40" name="Google Shape;14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8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8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A00"/>
                </a:solidFill>
              </a:rPr>
              <a:t>Connettersi con CyberSecPro: </a:t>
            </a:r>
            <a:r>
              <a:rPr lang="en-US" sz="2800">
                <a:solidFill>
                  <a:srgbClr val="000000"/>
                </a:solidFill>
              </a:rPr>
              <a:t>come registrarsi e altre informazioni pratiche</a:t>
            </a:r>
            <a:endParaRPr sz="2800"/>
          </a:p>
        </p:txBody>
      </p:sp>
      <p:sp>
        <p:nvSpPr>
          <p:cNvPr id="143" name="Google Shape;143;p8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4" name="Google Shape;144;p8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45" name="Google Shape;145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53" name="Google Shape;15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9"/>
          <p:cNvSpPr txBox="1"/>
          <p:nvPr>
            <p:ph type="title"/>
          </p:nvPr>
        </p:nvSpPr>
        <p:spPr>
          <a:xfrm>
            <a:off x="7049065" y="2175764"/>
            <a:ext cx="3787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</a:rPr>
              <a:t>Grazie</a:t>
            </a:r>
            <a:endParaRPr sz="6000"/>
          </a:p>
        </p:txBody>
      </p:sp>
      <p:sp>
        <p:nvSpPr>
          <p:cNvPr id="157" name="Google Shape;157;p9"/>
          <p:cNvSpPr txBox="1"/>
          <p:nvPr/>
        </p:nvSpPr>
        <p:spPr>
          <a:xfrm>
            <a:off x="7049065" y="3575811"/>
            <a:ext cx="400431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qualsiasi domanda, non esitate a contattarci: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706245" rtl="0" algn="l">
              <a:lnSpc>
                <a:spcPct val="100800"/>
              </a:lnSpc>
              <a:spcBef>
                <a:spcPts val="18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Professore associato Università di Malaga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8" name="Google Shape;158;p9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59" name="Google Shape;159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9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9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2025-03-31T10:58:27.0000000Z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