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12192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r:id="rId16" roundtripDataSignature="AMtx7mgCiLFDrOyCVG7sXqPT3JT4qZ6S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obj">
  <p:cSld name="OBJECT"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29200" y="0"/>
            <a:ext cx="6068567" cy="685190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2"/>
          <p:cNvSpPr/>
          <p:nvPr/>
        </p:nvSpPr>
        <p:spPr>
          <a:xfrm>
            <a:off x="4561976" y="0"/>
            <a:ext cx="1925320" cy="6858000"/>
          </a:xfrm>
          <a:custGeom>
            <a:rect b="b" l="l" r="r" t="t"/>
            <a:pathLst>
              <a:path extrusionOk="0" h="6858000" w="1925320">
                <a:moveTo>
                  <a:pt x="1924730" y="0"/>
                </a:moveTo>
                <a:lnTo>
                  <a:pt x="0" y="6858000"/>
                </a:lnTo>
              </a:path>
            </a:pathLst>
          </a:custGeom>
          <a:noFill/>
          <a:ln cap="flat" cmpd="sng" w="25400">
            <a:solidFill>
              <a:srgbClr val="D87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12"/>
          <p:cNvSpPr/>
          <p:nvPr/>
        </p:nvSpPr>
        <p:spPr>
          <a:xfrm>
            <a:off x="3507756" y="0"/>
            <a:ext cx="2550160" cy="6847840"/>
          </a:xfrm>
          <a:custGeom>
            <a:rect b="b" l="l" r="r" t="t"/>
            <a:pathLst>
              <a:path extrusionOk="0" h="6847840" w="2550160">
                <a:moveTo>
                  <a:pt x="2549602" y="0"/>
                </a:moveTo>
                <a:lnTo>
                  <a:pt x="2523370" y="0"/>
                </a:lnTo>
                <a:lnTo>
                  <a:pt x="1945566" y="2096424"/>
                </a:lnTo>
                <a:lnTo>
                  <a:pt x="1552394" y="3546260"/>
                </a:lnTo>
                <a:lnTo>
                  <a:pt x="1531482" y="3592169"/>
                </a:lnTo>
                <a:lnTo>
                  <a:pt x="1498334" y="3628222"/>
                </a:lnTo>
                <a:lnTo>
                  <a:pt x="1456236" y="3652474"/>
                </a:lnTo>
                <a:lnTo>
                  <a:pt x="1408478" y="3662977"/>
                </a:lnTo>
                <a:lnTo>
                  <a:pt x="1358345" y="3657786"/>
                </a:lnTo>
                <a:lnTo>
                  <a:pt x="1303174" y="3630539"/>
                </a:lnTo>
                <a:lnTo>
                  <a:pt x="1263223" y="3584281"/>
                </a:lnTo>
                <a:lnTo>
                  <a:pt x="1243247" y="3525983"/>
                </a:lnTo>
                <a:lnTo>
                  <a:pt x="1242534" y="3495171"/>
                </a:lnTo>
                <a:lnTo>
                  <a:pt x="1248003" y="3463884"/>
                </a:lnTo>
                <a:lnTo>
                  <a:pt x="1506735" y="2509578"/>
                </a:lnTo>
                <a:lnTo>
                  <a:pt x="1513182" y="2460837"/>
                </a:lnTo>
                <a:lnTo>
                  <a:pt x="1506735" y="2413682"/>
                </a:lnTo>
                <a:lnTo>
                  <a:pt x="1488662" y="2370328"/>
                </a:lnTo>
                <a:lnTo>
                  <a:pt x="1460231" y="2332994"/>
                </a:lnTo>
                <a:lnTo>
                  <a:pt x="1422711" y="2303898"/>
                </a:lnTo>
                <a:lnTo>
                  <a:pt x="1377369" y="2285258"/>
                </a:lnTo>
                <a:lnTo>
                  <a:pt x="1325612" y="2279124"/>
                </a:lnTo>
                <a:lnTo>
                  <a:pt x="1275621" y="2287285"/>
                </a:lnTo>
                <a:lnTo>
                  <a:pt x="1230075" y="2308526"/>
                </a:lnTo>
                <a:lnTo>
                  <a:pt x="1191650" y="2341629"/>
                </a:lnTo>
                <a:lnTo>
                  <a:pt x="1163027" y="2385377"/>
                </a:lnTo>
                <a:lnTo>
                  <a:pt x="1163027" y="2386646"/>
                </a:lnTo>
                <a:lnTo>
                  <a:pt x="821855" y="3659054"/>
                </a:lnTo>
                <a:lnTo>
                  <a:pt x="0" y="6846413"/>
                </a:lnTo>
                <a:lnTo>
                  <a:pt x="6658" y="6847146"/>
                </a:lnTo>
                <a:lnTo>
                  <a:pt x="19975" y="6847661"/>
                </a:lnTo>
                <a:lnTo>
                  <a:pt x="26634" y="6847680"/>
                </a:lnTo>
                <a:lnTo>
                  <a:pt x="845953" y="3665391"/>
                </a:lnTo>
                <a:lnTo>
                  <a:pt x="1187124" y="2394249"/>
                </a:lnTo>
                <a:lnTo>
                  <a:pt x="1211852" y="2356705"/>
                </a:lnTo>
                <a:lnTo>
                  <a:pt x="1244919" y="2328408"/>
                </a:lnTo>
                <a:lnTo>
                  <a:pt x="1284013" y="2310391"/>
                </a:lnTo>
                <a:lnTo>
                  <a:pt x="1326820" y="2303690"/>
                </a:lnTo>
                <a:lnTo>
                  <a:pt x="1371028" y="2309337"/>
                </a:lnTo>
                <a:lnTo>
                  <a:pt x="1416970" y="2330233"/>
                </a:lnTo>
                <a:lnTo>
                  <a:pt x="1453051" y="2363357"/>
                </a:lnTo>
                <a:lnTo>
                  <a:pt x="1477321" y="2405422"/>
                </a:lnTo>
                <a:lnTo>
                  <a:pt x="1487833" y="2453145"/>
                </a:lnTo>
                <a:lnTo>
                  <a:pt x="1482638" y="2503241"/>
                </a:lnTo>
                <a:lnTo>
                  <a:pt x="1223905" y="3457548"/>
                </a:lnTo>
                <a:lnTo>
                  <a:pt x="1217940" y="3493053"/>
                </a:lnTo>
                <a:lnTo>
                  <a:pt x="1226938" y="3563588"/>
                </a:lnTo>
                <a:lnTo>
                  <a:pt x="1262489" y="3626816"/>
                </a:lnTo>
                <a:lnTo>
                  <a:pt x="1318889" y="3670381"/>
                </a:lnTo>
                <a:lnTo>
                  <a:pt x="1402048" y="3689575"/>
                </a:lnTo>
                <a:lnTo>
                  <a:pt x="1449239" y="3683133"/>
                </a:lnTo>
                <a:lnTo>
                  <a:pt x="1492626" y="3665074"/>
                </a:lnTo>
                <a:lnTo>
                  <a:pt x="1529987" y="3636664"/>
                </a:lnTo>
                <a:lnTo>
                  <a:pt x="1559105" y="3599172"/>
                </a:lnTo>
                <a:lnTo>
                  <a:pt x="1577760" y="3553865"/>
                </a:lnTo>
                <a:lnTo>
                  <a:pt x="1970932" y="2104029"/>
                </a:lnTo>
                <a:lnTo>
                  <a:pt x="2548007" y="5313"/>
                </a:lnTo>
                <a:lnTo>
                  <a:pt x="2549602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" name="Google Shape;1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9376" y="6167335"/>
            <a:ext cx="3294001" cy="6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3536" y="6151867"/>
            <a:ext cx="2647949" cy="64293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2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"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13"/>
          <p:cNvSpPr txBox="1"/>
          <p:nvPr>
            <p:ph type="title"/>
          </p:nvPr>
        </p:nvSpPr>
        <p:spPr>
          <a:xfrm>
            <a:off x="6455111" y="1403603"/>
            <a:ext cx="4605020" cy="1711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>
                <a:solidFill>
                  <a:srgbClr val="FFBA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" type="body"/>
          </p:nvPr>
        </p:nvSpPr>
        <p:spPr>
          <a:xfrm>
            <a:off x="6488577" y="3288284"/>
            <a:ext cx="5010784" cy="269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/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>
                <a:solidFill>
                  <a:srgbClr val="FFBA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4"/>
          <p:cNvSpPr txBox="1"/>
          <p:nvPr>
            <p:ph idx="1" type="subTitle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5"/>
          <p:cNvSpPr txBox="1"/>
          <p:nvPr>
            <p:ph type="title"/>
          </p:nvPr>
        </p:nvSpPr>
        <p:spPr>
          <a:xfrm>
            <a:off x="6455111" y="1403603"/>
            <a:ext cx="4605020" cy="1711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>
                <a:solidFill>
                  <a:srgbClr val="FFBA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" type="body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2" type="body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/>
          <p:nvPr>
            <p:ph type="title"/>
          </p:nvPr>
        </p:nvSpPr>
        <p:spPr>
          <a:xfrm>
            <a:off x="6455111" y="1403603"/>
            <a:ext cx="4605020" cy="1711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>
                <a:solidFill>
                  <a:srgbClr val="FFBA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6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6455111" y="1403603"/>
            <a:ext cx="4605020" cy="1711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0" u="none" cap="none" strike="noStrike">
                <a:solidFill>
                  <a:srgbClr val="FFBA00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6488577" y="3288284"/>
            <a:ext cx="5010784" cy="269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BA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1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Relationship Id="rId6" Type="http://schemas.openxmlformats.org/officeDocument/2006/relationships/image" Target="../media/image1.png"/><Relationship Id="rId7" Type="http://schemas.openxmlformats.org/officeDocument/2006/relationships/hyperlink" Target="mailto:alcaraz@uma.es" TargetMode="External"/><Relationship Id="rId8" Type="http://schemas.openxmlformats.org/officeDocument/2006/relationships/hyperlink" Target="mailto:abdelkader.shaaban@ait.ac.at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.png"/><Relationship Id="rId6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Relationship Id="rId4" Type="http://schemas.openxmlformats.org/officeDocument/2006/relationships/image" Target="../media/image14.png"/><Relationship Id="rId10" Type="http://schemas.openxmlformats.org/officeDocument/2006/relationships/image" Target="../media/image1.png"/><Relationship Id="rId9" Type="http://schemas.openxmlformats.org/officeDocument/2006/relationships/image" Target="../media/image24.png"/><Relationship Id="rId5" Type="http://schemas.openxmlformats.org/officeDocument/2006/relationships/hyperlink" Target="http://www.vecteezy.com/" TargetMode="External"/><Relationship Id="rId6" Type="http://schemas.openxmlformats.org/officeDocument/2006/relationships/hyperlink" Target="http://www.deepl.com/translator" TargetMode="External"/><Relationship Id="rId7" Type="http://schemas.openxmlformats.org/officeDocument/2006/relationships/hyperlink" Target="http://www.cloudshark.org/captures/4b8f9f3579b3" TargetMode="External"/><Relationship Id="rId8" Type="http://schemas.openxmlformats.org/officeDocument/2006/relationships/hyperlink" Target="http://www.netresec.com/?page=PCAP4SICS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Relationship Id="rId4" Type="http://schemas.openxmlformats.org/officeDocument/2006/relationships/image" Target="../media/image14.png"/><Relationship Id="rId5" Type="http://schemas.openxmlformats.org/officeDocument/2006/relationships/image" Target="../media/image24.png"/><Relationship Id="rId6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hyperlink" Target="http://www.cybersecpro-project.eu/" TargetMode="External"/><Relationship Id="rId5" Type="http://schemas.openxmlformats.org/officeDocument/2006/relationships/hyperlink" Target="http://www.linkedin.com/company/cy" TargetMode="External"/><Relationship Id="rId6" Type="http://schemas.openxmlformats.org/officeDocument/2006/relationships/image" Target="../media/image18.png"/><Relationship Id="rId7" Type="http://schemas.openxmlformats.org/officeDocument/2006/relationships/image" Target="../media/image25.jpg"/><Relationship Id="rId8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"/>
          <p:cNvSpPr txBox="1"/>
          <p:nvPr/>
        </p:nvSpPr>
        <p:spPr>
          <a:xfrm>
            <a:off x="7198013" y="4819396"/>
            <a:ext cx="3296920" cy="721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PRESENTAZIONE DA PARTE DI: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85115" lvl="0" marL="297815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CRISTINA ALCARAZ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298450" rtl="0" algn="l">
              <a:lnSpc>
                <a:spcPct val="119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" name="Google Shape;51;p1"/>
          <p:cNvSpPr txBox="1"/>
          <p:nvPr/>
        </p:nvSpPr>
        <p:spPr>
          <a:xfrm>
            <a:off x="5838974" y="962650"/>
            <a:ext cx="6015000" cy="31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7625">
            <a:spAutoFit/>
          </a:bodyPr>
          <a:lstStyle/>
          <a:p>
            <a:pPr indent="0" lvl="0" marL="12700" marR="5080" rtl="0" algn="l">
              <a:lnSpc>
                <a:spcPct val="89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mbria"/>
                <a:ea typeface="Cambria"/>
                <a:cs typeface="Cambria"/>
                <a:sym typeface="Cambria"/>
              </a:rPr>
              <a:t>Protezione di rete per i sistemi di controllo dell'energia</a:t>
            </a:r>
            <a:endParaRPr sz="4800">
              <a:latin typeface="Cambria"/>
              <a:ea typeface="Cambria"/>
              <a:cs typeface="Cambria"/>
              <a:sym typeface="Cambria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585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D87A1A"/>
                </a:solidFill>
                <a:latin typeface="Verdana"/>
                <a:ea typeface="Verdana"/>
                <a:cs typeface="Verdana"/>
                <a:sym typeface="Verdana"/>
              </a:rPr>
              <a:t>CSP004_C_E</a:t>
            </a:r>
            <a:endParaRPr sz="5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67;p10"/>
          <p:cNvGrpSpPr/>
          <p:nvPr/>
        </p:nvGrpSpPr>
        <p:grpSpPr>
          <a:xfrm>
            <a:off x="0" y="0"/>
            <a:ext cx="12188951" cy="6858000"/>
            <a:chOff x="0" y="0"/>
            <a:chExt cx="12188951" cy="6858000"/>
          </a:xfrm>
        </p:grpSpPr>
        <p:pic>
          <p:nvPicPr>
            <p:cNvPr id="168" name="Google Shape;168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138671" y="0"/>
              <a:ext cx="6050280" cy="6857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379720" y="5059679"/>
              <a:ext cx="932688" cy="1798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0" y="0"/>
              <a:ext cx="6784017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1" name="Google Shape;171;p10"/>
          <p:cNvSpPr txBox="1"/>
          <p:nvPr>
            <p:ph type="title"/>
          </p:nvPr>
        </p:nvSpPr>
        <p:spPr>
          <a:xfrm>
            <a:off x="6455111" y="1403603"/>
            <a:ext cx="4605020" cy="1711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84850">
            <a:spAutoFit/>
          </a:bodyPr>
          <a:lstStyle/>
          <a:p>
            <a:pPr indent="0" lvl="0" marL="6064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Grazie</a:t>
            </a:r>
            <a:endParaRPr/>
          </a:p>
        </p:txBody>
      </p:sp>
      <p:grpSp>
        <p:nvGrpSpPr>
          <p:cNvPr id="172" name="Google Shape;172;p10"/>
          <p:cNvGrpSpPr/>
          <p:nvPr/>
        </p:nvGrpSpPr>
        <p:grpSpPr>
          <a:xfrm>
            <a:off x="4063270" y="0"/>
            <a:ext cx="6780107" cy="6858000"/>
            <a:chOff x="4063270" y="0"/>
            <a:chExt cx="6780107" cy="6858000"/>
          </a:xfrm>
        </p:grpSpPr>
        <p:pic>
          <p:nvPicPr>
            <p:cNvPr id="173" name="Google Shape;173;p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" name="Google Shape;174;p10"/>
            <p:cNvSpPr/>
            <p:nvPr/>
          </p:nvSpPr>
          <p:spPr>
            <a:xfrm>
              <a:off x="4443585" y="5020"/>
              <a:ext cx="2545080" cy="6837680"/>
            </a:xfrm>
            <a:custGeom>
              <a:rect b="b" l="l" r="r" t="t"/>
              <a:pathLst>
                <a:path extrusionOk="0" h="6837680" w="2545079">
                  <a:moveTo>
                    <a:pt x="1321419" y="2283050"/>
                  </a:moveTo>
                  <a:lnTo>
                    <a:pt x="1271586" y="2291185"/>
                  </a:lnTo>
                  <a:lnTo>
                    <a:pt x="1226183" y="2312359"/>
                  </a:lnTo>
                  <a:lnTo>
                    <a:pt x="1187880" y="2345357"/>
                  </a:lnTo>
                  <a:lnTo>
                    <a:pt x="1159347" y="2388967"/>
                  </a:lnTo>
                  <a:lnTo>
                    <a:pt x="1159347" y="2390231"/>
                  </a:lnTo>
                  <a:lnTo>
                    <a:pt x="819255" y="3658619"/>
                  </a:lnTo>
                  <a:lnTo>
                    <a:pt x="0" y="6835910"/>
                  </a:lnTo>
                  <a:lnTo>
                    <a:pt x="6637" y="6836640"/>
                  </a:lnTo>
                  <a:lnTo>
                    <a:pt x="13275" y="6837015"/>
                  </a:lnTo>
                  <a:lnTo>
                    <a:pt x="20860" y="6837173"/>
                  </a:lnTo>
                  <a:lnTo>
                    <a:pt x="26549" y="6837173"/>
                  </a:lnTo>
                  <a:lnTo>
                    <a:pt x="843276" y="3664936"/>
                  </a:lnTo>
                  <a:lnTo>
                    <a:pt x="1183368" y="2397810"/>
                  </a:lnTo>
                  <a:lnTo>
                    <a:pt x="1208017" y="2360385"/>
                  </a:lnTo>
                  <a:lnTo>
                    <a:pt x="1240979" y="2332178"/>
                  </a:lnTo>
                  <a:lnTo>
                    <a:pt x="1279950" y="2314218"/>
                  </a:lnTo>
                  <a:lnTo>
                    <a:pt x="1322622" y="2307538"/>
                  </a:lnTo>
                  <a:lnTo>
                    <a:pt x="1417704" y="2307538"/>
                  </a:lnTo>
                  <a:lnTo>
                    <a:pt x="1373012" y="2289164"/>
                  </a:lnTo>
                  <a:lnTo>
                    <a:pt x="1321419" y="2283050"/>
                  </a:lnTo>
                  <a:close/>
                </a:path>
                <a:path extrusionOk="0" h="6837680" w="2545079">
                  <a:moveTo>
                    <a:pt x="1417704" y="2307538"/>
                  </a:moveTo>
                  <a:lnTo>
                    <a:pt x="1322622" y="2307538"/>
                  </a:lnTo>
                  <a:lnTo>
                    <a:pt x="1366690" y="2313167"/>
                  </a:lnTo>
                  <a:lnTo>
                    <a:pt x="1412487" y="2333998"/>
                  </a:lnTo>
                  <a:lnTo>
                    <a:pt x="1448453" y="2367016"/>
                  </a:lnTo>
                  <a:lnTo>
                    <a:pt x="1472646" y="2408949"/>
                  </a:lnTo>
                  <a:lnTo>
                    <a:pt x="1483125" y="2456521"/>
                  </a:lnTo>
                  <a:lnTo>
                    <a:pt x="1477947" y="2506458"/>
                  </a:lnTo>
                  <a:lnTo>
                    <a:pt x="1220033" y="3457750"/>
                  </a:lnTo>
                  <a:lnTo>
                    <a:pt x="1214086" y="3493143"/>
                  </a:lnTo>
                  <a:lnTo>
                    <a:pt x="1215054" y="3525971"/>
                  </a:lnTo>
                  <a:lnTo>
                    <a:pt x="1215133" y="3528655"/>
                  </a:lnTo>
                  <a:lnTo>
                    <a:pt x="1223055" y="3563456"/>
                  </a:lnTo>
                  <a:lnTo>
                    <a:pt x="1258495" y="3626484"/>
                  </a:lnTo>
                  <a:lnTo>
                    <a:pt x="1314716" y="3669911"/>
                  </a:lnTo>
                  <a:lnTo>
                    <a:pt x="1397612" y="3689046"/>
                  </a:lnTo>
                  <a:lnTo>
                    <a:pt x="1444654" y="3682624"/>
                  </a:lnTo>
                  <a:lnTo>
                    <a:pt x="1487903" y="3664621"/>
                  </a:lnTo>
                  <a:lnTo>
                    <a:pt x="1490651" y="3662531"/>
                  </a:lnTo>
                  <a:lnTo>
                    <a:pt x="1404021" y="3662531"/>
                  </a:lnTo>
                  <a:lnTo>
                    <a:pt x="1354047" y="3657357"/>
                  </a:lnTo>
                  <a:lnTo>
                    <a:pt x="1299051" y="3630195"/>
                  </a:lnTo>
                  <a:lnTo>
                    <a:pt x="1259225" y="3584084"/>
                  </a:lnTo>
                  <a:lnTo>
                    <a:pt x="1239313" y="3525971"/>
                  </a:lnTo>
                  <a:lnTo>
                    <a:pt x="1238602" y="3495255"/>
                  </a:lnTo>
                  <a:lnTo>
                    <a:pt x="1244055" y="3464067"/>
                  </a:lnTo>
                  <a:lnTo>
                    <a:pt x="1501968" y="2512775"/>
                  </a:lnTo>
                  <a:lnTo>
                    <a:pt x="1508395" y="2464189"/>
                  </a:lnTo>
                  <a:lnTo>
                    <a:pt x="1501968" y="2417182"/>
                  </a:lnTo>
                  <a:lnTo>
                    <a:pt x="1483952" y="2373966"/>
                  </a:lnTo>
                  <a:lnTo>
                    <a:pt x="1455611" y="2336750"/>
                  </a:lnTo>
                  <a:lnTo>
                    <a:pt x="1418210" y="2307746"/>
                  </a:lnTo>
                  <a:lnTo>
                    <a:pt x="1417704" y="2307538"/>
                  </a:lnTo>
                  <a:close/>
                </a:path>
                <a:path extrusionOk="0" h="6837680" w="2545079">
                  <a:moveTo>
                    <a:pt x="2545001" y="0"/>
                  </a:moveTo>
                  <a:lnTo>
                    <a:pt x="2518451" y="0"/>
                  </a:lnTo>
                  <a:lnTo>
                    <a:pt x="1939410" y="2100927"/>
                  </a:lnTo>
                  <a:lnTo>
                    <a:pt x="1547482" y="3546182"/>
                  </a:lnTo>
                  <a:lnTo>
                    <a:pt x="1526636" y="3591946"/>
                  </a:lnTo>
                  <a:lnTo>
                    <a:pt x="1493593" y="3627886"/>
                  </a:lnTo>
                  <a:lnTo>
                    <a:pt x="1451629" y="3652061"/>
                  </a:lnTo>
                  <a:lnTo>
                    <a:pt x="1404021" y="3662531"/>
                  </a:lnTo>
                  <a:lnTo>
                    <a:pt x="1490651" y="3662531"/>
                  </a:lnTo>
                  <a:lnTo>
                    <a:pt x="1525146" y="3636302"/>
                  </a:lnTo>
                  <a:lnTo>
                    <a:pt x="1554173" y="3598928"/>
                  </a:lnTo>
                  <a:lnTo>
                    <a:pt x="1572769" y="3553764"/>
                  </a:lnTo>
                  <a:lnTo>
                    <a:pt x="1964695" y="2108507"/>
                  </a:lnTo>
                  <a:lnTo>
                    <a:pt x="2539944" y="16423"/>
                  </a:lnTo>
                  <a:lnTo>
                    <a:pt x="2543737" y="3790"/>
                  </a:lnTo>
                  <a:lnTo>
                    <a:pt x="2545001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0"/>
            <p:cNvSpPr/>
            <p:nvPr/>
          </p:nvSpPr>
          <p:spPr>
            <a:xfrm>
              <a:off x="4063270" y="0"/>
              <a:ext cx="1818639" cy="6858000"/>
            </a:xfrm>
            <a:custGeom>
              <a:rect b="b" l="l" r="r" t="t"/>
              <a:pathLst>
                <a:path extrusionOk="0" h="6858000" w="1818639">
                  <a:moveTo>
                    <a:pt x="1818556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2225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6" name="Google Shape;176;p10"/>
          <p:cNvSpPr txBox="1"/>
          <p:nvPr/>
        </p:nvSpPr>
        <p:spPr>
          <a:xfrm>
            <a:off x="84510" y="6341364"/>
            <a:ext cx="3769360" cy="443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 - ARGOMENTO 1: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7" name="Google Shape;177;p10"/>
          <p:cNvSpPr txBox="1"/>
          <p:nvPr/>
        </p:nvSpPr>
        <p:spPr>
          <a:xfrm>
            <a:off x="7049065" y="3736340"/>
            <a:ext cx="4511040" cy="1818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8575">
            <a:spAutoFit/>
          </a:bodyPr>
          <a:lstStyle/>
          <a:p>
            <a:pPr indent="0" lvl="0" marL="12700" marR="5080" rtl="0" algn="l">
              <a:lnSpc>
                <a:spcPct val="116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Se avete domande, non esitate a contattarci: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85750" lvl="0" marL="298450" marR="2574290" rtl="0" algn="l">
              <a:lnSpc>
                <a:spcPct val="105000"/>
              </a:lnSpc>
              <a:spcBef>
                <a:spcPts val="1989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Cristina Alcaraz </a:t>
            </a:r>
            <a:r>
              <a:rPr lang="en-US" sz="1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alcaraz@uma.es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285750" lvl="0" marL="298450" marR="1095375" rtl="0" algn="l">
              <a:lnSpc>
                <a:spcPct val="118750"/>
              </a:lnSpc>
              <a:spcBef>
                <a:spcPts val="55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Abdelkader Shaaban </a:t>
            </a:r>
            <a:r>
              <a:rPr lang="en-US" sz="1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abdelkader.shaaban@ait.ac.at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2"/>
          <p:cNvGrpSpPr/>
          <p:nvPr/>
        </p:nvGrpSpPr>
        <p:grpSpPr>
          <a:xfrm>
            <a:off x="4561976" y="0"/>
            <a:ext cx="6535790" cy="6858000"/>
            <a:chOff x="4561976" y="0"/>
            <a:chExt cx="6535790" cy="6858000"/>
          </a:xfrm>
        </p:grpSpPr>
        <p:pic>
          <p:nvPicPr>
            <p:cNvPr id="57" name="Google Shape;57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29199" y="0"/>
              <a:ext cx="6068567" cy="68519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" name="Google Shape;58;p2"/>
            <p:cNvSpPr/>
            <p:nvPr/>
          </p:nvSpPr>
          <p:spPr>
            <a:xfrm>
              <a:off x="4561976" y="0"/>
              <a:ext cx="1925320" cy="6858000"/>
            </a:xfrm>
            <a:custGeom>
              <a:rect b="b" l="l" r="r" t="t"/>
              <a:pathLst>
                <a:path extrusionOk="0" h="6858000" w="1925320">
                  <a:moveTo>
                    <a:pt x="192473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5400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2"/>
          <p:cNvSpPr txBox="1"/>
          <p:nvPr>
            <p:ph type="title"/>
          </p:nvPr>
        </p:nvSpPr>
        <p:spPr>
          <a:xfrm>
            <a:off x="6502040" y="889508"/>
            <a:ext cx="5076825" cy="756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</a:rPr>
              <a:t>Riconoscimento</a:t>
            </a:r>
            <a:endParaRPr sz="4800"/>
          </a:p>
        </p:txBody>
      </p:sp>
      <p:grpSp>
        <p:nvGrpSpPr>
          <p:cNvPr id="60" name="Google Shape;60;p2"/>
          <p:cNvGrpSpPr/>
          <p:nvPr/>
        </p:nvGrpSpPr>
        <p:grpSpPr>
          <a:xfrm>
            <a:off x="0" y="-2235"/>
            <a:ext cx="10843377" cy="6862275"/>
            <a:chOff x="0" y="-2235"/>
            <a:chExt cx="10843377" cy="6862275"/>
          </a:xfrm>
        </p:grpSpPr>
        <p:sp>
          <p:nvSpPr>
            <p:cNvPr id="61" name="Google Shape;61;p2"/>
            <p:cNvSpPr/>
            <p:nvPr/>
          </p:nvSpPr>
          <p:spPr>
            <a:xfrm>
              <a:off x="3507756" y="0"/>
              <a:ext cx="2550160" cy="6847840"/>
            </a:xfrm>
            <a:custGeom>
              <a:rect b="b" l="l" r="r" t="t"/>
              <a:pathLst>
                <a:path extrusionOk="0" h="6847840" w="2550160">
                  <a:moveTo>
                    <a:pt x="2549602" y="0"/>
                  </a:moveTo>
                  <a:lnTo>
                    <a:pt x="2523370" y="0"/>
                  </a:lnTo>
                  <a:lnTo>
                    <a:pt x="1945566" y="2096424"/>
                  </a:lnTo>
                  <a:lnTo>
                    <a:pt x="1552394" y="3546260"/>
                  </a:lnTo>
                  <a:lnTo>
                    <a:pt x="1531482" y="3592169"/>
                  </a:lnTo>
                  <a:lnTo>
                    <a:pt x="1498334" y="3628222"/>
                  </a:lnTo>
                  <a:lnTo>
                    <a:pt x="1456236" y="3652474"/>
                  </a:lnTo>
                  <a:lnTo>
                    <a:pt x="1408478" y="3662977"/>
                  </a:lnTo>
                  <a:lnTo>
                    <a:pt x="1358345" y="3657786"/>
                  </a:lnTo>
                  <a:lnTo>
                    <a:pt x="1303174" y="3630539"/>
                  </a:lnTo>
                  <a:lnTo>
                    <a:pt x="1263223" y="3584281"/>
                  </a:lnTo>
                  <a:lnTo>
                    <a:pt x="1243247" y="3525983"/>
                  </a:lnTo>
                  <a:lnTo>
                    <a:pt x="1242534" y="3495171"/>
                  </a:lnTo>
                  <a:lnTo>
                    <a:pt x="1248003" y="3463884"/>
                  </a:lnTo>
                  <a:lnTo>
                    <a:pt x="1506735" y="2509578"/>
                  </a:lnTo>
                  <a:lnTo>
                    <a:pt x="1513182" y="2460837"/>
                  </a:lnTo>
                  <a:lnTo>
                    <a:pt x="1506735" y="2413682"/>
                  </a:lnTo>
                  <a:lnTo>
                    <a:pt x="1488662" y="2370328"/>
                  </a:lnTo>
                  <a:lnTo>
                    <a:pt x="1460231" y="2332994"/>
                  </a:lnTo>
                  <a:lnTo>
                    <a:pt x="1422711" y="2303898"/>
                  </a:lnTo>
                  <a:lnTo>
                    <a:pt x="1377369" y="2285258"/>
                  </a:lnTo>
                  <a:lnTo>
                    <a:pt x="1325612" y="2279124"/>
                  </a:lnTo>
                  <a:lnTo>
                    <a:pt x="1275621" y="2287285"/>
                  </a:lnTo>
                  <a:lnTo>
                    <a:pt x="1230075" y="2308526"/>
                  </a:lnTo>
                  <a:lnTo>
                    <a:pt x="1191650" y="2341629"/>
                  </a:lnTo>
                  <a:lnTo>
                    <a:pt x="1163027" y="2385377"/>
                  </a:lnTo>
                  <a:lnTo>
                    <a:pt x="1163027" y="2386646"/>
                  </a:lnTo>
                  <a:lnTo>
                    <a:pt x="821855" y="3659054"/>
                  </a:lnTo>
                  <a:lnTo>
                    <a:pt x="0" y="6846413"/>
                  </a:lnTo>
                  <a:lnTo>
                    <a:pt x="6658" y="6847146"/>
                  </a:lnTo>
                  <a:lnTo>
                    <a:pt x="19975" y="6847661"/>
                  </a:lnTo>
                  <a:lnTo>
                    <a:pt x="26634" y="6847680"/>
                  </a:lnTo>
                  <a:lnTo>
                    <a:pt x="845953" y="3665391"/>
                  </a:lnTo>
                  <a:lnTo>
                    <a:pt x="1187124" y="2394249"/>
                  </a:lnTo>
                  <a:lnTo>
                    <a:pt x="1211852" y="2356705"/>
                  </a:lnTo>
                  <a:lnTo>
                    <a:pt x="1244919" y="2328408"/>
                  </a:lnTo>
                  <a:lnTo>
                    <a:pt x="1284013" y="2310391"/>
                  </a:lnTo>
                  <a:lnTo>
                    <a:pt x="1326820" y="2303690"/>
                  </a:lnTo>
                  <a:lnTo>
                    <a:pt x="1371028" y="2309337"/>
                  </a:lnTo>
                  <a:lnTo>
                    <a:pt x="1416970" y="2330233"/>
                  </a:lnTo>
                  <a:lnTo>
                    <a:pt x="1453051" y="2363357"/>
                  </a:lnTo>
                  <a:lnTo>
                    <a:pt x="1477321" y="2405422"/>
                  </a:lnTo>
                  <a:lnTo>
                    <a:pt x="1487833" y="2453145"/>
                  </a:lnTo>
                  <a:lnTo>
                    <a:pt x="1482638" y="2503241"/>
                  </a:lnTo>
                  <a:lnTo>
                    <a:pt x="1223905" y="3457548"/>
                  </a:lnTo>
                  <a:lnTo>
                    <a:pt x="1217940" y="3493053"/>
                  </a:lnTo>
                  <a:lnTo>
                    <a:pt x="1226938" y="3563588"/>
                  </a:lnTo>
                  <a:lnTo>
                    <a:pt x="1262489" y="3626816"/>
                  </a:lnTo>
                  <a:lnTo>
                    <a:pt x="1318889" y="3670381"/>
                  </a:lnTo>
                  <a:lnTo>
                    <a:pt x="1402048" y="3689575"/>
                  </a:lnTo>
                  <a:lnTo>
                    <a:pt x="1449239" y="3683133"/>
                  </a:lnTo>
                  <a:lnTo>
                    <a:pt x="1492626" y="3665074"/>
                  </a:lnTo>
                  <a:lnTo>
                    <a:pt x="1529987" y="3636664"/>
                  </a:lnTo>
                  <a:lnTo>
                    <a:pt x="1559105" y="3599172"/>
                  </a:lnTo>
                  <a:lnTo>
                    <a:pt x="1577760" y="3553865"/>
                  </a:lnTo>
                  <a:lnTo>
                    <a:pt x="1970932" y="2104029"/>
                  </a:lnTo>
                  <a:lnTo>
                    <a:pt x="2548007" y="5313"/>
                  </a:lnTo>
                  <a:lnTo>
                    <a:pt x="2549602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2" name="Google Shape;62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2235"/>
              <a:ext cx="5840730" cy="6862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Google Shape;64;p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70765" y="6151666"/>
              <a:ext cx="2649599" cy="643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5" name="Google Shape;65;p2"/>
          <p:cNvSpPr txBox="1"/>
          <p:nvPr/>
        </p:nvSpPr>
        <p:spPr>
          <a:xfrm>
            <a:off x="6502040" y="2176779"/>
            <a:ext cx="5330190" cy="1781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42900" lvl="0" marL="355600" marR="508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i="1" lang="en-US" sz="1600">
                <a:latin typeface="Verdana"/>
                <a:ea typeface="Verdana"/>
                <a:cs typeface="Verdana"/>
                <a:sym typeface="Verdana"/>
              </a:rPr>
              <a:t>	Co-finanziato dall'Unione Europea. I punti di vista e le opinioni espresse sono tuttavia esclusivamente quelli dell'autore o degli autori e non riflettono necessariamente quelli dell'Unione Europea o di HADEA. Né l'Unione Europea né l'autorità che ha concesso il finanziamento possono essere ritenute responsabili.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346075" lvl="0" marL="358775" rtl="0" algn="just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i="1" lang="en-US" sz="1600">
                <a:latin typeface="Verdana"/>
                <a:ea typeface="Verdana"/>
                <a:cs typeface="Verdana"/>
                <a:sym typeface="Verdana"/>
              </a:rPr>
              <a:t>Accordo di progetto n. 101083594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3"/>
          <p:cNvGrpSpPr/>
          <p:nvPr/>
        </p:nvGrpSpPr>
        <p:grpSpPr>
          <a:xfrm>
            <a:off x="0" y="-2235"/>
            <a:ext cx="6043268" cy="6862275"/>
            <a:chOff x="0" y="-2235"/>
            <a:chExt cx="6043268" cy="6862275"/>
          </a:xfrm>
        </p:grpSpPr>
        <p:pic>
          <p:nvPicPr>
            <p:cNvPr id="71" name="Google Shape;71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25696" y="5059679"/>
              <a:ext cx="929639" cy="1798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2235"/>
              <a:ext cx="5840730" cy="6862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" name="Google Shape;73;p3"/>
            <p:cNvSpPr/>
            <p:nvPr/>
          </p:nvSpPr>
          <p:spPr>
            <a:xfrm>
              <a:off x="2932646" y="0"/>
              <a:ext cx="1818639" cy="6858000"/>
            </a:xfrm>
            <a:custGeom>
              <a:rect b="b" l="l" r="r" t="t"/>
              <a:pathLst>
                <a:path extrusionOk="0" h="6858000" w="1818639">
                  <a:moveTo>
                    <a:pt x="1818556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2225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3498188" y="17721"/>
              <a:ext cx="2545080" cy="6837680"/>
            </a:xfrm>
            <a:custGeom>
              <a:rect b="b" l="l" r="r" t="t"/>
              <a:pathLst>
                <a:path extrusionOk="0" h="6837680" w="2545079">
                  <a:moveTo>
                    <a:pt x="1321418" y="2283048"/>
                  </a:moveTo>
                  <a:lnTo>
                    <a:pt x="1271585" y="2291184"/>
                  </a:lnTo>
                  <a:lnTo>
                    <a:pt x="1226182" y="2312358"/>
                  </a:lnTo>
                  <a:lnTo>
                    <a:pt x="1187879" y="2345356"/>
                  </a:lnTo>
                  <a:lnTo>
                    <a:pt x="1159347" y="2388967"/>
                  </a:lnTo>
                  <a:lnTo>
                    <a:pt x="1159347" y="2390230"/>
                  </a:lnTo>
                  <a:lnTo>
                    <a:pt x="819255" y="3658619"/>
                  </a:lnTo>
                  <a:lnTo>
                    <a:pt x="0" y="6835909"/>
                  </a:lnTo>
                  <a:lnTo>
                    <a:pt x="6637" y="6836639"/>
                  </a:lnTo>
                  <a:lnTo>
                    <a:pt x="13275" y="6837014"/>
                  </a:lnTo>
                  <a:lnTo>
                    <a:pt x="20860" y="6837172"/>
                  </a:lnTo>
                  <a:lnTo>
                    <a:pt x="26549" y="6837172"/>
                  </a:lnTo>
                  <a:lnTo>
                    <a:pt x="843276" y="3664936"/>
                  </a:lnTo>
                  <a:lnTo>
                    <a:pt x="1183368" y="2397810"/>
                  </a:lnTo>
                  <a:lnTo>
                    <a:pt x="1208017" y="2360385"/>
                  </a:lnTo>
                  <a:lnTo>
                    <a:pt x="1240979" y="2332178"/>
                  </a:lnTo>
                  <a:lnTo>
                    <a:pt x="1279949" y="2314218"/>
                  </a:lnTo>
                  <a:lnTo>
                    <a:pt x="1322621" y="2307537"/>
                  </a:lnTo>
                  <a:lnTo>
                    <a:pt x="1417705" y="2307537"/>
                  </a:lnTo>
                  <a:lnTo>
                    <a:pt x="1373010" y="2289163"/>
                  </a:lnTo>
                  <a:lnTo>
                    <a:pt x="1321418" y="2283048"/>
                  </a:lnTo>
                  <a:close/>
                </a:path>
                <a:path extrusionOk="0" h="6837680" w="2545079">
                  <a:moveTo>
                    <a:pt x="1417705" y="2307537"/>
                  </a:moveTo>
                  <a:lnTo>
                    <a:pt x="1322621" y="2307537"/>
                  </a:lnTo>
                  <a:lnTo>
                    <a:pt x="1366688" y="2313167"/>
                  </a:lnTo>
                  <a:lnTo>
                    <a:pt x="1412486" y="2333997"/>
                  </a:lnTo>
                  <a:lnTo>
                    <a:pt x="1448453" y="2367015"/>
                  </a:lnTo>
                  <a:lnTo>
                    <a:pt x="1472646" y="2408948"/>
                  </a:lnTo>
                  <a:lnTo>
                    <a:pt x="1483124" y="2456520"/>
                  </a:lnTo>
                  <a:lnTo>
                    <a:pt x="1477945" y="2506456"/>
                  </a:lnTo>
                  <a:lnTo>
                    <a:pt x="1220031" y="3457748"/>
                  </a:lnTo>
                  <a:lnTo>
                    <a:pt x="1214086" y="3493142"/>
                  </a:lnTo>
                  <a:lnTo>
                    <a:pt x="1223055" y="3563455"/>
                  </a:lnTo>
                  <a:lnTo>
                    <a:pt x="1258494" y="3626483"/>
                  </a:lnTo>
                  <a:lnTo>
                    <a:pt x="1314715" y="3669910"/>
                  </a:lnTo>
                  <a:lnTo>
                    <a:pt x="1397611" y="3689044"/>
                  </a:lnTo>
                  <a:lnTo>
                    <a:pt x="1444653" y="3682622"/>
                  </a:lnTo>
                  <a:lnTo>
                    <a:pt x="1487902" y="3664620"/>
                  </a:lnTo>
                  <a:lnTo>
                    <a:pt x="1490650" y="3662531"/>
                  </a:lnTo>
                  <a:lnTo>
                    <a:pt x="1404021" y="3662531"/>
                  </a:lnTo>
                  <a:lnTo>
                    <a:pt x="1354047" y="3657356"/>
                  </a:lnTo>
                  <a:lnTo>
                    <a:pt x="1299050" y="3630194"/>
                  </a:lnTo>
                  <a:lnTo>
                    <a:pt x="1259225" y="3584083"/>
                  </a:lnTo>
                  <a:lnTo>
                    <a:pt x="1239313" y="3525969"/>
                  </a:lnTo>
                  <a:lnTo>
                    <a:pt x="1238602" y="3495254"/>
                  </a:lnTo>
                  <a:lnTo>
                    <a:pt x="1244053" y="3464065"/>
                  </a:lnTo>
                  <a:lnTo>
                    <a:pt x="1501968" y="2512773"/>
                  </a:lnTo>
                  <a:lnTo>
                    <a:pt x="1508395" y="2464187"/>
                  </a:lnTo>
                  <a:lnTo>
                    <a:pt x="1501968" y="2417181"/>
                  </a:lnTo>
                  <a:lnTo>
                    <a:pt x="1483952" y="2373964"/>
                  </a:lnTo>
                  <a:lnTo>
                    <a:pt x="1455611" y="2336749"/>
                  </a:lnTo>
                  <a:lnTo>
                    <a:pt x="1418209" y="2307745"/>
                  </a:lnTo>
                  <a:lnTo>
                    <a:pt x="1417705" y="2307537"/>
                  </a:lnTo>
                  <a:close/>
                </a:path>
                <a:path extrusionOk="0" h="6837680" w="2545079">
                  <a:moveTo>
                    <a:pt x="2545001" y="0"/>
                  </a:moveTo>
                  <a:lnTo>
                    <a:pt x="2518451" y="0"/>
                  </a:lnTo>
                  <a:lnTo>
                    <a:pt x="1939410" y="2100926"/>
                  </a:lnTo>
                  <a:lnTo>
                    <a:pt x="1547482" y="3546182"/>
                  </a:lnTo>
                  <a:lnTo>
                    <a:pt x="1526636" y="3591946"/>
                  </a:lnTo>
                  <a:lnTo>
                    <a:pt x="1493593" y="3627885"/>
                  </a:lnTo>
                  <a:lnTo>
                    <a:pt x="1451629" y="3652060"/>
                  </a:lnTo>
                  <a:lnTo>
                    <a:pt x="1404021" y="3662531"/>
                  </a:lnTo>
                  <a:lnTo>
                    <a:pt x="1490650" y="3662531"/>
                  </a:lnTo>
                  <a:lnTo>
                    <a:pt x="1525146" y="3636300"/>
                  </a:lnTo>
                  <a:lnTo>
                    <a:pt x="1554172" y="3598927"/>
                  </a:lnTo>
                  <a:lnTo>
                    <a:pt x="1572767" y="3553763"/>
                  </a:lnTo>
                  <a:lnTo>
                    <a:pt x="1964695" y="2108506"/>
                  </a:lnTo>
                  <a:lnTo>
                    <a:pt x="2539944" y="16422"/>
                  </a:lnTo>
                  <a:lnTo>
                    <a:pt x="2543737" y="3789"/>
                  </a:lnTo>
                  <a:lnTo>
                    <a:pt x="2545001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" name="Google Shape;75;p3"/>
          <p:cNvSpPr txBox="1"/>
          <p:nvPr>
            <p:ph type="title"/>
          </p:nvPr>
        </p:nvSpPr>
        <p:spPr>
          <a:xfrm>
            <a:off x="6488586" y="1126778"/>
            <a:ext cx="4605000" cy="21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375">
            <a:spAutoFit/>
          </a:bodyPr>
          <a:lstStyle/>
          <a:p>
            <a:pPr indent="0" lvl="0" marL="12700" marR="5080" rtl="0" algn="l">
              <a:lnSpc>
                <a:spcPct val="1065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</a:rPr>
              <a:t>Argomento-1: Introduzione al controllo dell'energia</a:t>
            </a:r>
            <a:endParaRPr sz="3200"/>
          </a:p>
          <a:p>
            <a:pPr indent="0" lvl="0" marL="12700" rtl="0" algn="l">
              <a:lnSpc>
                <a:spcPct val="1073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</a:rPr>
              <a:t>Protezione della rete</a:t>
            </a:r>
            <a:endParaRPr sz="3200"/>
          </a:p>
        </p:txBody>
      </p:sp>
      <p:sp>
        <p:nvSpPr>
          <p:cNvPr id="76" name="Google Shape;76;p3"/>
          <p:cNvSpPr txBox="1"/>
          <p:nvPr>
            <p:ph idx="1" type="body"/>
          </p:nvPr>
        </p:nvSpPr>
        <p:spPr>
          <a:xfrm>
            <a:off x="6488577" y="3288284"/>
            <a:ext cx="5010900" cy="26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222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Panoramica</a:t>
            </a:r>
            <a:endParaRPr sz="2300"/>
          </a:p>
          <a:p>
            <a:pPr indent="-266700" lvl="0" marL="285750" marR="5080" rtl="0" algn="l">
              <a:lnSpc>
                <a:spcPct val="99400"/>
              </a:lnSpc>
              <a:spcBef>
                <a:spcPts val="1620"/>
              </a:spcBef>
              <a:spcAft>
                <a:spcPts val="0"/>
              </a:spcAft>
              <a:buClr>
                <a:srgbClr val="FFBA00"/>
              </a:buClr>
              <a:buSzPts val="1700"/>
              <a:buFont typeface="Courier New"/>
              <a:buChar char="o"/>
            </a:pPr>
            <a:r>
              <a:rPr lang="en-US" sz="1700">
                <a:solidFill>
                  <a:srgbClr val="FFFFFF"/>
                </a:solidFill>
              </a:rPr>
              <a:t>Introduzione allo scenario applicativo e alle principali sfide di sicurezza nei sistemi di controllo dell'energia.</a:t>
            </a:r>
            <a:endParaRPr sz="1700"/>
          </a:p>
          <a:p>
            <a:pPr indent="-266700" lvl="0" marL="285750" rtl="0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rgbClr val="FFBA00"/>
              </a:buClr>
              <a:buSzPts val="1700"/>
              <a:buFont typeface="Courier New"/>
              <a:buChar char="o"/>
            </a:pPr>
            <a:r>
              <a:rPr lang="en-US" sz="1700">
                <a:solidFill>
                  <a:srgbClr val="FFFFFF"/>
                </a:solidFill>
              </a:rPr>
              <a:t>Tassonomia delle minacce e casi di studio</a:t>
            </a:r>
            <a:endParaRPr sz="1700"/>
          </a:p>
          <a:p>
            <a:pPr indent="-266700" lvl="0" marL="285750" rtl="0" algn="l">
              <a:lnSpc>
                <a:spcPct val="100000"/>
              </a:lnSpc>
              <a:spcBef>
                <a:spcPts val="1225"/>
              </a:spcBef>
              <a:spcAft>
                <a:spcPts val="0"/>
              </a:spcAft>
              <a:buClr>
                <a:srgbClr val="FFBA00"/>
              </a:buClr>
              <a:buSzPts val="1700"/>
              <a:buFont typeface="Courier New"/>
              <a:buChar char="o"/>
            </a:pPr>
            <a:r>
              <a:rPr lang="en-US" sz="1700">
                <a:solidFill>
                  <a:srgbClr val="FFFFFF"/>
                </a:solidFill>
              </a:rPr>
              <a:t>Osservazioni finali</a:t>
            </a:r>
            <a:endParaRPr sz="1700"/>
          </a:p>
          <a:p>
            <a:pPr indent="-266700" lvl="0" marL="285750" rtl="0" algn="l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>
                <a:srgbClr val="FFBA00"/>
              </a:buClr>
              <a:buSzPts val="1700"/>
              <a:buFont typeface="Courier New"/>
              <a:buChar char="o"/>
            </a:pPr>
            <a:r>
              <a:rPr lang="en-US" sz="1700">
                <a:solidFill>
                  <a:srgbClr val="FFFFFF"/>
                </a:solidFill>
              </a:rPr>
              <a:t>Riferimenti e fonti</a:t>
            </a:r>
            <a:endParaRPr sz="1700"/>
          </a:p>
        </p:txBody>
      </p:sp>
      <p:pic>
        <p:nvPicPr>
          <p:cNvPr id="77" name="Google Shape;7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9376" y="6167335"/>
            <a:ext cx="3294001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3"/>
          <p:cNvSpPr txBox="1"/>
          <p:nvPr/>
        </p:nvSpPr>
        <p:spPr>
          <a:xfrm>
            <a:off x="84510" y="6341364"/>
            <a:ext cx="3769360" cy="443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 - ARGOMENTO 1: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4"/>
          <p:cNvGrpSpPr/>
          <p:nvPr/>
        </p:nvGrpSpPr>
        <p:grpSpPr>
          <a:xfrm>
            <a:off x="0" y="-2235"/>
            <a:ext cx="5840730" cy="6862275"/>
            <a:chOff x="0" y="-2235"/>
            <a:chExt cx="5840730" cy="6862275"/>
          </a:xfrm>
        </p:grpSpPr>
        <p:pic>
          <p:nvPicPr>
            <p:cNvPr id="84" name="Google Shape;84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25696" y="5059679"/>
              <a:ext cx="929639" cy="1798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85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2235"/>
              <a:ext cx="5840730" cy="6862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6" name="Google Shape;86;p4"/>
            <p:cNvSpPr/>
            <p:nvPr/>
          </p:nvSpPr>
          <p:spPr>
            <a:xfrm>
              <a:off x="2932646" y="0"/>
              <a:ext cx="1818639" cy="6858000"/>
            </a:xfrm>
            <a:custGeom>
              <a:rect b="b" l="l" r="r" t="t"/>
              <a:pathLst>
                <a:path extrusionOk="0" h="6858000" w="1818639">
                  <a:moveTo>
                    <a:pt x="1818556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2225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" name="Google Shape;87;p4"/>
          <p:cNvSpPr txBox="1"/>
          <p:nvPr>
            <p:ph type="title"/>
          </p:nvPr>
        </p:nvSpPr>
        <p:spPr>
          <a:xfrm>
            <a:off x="6488586" y="1051278"/>
            <a:ext cx="4605000" cy="21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375">
            <a:spAutoFit/>
          </a:bodyPr>
          <a:lstStyle/>
          <a:p>
            <a:pPr indent="0" lvl="0" marL="12700" marR="5080" rtl="0" algn="l">
              <a:lnSpc>
                <a:spcPct val="1065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</a:rPr>
              <a:t>Argomento-1: Introduzione al controllo dell'energia</a:t>
            </a:r>
            <a:endParaRPr sz="3200"/>
          </a:p>
          <a:p>
            <a:pPr indent="0" lvl="0" marL="12700" rtl="0" algn="l">
              <a:lnSpc>
                <a:spcPct val="1073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</a:rPr>
              <a:t>Protezione della rete</a:t>
            </a:r>
            <a:endParaRPr sz="3200"/>
          </a:p>
        </p:txBody>
      </p:sp>
      <p:sp>
        <p:nvSpPr>
          <p:cNvPr id="88" name="Google Shape;88;p4"/>
          <p:cNvSpPr txBox="1"/>
          <p:nvPr>
            <p:ph idx="1" type="body"/>
          </p:nvPr>
        </p:nvSpPr>
        <p:spPr>
          <a:xfrm>
            <a:off x="6488577" y="3288284"/>
            <a:ext cx="5010784" cy="2698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222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Panoramica</a:t>
            </a:r>
            <a:endParaRPr/>
          </a:p>
          <a:p>
            <a:pPr indent="-273050" lvl="0" marL="285750" marR="5080" rtl="0" algn="l">
              <a:lnSpc>
                <a:spcPct val="99400"/>
              </a:lnSpc>
              <a:spcBef>
                <a:spcPts val="1620"/>
              </a:spcBef>
              <a:spcAft>
                <a:spcPts val="0"/>
              </a:spcAft>
              <a:buClr>
                <a:srgbClr val="FFBA00"/>
              </a:buClr>
              <a:buSzPts val="1800"/>
              <a:buFont typeface="Courier New"/>
              <a:buChar char="o"/>
            </a:pPr>
            <a:r>
              <a:rPr lang="en-US" sz="1800">
                <a:solidFill>
                  <a:srgbClr val="7F7F7F"/>
                </a:solidFill>
              </a:rPr>
              <a:t>Introduzione allo scenario applicativo e alle principali sfide di sicurezza nei sistemi di controllo dell'energia.</a:t>
            </a:r>
            <a:endParaRPr sz="1800"/>
          </a:p>
          <a:p>
            <a:pPr indent="-273050" lvl="0" marL="285750" rtl="0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rgbClr val="FFBA00"/>
              </a:buClr>
              <a:buSzPts val="1800"/>
              <a:buFont typeface="Courier New"/>
              <a:buChar char="o"/>
            </a:pPr>
            <a:r>
              <a:rPr lang="en-US" sz="1800">
                <a:solidFill>
                  <a:srgbClr val="7F7F7F"/>
                </a:solidFill>
              </a:rPr>
              <a:t>Tassonomia delle minacce e casi di studio</a:t>
            </a:r>
            <a:endParaRPr sz="1800"/>
          </a:p>
          <a:p>
            <a:pPr indent="-273050" lvl="0" marL="285750" rtl="0" algn="l">
              <a:lnSpc>
                <a:spcPct val="100000"/>
              </a:lnSpc>
              <a:spcBef>
                <a:spcPts val="1225"/>
              </a:spcBef>
              <a:spcAft>
                <a:spcPts val="0"/>
              </a:spcAft>
              <a:buClr>
                <a:srgbClr val="FFBA00"/>
              </a:buClr>
              <a:buSzPts val="1800"/>
              <a:buFont typeface="Courier New"/>
              <a:buChar char="o"/>
            </a:pPr>
            <a:r>
              <a:rPr b="1" lang="en-US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Osservazioni finali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-273050" lvl="0" marL="285750" rtl="0" algn="l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>
                <a:srgbClr val="FFBA00"/>
              </a:buClr>
              <a:buSzPts val="1800"/>
              <a:buFont typeface="Courier New"/>
              <a:buChar char="o"/>
            </a:pPr>
            <a:r>
              <a:rPr lang="en-US" sz="1800">
                <a:solidFill>
                  <a:srgbClr val="7F7F7F"/>
                </a:solidFill>
              </a:rPr>
              <a:t>Riferimenti e fonti</a:t>
            </a:r>
            <a:endParaRPr sz="1800"/>
          </a:p>
        </p:txBody>
      </p:sp>
      <p:pic>
        <p:nvPicPr>
          <p:cNvPr id="89" name="Google Shape;8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9376" y="6167335"/>
            <a:ext cx="3294001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4"/>
          <p:cNvSpPr txBox="1"/>
          <p:nvPr/>
        </p:nvSpPr>
        <p:spPr>
          <a:xfrm>
            <a:off x="84510" y="6341364"/>
            <a:ext cx="3769360" cy="443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 - ARGOMENTO 1: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1" name="Google Shape;91;p4"/>
          <p:cNvSpPr/>
          <p:nvPr/>
        </p:nvSpPr>
        <p:spPr>
          <a:xfrm>
            <a:off x="3494806" y="10314"/>
            <a:ext cx="2545080" cy="6837680"/>
          </a:xfrm>
          <a:custGeom>
            <a:rect b="b" l="l" r="r" t="t"/>
            <a:pathLst>
              <a:path extrusionOk="0" h="6837680" w="2545079">
                <a:moveTo>
                  <a:pt x="1321419" y="2283050"/>
                </a:moveTo>
                <a:lnTo>
                  <a:pt x="1271586" y="2291185"/>
                </a:lnTo>
                <a:lnTo>
                  <a:pt x="1226183" y="2312359"/>
                </a:lnTo>
                <a:lnTo>
                  <a:pt x="1187880" y="2345357"/>
                </a:lnTo>
                <a:lnTo>
                  <a:pt x="1159347" y="2388967"/>
                </a:lnTo>
                <a:lnTo>
                  <a:pt x="1159347" y="2390231"/>
                </a:lnTo>
                <a:lnTo>
                  <a:pt x="819255" y="3658619"/>
                </a:lnTo>
                <a:lnTo>
                  <a:pt x="0" y="6835910"/>
                </a:lnTo>
                <a:lnTo>
                  <a:pt x="6637" y="6836640"/>
                </a:lnTo>
                <a:lnTo>
                  <a:pt x="13275" y="6837015"/>
                </a:lnTo>
                <a:lnTo>
                  <a:pt x="20860" y="6837173"/>
                </a:lnTo>
                <a:lnTo>
                  <a:pt x="26549" y="6837173"/>
                </a:lnTo>
                <a:lnTo>
                  <a:pt x="843276" y="3664936"/>
                </a:lnTo>
                <a:lnTo>
                  <a:pt x="1183368" y="2397810"/>
                </a:lnTo>
                <a:lnTo>
                  <a:pt x="1208017" y="2360385"/>
                </a:lnTo>
                <a:lnTo>
                  <a:pt x="1240979" y="2332178"/>
                </a:lnTo>
                <a:lnTo>
                  <a:pt x="1279950" y="2314218"/>
                </a:lnTo>
                <a:lnTo>
                  <a:pt x="1322622" y="2307538"/>
                </a:lnTo>
                <a:lnTo>
                  <a:pt x="1417704" y="2307538"/>
                </a:lnTo>
                <a:lnTo>
                  <a:pt x="1373012" y="2289164"/>
                </a:lnTo>
                <a:lnTo>
                  <a:pt x="1321419" y="2283050"/>
                </a:lnTo>
                <a:close/>
              </a:path>
              <a:path extrusionOk="0" h="6837680" w="2545079">
                <a:moveTo>
                  <a:pt x="1417704" y="2307538"/>
                </a:moveTo>
                <a:lnTo>
                  <a:pt x="1322622" y="2307538"/>
                </a:lnTo>
                <a:lnTo>
                  <a:pt x="1366690" y="2313167"/>
                </a:lnTo>
                <a:lnTo>
                  <a:pt x="1412487" y="2333998"/>
                </a:lnTo>
                <a:lnTo>
                  <a:pt x="1448453" y="2367016"/>
                </a:lnTo>
                <a:lnTo>
                  <a:pt x="1472646" y="2408949"/>
                </a:lnTo>
                <a:lnTo>
                  <a:pt x="1483125" y="2456521"/>
                </a:lnTo>
                <a:lnTo>
                  <a:pt x="1477947" y="2506458"/>
                </a:lnTo>
                <a:lnTo>
                  <a:pt x="1220033" y="3457750"/>
                </a:lnTo>
                <a:lnTo>
                  <a:pt x="1214086" y="3493143"/>
                </a:lnTo>
                <a:lnTo>
                  <a:pt x="1215054" y="3525971"/>
                </a:lnTo>
                <a:lnTo>
                  <a:pt x="1215133" y="3528655"/>
                </a:lnTo>
                <a:lnTo>
                  <a:pt x="1223055" y="3563456"/>
                </a:lnTo>
                <a:lnTo>
                  <a:pt x="1258495" y="3626484"/>
                </a:lnTo>
                <a:lnTo>
                  <a:pt x="1314716" y="3669911"/>
                </a:lnTo>
                <a:lnTo>
                  <a:pt x="1397612" y="3689046"/>
                </a:lnTo>
                <a:lnTo>
                  <a:pt x="1444654" y="3682624"/>
                </a:lnTo>
                <a:lnTo>
                  <a:pt x="1487903" y="3664621"/>
                </a:lnTo>
                <a:lnTo>
                  <a:pt x="1490651" y="3662531"/>
                </a:lnTo>
                <a:lnTo>
                  <a:pt x="1404021" y="3662531"/>
                </a:lnTo>
                <a:lnTo>
                  <a:pt x="1354047" y="3657357"/>
                </a:lnTo>
                <a:lnTo>
                  <a:pt x="1299051" y="3630195"/>
                </a:lnTo>
                <a:lnTo>
                  <a:pt x="1259225" y="3584084"/>
                </a:lnTo>
                <a:lnTo>
                  <a:pt x="1239313" y="3525971"/>
                </a:lnTo>
                <a:lnTo>
                  <a:pt x="1238602" y="3495255"/>
                </a:lnTo>
                <a:lnTo>
                  <a:pt x="1244055" y="3464067"/>
                </a:lnTo>
                <a:lnTo>
                  <a:pt x="1501968" y="2512775"/>
                </a:lnTo>
                <a:lnTo>
                  <a:pt x="1508395" y="2464189"/>
                </a:lnTo>
                <a:lnTo>
                  <a:pt x="1501968" y="2417182"/>
                </a:lnTo>
                <a:lnTo>
                  <a:pt x="1483952" y="2373966"/>
                </a:lnTo>
                <a:lnTo>
                  <a:pt x="1455611" y="2336750"/>
                </a:lnTo>
                <a:lnTo>
                  <a:pt x="1418210" y="2307746"/>
                </a:lnTo>
                <a:lnTo>
                  <a:pt x="1417704" y="2307538"/>
                </a:lnTo>
                <a:close/>
              </a:path>
              <a:path extrusionOk="0" h="6837680" w="2545079">
                <a:moveTo>
                  <a:pt x="2545001" y="0"/>
                </a:moveTo>
                <a:lnTo>
                  <a:pt x="2518451" y="0"/>
                </a:lnTo>
                <a:lnTo>
                  <a:pt x="1939410" y="2100926"/>
                </a:lnTo>
                <a:lnTo>
                  <a:pt x="1547482" y="3546182"/>
                </a:lnTo>
                <a:lnTo>
                  <a:pt x="1526636" y="3591946"/>
                </a:lnTo>
                <a:lnTo>
                  <a:pt x="1493593" y="3627886"/>
                </a:lnTo>
                <a:lnTo>
                  <a:pt x="1451629" y="3652061"/>
                </a:lnTo>
                <a:lnTo>
                  <a:pt x="1404021" y="3662531"/>
                </a:lnTo>
                <a:lnTo>
                  <a:pt x="1490651" y="3662531"/>
                </a:lnTo>
                <a:lnTo>
                  <a:pt x="1525146" y="3636302"/>
                </a:lnTo>
                <a:lnTo>
                  <a:pt x="1554173" y="3598928"/>
                </a:lnTo>
                <a:lnTo>
                  <a:pt x="1572769" y="3553764"/>
                </a:lnTo>
                <a:lnTo>
                  <a:pt x="1964695" y="2108507"/>
                </a:lnTo>
                <a:lnTo>
                  <a:pt x="2539944" y="16423"/>
                </a:lnTo>
                <a:lnTo>
                  <a:pt x="2543737" y="3790"/>
                </a:lnTo>
                <a:lnTo>
                  <a:pt x="2545001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5"/>
          <p:cNvGrpSpPr/>
          <p:nvPr/>
        </p:nvGrpSpPr>
        <p:grpSpPr>
          <a:xfrm>
            <a:off x="6893328" y="0"/>
            <a:ext cx="5298671" cy="6858000"/>
            <a:chOff x="6893328" y="0"/>
            <a:chExt cx="5298671" cy="6858000"/>
          </a:xfrm>
        </p:grpSpPr>
        <p:sp>
          <p:nvSpPr>
            <p:cNvPr id="97" name="Google Shape;97;p5"/>
            <p:cNvSpPr/>
            <p:nvPr/>
          </p:nvSpPr>
          <p:spPr>
            <a:xfrm>
              <a:off x="6893328" y="0"/>
              <a:ext cx="1818639" cy="6858000"/>
            </a:xfrm>
            <a:custGeom>
              <a:rect b="b" l="l" r="r" t="t"/>
              <a:pathLst>
                <a:path extrusionOk="0" h="6858000" w="1818640">
                  <a:moveTo>
                    <a:pt x="0" y="6858000"/>
                  </a:moveTo>
                  <a:lnTo>
                    <a:pt x="1818556" y="0"/>
                  </a:lnTo>
                </a:path>
              </a:pathLst>
            </a:custGeom>
            <a:noFill/>
            <a:ln cap="flat" cmpd="sng" w="22225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8" name="Google Shape;98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181406" y="0"/>
              <a:ext cx="5010593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9" name="Google Shape;99;p5"/>
          <p:cNvSpPr txBox="1"/>
          <p:nvPr/>
        </p:nvSpPr>
        <p:spPr>
          <a:xfrm>
            <a:off x="11330203" y="6461759"/>
            <a:ext cx="10287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5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0" name="Google Shape;100;p5"/>
          <p:cNvSpPr txBox="1"/>
          <p:nvPr>
            <p:ph type="title"/>
          </p:nvPr>
        </p:nvSpPr>
        <p:spPr>
          <a:xfrm>
            <a:off x="855403" y="771650"/>
            <a:ext cx="40395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</a:rPr>
              <a:t>Osservazioni finali</a:t>
            </a:r>
            <a:endParaRPr sz="2800"/>
          </a:p>
        </p:txBody>
      </p:sp>
      <p:grpSp>
        <p:nvGrpSpPr>
          <p:cNvPr id="101" name="Google Shape;101;p5"/>
          <p:cNvGrpSpPr/>
          <p:nvPr/>
        </p:nvGrpSpPr>
        <p:grpSpPr>
          <a:xfrm>
            <a:off x="7377174" y="0"/>
            <a:ext cx="3466203" cy="6858000"/>
            <a:chOff x="7377174" y="0"/>
            <a:chExt cx="3466203" cy="6858000"/>
          </a:xfrm>
        </p:grpSpPr>
        <p:pic>
          <p:nvPicPr>
            <p:cNvPr id="102" name="Google Shape;102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" name="Google Shape;103;p5"/>
            <p:cNvSpPr/>
            <p:nvPr/>
          </p:nvSpPr>
          <p:spPr>
            <a:xfrm>
              <a:off x="7377174" y="0"/>
              <a:ext cx="2555240" cy="6858000"/>
            </a:xfrm>
            <a:custGeom>
              <a:rect b="b" l="l" r="r" t="t"/>
              <a:pathLst>
                <a:path extrusionOk="0" h="6858000" w="2555240">
                  <a:moveTo>
                    <a:pt x="1541856" y="1537132"/>
                  </a:moveTo>
                  <a:lnTo>
                    <a:pt x="1494490" y="1543598"/>
                  </a:lnTo>
                  <a:lnTo>
                    <a:pt x="1450943" y="1561725"/>
                  </a:lnTo>
                  <a:lnTo>
                    <a:pt x="1413442" y="1590241"/>
                  </a:lnTo>
                  <a:lnTo>
                    <a:pt x="1384216" y="1627873"/>
                  </a:lnTo>
                  <a:lnTo>
                    <a:pt x="1365493" y="1673349"/>
                  </a:lnTo>
                  <a:lnTo>
                    <a:pt x="970859" y="3128578"/>
                  </a:lnTo>
                  <a:lnTo>
                    <a:pt x="0" y="6858000"/>
                  </a:lnTo>
                  <a:lnTo>
                    <a:pt x="25956" y="6858000"/>
                  </a:lnTo>
                  <a:lnTo>
                    <a:pt x="996320" y="3136211"/>
                  </a:lnTo>
                  <a:lnTo>
                    <a:pt x="1390952" y="1680980"/>
                  </a:lnTo>
                  <a:lnTo>
                    <a:pt x="1411941" y="1634902"/>
                  </a:lnTo>
                  <a:lnTo>
                    <a:pt x="1445212" y="1598715"/>
                  </a:lnTo>
                  <a:lnTo>
                    <a:pt x="1487466" y="1574373"/>
                  </a:lnTo>
                  <a:lnTo>
                    <a:pt x="1535403" y="1563830"/>
                  </a:lnTo>
                  <a:lnTo>
                    <a:pt x="1637281" y="1563830"/>
                  </a:lnTo>
                  <a:lnTo>
                    <a:pt x="1625324" y="1556399"/>
                  </a:lnTo>
                  <a:lnTo>
                    <a:pt x="1590814" y="1543598"/>
                  </a:lnTo>
                  <a:lnTo>
                    <a:pt x="1541856" y="1537132"/>
                  </a:lnTo>
                  <a:close/>
                </a:path>
                <a:path extrusionOk="0" h="6858000" w="2555240">
                  <a:moveTo>
                    <a:pt x="1637281" y="1563830"/>
                  </a:moveTo>
                  <a:lnTo>
                    <a:pt x="1535403" y="1563830"/>
                  </a:lnTo>
                  <a:lnTo>
                    <a:pt x="1585722" y="1569040"/>
                  </a:lnTo>
                  <a:lnTo>
                    <a:pt x="1614962" y="1580210"/>
                  </a:lnTo>
                  <a:lnTo>
                    <a:pt x="1663416" y="1617338"/>
                  </a:lnTo>
                  <a:lnTo>
                    <a:pt x="1694326" y="1671361"/>
                  </a:lnTo>
                  <a:lnTo>
                    <a:pt x="1701964" y="1732261"/>
                  </a:lnTo>
                  <a:lnTo>
                    <a:pt x="1696474" y="1763665"/>
                  </a:lnTo>
                  <a:lnTo>
                    <a:pt x="1436780" y="2721522"/>
                  </a:lnTo>
                  <a:lnTo>
                    <a:pt x="1430309" y="2770443"/>
                  </a:lnTo>
                  <a:lnTo>
                    <a:pt x="1436780" y="2817773"/>
                  </a:lnTo>
                  <a:lnTo>
                    <a:pt x="1454921" y="2861288"/>
                  </a:lnTo>
                  <a:lnTo>
                    <a:pt x="1483458" y="2898760"/>
                  </a:lnTo>
                  <a:lnTo>
                    <a:pt x="1521118" y="2927964"/>
                  </a:lnTo>
                  <a:lnTo>
                    <a:pt x="1566627" y="2946674"/>
                  </a:lnTo>
                  <a:lnTo>
                    <a:pt x="1618576" y="2952831"/>
                  </a:lnTo>
                  <a:lnTo>
                    <a:pt x="1668753" y="2944640"/>
                  </a:lnTo>
                  <a:lnTo>
                    <a:pt x="1704059" y="2928175"/>
                  </a:lnTo>
                  <a:lnTo>
                    <a:pt x="1617364" y="2928175"/>
                  </a:lnTo>
                  <a:lnTo>
                    <a:pt x="1572991" y="2922507"/>
                  </a:lnTo>
                  <a:lnTo>
                    <a:pt x="1526878" y="2901533"/>
                  </a:lnTo>
                  <a:lnTo>
                    <a:pt x="1490664" y="2868286"/>
                  </a:lnTo>
                  <a:lnTo>
                    <a:pt x="1466303" y="2826064"/>
                  </a:lnTo>
                  <a:lnTo>
                    <a:pt x="1455753" y="2778164"/>
                  </a:lnTo>
                  <a:lnTo>
                    <a:pt x="1460967" y="2727882"/>
                  </a:lnTo>
                  <a:lnTo>
                    <a:pt x="1720661" y="1770024"/>
                  </a:lnTo>
                  <a:lnTo>
                    <a:pt x="1726648" y="1734387"/>
                  </a:lnTo>
                  <a:lnTo>
                    <a:pt x="1725674" y="1701333"/>
                  </a:lnTo>
                  <a:lnTo>
                    <a:pt x="1725594" y="1698631"/>
                  </a:lnTo>
                  <a:lnTo>
                    <a:pt x="1717618" y="1663589"/>
                  </a:lnTo>
                  <a:lnTo>
                    <a:pt x="1702839" y="1630098"/>
                  </a:lnTo>
                  <a:lnTo>
                    <a:pt x="1681934" y="1600125"/>
                  </a:lnTo>
                  <a:lnTo>
                    <a:pt x="1655897" y="1575400"/>
                  </a:lnTo>
                  <a:lnTo>
                    <a:pt x="1637281" y="1563830"/>
                  </a:lnTo>
                  <a:close/>
                </a:path>
                <a:path extrusionOk="0" h="6858000" w="2555240">
                  <a:moveTo>
                    <a:pt x="2555219" y="0"/>
                  </a:moveTo>
                  <a:lnTo>
                    <a:pt x="2528139" y="0"/>
                  </a:lnTo>
                  <a:lnTo>
                    <a:pt x="2100017" y="1561407"/>
                  </a:lnTo>
                  <a:lnTo>
                    <a:pt x="1757578" y="2837279"/>
                  </a:lnTo>
                  <a:lnTo>
                    <a:pt x="1732760" y="2874962"/>
                  </a:lnTo>
                  <a:lnTo>
                    <a:pt x="1699570" y="2903364"/>
                  </a:lnTo>
                  <a:lnTo>
                    <a:pt x="1660330" y="2921448"/>
                  </a:lnTo>
                  <a:lnTo>
                    <a:pt x="1617364" y="2928175"/>
                  </a:lnTo>
                  <a:lnTo>
                    <a:pt x="1704059" y="2928175"/>
                  </a:lnTo>
                  <a:lnTo>
                    <a:pt x="1714469" y="2923320"/>
                  </a:lnTo>
                  <a:lnTo>
                    <a:pt x="1753036" y="2890094"/>
                  </a:lnTo>
                  <a:lnTo>
                    <a:pt x="1781765" y="2846183"/>
                  </a:lnTo>
                  <a:lnTo>
                    <a:pt x="1781765" y="2844910"/>
                  </a:lnTo>
                  <a:lnTo>
                    <a:pt x="2124204" y="1567768"/>
                  </a:lnTo>
                  <a:lnTo>
                    <a:pt x="2555219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" name="Google Shape;104;p5"/>
          <p:cNvSpPr txBox="1"/>
          <p:nvPr/>
        </p:nvSpPr>
        <p:spPr>
          <a:xfrm>
            <a:off x="122670" y="6548628"/>
            <a:ext cx="5772150" cy="23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1: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5" name="Google Shape;105;p5"/>
          <p:cNvSpPr txBox="1"/>
          <p:nvPr/>
        </p:nvSpPr>
        <p:spPr>
          <a:xfrm>
            <a:off x="692056" y="1566164"/>
            <a:ext cx="6987000" cy="46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6650">
            <a:spAutoFit/>
          </a:bodyPr>
          <a:lstStyle/>
          <a:p>
            <a:pPr indent="-85090" lvl="0" marL="103504" marR="73660" rtl="0" algn="l">
              <a:lnSpc>
                <a:spcPct val="117222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Char char="•"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	Le infrastrutture energetiche sono sistemi fondamentali per il benessere sociale ed economico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177800" lvl="1" marL="398145" rtl="0" algn="l">
              <a:lnSpc>
                <a:spcPct val="100000"/>
              </a:lnSpc>
              <a:spcBef>
                <a:spcPts val="57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Tutti dipendono dall'energia per vivere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176530" lvl="1" marL="396240" marR="5080" rtl="0" algn="l">
              <a:lnSpc>
                <a:spcPct val="118750"/>
              </a:lnSpc>
              <a:spcBef>
                <a:spcPts val="66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	Tutte le organizzazioni, le aziende e le istituzioni dipendono dall'energia per funzionare correttamente.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177800" lvl="1" marL="398145" rtl="0" algn="l">
              <a:lnSpc>
                <a:spcPct val="100000"/>
              </a:lnSpc>
              <a:spcBef>
                <a:spcPts val="535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Tutte le infrastrutture critiche dipendono dall'energia per funzionare.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85090" lvl="0" marL="103504" marR="106045" rtl="0" algn="l">
              <a:lnSpc>
                <a:spcPct val="98900"/>
              </a:lnSpc>
              <a:spcBef>
                <a:spcPts val="685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	Purtroppo, i sistemi energetici si affidano a più componenti di rete e a nuove tecnologie per il proprio controllo e monitoraggio, per cui l'infrastruttura centrale tende ad essere suscettibile a più tipi di attacchi.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  <a:p>
            <a:pPr indent="-176530" lvl="1" marL="396240" marR="229870" rtl="0" algn="just">
              <a:lnSpc>
                <a:spcPct val="99400"/>
              </a:lnSpc>
              <a:spcBef>
                <a:spcPts val="645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	Infatti, il numero di incidenti aumenta ogni anno, con il rischio aggiuntivo di colpire altre infrastrutture, sistemi o componenti critici.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  <a:p>
            <a:pPr indent="-176530" lvl="1" marL="396240" marR="901700" rtl="0" algn="just">
              <a:lnSpc>
                <a:spcPct val="118750"/>
              </a:lnSpc>
              <a:spcBef>
                <a:spcPts val="755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-US" sz="1500">
                <a:latin typeface="Verdana"/>
                <a:ea typeface="Verdana"/>
                <a:cs typeface="Verdana"/>
                <a:sym typeface="Verdana"/>
              </a:rPr>
              <a:t>	E le minacce stanno diventando sempre più intelligenti, persistenti e distruttive: ciò che caratterizza una APT</a:t>
            </a:r>
            <a:endParaRPr sz="15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6"/>
          <p:cNvGrpSpPr/>
          <p:nvPr/>
        </p:nvGrpSpPr>
        <p:grpSpPr>
          <a:xfrm>
            <a:off x="0" y="-2235"/>
            <a:ext cx="5840730" cy="6862275"/>
            <a:chOff x="0" y="-2235"/>
            <a:chExt cx="5840730" cy="6862275"/>
          </a:xfrm>
        </p:grpSpPr>
        <p:pic>
          <p:nvPicPr>
            <p:cNvPr id="111" name="Google Shape;111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25696" y="5059679"/>
              <a:ext cx="929639" cy="1798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-2235"/>
              <a:ext cx="5840730" cy="6862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6"/>
            <p:cNvSpPr/>
            <p:nvPr/>
          </p:nvSpPr>
          <p:spPr>
            <a:xfrm>
              <a:off x="2932646" y="0"/>
              <a:ext cx="1818639" cy="6858000"/>
            </a:xfrm>
            <a:custGeom>
              <a:rect b="b" l="l" r="r" t="t"/>
              <a:pathLst>
                <a:path extrusionOk="0" h="6858000" w="1818639">
                  <a:moveTo>
                    <a:pt x="1818556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2225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4" name="Google Shape;114;p6"/>
          <p:cNvSpPr txBox="1"/>
          <p:nvPr>
            <p:ph type="title"/>
          </p:nvPr>
        </p:nvSpPr>
        <p:spPr>
          <a:xfrm>
            <a:off x="6488586" y="1089028"/>
            <a:ext cx="4605000" cy="21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2375">
            <a:spAutoFit/>
          </a:bodyPr>
          <a:lstStyle/>
          <a:p>
            <a:pPr indent="0" lvl="0" marL="12700" marR="5080" rtl="0" algn="l">
              <a:lnSpc>
                <a:spcPct val="1065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</a:rPr>
              <a:t>Argomento-1: Introduzione al controllo dell'energia</a:t>
            </a:r>
            <a:endParaRPr sz="3200"/>
          </a:p>
          <a:p>
            <a:pPr indent="0" lvl="0" marL="12700" rtl="0" algn="l">
              <a:lnSpc>
                <a:spcPct val="1073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</a:rPr>
              <a:t>Protezione della rete</a:t>
            </a:r>
            <a:endParaRPr sz="3200"/>
          </a:p>
        </p:txBody>
      </p:sp>
      <p:sp>
        <p:nvSpPr>
          <p:cNvPr id="115" name="Google Shape;115;p6"/>
          <p:cNvSpPr txBox="1"/>
          <p:nvPr>
            <p:ph idx="1" type="body"/>
          </p:nvPr>
        </p:nvSpPr>
        <p:spPr>
          <a:xfrm>
            <a:off x="6488577" y="3288284"/>
            <a:ext cx="5010900" cy="26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2222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Panoramica</a:t>
            </a:r>
            <a:endParaRPr sz="2300"/>
          </a:p>
          <a:p>
            <a:pPr indent="-266700" lvl="0" marL="285750" marR="5080" rtl="0" algn="l">
              <a:lnSpc>
                <a:spcPct val="99400"/>
              </a:lnSpc>
              <a:spcBef>
                <a:spcPts val="1620"/>
              </a:spcBef>
              <a:spcAft>
                <a:spcPts val="0"/>
              </a:spcAft>
              <a:buClr>
                <a:srgbClr val="FFBA00"/>
              </a:buClr>
              <a:buSzPts val="1700"/>
              <a:buFont typeface="Courier New"/>
              <a:buChar char="o"/>
            </a:pPr>
            <a:r>
              <a:rPr lang="en-US" sz="1700">
                <a:solidFill>
                  <a:srgbClr val="7F7F7F"/>
                </a:solidFill>
              </a:rPr>
              <a:t>Introduzione allo scenario applicativo e alle principali sfide di sicurezza nei sistemi di controllo dell'energia.</a:t>
            </a:r>
            <a:endParaRPr sz="1700"/>
          </a:p>
          <a:p>
            <a:pPr indent="-266700" lvl="0" marL="285750" rtl="0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rgbClr val="FFBA00"/>
              </a:buClr>
              <a:buSzPts val="1700"/>
              <a:buFont typeface="Courier New"/>
              <a:buChar char="o"/>
            </a:pPr>
            <a:r>
              <a:rPr lang="en-US" sz="1700">
                <a:solidFill>
                  <a:srgbClr val="7F7F7F"/>
                </a:solidFill>
              </a:rPr>
              <a:t>Tassonomia delle minacce e casi di studio</a:t>
            </a:r>
            <a:endParaRPr sz="1700"/>
          </a:p>
          <a:p>
            <a:pPr indent="-266700" lvl="0" marL="285750" rtl="0" algn="l">
              <a:lnSpc>
                <a:spcPct val="100000"/>
              </a:lnSpc>
              <a:spcBef>
                <a:spcPts val="1225"/>
              </a:spcBef>
              <a:spcAft>
                <a:spcPts val="0"/>
              </a:spcAft>
              <a:buClr>
                <a:srgbClr val="FFBA00"/>
              </a:buClr>
              <a:buSzPts val="1700"/>
              <a:buFont typeface="Courier New"/>
              <a:buChar char="o"/>
            </a:pPr>
            <a:r>
              <a:rPr lang="en-US" sz="1700">
                <a:solidFill>
                  <a:srgbClr val="7F7F7F"/>
                </a:solidFill>
              </a:rPr>
              <a:t>Osservazioni finali</a:t>
            </a:r>
            <a:endParaRPr sz="1700"/>
          </a:p>
          <a:p>
            <a:pPr indent="-266700" lvl="0" marL="285750" rtl="0" algn="l">
              <a:lnSpc>
                <a:spcPct val="100000"/>
              </a:lnSpc>
              <a:spcBef>
                <a:spcPts val="1250"/>
              </a:spcBef>
              <a:spcAft>
                <a:spcPts val="0"/>
              </a:spcAft>
              <a:buClr>
                <a:srgbClr val="FFBA00"/>
              </a:buClr>
              <a:buSzPts val="1700"/>
              <a:buFont typeface="Courier New"/>
              <a:buChar char="o"/>
            </a:pPr>
            <a:r>
              <a:rPr b="1" lang="en-US" sz="17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Riferimenti e fonti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6" name="Google Shape;11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9376" y="6167335"/>
            <a:ext cx="3294001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6"/>
          <p:cNvSpPr txBox="1"/>
          <p:nvPr/>
        </p:nvSpPr>
        <p:spPr>
          <a:xfrm>
            <a:off x="84510" y="6341364"/>
            <a:ext cx="3769360" cy="443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CSP004_C_E - ARGOMENTO 1: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  <a:p>
            <a:pPr indent="0" lvl="0" marL="12700" rtl="0" algn="l">
              <a:lnSpc>
                <a:spcPct val="117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8" name="Google Shape;118;p6"/>
          <p:cNvSpPr/>
          <p:nvPr/>
        </p:nvSpPr>
        <p:spPr>
          <a:xfrm>
            <a:off x="3494806" y="10314"/>
            <a:ext cx="2545080" cy="6837680"/>
          </a:xfrm>
          <a:custGeom>
            <a:rect b="b" l="l" r="r" t="t"/>
            <a:pathLst>
              <a:path extrusionOk="0" h="6837680" w="2545079">
                <a:moveTo>
                  <a:pt x="1321419" y="2283050"/>
                </a:moveTo>
                <a:lnTo>
                  <a:pt x="1271586" y="2291185"/>
                </a:lnTo>
                <a:lnTo>
                  <a:pt x="1226183" y="2312359"/>
                </a:lnTo>
                <a:lnTo>
                  <a:pt x="1187880" y="2345357"/>
                </a:lnTo>
                <a:lnTo>
                  <a:pt x="1159347" y="2388967"/>
                </a:lnTo>
                <a:lnTo>
                  <a:pt x="1159347" y="2390231"/>
                </a:lnTo>
                <a:lnTo>
                  <a:pt x="819255" y="3658619"/>
                </a:lnTo>
                <a:lnTo>
                  <a:pt x="0" y="6835910"/>
                </a:lnTo>
                <a:lnTo>
                  <a:pt x="6637" y="6836640"/>
                </a:lnTo>
                <a:lnTo>
                  <a:pt x="13275" y="6837015"/>
                </a:lnTo>
                <a:lnTo>
                  <a:pt x="20860" y="6837173"/>
                </a:lnTo>
                <a:lnTo>
                  <a:pt x="26549" y="6837173"/>
                </a:lnTo>
                <a:lnTo>
                  <a:pt x="843276" y="3664936"/>
                </a:lnTo>
                <a:lnTo>
                  <a:pt x="1183368" y="2397810"/>
                </a:lnTo>
                <a:lnTo>
                  <a:pt x="1208017" y="2360385"/>
                </a:lnTo>
                <a:lnTo>
                  <a:pt x="1240979" y="2332178"/>
                </a:lnTo>
                <a:lnTo>
                  <a:pt x="1279950" y="2314218"/>
                </a:lnTo>
                <a:lnTo>
                  <a:pt x="1322622" y="2307538"/>
                </a:lnTo>
                <a:lnTo>
                  <a:pt x="1417704" y="2307538"/>
                </a:lnTo>
                <a:lnTo>
                  <a:pt x="1373012" y="2289164"/>
                </a:lnTo>
                <a:lnTo>
                  <a:pt x="1321419" y="2283050"/>
                </a:lnTo>
                <a:close/>
              </a:path>
              <a:path extrusionOk="0" h="6837680" w="2545079">
                <a:moveTo>
                  <a:pt x="1417704" y="2307538"/>
                </a:moveTo>
                <a:lnTo>
                  <a:pt x="1322622" y="2307538"/>
                </a:lnTo>
                <a:lnTo>
                  <a:pt x="1366690" y="2313167"/>
                </a:lnTo>
                <a:lnTo>
                  <a:pt x="1412487" y="2333998"/>
                </a:lnTo>
                <a:lnTo>
                  <a:pt x="1448453" y="2367016"/>
                </a:lnTo>
                <a:lnTo>
                  <a:pt x="1472646" y="2408949"/>
                </a:lnTo>
                <a:lnTo>
                  <a:pt x="1483125" y="2456521"/>
                </a:lnTo>
                <a:lnTo>
                  <a:pt x="1477947" y="2506458"/>
                </a:lnTo>
                <a:lnTo>
                  <a:pt x="1220033" y="3457750"/>
                </a:lnTo>
                <a:lnTo>
                  <a:pt x="1214086" y="3493143"/>
                </a:lnTo>
                <a:lnTo>
                  <a:pt x="1215054" y="3525971"/>
                </a:lnTo>
                <a:lnTo>
                  <a:pt x="1215133" y="3528655"/>
                </a:lnTo>
                <a:lnTo>
                  <a:pt x="1223055" y="3563456"/>
                </a:lnTo>
                <a:lnTo>
                  <a:pt x="1258495" y="3626484"/>
                </a:lnTo>
                <a:lnTo>
                  <a:pt x="1314716" y="3669911"/>
                </a:lnTo>
                <a:lnTo>
                  <a:pt x="1397612" y="3689046"/>
                </a:lnTo>
                <a:lnTo>
                  <a:pt x="1444654" y="3682624"/>
                </a:lnTo>
                <a:lnTo>
                  <a:pt x="1487903" y="3664621"/>
                </a:lnTo>
                <a:lnTo>
                  <a:pt x="1490651" y="3662531"/>
                </a:lnTo>
                <a:lnTo>
                  <a:pt x="1404021" y="3662531"/>
                </a:lnTo>
                <a:lnTo>
                  <a:pt x="1354047" y="3657357"/>
                </a:lnTo>
                <a:lnTo>
                  <a:pt x="1299051" y="3630195"/>
                </a:lnTo>
                <a:lnTo>
                  <a:pt x="1259225" y="3584084"/>
                </a:lnTo>
                <a:lnTo>
                  <a:pt x="1239313" y="3525971"/>
                </a:lnTo>
                <a:lnTo>
                  <a:pt x="1238602" y="3495255"/>
                </a:lnTo>
                <a:lnTo>
                  <a:pt x="1244055" y="3464067"/>
                </a:lnTo>
                <a:lnTo>
                  <a:pt x="1501968" y="2512775"/>
                </a:lnTo>
                <a:lnTo>
                  <a:pt x="1508395" y="2464189"/>
                </a:lnTo>
                <a:lnTo>
                  <a:pt x="1501968" y="2417182"/>
                </a:lnTo>
                <a:lnTo>
                  <a:pt x="1483952" y="2373966"/>
                </a:lnTo>
                <a:lnTo>
                  <a:pt x="1455611" y="2336750"/>
                </a:lnTo>
                <a:lnTo>
                  <a:pt x="1418210" y="2307746"/>
                </a:lnTo>
                <a:lnTo>
                  <a:pt x="1417704" y="2307538"/>
                </a:lnTo>
                <a:close/>
              </a:path>
              <a:path extrusionOk="0" h="6837680" w="2545079">
                <a:moveTo>
                  <a:pt x="2545001" y="0"/>
                </a:moveTo>
                <a:lnTo>
                  <a:pt x="2518451" y="0"/>
                </a:lnTo>
                <a:lnTo>
                  <a:pt x="1939410" y="2100926"/>
                </a:lnTo>
                <a:lnTo>
                  <a:pt x="1547482" y="3546182"/>
                </a:lnTo>
                <a:lnTo>
                  <a:pt x="1526636" y="3591946"/>
                </a:lnTo>
                <a:lnTo>
                  <a:pt x="1493593" y="3627886"/>
                </a:lnTo>
                <a:lnTo>
                  <a:pt x="1451629" y="3652061"/>
                </a:lnTo>
                <a:lnTo>
                  <a:pt x="1404021" y="3662531"/>
                </a:lnTo>
                <a:lnTo>
                  <a:pt x="1490651" y="3662531"/>
                </a:lnTo>
                <a:lnTo>
                  <a:pt x="1525146" y="3636302"/>
                </a:lnTo>
                <a:lnTo>
                  <a:pt x="1554173" y="3598928"/>
                </a:lnTo>
                <a:lnTo>
                  <a:pt x="1572769" y="3553764"/>
                </a:lnTo>
                <a:lnTo>
                  <a:pt x="1964695" y="2108507"/>
                </a:lnTo>
                <a:lnTo>
                  <a:pt x="2539944" y="16423"/>
                </a:lnTo>
                <a:lnTo>
                  <a:pt x="2543737" y="3790"/>
                </a:lnTo>
                <a:lnTo>
                  <a:pt x="2545001" y="0"/>
                </a:lnTo>
                <a:close/>
              </a:path>
            </a:pathLst>
          </a:custGeom>
          <a:solidFill>
            <a:srgbClr val="FFBA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/>
          <p:nvPr/>
        </p:nvSpPr>
        <p:spPr>
          <a:xfrm>
            <a:off x="6893328" y="0"/>
            <a:ext cx="1818639" cy="6858000"/>
          </a:xfrm>
          <a:custGeom>
            <a:rect b="b" l="l" r="r" t="t"/>
            <a:pathLst>
              <a:path extrusionOk="0" h="6858000" w="1818640">
                <a:moveTo>
                  <a:pt x="0" y="6858000"/>
                </a:moveTo>
                <a:lnTo>
                  <a:pt x="1818556" y="0"/>
                </a:lnTo>
              </a:path>
            </a:pathLst>
          </a:custGeom>
          <a:noFill/>
          <a:ln cap="flat" cmpd="sng" w="22225">
            <a:solidFill>
              <a:srgbClr val="D87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4416" y="5007864"/>
            <a:ext cx="3843528" cy="43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3690" y="0"/>
            <a:ext cx="502482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7"/>
          <p:cNvSpPr txBox="1"/>
          <p:nvPr>
            <p:ph type="title"/>
          </p:nvPr>
        </p:nvSpPr>
        <p:spPr>
          <a:xfrm>
            <a:off x="875063" y="1200403"/>
            <a:ext cx="4991735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Riferimenti e fonti</a:t>
            </a:r>
            <a:endParaRPr sz="3600"/>
          </a:p>
        </p:txBody>
      </p:sp>
      <p:sp>
        <p:nvSpPr>
          <p:cNvPr id="127" name="Google Shape;127;p7"/>
          <p:cNvSpPr txBox="1"/>
          <p:nvPr/>
        </p:nvSpPr>
        <p:spPr>
          <a:xfrm>
            <a:off x="875061" y="2096515"/>
            <a:ext cx="6344285" cy="28632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5225">
            <a:spAutoFit/>
          </a:bodyPr>
          <a:lstStyle/>
          <a:p>
            <a:pPr indent="-274320" lvl="0" marL="287020" marR="2877820" rtl="0" algn="l">
              <a:lnSpc>
                <a:spcPct val="767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Verdana"/>
              <a:buAutoNum type="arabicPeriod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Alcune cifre sono state attribuite da Vecteezy, URL: </a:t>
            </a:r>
            <a:r>
              <a:rPr lang="en-US" sz="12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</a:t>
            </a:r>
            <a:r>
              <a:rPr lang="en-US" sz="12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//www.vecteezy.com/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- grazie!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05833"/>
              </a:lnSpc>
              <a:spcBef>
                <a:spcPts val="360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Verdana"/>
              <a:buAutoNum type="arabicPeriod"/>
            </a:pPr>
            <a:r>
              <a:rPr lang="en-US" sz="1200">
                <a:solidFill>
                  <a:srgbClr val="161616"/>
                </a:solidFill>
                <a:latin typeface="Verdana"/>
                <a:ea typeface="Verdana"/>
                <a:cs typeface="Verdana"/>
                <a:sym typeface="Verdana"/>
              </a:rPr>
              <a:t>DeepL Traduttore per la correzione di bozze.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287020" rtl="0" algn="l">
              <a:lnSpc>
                <a:spcPct val="10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161616"/>
                </a:solidFill>
                <a:latin typeface="Verdana"/>
                <a:ea typeface="Verdana"/>
                <a:cs typeface="Verdana"/>
                <a:sym typeface="Verdana"/>
              </a:rPr>
              <a:t>URL: </a:t>
            </a:r>
            <a:r>
              <a:rPr lang="en-US" sz="12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</a:t>
            </a:r>
            <a:r>
              <a:rPr lang="en-US" sz="12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//www.deepl.com/translator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04999"/>
              </a:lnSpc>
              <a:spcBef>
                <a:spcPts val="360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Verdana"/>
              <a:buAutoNum type="arabicPeriod" startAt="3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ENISA, CIRAS, 2024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28702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URL: </a:t>
            </a:r>
            <a:r>
              <a:rPr lang="en-US" sz="12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https://ciras.enisa.europa.eu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Verdana"/>
              <a:buAutoNum type="arabicPeriod" startAt="4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CloudShark.org - modbus-bug0.pcapng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28702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URL: </a:t>
            </a:r>
            <a:r>
              <a:rPr lang="en-US" sz="1200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</a:t>
            </a:r>
            <a:r>
              <a:rPr lang="en-US" sz="12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//www.cloudshark.org/captures/4b8f9f3579b3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287020" marR="5080" rtl="0" algn="l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Verdana"/>
              <a:buAutoNum type="arabicPeriod" startAt="5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C. Alcaraz, J. Lopez, Un'analisi di sicurezza per le reti mesh di sensori wireless in sistemi altamente critici,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287020" rtl="0" algn="l">
              <a:lnSpc>
                <a:spcPct val="820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IEEE Transactions on Systems, Man, and Cybernetics, Part C: Applications and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28702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Reviews, vol. 40, no. 4, pp. 419-428, 2010, ISSN: 1094-6977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287020" marR="1876425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Verdana"/>
              <a:buAutoNum type="arabicPeriod" startAt="6"/>
            </a:pPr>
            <a:r>
              <a:rPr lang="en-US" sz="1200">
                <a:solidFill>
                  <a:srgbClr val="111111"/>
                </a:solidFill>
                <a:latin typeface="Verdana"/>
                <a:ea typeface="Verdana"/>
                <a:cs typeface="Verdana"/>
                <a:sym typeface="Verdana"/>
              </a:rPr>
              <a:t>Netresec, "Cattura i file da 4SICS Geek Lounge", 2024 </a:t>
            </a: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URL: </a:t>
            </a:r>
            <a:r>
              <a:rPr lang="en-US" sz="12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</a:t>
            </a:r>
            <a:r>
              <a:rPr lang="en-US" sz="12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//www.netresec.com/?page=PCAP4SICS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10000"/>
              </a:lnSpc>
              <a:spcBef>
                <a:spcPts val="265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Verdana"/>
              <a:buAutoNum type="arabicPeriod" startAt="6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CS3Sthtlm, 2014-2020, 2024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28702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URL: </a:t>
            </a:r>
            <a:r>
              <a:rPr lang="en-US" sz="12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https://cs3sthlm.se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28" name="Google Shape;128;p7"/>
          <p:cNvGrpSpPr/>
          <p:nvPr/>
        </p:nvGrpSpPr>
        <p:grpSpPr>
          <a:xfrm>
            <a:off x="7371306" y="0"/>
            <a:ext cx="3472071" cy="6858000"/>
            <a:chOff x="7371306" y="0"/>
            <a:chExt cx="3472071" cy="6858000"/>
          </a:xfrm>
        </p:grpSpPr>
        <p:pic>
          <p:nvPicPr>
            <p:cNvPr id="129" name="Google Shape;129;p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827263" y="5154167"/>
              <a:ext cx="880872" cy="17038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" name="Google Shape;130;p7"/>
            <p:cNvSpPr/>
            <p:nvPr/>
          </p:nvSpPr>
          <p:spPr>
            <a:xfrm>
              <a:off x="7371306" y="0"/>
              <a:ext cx="2555875" cy="6858000"/>
            </a:xfrm>
            <a:custGeom>
              <a:rect b="b" l="l" r="r" t="t"/>
              <a:pathLst>
                <a:path extrusionOk="0" h="6858000" w="2555875">
                  <a:moveTo>
                    <a:pt x="1547727" y="1516813"/>
                  </a:moveTo>
                  <a:lnTo>
                    <a:pt x="1500360" y="1523280"/>
                  </a:lnTo>
                  <a:lnTo>
                    <a:pt x="1456813" y="1541406"/>
                  </a:lnTo>
                  <a:lnTo>
                    <a:pt x="1419312" y="1569922"/>
                  </a:lnTo>
                  <a:lnTo>
                    <a:pt x="1390086" y="1607553"/>
                  </a:lnTo>
                  <a:lnTo>
                    <a:pt x="1371362" y="1653029"/>
                  </a:lnTo>
                  <a:lnTo>
                    <a:pt x="976729" y="3108258"/>
                  </a:lnTo>
                  <a:lnTo>
                    <a:pt x="4150" y="6844283"/>
                  </a:lnTo>
                  <a:lnTo>
                    <a:pt x="331" y="6857004"/>
                  </a:lnTo>
                  <a:lnTo>
                    <a:pt x="0" y="6858000"/>
                  </a:lnTo>
                  <a:lnTo>
                    <a:pt x="26527" y="6858000"/>
                  </a:lnTo>
                  <a:lnTo>
                    <a:pt x="1002190" y="3115892"/>
                  </a:lnTo>
                  <a:lnTo>
                    <a:pt x="1396822" y="1660662"/>
                  </a:lnTo>
                  <a:lnTo>
                    <a:pt x="1417811" y="1614583"/>
                  </a:lnTo>
                  <a:lnTo>
                    <a:pt x="1451082" y="1578395"/>
                  </a:lnTo>
                  <a:lnTo>
                    <a:pt x="1493336" y="1554053"/>
                  </a:lnTo>
                  <a:lnTo>
                    <a:pt x="1541273" y="1543510"/>
                  </a:lnTo>
                  <a:lnTo>
                    <a:pt x="1643151" y="1543510"/>
                  </a:lnTo>
                  <a:lnTo>
                    <a:pt x="1631195" y="1536079"/>
                  </a:lnTo>
                  <a:lnTo>
                    <a:pt x="1596685" y="1523280"/>
                  </a:lnTo>
                  <a:lnTo>
                    <a:pt x="1547727" y="1516813"/>
                  </a:lnTo>
                  <a:close/>
                </a:path>
                <a:path extrusionOk="0" h="6858000" w="2555875">
                  <a:moveTo>
                    <a:pt x="1643151" y="1543510"/>
                  </a:moveTo>
                  <a:lnTo>
                    <a:pt x="1541273" y="1543510"/>
                  </a:lnTo>
                  <a:lnTo>
                    <a:pt x="1591592" y="1548720"/>
                  </a:lnTo>
                  <a:lnTo>
                    <a:pt x="1620832" y="1559891"/>
                  </a:lnTo>
                  <a:lnTo>
                    <a:pt x="1669286" y="1597019"/>
                  </a:lnTo>
                  <a:lnTo>
                    <a:pt x="1700196" y="1651042"/>
                  </a:lnTo>
                  <a:lnTo>
                    <a:pt x="1707834" y="1711941"/>
                  </a:lnTo>
                  <a:lnTo>
                    <a:pt x="1702345" y="1743345"/>
                  </a:lnTo>
                  <a:lnTo>
                    <a:pt x="1442650" y="2701202"/>
                  </a:lnTo>
                  <a:lnTo>
                    <a:pt x="1436179" y="2750123"/>
                  </a:lnTo>
                  <a:lnTo>
                    <a:pt x="1442650" y="2797454"/>
                  </a:lnTo>
                  <a:lnTo>
                    <a:pt x="1460791" y="2840969"/>
                  </a:lnTo>
                  <a:lnTo>
                    <a:pt x="1489328" y="2878441"/>
                  </a:lnTo>
                  <a:lnTo>
                    <a:pt x="1526987" y="2907645"/>
                  </a:lnTo>
                  <a:lnTo>
                    <a:pt x="1572497" y="2926355"/>
                  </a:lnTo>
                  <a:lnTo>
                    <a:pt x="1624446" y="2932512"/>
                  </a:lnTo>
                  <a:lnTo>
                    <a:pt x="1674623" y="2924320"/>
                  </a:lnTo>
                  <a:lnTo>
                    <a:pt x="1709931" y="2907855"/>
                  </a:lnTo>
                  <a:lnTo>
                    <a:pt x="1623234" y="2907855"/>
                  </a:lnTo>
                  <a:lnTo>
                    <a:pt x="1578863" y="2902187"/>
                  </a:lnTo>
                  <a:lnTo>
                    <a:pt x="1532749" y="2881213"/>
                  </a:lnTo>
                  <a:lnTo>
                    <a:pt x="1496535" y="2847967"/>
                  </a:lnTo>
                  <a:lnTo>
                    <a:pt x="1472174" y="2805745"/>
                  </a:lnTo>
                  <a:lnTo>
                    <a:pt x="1461624" y="2757844"/>
                  </a:lnTo>
                  <a:lnTo>
                    <a:pt x="1466838" y="2707562"/>
                  </a:lnTo>
                  <a:lnTo>
                    <a:pt x="1726531" y="1749705"/>
                  </a:lnTo>
                  <a:lnTo>
                    <a:pt x="1732518" y="1714068"/>
                  </a:lnTo>
                  <a:lnTo>
                    <a:pt x="1731543" y="1681015"/>
                  </a:lnTo>
                  <a:lnTo>
                    <a:pt x="1731464" y="1678311"/>
                  </a:lnTo>
                  <a:lnTo>
                    <a:pt x="1723488" y="1643270"/>
                  </a:lnTo>
                  <a:lnTo>
                    <a:pt x="1708709" y="1609779"/>
                  </a:lnTo>
                  <a:lnTo>
                    <a:pt x="1687804" y="1579806"/>
                  </a:lnTo>
                  <a:lnTo>
                    <a:pt x="1661767" y="1555081"/>
                  </a:lnTo>
                  <a:lnTo>
                    <a:pt x="1643151" y="1543510"/>
                  </a:lnTo>
                  <a:close/>
                </a:path>
                <a:path extrusionOk="0" h="6858000" w="2555875">
                  <a:moveTo>
                    <a:pt x="2555504" y="0"/>
                  </a:moveTo>
                  <a:lnTo>
                    <a:pt x="2528438" y="0"/>
                  </a:lnTo>
                  <a:lnTo>
                    <a:pt x="2105888" y="1541089"/>
                  </a:lnTo>
                  <a:lnTo>
                    <a:pt x="1763448" y="2816959"/>
                  </a:lnTo>
                  <a:lnTo>
                    <a:pt x="1738629" y="2854642"/>
                  </a:lnTo>
                  <a:lnTo>
                    <a:pt x="1705440" y="2883044"/>
                  </a:lnTo>
                  <a:lnTo>
                    <a:pt x="1666201" y="2901128"/>
                  </a:lnTo>
                  <a:lnTo>
                    <a:pt x="1623234" y="2907855"/>
                  </a:lnTo>
                  <a:lnTo>
                    <a:pt x="1709931" y="2907855"/>
                  </a:lnTo>
                  <a:lnTo>
                    <a:pt x="1720339" y="2903001"/>
                  </a:lnTo>
                  <a:lnTo>
                    <a:pt x="1758907" y="2869774"/>
                  </a:lnTo>
                  <a:lnTo>
                    <a:pt x="1787637" y="2825863"/>
                  </a:lnTo>
                  <a:lnTo>
                    <a:pt x="1787637" y="2824591"/>
                  </a:lnTo>
                  <a:lnTo>
                    <a:pt x="2130076" y="1547449"/>
                  </a:lnTo>
                  <a:lnTo>
                    <a:pt x="2555504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1" name="Google Shape;131;p7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2" name="Google Shape;132;p7"/>
          <p:cNvSpPr txBox="1"/>
          <p:nvPr/>
        </p:nvSpPr>
        <p:spPr>
          <a:xfrm>
            <a:off x="122670" y="6548628"/>
            <a:ext cx="5772150" cy="23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1: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3" name="Google Shape;133;p7"/>
          <p:cNvSpPr txBox="1"/>
          <p:nvPr/>
        </p:nvSpPr>
        <p:spPr>
          <a:xfrm>
            <a:off x="11204473" y="6324600"/>
            <a:ext cx="10287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7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"/>
          <p:cNvSpPr/>
          <p:nvPr/>
        </p:nvSpPr>
        <p:spPr>
          <a:xfrm>
            <a:off x="6893328" y="0"/>
            <a:ext cx="1818639" cy="6858000"/>
          </a:xfrm>
          <a:custGeom>
            <a:rect b="b" l="l" r="r" t="t"/>
            <a:pathLst>
              <a:path extrusionOk="0" h="6858000" w="1818640">
                <a:moveTo>
                  <a:pt x="0" y="6858000"/>
                </a:moveTo>
                <a:lnTo>
                  <a:pt x="1818556" y="0"/>
                </a:lnTo>
              </a:path>
            </a:pathLst>
          </a:custGeom>
          <a:noFill/>
          <a:ln cap="flat" cmpd="sng" w="22225">
            <a:solidFill>
              <a:srgbClr val="D87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4416" y="5007864"/>
            <a:ext cx="3843528" cy="43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3690" y="0"/>
            <a:ext cx="502482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8"/>
          <p:cNvSpPr txBox="1"/>
          <p:nvPr>
            <p:ph type="title"/>
          </p:nvPr>
        </p:nvSpPr>
        <p:spPr>
          <a:xfrm>
            <a:off x="875063" y="1200403"/>
            <a:ext cx="4991735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Riferimenti e fonti</a:t>
            </a:r>
            <a:endParaRPr sz="3600"/>
          </a:p>
        </p:txBody>
      </p:sp>
      <p:sp>
        <p:nvSpPr>
          <p:cNvPr id="142" name="Google Shape;142;p8"/>
          <p:cNvSpPr txBox="1"/>
          <p:nvPr/>
        </p:nvSpPr>
        <p:spPr>
          <a:xfrm>
            <a:off x="875061" y="2285491"/>
            <a:ext cx="6394450" cy="20739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3475">
            <a:spAutoFit/>
          </a:bodyPr>
          <a:lstStyle/>
          <a:p>
            <a:pPr indent="-274320" lvl="0" marL="287020" marR="2949575" rtl="0" algn="l">
              <a:lnSpc>
                <a:spcPct val="115833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Verdana"/>
              <a:buAutoNum type="arabicPeriod" startAt="8"/>
            </a:pPr>
            <a:r>
              <a:rPr lang="en-US" sz="1200">
                <a:solidFill>
                  <a:srgbClr val="111111"/>
                </a:solidFill>
                <a:latin typeface="Verdana"/>
                <a:ea typeface="Verdana"/>
                <a:cs typeface="Verdana"/>
                <a:sym typeface="Verdana"/>
              </a:rPr>
              <a:t>NIST, Database nazionale delle vulnerabilità, 2024 URL: </a:t>
            </a:r>
            <a:r>
              <a:rPr lang="en-US" sz="12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https://nvd.nist.gov/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17916"/>
              </a:lnSpc>
              <a:spcBef>
                <a:spcPts val="640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Verdana"/>
              <a:buAutoNum type="arabicPeriod" startAt="8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MITRA, MITRA CVE,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287020" rtl="0" algn="l">
              <a:lnSpc>
                <a:spcPct val="11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URL: </a:t>
            </a:r>
            <a:r>
              <a:rPr lang="en-US" sz="12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https://cve.mitre.org/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273685" lvl="0" marL="286385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Verdana"/>
              <a:buAutoNum type="arabicPeriod" startAt="10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MITRA, ATT&amp;CK MITRA, 2024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287020" rtl="0" algn="l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URL: </a:t>
            </a:r>
            <a:r>
              <a:rPr lang="en-US" sz="12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https://attack.mitre.org/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-274320" lvl="0" marL="287020" marR="577850" rtl="0" algn="l">
              <a:lnSpc>
                <a:spcPct val="105000"/>
              </a:lnSpc>
              <a:spcBef>
                <a:spcPts val="480"/>
              </a:spcBef>
              <a:spcAft>
                <a:spcPts val="0"/>
              </a:spcAft>
              <a:buClr>
                <a:srgbClr val="FFBA00"/>
              </a:buClr>
              <a:buSzPts val="1200"/>
              <a:buFont typeface="Verdana"/>
              <a:buAutoNum type="arabicPeriod" startAt="11"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Fursov, Ihor, Klym Yamkovyi e Oleksandr Shmatko. "Smart Grid e generatori eolici: una panoramica delle minacce informatiche e dei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  <a:p>
            <a:pPr indent="0" lvl="0" marL="287020" marR="5080" rtl="0" algn="l">
              <a:lnSpc>
                <a:spcPct val="115833"/>
              </a:lnSpc>
              <a:spcBef>
                <a:spcPts val="40"/>
              </a:spcBef>
              <a:spcAft>
                <a:spcPts val="0"/>
              </a:spcAft>
              <a:buNone/>
            </a:pPr>
            <a:r>
              <a:rPr lang="en-US" sz="1200">
                <a:latin typeface="Verdana"/>
                <a:ea typeface="Verdana"/>
                <a:cs typeface="Verdana"/>
                <a:sym typeface="Verdana"/>
              </a:rPr>
              <a:t>vulnerabilità delle reti di alimentazione". Sistemi radioelettronici e informatici 4 (2022): 50-63</a:t>
            </a:r>
            <a:endParaRPr sz="12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43" name="Google Shape;143;p8"/>
          <p:cNvGrpSpPr/>
          <p:nvPr/>
        </p:nvGrpSpPr>
        <p:grpSpPr>
          <a:xfrm>
            <a:off x="7371306" y="0"/>
            <a:ext cx="3472071" cy="6858000"/>
            <a:chOff x="7371306" y="0"/>
            <a:chExt cx="3472071" cy="6858000"/>
          </a:xfrm>
        </p:grpSpPr>
        <p:pic>
          <p:nvPicPr>
            <p:cNvPr id="144" name="Google Shape;144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827263" y="5154167"/>
              <a:ext cx="880872" cy="17038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" name="Google Shape;145;p8"/>
            <p:cNvSpPr/>
            <p:nvPr/>
          </p:nvSpPr>
          <p:spPr>
            <a:xfrm>
              <a:off x="7371306" y="0"/>
              <a:ext cx="2555875" cy="6858000"/>
            </a:xfrm>
            <a:custGeom>
              <a:rect b="b" l="l" r="r" t="t"/>
              <a:pathLst>
                <a:path extrusionOk="0" h="6858000" w="2555875">
                  <a:moveTo>
                    <a:pt x="1547727" y="1516813"/>
                  </a:moveTo>
                  <a:lnTo>
                    <a:pt x="1500360" y="1523280"/>
                  </a:lnTo>
                  <a:lnTo>
                    <a:pt x="1456813" y="1541406"/>
                  </a:lnTo>
                  <a:lnTo>
                    <a:pt x="1419312" y="1569922"/>
                  </a:lnTo>
                  <a:lnTo>
                    <a:pt x="1390086" y="1607553"/>
                  </a:lnTo>
                  <a:lnTo>
                    <a:pt x="1371362" y="1653029"/>
                  </a:lnTo>
                  <a:lnTo>
                    <a:pt x="976729" y="3108258"/>
                  </a:lnTo>
                  <a:lnTo>
                    <a:pt x="4150" y="6844283"/>
                  </a:lnTo>
                  <a:lnTo>
                    <a:pt x="331" y="6857004"/>
                  </a:lnTo>
                  <a:lnTo>
                    <a:pt x="0" y="6858000"/>
                  </a:lnTo>
                  <a:lnTo>
                    <a:pt x="26527" y="6858000"/>
                  </a:lnTo>
                  <a:lnTo>
                    <a:pt x="1002190" y="3115892"/>
                  </a:lnTo>
                  <a:lnTo>
                    <a:pt x="1396822" y="1660662"/>
                  </a:lnTo>
                  <a:lnTo>
                    <a:pt x="1417811" y="1614583"/>
                  </a:lnTo>
                  <a:lnTo>
                    <a:pt x="1451082" y="1578395"/>
                  </a:lnTo>
                  <a:lnTo>
                    <a:pt x="1493336" y="1554053"/>
                  </a:lnTo>
                  <a:lnTo>
                    <a:pt x="1541273" y="1543510"/>
                  </a:lnTo>
                  <a:lnTo>
                    <a:pt x="1643151" y="1543510"/>
                  </a:lnTo>
                  <a:lnTo>
                    <a:pt x="1631195" y="1536079"/>
                  </a:lnTo>
                  <a:lnTo>
                    <a:pt x="1596685" y="1523280"/>
                  </a:lnTo>
                  <a:lnTo>
                    <a:pt x="1547727" y="1516813"/>
                  </a:lnTo>
                  <a:close/>
                </a:path>
                <a:path extrusionOk="0" h="6858000" w="2555875">
                  <a:moveTo>
                    <a:pt x="1643151" y="1543510"/>
                  </a:moveTo>
                  <a:lnTo>
                    <a:pt x="1541273" y="1543510"/>
                  </a:lnTo>
                  <a:lnTo>
                    <a:pt x="1591592" y="1548720"/>
                  </a:lnTo>
                  <a:lnTo>
                    <a:pt x="1620832" y="1559891"/>
                  </a:lnTo>
                  <a:lnTo>
                    <a:pt x="1669286" y="1597019"/>
                  </a:lnTo>
                  <a:lnTo>
                    <a:pt x="1700196" y="1651042"/>
                  </a:lnTo>
                  <a:lnTo>
                    <a:pt x="1707834" y="1711941"/>
                  </a:lnTo>
                  <a:lnTo>
                    <a:pt x="1702345" y="1743345"/>
                  </a:lnTo>
                  <a:lnTo>
                    <a:pt x="1442650" y="2701202"/>
                  </a:lnTo>
                  <a:lnTo>
                    <a:pt x="1436179" y="2750123"/>
                  </a:lnTo>
                  <a:lnTo>
                    <a:pt x="1442650" y="2797454"/>
                  </a:lnTo>
                  <a:lnTo>
                    <a:pt x="1460791" y="2840969"/>
                  </a:lnTo>
                  <a:lnTo>
                    <a:pt x="1489328" y="2878441"/>
                  </a:lnTo>
                  <a:lnTo>
                    <a:pt x="1526987" y="2907645"/>
                  </a:lnTo>
                  <a:lnTo>
                    <a:pt x="1572497" y="2926355"/>
                  </a:lnTo>
                  <a:lnTo>
                    <a:pt x="1624446" y="2932512"/>
                  </a:lnTo>
                  <a:lnTo>
                    <a:pt x="1674623" y="2924320"/>
                  </a:lnTo>
                  <a:lnTo>
                    <a:pt x="1709931" y="2907855"/>
                  </a:lnTo>
                  <a:lnTo>
                    <a:pt x="1623234" y="2907855"/>
                  </a:lnTo>
                  <a:lnTo>
                    <a:pt x="1578863" y="2902187"/>
                  </a:lnTo>
                  <a:lnTo>
                    <a:pt x="1532749" y="2881213"/>
                  </a:lnTo>
                  <a:lnTo>
                    <a:pt x="1496535" y="2847967"/>
                  </a:lnTo>
                  <a:lnTo>
                    <a:pt x="1472174" y="2805745"/>
                  </a:lnTo>
                  <a:lnTo>
                    <a:pt x="1461624" y="2757844"/>
                  </a:lnTo>
                  <a:lnTo>
                    <a:pt x="1466838" y="2707562"/>
                  </a:lnTo>
                  <a:lnTo>
                    <a:pt x="1726531" y="1749705"/>
                  </a:lnTo>
                  <a:lnTo>
                    <a:pt x="1732518" y="1714068"/>
                  </a:lnTo>
                  <a:lnTo>
                    <a:pt x="1731543" y="1681015"/>
                  </a:lnTo>
                  <a:lnTo>
                    <a:pt x="1731464" y="1678311"/>
                  </a:lnTo>
                  <a:lnTo>
                    <a:pt x="1723488" y="1643270"/>
                  </a:lnTo>
                  <a:lnTo>
                    <a:pt x="1708709" y="1609779"/>
                  </a:lnTo>
                  <a:lnTo>
                    <a:pt x="1687804" y="1579806"/>
                  </a:lnTo>
                  <a:lnTo>
                    <a:pt x="1661767" y="1555081"/>
                  </a:lnTo>
                  <a:lnTo>
                    <a:pt x="1643151" y="1543510"/>
                  </a:lnTo>
                  <a:close/>
                </a:path>
                <a:path extrusionOk="0" h="6858000" w="2555875">
                  <a:moveTo>
                    <a:pt x="2555504" y="0"/>
                  </a:moveTo>
                  <a:lnTo>
                    <a:pt x="2528438" y="0"/>
                  </a:lnTo>
                  <a:lnTo>
                    <a:pt x="2105888" y="1541089"/>
                  </a:lnTo>
                  <a:lnTo>
                    <a:pt x="1763448" y="2816959"/>
                  </a:lnTo>
                  <a:lnTo>
                    <a:pt x="1738629" y="2854642"/>
                  </a:lnTo>
                  <a:lnTo>
                    <a:pt x="1705440" y="2883044"/>
                  </a:lnTo>
                  <a:lnTo>
                    <a:pt x="1666201" y="2901128"/>
                  </a:lnTo>
                  <a:lnTo>
                    <a:pt x="1623234" y="2907855"/>
                  </a:lnTo>
                  <a:lnTo>
                    <a:pt x="1709931" y="2907855"/>
                  </a:lnTo>
                  <a:lnTo>
                    <a:pt x="1720339" y="2903001"/>
                  </a:lnTo>
                  <a:lnTo>
                    <a:pt x="1758907" y="2869774"/>
                  </a:lnTo>
                  <a:lnTo>
                    <a:pt x="1787637" y="2825863"/>
                  </a:lnTo>
                  <a:lnTo>
                    <a:pt x="1787637" y="2824591"/>
                  </a:lnTo>
                  <a:lnTo>
                    <a:pt x="2130076" y="1547449"/>
                  </a:lnTo>
                  <a:lnTo>
                    <a:pt x="2555504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6" name="Google Shape;146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549377" y="6167335"/>
              <a:ext cx="3294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549376" y="6167335"/>
              <a:ext cx="329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8" name="Google Shape;148;p8"/>
          <p:cNvSpPr txBox="1"/>
          <p:nvPr/>
        </p:nvSpPr>
        <p:spPr>
          <a:xfrm>
            <a:off x="122670" y="6548628"/>
            <a:ext cx="5772150" cy="238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Verdana"/>
                <a:ea typeface="Verdana"/>
                <a:cs typeface="Verdana"/>
                <a:sym typeface="Verdana"/>
              </a:rPr>
              <a:t>CSP004_C_E - ARGOMENTO 1: Cristina Alcaraz, Università di Malaga, Spagna</a:t>
            </a:r>
            <a:endParaRPr sz="1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9" name="Google Shape;149;p8"/>
          <p:cNvSpPr txBox="1"/>
          <p:nvPr/>
        </p:nvSpPr>
        <p:spPr>
          <a:xfrm>
            <a:off x="11204473" y="6324600"/>
            <a:ext cx="102870" cy="193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8</a:t>
            </a:r>
            <a:endParaRPr sz="11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9"/>
          <p:cNvGrpSpPr/>
          <p:nvPr/>
        </p:nvGrpSpPr>
        <p:grpSpPr>
          <a:xfrm>
            <a:off x="4561976" y="0"/>
            <a:ext cx="6535790" cy="6858000"/>
            <a:chOff x="4561976" y="0"/>
            <a:chExt cx="6535790" cy="6858000"/>
          </a:xfrm>
        </p:grpSpPr>
        <p:pic>
          <p:nvPicPr>
            <p:cNvPr id="155" name="Google Shape;155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29199" y="0"/>
              <a:ext cx="6068567" cy="68519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6" name="Google Shape;156;p9"/>
            <p:cNvSpPr/>
            <p:nvPr/>
          </p:nvSpPr>
          <p:spPr>
            <a:xfrm>
              <a:off x="4561976" y="0"/>
              <a:ext cx="1925320" cy="6858000"/>
            </a:xfrm>
            <a:custGeom>
              <a:rect b="b" l="l" r="r" t="t"/>
              <a:pathLst>
                <a:path extrusionOk="0" h="6858000" w="1925320">
                  <a:moveTo>
                    <a:pt x="1924730" y="0"/>
                  </a:moveTo>
                  <a:lnTo>
                    <a:pt x="0" y="6858000"/>
                  </a:lnTo>
                </a:path>
              </a:pathLst>
            </a:custGeom>
            <a:noFill/>
            <a:ln cap="flat" cmpd="sng" w="25400">
              <a:solidFill>
                <a:srgbClr val="D87A1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7" name="Google Shape;157;p9"/>
          <p:cNvSpPr txBox="1"/>
          <p:nvPr>
            <p:ph type="title"/>
          </p:nvPr>
        </p:nvSpPr>
        <p:spPr>
          <a:xfrm>
            <a:off x="875061" y="308355"/>
            <a:ext cx="4183379" cy="1214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0">
            <a:spAutoFit/>
          </a:bodyPr>
          <a:lstStyle/>
          <a:p>
            <a:pPr indent="0" lvl="0" marL="12700" marR="508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Connettersi con CyberSecPro: </a:t>
            </a:r>
            <a:r>
              <a:rPr lang="en-US" sz="2800">
                <a:solidFill>
                  <a:srgbClr val="000000"/>
                </a:solidFill>
              </a:rPr>
              <a:t>come registrarsi e altre informazioni pratiche</a:t>
            </a:r>
            <a:endParaRPr sz="2800"/>
          </a:p>
        </p:txBody>
      </p:sp>
      <p:sp>
        <p:nvSpPr>
          <p:cNvPr id="158" name="Google Shape;158;p9"/>
          <p:cNvSpPr txBox="1"/>
          <p:nvPr/>
        </p:nvSpPr>
        <p:spPr>
          <a:xfrm>
            <a:off x="875061" y="2234692"/>
            <a:ext cx="4279265" cy="20345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825">
            <a:spAutoFit/>
          </a:bodyPr>
          <a:lstStyle/>
          <a:p>
            <a:pPr indent="-342265" lvl="0" marL="3549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Verdana"/>
              <a:buAutoNum type="arabicPeriod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Sito web: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304800" rtl="0" algn="l">
              <a:lnSpc>
                <a:spcPct val="100000"/>
              </a:lnSpc>
              <a:spcBef>
                <a:spcPts val="19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www.cybersecpro-project.eu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55600" marR="351790" rtl="0" algn="l">
              <a:lnSpc>
                <a:spcPct val="112500"/>
              </a:lnSpc>
              <a:spcBef>
                <a:spcPts val="1530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Verdana"/>
              <a:buAutoNum type="arabicPeriod" startAt="2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X (Twitter): </a:t>
            </a:r>
            <a:r>
              <a:rPr lang="en-US" sz="1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https://twitter.com/CyberSecPro_eu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55600" marR="5080" rtl="0" algn="l">
              <a:lnSpc>
                <a:spcPct val="106250"/>
              </a:lnSpc>
              <a:spcBef>
                <a:spcPts val="1375"/>
              </a:spcBef>
              <a:spcAft>
                <a:spcPts val="0"/>
              </a:spcAft>
              <a:buClr>
                <a:srgbClr val="FFBA00"/>
              </a:buClr>
              <a:buSzPts val="1600"/>
              <a:buFont typeface="Verdana"/>
              <a:buAutoNum type="arabicPeriod" startAt="2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LinkedIn: </a:t>
            </a:r>
            <a:r>
              <a:rPr lang="en-US" sz="1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https:</a:t>
            </a:r>
            <a:r>
              <a:rPr lang="en-US" sz="1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//www.linkedin.com/company/cy </a:t>
            </a:r>
            <a:r>
              <a:rPr lang="en-US" sz="1600" u="sng">
                <a:solidFill>
                  <a:srgbClr val="87882D"/>
                </a:solidFill>
                <a:latin typeface="Verdana"/>
                <a:ea typeface="Verdana"/>
                <a:cs typeface="Verdana"/>
                <a:sym typeface="Verdana"/>
              </a:rPr>
              <a:t>bersecpro-euproject/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59" name="Google Shape;159;p9"/>
          <p:cNvGrpSpPr/>
          <p:nvPr/>
        </p:nvGrpSpPr>
        <p:grpSpPr>
          <a:xfrm>
            <a:off x="796321" y="60959"/>
            <a:ext cx="11392631" cy="6797040"/>
            <a:chOff x="796321" y="60959"/>
            <a:chExt cx="11392631" cy="6797040"/>
          </a:xfrm>
        </p:grpSpPr>
        <p:pic>
          <p:nvPicPr>
            <p:cNvPr id="160" name="Google Shape;160;p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154168" y="60959"/>
              <a:ext cx="7034784" cy="67970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347717" y="255581"/>
              <a:ext cx="6557564" cy="63468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p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96321" y="4458984"/>
              <a:ext cx="4201416" cy="214343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7882D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2025-03-31T10:56:19.0000000Z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2024-06-06T00:00:00Z</vt:filetime>
  </property>
  <property fmtid="{D5CDD505-2E9C-101B-9397-08002B2CF9AE}" pid="3" name="LastSaved">
    <vt:filetime>2025-03-31T00:00:00Z</vt:filetime>
  </property>
  <property fmtid="{D5CDD505-2E9C-101B-9397-08002B2CF9AE}" pid="4" name="Producer">
    <vt:lpwstr>macOS Versión 10.15.7 (Compilación 19H2026) Quartz PDFContext</vt:lpwstr>
  </property>
</Properties>
</file>