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12192000" cy="6858000"/>
  <p:embeddedFontLst>
    <p:embeddedFont>
      <p:font typeface="Palatino Linotype"/>
      <p:regular r:id="rId42"/>
      <p:bold r:id="rId43"/>
      <p:italic r:id="rId44"/>
      <p:boldItalic r:id="rId45"/>
    </p:embeddedFont>
    <p:embeddedFont>
      <p:font typeface="Noto Sans Symbols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h6OvJMKHlEKC8qvcmwiIGN+d6i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2357A9-432A-444E-933A-7ED0EABD4010}">
  <a:tblStyle styleId="{742357A9-432A-444E-933A-7ED0EABD40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PalatinoLinotype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PalatinoLinotype-italic.fntdata"/><Relationship Id="rId21" Type="http://schemas.openxmlformats.org/officeDocument/2006/relationships/slide" Target="slides/slide15.xml"/><Relationship Id="rId43" Type="http://schemas.openxmlformats.org/officeDocument/2006/relationships/font" Target="fonts/PalatinoLinotype-bold.fntdata"/><Relationship Id="rId24" Type="http://schemas.openxmlformats.org/officeDocument/2006/relationships/slide" Target="slides/slide18.xml"/><Relationship Id="rId46" Type="http://schemas.openxmlformats.org/officeDocument/2006/relationships/font" Target="fonts/NotoSansSymbols-regular.fntdata"/><Relationship Id="rId23" Type="http://schemas.openxmlformats.org/officeDocument/2006/relationships/slide" Target="slides/slide17.xml"/><Relationship Id="rId45" Type="http://schemas.openxmlformats.org/officeDocument/2006/relationships/font" Target="fonts/PalatinoLinotyp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customschemas.google.com/relationships/presentationmetadata" Target="metadata"/><Relationship Id="rId25" Type="http://schemas.openxmlformats.org/officeDocument/2006/relationships/slide" Target="slides/slide19.xml"/><Relationship Id="rId47" Type="http://schemas.openxmlformats.org/officeDocument/2006/relationships/font" Target="fonts/NotoSansSymbols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" type="body"/>
          </p:nvPr>
        </p:nvSpPr>
        <p:spPr>
          <a:xfrm>
            <a:off x="376128" y="1584043"/>
            <a:ext cx="5727700" cy="3931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43148" y="0"/>
            <a:ext cx="4948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6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6"/>
          <p:cNvSpPr txBox="1"/>
          <p:nvPr>
            <p:ph idx="1" type="body"/>
          </p:nvPr>
        </p:nvSpPr>
        <p:spPr>
          <a:xfrm>
            <a:off x="376128" y="1584043"/>
            <a:ext cx="5727700" cy="3931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53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6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65.png"/><Relationship Id="rId5" Type="http://schemas.openxmlformats.org/officeDocument/2006/relationships/image" Target="../media/image64.png"/><Relationship Id="rId6" Type="http://schemas.openxmlformats.org/officeDocument/2006/relationships/image" Target="../media/image76.png"/><Relationship Id="rId7" Type="http://schemas.openxmlformats.org/officeDocument/2006/relationships/image" Target="../media/image75.png"/><Relationship Id="rId8" Type="http://schemas.openxmlformats.org/officeDocument/2006/relationships/image" Target="../media/image7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81.png"/><Relationship Id="rId5" Type="http://schemas.openxmlformats.org/officeDocument/2006/relationships/image" Target="../media/image78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Relationship Id="rId8" Type="http://schemas.openxmlformats.org/officeDocument/2006/relationships/image" Target="../media/image7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0.png"/><Relationship Id="rId10" Type="http://schemas.openxmlformats.org/officeDocument/2006/relationships/image" Target="../media/image71.png"/><Relationship Id="rId13" Type="http://schemas.openxmlformats.org/officeDocument/2006/relationships/image" Target="../media/image99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77.png"/><Relationship Id="rId15" Type="http://schemas.openxmlformats.org/officeDocument/2006/relationships/image" Target="../media/image91.png"/><Relationship Id="rId14" Type="http://schemas.openxmlformats.org/officeDocument/2006/relationships/image" Target="../media/image85.png"/><Relationship Id="rId16" Type="http://schemas.openxmlformats.org/officeDocument/2006/relationships/image" Target="../media/image83.png"/><Relationship Id="rId5" Type="http://schemas.openxmlformats.org/officeDocument/2006/relationships/image" Target="../media/image69.png"/><Relationship Id="rId6" Type="http://schemas.openxmlformats.org/officeDocument/2006/relationships/image" Target="../media/image66.png"/><Relationship Id="rId7" Type="http://schemas.openxmlformats.org/officeDocument/2006/relationships/image" Target="../media/image74.png"/><Relationship Id="rId8" Type="http://schemas.openxmlformats.org/officeDocument/2006/relationships/image" Target="../media/image7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94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86.png"/><Relationship Id="rId5" Type="http://schemas.openxmlformats.org/officeDocument/2006/relationships/image" Target="../media/image84.png"/><Relationship Id="rId6" Type="http://schemas.openxmlformats.org/officeDocument/2006/relationships/image" Target="../media/image95.png"/><Relationship Id="rId7" Type="http://schemas.openxmlformats.org/officeDocument/2006/relationships/image" Target="../media/image88.png"/><Relationship Id="rId8" Type="http://schemas.openxmlformats.org/officeDocument/2006/relationships/image" Target="../media/image8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6.png"/><Relationship Id="rId22" Type="http://schemas.openxmlformats.org/officeDocument/2006/relationships/image" Target="../media/image110.png"/><Relationship Id="rId21" Type="http://schemas.openxmlformats.org/officeDocument/2006/relationships/image" Target="../media/image111.png"/><Relationship Id="rId24" Type="http://schemas.openxmlformats.org/officeDocument/2006/relationships/image" Target="../media/image108.png"/><Relationship Id="rId23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90.png"/><Relationship Id="rId26" Type="http://schemas.openxmlformats.org/officeDocument/2006/relationships/image" Target="../media/image113.png"/><Relationship Id="rId25" Type="http://schemas.openxmlformats.org/officeDocument/2006/relationships/image" Target="../media/image115.png"/><Relationship Id="rId5" Type="http://schemas.openxmlformats.org/officeDocument/2006/relationships/image" Target="../media/image93.png"/><Relationship Id="rId6" Type="http://schemas.openxmlformats.org/officeDocument/2006/relationships/image" Target="../media/image97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11" Type="http://schemas.openxmlformats.org/officeDocument/2006/relationships/image" Target="../media/image98.png"/><Relationship Id="rId10" Type="http://schemas.openxmlformats.org/officeDocument/2006/relationships/image" Target="../media/image21.png"/><Relationship Id="rId13" Type="http://schemas.openxmlformats.org/officeDocument/2006/relationships/image" Target="../media/image96.png"/><Relationship Id="rId12" Type="http://schemas.openxmlformats.org/officeDocument/2006/relationships/image" Target="../media/image31.png"/><Relationship Id="rId15" Type="http://schemas.openxmlformats.org/officeDocument/2006/relationships/image" Target="../media/image104.png"/><Relationship Id="rId14" Type="http://schemas.openxmlformats.org/officeDocument/2006/relationships/image" Target="../media/image102.png"/><Relationship Id="rId17" Type="http://schemas.openxmlformats.org/officeDocument/2006/relationships/image" Target="../media/image103.png"/><Relationship Id="rId16" Type="http://schemas.openxmlformats.org/officeDocument/2006/relationships/image" Target="../media/image105.png"/><Relationship Id="rId19" Type="http://schemas.openxmlformats.org/officeDocument/2006/relationships/image" Target="../media/image109.png"/><Relationship Id="rId18" Type="http://schemas.openxmlformats.org/officeDocument/2006/relationships/image" Target="../media/image1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hyperlink" Target="http://www.ossec.net/" TargetMode="External"/><Relationship Id="rId6" Type="http://schemas.openxmlformats.org/officeDocument/2006/relationships/image" Target="../media/image10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hyperlink" Target="http://www.snort.org/snort3" TargetMode="External"/><Relationship Id="rId6" Type="http://schemas.openxmlformats.org/officeDocument/2006/relationships/hyperlink" Target="http://www.ossec.net/" TargetMode="External"/><Relationship Id="rId7" Type="http://schemas.openxmlformats.org/officeDocument/2006/relationships/image" Target="../media/image1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19.jpg"/><Relationship Id="rId5" Type="http://schemas.openxmlformats.org/officeDocument/2006/relationships/image" Target="../media/image142.jpg"/><Relationship Id="rId6" Type="http://schemas.openxmlformats.org/officeDocument/2006/relationships/image" Target="../media/image117.jpg"/><Relationship Id="rId7" Type="http://schemas.openxmlformats.org/officeDocument/2006/relationships/image" Target="../media/image116.jpg"/><Relationship Id="rId8" Type="http://schemas.openxmlformats.org/officeDocument/2006/relationships/image" Target="../media/image1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0.png"/><Relationship Id="rId4" Type="http://schemas.openxmlformats.org/officeDocument/2006/relationships/image" Target="../media/image2.png"/><Relationship Id="rId9" Type="http://schemas.openxmlformats.org/officeDocument/2006/relationships/hyperlink" Target="http://snorpy.cyb3rs3c.net/" TargetMode="External"/><Relationship Id="rId5" Type="http://schemas.openxmlformats.org/officeDocument/2006/relationships/hyperlink" Target="http://snorpy.cyb3rs3c.net/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24.jpg"/><Relationship Id="rId8" Type="http://schemas.openxmlformats.org/officeDocument/2006/relationships/image" Target="../media/image1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0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23.png"/><Relationship Id="rId7" Type="http://schemas.openxmlformats.org/officeDocument/2006/relationships/image" Target="../media/image126.png"/><Relationship Id="rId8" Type="http://schemas.openxmlformats.org/officeDocument/2006/relationships/image" Target="../media/image1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9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XuaG6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40.png"/><Relationship Id="rId5" Type="http://schemas.openxmlformats.org/officeDocument/2006/relationships/image" Target="../media/image1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4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image" Target="../media/image22.png"/><Relationship Id="rId11" Type="http://schemas.openxmlformats.org/officeDocument/2006/relationships/image" Target="../media/image33.png"/><Relationship Id="rId10" Type="http://schemas.openxmlformats.org/officeDocument/2006/relationships/image" Target="../media/image130.png"/><Relationship Id="rId13" Type="http://schemas.openxmlformats.org/officeDocument/2006/relationships/image" Target="../media/image29.png"/><Relationship Id="rId12" Type="http://schemas.openxmlformats.org/officeDocument/2006/relationships/image" Target="../media/image27.png"/><Relationship Id="rId15" Type="http://schemas.openxmlformats.org/officeDocument/2006/relationships/image" Target="../media/image139.png"/><Relationship Id="rId14" Type="http://schemas.openxmlformats.org/officeDocument/2006/relationships/image" Target="../media/image127.png"/><Relationship Id="rId17" Type="http://schemas.openxmlformats.org/officeDocument/2006/relationships/hyperlink" Target="http://www.tlm.unavarra.es/pluginfile.php/11611/mod_resource/content/0/clases/08_SSI-monitorizacion1.pdf" TargetMode="External"/><Relationship Id="rId16" Type="http://schemas.openxmlformats.org/officeDocument/2006/relationships/image" Target="../media/image1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132.png"/><Relationship Id="rId7" Type="http://schemas.openxmlformats.org/officeDocument/2006/relationships/image" Target="../media/image136.jpg"/><Relationship Id="rId8" Type="http://schemas.openxmlformats.org/officeDocument/2006/relationships/image" Target="../media/image1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3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www.enisa.europa.eu/publications/appropriate-security-measures-for-smart-grids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2.png"/><Relationship Id="rId13" Type="http://schemas.openxmlformats.org/officeDocument/2006/relationships/image" Target="../media/image28.pn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5" Type="http://schemas.openxmlformats.org/officeDocument/2006/relationships/image" Target="../media/image27.png"/><Relationship Id="rId14" Type="http://schemas.openxmlformats.org/officeDocument/2006/relationships/image" Target="../media/image33.png"/><Relationship Id="rId16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40.png"/><Relationship Id="rId11" Type="http://schemas.openxmlformats.org/officeDocument/2006/relationships/image" Target="../media/image24.jpg"/><Relationship Id="rId22" Type="http://schemas.openxmlformats.org/officeDocument/2006/relationships/image" Target="../media/image48.png"/><Relationship Id="rId10" Type="http://schemas.openxmlformats.org/officeDocument/2006/relationships/image" Target="../media/image22.png"/><Relationship Id="rId21" Type="http://schemas.openxmlformats.org/officeDocument/2006/relationships/image" Target="../media/image47.png"/><Relationship Id="rId13" Type="http://schemas.openxmlformats.org/officeDocument/2006/relationships/image" Target="../media/image33.png"/><Relationship Id="rId12" Type="http://schemas.openxmlformats.org/officeDocument/2006/relationships/image" Target="../media/image42.png"/><Relationship Id="rId2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5" Type="http://schemas.openxmlformats.org/officeDocument/2006/relationships/image" Target="../media/image29.png"/><Relationship Id="rId14" Type="http://schemas.openxmlformats.org/officeDocument/2006/relationships/image" Target="../media/image27.png"/><Relationship Id="rId17" Type="http://schemas.openxmlformats.org/officeDocument/2006/relationships/image" Target="../media/image44.png"/><Relationship Id="rId16" Type="http://schemas.openxmlformats.org/officeDocument/2006/relationships/image" Target="../media/image38.png"/><Relationship Id="rId5" Type="http://schemas.openxmlformats.org/officeDocument/2006/relationships/image" Target="../media/image19.png"/><Relationship Id="rId19" Type="http://schemas.openxmlformats.org/officeDocument/2006/relationships/image" Target="../media/image41.png"/><Relationship Id="rId6" Type="http://schemas.openxmlformats.org/officeDocument/2006/relationships/image" Target="../media/image18.png"/><Relationship Id="rId18" Type="http://schemas.openxmlformats.org/officeDocument/2006/relationships/image" Target="../media/image43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8.png"/><Relationship Id="rId11" Type="http://schemas.openxmlformats.org/officeDocument/2006/relationships/image" Target="../media/image22.png"/><Relationship Id="rId22" Type="http://schemas.openxmlformats.org/officeDocument/2006/relationships/image" Target="../media/image59.png"/><Relationship Id="rId10" Type="http://schemas.openxmlformats.org/officeDocument/2006/relationships/image" Target="../media/image31.png"/><Relationship Id="rId21" Type="http://schemas.openxmlformats.org/officeDocument/2006/relationships/image" Target="../media/image56.png"/><Relationship Id="rId13" Type="http://schemas.openxmlformats.org/officeDocument/2006/relationships/image" Target="../media/image49.png"/><Relationship Id="rId12" Type="http://schemas.openxmlformats.org/officeDocument/2006/relationships/image" Target="../media/image24.jpg"/><Relationship Id="rId2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5" Type="http://schemas.openxmlformats.org/officeDocument/2006/relationships/image" Target="../media/image27.png"/><Relationship Id="rId14" Type="http://schemas.openxmlformats.org/officeDocument/2006/relationships/image" Target="../media/image33.png"/><Relationship Id="rId17" Type="http://schemas.openxmlformats.org/officeDocument/2006/relationships/image" Target="../media/image52.png"/><Relationship Id="rId16" Type="http://schemas.openxmlformats.org/officeDocument/2006/relationships/image" Target="../media/image29.png"/><Relationship Id="rId5" Type="http://schemas.openxmlformats.org/officeDocument/2006/relationships/image" Target="../media/image53.png"/><Relationship Id="rId19" Type="http://schemas.openxmlformats.org/officeDocument/2006/relationships/image" Target="../media/image54.png"/><Relationship Id="rId6" Type="http://schemas.openxmlformats.org/officeDocument/2006/relationships/image" Target="../media/image19.png"/><Relationship Id="rId18" Type="http://schemas.openxmlformats.org/officeDocument/2006/relationships/image" Target="../media/image5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0" y="-2235"/>
            <a:ext cx="11097767" cy="6862275"/>
            <a:chOff x="0" y="-2235"/>
            <a:chExt cx="11097767" cy="6862275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200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1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536" y="6151867"/>
              <a:ext cx="2647949" cy="642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"/>
          <p:cNvSpPr txBox="1"/>
          <p:nvPr/>
        </p:nvSpPr>
        <p:spPr>
          <a:xfrm>
            <a:off x="6316900" y="962650"/>
            <a:ext cx="5499000" cy="3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0" name="Google Shape;530;p10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31" name="Google Shape;53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1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10"/>
          <p:cNvSpPr txBox="1"/>
          <p:nvPr/>
        </p:nvSpPr>
        <p:spPr>
          <a:xfrm>
            <a:off x="107577" y="317501"/>
            <a:ext cx="7232100" cy="6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41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-140969" lvl="0" marL="72517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85153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Fonti di rilevamento dei dati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Obiettivi: percepire i dati per l'individuazione e il processo decisionale.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marR="85725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Risorse: sensori (ad esempio sensori fisici, contatori intelligenti), agenti software, log (firewall, OS, accessi...), avvisi, ecc.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851535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Fonti di raccolta dei dati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Obiettivo: raccogliere dati da fonti di percezione per il rilevamento e il processo decisionale.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Risorse: sistemi centralizzati, distribuiti o decentralizzati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851535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Rilevatori e analisi dei dati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Obiettivo: analizzare le prove degli attacchi utilizzando modelli o firme predefinite.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Risorse: tecniche di rilevazione come i modelli di apprendimento automatico (ML)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851535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Database per l'archiviazione dei dati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Obiettivo: conservare una copia delle prove - esperienza passata/evidenza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Risorse: storici per aiutare a individuare comportamenti normali o anormali.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33350" lvl="1" marL="90043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Gestori di avvisi e notifiche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Obiettivo: informare i rispettivi responsabili della situazione.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2" marL="103505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Risorsa: allarmi e rapporti (via SMS, e-mail, app specifica, ecc.)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47319" lvl="0" marL="72517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RISULTATO: </a:t>
            </a:r>
            <a:r>
              <a:rPr b="1" lang="en-US" sz="17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un sistema di monitoraggio automatico e centralizzato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10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5" name="Google Shape;535;p10"/>
          <p:cNvGrpSpPr/>
          <p:nvPr/>
        </p:nvGrpSpPr>
        <p:grpSpPr>
          <a:xfrm>
            <a:off x="8666793" y="0"/>
            <a:ext cx="3043621" cy="4175079"/>
            <a:chOff x="8666793" y="0"/>
            <a:chExt cx="3043621" cy="4175079"/>
          </a:xfrm>
        </p:grpSpPr>
        <p:pic>
          <p:nvPicPr>
            <p:cNvPr id="536" name="Google Shape;53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10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4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1"/>
                  </a:lnTo>
                  <a:lnTo>
                    <a:pt x="107269" y="1129365"/>
                  </a:lnTo>
                  <a:lnTo>
                    <a:pt x="147571" y="1143769"/>
                  </a:lnTo>
                  <a:lnTo>
                    <a:pt x="191475" y="1148826"/>
                  </a:lnTo>
                  <a:lnTo>
                    <a:pt x="2500565" y="1148826"/>
                  </a:lnTo>
                  <a:lnTo>
                    <a:pt x="2544468" y="1143769"/>
                  </a:lnTo>
                  <a:lnTo>
                    <a:pt x="2584771" y="1129365"/>
                  </a:lnTo>
                  <a:lnTo>
                    <a:pt x="2620323" y="1106761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4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10"/>
          <p:cNvSpPr txBox="1"/>
          <p:nvPr/>
        </p:nvSpPr>
        <p:spPr>
          <a:xfrm>
            <a:off x="8966651" y="3300476"/>
            <a:ext cx="210502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571500" lvl="0" marL="5715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Rivelatore e analizzatore di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0" name="Google Shape;540;p10"/>
          <p:cNvGrpSpPr/>
          <p:nvPr/>
        </p:nvGrpSpPr>
        <p:grpSpPr>
          <a:xfrm>
            <a:off x="8666795" y="1823879"/>
            <a:ext cx="2692400" cy="614680"/>
            <a:chOff x="8666795" y="1823879"/>
            <a:chExt cx="2692400" cy="614680"/>
          </a:xfrm>
        </p:grpSpPr>
        <p:sp>
          <p:nvSpPr>
            <p:cNvPr id="541" name="Google Shape;541;p10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7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5"/>
                  </a:lnTo>
                  <a:lnTo>
                    <a:pt x="102397" y="614362"/>
                  </a:lnTo>
                  <a:lnTo>
                    <a:pt x="2589643" y="614362"/>
                  </a:lnTo>
                  <a:lnTo>
                    <a:pt x="2629500" y="606315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7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10"/>
          <p:cNvSpPr txBox="1"/>
          <p:nvPr/>
        </p:nvSpPr>
        <p:spPr>
          <a:xfrm>
            <a:off x="9328601" y="1968500"/>
            <a:ext cx="13817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4" name="Google Shape;544;p10"/>
          <p:cNvGrpSpPr/>
          <p:nvPr/>
        </p:nvGrpSpPr>
        <p:grpSpPr>
          <a:xfrm>
            <a:off x="8666793" y="4254246"/>
            <a:ext cx="2692400" cy="1647320"/>
            <a:chOff x="8666793" y="4254246"/>
            <a:chExt cx="2692400" cy="1647320"/>
          </a:xfrm>
        </p:grpSpPr>
        <p:sp>
          <p:nvSpPr>
            <p:cNvPr id="545" name="Google Shape;545;p10"/>
            <p:cNvSpPr/>
            <p:nvPr/>
          </p:nvSpPr>
          <p:spPr>
            <a:xfrm>
              <a:off x="9791356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6" y="441175"/>
                  </a:lnTo>
                  <a:lnTo>
                    <a:pt x="442912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9791357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5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2"/>
                  </a:lnTo>
                  <a:lnTo>
                    <a:pt x="107269" y="1129365"/>
                  </a:lnTo>
                  <a:lnTo>
                    <a:pt x="147571" y="1143770"/>
                  </a:lnTo>
                  <a:lnTo>
                    <a:pt x="191475" y="1148827"/>
                  </a:lnTo>
                  <a:lnTo>
                    <a:pt x="2500565" y="1148827"/>
                  </a:lnTo>
                  <a:lnTo>
                    <a:pt x="2544468" y="1143770"/>
                  </a:lnTo>
                  <a:lnTo>
                    <a:pt x="2584771" y="1129365"/>
                  </a:lnTo>
                  <a:lnTo>
                    <a:pt x="2620323" y="1106762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5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10"/>
          <p:cNvSpPr txBox="1"/>
          <p:nvPr/>
        </p:nvSpPr>
        <p:spPr>
          <a:xfrm>
            <a:off x="9360351" y="4888483"/>
            <a:ext cx="131826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Gestione degli avvisi e delle notifiche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0" name="Google Shape;550;p10"/>
          <p:cNvGrpSpPr/>
          <p:nvPr/>
        </p:nvGrpSpPr>
        <p:grpSpPr>
          <a:xfrm>
            <a:off x="8199681" y="810129"/>
            <a:ext cx="3949646" cy="3396111"/>
            <a:chOff x="8199681" y="810129"/>
            <a:chExt cx="3949646" cy="3396111"/>
          </a:xfrm>
        </p:grpSpPr>
        <p:sp>
          <p:nvSpPr>
            <p:cNvPr id="551" name="Google Shape;551;p10"/>
            <p:cNvSpPr/>
            <p:nvPr/>
          </p:nvSpPr>
          <p:spPr>
            <a:xfrm>
              <a:off x="9791357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4" y="441175"/>
                  </a:lnTo>
                  <a:lnTo>
                    <a:pt x="442911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9791356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3" name="Google Shape;55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36224" y="3035808"/>
              <a:ext cx="1213103" cy="117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10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10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7" name="Google Shape;557;p10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558" name="Google Shape;558;p10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10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3" name="Google Shape;563;p10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564" name="Google Shape;564;p10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10"/>
          <p:cNvSpPr txBox="1"/>
          <p:nvPr>
            <p:ph type="title"/>
          </p:nvPr>
        </p:nvSpPr>
        <p:spPr>
          <a:xfrm>
            <a:off x="10678600" y="767600"/>
            <a:ext cx="10161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9" name="Google Shape;569;p10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570" name="Google Shape;570;p10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2" name="Google Shape;572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4" name="Google Shape;584;p10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85" name="Google Shape;585;p10"/>
          <p:cNvGrpSpPr/>
          <p:nvPr/>
        </p:nvGrpSpPr>
        <p:grpSpPr>
          <a:xfrm>
            <a:off x="7815837" y="1773703"/>
            <a:ext cx="4331639" cy="4231005"/>
            <a:chOff x="7815837" y="1773703"/>
            <a:chExt cx="4331639" cy="4231005"/>
          </a:xfrm>
        </p:grpSpPr>
        <p:sp>
          <p:nvSpPr>
            <p:cNvPr id="586" name="Google Shape;586;p10"/>
            <p:cNvSpPr/>
            <p:nvPr/>
          </p:nvSpPr>
          <p:spPr>
            <a:xfrm>
              <a:off x="8199681" y="1773703"/>
              <a:ext cx="3947795" cy="4231005"/>
            </a:xfrm>
            <a:custGeom>
              <a:rect b="b" l="l" r="r" t="t"/>
              <a:pathLst>
                <a:path extrusionOk="0" h="4231005" w="3947795">
                  <a:moveTo>
                    <a:pt x="3947327" y="0"/>
                  </a:moveTo>
                  <a:lnTo>
                    <a:pt x="0" y="0"/>
                  </a:lnTo>
                  <a:lnTo>
                    <a:pt x="0" y="4230413"/>
                  </a:lnTo>
                  <a:lnTo>
                    <a:pt x="3947327" y="4230413"/>
                  </a:lnTo>
                  <a:lnTo>
                    <a:pt x="3947327" y="0"/>
                  </a:lnTo>
                  <a:close/>
                </a:path>
              </a:pathLst>
            </a:custGeom>
            <a:solidFill>
              <a:srgbClr val="FFBA00">
                <a:alpha val="1450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8199681" y="1773703"/>
              <a:ext cx="3947795" cy="4231005"/>
            </a:xfrm>
            <a:custGeom>
              <a:rect b="b" l="l" r="r" t="t"/>
              <a:pathLst>
                <a:path extrusionOk="0" h="4231005" w="3947795">
                  <a:moveTo>
                    <a:pt x="0" y="0"/>
                  </a:moveTo>
                  <a:lnTo>
                    <a:pt x="3947328" y="0"/>
                  </a:lnTo>
                  <a:lnTo>
                    <a:pt x="3947328" y="4230413"/>
                  </a:lnTo>
                  <a:lnTo>
                    <a:pt x="0" y="423041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815837" y="1773703"/>
              <a:ext cx="369570" cy="4231005"/>
            </a:xfrm>
            <a:custGeom>
              <a:rect b="b" l="l" r="r" t="t"/>
              <a:pathLst>
                <a:path extrusionOk="0" h="4231005" w="369570">
                  <a:moveTo>
                    <a:pt x="369331" y="0"/>
                  </a:moveTo>
                  <a:lnTo>
                    <a:pt x="0" y="0"/>
                  </a:lnTo>
                  <a:lnTo>
                    <a:pt x="0" y="4230412"/>
                  </a:lnTo>
                  <a:lnTo>
                    <a:pt x="369331" y="4230412"/>
                  </a:lnTo>
                  <a:lnTo>
                    <a:pt x="369331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7815837" y="1773703"/>
              <a:ext cx="369570" cy="4231005"/>
            </a:xfrm>
            <a:custGeom>
              <a:rect b="b" l="l" r="r" t="t"/>
              <a:pathLst>
                <a:path extrusionOk="0" h="4231005" w="369570">
                  <a:moveTo>
                    <a:pt x="0" y="4230413"/>
                  </a:moveTo>
                  <a:lnTo>
                    <a:pt x="0" y="0"/>
                  </a:lnTo>
                  <a:lnTo>
                    <a:pt x="369332" y="0"/>
                  </a:lnTo>
                  <a:lnTo>
                    <a:pt x="369332" y="4230413"/>
                  </a:lnTo>
                  <a:lnTo>
                    <a:pt x="0" y="4230413"/>
                  </a:lnTo>
                  <a:close/>
                </a:path>
              </a:pathLst>
            </a:custGeom>
            <a:noFill/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10"/>
          <p:cNvSpPr txBox="1"/>
          <p:nvPr/>
        </p:nvSpPr>
        <p:spPr>
          <a:xfrm rot="-5400000">
            <a:off x="6302560" y="3737055"/>
            <a:ext cx="3395979" cy="30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SISTEMA DI MONITORAGGIO CENTRALE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91" name="Google Shape;591;p10"/>
          <p:cNvGrpSpPr/>
          <p:nvPr/>
        </p:nvGrpSpPr>
        <p:grpSpPr>
          <a:xfrm>
            <a:off x="11244935" y="4899589"/>
            <a:ext cx="947455" cy="1752031"/>
            <a:chOff x="11244935" y="4899589"/>
            <a:chExt cx="947455" cy="1752031"/>
          </a:xfrm>
        </p:grpSpPr>
        <p:sp>
          <p:nvSpPr>
            <p:cNvPr id="592" name="Google Shape;592;p10"/>
            <p:cNvSpPr/>
            <p:nvPr/>
          </p:nvSpPr>
          <p:spPr>
            <a:xfrm>
              <a:off x="11244935" y="4899590"/>
              <a:ext cx="723265" cy="873760"/>
            </a:xfrm>
            <a:custGeom>
              <a:rect b="b" l="l" r="r" t="t"/>
              <a:pathLst>
                <a:path extrusionOk="0" h="873760" w="723265">
                  <a:moveTo>
                    <a:pt x="723139" y="0"/>
                  </a:moveTo>
                  <a:lnTo>
                    <a:pt x="329195" y="8938"/>
                  </a:lnTo>
                  <a:lnTo>
                    <a:pt x="280686" y="22216"/>
                  </a:lnTo>
                  <a:lnTo>
                    <a:pt x="235048" y="58602"/>
                  </a:lnTo>
                  <a:lnTo>
                    <a:pt x="193011" y="116306"/>
                  </a:lnTo>
                  <a:lnTo>
                    <a:pt x="173572" y="152593"/>
                  </a:lnTo>
                  <a:lnTo>
                    <a:pt x="155308" y="193537"/>
                  </a:lnTo>
                  <a:lnTo>
                    <a:pt x="138310" y="238917"/>
                  </a:lnTo>
                  <a:lnTo>
                    <a:pt x="122669" y="288506"/>
                  </a:lnTo>
                  <a:lnTo>
                    <a:pt x="108477" y="342083"/>
                  </a:lnTo>
                  <a:lnTo>
                    <a:pt x="95825" y="399423"/>
                  </a:lnTo>
                  <a:lnTo>
                    <a:pt x="84805" y="460302"/>
                  </a:lnTo>
                  <a:lnTo>
                    <a:pt x="75508" y="524497"/>
                  </a:lnTo>
                  <a:lnTo>
                    <a:pt x="68026" y="591783"/>
                  </a:lnTo>
                  <a:lnTo>
                    <a:pt x="62449" y="661937"/>
                  </a:lnTo>
                  <a:lnTo>
                    <a:pt x="0" y="663355"/>
                  </a:lnTo>
                  <a:lnTo>
                    <a:pt x="255083" y="873215"/>
                  </a:lnTo>
                  <a:lnTo>
                    <a:pt x="518843" y="651582"/>
                  </a:lnTo>
                  <a:lnTo>
                    <a:pt x="456393" y="652998"/>
                  </a:lnTo>
                  <a:lnTo>
                    <a:pt x="461970" y="582843"/>
                  </a:lnTo>
                  <a:lnTo>
                    <a:pt x="469452" y="515557"/>
                  </a:lnTo>
                  <a:lnTo>
                    <a:pt x="478749" y="451362"/>
                  </a:lnTo>
                  <a:lnTo>
                    <a:pt x="489769" y="390483"/>
                  </a:lnTo>
                  <a:lnTo>
                    <a:pt x="502421" y="333144"/>
                  </a:lnTo>
                  <a:lnTo>
                    <a:pt x="516613" y="279567"/>
                  </a:lnTo>
                  <a:lnTo>
                    <a:pt x="532254" y="229978"/>
                  </a:lnTo>
                  <a:lnTo>
                    <a:pt x="549252" y="184599"/>
                  </a:lnTo>
                  <a:lnTo>
                    <a:pt x="567516" y="143654"/>
                  </a:lnTo>
                  <a:lnTo>
                    <a:pt x="586955" y="107367"/>
                  </a:lnTo>
                  <a:lnTo>
                    <a:pt x="628992" y="49664"/>
                  </a:lnTo>
                  <a:lnTo>
                    <a:pt x="674630" y="13278"/>
                  </a:lnTo>
                  <a:lnTo>
                    <a:pt x="698571" y="3638"/>
                  </a:lnTo>
                  <a:lnTo>
                    <a:pt x="723139" y="0"/>
                  </a:lnTo>
                  <a:close/>
                </a:path>
              </a:pathLst>
            </a:custGeom>
            <a:solidFill>
              <a:srgbClr val="BF8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11776280" y="4900037"/>
              <a:ext cx="415925" cy="864235"/>
            </a:xfrm>
            <a:custGeom>
              <a:rect b="b" l="l" r="r" t="t"/>
              <a:pathLst>
                <a:path extrusionOk="0" h="864235" w="415925">
                  <a:moveTo>
                    <a:pt x="203655" y="0"/>
                  </a:moveTo>
                  <a:lnTo>
                    <a:pt x="154277" y="7611"/>
                  </a:lnTo>
                  <a:lnTo>
                    <a:pt x="106284" y="40265"/>
                  </a:lnTo>
                  <a:lnTo>
                    <a:pt x="60841" y="98073"/>
                  </a:lnTo>
                  <a:lnTo>
                    <a:pt x="39439" y="136446"/>
                  </a:lnTo>
                  <a:lnTo>
                    <a:pt x="19110" y="181151"/>
                  </a:lnTo>
                  <a:lnTo>
                    <a:pt x="0" y="232201"/>
                  </a:lnTo>
                  <a:lnTo>
                    <a:pt x="14199" y="270726"/>
                  </a:lnTo>
                  <a:lnTo>
                    <a:pt x="27512" y="311485"/>
                  </a:lnTo>
                  <a:lnTo>
                    <a:pt x="39913" y="354329"/>
                  </a:lnTo>
                  <a:lnTo>
                    <a:pt x="51376" y="399105"/>
                  </a:lnTo>
                  <a:lnTo>
                    <a:pt x="61875" y="445662"/>
                  </a:lnTo>
                  <a:lnTo>
                    <a:pt x="71384" y="493849"/>
                  </a:lnTo>
                  <a:lnTo>
                    <a:pt x="79878" y="543513"/>
                  </a:lnTo>
                  <a:lnTo>
                    <a:pt x="87330" y="594504"/>
                  </a:lnTo>
                  <a:lnTo>
                    <a:pt x="93714" y="646669"/>
                  </a:lnTo>
                  <a:lnTo>
                    <a:pt x="99005" y="699857"/>
                  </a:lnTo>
                  <a:lnTo>
                    <a:pt x="103177" y="753918"/>
                  </a:lnTo>
                  <a:lnTo>
                    <a:pt x="106203" y="808699"/>
                  </a:lnTo>
                  <a:lnTo>
                    <a:pt x="108059" y="864048"/>
                  </a:lnTo>
                  <a:lnTo>
                    <a:pt x="415719" y="857067"/>
                  </a:lnTo>
                  <a:lnTo>
                    <a:pt x="415719" y="284887"/>
                  </a:lnTo>
                  <a:lnTo>
                    <a:pt x="411821" y="272573"/>
                  </a:lnTo>
                  <a:lnTo>
                    <a:pt x="391764" y="217683"/>
                  </a:lnTo>
                  <a:lnTo>
                    <a:pt x="370600" y="168911"/>
                  </a:lnTo>
                  <a:lnTo>
                    <a:pt x="348474" y="126271"/>
                  </a:lnTo>
                  <a:lnTo>
                    <a:pt x="325531" y="89777"/>
                  </a:lnTo>
                  <a:lnTo>
                    <a:pt x="301916" y="59443"/>
                  </a:lnTo>
                  <a:lnTo>
                    <a:pt x="253256" y="17315"/>
                  </a:lnTo>
                  <a:lnTo>
                    <a:pt x="228500" y="5548"/>
                  </a:lnTo>
                  <a:lnTo>
                    <a:pt x="203655" y="0"/>
                  </a:lnTo>
                  <a:close/>
                </a:path>
              </a:pathLst>
            </a:custGeom>
            <a:solidFill>
              <a:srgbClr val="9A7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1244935" y="4899589"/>
              <a:ext cx="947419" cy="873760"/>
            </a:xfrm>
            <a:custGeom>
              <a:rect b="b" l="l" r="r" t="t"/>
              <a:pathLst>
                <a:path extrusionOk="0" h="873760" w="947420">
                  <a:moveTo>
                    <a:pt x="723138" y="0"/>
                  </a:moveTo>
                  <a:lnTo>
                    <a:pt x="674629" y="13278"/>
                  </a:lnTo>
                  <a:lnTo>
                    <a:pt x="628991" y="49664"/>
                  </a:lnTo>
                  <a:lnTo>
                    <a:pt x="586954" y="107368"/>
                  </a:lnTo>
                  <a:lnTo>
                    <a:pt x="567515" y="143654"/>
                  </a:lnTo>
                  <a:lnTo>
                    <a:pt x="549251" y="184599"/>
                  </a:lnTo>
                  <a:lnTo>
                    <a:pt x="532253" y="229978"/>
                  </a:lnTo>
                  <a:lnTo>
                    <a:pt x="516612" y="279568"/>
                  </a:lnTo>
                  <a:lnTo>
                    <a:pt x="502420" y="333144"/>
                  </a:lnTo>
                  <a:lnTo>
                    <a:pt x="489768" y="390484"/>
                  </a:lnTo>
                  <a:lnTo>
                    <a:pt x="478748" y="451363"/>
                  </a:lnTo>
                  <a:lnTo>
                    <a:pt x="469451" y="515558"/>
                  </a:lnTo>
                  <a:lnTo>
                    <a:pt x="461969" y="582844"/>
                  </a:lnTo>
                  <a:lnTo>
                    <a:pt x="456392" y="652999"/>
                  </a:lnTo>
                  <a:lnTo>
                    <a:pt x="518842" y="651582"/>
                  </a:lnTo>
                  <a:lnTo>
                    <a:pt x="255082" y="873216"/>
                  </a:lnTo>
                  <a:lnTo>
                    <a:pt x="0" y="663355"/>
                  </a:lnTo>
                  <a:lnTo>
                    <a:pt x="62449" y="661938"/>
                  </a:lnTo>
                  <a:lnTo>
                    <a:pt x="68025" y="591783"/>
                  </a:lnTo>
                  <a:lnTo>
                    <a:pt x="75508" y="524497"/>
                  </a:lnTo>
                  <a:lnTo>
                    <a:pt x="84805" y="460302"/>
                  </a:lnTo>
                  <a:lnTo>
                    <a:pt x="95825" y="399423"/>
                  </a:lnTo>
                  <a:lnTo>
                    <a:pt x="108476" y="342083"/>
                  </a:lnTo>
                  <a:lnTo>
                    <a:pt x="122668" y="288507"/>
                  </a:lnTo>
                  <a:lnTo>
                    <a:pt x="138309" y="238917"/>
                  </a:lnTo>
                  <a:lnTo>
                    <a:pt x="155307" y="193538"/>
                  </a:lnTo>
                  <a:lnTo>
                    <a:pt x="173572" y="152593"/>
                  </a:lnTo>
                  <a:lnTo>
                    <a:pt x="193011" y="116306"/>
                  </a:lnTo>
                  <a:lnTo>
                    <a:pt x="235047" y="58603"/>
                  </a:lnTo>
                  <a:lnTo>
                    <a:pt x="280685" y="22217"/>
                  </a:lnTo>
                  <a:lnTo>
                    <a:pt x="329194" y="8938"/>
                  </a:lnTo>
                  <a:lnTo>
                    <a:pt x="723138" y="0"/>
                  </a:lnTo>
                  <a:lnTo>
                    <a:pt x="745910" y="2078"/>
                  </a:lnTo>
                  <a:lnTo>
                    <a:pt x="790297" y="21257"/>
                  </a:lnTo>
                  <a:lnTo>
                    <a:pt x="832678" y="59199"/>
                  </a:lnTo>
                  <a:lnTo>
                    <a:pt x="872503" y="114380"/>
                  </a:lnTo>
                  <a:lnTo>
                    <a:pt x="891285" y="147960"/>
                  </a:lnTo>
                  <a:lnTo>
                    <a:pt x="909220" y="185280"/>
                  </a:lnTo>
                  <a:lnTo>
                    <a:pt x="926240" y="226149"/>
                  </a:lnTo>
                  <a:lnTo>
                    <a:pt x="942276" y="270377"/>
                  </a:lnTo>
                  <a:lnTo>
                    <a:pt x="947063" y="285520"/>
                  </a:lnTo>
                </a:path>
                <a:path extrusionOk="0" h="873760" w="947420">
                  <a:moveTo>
                    <a:pt x="947063" y="857515"/>
                  </a:moveTo>
                  <a:lnTo>
                    <a:pt x="639404" y="864495"/>
                  </a:lnTo>
                  <a:lnTo>
                    <a:pt x="637548" y="809146"/>
                  </a:lnTo>
                  <a:lnTo>
                    <a:pt x="634522" y="754365"/>
                  </a:lnTo>
                  <a:lnTo>
                    <a:pt x="630350" y="700305"/>
                  </a:lnTo>
                  <a:lnTo>
                    <a:pt x="625059" y="647116"/>
                  </a:lnTo>
                  <a:lnTo>
                    <a:pt x="618674" y="594951"/>
                  </a:lnTo>
                  <a:lnTo>
                    <a:pt x="611222" y="543960"/>
                  </a:lnTo>
                  <a:lnTo>
                    <a:pt x="602728" y="494296"/>
                  </a:lnTo>
                  <a:lnTo>
                    <a:pt x="593219" y="446110"/>
                  </a:lnTo>
                  <a:lnTo>
                    <a:pt x="582720" y="399553"/>
                  </a:lnTo>
                  <a:lnTo>
                    <a:pt x="571257" y="354777"/>
                  </a:lnTo>
                  <a:lnTo>
                    <a:pt x="558856" y="311933"/>
                  </a:lnTo>
                  <a:lnTo>
                    <a:pt x="545543" y="271173"/>
                  </a:lnTo>
                  <a:lnTo>
                    <a:pt x="531344" y="232649"/>
                  </a:lnTo>
                </a:path>
              </a:pathLst>
            </a:custGeom>
            <a:noFill/>
            <a:ln cap="flat" cmpd="sng" w="15850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11626605" y="5772145"/>
              <a:ext cx="565785" cy="879475"/>
            </a:xfrm>
            <a:custGeom>
              <a:rect b="b" l="l" r="r" t="t"/>
              <a:pathLst>
                <a:path extrusionOk="0" h="879475" w="565784">
                  <a:moveTo>
                    <a:pt x="457189" y="0"/>
                  </a:moveTo>
                  <a:lnTo>
                    <a:pt x="196198" y="224887"/>
                  </a:lnTo>
                  <a:lnTo>
                    <a:pt x="258625" y="222696"/>
                  </a:lnTo>
                  <a:lnTo>
                    <a:pt x="253919" y="292914"/>
                  </a:lnTo>
                  <a:lnTo>
                    <a:pt x="247272" y="360288"/>
                  </a:lnTo>
                  <a:lnTo>
                    <a:pt x="238772" y="424593"/>
                  </a:lnTo>
                  <a:lnTo>
                    <a:pt x="228508" y="485605"/>
                  </a:lnTo>
                  <a:lnTo>
                    <a:pt x="216568" y="543097"/>
                  </a:lnTo>
                  <a:lnTo>
                    <a:pt x="203042" y="596845"/>
                  </a:lnTo>
                  <a:lnTo>
                    <a:pt x="188017" y="646625"/>
                  </a:lnTo>
                  <a:lnTo>
                    <a:pt x="171583" y="692212"/>
                  </a:lnTo>
                  <a:lnTo>
                    <a:pt x="153828" y="733380"/>
                  </a:lnTo>
                  <a:lnTo>
                    <a:pt x="134841" y="769905"/>
                  </a:lnTo>
                  <a:lnTo>
                    <a:pt x="93523" y="828125"/>
                  </a:lnTo>
                  <a:lnTo>
                    <a:pt x="48340" y="865075"/>
                  </a:lnTo>
                  <a:lnTo>
                    <a:pt x="0" y="878954"/>
                  </a:lnTo>
                  <a:lnTo>
                    <a:pt x="393801" y="865130"/>
                  </a:lnTo>
                  <a:lnTo>
                    <a:pt x="442142" y="851251"/>
                  </a:lnTo>
                  <a:lnTo>
                    <a:pt x="487325" y="814301"/>
                  </a:lnTo>
                  <a:lnTo>
                    <a:pt x="528643" y="756081"/>
                  </a:lnTo>
                  <a:lnTo>
                    <a:pt x="547631" y="719556"/>
                  </a:lnTo>
                  <a:lnTo>
                    <a:pt x="565393" y="678388"/>
                  </a:lnTo>
                  <a:lnTo>
                    <a:pt x="565393" y="86793"/>
                  </a:lnTo>
                  <a:lnTo>
                    <a:pt x="457189" y="0"/>
                  </a:lnTo>
                  <a:close/>
                </a:path>
              </a:pathLst>
            </a:custGeom>
            <a:solidFill>
              <a:srgbClr val="BF8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11305808" y="5785631"/>
              <a:ext cx="509905" cy="865505"/>
            </a:xfrm>
            <a:custGeom>
              <a:rect b="b" l="l" r="r" t="t"/>
              <a:pathLst>
                <a:path extrusionOk="0" h="865504" w="509904">
                  <a:moveTo>
                    <a:pt x="393802" y="0"/>
                  </a:moveTo>
                  <a:lnTo>
                    <a:pt x="0" y="13823"/>
                  </a:lnTo>
                  <a:lnTo>
                    <a:pt x="2461" y="67721"/>
                  </a:lnTo>
                  <a:lnTo>
                    <a:pt x="6031" y="121104"/>
                  </a:lnTo>
                  <a:lnTo>
                    <a:pt x="10685" y="173831"/>
                  </a:lnTo>
                  <a:lnTo>
                    <a:pt x="16399" y="225759"/>
                  </a:lnTo>
                  <a:lnTo>
                    <a:pt x="23149" y="276743"/>
                  </a:lnTo>
                  <a:lnTo>
                    <a:pt x="30911" y="326641"/>
                  </a:lnTo>
                  <a:lnTo>
                    <a:pt x="39662" y="375309"/>
                  </a:lnTo>
                  <a:lnTo>
                    <a:pt x="49377" y="422605"/>
                  </a:lnTo>
                  <a:lnTo>
                    <a:pt x="60032" y="468385"/>
                  </a:lnTo>
                  <a:lnTo>
                    <a:pt x="71603" y="512505"/>
                  </a:lnTo>
                  <a:lnTo>
                    <a:pt x="84067" y="554824"/>
                  </a:lnTo>
                  <a:lnTo>
                    <a:pt x="97398" y="595197"/>
                  </a:lnTo>
                  <a:lnTo>
                    <a:pt x="118135" y="649834"/>
                  </a:lnTo>
                  <a:lnTo>
                    <a:pt x="139902" y="698340"/>
                  </a:lnTo>
                  <a:lnTo>
                    <a:pt x="162556" y="740702"/>
                  </a:lnTo>
                  <a:lnTo>
                    <a:pt x="185950" y="776909"/>
                  </a:lnTo>
                  <a:lnTo>
                    <a:pt x="209939" y="806947"/>
                  </a:lnTo>
                  <a:lnTo>
                    <a:pt x="259118" y="848468"/>
                  </a:lnTo>
                  <a:lnTo>
                    <a:pt x="308930" y="865167"/>
                  </a:lnTo>
                  <a:lnTo>
                    <a:pt x="333709" y="864177"/>
                  </a:lnTo>
                  <a:lnTo>
                    <a:pt x="382287" y="843454"/>
                  </a:lnTo>
                  <a:lnTo>
                    <a:pt x="428586" y="797660"/>
                  </a:lnTo>
                  <a:lnTo>
                    <a:pt x="450517" y="765330"/>
                  </a:lnTo>
                  <a:lnTo>
                    <a:pt x="471441" y="726694"/>
                  </a:lnTo>
                  <a:lnTo>
                    <a:pt x="491214" y="681741"/>
                  </a:lnTo>
                  <a:lnTo>
                    <a:pt x="509690" y="630457"/>
                  </a:lnTo>
                  <a:lnTo>
                    <a:pt x="495014" y="592112"/>
                  </a:lnTo>
                  <a:lnTo>
                    <a:pt x="481196" y="551520"/>
                  </a:lnTo>
                  <a:lnTo>
                    <a:pt x="468265" y="508834"/>
                  </a:lnTo>
                  <a:lnTo>
                    <a:pt x="456248" y="464203"/>
                  </a:lnTo>
                  <a:lnTo>
                    <a:pt x="445172" y="417780"/>
                  </a:lnTo>
                  <a:lnTo>
                    <a:pt x="435066" y="369715"/>
                  </a:lnTo>
                  <a:lnTo>
                    <a:pt x="425957" y="320160"/>
                  </a:lnTo>
                  <a:lnTo>
                    <a:pt x="417873" y="269266"/>
                  </a:lnTo>
                  <a:lnTo>
                    <a:pt x="410842" y="217184"/>
                  </a:lnTo>
                  <a:lnTo>
                    <a:pt x="404892" y="164065"/>
                  </a:lnTo>
                  <a:lnTo>
                    <a:pt x="400050" y="110061"/>
                  </a:lnTo>
                  <a:lnTo>
                    <a:pt x="396344" y="55322"/>
                  </a:lnTo>
                  <a:lnTo>
                    <a:pt x="393802" y="0"/>
                  </a:lnTo>
                  <a:close/>
                </a:path>
              </a:pathLst>
            </a:custGeom>
            <a:solidFill>
              <a:srgbClr val="9A7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1305810" y="5772145"/>
              <a:ext cx="886460" cy="879475"/>
            </a:xfrm>
            <a:custGeom>
              <a:rect b="b" l="l" r="r" t="t"/>
              <a:pathLst>
                <a:path extrusionOk="0" h="879475" w="886459">
                  <a:moveTo>
                    <a:pt x="320796" y="878954"/>
                  </a:moveTo>
                  <a:lnTo>
                    <a:pt x="369136" y="865075"/>
                  </a:lnTo>
                  <a:lnTo>
                    <a:pt x="414319" y="828126"/>
                  </a:lnTo>
                  <a:lnTo>
                    <a:pt x="455637" y="769905"/>
                  </a:lnTo>
                  <a:lnTo>
                    <a:pt x="474624" y="733380"/>
                  </a:lnTo>
                  <a:lnTo>
                    <a:pt x="492379" y="692212"/>
                  </a:lnTo>
                  <a:lnTo>
                    <a:pt x="508814" y="646625"/>
                  </a:lnTo>
                  <a:lnTo>
                    <a:pt x="523838" y="596845"/>
                  </a:lnTo>
                  <a:lnTo>
                    <a:pt x="537364" y="543097"/>
                  </a:lnTo>
                  <a:lnTo>
                    <a:pt x="549304" y="485605"/>
                  </a:lnTo>
                  <a:lnTo>
                    <a:pt x="559568" y="424593"/>
                  </a:lnTo>
                  <a:lnTo>
                    <a:pt x="568068" y="360288"/>
                  </a:lnTo>
                  <a:lnTo>
                    <a:pt x="574715" y="292914"/>
                  </a:lnTo>
                  <a:lnTo>
                    <a:pt x="579421" y="222696"/>
                  </a:lnTo>
                  <a:lnTo>
                    <a:pt x="516994" y="224887"/>
                  </a:lnTo>
                  <a:lnTo>
                    <a:pt x="777985" y="0"/>
                  </a:lnTo>
                  <a:lnTo>
                    <a:pt x="886189" y="86793"/>
                  </a:lnTo>
                </a:path>
                <a:path extrusionOk="0" h="879475" w="886459">
                  <a:moveTo>
                    <a:pt x="886189" y="678388"/>
                  </a:moveTo>
                  <a:lnTo>
                    <a:pt x="868427" y="719556"/>
                  </a:lnTo>
                  <a:lnTo>
                    <a:pt x="849439" y="756081"/>
                  </a:lnTo>
                  <a:lnTo>
                    <a:pt x="808122" y="814301"/>
                  </a:lnTo>
                  <a:lnTo>
                    <a:pt x="762938" y="851251"/>
                  </a:lnTo>
                  <a:lnTo>
                    <a:pt x="714598" y="865130"/>
                  </a:lnTo>
                  <a:lnTo>
                    <a:pt x="320796" y="878954"/>
                  </a:lnTo>
                  <a:lnTo>
                    <a:pt x="297999" y="877158"/>
                  </a:lnTo>
                  <a:lnTo>
                    <a:pt x="253378" y="858530"/>
                  </a:lnTo>
                  <a:lnTo>
                    <a:pt x="210529" y="821118"/>
                  </a:lnTo>
                  <a:lnTo>
                    <a:pt x="170023" y="766435"/>
                  </a:lnTo>
                  <a:lnTo>
                    <a:pt x="150826" y="733090"/>
                  </a:lnTo>
                  <a:lnTo>
                    <a:pt x="132430" y="695996"/>
                  </a:lnTo>
                  <a:lnTo>
                    <a:pt x="114904" y="655341"/>
                  </a:lnTo>
                  <a:lnTo>
                    <a:pt x="98321" y="611315"/>
                  </a:lnTo>
                  <a:lnTo>
                    <a:pt x="82751" y="564108"/>
                  </a:lnTo>
                  <a:lnTo>
                    <a:pt x="68266" y="513908"/>
                  </a:lnTo>
                  <a:lnTo>
                    <a:pt x="54937" y="460906"/>
                  </a:lnTo>
                  <a:lnTo>
                    <a:pt x="42835" y="405290"/>
                  </a:lnTo>
                  <a:lnTo>
                    <a:pt x="32033" y="347249"/>
                  </a:lnTo>
                  <a:lnTo>
                    <a:pt x="22601" y="286974"/>
                  </a:lnTo>
                  <a:lnTo>
                    <a:pt x="14610" y="224653"/>
                  </a:lnTo>
                  <a:lnTo>
                    <a:pt x="8132" y="160476"/>
                  </a:lnTo>
                  <a:lnTo>
                    <a:pt x="3238" y="94632"/>
                  </a:lnTo>
                  <a:lnTo>
                    <a:pt x="0" y="27310"/>
                  </a:lnTo>
                  <a:lnTo>
                    <a:pt x="393801" y="13486"/>
                  </a:lnTo>
                  <a:lnTo>
                    <a:pt x="396343" y="68808"/>
                  </a:lnTo>
                  <a:lnTo>
                    <a:pt x="400049" y="123547"/>
                  </a:lnTo>
                  <a:lnTo>
                    <a:pt x="404891" y="177551"/>
                  </a:lnTo>
                  <a:lnTo>
                    <a:pt x="410841" y="230670"/>
                  </a:lnTo>
                  <a:lnTo>
                    <a:pt x="417872" y="282752"/>
                  </a:lnTo>
                  <a:lnTo>
                    <a:pt x="425956" y="333647"/>
                  </a:lnTo>
                  <a:lnTo>
                    <a:pt x="435065" y="383202"/>
                  </a:lnTo>
                  <a:lnTo>
                    <a:pt x="445171" y="431266"/>
                  </a:lnTo>
                  <a:lnTo>
                    <a:pt x="456247" y="477690"/>
                  </a:lnTo>
                  <a:lnTo>
                    <a:pt x="468264" y="522320"/>
                  </a:lnTo>
                  <a:lnTo>
                    <a:pt x="481196" y="565007"/>
                  </a:lnTo>
                  <a:lnTo>
                    <a:pt x="495013" y="605598"/>
                  </a:lnTo>
                  <a:lnTo>
                    <a:pt x="509689" y="643944"/>
                  </a:lnTo>
                </a:path>
              </a:pathLst>
            </a:custGeom>
            <a:noFill/>
            <a:ln cap="flat" cmpd="sng" w="15875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11"/>
          <p:cNvGrpSpPr/>
          <p:nvPr/>
        </p:nvGrpSpPr>
        <p:grpSpPr>
          <a:xfrm>
            <a:off x="6893328" y="0"/>
            <a:ext cx="5298670" cy="6858000"/>
            <a:chOff x="6893328" y="0"/>
            <a:chExt cx="5298670" cy="6858000"/>
          </a:xfrm>
        </p:grpSpPr>
        <p:sp>
          <p:nvSpPr>
            <p:cNvPr id="603" name="Google Shape;603;p11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4" name="Google Shape;60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43148" y="0"/>
              <a:ext cx="494885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5" name="Google Shape;605;p11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6" name="Google Shape;606;p11"/>
          <p:cNvSpPr txBox="1"/>
          <p:nvPr/>
        </p:nvSpPr>
        <p:spPr>
          <a:xfrm>
            <a:off x="887629" y="356625"/>
            <a:ext cx="7505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7" name="Google Shape;607;p11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08" name="Google Shape;60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1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11"/>
          <p:cNvSpPr txBox="1"/>
          <p:nvPr/>
        </p:nvSpPr>
        <p:spPr>
          <a:xfrm>
            <a:off x="126875" y="6539475"/>
            <a:ext cx="712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11"/>
          <p:cNvSpPr txBox="1"/>
          <p:nvPr/>
        </p:nvSpPr>
        <p:spPr>
          <a:xfrm>
            <a:off x="565931" y="913889"/>
            <a:ext cx="64701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- I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24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Fonti di rilevamento dei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Obiettivi: percepire i dati per l'individuazione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456565" marR="67310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sensori (ad esempio sensori fisici, contatori intelligenti), agenti software, log (firewall, OS, accessi...), avvisi,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245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Fonti di raccolta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raccogliere dati da fonti di percezione per il rilevamento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sistemi centralizzati, distribuiti o decentralizzati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245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Rilevatori e analisi dei dati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analizzare le prove degli attacchi utilizzando modelli o firme predefinite.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2" name="Google Shape;612;p11"/>
          <p:cNvSpPr txBox="1"/>
          <p:nvPr/>
        </p:nvSpPr>
        <p:spPr>
          <a:xfrm>
            <a:off x="614997" y="3893959"/>
            <a:ext cx="5628000" cy="23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tecniche di rilevamento come i modelli di apprendimento automatico (ML)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Database per l'archiviazione dei dati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conservare una copia delle prove - esperienza passata/evidenza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storici per aiutare a individuare comportamenti normali o anormali.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Gestori di avvisi e notifiche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informare i rispettivi responsabili della situazione.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Risorsa: allarmi e rapporti (via SMS, e-mail, app specifica, ecc.)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3" name="Google Shape;613;p11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14" name="Google Shape;614;p11"/>
          <p:cNvGrpSpPr/>
          <p:nvPr/>
        </p:nvGrpSpPr>
        <p:grpSpPr>
          <a:xfrm>
            <a:off x="7549376" y="0"/>
            <a:ext cx="4161038" cy="6779335"/>
            <a:chOff x="7549376" y="0"/>
            <a:chExt cx="4161038" cy="6779335"/>
          </a:xfrm>
        </p:grpSpPr>
        <p:pic>
          <p:nvPicPr>
            <p:cNvPr id="615" name="Google Shape;61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11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4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1"/>
                  </a:lnTo>
                  <a:lnTo>
                    <a:pt x="107269" y="1129365"/>
                  </a:lnTo>
                  <a:lnTo>
                    <a:pt x="147571" y="1143769"/>
                  </a:lnTo>
                  <a:lnTo>
                    <a:pt x="191475" y="1148826"/>
                  </a:lnTo>
                  <a:lnTo>
                    <a:pt x="2500565" y="1148826"/>
                  </a:lnTo>
                  <a:lnTo>
                    <a:pt x="2544468" y="1143769"/>
                  </a:lnTo>
                  <a:lnTo>
                    <a:pt x="2584771" y="1129365"/>
                  </a:lnTo>
                  <a:lnTo>
                    <a:pt x="2620323" y="1106761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4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" name="Google Shape;619;p11"/>
          <p:cNvSpPr txBox="1"/>
          <p:nvPr/>
        </p:nvSpPr>
        <p:spPr>
          <a:xfrm>
            <a:off x="8965064" y="3300476"/>
            <a:ext cx="210820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572135" lvl="0" marL="572135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Rivelatore e analizzatore di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20" name="Google Shape;620;p11"/>
          <p:cNvGrpSpPr/>
          <p:nvPr/>
        </p:nvGrpSpPr>
        <p:grpSpPr>
          <a:xfrm>
            <a:off x="8666795" y="1823879"/>
            <a:ext cx="2692400" cy="614680"/>
            <a:chOff x="8666795" y="1823879"/>
            <a:chExt cx="2692400" cy="614680"/>
          </a:xfrm>
        </p:grpSpPr>
        <p:sp>
          <p:nvSpPr>
            <p:cNvPr id="621" name="Google Shape;621;p11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7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5"/>
                  </a:lnTo>
                  <a:lnTo>
                    <a:pt x="102397" y="614362"/>
                  </a:lnTo>
                  <a:lnTo>
                    <a:pt x="2589643" y="614362"/>
                  </a:lnTo>
                  <a:lnTo>
                    <a:pt x="2629500" y="606315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7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11"/>
          <p:cNvSpPr txBox="1"/>
          <p:nvPr/>
        </p:nvSpPr>
        <p:spPr>
          <a:xfrm>
            <a:off x="9330983" y="1968500"/>
            <a:ext cx="13766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24" name="Google Shape;624;p11"/>
          <p:cNvGrpSpPr/>
          <p:nvPr/>
        </p:nvGrpSpPr>
        <p:grpSpPr>
          <a:xfrm>
            <a:off x="8666793" y="4254246"/>
            <a:ext cx="2692400" cy="1647320"/>
            <a:chOff x="8666793" y="4254246"/>
            <a:chExt cx="2692400" cy="1647320"/>
          </a:xfrm>
        </p:grpSpPr>
        <p:sp>
          <p:nvSpPr>
            <p:cNvPr id="625" name="Google Shape;625;p11"/>
            <p:cNvSpPr/>
            <p:nvPr/>
          </p:nvSpPr>
          <p:spPr>
            <a:xfrm>
              <a:off x="9791356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6" y="441175"/>
                  </a:lnTo>
                  <a:lnTo>
                    <a:pt x="442912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9791357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5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2"/>
                  </a:lnTo>
                  <a:lnTo>
                    <a:pt x="107269" y="1129365"/>
                  </a:lnTo>
                  <a:lnTo>
                    <a:pt x="147571" y="1143770"/>
                  </a:lnTo>
                  <a:lnTo>
                    <a:pt x="191475" y="1148827"/>
                  </a:lnTo>
                  <a:lnTo>
                    <a:pt x="2500565" y="1148827"/>
                  </a:lnTo>
                  <a:lnTo>
                    <a:pt x="2544468" y="1143770"/>
                  </a:lnTo>
                  <a:lnTo>
                    <a:pt x="2584771" y="1129365"/>
                  </a:lnTo>
                  <a:lnTo>
                    <a:pt x="2620323" y="1106762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5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11"/>
          <p:cNvSpPr txBox="1"/>
          <p:nvPr/>
        </p:nvSpPr>
        <p:spPr>
          <a:xfrm>
            <a:off x="9350033" y="4888483"/>
            <a:ext cx="133731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Gestione degli avvisi e delle notifiche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0" name="Google Shape;630;p11"/>
          <p:cNvGrpSpPr/>
          <p:nvPr/>
        </p:nvGrpSpPr>
        <p:grpSpPr>
          <a:xfrm>
            <a:off x="8199681" y="810129"/>
            <a:ext cx="3949646" cy="3396111"/>
            <a:chOff x="8199681" y="810129"/>
            <a:chExt cx="3949646" cy="3396111"/>
          </a:xfrm>
        </p:grpSpPr>
        <p:sp>
          <p:nvSpPr>
            <p:cNvPr id="631" name="Google Shape;631;p11"/>
            <p:cNvSpPr/>
            <p:nvPr/>
          </p:nvSpPr>
          <p:spPr>
            <a:xfrm>
              <a:off x="9791357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4" y="441175"/>
                  </a:lnTo>
                  <a:lnTo>
                    <a:pt x="442911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9791356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3" name="Google Shape;63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36224" y="3035808"/>
              <a:ext cx="1213103" cy="117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11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11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7" name="Google Shape;637;p11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638" name="Google Shape;638;p11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" name="Google Shape;642;p11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43" name="Google Shape;643;p11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644" name="Google Shape;644;p11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11"/>
          <p:cNvSpPr txBox="1"/>
          <p:nvPr/>
        </p:nvSpPr>
        <p:spPr>
          <a:xfrm>
            <a:off x="10687350" y="767600"/>
            <a:ext cx="111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49" name="Google Shape;649;p11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650" name="Google Shape;650;p11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2" name="Google Shape;65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4" name="Google Shape;664;p11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65" name="Google Shape;665;p11"/>
          <p:cNvGrpSpPr/>
          <p:nvPr/>
        </p:nvGrpSpPr>
        <p:grpSpPr>
          <a:xfrm>
            <a:off x="7815837" y="1773703"/>
            <a:ext cx="4331639" cy="4231005"/>
            <a:chOff x="7815837" y="1773703"/>
            <a:chExt cx="4331639" cy="4231005"/>
          </a:xfrm>
        </p:grpSpPr>
        <p:sp>
          <p:nvSpPr>
            <p:cNvPr id="666" name="Google Shape;666;p11"/>
            <p:cNvSpPr/>
            <p:nvPr/>
          </p:nvSpPr>
          <p:spPr>
            <a:xfrm>
              <a:off x="8199681" y="1773703"/>
              <a:ext cx="3947795" cy="4231005"/>
            </a:xfrm>
            <a:custGeom>
              <a:rect b="b" l="l" r="r" t="t"/>
              <a:pathLst>
                <a:path extrusionOk="0" h="4231005" w="3947795">
                  <a:moveTo>
                    <a:pt x="3947327" y="0"/>
                  </a:moveTo>
                  <a:lnTo>
                    <a:pt x="0" y="0"/>
                  </a:lnTo>
                  <a:lnTo>
                    <a:pt x="0" y="4230413"/>
                  </a:lnTo>
                  <a:lnTo>
                    <a:pt x="3947327" y="4230413"/>
                  </a:lnTo>
                  <a:lnTo>
                    <a:pt x="3947327" y="0"/>
                  </a:lnTo>
                  <a:close/>
                </a:path>
              </a:pathLst>
            </a:custGeom>
            <a:solidFill>
              <a:srgbClr val="FFBA00">
                <a:alpha val="1450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8199681" y="1773703"/>
              <a:ext cx="3947795" cy="4231005"/>
            </a:xfrm>
            <a:custGeom>
              <a:rect b="b" l="l" r="r" t="t"/>
              <a:pathLst>
                <a:path extrusionOk="0" h="4231005" w="3947795">
                  <a:moveTo>
                    <a:pt x="0" y="0"/>
                  </a:moveTo>
                  <a:lnTo>
                    <a:pt x="3947328" y="0"/>
                  </a:lnTo>
                  <a:lnTo>
                    <a:pt x="3947328" y="4230413"/>
                  </a:lnTo>
                  <a:lnTo>
                    <a:pt x="0" y="423041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7815837" y="1773703"/>
              <a:ext cx="369570" cy="4231005"/>
            </a:xfrm>
            <a:custGeom>
              <a:rect b="b" l="l" r="r" t="t"/>
              <a:pathLst>
                <a:path extrusionOk="0" h="4231005" w="369570">
                  <a:moveTo>
                    <a:pt x="369331" y="0"/>
                  </a:moveTo>
                  <a:lnTo>
                    <a:pt x="0" y="0"/>
                  </a:lnTo>
                  <a:lnTo>
                    <a:pt x="0" y="4230412"/>
                  </a:lnTo>
                  <a:lnTo>
                    <a:pt x="369331" y="4230412"/>
                  </a:lnTo>
                  <a:lnTo>
                    <a:pt x="369331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7815837" y="1773703"/>
              <a:ext cx="369570" cy="4231005"/>
            </a:xfrm>
            <a:custGeom>
              <a:rect b="b" l="l" r="r" t="t"/>
              <a:pathLst>
                <a:path extrusionOk="0" h="4231005" w="369570">
                  <a:moveTo>
                    <a:pt x="0" y="4230413"/>
                  </a:moveTo>
                  <a:lnTo>
                    <a:pt x="0" y="0"/>
                  </a:lnTo>
                  <a:lnTo>
                    <a:pt x="369332" y="0"/>
                  </a:lnTo>
                  <a:lnTo>
                    <a:pt x="369332" y="4230413"/>
                  </a:lnTo>
                  <a:lnTo>
                    <a:pt x="0" y="4230413"/>
                  </a:lnTo>
                  <a:close/>
                </a:path>
              </a:pathLst>
            </a:custGeom>
            <a:noFill/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11"/>
          <p:cNvSpPr txBox="1"/>
          <p:nvPr/>
        </p:nvSpPr>
        <p:spPr>
          <a:xfrm rot="-5400000">
            <a:off x="6302560" y="3737055"/>
            <a:ext cx="3395979" cy="30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SISTEMA DI MONITORAGGIO CENTRALE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71" name="Google Shape;671;p11"/>
          <p:cNvGrpSpPr/>
          <p:nvPr/>
        </p:nvGrpSpPr>
        <p:grpSpPr>
          <a:xfrm>
            <a:off x="11244935" y="4899589"/>
            <a:ext cx="947455" cy="1752031"/>
            <a:chOff x="11244935" y="4899589"/>
            <a:chExt cx="947455" cy="1752031"/>
          </a:xfrm>
        </p:grpSpPr>
        <p:sp>
          <p:nvSpPr>
            <p:cNvPr id="672" name="Google Shape;672;p11"/>
            <p:cNvSpPr/>
            <p:nvPr/>
          </p:nvSpPr>
          <p:spPr>
            <a:xfrm>
              <a:off x="11244935" y="4899590"/>
              <a:ext cx="723265" cy="873760"/>
            </a:xfrm>
            <a:custGeom>
              <a:rect b="b" l="l" r="r" t="t"/>
              <a:pathLst>
                <a:path extrusionOk="0" h="873760" w="723265">
                  <a:moveTo>
                    <a:pt x="723139" y="0"/>
                  </a:moveTo>
                  <a:lnTo>
                    <a:pt x="329195" y="8938"/>
                  </a:lnTo>
                  <a:lnTo>
                    <a:pt x="280686" y="22216"/>
                  </a:lnTo>
                  <a:lnTo>
                    <a:pt x="235048" y="58602"/>
                  </a:lnTo>
                  <a:lnTo>
                    <a:pt x="193011" y="116306"/>
                  </a:lnTo>
                  <a:lnTo>
                    <a:pt x="173572" y="152593"/>
                  </a:lnTo>
                  <a:lnTo>
                    <a:pt x="155308" y="193537"/>
                  </a:lnTo>
                  <a:lnTo>
                    <a:pt x="138310" y="238917"/>
                  </a:lnTo>
                  <a:lnTo>
                    <a:pt x="122669" y="288506"/>
                  </a:lnTo>
                  <a:lnTo>
                    <a:pt x="108477" y="342083"/>
                  </a:lnTo>
                  <a:lnTo>
                    <a:pt x="95825" y="399423"/>
                  </a:lnTo>
                  <a:lnTo>
                    <a:pt x="84805" y="460302"/>
                  </a:lnTo>
                  <a:lnTo>
                    <a:pt x="75508" y="524497"/>
                  </a:lnTo>
                  <a:lnTo>
                    <a:pt x="68026" y="591783"/>
                  </a:lnTo>
                  <a:lnTo>
                    <a:pt x="62449" y="661937"/>
                  </a:lnTo>
                  <a:lnTo>
                    <a:pt x="0" y="663355"/>
                  </a:lnTo>
                  <a:lnTo>
                    <a:pt x="255083" y="873215"/>
                  </a:lnTo>
                  <a:lnTo>
                    <a:pt x="518843" y="651582"/>
                  </a:lnTo>
                  <a:lnTo>
                    <a:pt x="456393" y="652998"/>
                  </a:lnTo>
                  <a:lnTo>
                    <a:pt x="461970" y="582843"/>
                  </a:lnTo>
                  <a:lnTo>
                    <a:pt x="469452" y="515557"/>
                  </a:lnTo>
                  <a:lnTo>
                    <a:pt x="478749" y="451362"/>
                  </a:lnTo>
                  <a:lnTo>
                    <a:pt x="489769" y="390483"/>
                  </a:lnTo>
                  <a:lnTo>
                    <a:pt x="502421" y="333144"/>
                  </a:lnTo>
                  <a:lnTo>
                    <a:pt x="516613" y="279567"/>
                  </a:lnTo>
                  <a:lnTo>
                    <a:pt x="532254" y="229978"/>
                  </a:lnTo>
                  <a:lnTo>
                    <a:pt x="549252" y="184599"/>
                  </a:lnTo>
                  <a:lnTo>
                    <a:pt x="567516" y="143654"/>
                  </a:lnTo>
                  <a:lnTo>
                    <a:pt x="586955" y="107367"/>
                  </a:lnTo>
                  <a:lnTo>
                    <a:pt x="628992" y="49664"/>
                  </a:lnTo>
                  <a:lnTo>
                    <a:pt x="674630" y="13278"/>
                  </a:lnTo>
                  <a:lnTo>
                    <a:pt x="698571" y="3638"/>
                  </a:lnTo>
                  <a:lnTo>
                    <a:pt x="723139" y="0"/>
                  </a:lnTo>
                  <a:close/>
                </a:path>
              </a:pathLst>
            </a:custGeom>
            <a:solidFill>
              <a:srgbClr val="BF8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1776280" y="4900037"/>
              <a:ext cx="415925" cy="864235"/>
            </a:xfrm>
            <a:custGeom>
              <a:rect b="b" l="l" r="r" t="t"/>
              <a:pathLst>
                <a:path extrusionOk="0" h="864235" w="415925">
                  <a:moveTo>
                    <a:pt x="203655" y="0"/>
                  </a:moveTo>
                  <a:lnTo>
                    <a:pt x="154277" y="7611"/>
                  </a:lnTo>
                  <a:lnTo>
                    <a:pt x="106284" y="40265"/>
                  </a:lnTo>
                  <a:lnTo>
                    <a:pt x="60841" y="98073"/>
                  </a:lnTo>
                  <a:lnTo>
                    <a:pt x="39439" y="136446"/>
                  </a:lnTo>
                  <a:lnTo>
                    <a:pt x="19110" y="181151"/>
                  </a:lnTo>
                  <a:lnTo>
                    <a:pt x="0" y="232201"/>
                  </a:lnTo>
                  <a:lnTo>
                    <a:pt x="14199" y="270726"/>
                  </a:lnTo>
                  <a:lnTo>
                    <a:pt x="27512" y="311485"/>
                  </a:lnTo>
                  <a:lnTo>
                    <a:pt x="39913" y="354329"/>
                  </a:lnTo>
                  <a:lnTo>
                    <a:pt x="51376" y="399105"/>
                  </a:lnTo>
                  <a:lnTo>
                    <a:pt x="61875" y="445662"/>
                  </a:lnTo>
                  <a:lnTo>
                    <a:pt x="71384" y="493849"/>
                  </a:lnTo>
                  <a:lnTo>
                    <a:pt x="79878" y="543513"/>
                  </a:lnTo>
                  <a:lnTo>
                    <a:pt x="87330" y="594504"/>
                  </a:lnTo>
                  <a:lnTo>
                    <a:pt x="93714" y="646669"/>
                  </a:lnTo>
                  <a:lnTo>
                    <a:pt x="99005" y="699857"/>
                  </a:lnTo>
                  <a:lnTo>
                    <a:pt x="103177" y="753918"/>
                  </a:lnTo>
                  <a:lnTo>
                    <a:pt x="106203" y="808699"/>
                  </a:lnTo>
                  <a:lnTo>
                    <a:pt x="108059" y="864048"/>
                  </a:lnTo>
                  <a:lnTo>
                    <a:pt x="415719" y="857067"/>
                  </a:lnTo>
                  <a:lnTo>
                    <a:pt x="415719" y="284887"/>
                  </a:lnTo>
                  <a:lnTo>
                    <a:pt x="411821" y="272573"/>
                  </a:lnTo>
                  <a:lnTo>
                    <a:pt x="391764" y="217683"/>
                  </a:lnTo>
                  <a:lnTo>
                    <a:pt x="370600" y="168911"/>
                  </a:lnTo>
                  <a:lnTo>
                    <a:pt x="348474" y="126271"/>
                  </a:lnTo>
                  <a:lnTo>
                    <a:pt x="325531" y="89777"/>
                  </a:lnTo>
                  <a:lnTo>
                    <a:pt x="301916" y="59443"/>
                  </a:lnTo>
                  <a:lnTo>
                    <a:pt x="253256" y="17315"/>
                  </a:lnTo>
                  <a:lnTo>
                    <a:pt x="228500" y="5548"/>
                  </a:lnTo>
                  <a:lnTo>
                    <a:pt x="203655" y="0"/>
                  </a:lnTo>
                  <a:close/>
                </a:path>
              </a:pathLst>
            </a:custGeom>
            <a:solidFill>
              <a:srgbClr val="9A7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11244935" y="4899589"/>
              <a:ext cx="947419" cy="873760"/>
            </a:xfrm>
            <a:custGeom>
              <a:rect b="b" l="l" r="r" t="t"/>
              <a:pathLst>
                <a:path extrusionOk="0" h="873760" w="947420">
                  <a:moveTo>
                    <a:pt x="723138" y="0"/>
                  </a:moveTo>
                  <a:lnTo>
                    <a:pt x="674629" y="13278"/>
                  </a:lnTo>
                  <a:lnTo>
                    <a:pt x="628991" y="49664"/>
                  </a:lnTo>
                  <a:lnTo>
                    <a:pt x="586954" y="107368"/>
                  </a:lnTo>
                  <a:lnTo>
                    <a:pt x="567515" y="143654"/>
                  </a:lnTo>
                  <a:lnTo>
                    <a:pt x="549251" y="184599"/>
                  </a:lnTo>
                  <a:lnTo>
                    <a:pt x="532253" y="229978"/>
                  </a:lnTo>
                  <a:lnTo>
                    <a:pt x="516612" y="279568"/>
                  </a:lnTo>
                  <a:lnTo>
                    <a:pt x="502420" y="333144"/>
                  </a:lnTo>
                  <a:lnTo>
                    <a:pt x="489768" y="390484"/>
                  </a:lnTo>
                  <a:lnTo>
                    <a:pt x="478748" y="451363"/>
                  </a:lnTo>
                  <a:lnTo>
                    <a:pt x="469451" y="515558"/>
                  </a:lnTo>
                  <a:lnTo>
                    <a:pt x="461969" y="582844"/>
                  </a:lnTo>
                  <a:lnTo>
                    <a:pt x="456392" y="652999"/>
                  </a:lnTo>
                  <a:lnTo>
                    <a:pt x="518842" y="651582"/>
                  </a:lnTo>
                  <a:lnTo>
                    <a:pt x="255082" y="873216"/>
                  </a:lnTo>
                  <a:lnTo>
                    <a:pt x="0" y="663355"/>
                  </a:lnTo>
                  <a:lnTo>
                    <a:pt x="62449" y="661938"/>
                  </a:lnTo>
                  <a:lnTo>
                    <a:pt x="68025" y="591783"/>
                  </a:lnTo>
                  <a:lnTo>
                    <a:pt x="75508" y="524497"/>
                  </a:lnTo>
                  <a:lnTo>
                    <a:pt x="84805" y="460302"/>
                  </a:lnTo>
                  <a:lnTo>
                    <a:pt x="95825" y="399423"/>
                  </a:lnTo>
                  <a:lnTo>
                    <a:pt x="108476" y="342083"/>
                  </a:lnTo>
                  <a:lnTo>
                    <a:pt x="122668" y="288507"/>
                  </a:lnTo>
                  <a:lnTo>
                    <a:pt x="138309" y="238917"/>
                  </a:lnTo>
                  <a:lnTo>
                    <a:pt x="155307" y="193538"/>
                  </a:lnTo>
                  <a:lnTo>
                    <a:pt x="173572" y="152593"/>
                  </a:lnTo>
                  <a:lnTo>
                    <a:pt x="193011" y="116306"/>
                  </a:lnTo>
                  <a:lnTo>
                    <a:pt x="235047" y="58603"/>
                  </a:lnTo>
                  <a:lnTo>
                    <a:pt x="280685" y="22217"/>
                  </a:lnTo>
                  <a:lnTo>
                    <a:pt x="329194" y="8938"/>
                  </a:lnTo>
                  <a:lnTo>
                    <a:pt x="723138" y="0"/>
                  </a:lnTo>
                  <a:lnTo>
                    <a:pt x="745910" y="2078"/>
                  </a:lnTo>
                  <a:lnTo>
                    <a:pt x="790297" y="21257"/>
                  </a:lnTo>
                  <a:lnTo>
                    <a:pt x="832678" y="59199"/>
                  </a:lnTo>
                  <a:lnTo>
                    <a:pt x="872503" y="114380"/>
                  </a:lnTo>
                  <a:lnTo>
                    <a:pt x="891285" y="147960"/>
                  </a:lnTo>
                  <a:lnTo>
                    <a:pt x="909220" y="185280"/>
                  </a:lnTo>
                  <a:lnTo>
                    <a:pt x="926240" y="226149"/>
                  </a:lnTo>
                  <a:lnTo>
                    <a:pt x="942276" y="270377"/>
                  </a:lnTo>
                  <a:lnTo>
                    <a:pt x="947063" y="285520"/>
                  </a:lnTo>
                </a:path>
                <a:path extrusionOk="0" h="873760" w="947420">
                  <a:moveTo>
                    <a:pt x="947063" y="857515"/>
                  </a:moveTo>
                  <a:lnTo>
                    <a:pt x="639404" y="864495"/>
                  </a:lnTo>
                  <a:lnTo>
                    <a:pt x="637548" y="809146"/>
                  </a:lnTo>
                  <a:lnTo>
                    <a:pt x="634522" y="754365"/>
                  </a:lnTo>
                  <a:lnTo>
                    <a:pt x="630350" y="700305"/>
                  </a:lnTo>
                  <a:lnTo>
                    <a:pt x="625059" y="647116"/>
                  </a:lnTo>
                  <a:lnTo>
                    <a:pt x="618674" y="594951"/>
                  </a:lnTo>
                  <a:lnTo>
                    <a:pt x="611222" y="543960"/>
                  </a:lnTo>
                  <a:lnTo>
                    <a:pt x="602728" y="494296"/>
                  </a:lnTo>
                  <a:lnTo>
                    <a:pt x="593219" y="446110"/>
                  </a:lnTo>
                  <a:lnTo>
                    <a:pt x="582720" y="399553"/>
                  </a:lnTo>
                  <a:lnTo>
                    <a:pt x="571257" y="354777"/>
                  </a:lnTo>
                  <a:lnTo>
                    <a:pt x="558856" y="311933"/>
                  </a:lnTo>
                  <a:lnTo>
                    <a:pt x="545543" y="271173"/>
                  </a:lnTo>
                  <a:lnTo>
                    <a:pt x="531344" y="232649"/>
                  </a:lnTo>
                </a:path>
              </a:pathLst>
            </a:custGeom>
            <a:noFill/>
            <a:ln cap="flat" cmpd="sng" w="15850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11626605" y="5772145"/>
              <a:ext cx="565785" cy="879475"/>
            </a:xfrm>
            <a:custGeom>
              <a:rect b="b" l="l" r="r" t="t"/>
              <a:pathLst>
                <a:path extrusionOk="0" h="879475" w="565784">
                  <a:moveTo>
                    <a:pt x="457189" y="0"/>
                  </a:moveTo>
                  <a:lnTo>
                    <a:pt x="196198" y="224887"/>
                  </a:lnTo>
                  <a:lnTo>
                    <a:pt x="258625" y="222696"/>
                  </a:lnTo>
                  <a:lnTo>
                    <a:pt x="253919" y="292914"/>
                  </a:lnTo>
                  <a:lnTo>
                    <a:pt x="247272" y="360288"/>
                  </a:lnTo>
                  <a:lnTo>
                    <a:pt x="238772" y="424593"/>
                  </a:lnTo>
                  <a:lnTo>
                    <a:pt x="228508" y="485605"/>
                  </a:lnTo>
                  <a:lnTo>
                    <a:pt x="216568" y="543097"/>
                  </a:lnTo>
                  <a:lnTo>
                    <a:pt x="203042" y="596845"/>
                  </a:lnTo>
                  <a:lnTo>
                    <a:pt x="188017" y="646625"/>
                  </a:lnTo>
                  <a:lnTo>
                    <a:pt x="171583" y="692212"/>
                  </a:lnTo>
                  <a:lnTo>
                    <a:pt x="153828" y="733380"/>
                  </a:lnTo>
                  <a:lnTo>
                    <a:pt x="134841" y="769905"/>
                  </a:lnTo>
                  <a:lnTo>
                    <a:pt x="93523" y="828125"/>
                  </a:lnTo>
                  <a:lnTo>
                    <a:pt x="48340" y="865075"/>
                  </a:lnTo>
                  <a:lnTo>
                    <a:pt x="0" y="878954"/>
                  </a:lnTo>
                  <a:lnTo>
                    <a:pt x="393801" y="865130"/>
                  </a:lnTo>
                  <a:lnTo>
                    <a:pt x="442142" y="851251"/>
                  </a:lnTo>
                  <a:lnTo>
                    <a:pt x="487325" y="814301"/>
                  </a:lnTo>
                  <a:lnTo>
                    <a:pt x="528643" y="756081"/>
                  </a:lnTo>
                  <a:lnTo>
                    <a:pt x="547631" y="719556"/>
                  </a:lnTo>
                  <a:lnTo>
                    <a:pt x="565393" y="678388"/>
                  </a:lnTo>
                  <a:lnTo>
                    <a:pt x="565393" y="86793"/>
                  </a:lnTo>
                  <a:lnTo>
                    <a:pt x="457189" y="0"/>
                  </a:lnTo>
                  <a:close/>
                </a:path>
              </a:pathLst>
            </a:custGeom>
            <a:solidFill>
              <a:srgbClr val="BF8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1305808" y="5785631"/>
              <a:ext cx="509905" cy="865505"/>
            </a:xfrm>
            <a:custGeom>
              <a:rect b="b" l="l" r="r" t="t"/>
              <a:pathLst>
                <a:path extrusionOk="0" h="865504" w="509904">
                  <a:moveTo>
                    <a:pt x="393802" y="0"/>
                  </a:moveTo>
                  <a:lnTo>
                    <a:pt x="0" y="13823"/>
                  </a:lnTo>
                  <a:lnTo>
                    <a:pt x="2461" y="67721"/>
                  </a:lnTo>
                  <a:lnTo>
                    <a:pt x="6031" y="121104"/>
                  </a:lnTo>
                  <a:lnTo>
                    <a:pt x="10685" y="173831"/>
                  </a:lnTo>
                  <a:lnTo>
                    <a:pt x="16399" y="225759"/>
                  </a:lnTo>
                  <a:lnTo>
                    <a:pt x="23149" y="276743"/>
                  </a:lnTo>
                  <a:lnTo>
                    <a:pt x="30911" y="326641"/>
                  </a:lnTo>
                  <a:lnTo>
                    <a:pt x="39662" y="375309"/>
                  </a:lnTo>
                  <a:lnTo>
                    <a:pt x="49377" y="422605"/>
                  </a:lnTo>
                  <a:lnTo>
                    <a:pt x="60032" y="468385"/>
                  </a:lnTo>
                  <a:lnTo>
                    <a:pt x="71603" y="512505"/>
                  </a:lnTo>
                  <a:lnTo>
                    <a:pt x="84067" y="554824"/>
                  </a:lnTo>
                  <a:lnTo>
                    <a:pt x="97398" y="595197"/>
                  </a:lnTo>
                  <a:lnTo>
                    <a:pt x="118135" y="649834"/>
                  </a:lnTo>
                  <a:lnTo>
                    <a:pt x="139902" y="698340"/>
                  </a:lnTo>
                  <a:lnTo>
                    <a:pt x="162556" y="740702"/>
                  </a:lnTo>
                  <a:lnTo>
                    <a:pt x="185950" y="776909"/>
                  </a:lnTo>
                  <a:lnTo>
                    <a:pt x="209939" y="806947"/>
                  </a:lnTo>
                  <a:lnTo>
                    <a:pt x="259118" y="848468"/>
                  </a:lnTo>
                  <a:lnTo>
                    <a:pt x="308930" y="865167"/>
                  </a:lnTo>
                  <a:lnTo>
                    <a:pt x="333709" y="864177"/>
                  </a:lnTo>
                  <a:lnTo>
                    <a:pt x="382287" y="843454"/>
                  </a:lnTo>
                  <a:lnTo>
                    <a:pt x="428586" y="797660"/>
                  </a:lnTo>
                  <a:lnTo>
                    <a:pt x="450517" y="765330"/>
                  </a:lnTo>
                  <a:lnTo>
                    <a:pt x="471441" y="726694"/>
                  </a:lnTo>
                  <a:lnTo>
                    <a:pt x="491214" y="681741"/>
                  </a:lnTo>
                  <a:lnTo>
                    <a:pt x="509690" y="630457"/>
                  </a:lnTo>
                  <a:lnTo>
                    <a:pt x="495014" y="592112"/>
                  </a:lnTo>
                  <a:lnTo>
                    <a:pt x="481196" y="551520"/>
                  </a:lnTo>
                  <a:lnTo>
                    <a:pt x="468265" y="508834"/>
                  </a:lnTo>
                  <a:lnTo>
                    <a:pt x="456248" y="464203"/>
                  </a:lnTo>
                  <a:lnTo>
                    <a:pt x="445172" y="417780"/>
                  </a:lnTo>
                  <a:lnTo>
                    <a:pt x="435066" y="369715"/>
                  </a:lnTo>
                  <a:lnTo>
                    <a:pt x="425957" y="320160"/>
                  </a:lnTo>
                  <a:lnTo>
                    <a:pt x="417873" y="269266"/>
                  </a:lnTo>
                  <a:lnTo>
                    <a:pt x="410842" y="217184"/>
                  </a:lnTo>
                  <a:lnTo>
                    <a:pt x="404892" y="164065"/>
                  </a:lnTo>
                  <a:lnTo>
                    <a:pt x="400050" y="110061"/>
                  </a:lnTo>
                  <a:lnTo>
                    <a:pt x="396344" y="55322"/>
                  </a:lnTo>
                  <a:lnTo>
                    <a:pt x="393802" y="0"/>
                  </a:lnTo>
                  <a:close/>
                </a:path>
              </a:pathLst>
            </a:custGeom>
            <a:solidFill>
              <a:srgbClr val="9A7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1305810" y="5772145"/>
              <a:ext cx="886460" cy="879475"/>
            </a:xfrm>
            <a:custGeom>
              <a:rect b="b" l="l" r="r" t="t"/>
              <a:pathLst>
                <a:path extrusionOk="0" h="879475" w="886459">
                  <a:moveTo>
                    <a:pt x="320796" y="878954"/>
                  </a:moveTo>
                  <a:lnTo>
                    <a:pt x="369136" y="865075"/>
                  </a:lnTo>
                  <a:lnTo>
                    <a:pt x="414319" y="828126"/>
                  </a:lnTo>
                  <a:lnTo>
                    <a:pt x="455637" y="769905"/>
                  </a:lnTo>
                  <a:lnTo>
                    <a:pt x="474624" y="733380"/>
                  </a:lnTo>
                  <a:lnTo>
                    <a:pt x="492379" y="692212"/>
                  </a:lnTo>
                  <a:lnTo>
                    <a:pt x="508814" y="646625"/>
                  </a:lnTo>
                  <a:lnTo>
                    <a:pt x="523838" y="596845"/>
                  </a:lnTo>
                  <a:lnTo>
                    <a:pt x="537364" y="543097"/>
                  </a:lnTo>
                  <a:lnTo>
                    <a:pt x="549304" y="485605"/>
                  </a:lnTo>
                  <a:lnTo>
                    <a:pt x="559568" y="424593"/>
                  </a:lnTo>
                  <a:lnTo>
                    <a:pt x="568068" y="360288"/>
                  </a:lnTo>
                  <a:lnTo>
                    <a:pt x="574715" y="292914"/>
                  </a:lnTo>
                  <a:lnTo>
                    <a:pt x="579421" y="222696"/>
                  </a:lnTo>
                  <a:lnTo>
                    <a:pt x="516994" y="224887"/>
                  </a:lnTo>
                  <a:lnTo>
                    <a:pt x="777985" y="0"/>
                  </a:lnTo>
                  <a:lnTo>
                    <a:pt x="886189" y="86793"/>
                  </a:lnTo>
                </a:path>
                <a:path extrusionOk="0" h="879475" w="886459">
                  <a:moveTo>
                    <a:pt x="886189" y="678388"/>
                  </a:moveTo>
                  <a:lnTo>
                    <a:pt x="868427" y="719556"/>
                  </a:lnTo>
                  <a:lnTo>
                    <a:pt x="849439" y="756081"/>
                  </a:lnTo>
                  <a:lnTo>
                    <a:pt x="808122" y="814301"/>
                  </a:lnTo>
                  <a:lnTo>
                    <a:pt x="762938" y="851251"/>
                  </a:lnTo>
                  <a:lnTo>
                    <a:pt x="714598" y="865130"/>
                  </a:lnTo>
                  <a:lnTo>
                    <a:pt x="320796" y="878954"/>
                  </a:lnTo>
                  <a:lnTo>
                    <a:pt x="297999" y="877158"/>
                  </a:lnTo>
                  <a:lnTo>
                    <a:pt x="253378" y="858530"/>
                  </a:lnTo>
                  <a:lnTo>
                    <a:pt x="210529" y="821118"/>
                  </a:lnTo>
                  <a:lnTo>
                    <a:pt x="170023" y="766435"/>
                  </a:lnTo>
                  <a:lnTo>
                    <a:pt x="150826" y="733090"/>
                  </a:lnTo>
                  <a:lnTo>
                    <a:pt x="132430" y="695996"/>
                  </a:lnTo>
                  <a:lnTo>
                    <a:pt x="114904" y="655341"/>
                  </a:lnTo>
                  <a:lnTo>
                    <a:pt x="98321" y="611315"/>
                  </a:lnTo>
                  <a:lnTo>
                    <a:pt x="82751" y="564108"/>
                  </a:lnTo>
                  <a:lnTo>
                    <a:pt x="68266" y="513908"/>
                  </a:lnTo>
                  <a:lnTo>
                    <a:pt x="54937" y="460906"/>
                  </a:lnTo>
                  <a:lnTo>
                    <a:pt x="42835" y="405290"/>
                  </a:lnTo>
                  <a:lnTo>
                    <a:pt x="32033" y="347249"/>
                  </a:lnTo>
                  <a:lnTo>
                    <a:pt x="22601" y="286974"/>
                  </a:lnTo>
                  <a:lnTo>
                    <a:pt x="14610" y="224653"/>
                  </a:lnTo>
                  <a:lnTo>
                    <a:pt x="8132" y="160476"/>
                  </a:lnTo>
                  <a:lnTo>
                    <a:pt x="3238" y="94632"/>
                  </a:lnTo>
                  <a:lnTo>
                    <a:pt x="0" y="27310"/>
                  </a:lnTo>
                  <a:lnTo>
                    <a:pt x="393801" y="13486"/>
                  </a:lnTo>
                  <a:lnTo>
                    <a:pt x="396343" y="68808"/>
                  </a:lnTo>
                  <a:lnTo>
                    <a:pt x="400049" y="123547"/>
                  </a:lnTo>
                  <a:lnTo>
                    <a:pt x="404891" y="177551"/>
                  </a:lnTo>
                  <a:lnTo>
                    <a:pt x="410841" y="230670"/>
                  </a:lnTo>
                  <a:lnTo>
                    <a:pt x="417872" y="282752"/>
                  </a:lnTo>
                  <a:lnTo>
                    <a:pt x="425956" y="333647"/>
                  </a:lnTo>
                  <a:lnTo>
                    <a:pt x="435065" y="383202"/>
                  </a:lnTo>
                  <a:lnTo>
                    <a:pt x="445171" y="431266"/>
                  </a:lnTo>
                  <a:lnTo>
                    <a:pt x="456247" y="477690"/>
                  </a:lnTo>
                  <a:lnTo>
                    <a:pt x="468264" y="522320"/>
                  </a:lnTo>
                  <a:lnTo>
                    <a:pt x="481196" y="565007"/>
                  </a:lnTo>
                  <a:lnTo>
                    <a:pt x="495013" y="605598"/>
                  </a:lnTo>
                  <a:lnTo>
                    <a:pt x="509689" y="643944"/>
                  </a:lnTo>
                </a:path>
              </a:pathLst>
            </a:custGeom>
            <a:noFill/>
            <a:ln cap="flat" cmpd="sng" w="15875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2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3" name="Google Shape;683;p12"/>
          <p:cNvSpPr txBox="1"/>
          <p:nvPr>
            <p:ph type="title"/>
          </p:nvPr>
        </p:nvSpPr>
        <p:spPr>
          <a:xfrm>
            <a:off x="855401" y="198825"/>
            <a:ext cx="51846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Sintomi di intrusione nelle reti di controllo</a:t>
            </a:r>
            <a:endParaRPr/>
          </a:p>
        </p:txBody>
      </p:sp>
      <p:grpSp>
        <p:nvGrpSpPr>
          <p:cNvPr id="684" name="Google Shape;684;p1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85" name="Google Shape;68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p1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12"/>
          <p:cNvSpPr txBox="1"/>
          <p:nvPr/>
        </p:nvSpPr>
        <p:spPr>
          <a:xfrm>
            <a:off x="0" y="6539475"/>
            <a:ext cx="7965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692056" y="1289314"/>
            <a:ext cx="57873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01600" lvl="0" marL="103504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Alcuni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sintomi di intrusione nelle reti di controllo e nelle sottostazioni possono essere, ad esempio: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9" name="Google Shape;689;p12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90" name="Google Shape;690;p12"/>
          <p:cNvGraphicFramePr/>
          <p:nvPr/>
        </p:nvGraphicFramePr>
        <p:xfrm>
          <a:off x="383442" y="221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{742357A9-432A-444E-933A-7ED0EABD4010}</a:tableStyleId>
              </a:tblPr>
              <a:tblGrid>
                <a:gridCol w="3338200"/>
                <a:gridCol w="3434075"/>
              </a:tblGrid>
              <a:tr h="335275"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IT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Reti OT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90805" marR="104521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Riproduzione dei pacchetti, inoltro selettivo, ecc.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9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647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Abuso di istruzioni C&amp;C a un particolare dispositivo operativo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9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Malformazioni del datagramma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Pacchetti di temporizzazione inattesi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Scansione abusiva delle porte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111760" rtl="0" algn="l">
                        <a:lnSpc>
                          <a:spcPct val="97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Overflow della CPU, overflow della memoria o interruzione di processi o servizi nei controllori, nelle interfacce HMI o nei server SCADA.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90805" marR="176530" rtl="0" algn="l">
                        <a:lnSpc>
                          <a:spcPct val="97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Pacchetti anomali con falsi messaggi, modifiche ai pacchetti o irregolarità nei campi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23240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Istruzioni C&amp;C non valide, ad esempio codici funzione non validi.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9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90805" marR="213995" rtl="0" algn="just">
                        <a:lnSpc>
                          <a:spcPct val="97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Overflow della CPU, overflow della memoria o interruzione di processi o servizi nei server o nei router.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22605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Desincronizzazione nel controllo (tra master e slave)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9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90805" marR="30924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Irregolarità nei tempi di elaborazione e gestione dei dati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9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Irregolarità dei pacchetti e dei campi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</a:tbl>
          </a:graphicData>
        </a:graphic>
      </p:graphicFrame>
      <p:grpSp>
        <p:nvGrpSpPr>
          <p:cNvPr id="691" name="Google Shape;691;p12"/>
          <p:cNvGrpSpPr/>
          <p:nvPr/>
        </p:nvGrpSpPr>
        <p:grpSpPr>
          <a:xfrm>
            <a:off x="7268109" y="0"/>
            <a:ext cx="4563110" cy="4854129"/>
            <a:chOff x="7268109" y="0"/>
            <a:chExt cx="4563110" cy="4854129"/>
          </a:xfrm>
        </p:grpSpPr>
        <p:pic>
          <p:nvPicPr>
            <p:cNvPr id="692" name="Google Shape;69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72872" y="2217926"/>
              <a:ext cx="4553193" cy="2631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4" name="Google Shape;694;p12"/>
            <p:cNvSpPr/>
            <p:nvPr/>
          </p:nvSpPr>
          <p:spPr>
            <a:xfrm>
              <a:off x="7268109" y="2213164"/>
              <a:ext cx="4563110" cy="2640965"/>
            </a:xfrm>
            <a:custGeom>
              <a:rect b="b" l="l" r="r" t="t"/>
              <a:pathLst>
                <a:path extrusionOk="0" h="2640965" w="4563109">
                  <a:moveTo>
                    <a:pt x="0" y="0"/>
                  </a:moveTo>
                  <a:lnTo>
                    <a:pt x="4562720" y="0"/>
                  </a:lnTo>
                  <a:lnTo>
                    <a:pt x="4562720" y="2640579"/>
                  </a:lnTo>
                  <a:lnTo>
                    <a:pt x="0" y="264057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12"/>
          <p:cNvSpPr txBox="1"/>
          <p:nvPr/>
        </p:nvSpPr>
        <p:spPr>
          <a:xfrm>
            <a:off x="7319281" y="3876547"/>
            <a:ext cx="5651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6" name="Google Shape;696;p12"/>
          <p:cNvSpPr txBox="1"/>
          <p:nvPr/>
        </p:nvSpPr>
        <p:spPr>
          <a:xfrm>
            <a:off x="10969378" y="2504947"/>
            <a:ext cx="5651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IP: 192.168.0.35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97" name="Google Shape;697;p12"/>
          <p:cNvGrpSpPr/>
          <p:nvPr/>
        </p:nvGrpSpPr>
        <p:grpSpPr>
          <a:xfrm>
            <a:off x="7856005" y="3393460"/>
            <a:ext cx="3021965" cy="484505"/>
            <a:chOff x="7856005" y="3393460"/>
            <a:chExt cx="3021965" cy="484505"/>
          </a:xfrm>
        </p:grpSpPr>
        <p:sp>
          <p:nvSpPr>
            <p:cNvPr id="698" name="Google Shape;698;p12"/>
            <p:cNvSpPr/>
            <p:nvPr/>
          </p:nvSpPr>
          <p:spPr>
            <a:xfrm>
              <a:off x="7856005" y="3667225"/>
              <a:ext cx="3021965" cy="0"/>
            </a:xfrm>
            <a:custGeom>
              <a:rect b="b" l="l" r="r" t="t"/>
              <a:pathLst>
                <a:path extrusionOk="0" h="120000" w="3021965">
                  <a:moveTo>
                    <a:pt x="0" y="0"/>
                  </a:moveTo>
                  <a:lnTo>
                    <a:pt x="3021934" y="0"/>
                  </a:lnTo>
                </a:path>
              </a:pathLst>
            </a:custGeom>
            <a:noFill/>
            <a:ln cap="flat" cmpd="sng" w="825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8104558" y="3393460"/>
              <a:ext cx="2566035" cy="484505"/>
            </a:xfrm>
            <a:custGeom>
              <a:rect b="b" l="l" r="r" t="t"/>
              <a:pathLst>
                <a:path extrusionOk="0" h="484504" w="2566034">
                  <a:moveTo>
                    <a:pt x="2565529" y="0"/>
                  </a:moveTo>
                  <a:lnTo>
                    <a:pt x="0" y="0"/>
                  </a:lnTo>
                  <a:lnTo>
                    <a:pt x="0" y="484470"/>
                  </a:lnTo>
                  <a:lnTo>
                    <a:pt x="2565529" y="484470"/>
                  </a:lnTo>
                  <a:lnTo>
                    <a:pt x="256552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8104558" y="3393460"/>
              <a:ext cx="2566035" cy="484505"/>
            </a:xfrm>
            <a:custGeom>
              <a:rect b="b" l="l" r="r" t="t"/>
              <a:pathLst>
                <a:path extrusionOk="0" h="484504" w="2566034">
                  <a:moveTo>
                    <a:pt x="0" y="0"/>
                  </a:moveTo>
                  <a:lnTo>
                    <a:pt x="2565530" y="0"/>
                  </a:lnTo>
                  <a:lnTo>
                    <a:pt x="2565530" y="484470"/>
                  </a:lnTo>
                  <a:lnTo>
                    <a:pt x="0" y="4844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8524552" y="3530448"/>
              <a:ext cx="549275" cy="289560"/>
            </a:xfrm>
            <a:custGeom>
              <a:rect b="b" l="l" r="r" t="t"/>
              <a:pathLst>
                <a:path extrusionOk="0" h="289560" w="549275">
                  <a:moveTo>
                    <a:pt x="549004" y="0"/>
                  </a:moveTo>
                  <a:lnTo>
                    <a:pt x="0" y="0"/>
                  </a:lnTo>
                  <a:lnTo>
                    <a:pt x="0" y="289454"/>
                  </a:lnTo>
                  <a:lnTo>
                    <a:pt x="549004" y="289454"/>
                  </a:lnTo>
                  <a:lnTo>
                    <a:pt x="549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8524552" y="3530448"/>
              <a:ext cx="549275" cy="289560"/>
            </a:xfrm>
            <a:custGeom>
              <a:rect b="b" l="l" r="r" t="t"/>
              <a:pathLst>
                <a:path extrusionOk="0" h="289560" w="549275">
                  <a:moveTo>
                    <a:pt x="0" y="0"/>
                  </a:moveTo>
                  <a:lnTo>
                    <a:pt x="549005" y="0"/>
                  </a:lnTo>
                  <a:lnTo>
                    <a:pt x="549005" y="289454"/>
                  </a:lnTo>
                  <a:lnTo>
                    <a:pt x="0" y="289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9077825" y="3530626"/>
              <a:ext cx="484505" cy="289560"/>
            </a:xfrm>
            <a:custGeom>
              <a:rect b="b" l="l" r="r" t="t"/>
              <a:pathLst>
                <a:path extrusionOk="0" h="289560" w="484504">
                  <a:moveTo>
                    <a:pt x="484188" y="0"/>
                  </a:moveTo>
                  <a:lnTo>
                    <a:pt x="0" y="0"/>
                  </a:lnTo>
                  <a:lnTo>
                    <a:pt x="0" y="289454"/>
                  </a:lnTo>
                  <a:lnTo>
                    <a:pt x="484188" y="289454"/>
                  </a:lnTo>
                  <a:lnTo>
                    <a:pt x="484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9077825" y="3530626"/>
              <a:ext cx="484505" cy="289560"/>
            </a:xfrm>
            <a:custGeom>
              <a:rect b="b" l="l" r="r" t="t"/>
              <a:pathLst>
                <a:path extrusionOk="0" h="289560" w="484504">
                  <a:moveTo>
                    <a:pt x="0" y="0"/>
                  </a:moveTo>
                  <a:lnTo>
                    <a:pt x="484189" y="0"/>
                  </a:lnTo>
                  <a:lnTo>
                    <a:pt x="484189" y="289454"/>
                  </a:lnTo>
                  <a:lnTo>
                    <a:pt x="0" y="289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12"/>
          <p:cNvSpPr txBox="1"/>
          <p:nvPr/>
        </p:nvSpPr>
        <p:spPr>
          <a:xfrm>
            <a:off x="9209589" y="3591559"/>
            <a:ext cx="23431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3556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Verdana"/>
                <a:ea typeface="Verdana"/>
                <a:cs typeface="Verdana"/>
                <a:sym typeface="Verdana"/>
              </a:rPr>
              <a:t>Protocollo</a:t>
            </a:r>
            <a:endParaRPr sz="300">
              <a:latin typeface="Verdana"/>
              <a:ea typeface="Verdana"/>
              <a:cs typeface="Verdana"/>
              <a:sym typeface="Verdana"/>
            </a:endParaRPr>
          </a:p>
          <a:p>
            <a:pPr indent="-60325" lvl="0" marL="60325" marR="5080" rtl="0" algn="l">
              <a:lnSpc>
                <a:spcPct val="103333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1" lang="en-US" sz="300">
                <a:latin typeface="Verdana"/>
                <a:ea typeface="Verdana"/>
                <a:cs typeface="Verdana"/>
                <a:sym typeface="Verdana"/>
              </a:rPr>
              <a:t>identificatore - 2 byte</a:t>
            </a:r>
            <a:endParaRPr sz="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6" name="Google Shape;706;p12"/>
          <p:cNvGrpSpPr/>
          <p:nvPr/>
        </p:nvGrpSpPr>
        <p:grpSpPr>
          <a:xfrm>
            <a:off x="9577494" y="3528627"/>
            <a:ext cx="409575" cy="289560"/>
            <a:chOff x="9577494" y="3528627"/>
            <a:chExt cx="409575" cy="289560"/>
          </a:xfrm>
        </p:grpSpPr>
        <p:sp>
          <p:nvSpPr>
            <p:cNvPr id="707" name="Google Shape;707;p12"/>
            <p:cNvSpPr/>
            <p:nvPr/>
          </p:nvSpPr>
          <p:spPr>
            <a:xfrm>
              <a:off x="9577494" y="3528627"/>
              <a:ext cx="409575" cy="289560"/>
            </a:xfrm>
            <a:custGeom>
              <a:rect b="b" l="l" r="r" t="t"/>
              <a:pathLst>
                <a:path extrusionOk="0" h="289560" w="409575">
                  <a:moveTo>
                    <a:pt x="409229" y="0"/>
                  </a:moveTo>
                  <a:lnTo>
                    <a:pt x="0" y="0"/>
                  </a:lnTo>
                  <a:lnTo>
                    <a:pt x="0" y="289454"/>
                  </a:lnTo>
                  <a:lnTo>
                    <a:pt x="409229" y="289454"/>
                  </a:lnTo>
                  <a:lnTo>
                    <a:pt x="4092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9577494" y="3528627"/>
              <a:ext cx="409575" cy="289560"/>
            </a:xfrm>
            <a:custGeom>
              <a:rect b="b" l="l" r="r" t="t"/>
              <a:pathLst>
                <a:path extrusionOk="0" h="289560" w="409575">
                  <a:moveTo>
                    <a:pt x="0" y="0"/>
                  </a:moveTo>
                  <a:lnTo>
                    <a:pt x="409229" y="0"/>
                  </a:lnTo>
                  <a:lnTo>
                    <a:pt x="409229" y="289454"/>
                  </a:lnTo>
                  <a:lnTo>
                    <a:pt x="0" y="289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12"/>
          <p:cNvSpPr txBox="1"/>
          <p:nvPr/>
        </p:nvSpPr>
        <p:spPr>
          <a:xfrm>
            <a:off x="9671777" y="3612896"/>
            <a:ext cx="233679" cy="1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9209" lvl="0" marL="29209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Verdana"/>
                <a:ea typeface="Verdana"/>
                <a:cs typeface="Verdana"/>
                <a:sym typeface="Verdana"/>
              </a:rPr>
              <a:t>Campo di lunghezza - 2 byte</a:t>
            </a:r>
            <a:endParaRPr sz="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0" name="Google Shape;710;p12"/>
          <p:cNvGrpSpPr/>
          <p:nvPr/>
        </p:nvGrpSpPr>
        <p:grpSpPr>
          <a:xfrm>
            <a:off x="10005556" y="3531119"/>
            <a:ext cx="635000" cy="289560"/>
            <a:chOff x="10005556" y="3531119"/>
            <a:chExt cx="635000" cy="289560"/>
          </a:xfrm>
        </p:grpSpPr>
        <p:sp>
          <p:nvSpPr>
            <p:cNvPr id="711" name="Google Shape;711;p12"/>
            <p:cNvSpPr/>
            <p:nvPr/>
          </p:nvSpPr>
          <p:spPr>
            <a:xfrm>
              <a:off x="10005556" y="3531119"/>
              <a:ext cx="635000" cy="289560"/>
            </a:xfrm>
            <a:custGeom>
              <a:rect b="b" l="l" r="r" t="t"/>
              <a:pathLst>
                <a:path extrusionOk="0" h="289560" w="635000">
                  <a:moveTo>
                    <a:pt x="634433" y="0"/>
                  </a:moveTo>
                  <a:lnTo>
                    <a:pt x="0" y="0"/>
                  </a:lnTo>
                  <a:lnTo>
                    <a:pt x="0" y="289453"/>
                  </a:lnTo>
                  <a:lnTo>
                    <a:pt x="634433" y="289453"/>
                  </a:lnTo>
                  <a:lnTo>
                    <a:pt x="634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10005556" y="3531119"/>
              <a:ext cx="635000" cy="289560"/>
            </a:xfrm>
            <a:custGeom>
              <a:rect b="b" l="l" r="r" t="t"/>
              <a:pathLst>
                <a:path extrusionOk="0" h="289560" w="635000">
                  <a:moveTo>
                    <a:pt x="0" y="0"/>
                  </a:moveTo>
                  <a:lnTo>
                    <a:pt x="634433" y="0"/>
                  </a:lnTo>
                  <a:lnTo>
                    <a:pt x="634433" y="289454"/>
                  </a:lnTo>
                  <a:lnTo>
                    <a:pt x="0" y="289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3" name="Google Shape;713;p12"/>
          <p:cNvSpPr txBox="1"/>
          <p:nvPr/>
        </p:nvSpPr>
        <p:spPr>
          <a:xfrm>
            <a:off x="10175929" y="3603244"/>
            <a:ext cx="30734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588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Verdana"/>
                <a:ea typeface="Verdana"/>
                <a:cs typeface="Verdana"/>
                <a:sym typeface="Verdana"/>
              </a:rPr>
              <a:t>ADU per Modbus RTU</a:t>
            </a:r>
            <a:endParaRPr sz="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4" name="Google Shape;714;p12"/>
          <p:cNvGrpSpPr/>
          <p:nvPr/>
        </p:nvGrpSpPr>
        <p:grpSpPr>
          <a:xfrm>
            <a:off x="7891722" y="3116427"/>
            <a:ext cx="2734314" cy="1054923"/>
            <a:chOff x="7891722" y="3116427"/>
            <a:chExt cx="2734314" cy="1054923"/>
          </a:xfrm>
        </p:grpSpPr>
        <p:sp>
          <p:nvSpPr>
            <p:cNvPr id="715" name="Google Shape;715;p12"/>
            <p:cNvSpPr/>
            <p:nvPr/>
          </p:nvSpPr>
          <p:spPr>
            <a:xfrm>
              <a:off x="7891722" y="3133558"/>
              <a:ext cx="2110740" cy="412115"/>
            </a:xfrm>
            <a:custGeom>
              <a:rect b="b" l="l" r="r" t="t"/>
              <a:pathLst>
                <a:path extrusionOk="0" h="412114" w="2110740">
                  <a:moveTo>
                    <a:pt x="0" y="0"/>
                  </a:moveTo>
                  <a:lnTo>
                    <a:pt x="2110482" y="41176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9886896" y="3116427"/>
              <a:ext cx="739140" cy="412115"/>
            </a:xfrm>
            <a:custGeom>
              <a:rect b="b" l="l" r="r" t="t"/>
              <a:pathLst>
                <a:path extrusionOk="0" h="412114" w="739140">
                  <a:moveTo>
                    <a:pt x="0" y="0"/>
                  </a:moveTo>
                  <a:lnTo>
                    <a:pt x="739056" y="41176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10203111" y="3810054"/>
              <a:ext cx="407670" cy="347345"/>
            </a:xfrm>
            <a:custGeom>
              <a:rect b="b" l="l" r="r" t="t"/>
              <a:pathLst>
                <a:path extrusionOk="0" h="347345" w="407670">
                  <a:moveTo>
                    <a:pt x="407469" y="0"/>
                  </a:moveTo>
                  <a:lnTo>
                    <a:pt x="0" y="346954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8184568" y="3824005"/>
              <a:ext cx="1831339" cy="347345"/>
            </a:xfrm>
            <a:custGeom>
              <a:rect b="b" l="l" r="r" t="t"/>
              <a:pathLst>
                <a:path extrusionOk="0" h="347345" w="1831340">
                  <a:moveTo>
                    <a:pt x="1831270" y="0"/>
                  </a:moveTo>
                  <a:lnTo>
                    <a:pt x="0" y="346953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12"/>
          <p:cNvSpPr txBox="1"/>
          <p:nvPr/>
        </p:nvSpPr>
        <p:spPr>
          <a:xfrm>
            <a:off x="8167513" y="3398011"/>
            <a:ext cx="24447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20" name="Google Shape;720;p12"/>
          <p:cNvGrpSpPr/>
          <p:nvPr/>
        </p:nvGrpSpPr>
        <p:grpSpPr>
          <a:xfrm>
            <a:off x="8133781" y="3528194"/>
            <a:ext cx="372110" cy="289560"/>
            <a:chOff x="8133781" y="3528194"/>
            <a:chExt cx="372110" cy="289560"/>
          </a:xfrm>
        </p:grpSpPr>
        <p:sp>
          <p:nvSpPr>
            <p:cNvPr id="721" name="Google Shape;721;p12"/>
            <p:cNvSpPr/>
            <p:nvPr/>
          </p:nvSpPr>
          <p:spPr>
            <a:xfrm>
              <a:off x="8133781" y="3528194"/>
              <a:ext cx="372110" cy="289560"/>
            </a:xfrm>
            <a:custGeom>
              <a:rect b="b" l="l" r="r" t="t"/>
              <a:pathLst>
                <a:path extrusionOk="0" h="289560" w="372109">
                  <a:moveTo>
                    <a:pt x="371938" y="0"/>
                  </a:moveTo>
                  <a:lnTo>
                    <a:pt x="0" y="0"/>
                  </a:lnTo>
                  <a:lnTo>
                    <a:pt x="0" y="289454"/>
                  </a:lnTo>
                  <a:lnTo>
                    <a:pt x="371938" y="289454"/>
                  </a:lnTo>
                  <a:lnTo>
                    <a:pt x="371938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8133781" y="3528194"/>
              <a:ext cx="372110" cy="289560"/>
            </a:xfrm>
            <a:custGeom>
              <a:rect b="b" l="l" r="r" t="t"/>
              <a:pathLst>
                <a:path extrusionOk="0" h="289560" w="372109">
                  <a:moveTo>
                    <a:pt x="0" y="0"/>
                  </a:moveTo>
                  <a:lnTo>
                    <a:pt x="371939" y="0"/>
                  </a:lnTo>
                  <a:lnTo>
                    <a:pt x="371939" y="289454"/>
                  </a:lnTo>
                  <a:lnTo>
                    <a:pt x="0" y="289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8253074" y="3609847"/>
            <a:ext cx="723900" cy="129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Verdana"/>
                <a:ea typeface="Verdana"/>
                <a:cs typeface="Verdana"/>
                <a:sym typeface="Verdana"/>
              </a:rPr>
              <a:t>Transazione TCP/IP</a:t>
            </a:r>
            <a:endParaRPr sz="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300">
                <a:latin typeface="Verdana"/>
                <a:ea typeface="Verdana"/>
                <a:cs typeface="Verdana"/>
                <a:sym typeface="Verdana"/>
              </a:rPr>
              <a:t>identificatore dell'intestazione - 2 byte</a:t>
            </a:r>
            <a:endParaRPr sz="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24" name="Google Shape;724;p12"/>
          <p:cNvGrpSpPr/>
          <p:nvPr/>
        </p:nvGrpSpPr>
        <p:grpSpPr>
          <a:xfrm>
            <a:off x="9886896" y="2856042"/>
            <a:ext cx="991155" cy="1580690"/>
            <a:chOff x="9886896" y="2856042"/>
            <a:chExt cx="991155" cy="1580690"/>
          </a:xfrm>
        </p:grpSpPr>
        <p:sp>
          <p:nvSpPr>
            <p:cNvPr id="725" name="Google Shape;725;p12"/>
            <p:cNvSpPr/>
            <p:nvPr/>
          </p:nvSpPr>
          <p:spPr>
            <a:xfrm>
              <a:off x="9886896" y="2856043"/>
              <a:ext cx="671830" cy="260985"/>
            </a:xfrm>
            <a:custGeom>
              <a:rect b="b" l="l" r="r" t="t"/>
              <a:pathLst>
                <a:path extrusionOk="0" h="260985" w="671829">
                  <a:moveTo>
                    <a:pt x="0" y="0"/>
                  </a:moveTo>
                  <a:lnTo>
                    <a:pt x="671718" y="260384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9886896" y="2856042"/>
              <a:ext cx="671830" cy="233045"/>
            </a:xfrm>
            <a:custGeom>
              <a:rect b="b" l="l" r="r" t="t"/>
              <a:pathLst>
                <a:path extrusionOk="0" h="233044" w="671829">
                  <a:moveTo>
                    <a:pt x="0" y="232427"/>
                  </a:moveTo>
                  <a:lnTo>
                    <a:pt x="67171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10206221" y="4175747"/>
              <a:ext cx="671830" cy="260985"/>
            </a:xfrm>
            <a:custGeom>
              <a:rect b="b" l="l" r="r" t="t"/>
              <a:pathLst>
                <a:path extrusionOk="0" h="260985" w="671829">
                  <a:moveTo>
                    <a:pt x="0" y="0"/>
                  </a:moveTo>
                  <a:lnTo>
                    <a:pt x="671718" y="260384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10206221" y="4175746"/>
              <a:ext cx="671830" cy="233045"/>
            </a:xfrm>
            <a:custGeom>
              <a:rect b="b" l="l" r="r" t="t"/>
              <a:pathLst>
                <a:path extrusionOk="0" h="233045" w="671829">
                  <a:moveTo>
                    <a:pt x="0" y="232427"/>
                  </a:moveTo>
                  <a:lnTo>
                    <a:pt x="67171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4" name="Google Shape;734;p13"/>
          <p:cNvSpPr txBox="1"/>
          <p:nvPr>
            <p:ph type="title"/>
          </p:nvPr>
        </p:nvSpPr>
        <p:spPr>
          <a:xfrm>
            <a:off x="855396" y="147315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Precisione e tecniche di rilevamento</a:t>
            </a:r>
            <a:endParaRPr/>
          </a:p>
        </p:txBody>
      </p:sp>
      <p:grpSp>
        <p:nvGrpSpPr>
          <p:cNvPr id="735" name="Google Shape;735;p1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736" name="Google Shape;736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7" name="Google Shape;737;p1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13"/>
          <p:cNvSpPr txBox="1"/>
          <p:nvPr/>
        </p:nvSpPr>
        <p:spPr>
          <a:xfrm>
            <a:off x="126875" y="6539475"/>
            <a:ext cx="7045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9" name="Google Shape;739;p13"/>
          <p:cNvSpPr txBox="1"/>
          <p:nvPr/>
        </p:nvSpPr>
        <p:spPr>
          <a:xfrm>
            <a:off x="692056" y="1127739"/>
            <a:ext cx="51315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7320" lvl="0" marL="160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livello di accuratezza degli IDS può essere diverso: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0" name="Google Shape;740;p13"/>
          <p:cNvSpPr txBox="1"/>
          <p:nvPr/>
        </p:nvSpPr>
        <p:spPr>
          <a:xfrm>
            <a:off x="692056" y="3259400"/>
            <a:ext cx="595757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154305" lvl="0" marL="349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 IDS correttamente configurato produrrà: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5" lvl="1" marL="46863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Alto numero di veri positivi e veri negativi, 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0805" lvl="1" marL="46863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Basso numero di falsi positivi e falsi negativi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5080" rtl="0" algn="l">
              <a:lnSpc>
                <a:spcPct val="117222"/>
              </a:lnSpc>
              <a:spcBef>
                <a:spcPts val="72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Questi livelli di accuratezza dipendono dalle tecniche applicate, quali: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47320" lvl="1" marL="342265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IDS basati sulla firma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1" marL="34417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IDS basati sulle specifiche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1" marL="34417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Anomalia statistica / IDS basato sull'anomalia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1" marL="34417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IDS ibrido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1" name="Google Shape;741;p13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2" name="Google Shape;7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3" name="Google Shape;743;p13"/>
          <p:cNvGraphicFramePr/>
          <p:nvPr/>
        </p:nvGraphicFramePr>
        <p:xfrm>
          <a:off x="908301" y="18435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{742357A9-432A-444E-933A-7ED0EABD4010}</a:tableStyleId>
              </a:tblPr>
              <a:tblGrid>
                <a:gridCol w="1383675"/>
                <a:gridCol w="1963425"/>
                <a:gridCol w="1924050"/>
              </a:tblGrid>
              <a:tr h="518150">
                <a:tc>
                  <a:txBody>
                    <a:bodyPr/>
                    <a:lstStyle/>
                    <a:p>
                      <a:pPr indent="-224790" lvl="0" marL="396875" marR="163830" rtl="0" algn="l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Risposta dell'IDS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8051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 Falso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35877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(deve essere alto) (deve essere basso)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09600">
                <a:tc>
                  <a:txBody>
                    <a:bodyPr/>
                    <a:lstStyle/>
                    <a:p>
                      <a:pPr indent="0" lvl="0" marL="3263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POSITIVO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269240" marR="0" rtl="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NEGATIVO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84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Vero-Positivo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375920" marR="0" rtl="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Vero-Negativo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019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Falso positivo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319405" marR="0" rtl="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Falso negativo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4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14"/>
          <p:cNvSpPr txBox="1"/>
          <p:nvPr>
            <p:ph type="title"/>
          </p:nvPr>
        </p:nvSpPr>
        <p:spPr>
          <a:xfrm>
            <a:off x="832971" y="-53697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basati sulla firma</a:t>
            </a:r>
            <a:endParaRPr/>
          </a:p>
        </p:txBody>
      </p:sp>
      <p:grpSp>
        <p:nvGrpSpPr>
          <p:cNvPr id="750" name="Google Shape;750;p14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751" name="Google Shape;75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1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3" name="Google Shape;753;p14"/>
          <p:cNvSpPr txBox="1"/>
          <p:nvPr/>
        </p:nvSpPr>
        <p:spPr>
          <a:xfrm>
            <a:off x="126875" y="6539475"/>
            <a:ext cx="6872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14"/>
          <p:cNvSpPr txBox="1"/>
          <p:nvPr/>
        </p:nvSpPr>
        <p:spPr>
          <a:xfrm>
            <a:off x="540081" y="1104916"/>
            <a:ext cx="62997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147320" lvl="0" marL="160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Questa tecnica protegge dalle minacce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ben conosciute.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35255" lvl="1" marL="33020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il modo più semplice per rilevare i segnali di intrusione.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suo approccio si basa principalmente sulle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"firme di attacco".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575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Cioè, modelli di attacco che corrispondono a una minaccia "nota".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1439" lvl="1" marL="286385" marR="508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Pertanto, devono essere specificati dagli amministratori IT-OT in base ai vettori di attacco noti.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58166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Come discusso in precedenza, il modello si basa tipicamente su quattro componenti essenziali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p14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56" name="Google Shape;756;p14"/>
          <p:cNvGrpSpPr/>
          <p:nvPr/>
        </p:nvGrpSpPr>
        <p:grpSpPr>
          <a:xfrm>
            <a:off x="3277128" y="0"/>
            <a:ext cx="8433287" cy="5907839"/>
            <a:chOff x="3277128" y="0"/>
            <a:chExt cx="8433287" cy="5907839"/>
          </a:xfrm>
        </p:grpSpPr>
        <p:pic>
          <p:nvPicPr>
            <p:cNvPr id="757" name="Google Shape;75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14"/>
            <p:cNvSpPr/>
            <p:nvPr/>
          </p:nvSpPr>
          <p:spPr>
            <a:xfrm>
              <a:off x="3277128" y="5555414"/>
              <a:ext cx="1466215" cy="352425"/>
            </a:xfrm>
            <a:custGeom>
              <a:rect b="b" l="l" r="r" t="t"/>
              <a:pathLst>
                <a:path extrusionOk="0" h="352425" w="1466214">
                  <a:moveTo>
                    <a:pt x="0" y="58734"/>
                  </a:moveTo>
                  <a:lnTo>
                    <a:pt x="4615" y="35872"/>
                  </a:lnTo>
                  <a:lnTo>
                    <a:pt x="17202" y="17202"/>
                  </a:lnTo>
                  <a:lnTo>
                    <a:pt x="35872" y="4615"/>
                  </a:lnTo>
                  <a:lnTo>
                    <a:pt x="58734" y="0"/>
                  </a:lnTo>
                  <a:lnTo>
                    <a:pt x="1407017" y="0"/>
                  </a:lnTo>
                  <a:lnTo>
                    <a:pt x="1429878" y="4615"/>
                  </a:lnTo>
                  <a:lnTo>
                    <a:pt x="1448548" y="17202"/>
                  </a:lnTo>
                  <a:lnTo>
                    <a:pt x="1461135" y="35872"/>
                  </a:lnTo>
                  <a:lnTo>
                    <a:pt x="1465751" y="58734"/>
                  </a:lnTo>
                  <a:lnTo>
                    <a:pt x="1465751" y="293668"/>
                  </a:lnTo>
                  <a:lnTo>
                    <a:pt x="1461135" y="316530"/>
                  </a:lnTo>
                  <a:lnTo>
                    <a:pt x="1448548" y="335200"/>
                  </a:lnTo>
                  <a:lnTo>
                    <a:pt x="1429878" y="347787"/>
                  </a:lnTo>
                  <a:lnTo>
                    <a:pt x="1407017" y="352403"/>
                  </a:lnTo>
                  <a:lnTo>
                    <a:pt x="58734" y="352403"/>
                  </a:lnTo>
                  <a:lnTo>
                    <a:pt x="35872" y="347787"/>
                  </a:lnTo>
                  <a:lnTo>
                    <a:pt x="17202" y="335200"/>
                  </a:lnTo>
                  <a:lnTo>
                    <a:pt x="4615" y="316530"/>
                  </a:lnTo>
                  <a:lnTo>
                    <a:pt x="0" y="293668"/>
                  </a:lnTo>
                  <a:lnTo>
                    <a:pt x="0" y="5873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14"/>
          <p:cNvSpPr txBox="1"/>
          <p:nvPr/>
        </p:nvSpPr>
        <p:spPr>
          <a:xfrm>
            <a:off x="3656775" y="5648950"/>
            <a:ext cx="10116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0" name="Google Shape;760;p14"/>
          <p:cNvSpPr/>
          <p:nvPr/>
        </p:nvSpPr>
        <p:spPr>
          <a:xfrm>
            <a:off x="3588299" y="4373114"/>
            <a:ext cx="1466215" cy="659130"/>
          </a:xfrm>
          <a:custGeom>
            <a:rect b="b" l="l" r="r" t="t"/>
            <a:pathLst>
              <a:path extrusionOk="0" h="659129" w="1466214">
                <a:moveTo>
                  <a:pt x="0" y="109832"/>
                </a:moveTo>
                <a:lnTo>
                  <a:pt x="8631" y="67080"/>
                </a:lnTo>
                <a:lnTo>
                  <a:pt x="32169" y="32169"/>
                </a:lnTo>
                <a:lnTo>
                  <a:pt x="67080" y="8631"/>
                </a:lnTo>
                <a:lnTo>
                  <a:pt x="109831" y="0"/>
                </a:lnTo>
                <a:lnTo>
                  <a:pt x="1355919" y="0"/>
                </a:lnTo>
                <a:lnTo>
                  <a:pt x="1398670" y="8631"/>
                </a:lnTo>
                <a:lnTo>
                  <a:pt x="1433582" y="32169"/>
                </a:lnTo>
                <a:lnTo>
                  <a:pt x="1457119" y="67080"/>
                </a:lnTo>
                <a:lnTo>
                  <a:pt x="1465751" y="109832"/>
                </a:lnTo>
                <a:lnTo>
                  <a:pt x="1465751" y="549144"/>
                </a:lnTo>
                <a:lnTo>
                  <a:pt x="1457119" y="591895"/>
                </a:lnTo>
                <a:lnTo>
                  <a:pt x="1433582" y="626806"/>
                </a:lnTo>
                <a:lnTo>
                  <a:pt x="1398670" y="650344"/>
                </a:lnTo>
                <a:lnTo>
                  <a:pt x="1355919" y="658976"/>
                </a:lnTo>
                <a:lnTo>
                  <a:pt x="109831" y="658976"/>
                </a:lnTo>
                <a:lnTo>
                  <a:pt x="67080" y="650344"/>
                </a:lnTo>
                <a:lnTo>
                  <a:pt x="32169" y="626806"/>
                </a:lnTo>
                <a:lnTo>
                  <a:pt x="8631" y="591895"/>
                </a:lnTo>
                <a:lnTo>
                  <a:pt x="0" y="549144"/>
                </a:lnTo>
                <a:lnTo>
                  <a:pt x="0" y="109832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4"/>
          <p:cNvSpPr txBox="1"/>
          <p:nvPr/>
        </p:nvSpPr>
        <p:spPr>
          <a:xfrm>
            <a:off x="3725862" y="4551679"/>
            <a:ext cx="119189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-320675" lvl="0" marL="333375" marR="5080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Regola / modello / gestore di stato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2" name="Google Shape;762;p14"/>
          <p:cNvSpPr/>
          <p:nvPr/>
        </p:nvSpPr>
        <p:spPr>
          <a:xfrm>
            <a:off x="1202036" y="4384650"/>
            <a:ext cx="1183005" cy="659130"/>
          </a:xfrm>
          <a:custGeom>
            <a:rect b="b" l="l" r="r" t="t"/>
            <a:pathLst>
              <a:path extrusionOk="0" h="659129" w="1183005">
                <a:moveTo>
                  <a:pt x="0" y="109832"/>
                </a:moveTo>
                <a:lnTo>
                  <a:pt x="8631" y="67080"/>
                </a:lnTo>
                <a:lnTo>
                  <a:pt x="32169" y="32169"/>
                </a:lnTo>
                <a:lnTo>
                  <a:pt x="67080" y="8631"/>
                </a:lnTo>
                <a:lnTo>
                  <a:pt x="109832" y="0"/>
                </a:lnTo>
                <a:lnTo>
                  <a:pt x="1072606" y="0"/>
                </a:lnTo>
                <a:lnTo>
                  <a:pt x="1115357" y="8631"/>
                </a:lnTo>
                <a:lnTo>
                  <a:pt x="1150269" y="32169"/>
                </a:lnTo>
                <a:lnTo>
                  <a:pt x="1173806" y="67080"/>
                </a:lnTo>
                <a:lnTo>
                  <a:pt x="1182438" y="109832"/>
                </a:lnTo>
                <a:lnTo>
                  <a:pt x="1182438" y="549143"/>
                </a:lnTo>
                <a:lnTo>
                  <a:pt x="1173806" y="591895"/>
                </a:lnTo>
                <a:lnTo>
                  <a:pt x="1150269" y="626806"/>
                </a:lnTo>
                <a:lnTo>
                  <a:pt x="1115357" y="650344"/>
                </a:lnTo>
                <a:lnTo>
                  <a:pt x="1072606" y="658976"/>
                </a:lnTo>
                <a:lnTo>
                  <a:pt x="109832" y="658976"/>
                </a:lnTo>
                <a:lnTo>
                  <a:pt x="67080" y="650344"/>
                </a:lnTo>
                <a:lnTo>
                  <a:pt x="32169" y="626806"/>
                </a:lnTo>
                <a:lnTo>
                  <a:pt x="8631" y="591895"/>
                </a:lnTo>
                <a:lnTo>
                  <a:pt x="0" y="549143"/>
                </a:lnTo>
                <a:lnTo>
                  <a:pt x="0" y="109832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4"/>
          <p:cNvSpPr txBox="1"/>
          <p:nvPr/>
        </p:nvSpPr>
        <p:spPr>
          <a:xfrm>
            <a:off x="1336056" y="4496816"/>
            <a:ext cx="915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5080" rtl="0" algn="ctr">
              <a:lnSpc>
                <a:spcPct val="9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Specificazione di regole/modelli/stati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4" name="Google Shape;764;p14"/>
          <p:cNvSpPr txBox="1"/>
          <p:nvPr/>
        </p:nvSpPr>
        <p:spPr>
          <a:xfrm>
            <a:off x="324176" y="4109725"/>
            <a:ext cx="726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5080" rtl="0" algn="l">
              <a:lnSpc>
                <a:spcPct val="9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Modificare le regole/gli schemi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/Stati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65" name="Google Shape;765;p14"/>
          <p:cNvGrpSpPr/>
          <p:nvPr/>
        </p:nvGrpSpPr>
        <p:grpSpPr>
          <a:xfrm>
            <a:off x="1071219" y="4124253"/>
            <a:ext cx="5928100" cy="1379904"/>
            <a:chOff x="1071219" y="4124253"/>
            <a:chExt cx="5928100" cy="1379904"/>
          </a:xfrm>
        </p:grpSpPr>
        <p:sp>
          <p:nvSpPr>
            <p:cNvPr id="766" name="Google Shape;766;p14"/>
            <p:cNvSpPr/>
            <p:nvPr/>
          </p:nvSpPr>
          <p:spPr>
            <a:xfrm>
              <a:off x="1071219" y="4124253"/>
              <a:ext cx="739775" cy="596265"/>
            </a:xfrm>
            <a:custGeom>
              <a:rect b="b" l="l" r="r" t="t"/>
              <a:pathLst>
                <a:path extrusionOk="0" h="596264" w="739775">
                  <a:moveTo>
                    <a:pt x="363875" y="0"/>
                  </a:moveTo>
                  <a:lnTo>
                    <a:pt x="295960" y="6722"/>
                  </a:lnTo>
                  <a:lnTo>
                    <a:pt x="230298" y="25577"/>
                  </a:lnTo>
                  <a:lnTo>
                    <a:pt x="168947" y="54827"/>
                  </a:lnTo>
                  <a:lnTo>
                    <a:pt x="113962" y="92768"/>
                  </a:lnTo>
                  <a:lnTo>
                    <a:pt x="67416" y="137744"/>
                  </a:lnTo>
                  <a:lnTo>
                    <a:pt x="31424" y="188131"/>
                  </a:lnTo>
                  <a:lnTo>
                    <a:pt x="8184" y="242322"/>
                  </a:lnTo>
                  <a:lnTo>
                    <a:pt x="24" y="297948"/>
                  </a:lnTo>
                  <a:lnTo>
                    <a:pt x="0" y="298279"/>
                  </a:lnTo>
                  <a:lnTo>
                    <a:pt x="704" y="324946"/>
                  </a:lnTo>
                  <a:lnTo>
                    <a:pt x="730" y="325917"/>
                  </a:lnTo>
                  <a:lnTo>
                    <a:pt x="2721" y="351743"/>
                  </a:lnTo>
                  <a:lnTo>
                    <a:pt x="2843" y="353329"/>
                  </a:lnTo>
                  <a:lnTo>
                    <a:pt x="6245" y="380304"/>
                  </a:lnTo>
                  <a:lnTo>
                    <a:pt x="16559" y="432114"/>
                  </a:lnTo>
                  <a:lnTo>
                    <a:pt x="30961" y="479691"/>
                  </a:lnTo>
                  <a:lnTo>
                    <a:pt x="48782" y="521392"/>
                  </a:lnTo>
                  <a:lnTo>
                    <a:pt x="69444" y="555602"/>
                  </a:lnTo>
                  <a:lnTo>
                    <a:pt x="104347" y="588802"/>
                  </a:lnTo>
                  <a:lnTo>
                    <a:pt x="129914" y="596171"/>
                  </a:lnTo>
                  <a:lnTo>
                    <a:pt x="131720" y="583599"/>
                  </a:lnTo>
                  <a:lnTo>
                    <a:pt x="123099" y="582361"/>
                  </a:lnTo>
                  <a:lnTo>
                    <a:pt x="121632" y="582361"/>
                  </a:lnTo>
                  <a:lnTo>
                    <a:pt x="120484" y="582041"/>
                  </a:lnTo>
                  <a:lnTo>
                    <a:pt x="120875" y="582041"/>
                  </a:lnTo>
                  <a:lnTo>
                    <a:pt x="111556" y="578109"/>
                  </a:lnTo>
                  <a:lnTo>
                    <a:pt x="111213" y="578109"/>
                  </a:lnTo>
                  <a:lnTo>
                    <a:pt x="110069" y="577481"/>
                  </a:lnTo>
                  <a:lnTo>
                    <a:pt x="110306" y="577481"/>
                  </a:lnTo>
                  <a:lnTo>
                    <a:pt x="100756" y="570876"/>
                  </a:lnTo>
                  <a:lnTo>
                    <a:pt x="100615" y="570876"/>
                  </a:lnTo>
                  <a:lnTo>
                    <a:pt x="99832" y="570237"/>
                  </a:lnTo>
                  <a:lnTo>
                    <a:pt x="99069" y="569394"/>
                  </a:lnTo>
                  <a:lnTo>
                    <a:pt x="89508" y="560227"/>
                  </a:lnTo>
                  <a:lnTo>
                    <a:pt x="79298" y="547590"/>
                  </a:lnTo>
                  <a:lnTo>
                    <a:pt x="51005" y="496035"/>
                  </a:lnTo>
                  <a:lnTo>
                    <a:pt x="35350" y="452547"/>
                  </a:lnTo>
                  <a:lnTo>
                    <a:pt x="23241" y="403861"/>
                  </a:lnTo>
                  <a:lnTo>
                    <a:pt x="15443" y="351743"/>
                  </a:lnTo>
                  <a:lnTo>
                    <a:pt x="12704" y="298279"/>
                  </a:lnTo>
                  <a:lnTo>
                    <a:pt x="12695" y="297948"/>
                  </a:lnTo>
                  <a:lnTo>
                    <a:pt x="14664" y="272164"/>
                  </a:lnTo>
                  <a:lnTo>
                    <a:pt x="14733" y="271271"/>
                  </a:lnTo>
                  <a:lnTo>
                    <a:pt x="15075" y="270019"/>
                  </a:lnTo>
                  <a:lnTo>
                    <a:pt x="20586" y="245060"/>
                  </a:lnTo>
                  <a:lnTo>
                    <a:pt x="30010" y="219175"/>
                  </a:lnTo>
                  <a:lnTo>
                    <a:pt x="58646" y="169233"/>
                  </a:lnTo>
                  <a:lnTo>
                    <a:pt x="98707" y="123230"/>
                  </a:lnTo>
                  <a:lnTo>
                    <a:pt x="148150" y="82975"/>
                  </a:lnTo>
                  <a:lnTo>
                    <a:pt x="204870" y="50248"/>
                  </a:lnTo>
                  <a:lnTo>
                    <a:pt x="266736" y="26790"/>
                  </a:lnTo>
                  <a:lnTo>
                    <a:pt x="331611" y="14298"/>
                  </a:lnTo>
                  <a:lnTo>
                    <a:pt x="364431" y="12687"/>
                  </a:lnTo>
                  <a:lnTo>
                    <a:pt x="464958" y="12687"/>
                  </a:lnTo>
                  <a:lnTo>
                    <a:pt x="431744" y="5749"/>
                  </a:lnTo>
                  <a:lnTo>
                    <a:pt x="397972" y="1455"/>
                  </a:lnTo>
                  <a:lnTo>
                    <a:pt x="363875" y="0"/>
                  </a:lnTo>
                  <a:close/>
                </a:path>
                <a:path extrusionOk="0" h="596264" w="739775">
                  <a:moveTo>
                    <a:pt x="120875" y="582041"/>
                  </a:moveTo>
                  <a:lnTo>
                    <a:pt x="120484" y="582041"/>
                  </a:lnTo>
                  <a:lnTo>
                    <a:pt x="121632" y="582361"/>
                  </a:lnTo>
                  <a:lnTo>
                    <a:pt x="120875" y="582041"/>
                  </a:lnTo>
                  <a:close/>
                </a:path>
                <a:path extrusionOk="0" h="596264" w="739775">
                  <a:moveTo>
                    <a:pt x="120875" y="582041"/>
                  </a:moveTo>
                  <a:lnTo>
                    <a:pt x="121632" y="582361"/>
                  </a:lnTo>
                  <a:lnTo>
                    <a:pt x="123099" y="582361"/>
                  </a:lnTo>
                  <a:lnTo>
                    <a:pt x="120875" y="582041"/>
                  </a:lnTo>
                  <a:close/>
                </a:path>
                <a:path extrusionOk="0" h="596264" w="739775">
                  <a:moveTo>
                    <a:pt x="110069" y="577481"/>
                  </a:moveTo>
                  <a:lnTo>
                    <a:pt x="111213" y="578109"/>
                  </a:lnTo>
                  <a:lnTo>
                    <a:pt x="110676" y="577737"/>
                  </a:lnTo>
                  <a:lnTo>
                    <a:pt x="110069" y="577481"/>
                  </a:lnTo>
                  <a:close/>
                </a:path>
                <a:path extrusionOk="0" h="596264" w="739775">
                  <a:moveTo>
                    <a:pt x="110676" y="577737"/>
                  </a:moveTo>
                  <a:lnTo>
                    <a:pt x="111213" y="578109"/>
                  </a:lnTo>
                  <a:lnTo>
                    <a:pt x="111556" y="578109"/>
                  </a:lnTo>
                  <a:lnTo>
                    <a:pt x="110676" y="577737"/>
                  </a:lnTo>
                  <a:close/>
                </a:path>
                <a:path extrusionOk="0" h="596264" w="739775">
                  <a:moveTo>
                    <a:pt x="110306" y="577481"/>
                  </a:moveTo>
                  <a:lnTo>
                    <a:pt x="110069" y="577481"/>
                  </a:lnTo>
                  <a:lnTo>
                    <a:pt x="110676" y="577737"/>
                  </a:lnTo>
                  <a:lnTo>
                    <a:pt x="110306" y="577481"/>
                  </a:lnTo>
                  <a:close/>
                </a:path>
                <a:path extrusionOk="0" h="596264" w="739775">
                  <a:moveTo>
                    <a:pt x="100250" y="570526"/>
                  </a:moveTo>
                  <a:lnTo>
                    <a:pt x="100615" y="570876"/>
                  </a:lnTo>
                  <a:lnTo>
                    <a:pt x="100756" y="570876"/>
                  </a:lnTo>
                  <a:lnTo>
                    <a:pt x="100250" y="570526"/>
                  </a:lnTo>
                  <a:close/>
                </a:path>
                <a:path extrusionOk="0" h="596264" w="739775">
                  <a:moveTo>
                    <a:pt x="694250" y="188921"/>
                  </a:moveTo>
                  <a:lnTo>
                    <a:pt x="665745" y="196448"/>
                  </a:lnTo>
                  <a:lnTo>
                    <a:pt x="722037" y="260396"/>
                  </a:lnTo>
                  <a:lnTo>
                    <a:pt x="734284" y="201635"/>
                  </a:lnTo>
                  <a:lnTo>
                    <a:pt x="700046" y="201635"/>
                  </a:lnTo>
                  <a:lnTo>
                    <a:pt x="694250" y="188921"/>
                  </a:lnTo>
                  <a:close/>
                </a:path>
                <a:path extrusionOk="0" h="596264" w="739775">
                  <a:moveTo>
                    <a:pt x="706708" y="185632"/>
                  </a:moveTo>
                  <a:lnTo>
                    <a:pt x="694250" y="188921"/>
                  </a:lnTo>
                  <a:lnTo>
                    <a:pt x="700046" y="201635"/>
                  </a:lnTo>
                  <a:lnTo>
                    <a:pt x="711424" y="196448"/>
                  </a:lnTo>
                  <a:lnTo>
                    <a:pt x="711639" y="196448"/>
                  </a:lnTo>
                  <a:lnTo>
                    <a:pt x="706708" y="185632"/>
                  </a:lnTo>
                  <a:close/>
                </a:path>
                <a:path extrusionOk="0" h="596264" w="739775">
                  <a:moveTo>
                    <a:pt x="739419" y="176994"/>
                  </a:moveTo>
                  <a:lnTo>
                    <a:pt x="706708" y="185632"/>
                  </a:lnTo>
                  <a:lnTo>
                    <a:pt x="711639" y="196448"/>
                  </a:lnTo>
                  <a:lnTo>
                    <a:pt x="711424" y="196448"/>
                  </a:lnTo>
                  <a:lnTo>
                    <a:pt x="700046" y="201635"/>
                  </a:lnTo>
                  <a:lnTo>
                    <a:pt x="734284" y="201635"/>
                  </a:lnTo>
                  <a:lnTo>
                    <a:pt x="739419" y="176994"/>
                  </a:lnTo>
                  <a:close/>
                </a:path>
                <a:path extrusionOk="0" h="596264" w="739775">
                  <a:moveTo>
                    <a:pt x="685782" y="170350"/>
                  </a:moveTo>
                  <a:lnTo>
                    <a:pt x="694250" y="188921"/>
                  </a:lnTo>
                  <a:lnTo>
                    <a:pt x="706708" y="185632"/>
                  </a:lnTo>
                  <a:lnTo>
                    <a:pt x="699984" y="170886"/>
                  </a:lnTo>
                  <a:lnTo>
                    <a:pt x="686177" y="170886"/>
                  </a:lnTo>
                  <a:lnTo>
                    <a:pt x="685782" y="170350"/>
                  </a:lnTo>
                  <a:close/>
                </a:path>
                <a:path extrusionOk="0" h="596264" w="739775">
                  <a:moveTo>
                    <a:pt x="699464" y="169745"/>
                  </a:moveTo>
                  <a:lnTo>
                    <a:pt x="685506" y="169745"/>
                  </a:lnTo>
                  <a:lnTo>
                    <a:pt x="686177" y="170886"/>
                  </a:lnTo>
                  <a:lnTo>
                    <a:pt x="699984" y="170886"/>
                  </a:lnTo>
                  <a:lnTo>
                    <a:pt x="699464" y="169745"/>
                  </a:lnTo>
                  <a:close/>
                </a:path>
                <a:path extrusionOk="0" h="596264" w="739775">
                  <a:moveTo>
                    <a:pt x="464958" y="12687"/>
                  </a:moveTo>
                  <a:lnTo>
                    <a:pt x="364595" y="12687"/>
                  </a:lnTo>
                  <a:lnTo>
                    <a:pt x="397421" y="14143"/>
                  </a:lnTo>
                  <a:lnTo>
                    <a:pt x="430133" y="18346"/>
                  </a:lnTo>
                  <a:lnTo>
                    <a:pt x="493818" y="34273"/>
                  </a:lnTo>
                  <a:lnTo>
                    <a:pt x="553398" y="59005"/>
                  </a:lnTo>
                  <a:lnTo>
                    <a:pt x="606737" y="91051"/>
                  </a:lnTo>
                  <a:lnTo>
                    <a:pt x="651700" y="128873"/>
                  </a:lnTo>
                  <a:lnTo>
                    <a:pt x="685782" y="170350"/>
                  </a:lnTo>
                  <a:lnTo>
                    <a:pt x="685506" y="169745"/>
                  </a:lnTo>
                  <a:lnTo>
                    <a:pt x="699464" y="169745"/>
                  </a:lnTo>
                  <a:lnTo>
                    <a:pt x="696878" y="164073"/>
                  </a:lnTo>
                  <a:lnTo>
                    <a:pt x="660276" y="119506"/>
                  </a:lnTo>
                  <a:lnTo>
                    <a:pt x="613681" y="80417"/>
                  </a:lnTo>
                  <a:lnTo>
                    <a:pt x="558689" y="47459"/>
                  </a:lnTo>
                  <a:lnTo>
                    <a:pt x="497358" y="22076"/>
                  </a:lnTo>
                  <a:lnTo>
                    <a:pt x="464958" y="126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2415010" y="4632736"/>
              <a:ext cx="339090" cy="254635"/>
            </a:xfrm>
            <a:custGeom>
              <a:rect b="b" l="l" r="r" t="t"/>
              <a:pathLst>
                <a:path extrusionOk="0" h="254635" w="339089">
                  <a:moveTo>
                    <a:pt x="0" y="63514"/>
                  </a:moveTo>
                  <a:lnTo>
                    <a:pt x="211596" y="63514"/>
                  </a:lnTo>
                  <a:lnTo>
                    <a:pt x="211596" y="0"/>
                  </a:lnTo>
                  <a:lnTo>
                    <a:pt x="338625" y="127029"/>
                  </a:lnTo>
                  <a:lnTo>
                    <a:pt x="211596" y="254058"/>
                  </a:lnTo>
                  <a:lnTo>
                    <a:pt x="211596" y="190543"/>
                  </a:lnTo>
                  <a:lnTo>
                    <a:pt x="0" y="190543"/>
                  </a:lnTo>
                  <a:lnTo>
                    <a:pt x="0" y="6351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3866088" y="5151732"/>
              <a:ext cx="241300" cy="352425"/>
            </a:xfrm>
            <a:custGeom>
              <a:rect b="b" l="l" r="r" t="t"/>
              <a:pathLst>
                <a:path extrusionOk="0" h="352425" w="241300">
                  <a:moveTo>
                    <a:pt x="60288" y="352403"/>
                  </a:moveTo>
                  <a:lnTo>
                    <a:pt x="60288" y="120577"/>
                  </a:lnTo>
                  <a:lnTo>
                    <a:pt x="0" y="120577"/>
                  </a:lnTo>
                  <a:lnTo>
                    <a:pt x="120577" y="0"/>
                  </a:lnTo>
                  <a:lnTo>
                    <a:pt x="241155" y="120577"/>
                  </a:lnTo>
                  <a:lnTo>
                    <a:pt x="180866" y="120577"/>
                  </a:lnTo>
                  <a:lnTo>
                    <a:pt x="180866" y="352403"/>
                  </a:lnTo>
                  <a:lnTo>
                    <a:pt x="60288" y="3524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5150067" y="4621198"/>
              <a:ext cx="351790" cy="254635"/>
            </a:xfrm>
            <a:custGeom>
              <a:rect b="b" l="l" r="r" t="t"/>
              <a:pathLst>
                <a:path extrusionOk="0" h="254635" w="351789">
                  <a:moveTo>
                    <a:pt x="0" y="63514"/>
                  </a:moveTo>
                  <a:lnTo>
                    <a:pt x="224255" y="63514"/>
                  </a:lnTo>
                  <a:lnTo>
                    <a:pt x="224255" y="0"/>
                  </a:lnTo>
                  <a:lnTo>
                    <a:pt x="351284" y="127029"/>
                  </a:lnTo>
                  <a:lnTo>
                    <a:pt x="224255" y="254058"/>
                  </a:lnTo>
                  <a:lnTo>
                    <a:pt x="224255" y="190543"/>
                  </a:lnTo>
                  <a:lnTo>
                    <a:pt x="0" y="190543"/>
                  </a:lnTo>
                  <a:lnTo>
                    <a:pt x="0" y="6351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5533104" y="4373112"/>
              <a:ext cx="1466215" cy="659130"/>
            </a:xfrm>
            <a:custGeom>
              <a:rect b="b" l="l" r="r" t="t"/>
              <a:pathLst>
                <a:path extrusionOk="0" h="659129" w="1466215">
                  <a:moveTo>
                    <a:pt x="0" y="109832"/>
                  </a:moveTo>
                  <a:lnTo>
                    <a:pt x="8631" y="67080"/>
                  </a:lnTo>
                  <a:lnTo>
                    <a:pt x="32169" y="32169"/>
                  </a:lnTo>
                  <a:lnTo>
                    <a:pt x="67080" y="8631"/>
                  </a:lnTo>
                  <a:lnTo>
                    <a:pt x="109831" y="0"/>
                  </a:lnTo>
                  <a:lnTo>
                    <a:pt x="1355919" y="0"/>
                  </a:lnTo>
                  <a:lnTo>
                    <a:pt x="1398670" y="8631"/>
                  </a:lnTo>
                  <a:lnTo>
                    <a:pt x="1433582" y="32169"/>
                  </a:lnTo>
                  <a:lnTo>
                    <a:pt x="1457119" y="67080"/>
                  </a:lnTo>
                  <a:lnTo>
                    <a:pt x="1465751" y="109832"/>
                  </a:lnTo>
                  <a:lnTo>
                    <a:pt x="1465751" y="549144"/>
                  </a:lnTo>
                  <a:lnTo>
                    <a:pt x="1457119" y="591895"/>
                  </a:lnTo>
                  <a:lnTo>
                    <a:pt x="1433582" y="626806"/>
                  </a:lnTo>
                  <a:lnTo>
                    <a:pt x="1398670" y="650344"/>
                  </a:lnTo>
                  <a:lnTo>
                    <a:pt x="1355919" y="658976"/>
                  </a:lnTo>
                  <a:lnTo>
                    <a:pt x="109831" y="658976"/>
                  </a:lnTo>
                  <a:lnTo>
                    <a:pt x="67080" y="650344"/>
                  </a:lnTo>
                  <a:lnTo>
                    <a:pt x="32169" y="626806"/>
                  </a:lnTo>
                  <a:lnTo>
                    <a:pt x="8631" y="591895"/>
                  </a:lnTo>
                  <a:lnTo>
                    <a:pt x="0" y="549144"/>
                  </a:lnTo>
                  <a:lnTo>
                    <a:pt x="0" y="109832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14"/>
          <p:cNvSpPr txBox="1"/>
          <p:nvPr/>
        </p:nvSpPr>
        <p:spPr>
          <a:xfrm>
            <a:off x="5890370" y="4621775"/>
            <a:ext cx="5256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Allarme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2" name="Google Shape;772;p14"/>
          <p:cNvSpPr txBox="1"/>
          <p:nvPr/>
        </p:nvSpPr>
        <p:spPr>
          <a:xfrm>
            <a:off x="4138617" y="4156966"/>
            <a:ext cx="868680" cy="221615"/>
          </a:xfrm>
          <a:prstGeom prst="rect">
            <a:avLst/>
          </a:prstGeom>
          <a:solidFill>
            <a:srgbClr val="000000"/>
          </a:solidFill>
          <a:ln cap="flat" cmpd="sng" w="15875">
            <a:solidFill>
              <a:srgbClr val="F8CF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73" name="Google Shape;773;p14"/>
          <p:cNvGrpSpPr/>
          <p:nvPr/>
        </p:nvGrpSpPr>
        <p:grpSpPr>
          <a:xfrm>
            <a:off x="2724911" y="4092800"/>
            <a:ext cx="2378280" cy="1009650"/>
            <a:chOff x="2724911" y="4092800"/>
            <a:chExt cx="2378280" cy="1009650"/>
          </a:xfrm>
        </p:grpSpPr>
        <p:sp>
          <p:nvSpPr>
            <p:cNvPr id="774" name="Google Shape;774;p14"/>
            <p:cNvSpPr/>
            <p:nvPr/>
          </p:nvSpPr>
          <p:spPr>
            <a:xfrm>
              <a:off x="2784171" y="4092800"/>
              <a:ext cx="2319020" cy="1009650"/>
            </a:xfrm>
            <a:custGeom>
              <a:rect b="b" l="l" r="r" t="t"/>
              <a:pathLst>
                <a:path extrusionOk="0" h="1009650" w="2319020">
                  <a:moveTo>
                    <a:pt x="0" y="168277"/>
                  </a:moveTo>
                  <a:lnTo>
                    <a:pt x="6011" y="123542"/>
                  </a:lnTo>
                  <a:lnTo>
                    <a:pt x="22974" y="83344"/>
                  </a:lnTo>
                  <a:lnTo>
                    <a:pt x="49287" y="49287"/>
                  </a:lnTo>
                  <a:lnTo>
                    <a:pt x="83344" y="22974"/>
                  </a:lnTo>
                  <a:lnTo>
                    <a:pt x="123542" y="6011"/>
                  </a:lnTo>
                  <a:lnTo>
                    <a:pt x="168277" y="0"/>
                  </a:lnTo>
                  <a:lnTo>
                    <a:pt x="2150307" y="0"/>
                  </a:lnTo>
                  <a:lnTo>
                    <a:pt x="2195041" y="6011"/>
                  </a:lnTo>
                  <a:lnTo>
                    <a:pt x="2235239" y="22974"/>
                  </a:lnTo>
                  <a:lnTo>
                    <a:pt x="2269296" y="49287"/>
                  </a:lnTo>
                  <a:lnTo>
                    <a:pt x="2295609" y="83344"/>
                  </a:lnTo>
                  <a:lnTo>
                    <a:pt x="2312573" y="123542"/>
                  </a:lnTo>
                  <a:lnTo>
                    <a:pt x="2318584" y="168277"/>
                  </a:lnTo>
                  <a:lnTo>
                    <a:pt x="2318584" y="841365"/>
                  </a:lnTo>
                  <a:lnTo>
                    <a:pt x="2312573" y="886100"/>
                  </a:lnTo>
                  <a:lnTo>
                    <a:pt x="2295609" y="926298"/>
                  </a:lnTo>
                  <a:lnTo>
                    <a:pt x="2269296" y="960355"/>
                  </a:lnTo>
                  <a:lnTo>
                    <a:pt x="2235239" y="986668"/>
                  </a:lnTo>
                  <a:lnTo>
                    <a:pt x="2195041" y="1003631"/>
                  </a:lnTo>
                  <a:lnTo>
                    <a:pt x="2150307" y="1009643"/>
                  </a:lnTo>
                  <a:lnTo>
                    <a:pt x="168277" y="1009643"/>
                  </a:lnTo>
                  <a:lnTo>
                    <a:pt x="123542" y="1003631"/>
                  </a:lnTo>
                  <a:lnTo>
                    <a:pt x="83344" y="986668"/>
                  </a:lnTo>
                  <a:lnTo>
                    <a:pt x="49287" y="960355"/>
                  </a:lnTo>
                  <a:lnTo>
                    <a:pt x="22974" y="926298"/>
                  </a:lnTo>
                  <a:lnTo>
                    <a:pt x="6011" y="886100"/>
                  </a:lnTo>
                  <a:lnTo>
                    <a:pt x="0" y="841365"/>
                  </a:lnTo>
                  <a:lnTo>
                    <a:pt x="0" y="168277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5" name="Google Shape;77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24911" y="4251959"/>
              <a:ext cx="597408" cy="630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6" name="Google Shape;776;p14"/>
          <p:cNvSpPr txBox="1"/>
          <p:nvPr/>
        </p:nvSpPr>
        <p:spPr>
          <a:xfrm>
            <a:off x="2879686" y="4830064"/>
            <a:ext cx="461645" cy="23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950">
            <a:spAutoFit/>
          </a:bodyPr>
          <a:lstStyle/>
          <a:p>
            <a:pPr indent="0" lvl="0" marL="1270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Database delle firme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77" name="Google Shape;777;p14"/>
          <p:cNvGrpSpPr/>
          <p:nvPr/>
        </p:nvGrpSpPr>
        <p:grpSpPr>
          <a:xfrm>
            <a:off x="3238436" y="4504240"/>
            <a:ext cx="5389314" cy="1440292"/>
            <a:chOff x="3238436" y="4504240"/>
            <a:chExt cx="5389314" cy="1440292"/>
          </a:xfrm>
        </p:grpSpPr>
        <p:sp>
          <p:nvSpPr>
            <p:cNvPr id="778" name="Google Shape;778;p14"/>
            <p:cNvSpPr/>
            <p:nvPr/>
          </p:nvSpPr>
          <p:spPr>
            <a:xfrm>
              <a:off x="3238436" y="4504240"/>
              <a:ext cx="299720" cy="184785"/>
            </a:xfrm>
            <a:custGeom>
              <a:rect b="b" l="l" r="r" t="t"/>
              <a:pathLst>
                <a:path extrusionOk="0" h="184785" w="299720">
                  <a:moveTo>
                    <a:pt x="0" y="92213"/>
                  </a:moveTo>
                  <a:lnTo>
                    <a:pt x="92213" y="0"/>
                  </a:lnTo>
                  <a:lnTo>
                    <a:pt x="92213" y="46106"/>
                  </a:lnTo>
                  <a:lnTo>
                    <a:pt x="207229" y="46106"/>
                  </a:lnTo>
                  <a:lnTo>
                    <a:pt x="207229" y="0"/>
                  </a:lnTo>
                  <a:lnTo>
                    <a:pt x="299442" y="92213"/>
                  </a:lnTo>
                  <a:lnTo>
                    <a:pt x="207229" y="184426"/>
                  </a:lnTo>
                  <a:lnTo>
                    <a:pt x="207229" y="138319"/>
                  </a:lnTo>
                  <a:lnTo>
                    <a:pt x="92213" y="138319"/>
                  </a:lnTo>
                  <a:lnTo>
                    <a:pt x="92213" y="184426"/>
                  </a:lnTo>
                  <a:lnTo>
                    <a:pt x="0" y="9221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184780" y="5189517"/>
              <a:ext cx="3442970" cy="755015"/>
            </a:xfrm>
            <a:custGeom>
              <a:rect b="b" l="l" r="r" t="t"/>
              <a:pathLst>
                <a:path extrusionOk="0" h="755014" w="3442970">
                  <a:moveTo>
                    <a:pt x="3442384" y="0"/>
                  </a:moveTo>
                  <a:lnTo>
                    <a:pt x="0" y="0"/>
                  </a:lnTo>
                  <a:lnTo>
                    <a:pt x="0" y="754906"/>
                  </a:lnTo>
                  <a:lnTo>
                    <a:pt x="3442384" y="754906"/>
                  </a:lnTo>
                  <a:lnTo>
                    <a:pt x="344238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14"/>
          <p:cNvSpPr txBox="1"/>
          <p:nvPr/>
        </p:nvSpPr>
        <p:spPr>
          <a:xfrm>
            <a:off x="5263520" y="5211571"/>
            <a:ext cx="3240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Esistono tre principali tecniche di rilevamento: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10489" rtl="0" algn="l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basato su modelli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10489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basato su regole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10489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basato sullo stato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1" name="Google Shape;781;p14"/>
          <p:cNvGrpSpPr/>
          <p:nvPr/>
        </p:nvGrpSpPr>
        <p:grpSpPr>
          <a:xfrm>
            <a:off x="4776219" y="4252512"/>
            <a:ext cx="6368364" cy="1962359"/>
            <a:chOff x="4776219" y="4252512"/>
            <a:chExt cx="6368364" cy="1962359"/>
          </a:xfrm>
        </p:grpSpPr>
        <p:sp>
          <p:nvSpPr>
            <p:cNvPr id="782" name="Google Shape;782;p14"/>
            <p:cNvSpPr/>
            <p:nvPr/>
          </p:nvSpPr>
          <p:spPr>
            <a:xfrm>
              <a:off x="4776219" y="5126939"/>
              <a:ext cx="408940" cy="440055"/>
            </a:xfrm>
            <a:custGeom>
              <a:rect b="b" l="l" r="r" t="t"/>
              <a:pathLst>
                <a:path extrusionOk="0" h="440054" w="408939">
                  <a:moveTo>
                    <a:pt x="102139" y="0"/>
                  </a:moveTo>
                  <a:lnTo>
                    <a:pt x="0" y="0"/>
                  </a:lnTo>
                  <a:lnTo>
                    <a:pt x="0" y="388961"/>
                  </a:lnTo>
                  <a:lnTo>
                    <a:pt x="306420" y="388961"/>
                  </a:lnTo>
                  <a:lnTo>
                    <a:pt x="306420" y="440032"/>
                  </a:lnTo>
                  <a:lnTo>
                    <a:pt x="408560" y="337891"/>
                  </a:lnTo>
                  <a:lnTo>
                    <a:pt x="306420" y="235751"/>
                  </a:lnTo>
                  <a:lnTo>
                    <a:pt x="306420" y="286821"/>
                  </a:lnTo>
                  <a:lnTo>
                    <a:pt x="102139" y="286821"/>
                  </a:lnTo>
                  <a:lnTo>
                    <a:pt x="10213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3" name="Google Shape;78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81415" y="5327903"/>
              <a:ext cx="890016" cy="886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4" name="Google Shape;784;p14"/>
            <p:cNvSpPr/>
            <p:nvPr/>
          </p:nvSpPr>
          <p:spPr>
            <a:xfrm>
              <a:off x="6617668" y="4252512"/>
              <a:ext cx="4526915" cy="339090"/>
            </a:xfrm>
            <a:custGeom>
              <a:rect b="b" l="l" r="r" t="t"/>
              <a:pathLst>
                <a:path extrusionOk="0" h="339089" w="4526915">
                  <a:moveTo>
                    <a:pt x="4526888" y="0"/>
                  </a:moveTo>
                  <a:lnTo>
                    <a:pt x="0" y="0"/>
                  </a:lnTo>
                  <a:lnTo>
                    <a:pt x="0" y="338554"/>
                  </a:lnTo>
                  <a:lnTo>
                    <a:pt x="4526888" y="338554"/>
                  </a:lnTo>
                  <a:lnTo>
                    <a:pt x="45268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6617668" y="4252512"/>
              <a:ext cx="4526915" cy="339090"/>
            </a:xfrm>
            <a:custGeom>
              <a:rect b="b" l="l" r="r" t="t"/>
              <a:pathLst>
                <a:path extrusionOk="0" h="339089" w="4526915">
                  <a:moveTo>
                    <a:pt x="0" y="0"/>
                  </a:moveTo>
                  <a:lnTo>
                    <a:pt x="4526888" y="0"/>
                  </a:lnTo>
                  <a:lnTo>
                    <a:pt x="4526888" y="338554"/>
                  </a:lnTo>
                  <a:lnTo>
                    <a:pt x="0" y="3385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14"/>
          <p:cNvSpPr txBox="1"/>
          <p:nvPr/>
        </p:nvSpPr>
        <p:spPr>
          <a:xfrm>
            <a:off x="6622431" y="4287011"/>
            <a:ext cx="45174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86360" marR="34798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Gli avvisi devono essere attivati in situazioni di pericolo, come pacchetti IP frammentati, flussi di pacchetti con il flag SYN impostato (DoS), pacchetti ICMP malformati, ecc.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7" name="Google Shape;787;p14"/>
          <p:cNvGrpSpPr/>
          <p:nvPr/>
        </p:nvGrpSpPr>
        <p:grpSpPr>
          <a:xfrm>
            <a:off x="6617668" y="4615717"/>
            <a:ext cx="3442970" cy="339090"/>
            <a:chOff x="6617668" y="4615717"/>
            <a:chExt cx="3442970" cy="339090"/>
          </a:xfrm>
        </p:grpSpPr>
        <p:sp>
          <p:nvSpPr>
            <p:cNvPr id="788" name="Google Shape;788;p14"/>
            <p:cNvSpPr/>
            <p:nvPr/>
          </p:nvSpPr>
          <p:spPr>
            <a:xfrm>
              <a:off x="6617668" y="4615717"/>
              <a:ext cx="3442970" cy="339090"/>
            </a:xfrm>
            <a:custGeom>
              <a:rect b="b" l="l" r="r" t="t"/>
              <a:pathLst>
                <a:path extrusionOk="0" h="339089" w="3442970">
                  <a:moveTo>
                    <a:pt x="3442384" y="0"/>
                  </a:moveTo>
                  <a:lnTo>
                    <a:pt x="0" y="0"/>
                  </a:lnTo>
                  <a:lnTo>
                    <a:pt x="0" y="338554"/>
                  </a:lnTo>
                  <a:lnTo>
                    <a:pt x="3442384" y="338554"/>
                  </a:lnTo>
                  <a:lnTo>
                    <a:pt x="34423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6617668" y="4615717"/>
              <a:ext cx="3442970" cy="339090"/>
            </a:xfrm>
            <a:custGeom>
              <a:rect b="b" l="l" r="r" t="t"/>
              <a:pathLst>
                <a:path extrusionOk="0" h="339089" w="3442970">
                  <a:moveTo>
                    <a:pt x="0" y="0"/>
                  </a:moveTo>
                  <a:lnTo>
                    <a:pt x="3442384" y="0"/>
                  </a:lnTo>
                  <a:lnTo>
                    <a:pt x="3442384" y="338554"/>
                  </a:lnTo>
                  <a:lnTo>
                    <a:pt x="0" y="33855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14"/>
          <p:cNvSpPr txBox="1"/>
          <p:nvPr/>
        </p:nvSpPr>
        <p:spPr>
          <a:xfrm>
            <a:off x="6622431" y="4649723"/>
            <a:ext cx="3433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86360" marR="19939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Il processo di avviso può essere configurato per modificare le impostazioni del firewall, attivare un allarme o notificare l'amministratore.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91" name="Google Shape;791;p14"/>
          <p:cNvGrpSpPr/>
          <p:nvPr/>
        </p:nvGrpSpPr>
        <p:grpSpPr>
          <a:xfrm>
            <a:off x="131063" y="4291584"/>
            <a:ext cx="11122152" cy="1850135"/>
            <a:chOff x="131063" y="4291584"/>
            <a:chExt cx="11122152" cy="1850135"/>
          </a:xfrm>
        </p:grpSpPr>
        <p:pic>
          <p:nvPicPr>
            <p:cNvPr id="792" name="Google Shape;792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47375" y="4291584"/>
              <a:ext cx="1005840" cy="905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5792" y="4547616"/>
              <a:ext cx="673607" cy="633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1063" y="4614672"/>
              <a:ext cx="1697736" cy="1527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85544" y="5062728"/>
              <a:ext cx="893063" cy="835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14"/>
          <p:cNvSpPr txBox="1"/>
          <p:nvPr/>
        </p:nvSpPr>
        <p:spPr>
          <a:xfrm>
            <a:off x="1146024" y="5833872"/>
            <a:ext cx="127698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Amministratori IT/OT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5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2" name="Google Shape;802;p15"/>
          <p:cNvSpPr txBox="1"/>
          <p:nvPr>
            <p:ph type="title"/>
          </p:nvPr>
        </p:nvSpPr>
        <p:spPr>
          <a:xfrm>
            <a:off x="818821" y="249178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basati sulla firma</a:t>
            </a:r>
            <a:endParaRPr/>
          </a:p>
        </p:txBody>
      </p:sp>
      <p:grpSp>
        <p:nvGrpSpPr>
          <p:cNvPr id="803" name="Google Shape;803;p1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804" name="Google Shape;80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1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15"/>
          <p:cNvSpPr txBox="1"/>
          <p:nvPr/>
        </p:nvSpPr>
        <p:spPr>
          <a:xfrm>
            <a:off x="126874" y="6539475"/>
            <a:ext cx="7250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7" name="Google Shape;807;p15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08" name="Google Shape;808;p15"/>
          <p:cNvGrpSpPr/>
          <p:nvPr/>
        </p:nvGrpSpPr>
        <p:grpSpPr>
          <a:xfrm>
            <a:off x="272085" y="0"/>
            <a:ext cx="11847195" cy="5115882"/>
            <a:chOff x="272085" y="0"/>
            <a:chExt cx="11847195" cy="5115882"/>
          </a:xfrm>
        </p:grpSpPr>
        <p:pic>
          <p:nvPicPr>
            <p:cNvPr id="809" name="Google Shape;80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Google Shape;810;p15"/>
            <p:cNvSpPr/>
            <p:nvPr/>
          </p:nvSpPr>
          <p:spPr>
            <a:xfrm>
              <a:off x="278434" y="1477339"/>
              <a:ext cx="11834495" cy="370840"/>
            </a:xfrm>
            <a:custGeom>
              <a:rect b="b" l="l" r="r" t="t"/>
              <a:pathLst>
                <a:path extrusionOk="0" h="370839" w="11834495">
                  <a:moveTo>
                    <a:pt x="11833911" y="0"/>
                  </a:moveTo>
                  <a:lnTo>
                    <a:pt x="7889265" y="0"/>
                  </a:lnTo>
                  <a:lnTo>
                    <a:pt x="3944632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3944632" y="370840"/>
                  </a:lnTo>
                  <a:lnTo>
                    <a:pt x="7889265" y="370840"/>
                  </a:lnTo>
                  <a:lnTo>
                    <a:pt x="11833911" y="370840"/>
                  </a:lnTo>
                  <a:lnTo>
                    <a:pt x="1183391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78434" y="1848180"/>
              <a:ext cx="11834495" cy="3261360"/>
            </a:xfrm>
            <a:custGeom>
              <a:rect b="b" l="l" r="r" t="t"/>
              <a:pathLst>
                <a:path extrusionOk="0" h="3261360" w="11834495">
                  <a:moveTo>
                    <a:pt x="11833911" y="0"/>
                  </a:moveTo>
                  <a:lnTo>
                    <a:pt x="7889265" y="0"/>
                  </a:lnTo>
                  <a:lnTo>
                    <a:pt x="3944632" y="0"/>
                  </a:lnTo>
                  <a:lnTo>
                    <a:pt x="3944632" y="1584960"/>
                  </a:lnTo>
                  <a:lnTo>
                    <a:pt x="3944632" y="2103120"/>
                  </a:lnTo>
                  <a:lnTo>
                    <a:pt x="0" y="2103120"/>
                  </a:lnTo>
                  <a:lnTo>
                    <a:pt x="0" y="3261360"/>
                  </a:lnTo>
                  <a:lnTo>
                    <a:pt x="7889265" y="3261360"/>
                  </a:lnTo>
                  <a:lnTo>
                    <a:pt x="11833911" y="3261360"/>
                  </a:lnTo>
                  <a:lnTo>
                    <a:pt x="11833911" y="2103120"/>
                  </a:lnTo>
                  <a:lnTo>
                    <a:pt x="11833911" y="1584960"/>
                  </a:lnTo>
                  <a:lnTo>
                    <a:pt x="11833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72085" y="1470982"/>
              <a:ext cx="11847195" cy="3644900"/>
            </a:xfrm>
            <a:custGeom>
              <a:rect b="b" l="l" r="r" t="t"/>
              <a:pathLst>
                <a:path extrusionOk="0" h="3644900" w="11847195">
                  <a:moveTo>
                    <a:pt x="0" y="377190"/>
                  </a:moveTo>
                  <a:lnTo>
                    <a:pt x="11846611" y="377190"/>
                  </a:lnTo>
                </a:path>
                <a:path extrusionOk="0" h="3644900" w="11847195">
                  <a:moveTo>
                    <a:pt x="0" y="1962150"/>
                  </a:moveTo>
                  <a:lnTo>
                    <a:pt x="11846611" y="1962150"/>
                  </a:lnTo>
                </a:path>
                <a:path extrusionOk="0" h="3644900" w="11847195">
                  <a:moveTo>
                    <a:pt x="0" y="2480310"/>
                  </a:moveTo>
                  <a:lnTo>
                    <a:pt x="11846611" y="2480310"/>
                  </a:lnTo>
                </a:path>
                <a:path extrusionOk="0" h="3644900" w="11847195">
                  <a:moveTo>
                    <a:pt x="6350" y="0"/>
                  </a:moveTo>
                  <a:lnTo>
                    <a:pt x="6350" y="3644900"/>
                  </a:lnTo>
                </a:path>
                <a:path extrusionOk="0" h="3644900" w="11847195">
                  <a:moveTo>
                    <a:pt x="11840261" y="0"/>
                  </a:moveTo>
                  <a:lnTo>
                    <a:pt x="11840261" y="3644900"/>
                  </a:lnTo>
                </a:path>
                <a:path extrusionOk="0" h="3644900" w="11847195">
                  <a:moveTo>
                    <a:pt x="0" y="6350"/>
                  </a:moveTo>
                  <a:lnTo>
                    <a:pt x="11846611" y="6350"/>
                  </a:lnTo>
                </a:path>
                <a:path extrusionOk="0" h="3644900" w="11847195">
                  <a:moveTo>
                    <a:pt x="0" y="3638550"/>
                  </a:moveTo>
                  <a:lnTo>
                    <a:pt x="11846611" y="363855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15"/>
          <p:cNvSpPr txBox="1"/>
          <p:nvPr/>
        </p:nvSpPr>
        <p:spPr>
          <a:xfrm>
            <a:off x="357175" y="1510275"/>
            <a:ext cx="2743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Basato su modelli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4" name="Google Shape;814;p15"/>
          <p:cNvSpPr txBox="1"/>
          <p:nvPr/>
        </p:nvSpPr>
        <p:spPr>
          <a:xfrm>
            <a:off x="4301789" y="1510275"/>
            <a:ext cx="1926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Basato su regole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5" name="Google Shape;815;p15"/>
          <p:cNvSpPr txBox="1"/>
          <p:nvPr/>
        </p:nvSpPr>
        <p:spPr>
          <a:xfrm>
            <a:off x="8246451" y="1510275"/>
            <a:ext cx="2399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base agli Stati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6" name="Google Shape;816;p15"/>
          <p:cNvSpPr txBox="1"/>
          <p:nvPr/>
        </p:nvSpPr>
        <p:spPr>
          <a:xfrm>
            <a:off x="357175" y="1882140"/>
            <a:ext cx="3716654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285750" lvl="0" marL="297815" marR="508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Cercano modelli di attacco in base alle intestazioni dei pacchetti e al loro contenuto, oppure in base alle chiamate di sistema e ai log.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7" name="Google Shape;817;p15"/>
          <p:cNvSpPr txBox="1"/>
          <p:nvPr/>
        </p:nvSpPr>
        <p:spPr>
          <a:xfrm>
            <a:off x="8246449" y="1882140"/>
            <a:ext cx="3568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73050" lvl="0" marL="298450" marR="6350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 basa sulla definizione di espressioni che determinano lo stato e le transizioni di stato del sistema.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Esempi di reti di Petri: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55650" marR="5080" rtl="0" algn="l">
              <a:lnSpc>
                <a:spcPct val="111200"/>
              </a:lnSpc>
              <a:spcBef>
                <a:spcPts val="1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Se sono nello stato 1 (a t=1 e relativo al fallimento del login) E sono nuovamente nello stato 1 (a t=2) </a:t>
            </a:r>
            <a:r>
              <a:rPr lang="en-US" sz="1050">
                <a:latin typeface="Noto Sans Symbols"/>
                <a:ea typeface="Noto Sans Symbols"/>
                <a:cs typeface="Noto Sans Symbols"/>
                <a:sym typeface="Noto Sans Symbols"/>
              </a:rPr>
              <a:t>🡺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brute force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8" name="Google Shape;818;p15"/>
          <p:cNvSpPr txBox="1"/>
          <p:nvPr/>
        </p:nvSpPr>
        <p:spPr>
          <a:xfrm>
            <a:off x="357175" y="1882140"/>
            <a:ext cx="75858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3364" lvl="0" marL="4242435" rtl="0" algn="l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Definizione delle regole di attacco: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85114" lvl="1" marL="4699635" rtl="0" algn="l">
              <a:lnSpc>
                <a:spcPct val="114758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Se questo E questo E questo si verificano </a:t>
            </a:r>
            <a:r>
              <a:rPr lang="en-US" sz="95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endParaRPr sz="95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4700270" rtl="0" algn="l">
              <a:lnSpc>
                <a:spcPct val="118857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firma 1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85114" lvl="1" marL="4699635" rtl="0" algn="l">
              <a:lnSpc>
                <a:spcPct val="11896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Se questo E questo E questo si verificano </a:t>
            </a:r>
            <a:r>
              <a:rPr lang="en-US" sz="95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endParaRPr sz="95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470027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firma 2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54000" lvl="0" marL="4243070" marR="5080" rtl="0" algn="l">
              <a:lnSpc>
                <a:spcPct val="112857"/>
              </a:lnSpc>
              <a:spcBef>
                <a:spcPts val="16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Il sistema risultante è solitamente un sistema esperto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53365" lvl="0" marL="297815" rtl="0" algn="l">
              <a:lnSpc>
                <a:spcPct val="116428"/>
              </a:lnSpc>
              <a:spcBef>
                <a:spcPts val="785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Vantaggi: veloce 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pattern-matching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29781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(ricerca nel database)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9" name="Google Shape;819;p15"/>
          <p:cNvSpPr txBox="1"/>
          <p:nvPr/>
        </p:nvSpPr>
        <p:spPr>
          <a:xfrm>
            <a:off x="4587562" y="3467100"/>
            <a:ext cx="2743835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Vantaggi: corrispondenza rapida delle regole (ricerca nel database)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0" name="Google Shape;820;p15"/>
          <p:cNvSpPr txBox="1"/>
          <p:nvPr/>
        </p:nvSpPr>
        <p:spPr>
          <a:xfrm>
            <a:off x="8246449" y="3467100"/>
            <a:ext cx="3585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Vantaggi: gestione rapida degli eventi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1" name="Google Shape;821;p15"/>
          <p:cNvSpPr txBox="1"/>
          <p:nvPr/>
        </p:nvSpPr>
        <p:spPr>
          <a:xfrm>
            <a:off x="315263" y="3934910"/>
            <a:ext cx="7669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Svantaggi: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Alto livello di conoscenza per definire le regole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Manutenzione periodica delle norme e dei relativi database, nonché manutenzione di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2" name="Google Shape;822;p15"/>
          <p:cNvSpPr txBox="1"/>
          <p:nvPr/>
        </p:nvSpPr>
        <p:spPr>
          <a:xfrm>
            <a:off x="357175" y="4619244"/>
            <a:ext cx="5393690" cy="455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firme di attacco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Non è preciso di fronte ai nuovi attacchi (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zero-days / APT</a:t>
            </a:r>
            <a:r>
              <a:rPr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3" name="Google Shape;823;p15"/>
          <p:cNvSpPr txBox="1"/>
          <p:nvPr/>
        </p:nvSpPr>
        <p:spPr>
          <a:xfrm>
            <a:off x="8246449" y="3985260"/>
            <a:ext cx="35166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Svantaggi: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Manutenzione dei database delle firme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Non è preciso di fronte alle nuove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4" name="Google Shape;824;p15"/>
          <p:cNvSpPr txBox="1"/>
          <p:nvPr/>
        </p:nvSpPr>
        <p:spPr>
          <a:xfrm>
            <a:off x="8532199" y="4619244"/>
            <a:ext cx="226631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attacchi (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zero-days / APT</a:t>
            </a:r>
            <a:r>
              <a:rPr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25" name="Google Shape;825;p15"/>
          <p:cNvGrpSpPr/>
          <p:nvPr/>
        </p:nvGrpSpPr>
        <p:grpSpPr>
          <a:xfrm>
            <a:off x="568986" y="4435426"/>
            <a:ext cx="11278703" cy="1124321"/>
            <a:chOff x="568986" y="4435426"/>
            <a:chExt cx="11278703" cy="1124321"/>
          </a:xfrm>
        </p:grpSpPr>
        <p:sp>
          <p:nvSpPr>
            <p:cNvPr id="826" name="Google Shape;826;p15"/>
            <p:cNvSpPr/>
            <p:nvPr/>
          </p:nvSpPr>
          <p:spPr>
            <a:xfrm>
              <a:off x="3091863" y="5109532"/>
              <a:ext cx="214629" cy="450215"/>
            </a:xfrm>
            <a:custGeom>
              <a:rect b="b" l="l" r="r" t="t"/>
              <a:pathLst>
                <a:path extrusionOk="0" h="450214" w="214629">
                  <a:moveTo>
                    <a:pt x="160915" y="0"/>
                  </a:moveTo>
                  <a:lnTo>
                    <a:pt x="53638" y="0"/>
                  </a:lnTo>
                  <a:lnTo>
                    <a:pt x="53638" y="342475"/>
                  </a:lnTo>
                  <a:lnTo>
                    <a:pt x="0" y="342475"/>
                  </a:lnTo>
                  <a:lnTo>
                    <a:pt x="107276" y="449752"/>
                  </a:lnTo>
                  <a:lnTo>
                    <a:pt x="214553" y="342475"/>
                  </a:lnTo>
                  <a:lnTo>
                    <a:pt x="160915" y="342475"/>
                  </a:lnTo>
                  <a:lnTo>
                    <a:pt x="16091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091863" y="5109532"/>
              <a:ext cx="214629" cy="450215"/>
            </a:xfrm>
            <a:custGeom>
              <a:rect b="b" l="l" r="r" t="t"/>
              <a:pathLst>
                <a:path extrusionOk="0" h="450214" w="214629">
                  <a:moveTo>
                    <a:pt x="0" y="342475"/>
                  </a:moveTo>
                  <a:lnTo>
                    <a:pt x="53638" y="342475"/>
                  </a:lnTo>
                  <a:lnTo>
                    <a:pt x="53638" y="0"/>
                  </a:lnTo>
                  <a:lnTo>
                    <a:pt x="160915" y="0"/>
                  </a:lnTo>
                  <a:lnTo>
                    <a:pt x="160915" y="342475"/>
                  </a:lnTo>
                  <a:lnTo>
                    <a:pt x="214554" y="342475"/>
                  </a:lnTo>
                  <a:lnTo>
                    <a:pt x="107277" y="449752"/>
                  </a:lnTo>
                  <a:lnTo>
                    <a:pt x="0" y="342475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68986" y="4850324"/>
              <a:ext cx="5243195" cy="259715"/>
            </a:xfrm>
            <a:custGeom>
              <a:rect b="b" l="l" r="r" t="t"/>
              <a:pathLst>
                <a:path extrusionOk="0" h="259714" w="5243195">
                  <a:moveTo>
                    <a:pt x="0" y="0"/>
                  </a:moveTo>
                  <a:lnTo>
                    <a:pt x="5243078" y="0"/>
                  </a:lnTo>
                  <a:lnTo>
                    <a:pt x="5243078" y="259209"/>
                  </a:lnTo>
                  <a:lnTo>
                    <a:pt x="0" y="25920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8221839" y="4435426"/>
              <a:ext cx="3625850" cy="467995"/>
            </a:xfrm>
            <a:custGeom>
              <a:rect b="b" l="l" r="r" t="t"/>
              <a:pathLst>
                <a:path extrusionOk="0" h="467995" w="3625850">
                  <a:moveTo>
                    <a:pt x="0" y="0"/>
                  </a:moveTo>
                  <a:lnTo>
                    <a:pt x="3625604" y="0"/>
                  </a:lnTo>
                  <a:lnTo>
                    <a:pt x="3625604" y="467875"/>
                  </a:lnTo>
                  <a:lnTo>
                    <a:pt x="0" y="46787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15"/>
          <p:cNvSpPr txBox="1"/>
          <p:nvPr/>
        </p:nvSpPr>
        <p:spPr>
          <a:xfrm>
            <a:off x="818819" y="5545096"/>
            <a:ext cx="5508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Uno svantaggio importante per le reti di controllo dell'energia, in cui il numero di APT aumenta considerevolmente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6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6" name="Google Shape;836;p16"/>
          <p:cNvSpPr txBox="1"/>
          <p:nvPr>
            <p:ph type="title"/>
          </p:nvPr>
        </p:nvSpPr>
        <p:spPr>
          <a:xfrm>
            <a:off x="855396" y="121403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basati sulle specifiche</a:t>
            </a:r>
            <a:endParaRPr/>
          </a:p>
        </p:txBody>
      </p:sp>
      <p:grpSp>
        <p:nvGrpSpPr>
          <p:cNvPr id="837" name="Google Shape;837;p1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838" name="Google Shape;83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9" name="Google Shape;839;p1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16"/>
          <p:cNvSpPr txBox="1"/>
          <p:nvPr/>
        </p:nvSpPr>
        <p:spPr>
          <a:xfrm>
            <a:off x="126875" y="6539475"/>
            <a:ext cx="7044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1" name="Google Shape;841;p16"/>
          <p:cNvSpPr txBox="1"/>
          <p:nvPr/>
        </p:nvSpPr>
        <p:spPr>
          <a:xfrm>
            <a:off x="679481" y="1204277"/>
            <a:ext cx="6491700" cy="4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7949" lvl="0" marL="103504" marR="508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 IDS basato sulle specifiche si basa anche sulle firme di attacco, ma queste firme sono specifiche per il tipo di specifica hardware/software, come ad esempio: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70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Tipo di protocollo (Modbus/TCP, DNP3.0, IEC-101, IEC-104...)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702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Tipo di dispositivi (sensore, HMI, controllore, ...)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6385" marR="238759" rtl="0" algn="l">
              <a:lnSpc>
                <a:spcPct val="118750"/>
              </a:lnSpc>
              <a:spcBef>
                <a:spcPts val="6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Tipo di sistemi operativi (Windows 10/11, Windows XP, Kali Linux, Parrot, Fedora, ...)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5750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7949" lvl="0" marL="103504" marR="534035" rtl="0" algn="l">
              <a:lnSpc>
                <a:spcPct val="102200"/>
              </a:lnSpc>
              <a:spcBef>
                <a:spcPts val="54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Pertanto, questa tecnica è equivalente a un IDS basato sulla firma e in termini di: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47320" lvl="1" marL="342265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Funzionalità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6385" marR="568325" rtl="0" algn="l">
              <a:lnSpc>
                <a:spcPct val="118750"/>
              </a:lnSpc>
              <a:spcBef>
                <a:spcPts val="65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Manutenzione necessaria di "schemi/regole" nei database (le firme)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6385" marR="252095" rtl="0" algn="l">
              <a:lnSpc>
                <a:spcPct val="105000"/>
              </a:lnSpc>
              <a:spcBef>
                <a:spcPts val="41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	Suscettibilità alle minacce sconosciute, come gli attacchi zero-days e le APT.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2" name="Google Shape;842;p16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3" name="Google Shape;8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7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17"/>
          <p:cNvSpPr txBox="1"/>
          <p:nvPr>
            <p:ph type="title"/>
          </p:nvPr>
        </p:nvSpPr>
        <p:spPr>
          <a:xfrm>
            <a:off x="865171" y="103628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basati sulle anomalie</a:t>
            </a:r>
            <a:endParaRPr/>
          </a:p>
        </p:txBody>
      </p:sp>
      <p:pic>
        <p:nvPicPr>
          <p:cNvPr id="850" name="Google Shape;8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7"/>
          <p:cNvSpPr txBox="1"/>
          <p:nvPr/>
        </p:nvSpPr>
        <p:spPr>
          <a:xfrm>
            <a:off x="105475" y="6610125"/>
            <a:ext cx="7422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2" name="Google Shape;852;p17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7"/>
          <p:cNvSpPr txBox="1"/>
          <p:nvPr/>
        </p:nvSpPr>
        <p:spPr>
          <a:xfrm>
            <a:off x="632942" y="1073879"/>
            <a:ext cx="6621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0160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Quando non è garantito un aggiornamento continuo delle firme di attacco o il </a:t>
            </a:r>
            <a:r>
              <a:rPr lang="en-US" sz="1600" u="sng">
                <a:latin typeface="Verdana"/>
                <a:ea typeface="Verdana"/>
                <a:cs typeface="Verdana"/>
                <a:sym typeface="Verdana"/>
              </a:rPr>
              <a:t>sistema è critico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è consigliabile applicare IDS basati sulle anomalie.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4139" marR="461009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Questo tipo di IDS mira a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identificare deviazioni significative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dal "comportamento normale" di un dispositivo IT/OT o di una rete: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4" name="Google Shape;854;p17"/>
          <p:cNvSpPr txBox="1"/>
          <p:nvPr/>
        </p:nvSpPr>
        <p:spPr>
          <a:xfrm>
            <a:off x="874934" y="2939796"/>
            <a:ext cx="5503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8104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Tutto ciò che non è "normale" viene classificato come "anomalo", ma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5" name="Google Shape;855;p17"/>
          <p:cNvSpPr txBox="1"/>
          <p:nvPr/>
        </p:nvSpPr>
        <p:spPr>
          <a:xfrm>
            <a:off x="1010117" y="3180557"/>
            <a:ext cx="5613300" cy="4419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-78740" lvl="0" marL="151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Che cosa è normale o anomalo?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51765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Dove sono i limiti della normalità? - un rumore causale è un evento minaccioso?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6" name="Google Shape;856;p17"/>
          <p:cNvSpPr txBox="1"/>
          <p:nvPr/>
        </p:nvSpPr>
        <p:spPr>
          <a:xfrm>
            <a:off x="874934" y="3738372"/>
            <a:ext cx="6138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8104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La classificazione si basa su euristiche o regole, piuttosto che su firme 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7" name="Google Shape;857;p17"/>
          <p:cNvSpPr txBox="1"/>
          <p:nvPr/>
        </p:nvSpPr>
        <p:spPr>
          <a:xfrm>
            <a:off x="966375" y="3954779"/>
            <a:ext cx="135382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modelli di attacco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8" name="Google Shape;858;p17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59" name="Google Shape;859;p17"/>
          <p:cNvGrpSpPr/>
          <p:nvPr/>
        </p:nvGrpSpPr>
        <p:grpSpPr>
          <a:xfrm>
            <a:off x="6628741" y="0"/>
            <a:ext cx="5092097" cy="3936927"/>
            <a:chOff x="6628741" y="0"/>
            <a:chExt cx="5092097" cy="3936927"/>
          </a:xfrm>
        </p:grpSpPr>
        <p:pic>
          <p:nvPicPr>
            <p:cNvPr id="860" name="Google Shape;86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1" name="Google Shape;861;p17"/>
            <p:cNvSpPr/>
            <p:nvPr/>
          </p:nvSpPr>
          <p:spPr>
            <a:xfrm>
              <a:off x="6628741" y="3331682"/>
              <a:ext cx="450215" cy="214629"/>
            </a:xfrm>
            <a:custGeom>
              <a:rect b="b" l="l" r="r" t="t"/>
              <a:pathLst>
                <a:path extrusionOk="0" h="214629" w="450215">
                  <a:moveTo>
                    <a:pt x="342474" y="0"/>
                  </a:moveTo>
                  <a:lnTo>
                    <a:pt x="342474" y="53638"/>
                  </a:lnTo>
                  <a:lnTo>
                    <a:pt x="0" y="53638"/>
                  </a:lnTo>
                  <a:lnTo>
                    <a:pt x="0" y="160915"/>
                  </a:lnTo>
                  <a:lnTo>
                    <a:pt x="342474" y="160915"/>
                  </a:lnTo>
                  <a:lnTo>
                    <a:pt x="342474" y="214555"/>
                  </a:lnTo>
                  <a:lnTo>
                    <a:pt x="449751" y="107278"/>
                  </a:lnTo>
                  <a:lnTo>
                    <a:pt x="3424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6628741" y="3331683"/>
              <a:ext cx="450215" cy="214629"/>
            </a:xfrm>
            <a:custGeom>
              <a:rect b="b" l="l" r="r" t="t"/>
              <a:pathLst>
                <a:path extrusionOk="0" h="214629" w="450215">
                  <a:moveTo>
                    <a:pt x="342475" y="214554"/>
                  </a:moveTo>
                  <a:lnTo>
                    <a:pt x="342475" y="160915"/>
                  </a:lnTo>
                  <a:lnTo>
                    <a:pt x="0" y="160915"/>
                  </a:lnTo>
                  <a:lnTo>
                    <a:pt x="0" y="53638"/>
                  </a:lnTo>
                  <a:lnTo>
                    <a:pt x="342475" y="53638"/>
                  </a:lnTo>
                  <a:lnTo>
                    <a:pt x="342475" y="0"/>
                  </a:lnTo>
                  <a:lnTo>
                    <a:pt x="449752" y="107277"/>
                  </a:lnTo>
                  <a:lnTo>
                    <a:pt x="342475" y="214554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120898" y="2964108"/>
              <a:ext cx="4599940" cy="972819"/>
            </a:xfrm>
            <a:custGeom>
              <a:rect b="b" l="l" r="r" t="t"/>
              <a:pathLst>
                <a:path extrusionOk="0" h="972820" w="4599940">
                  <a:moveTo>
                    <a:pt x="4599830" y="0"/>
                  </a:moveTo>
                  <a:lnTo>
                    <a:pt x="0" y="0"/>
                  </a:lnTo>
                  <a:lnTo>
                    <a:pt x="0" y="972469"/>
                  </a:lnTo>
                  <a:lnTo>
                    <a:pt x="4599830" y="972469"/>
                  </a:lnTo>
                  <a:lnTo>
                    <a:pt x="45998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17"/>
          <p:cNvSpPr txBox="1"/>
          <p:nvPr/>
        </p:nvSpPr>
        <p:spPr>
          <a:xfrm>
            <a:off x="7120898" y="2964108"/>
            <a:ext cx="4599900" cy="1055100"/>
          </a:xfrm>
          <a:prstGeom prst="rect">
            <a:avLst/>
          </a:pr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-1269" lvl="0" marL="94615" marR="86360" rtl="0" algn="ctr">
              <a:lnSpc>
                <a:spcPct val="9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Questo è un aspetto che può verificarsi più intensamente negli ambienti di controllo operativo, in quanto la complessità e l'eterogeneità dell'ambiente (IT-OT) possono non aiutare nel processo di rilevamento.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5" name="Google Shape;865;p17"/>
          <p:cNvSpPr/>
          <p:nvPr/>
        </p:nvSpPr>
        <p:spPr>
          <a:xfrm>
            <a:off x="2998114" y="5942767"/>
            <a:ext cx="1805939" cy="442595"/>
          </a:xfrm>
          <a:custGeom>
            <a:rect b="b" l="l" r="r" t="t"/>
            <a:pathLst>
              <a:path extrusionOk="0" h="442595" w="1805939">
                <a:moveTo>
                  <a:pt x="0" y="73715"/>
                </a:moveTo>
                <a:lnTo>
                  <a:pt x="5792" y="45022"/>
                </a:lnTo>
                <a:lnTo>
                  <a:pt x="21590" y="21590"/>
                </a:lnTo>
                <a:lnTo>
                  <a:pt x="45022" y="5792"/>
                </a:lnTo>
                <a:lnTo>
                  <a:pt x="73715" y="0"/>
                </a:lnTo>
                <a:lnTo>
                  <a:pt x="1731959" y="0"/>
                </a:lnTo>
                <a:lnTo>
                  <a:pt x="1760652" y="5792"/>
                </a:lnTo>
                <a:lnTo>
                  <a:pt x="1784084" y="21590"/>
                </a:lnTo>
                <a:lnTo>
                  <a:pt x="1799882" y="45022"/>
                </a:lnTo>
                <a:lnTo>
                  <a:pt x="1805675" y="73715"/>
                </a:lnTo>
                <a:lnTo>
                  <a:pt x="1805675" y="368570"/>
                </a:lnTo>
                <a:lnTo>
                  <a:pt x="1799882" y="397263"/>
                </a:lnTo>
                <a:lnTo>
                  <a:pt x="1784084" y="420695"/>
                </a:lnTo>
                <a:lnTo>
                  <a:pt x="1760652" y="436493"/>
                </a:lnTo>
                <a:lnTo>
                  <a:pt x="1731959" y="442286"/>
                </a:lnTo>
                <a:lnTo>
                  <a:pt x="73715" y="442286"/>
                </a:lnTo>
                <a:lnTo>
                  <a:pt x="45022" y="436493"/>
                </a:lnTo>
                <a:lnTo>
                  <a:pt x="21590" y="420695"/>
                </a:lnTo>
                <a:lnTo>
                  <a:pt x="5792" y="397263"/>
                </a:lnTo>
                <a:lnTo>
                  <a:pt x="0" y="368570"/>
                </a:lnTo>
                <a:lnTo>
                  <a:pt x="0" y="73715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7"/>
          <p:cNvSpPr txBox="1"/>
          <p:nvPr/>
        </p:nvSpPr>
        <p:spPr>
          <a:xfrm>
            <a:off x="3409619" y="6075172"/>
            <a:ext cx="98298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Raccolta dati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7" name="Google Shape;867;p17"/>
          <p:cNvSpPr/>
          <p:nvPr/>
        </p:nvSpPr>
        <p:spPr>
          <a:xfrm>
            <a:off x="3832850" y="4591743"/>
            <a:ext cx="1889760" cy="827405"/>
          </a:xfrm>
          <a:custGeom>
            <a:rect b="b" l="l" r="r" t="t"/>
            <a:pathLst>
              <a:path extrusionOk="0" h="827404" w="1889760">
                <a:moveTo>
                  <a:pt x="0" y="137844"/>
                </a:moveTo>
                <a:lnTo>
                  <a:pt x="7027" y="94274"/>
                </a:lnTo>
                <a:lnTo>
                  <a:pt x="26595" y="56435"/>
                </a:lnTo>
                <a:lnTo>
                  <a:pt x="56435" y="26595"/>
                </a:lnTo>
                <a:lnTo>
                  <a:pt x="94274" y="7027"/>
                </a:lnTo>
                <a:lnTo>
                  <a:pt x="137844" y="0"/>
                </a:lnTo>
                <a:lnTo>
                  <a:pt x="1751573" y="0"/>
                </a:lnTo>
                <a:lnTo>
                  <a:pt x="1795142" y="7027"/>
                </a:lnTo>
                <a:lnTo>
                  <a:pt x="1832981" y="26595"/>
                </a:lnTo>
                <a:lnTo>
                  <a:pt x="1862821" y="56435"/>
                </a:lnTo>
                <a:lnTo>
                  <a:pt x="1882389" y="94274"/>
                </a:lnTo>
                <a:lnTo>
                  <a:pt x="1889417" y="137844"/>
                </a:lnTo>
                <a:lnTo>
                  <a:pt x="1889417" y="689209"/>
                </a:lnTo>
                <a:lnTo>
                  <a:pt x="1882389" y="732779"/>
                </a:lnTo>
                <a:lnTo>
                  <a:pt x="1862821" y="770618"/>
                </a:lnTo>
                <a:lnTo>
                  <a:pt x="1832981" y="800458"/>
                </a:lnTo>
                <a:lnTo>
                  <a:pt x="1795142" y="820026"/>
                </a:lnTo>
                <a:lnTo>
                  <a:pt x="1751573" y="827054"/>
                </a:lnTo>
                <a:lnTo>
                  <a:pt x="137844" y="827054"/>
                </a:lnTo>
                <a:lnTo>
                  <a:pt x="94274" y="820026"/>
                </a:lnTo>
                <a:lnTo>
                  <a:pt x="56435" y="800458"/>
                </a:lnTo>
                <a:lnTo>
                  <a:pt x="26595" y="770618"/>
                </a:lnTo>
                <a:lnTo>
                  <a:pt x="7027" y="732779"/>
                </a:lnTo>
                <a:lnTo>
                  <a:pt x="0" y="689209"/>
                </a:lnTo>
                <a:lnTo>
                  <a:pt x="0" y="137844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7"/>
          <p:cNvSpPr txBox="1"/>
          <p:nvPr/>
        </p:nvSpPr>
        <p:spPr>
          <a:xfrm>
            <a:off x="3971903" y="4856479"/>
            <a:ext cx="1610995" cy="287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4603" lvl="0" marL="26669" marR="508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Rilevatore di anomalie basato su euristica o algoritmi ML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9" name="Google Shape;869;p17"/>
          <p:cNvSpPr/>
          <p:nvPr/>
        </p:nvSpPr>
        <p:spPr>
          <a:xfrm>
            <a:off x="1024848" y="4606222"/>
            <a:ext cx="1456690" cy="827405"/>
          </a:xfrm>
          <a:custGeom>
            <a:rect b="b" l="l" r="r" t="t"/>
            <a:pathLst>
              <a:path extrusionOk="0" h="827404" w="1456689">
                <a:moveTo>
                  <a:pt x="0" y="137845"/>
                </a:moveTo>
                <a:lnTo>
                  <a:pt x="7027" y="94275"/>
                </a:lnTo>
                <a:lnTo>
                  <a:pt x="26596" y="56435"/>
                </a:lnTo>
                <a:lnTo>
                  <a:pt x="56435" y="26596"/>
                </a:lnTo>
                <a:lnTo>
                  <a:pt x="94275" y="7027"/>
                </a:lnTo>
                <a:lnTo>
                  <a:pt x="137845" y="0"/>
                </a:lnTo>
                <a:lnTo>
                  <a:pt x="1318813" y="0"/>
                </a:lnTo>
                <a:lnTo>
                  <a:pt x="1362382" y="7027"/>
                </a:lnTo>
                <a:lnTo>
                  <a:pt x="1400222" y="26596"/>
                </a:lnTo>
                <a:lnTo>
                  <a:pt x="1430062" y="56435"/>
                </a:lnTo>
                <a:lnTo>
                  <a:pt x="1449631" y="94275"/>
                </a:lnTo>
                <a:lnTo>
                  <a:pt x="1456659" y="137845"/>
                </a:lnTo>
                <a:lnTo>
                  <a:pt x="1456659" y="689208"/>
                </a:lnTo>
                <a:lnTo>
                  <a:pt x="1449631" y="732778"/>
                </a:lnTo>
                <a:lnTo>
                  <a:pt x="1430062" y="770618"/>
                </a:lnTo>
                <a:lnTo>
                  <a:pt x="1400222" y="800457"/>
                </a:lnTo>
                <a:lnTo>
                  <a:pt x="1362382" y="820026"/>
                </a:lnTo>
                <a:lnTo>
                  <a:pt x="1318813" y="827054"/>
                </a:lnTo>
                <a:lnTo>
                  <a:pt x="137845" y="827054"/>
                </a:lnTo>
                <a:lnTo>
                  <a:pt x="94275" y="820026"/>
                </a:lnTo>
                <a:lnTo>
                  <a:pt x="56435" y="800457"/>
                </a:lnTo>
                <a:lnTo>
                  <a:pt x="26596" y="770618"/>
                </a:lnTo>
                <a:lnTo>
                  <a:pt x="7027" y="732778"/>
                </a:lnTo>
                <a:lnTo>
                  <a:pt x="0" y="689208"/>
                </a:lnTo>
                <a:lnTo>
                  <a:pt x="0" y="137845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7"/>
          <p:cNvSpPr txBox="1"/>
          <p:nvPr/>
        </p:nvSpPr>
        <p:spPr>
          <a:xfrm>
            <a:off x="1171358" y="4932172"/>
            <a:ext cx="11645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Regolare gli algoritmi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1" name="Google Shape;871;p17"/>
          <p:cNvSpPr txBox="1"/>
          <p:nvPr/>
        </p:nvSpPr>
        <p:spPr>
          <a:xfrm>
            <a:off x="267971" y="4645660"/>
            <a:ext cx="6402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Modificare l'euristica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72" name="Google Shape;872;p17"/>
          <p:cNvGrpSpPr/>
          <p:nvPr/>
        </p:nvGrpSpPr>
        <p:grpSpPr>
          <a:xfrm>
            <a:off x="865164" y="4281026"/>
            <a:ext cx="4855122" cy="2101422"/>
            <a:chOff x="865164" y="4281026"/>
            <a:chExt cx="4855122" cy="2101422"/>
          </a:xfrm>
        </p:grpSpPr>
        <p:sp>
          <p:nvSpPr>
            <p:cNvPr id="873" name="Google Shape;873;p17"/>
            <p:cNvSpPr/>
            <p:nvPr/>
          </p:nvSpPr>
          <p:spPr>
            <a:xfrm>
              <a:off x="865164" y="4281026"/>
              <a:ext cx="909319" cy="745490"/>
            </a:xfrm>
            <a:custGeom>
              <a:rect b="b" l="l" r="r" t="t"/>
              <a:pathLst>
                <a:path extrusionOk="0" h="745489" w="909319">
                  <a:moveTo>
                    <a:pt x="446857" y="0"/>
                  </a:moveTo>
                  <a:lnTo>
                    <a:pt x="404967" y="2162"/>
                  </a:lnTo>
                  <a:lnTo>
                    <a:pt x="363443" y="8399"/>
                  </a:lnTo>
                  <a:lnTo>
                    <a:pt x="322606" y="18434"/>
                  </a:lnTo>
                  <a:lnTo>
                    <a:pt x="282775" y="31990"/>
                  </a:lnTo>
                  <a:lnTo>
                    <a:pt x="244266" y="48799"/>
                  </a:lnTo>
                  <a:lnTo>
                    <a:pt x="207397" y="68591"/>
                  </a:lnTo>
                  <a:lnTo>
                    <a:pt x="172486" y="91100"/>
                  </a:lnTo>
                  <a:lnTo>
                    <a:pt x="139852" y="116064"/>
                  </a:lnTo>
                  <a:lnTo>
                    <a:pt x="109815" y="143220"/>
                  </a:lnTo>
                  <a:lnTo>
                    <a:pt x="82698" y="172309"/>
                  </a:lnTo>
                  <a:lnTo>
                    <a:pt x="58827" y="203076"/>
                  </a:lnTo>
                  <a:lnTo>
                    <a:pt x="22158" y="268624"/>
                  </a:lnTo>
                  <a:lnTo>
                    <a:pt x="5730" y="320052"/>
                  </a:lnTo>
                  <a:lnTo>
                    <a:pt x="11" y="372370"/>
                  </a:lnTo>
                  <a:lnTo>
                    <a:pt x="0" y="372695"/>
                  </a:lnTo>
                  <a:lnTo>
                    <a:pt x="870" y="406341"/>
                  </a:lnTo>
                  <a:lnTo>
                    <a:pt x="895" y="407296"/>
                  </a:lnTo>
                  <a:lnTo>
                    <a:pt x="3372" y="440057"/>
                  </a:lnTo>
                  <a:lnTo>
                    <a:pt x="13323" y="508356"/>
                  </a:lnTo>
                  <a:lnTo>
                    <a:pt x="28609" y="570820"/>
                  </a:lnTo>
                  <a:lnTo>
                    <a:pt x="48485" y="626920"/>
                  </a:lnTo>
                  <a:lnTo>
                    <a:pt x="72148" y="674590"/>
                  </a:lnTo>
                  <a:lnTo>
                    <a:pt x="98943" y="711796"/>
                  </a:lnTo>
                  <a:lnTo>
                    <a:pt x="143326" y="742674"/>
                  </a:lnTo>
                  <a:lnTo>
                    <a:pt x="158763" y="745006"/>
                  </a:lnTo>
                  <a:lnTo>
                    <a:pt x="160602" y="732440"/>
                  </a:lnTo>
                  <a:lnTo>
                    <a:pt x="149317" y="730788"/>
                  </a:lnTo>
                  <a:lnTo>
                    <a:pt x="147834" y="730788"/>
                  </a:lnTo>
                  <a:lnTo>
                    <a:pt x="146672" y="730459"/>
                  </a:lnTo>
                  <a:lnTo>
                    <a:pt x="147069" y="730459"/>
                  </a:lnTo>
                  <a:lnTo>
                    <a:pt x="135298" y="725398"/>
                  </a:lnTo>
                  <a:lnTo>
                    <a:pt x="134901" y="725398"/>
                  </a:lnTo>
                  <a:lnTo>
                    <a:pt x="133590" y="724664"/>
                  </a:lnTo>
                  <a:lnTo>
                    <a:pt x="133826" y="724664"/>
                  </a:lnTo>
                  <a:lnTo>
                    <a:pt x="121640" y="716076"/>
                  </a:lnTo>
                  <a:lnTo>
                    <a:pt x="121500" y="716076"/>
                  </a:lnTo>
                  <a:lnTo>
                    <a:pt x="120720" y="715429"/>
                  </a:lnTo>
                  <a:lnTo>
                    <a:pt x="117118" y="711796"/>
                  </a:lnTo>
                  <a:lnTo>
                    <a:pt x="107817" y="702711"/>
                  </a:lnTo>
                  <a:lnTo>
                    <a:pt x="95110" y="686709"/>
                  </a:lnTo>
                  <a:lnTo>
                    <a:pt x="71064" y="645901"/>
                  </a:lnTo>
                  <a:lnTo>
                    <a:pt x="49877" y="595231"/>
                  </a:lnTo>
                  <a:lnTo>
                    <a:pt x="32599" y="536940"/>
                  </a:lnTo>
                  <a:lnTo>
                    <a:pt x="20187" y="473245"/>
                  </a:lnTo>
                  <a:lnTo>
                    <a:pt x="13631" y="407296"/>
                  </a:lnTo>
                  <a:lnTo>
                    <a:pt x="12704" y="372695"/>
                  </a:lnTo>
                  <a:lnTo>
                    <a:pt x="12695" y="372370"/>
                  </a:lnTo>
                  <a:lnTo>
                    <a:pt x="18225" y="322324"/>
                  </a:lnTo>
                  <a:lnTo>
                    <a:pt x="34125" y="272874"/>
                  </a:lnTo>
                  <a:lnTo>
                    <a:pt x="69565" y="209859"/>
                  </a:lnTo>
                  <a:lnTo>
                    <a:pt x="119099" y="151885"/>
                  </a:lnTo>
                  <a:lnTo>
                    <a:pt x="148364" y="125489"/>
                  </a:lnTo>
                  <a:lnTo>
                    <a:pt x="180197" y="101192"/>
                  </a:lnTo>
                  <a:lnTo>
                    <a:pt x="214274" y="79268"/>
                  </a:lnTo>
                  <a:lnTo>
                    <a:pt x="250267" y="59992"/>
                  </a:lnTo>
                  <a:lnTo>
                    <a:pt x="287849" y="43632"/>
                  </a:lnTo>
                  <a:lnTo>
                    <a:pt x="326692" y="30458"/>
                  </a:lnTo>
                  <a:lnTo>
                    <a:pt x="366466" y="20734"/>
                  </a:lnTo>
                  <a:lnTo>
                    <a:pt x="406845" y="14723"/>
                  </a:lnTo>
                  <a:lnTo>
                    <a:pt x="447503" y="12683"/>
                  </a:lnTo>
                  <a:lnTo>
                    <a:pt x="555949" y="12683"/>
                  </a:lnTo>
                  <a:lnTo>
                    <a:pt x="530226" y="7207"/>
                  </a:lnTo>
                  <a:lnTo>
                    <a:pt x="488735" y="1827"/>
                  </a:lnTo>
                  <a:lnTo>
                    <a:pt x="446857" y="0"/>
                  </a:lnTo>
                  <a:close/>
                </a:path>
                <a:path extrusionOk="0" h="745489" w="909319">
                  <a:moveTo>
                    <a:pt x="147069" y="730459"/>
                  </a:moveTo>
                  <a:lnTo>
                    <a:pt x="146672" y="730459"/>
                  </a:lnTo>
                  <a:lnTo>
                    <a:pt x="147834" y="730788"/>
                  </a:lnTo>
                  <a:lnTo>
                    <a:pt x="147069" y="730459"/>
                  </a:lnTo>
                  <a:close/>
                </a:path>
                <a:path extrusionOk="0" h="745489" w="909319">
                  <a:moveTo>
                    <a:pt x="147069" y="730459"/>
                  </a:moveTo>
                  <a:lnTo>
                    <a:pt x="147834" y="730788"/>
                  </a:lnTo>
                  <a:lnTo>
                    <a:pt x="149317" y="730788"/>
                  </a:lnTo>
                  <a:lnTo>
                    <a:pt x="147069" y="730459"/>
                  </a:lnTo>
                  <a:close/>
                </a:path>
                <a:path extrusionOk="0" h="745489" w="909319">
                  <a:moveTo>
                    <a:pt x="133590" y="724664"/>
                  </a:moveTo>
                  <a:lnTo>
                    <a:pt x="134901" y="725398"/>
                  </a:lnTo>
                  <a:lnTo>
                    <a:pt x="134195" y="724924"/>
                  </a:lnTo>
                  <a:lnTo>
                    <a:pt x="133590" y="724664"/>
                  </a:lnTo>
                  <a:close/>
                </a:path>
                <a:path extrusionOk="0" h="745489" w="909319">
                  <a:moveTo>
                    <a:pt x="134195" y="724924"/>
                  </a:moveTo>
                  <a:lnTo>
                    <a:pt x="134868" y="725398"/>
                  </a:lnTo>
                  <a:lnTo>
                    <a:pt x="135298" y="725398"/>
                  </a:lnTo>
                  <a:lnTo>
                    <a:pt x="134195" y="724924"/>
                  </a:lnTo>
                  <a:close/>
                </a:path>
                <a:path extrusionOk="0" h="745489" w="909319">
                  <a:moveTo>
                    <a:pt x="133826" y="724664"/>
                  </a:moveTo>
                  <a:lnTo>
                    <a:pt x="133590" y="724664"/>
                  </a:lnTo>
                  <a:lnTo>
                    <a:pt x="134195" y="724924"/>
                  </a:lnTo>
                  <a:lnTo>
                    <a:pt x="133826" y="724664"/>
                  </a:lnTo>
                  <a:close/>
                </a:path>
                <a:path extrusionOk="0" h="745489" w="909319">
                  <a:moveTo>
                    <a:pt x="121138" y="715723"/>
                  </a:moveTo>
                  <a:lnTo>
                    <a:pt x="121500" y="716076"/>
                  </a:lnTo>
                  <a:lnTo>
                    <a:pt x="121640" y="716076"/>
                  </a:lnTo>
                  <a:lnTo>
                    <a:pt x="121138" y="715723"/>
                  </a:lnTo>
                  <a:close/>
                </a:path>
                <a:path extrusionOk="0" h="745489" w="909319">
                  <a:moveTo>
                    <a:pt x="864553" y="252300"/>
                  </a:moveTo>
                  <a:lnTo>
                    <a:pt x="834735" y="258716"/>
                  </a:lnTo>
                  <a:lnTo>
                    <a:pt x="888011" y="325196"/>
                  </a:lnTo>
                  <a:lnTo>
                    <a:pt x="903482" y="265040"/>
                  </a:lnTo>
                  <a:lnTo>
                    <a:pt x="868602" y="265040"/>
                  </a:lnTo>
                  <a:lnTo>
                    <a:pt x="864553" y="252300"/>
                  </a:lnTo>
                  <a:close/>
                </a:path>
                <a:path extrusionOk="0" h="745489" w="909319">
                  <a:moveTo>
                    <a:pt x="877027" y="249616"/>
                  </a:moveTo>
                  <a:lnTo>
                    <a:pt x="864553" y="252300"/>
                  </a:lnTo>
                  <a:lnTo>
                    <a:pt x="868602" y="265040"/>
                  </a:lnTo>
                  <a:lnTo>
                    <a:pt x="880706" y="261194"/>
                  </a:lnTo>
                  <a:lnTo>
                    <a:pt x="877027" y="249616"/>
                  </a:lnTo>
                  <a:close/>
                </a:path>
                <a:path extrusionOk="0" h="745489" w="909319">
                  <a:moveTo>
                    <a:pt x="909231" y="242686"/>
                  </a:moveTo>
                  <a:lnTo>
                    <a:pt x="877027" y="249616"/>
                  </a:lnTo>
                  <a:lnTo>
                    <a:pt x="880706" y="261194"/>
                  </a:lnTo>
                  <a:lnTo>
                    <a:pt x="868602" y="265040"/>
                  </a:lnTo>
                  <a:lnTo>
                    <a:pt x="903482" y="265040"/>
                  </a:lnTo>
                  <a:lnTo>
                    <a:pt x="909231" y="242686"/>
                  </a:lnTo>
                  <a:close/>
                </a:path>
                <a:path extrusionOk="0" h="745489" w="909319">
                  <a:moveTo>
                    <a:pt x="860364" y="239117"/>
                  </a:moveTo>
                  <a:lnTo>
                    <a:pt x="864553" y="252300"/>
                  </a:lnTo>
                  <a:lnTo>
                    <a:pt x="877027" y="249616"/>
                  </a:lnTo>
                  <a:lnTo>
                    <a:pt x="873874" y="239695"/>
                  </a:lnTo>
                  <a:lnTo>
                    <a:pt x="860690" y="239695"/>
                  </a:lnTo>
                  <a:lnTo>
                    <a:pt x="860364" y="239117"/>
                  </a:lnTo>
                  <a:close/>
                </a:path>
                <a:path extrusionOk="0" h="745489" w="909319">
                  <a:moveTo>
                    <a:pt x="873492" y="238493"/>
                  </a:moveTo>
                  <a:lnTo>
                    <a:pt x="860165" y="238493"/>
                  </a:lnTo>
                  <a:lnTo>
                    <a:pt x="860690" y="239695"/>
                  </a:lnTo>
                  <a:lnTo>
                    <a:pt x="873874" y="239695"/>
                  </a:lnTo>
                  <a:lnTo>
                    <a:pt x="873492" y="238493"/>
                  </a:lnTo>
                  <a:close/>
                </a:path>
                <a:path extrusionOk="0" h="745489" w="909319">
                  <a:moveTo>
                    <a:pt x="555949" y="12683"/>
                  </a:moveTo>
                  <a:lnTo>
                    <a:pt x="447503" y="12683"/>
                  </a:lnTo>
                  <a:lnTo>
                    <a:pt x="488174" y="14514"/>
                  </a:lnTo>
                  <a:lnTo>
                    <a:pt x="528585" y="19800"/>
                  </a:lnTo>
                  <a:lnTo>
                    <a:pt x="568385" y="28315"/>
                  </a:lnTo>
                  <a:lnTo>
                    <a:pt x="607246" y="39832"/>
                  </a:lnTo>
                  <a:lnTo>
                    <a:pt x="644839" y="54121"/>
                  </a:lnTo>
                  <a:lnTo>
                    <a:pt x="680838" y="70947"/>
                  </a:lnTo>
                  <a:lnTo>
                    <a:pt x="714912" y="90076"/>
                  </a:lnTo>
                  <a:lnTo>
                    <a:pt x="746734" y="111271"/>
                  </a:lnTo>
                  <a:lnTo>
                    <a:pt x="802316" y="158890"/>
                  </a:lnTo>
                  <a:lnTo>
                    <a:pt x="844988" y="211846"/>
                  </a:lnTo>
                  <a:lnTo>
                    <a:pt x="860364" y="239117"/>
                  </a:lnTo>
                  <a:lnTo>
                    <a:pt x="860165" y="238493"/>
                  </a:lnTo>
                  <a:lnTo>
                    <a:pt x="873492" y="238493"/>
                  </a:lnTo>
                  <a:lnTo>
                    <a:pt x="872136" y="234228"/>
                  </a:lnTo>
                  <a:lnTo>
                    <a:pt x="834901" y="176371"/>
                  </a:lnTo>
                  <a:lnTo>
                    <a:pt x="783827" y="124307"/>
                  </a:lnTo>
                  <a:lnTo>
                    <a:pt x="753770" y="100697"/>
                  </a:lnTo>
                  <a:lnTo>
                    <a:pt x="721125" y="78999"/>
                  </a:lnTo>
                  <a:lnTo>
                    <a:pt x="686211" y="59439"/>
                  </a:lnTo>
                  <a:lnTo>
                    <a:pt x="649347" y="42247"/>
                  </a:lnTo>
                  <a:lnTo>
                    <a:pt x="610849" y="27654"/>
                  </a:lnTo>
                  <a:lnTo>
                    <a:pt x="571036" y="15895"/>
                  </a:lnTo>
                  <a:lnTo>
                    <a:pt x="555949" y="1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2519122" y="4917583"/>
              <a:ext cx="417195" cy="319405"/>
            </a:xfrm>
            <a:custGeom>
              <a:rect b="b" l="l" r="r" t="t"/>
              <a:pathLst>
                <a:path extrusionOk="0" h="319404" w="417194">
                  <a:moveTo>
                    <a:pt x="0" y="79714"/>
                  </a:moveTo>
                  <a:lnTo>
                    <a:pt x="257727" y="79714"/>
                  </a:lnTo>
                  <a:lnTo>
                    <a:pt x="257727" y="0"/>
                  </a:lnTo>
                  <a:lnTo>
                    <a:pt x="417156" y="159428"/>
                  </a:lnTo>
                  <a:lnTo>
                    <a:pt x="257727" y="318857"/>
                  </a:lnTo>
                  <a:lnTo>
                    <a:pt x="257727" y="239143"/>
                  </a:lnTo>
                  <a:lnTo>
                    <a:pt x="0" y="239143"/>
                  </a:lnTo>
                  <a:lnTo>
                    <a:pt x="0" y="7971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807898" y="5569454"/>
              <a:ext cx="285115" cy="328295"/>
            </a:xfrm>
            <a:custGeom>
              <a:rect b="b" l="l" r="r" t="t"/>
              <a:pathLst>
                <a:path extrusionOk="0" h="328295" w="285114">
                  <a:moveTo>
                    <a:pt x="71152" y="327762"/>
                  </a:moveTo>
                  <a:lnTo>
                    <a:pt x="71152" y="142305"/>
                  </a:lnTo>
                  <a:lnTo>
                    <a:pt x="0" y="142305"/>
                  </a:lnTo>
                  <a:lnTo>
                    <a:pt x="142305" y="0"/>
                  </a:lnTo>
                  <a:lnTo>
                    <a:pt x="284611" y="142305"/>
                  </a:lnTo>
                  <a:lnTo>
                    <a:pt x="213458" y="142305"/>
                  </a:lnTo>
                  <a:lnTo>
                    <a:pt x="213458" y="327762"/>
                  </a:lnTo>
                  <a:lnTo>
                    <a:pt x="71152" y="327762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135338" y="5577468"/>
              <a:ext cx="319405" cy="433070"/>
            </a:xfrm>
            <a:custGeom>
              <a:rect b="b" l="l" r="r" t="t"/>
              <a:pathLst>
                <a:path extrusionOk="0" h="433070" w="319404">
                  <a:moveTo>
                    <a:pt x="239142" y="0"/>
                  </a:moveTo>
                  <a:lnTo>
                    <a:pt x="239142" y="273322"/>
                  </a:lnTo>
                  <a:lnTo>
                    <a:pt x="318857" y="273322"/>
                  </a:lnTo>
                  <a:lnTo>
                    <a:pt x="159428" y="432751"/>
                  </a:lnTo>
                  <a:lnTo>
                    <a:pt x="0" y="273322"/>
                  </a:lnTo>
                  <a:lnTo>
                    <a:pt x="79714" y="273322"/>
                  </a:lnTo>
                  <a:lnTo>
                    <a:pt x="79714" y="0"/>
                  </a:lnTo>
                  <a:lnTo>
                    <a:pt x="239142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4869386" y="6051613"/>
              <a:ext cx="850900" cy="330835"/>
            </a:xfrm>
            <a:custGeom>
              <a:rect b="b" l="l" r="r" t="t"/>
              <a:pathLst>
                <a:path extrusionOk="0" h="330835" w="850900">
                  <a:moveTo>
                    <a:pt x="0" y="55055"/>
                  </a:moveTo>
                  <a:lnTo>
                    <a:pt x="4326" y="33625"/>
                  </a:lnTo>
                  <a:lnTo>
                    <a:pt x="16125" y="16125"/>
                  </a:lnTo>
                  <a:lnTo>
                    <a:pt x="33625" y="4326"/>
                  </a:lnTo>
                  <a:lnTo>
                    <a:pt x="55055" y="0"/>
                  </a:lnTo>
                  <a:lnTo>
                    <a:pt x="795703" y="0"/>
                  </a:lnTo>
                  <a:lnTo>
                    <a:pt x="817133" y="4326"/>
                  </a:lnTo>
                  <a:lnTo>
                    <a:pt x="834633" y="16125"/>
                  </a:lnTo>
                  <a:lnTo>
                    <a:pt x="846432" y="33625"/>
                  </a:lnTo>
                  <a:lnTo>
                    <a:pt x="850759" y="55055"/>
                  </a:lnTo>
                  <a:lnTo>
                    <a:pt x="850759" y="275271"/>
                  </a:lnTo>
                  <a:lnTo>
                    <a:pt x="846432" y="296701"/>
                  </a:lnTo>
                  <a:lnTo>
                    <a:pt x="834633" y="314201"/>
                  </a:lnTo>
                  <a:lnTo>
                    <a:pt x="817133" y="326000"/>
                  </a:lnTo>
                  <a:lnTo>
                    <a:pt x="795703" y="330327"/>
                  </a:lnTo>
                  <a:lnTo>
                    <a:pt x="55055" y="330327"/>
                  </a:lnTo>
                  <a:lnTo>
                    <a:pt x="33625" y="326000"/>
                  </a:lnTo>
                  <a:lnTo>
                    <a:pt x="16125" y="314201"/>
                  </a:lnTo>
                  <a:lnTo>
                    <a:pt x="4326" y="296701"/>
                  </a:lnTo>
                  <a:lnTo>
                    <a:pt x="0" y="275271"/>
                  </a:lnTo>
                  <a:lnTo>
                    <a:pt x="0" y="5505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17"/>
          <p:cNvSpPr txBox="1"/>
          <p:nvPr/>
        </p:nvSpPr>
        <p:spPr>
          <a:xfrm>
            <a:off x="5130446" y="6127000"/>
            <a:ext cx="452400" cy="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Allarme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17"/>
          <p:cNvSpPr/>
          <p:nvPr/>
        </p:nvSpPr>
        <p:spPr>
          <a:xfrm>
            <a:off x="2973895" y="4239934"/>
            <a:ext cx="2856865" cy="1267460"/>
          </a:xfrm>
          <a:custGeom>
            <a:rect b="b" l="l" r="r" t="t"/>
            <a:pathLst>
              <a:path extrusionOk="0" h="1267460" w="2856865">
                <a:moveTo>
                  <a:pt x="0" y="211198"/>
                </a:moveTo>
                <a:lnTo>
                  <a:pt x="5577" y="162772"/>
                </a:lnTo>
                <a:lnTo>
                  <a:pt x="21466" y="118318"/>
                </a:lnTo>
                <a:lnTo>
                  <a:pt x="46397" y="79104"/>
                </a:lnTo>
                <a:lnTo>
                  <a:pt x="79104" y="46397"/>
                </a:lnTo>
                <a:lnTo>
                  <a:pt x="118318" y="21466"/>
                </a:lnTo>
                <a:lnTo>
                  <a:pt x="162772" y="5577"/>
                </a:lnTo>
                <a:lnTo>
                  <a:pt x="211198" y="0"/>
                </a:lnTo>
                <a:lnTo>
                  <a:pt x="2645091" y="0"/>
                </a:lnTo>
                <a:lnTo>
                  <a:pt x="2693516" y="5577"/>
                </a:lnTo>
                <a:lnTo>
                  <a:pt x="2737970" y="21466"/>
                </a:lnTo>
                <a:lnTo>
                  <a:pt x="2777184" y="46397"/>
                </a:lnTo>
                <a:lnTo>
                  <a:pt x="2809891" y="79104"/>
                </a:lnTo>
                <a:lnTo>
                  <a:pt x="2834822" y="118318"/>
                </a:lnTo>
                <a:lnTo>
                  <a:pt x="2850711" y="162772"/>
                </a:lnTo>
                <a:lnTo>
                  <a:pt x="2856289" y="211198"/>
                </a:lnTo>
                <a:lnTo>
                  <a:pt x="2856289" y="1055964"/>
                </a:lnTo>
                <a:lnTo>
                  <a:pt x="2850711" y="1104389"/>
                </a:lnTo>
                <a:lnTo>
                  <a:pt x="2834822" y="1148843"/>
                </a:lnTo>
                <a:lnTo>
                  <a:pt x="2809891" y="1188057"/>
                </a:lnTo>
                <a:lnTo>
                  <a:pt x="2777184" y="1220764"/>
                </a:lnTo>
                <a:lnTo>
                  <a:pt x="2737970" y="1245695"/>
                </a:lnTo>
                <a:lnTo>
                  <a:pt x="2693516" y="1261584"/>
                </a:lnTo>
                <a:lnTo>
                  <a:pt x="2645091" y="1267162"/>
                </a:lnTo>
                <a:lnTo>
                  <a:pt x="211198" y="1267162"/>
                </a:lnTo>
                <a:lnTo>
                  <a:pt x="162772" y="1261584"/>
                </a:lnTo>
                <a:lnTo>
                  <a:pt x="118318" y="1245695"/>
                </a:lnTo>
                <a:lnTo>
                  <a:pt x="79104" y="1220764"/>
                </a:lnTo>
                <a:lnTo>
                  <a:pt x="46397" y="1188057"/>
                </a:lnTo>
                <a:lnTo>
                  <a:pt x="21466" y="1148843"/>
                </a:lnTo>
                <a:lnTo>
                  <a:pt x="5577" y="1104389"/>
                </a:lnTo>
                <a:lnTo>
                  <a:pt x="0" y="1055964"/>
                </a:lnTo>
                <a:lnTo>
                  <a:pt x="0" y="211198"/>
                </a:lnTo>
                <a:close/>
              </a:path>
            </a:pathLst>
          </a:cu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7"/>
          <p:cNvSpPr txBox="1"/>
          <p:nvPr/>
        </p:nvSpPr>
        <p:spPr>
          <a:xfrm>
            <a:off x="3082886" y="5068316"/>
            <a:ext cx="33782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Registrazioni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1" name="Google Shape;881;p17"/>
          <p:cNvGrpSpPr/>
          <p:nvPr/>
        </p:nvGrpSpPr>
        <p:grpSpPr>
          <a:xfrm>
            <a:off x="381000" y="4319015"/>
            <a:ext cx="3384167" cy="2103120"/>
            <a:chOff x="381000" y="4319015"/>
            <a:chExt cx="3384167" cy="2103120"/>
          </a:xfrm>
        </p:grpSpPr>
        <p:pic>
          <p:nvPicPr>
            <p:cNvPr id="882" name="Google Shape;88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2551" y="4319015"/>
              <a:ext cx="734568" cy="789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3" name="Google Shape;883;p17"/>
            <p:cNvSpPr/>
            <p:nvPr/>
          </p:nvSpPr>
          <p:spPr>
            <a:xfrm>
              <a:off x="3514342" y="4657999"/>
              <a:ext cx="250825" cy="206375"/>
            </a:xfrm>
            <a:custGeom>
              <a:rect b="b" l="l" r="r" t="t"/>
              <a:pathLst>
                <a:path extrusionOk="0" h="206375" w="250825">
                  <a:moveTo>
                    <a:pt x="0" y="103175"/>
                  </a:moveTo>
                  <a:lnTo>
                    <a:pt x="103175" y="0"/>
                  </a:lnTo>
                  <a:lnTo>
                    <a:pt x="103175" y="51587"/>
                  </a:lnTo>
                  <a:lnTo>
                    <a:pt x="147465" y="51587"/>
                  </a:lnTo>
                  <a:lnTo>
                    <a:pt x="147465" y="0"/>
                  </a:lnTo>
                  <a:lnTo>
                    <a:pt x="250641" y="103175"/>
                  </a:lnTo>
                  <a:lnTo>
                    <a:pt x="147465" y="206351"/>
                  </a:lnTo>
                  <a:lnTo>
                    <a:pt x="147465" y="154763"/>
                  </a:lnTo>
                  <a:lnTo>
                    <a:pt x="103175" y="154763"/>
                  </a:lnTo>
                  <a:lnTo>
                    <a:pt x="103175" y="206351"/>
                  </a:lnTo>
                  <a:lnTo>
                    <a:pt x="0" y="1031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4" name="Google Shape;884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1000" y="4895087"/>
              <a:ext cx="1694688" cy="152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80" y="5343143"/>
              <a:ext cx="890016" cy="835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6" name="Google Shape;886;p17"/>
          <p:cNvSpPr txBox="1"/>
          <p:nvPr/>
        </p:nvSpPr>
        <p:spPr>
          <a:xfrm>
            <a:off x="4812491" y="4370467"/>
            <a:ext cx="868680" cy="221615"/>
          </a:xfrm>
          <a:prstGeom prst="rect">
            <a:avLst/>
          </a:prstGeom>
          <a:solidFill>
            <a:srgbClr val="000000"/>
          </a:solidFill>
          <a:ln cap="flat" cmpd="sng" w="15875">
            <a:solidFill>
              <a:srgbClr val="F8CF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0800">
            <a:sp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7" name="Google Shape;887;p17"/>
          <p:cNvSpPr txBox="1"/>
          <p:nvPr/>
        </p:nvSpPr>
        <p:spPr>
          <a:xfrm>
            <a:off x="1393737" y="6114288"/>
            <a:ext cx="127698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Amministratori IT/OT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8" name="Google Shape;888;p17"/>
          <p:cNvSpPr/>
          <p:nvPr/>
        </p:nvSpPr>
        <p:spPr>
          <a:xfrm>
            <a:off x="5729599" y="4123141"/>
            <a:ext cx="6085840" cy="369570"/>
          </a:xfrm>
          <a:custGeom>
            <a:rect b="b" l="l" r="r" t="t"/>
            <a:pathLst>
              <a:path extrusionOk="0" h="369570" w="6085840">
                <a:moveTo>
                  <a:pt x="6085572" y="0"/>
                </a:moveTo>
                <a:lnTo>
                  <a:pt x="0" y="0"/>
                </a:lnTo>
                <a:lnTo>
                  <a:pt x="0" y="369332"/>
                </a:lnTo>
                <a:lnTo>
                  <a:pt x="6085572" y="369332"/>
                </a:lnTo>
                <a:lnTo>
                  <a:pt x="60855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7"/>
          <p:cNvSpPr txBox="1"/>
          <p:nvPr/>
        </p:nvSpPr>
        <p:spPr>
          <a:xfrm>
            <a:off x="5729599" y="4123141"/>
            <a:ext cx="6081395" cy="358140"/>
          </a:xfrm>
          <a:prstGeom prst="rect">
            <a:avLst/>
          </a:prstGeom>
          <a:noFill/>
          <a:ln cap="flat" cmpd="sng" w="9525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90805" marR="112395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Questo tipo di tecnica può richiedere all'amministratore IT/OT di mettere l'IDS in "modalità di apprendimento", in modo che possa imparare dalla normale attività.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0" name="Google Shape;890;p17"/>
          <p:cNvSpPr/>
          <p:nvPr/>
        </p:nvSpPr>
        <p:spPr>
          <a:xfrm>
            <a:off x="5729599" y="4480823"/>
            <a:ext cx="6081395" cy="923925"/>
          </a:xfrm>
          <a:custGeom>
            <a:rect b="b" l="l" r="r" t="t"/>
            <a:pathLst>
              <a:path extrusionOk="0" h="923925" w="6081395">
                <a:moveTo>
                  <a:pt x="6080975" y="0"/>
                </a:moveTo>
                <a:lnTo>
                  <a:pt x="0" y="0"/>
                </a:lnTo>
                <a:lnTo>
                  <a:pt x="0" y="923330"/>
                </a:lnTo>
                <a:lnTo>
                  <a:pt x="6080975" y="923330"/>
                </a:lnTo>
                <a:lnTo>
                  <a:pt x="60809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7"/>
          <p:cNvSpPr txBox="1"/>
          <p:nvPr/>
        </p:nvSpPr>
        <p:spPr>
          <a:xfrm>
            <a:off x="5729599" y="4480823"/>
            <a:ext cx="6081395" cy="923925"/>
          </a:xfrm>
          <a:prstGeom prst="rect">
            <a:avLst/>
          </a:prstGeom>
          <a:noFill/>
          <a:ln cap="flat" cmpd="sng" w="9525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 seguenti "eventi" sono alcuni esempi di eventi quantificabili che possono essere utilizzati per rilevare le anomalie: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62255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Il momento in cui si verifica un particolare evento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62255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Il numero di volte in cui un particolare evento si verifica in un periodo di tempo.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6225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 valori attuali delle variabili di sistema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6225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Il tasso di utilizzo delle risorse di sistema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26225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92" name="Google Shape;892;p17"/>
          <p:cNvGrpSpPr/>
          <p:nvPr/>
        </p:nvGrpSpPr>
        <p:grpSpPr>
          <a:xfrm>
            <a:off x="5632703" y="6010655"/>
            <a:ext cx="1405127" cy="771144"/>
            <a:chOff x="5632703" y="6010655"/>
            <a:chExt cx="1405127" cy="771144"/>
          </a:xfrm>
        </p:grpSpPr>
        <p:pic>
          <p:nvPicPr>
            <p:cNvPr id="893" name="Google Shape;893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2703" y="6010655"/>
              <a:ext cx="853439" cy="771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82511" y="6105144"/>
              <a:ext cx="655319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5" name="Google Shape;895;p17"/>
          <p:cNvSpPr txBox="1"/>
          <p:nvPr/>
        </p:nvSpPr>
        <p:spPr>
          <a:xfrm>
            <a:off x="5908926" y="5341571"/>
            <a:ext cx="3443100" cy="6918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0" lvl="0" marL="9144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Esistono tre principali tecniche di rilevamento: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89230" rtl="0" algn="l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Apprendimento supervisionato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8923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Apprendimento non supervisionato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8923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Verdana"/>
              <a:buChar char="-"/>
            </a:pPr>
            <a:r>
              <a:rPr b="1"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Apprendimento semi-supervisionato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6" name="Google Shape;896;p17"/>
          <p:cNvSpPr/>
          <p:nvPr/>
        </p:nvSpPr>
        <p:spPr>
          <a:xfrm>
            <a:off x="5505263" y="5407914"/>
            <a:ext cx="408940" cy="440055"/>
          </a:xfrm>
          <a:custGeom>
            <a:rect b="b" l="l" r="r" t="t"/>
            <a:pathLst>
              <a:path extrusionOk="0" h="440054" w="408939">
                <a:moveTo>
                  <a:pt x="102139" y="0"/>
                </a:moveTo>
                <a:lnTo>
                  <a:pt x="0" y="0"/>
                </a:lnTo>
                <a:lnTo>
                  <a:pt x="0" y="388960"/>
                </a:lnTo>
                <a:lnTo>
                  <a:pt x="306420" y="388960"/>
                </a:lnTo>
                <a:lnTo>
                  <a:pt x="306420" y="440030"/>
                </a:lnTo>
                <a:lnTo>
                  <a:pt x="408560" y="337890"/>
                </a:lnTo>
                <a:lnTo>
                  <a:pt x="306420" y="235750"/>
                </a:lnTo>
                <a:lnTo>
                  <a:pt x="306420" y="286820"/>
                </a:lnTo>
                <a:lnTo>
                  <a:pt x="102139" y="286820"/>
                </a:lnTo>
                <a:lnTo>
                  <a:pt x="10213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8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2" name="Google Shape;902;p18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basati sulle anomalie</a:t>
            </a:r>
            <a:endParaRPr/>
          </a:p>
        </p:txBody>
      </p:sp>
      <p:grpSp>
        <p:nvGrpSpPr>
          <p:cNvPr id="903" name="Google Shape;903;p1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904" name="Google Shape;90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5" name="Google Shape;905;p1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18"/>
          <p:cNvSpPr txBox="1"/>
          <p:nvPr/>
        </p:nvSpPr>
        <p:spPr>
          <a:xfrm>
            <a:off x="126875" y="6539475"/>
            <a:ext cx="7020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08" name="Google Shape;908;p18"/>
          <p:cNvGrpSpPr/>
          <p:nvPr/>
        </p:nvGrpSpPr>
        <p:grpSpPr>
          <a:xfrm>
            <a:off x="441433" y="0"/>
            <a:ext cx="11577955" cy="5161305"/>
            <a:chOff x="441433" y="0"/>
            <a:chExt cx="11577955" cy="5161305"/>
          </a:xfrm>
        </p:grpSpPr>
        <p:pic>
          <p:nvPicPr>
            <p:cNvPr id="909" name="Google Shape;90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0" name="Google Shape;910;p18"/>
            <p:cNvSpPr/>
            <p:nvPr/>
          </p:nvSpPr>
          <p:spPr>
            <a:xfrm>
              <a:off x="447776" y="1588795"/>
              <a:ext cx="11565255" cy="304800"/>
            </a:xfrm>
            <a:custGeom>
              <a:rect b="b" l="l" r="r" t="t"/>
              <a:pathLst>
                <a:path extrusionOk="0" h="304800" w="11565255">
                  <a:moveTo>
                    <a:pt x="11565141" y="0"/>
                  </a:moveTo>
                  <a:lnTo>
                    <a:pt x="8411070" y="0"/>
                  </a:lnTo>
                  <a:lnTo>
                    <a:pt x="4952009" y="0"/>
                  </a:lnTo>
                  <a:lnTo>
                    <a:pt x="0" y="0"/>
                  </a:lnTo>
                  <a:lnTo>
                    <a:pt x="0" y="304800"/>
                  </a:lnTo>
                  <a:lnTo>
                    <a:pt x="4952009" y="304800"/>
                  </a:lnTo>
                  <a:lnTo>
                    <a:pt x="8411070" y="304800"/>
                  </a:lnTo>
                  <a:lnTo>
                    <a:pt x="11565141" y="304800"/>
                  </a:lnTo>
                  <a:lnTo>
                    <a:pt x="1156514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399786" y="1893595"/>
              <a:ext cx="6613525" cy="3261360"/>
            </a:xfrm>
            <a:custGeom>
              <a:rect b="b" l="l" r="r" t="t"/>
              <a:pathLst>
                <a:path extrusionOk="0" h="3261360" w="6613525">
                  <a:moveTo>
                    <a:pt x="6613131" y="0"/>
                  </a:moveTo>
                  <a:lnTo>
                    <a:pt x="3459061" y="0"/>
                  </a:lnTo>
                  <a:lnTo>
                    <a:pt x="0" y="0"/>
                  </a:lnTo>
                  <a:lnTo>
                    <a:pt x="0" y="2011680"/>
                  </a:lnTo>
                  <a:lnTo>
                    <a:pt x="0" y="2529840"/>
                  </a:lnTo>
                  <a:lnTo>
                    <a:pt x="0" y="3261360"/>
                  </a:lnTo>
                  <a:lnTo>
                    <a:pt x="3459061" y="3261360"/>
                  </a:lnTo>
                  <a:lnTo>
                    <a:pt x="6613131" y="3261360"/>
                  </a:lnTo>
                  <a:lnTo>
                    <a:pt x="6613131" y="2529840"/>
                  </a:lnTo>
                  <a:lnTo>
                    <a:pt x="6613131" y="2011680"/>
                  </a:lnTo>
                  <a:lnTo>
                    <a:pt x="6613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441433" y="1582445"/>
              <a:ext cx="11577955" cy="3578860"/>
            </a:xfrm>
            <a:custGeom>
              <a:rect b="b" l="l" r="r" t="t"/>
              <a:pathLst>
                <a:path extrusionOk="0" h="3578860" w="11577955">
                  <a:moveTo>
                    <a:pt x="0" y="311150"/>
                  </a:moveTo>
                  <a:lnTo>
                    <a:pt x="11577846" y="311150"/>
                  </a:lnTo>
                </a:path>
                <a:path extrusionOk="0" h="3578860" w="11577955">
                  <a:moveTo>
                    <a:pt x="0" y="2322830"/>
                  </a:moveTo>
                  <a:lnTo>
                    <a:pt x="11577846" y="2322830"/>
                  </a:lnTo>
                </a:path>
                <a:path extrusionOk="0" h="3578860" w="11577955">
                  <a:moveTo>
                    <a:pt x="0" y="2840990"/>
                  </a:moveTo>
                  <a:lnTo>
                    <a:pt x="11577846" y="2840990"/>
                  </a:lnTo>
                </a:path>
                <a:path extrusionOk="0" h="3578860" w="11577955">
                  <a:moveTo>
                    <a:pt x="6350" y="0"/>
                  </a:moveTo>
                  <a:lnTo>
                    <a:pt x="6350" y="3578860"/>
                  </a:lnTo>
                </a:path>
                <a:path extrusionOk="0" h="3578860" w="11577955">
                  <a:moveTo>
                    <a:pt x="11571496" y="0"/>
                  </a:moveTo>
                  <a:lnTo>
                    <a:pt x="11571496" y="3578860"/>
                  </a:lnTo>
                </a:path>
                <a:path extrusionOk="0" h="3578860" w="11577955">
                  <a:moveTo>
                    <a:pt x="0" y="6350"/>
                  </a:moveTo>
                  <a:lnTo>
                    <a:pt x="11577846" y="6350"/>
                  </a:lnTo>
                </a:path>
                <a:path extrusionOk="0" h="3578860" w="11577955">
                  <a:moveTo>
                    <a:pt x="0" y="3572510"/>
                  </a:moveTo>
                  <a:lnTo>
                    <a:pt x="11577846" y="357251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18"/>
          <p:cNvSpPr txBox="1"/>
          <p:nvPr/>
        </p:nvSpPr>
        <p:spPr>
          <a:xfrm>
            <a:off x="526527" y="1623050"/>
            <a:ext cx="3466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Apprendimento supervisionato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4" name="Google Shape;914;p18"/>
          <p:cNvSpPr txBox="1"/>
          <p:nvPr/>
        </p:nvSpPr>
        <p:spPr>
          <a:xfrm>
            <a:off x="5478525" y="1623050"/>
            <a:ext cx="3392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Apprendimento non supervisionato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5" name="Google Shape;915;p18"/>
          <p:cNvSpPr txBox="1"/>
          <p:nvPr/>
        </p:nvSpPr>
        <p:spPr>
          <a:xfrm>
            <a:off x="8937604" y="1623050"/>
            <a:ext cx="30819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Apprendimento semi-supervisionato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6" name="Google Shape;916;p18"/>
          <p:cNvSpPr txBox="1"/>
          <p:nvPr/>
        </p:nvSpPr>
        <p:spPr>
          <a:xfrm>
            <a:off x="526523" y="1927859"/>
            <a:ext cx="46743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79400" lvl="0" marL="298450" marR="154305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Algoritmi che apprendono sia da valori che da relazioni e in base a un insieme di esempi/campioni desiderati o predeterminati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177165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Fase di addestramento necessaria per associare i valori di ingresso ai valori di uscita - </a:t>
            </a:r>
            <a:r>
              <a:rPr i="1" lang="en-US" sz="1300">
                <a:latin typeface="Verdana"/>
                <a:ea typeface="Verdana"/>
                <a:cs typeface="Verdana"/>
                <a:sym typeface="Verdana"/>
              </a:rPr>
              <a:t>etichettatura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l">
              <a:lnSpc>
                <a:spcPct val="97900"/>
              </a:lnSpc>
              <a:spcBef>
                <a:spcPts val="6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Esempi di algoritmi: classificazione (ad es. alberi decisionali, in base alle distanze dal centroide, Support Vector Machine (SVM), ...) e regressione.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7" name="Google Shape;917;p18"/>
          <p:cNvSpPr txBox="1"/>
          <p:nvPr/>
        </p:nvSpPr>
        <p:spPr>
          <a:xfrm>
            <a:off x="5478531" y="1927859"/>
            <a:ext cx="31914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050" lvl="0" marL="298450" marR="189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Algoritmi che aumentano la loro conoscenza in base ai dati/campioni disponibili. Ad esempio, applicando una tecnica basata sulla somiglianza o sull'associazione.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3214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Non è richiesta alcuna fase di formazione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9845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Esempi di algoritmi: clustering (ad es. k-means), associazione, ...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8" name="Google Shape;918;p18"/>
          <p:cNvSpPr txBox="1"/>
          <p:nvPr/>
        </p:nvSpPr>
        <p:spPr>
          <a:xfrm>
            <a:off x="8937589" y="1927859"/>
            <a:ext cx="2919095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85750" lvl="0" marL="298450" marR="132715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Consiste in un mix di modelli ML supervisionati e non supervisionati.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l'</a:t>
            </a:r>
            <a:r>
              <a:rPr i="1" lang="en-US" sz="1400">
                <a:latin typeface="Verdana"/>
                <a:ea typeface="Verdana"/>
                <a:cs typeface="Verdana"/>
                <a:sym typeface="Verdana"/>
              </a:rPr>
              <a:t>etichettatura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necessaria una fase di addestramento, ma non necessariamente per tutti i valori di input.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9" name="Google Shape;919;p18"/>
          <p:cNvSpPr txBox="1"/>
          <p:nvPr/>
        </p:nvSpPr>
        <p:spPr>
          <a:xfrm>
            <a:off x="526523" y="3939540"/>
            <a:ext cx="4650740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285750" lvl="0" marL="29845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Vantaggi: maggiore precisione nella fase di rilevamento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0" name="Google Shape;920;p18"/>
          <p:cNvSpPr txBox="1"/>
          <p:nvPr/>
        </p:nvSpPr>
        <p:spPr>
          <a:xfrm>
            <a:off x="5478531" y="3939540"/>
            <a:ext cx="3159125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171450" lvl="0" marL="18415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Vantaggi: maggiore autonomia e minore dipendenza dall'uomo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1" name="Google Shape;921;p18"/>
          <p:cNvSpPr txBox="1"/>
          <p:nvPr/>
        </p:nvSpPr>
        <p:spPr>
          <a:xfrm>
            <a:off x="8937589" y="3939540"/>
            <a:ext cx="2976880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171450" lvl="0" marL="18415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Vantaggi: i vantaggi dei due precedenti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2" name="Google Shape;922;p18"/>
          <p:cNvSpPr txBox="1"/>
          <p:nvPr/>
        </p:nvSpPr>
        <p:spPr>
          <a:xfrm>
            <a:off x="526523" y="4457700"/>
            <a:ext cx="4590415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285750" lvl="0" marL="29845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Svantaggi: Dipendenza da una fase di formazione e dalla supervisione umana.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3" name="Google Shape;923;p18"/>
          <p:cNvSpPr txBox="1"/>
          <p:nvPr/>
        </p:nvSpPr>
        <p:spPr>
          <a:xfrm>
            <a:off x="5478531" y="4457700"/>
            <a:ext cx="2668270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171450" lvl="0" marL="184150" marR="50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Svantaggio: rilevamento meno accurato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4" name="Google Shape;924;p18"/>
          <p:cNvSpPr txBox="1"/>
          <p:nvPr/>
        </p:nvSpPr>
        <p:spPr>
          <a:xfrm>
            <a:off x="8937589" y="4457700"/>
            <a:ext cx="2408555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171450" lvl="0" marL="184150" marR="5080" rtl="0" algn="l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Svantaggi: gli svantaggi dei due precedenti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9"/>
          <p:cNvSpPr txBox="1"/>
          <p:nvPr>
            <p:ph type="title"/>
          </p:nvPr>
        </p:nvSpPr>
        <p:spPr>
          <a:xfrm>
            <a:off x="855401" y="387600"/>
            <a:ext cx="74874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 ibridi: l'ideale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approccio ai sistemi di controllo dell'energia</a:t>
            </a:r>
            <a:endParaRPr/>
          </a:p>
        </p:txBody>
      </p:sp>
      <p:grpSp>
        <p:nvGrpSpPr>
          <p:cNvPr id="930" name="Google Shape;930;p1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931" name="Google Shape;93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1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19"/>
          <p:cNvSpPr txBox="1"/>
          <p:nvPr/>
        </p:nvSpPr>
        <p:spPr>
          <a:xfrm>
            <a:off x="126875" y="6539475"/>
            <a:ext cx="71085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4" name="Google Shape;934;p19"/>
          <p:cNvSpPr txBox="1"/>
          <p:nvPr/>
        </p:nvSpPr>
        <p:spPr>
          <a:xfrm>
            <a:off x="692054" y="1567179"/>
            <a:ext cx="6750684" cy="751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0160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Gli IDS ibridi combinano tecniche di rilevamento (basate su anomalie e su firme/specifiche) per trovare il rilevamento più ottimale.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5" name="Google Shape;935;p19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36" name="Google Shape;936;p19"/>
          <p:cNvGrpSpPr/>
          <p:nvPr/>
        </p:nvGrpSpPr>
        <p:grpSpPr>
          <a:xfrm>
            <a:off x="2018551" y="0"/>
            <a:ext cx="9691863" cy="4323383"/>
            <a:chOff x="2018551" y="0"/>
            <a:chExt cx="9691863" cy="4323383"/>
          </a:xfrm>
        </p:grpSpPr>
        <p:pic>
          <p:nvPicPr>
            <p:cNvPr id="937" name="Google Shape;93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6015" y="2313432"/>
              <a:ext cx="722376" cy="691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9" name="Google Shape;93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20000" y="2398776"/>
              <a:ext cx="557783" cy="554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0" name="Google Shape;940;p19"/>
            <p:cNvSpPr/>
            <p:nvPr/>
          </p:nvSpPr>
          <p:spPr>
            <a:xfrm>
              <a:off x="2018551" y="3953813"/>
              <a:ext cx="1407795" cy="369570"/>
            </a:xfrm>
            <a:custGeom>
              <a:rect b="b" l="l" r="r" t="t"/>
              <a:pathLst>
                <a:path extrusionOk="0" h="369570" w="1407795">
                  <a:moveTo>
                    <a:pt x="0" y="61572"/>
                  </a:moveTo>
                  <a:lnTo>
                    <a:pt x="4838" y="37605"/>
                  </a:lnTo>
                  <a:lnTo>
                    <a:pt x="18034" y="18034"/>
                  </a:lnTo>
                  <a:lnTo>
                    <a:pt x="37605" y="4838"/>
                  </a:lnTo>
                  <a:lnTo>
                    <a:pt x="61572" y="0"/>
                  </a:lnTo>
                  <a:lnTo>
                    <a:pt x="1346082" y="0"/>
                  </a:lnTo>
                  <a:lnTo>
                    <a:pt x="1370049" y="4838"/>
                  </a:lnTo>
                  <a:lnTo>
                    <a:pt x="1389620" y="18034"/>
                  </a:lnTo>
                  <a:lnTo>
                    <a:pt x="1402816" y="37605"/>
                  </a:lnTo>
                  <a:lnTo>
                    <a:pt x="1407655" y="61572"/>
                  </a:lnTo>
                  <a:lnTo>
                    <a:pt x="1407655" y="307853"/>
                  </a:lnTo>
                  <a:lnTo>
                    <a:pt x="1402816" y="331820"/>
                  </a:lnTo>
                  <a:lnTo>
                    <a:pt x="1389620" y="351391"/>
                  </a:lnTo>
                  <a:lnTo>
                    <a:pt x="1370049" y="364587"/>
                  </a:lnTo>
                  <a:lnTo>
                    <a:pt x="1346082" y="369426"/>
                  </a:lnTo>
                  <a:lnTo>
                    <a:pt x="61572" y="369426"/>
                  </a:lnTo>
                  <a:lnTo>
                    <a:pt x="37605" y="364587"/>
                  </a:lnTo>
                  <a:lnTo>
                    <a:pt x="18034" y="351391"/>
                  </a:lnTo>
                  <a:lnTo>
                    <a:pt x="4838" y="331820"/>
                  </a:lnTo>
                  <a:lnTo>
                    <a:pt x="0" y="307853"/>
                  </a:lnTo>
                  <a:lnTo>
                    <a:pt x="0" y="61572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4582398" y="2389962"/>
              <a:ext cx="1578610" cy="266700"/>
            </a:xfrm>
            <a:custGeom>
              <a:rect b="b" l="l" r="r" t="t"/>
              <a:pathLst>
                <a:path extrusionOk="0" h="266700" w="1578610">
                  <a:moveTo>
                    <a:pt x="0" y="44389"/>
                  </a:moveTo>
                  <a:lnTo>
                    <a:pt x="3488" y="27111"/>
                  </a:lnTo>
                  <a:lnTo>
                    <a:pt x="13001" y="13001"/>
                  </a:lnTo>
                  <a:lnTo>
                    <a:pt x="27111" y="3488"/>
                  </a:lnTo>
                  <a:lnTo>
                    <a:pt x="44389" y="0"/>
                  </a:lnTo>
                  <a:lnTo>
                    <a:pt x="1534118" y="0"/>
                  </a:lnTo>
                  <a:lnTo>
                    <a:pt x="1551396" y="3488"/>
                  </a:lnTo>
                  <a:lnTo>
                    <a:pt x="1565505" y="13001"/>
                  </a:lnTo>
                  <a:lnTo>
                    <a:pt x="1575018" y="27111"/>
                  </a:lnTo>
                  <a:lnTo>
                    <a:pt x="1578507" y="44389"/>
                  </a:lnTo>
                  <a:lnTo>
                    <a:pt x="1578507" y="221941"/>
                  </a:lnTo>
                  <a:lnTo>
                    <a:pt x="1575018" y="239219"/>
                  </a:lnTo>
                  <a:lnTo>
                    <a:pt x="1565505" y="253329"/>
                  </a:lnTo>
                  <a:lnTo>
                    <a:pt x="1551396" y="262842"/>
                  </a:lnTo>
                  <a:lnTo>
                    <a:pt x="1534118" y="266331"/>
                  </a:lnTo>
                  <a:lnTo>
                    <a:pt x="44389" y="266331"/>
                  </a:lnTo>
                  <a:lnTo>
                    <a:pt x="27111" y="262842"/>
                  </a:lnTo>
                  <a:lnTo>
                    <a:pt x="13001" y="253329"/>
                  </a:lnTo>
                  <a:lnTo>
                    <a:pt x="3488" y="239219"/>
                  </a:lnTo>
                  <a:lnTo>
                    <a:pt x="0" y="221941"/>
                  </a:lnTo>
                  <a:lnTo>
                    <a:pt x="0" y="44389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19"/>
          <p:cNvSpPr txBox="1"/>
          <p:nvPr/>
        </p:nvSpPr>
        <p:spPr>
          <a:xfrm>
            <a:off x="4843807" y="2442464"/>
            <a:ext cx="105600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Rilevatore di anomalie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3" name="Google Shape;943;p19"/>
          <p:cNvGrpSpPr/>
          <p:nvPr/>
        </p:nvGrpSpPr>
        <p:grpSpPr>
          <a:xfrm>
            <a:off x="1053380" y="2714998"/>
            <a:ext cx="1779253" cy="1202086"/>
            <a:chOff x="1053380" y="2714998"/>
            <a:chExt cx="1779253" cy="1202086"/>
          </a:xfrm>
        </p:grpSpPr>
        <p:sp>
          <p:nvSpPr>
            <p:cNvPr id="944" name="Google Shape;944;p19"/>
            <p:cNvSpPr/>
            <p:nvPr/>
          </p:nvSpPr>
          <p:spPr>
            <a:xfrm>
              <a:off x="2600858" y="3661814"/>
              <a:ext cx="231775" cy="255270"/>
            </a:xfrm>
            <a:custGeom>
              <a:rect b="b" l="l" r="r" t="t"/>
              <a:pathLst>
                <a:path extrusionOk="0" h="255270" w="231775">
                  <a:moveTo>
                    <a:pt x="57810" y="255156"/>
                  </a:moveTo>
                  <a:lnTo>
                    <a:pt x="57810" y="115619"/>
                  </a:lnTo>
                  <a:lnTo>
                    <a:pt x="0" y="115619"/>
                  </a:lnTo>
                  <a:lnTo>
                    <a:pt x="115620" y="0"/>
                  </a:lnTo>
                  <a:lnTo>
                    <a:pt x="231240" y="115619"/>
                  </a:lnTo>
                  <a:lnTo>
                    <a:pt x="173430" y="115619"/>
                  </a:lnTo>
                  <a:lnTo>
                    <a:pt x="173430" y="255156"/>
                  </a:lnTo>
                  <a:lnTo>
                    <a:pt x="57810" y="255156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630034" y="2771737"/>
              <a:ext cx="462915" cy="266700"/>
            </a:xfrm>
            <a:custGeom>
              <a:rect b="b" l="l" r="r" t="t"/>
              <a:pathLst>
                <a:path extrusionOk="0" h="266700" w="462914">
                  <a:moveTo>
                    <a:pt x="462406" y="199748"/>
                  </a:moveTo>
                  <a:lnTo>
                    <a:pt x="133165" y="199748"/>
                  </a:lnTo>
                  <a:lnTo>
                    <a:pt x="133165" y="266331"/>
                  </a:lnTo>
                  <a:lnTo>
                    <a:pt x="0" y="133165"/>
                  </a:lnTo>
                  <a:lnTo>
                    <a:pt x="133165" y="0"/>
                  </a:lnTo>
                  <a:lnTo>
                    <a:pt x="133165" y="66582"/>
                  </a:lnTo>
                  <a:lnTo>
                    <a:pt x="462406" y="66582"/>
                  </a:lnTo>
                  <a:lnTo>
                    <a:pt x="462406" y="19974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053380" y="2714998"/>
              <a:ext cx="530860" cy="384810"/>
            </a:xfrm>
            <a:custGeom>
              <a:rect b="b" l="l" r="r" t="t"/>
              <a:pathLst>
                <a:path extrusionOk="0" h="384810" w="530860">
                  <a:moveTo>
                    <a:pt x="0" y="64095"/>
                  </a:moveTo>
                  <a:lnTo>
                    <a:pt x="5036" y="39146"/>
                  </a:lnTo>
                  <a:lnTo>
                    <a:pt x="18773" y="18773"/>
                  </a:lnTo>
                  <a:lnTo>
                    <a:pt x="39146" y="5036"/>
                  </a:lnTo>
                  <a:lnTo>
                    <a:pt x="64095" y="0"/>
                  </a:lnTo>
                  <a:lnTo>
                    <a:pt x="466178" y="0"/>
                  </a:lnTo>
                  <a:lnTo>
                    <a:pt x="491127" y="5036"/>
                  </a:lnTo>
                  <a:lnTo>
                    <a:pt x="511500" y="18773"/>
                  </a:lnTo>
                  <a:lnTo>
                    <a:pt x="525237" y="39146"/>
                  </a:lnTo>
                  <a:lnTo>
                    <a:pt x="530274" y="64095"/>
                  </a:lnTo>
                  <a:lnTo>
                    <a:pt x="530274" y="320468"/>
                  </a:lnTo>
                  <a:lnTo>
                    <a:pt x="525237" y="345417"/>
                  </a:lnTo>
                  <a:lnTo>
                    <a:pt x="511500" y="365790"/>
                  </a:lnTo>
                  <a:lnTo>
                    <a:pt x="491127" y="379527"/>
                  </a:lnTo>
                  <a:lnTo>
                    <a:pt x="466178" y="384564"/>
                  </a:lnTo>
                  <a:lnTo>
                    <a:pt x="64095" y="384564"/>
                  </a:lnTo>
                  <a:lnTo>
                    <a:pt x="39146" y="379527"/>
                  </a:lnTo>
                  <a:lnTo>
                    <a:pt x="18773" y="365790"/>
                  </a:lnTo>
                  <a:lnTo>
                    <a:pt x="5036" y="345417"/>
                  </a:lnTo>
                  <a:lnTo>
                    <a:pt x="0" y="320468"/>
                  </a:lnTo>
                  <a:lnTo>
                    <a:pt x="0" y="6409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19"/>
          <p:cNvSpPr txBox="1"/>
          <p:nvPr/>
        </p:nvSpPr>
        <p:spPr>
          <a:xfrm>
            <a:off x="1199455" y="2839720"/>
            <a:ext cx="23812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Allarme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8" name="Google Shape;948;p19"/>
          <p:cNvGrpSpPr/>
          <p:nvPr/>
        </p:nvGrpSpPr>
        <p:grpSpPr>
          <a:xfrm>
            <a:off x="2018551" y="2279374"/>
            <a:ext cx="4222115" cy="1318260"/>
            <a:chOff x="2018551" y="2279374"/>
            <a:chExt cx="4222115" cy="1318260"/>
          </a:xfrm>
        </p:grpSpPr>
        <p:sp>
          <p:nvSpPr>
            <p:cNvPr id="949" name="Google Shape;949;p19"/>
            <p:cNvSpPr/>
            <p:nvPr/>
          </p:nvSpPr>
          <p:spPr>
            <a:xfrm>
              <a:off x="2018551" y="2279374"/>
              <a:ext cx="4222115" cy="1318260"/>
            </a:xfrm>
            <a:custGeom>
              <a:rect b="b" l="l" r="r" t="t"/>
              <a:pathLst>
                <a:path extrusionOk="0" h="1318260" w="4222115">
                  <a:moveTo>
                    <a:pt x="0" y="219711"/>
                  </a:moveTo>
                  <a:lnTo>
                    <a:pt x="4463" y="175431"/>
                  </a:lnTo>
                  <a:lnTo>
                    <a:pt x="17265" y="134189"/>
                  </a:lnTo>
                  <a:lnTo>
                    <a:pt x="37523" y="96868"/>
                  </a:lnTo>
                  <a:lnTo>
                    <a:pt x="64351" y="64351"/>
                  </a:lnTo>
                  <a:lnTo>
                    <a:pt x="96868" y="37523"/>
                  </a:lnTo>
                  <a:lnTo>
                    <a:pt x="134189" y="17265"/>
                  </a:lnTo>
                  <a:lnTo>
                    <a:pt x="175431" y="4463"/>
                  </a:lnTo>
                  <a:lnTo>
                    <a:pt x="219710" y="0"/>
                  </a:lnTo>
                  <a:lnTo>
                    <a:pt x="4001831" y="0"/>
                  </a:lnTo>
                  <a:lnTo>
                    <a:pt x="4046110" y="4463"/>
                  </a:lnTo>
                  <a:lnTo>
                    <a:pt x="4087352" y="17265"/>
                  </a:lnTo>
                  <a:lnTo>
                    <a:pt x="4124673" y="37523"/>
                  </a:lnTo>
                  <a:lnTo>
                    <a:pt x="4157189" y="64351"/>
                  </a:lnTo>
                  <a:lnTo>
                    <a:pt x="4184018" y="96868"/>
                  </a:lnTo>
                  <a:lnTo>
                    <a:pt x="4204275" y="134189"/>
                  </a:lnTo>
                  <a:lnTo>
                    <a:pt x="4217077" y="175431"/>
                  </a:lnTo>
                  <a:lnTo>
                    <a:pt x="4221541" y="219711"/>
                  </a:lnTo>
                  <a:lnTo>
                    <a:pt x="4221541" y="1098541"/>
                  </a:lnTo>
                  <a:lnTo>
                    <a:pt x="4217077" y="1142820"/>
                  </a:lnTo>
                  <a:lnTo>
                    <a:pt x="4204275" y="1184062"/>
                  </a:lnTo>
                  <a:lnTo>
                    <a:pt x="4184018" y="1221383"/>
                  </a:lnTo>
                  <a:lnTo>
                    <a:pt x="4157189" y="1253900"/>
                  </a:lnTo>
                  <a:lnTo>
                    <a:pt x="4124673" y="1280728"/>
                  </a:lnTo>
                  <a:lnTo>
                    <a:pt x="4087352" y="1300986"/>
                  </a:lnTo>
                  <a:lnTo>
                    <a:pt x="4046110" y="1313788"/>
                  </a:lnTo>
                  <a:lnTo>
                    <a:pt x="4001831" y="1318252"/>
                  </a:lnTo>
                  <a:lnTo>
                    <a:pt x="219710" y="1318252"/>
                  </a:lnTo>
                  <a:lnTo>
                    <a:pt x="175431" y="1313788"/>
                  </a:lnTo>
                  <a:lnTo>
                    <a:pt x="134189" y="1300986"/>
                  </a:lnTo>
                  <a:lnTo>
                    <a:pt x="96868" y="1280728"/>
                  </a:lnTo>
                  <a:lnTo>
                    <a:pt x="64351" y="1253900"/>
                  </a:lnTo>
                  <a:lnTo>
                    <a:pt x="37523" y="1221383"/>
                  </a:lnTo>
                  <a:lnTo>
                    <a:pt x="17265" y="1184062"/>
                  </a:lnTo>
                  <a:lnTo>
                    <a:pt x="4463" y="1142820"/>
                  </a:lnTo>
                  <a:lnTo>
                    <a:pt x="0" y="1098541"/>
                  </a:lnTo>
                  <a:lnTo>
                    <a:pt x="0" y="219711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0" name="Google Shape;95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91840" y="2895600"/>
              <a:ext cx="576072" cy="658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1" name="Google Shape;951;p19"/>
            <p:cNvSpPr/>
            <p:nvPr/>
          </p:nvSpPr>
          <p:spPr>
            <a:xfrm>
              <a:off x="2099138" y="2389962"/>
              <a:ext cx="1407795" cy="1100455"/>
            </a:xfrm>
            <a:custGeom>
              <a:rect b="b" l="l" r="r" t="t"/>
              <a:pathLst>
                <a:path extrusionOk="0" h="1100454" w="1407795">
                  <a:moveTo>
                    <a:pt x="0" y="183401"/>
                  </a:moveTo>
                  <a:lnTo>
                    <a:pt x="6551" y="134646"/>
                  </a:lnTo>
                  <a:lnTo>
                    <a:pt x="25039" y="90835"/>
                  </a:lnTo>
                  <a:lnTo>
                    <a:pt x="53717" y="53717"/>
                  </a:lnTo>
                  <a:lnTo>
                    <a:pt x="90835" y="25039"/>
                  </a:lnTo>
                  <a:lnTo>
                    <a:pt x="134646" y="6551"/>
                  </a:lnTo>
                  <a:lnTo>
                    <a:pt x="183401" y="0"/>
                  </a:lnTo>
                  <a:lnTo>
                    <a:pt x="1224254" y="0"/>
                  </a:lnTo>
                  <a:lnTo>
                    <a:pt x="1273009" y="6551"/>
                  </a:lnTo>
                  <a:lnTo>
                    <a:pt x="1316820" y="25039"/>
                  </a:lnTo>
                  <a:lnTo>
                    <a:pt x="1353938" y="53717"/>
                  </a:lnTo>
                  <a:lnTo>
                    <a:pt x="1382616" y="90835"/>
                  </a:lnTo>
                  <a:lnTo>
                    <a:pt x="1401104" y="134646"/>
                  </a:lnTo>
                  <a:lnTo>
                    <a:pt x="1407656" y="183401"/>
                  </a:lnTo>
                  <a:lnTo>
                    <a:pt x="1407656" y="916982"/>
                  </a:lnTo>
                  <a:lnTo>
                    <a:pt x="1401104" y="965737"/>
                  </a:lnTo>
                  <a:lnTo>
                    <a:pt x="1382616" y="1009548"/>
                  </a:lnTo>
                  <a:lnTo>
                    <a:pt x="1353938" y="1046666"/>
                  </a:lnTo>
                  <a:lnTo>
                    <a:pt x="1316820" y="1075344"/>
                  </a:lnTo>
                  <a:lnTo>
                    <a:pt x="1273009" y="1093832"/>
                  </a:lnTo>
                  <a:lnTo>
                    <a:pt x="1224254" y="1100384"/>
                  </a:lnTo>
                  <a:lnTo>
                    <a:pt x="183401" y="1100384"/>
                  </a:lnTo>
                  <a:lnTo>
                    <a:pt x="134646" y="1093832"/>
                  </a:lnTo>
                  <a:lnTo>
                    <a:pt x="90835" y="1075344"/>
                  </a:lnTo>
                  <a:lnTo>
                    <a:pt x="53717" y="1046666"/>
                  </a:lnTo>
                  <a:lnTo>
                    <a:pt x="25039" y="1009548"/>
                  </a:lnTo>
                  <a:lnTo>
                    <a:pt x="6551" y="965737"/>
                  </a:lnTo>
                  <a:lnTo>
                    <a:pt x="0" y="916982"/>
                  </a:lnTo>
                  <a:lnTo>
                    <a:pt x="0" y="183401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19"/>
          <p:cNvSpPr txBox="1"/>
          <p:nvPr/>
        </p:nvSpPr>
        <p:spPr>
          <a:xfrm>
            <a:off x="2385454" y="2730500"/>
            <a:ext cx="835025" cy="4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-20954" lvl="0" marL="3302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IDS basati sulla firma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3" name="Google Shape;953;p19"/>
          <p:cNvSpPr/>
          <p:nvPr/>
        </p:nvSpPr>
        <p:spPr>
          <a:xfrm>
            <a:off x="3552441" y="2462536"/>
            <a:ext cx="955040" cy="266700"/>
          </a:xfrm>
          <a:custGeom>
            <a:rect b="b" l="l" r="r" t="t"/>
            <a:pathLst>
              <a:path extrusionOk="0" h="266700" w="955039">
                <a:moveTo>
                  <a:pt x="0" y="66582"/>
                </a:moveTo>
                <a:lnTo>
                  <a:pt x="821247" y="66582"/>
                </a:lnTo>
                <a:lnTo>
                  <a:pt x="821247" y="0"/>
                </a:lnTo>
                <a:lnTo>
                  <a:pt x="954412" y="133166"/>
                </a:lnTo>
                <a:lnTo>
                  <a:pt x="821247" y="266331"/>
                </a:lnTo>
                <a:lnTo>
                  <a:pt x="821247" y="199748"/>
                </a:lnTo>
                <a:lnTo>
                  <a:pt x="0" y="199748"/>
                </a:lnTo>
                <a:lnTo>
                  <a:pt x="0" y="66582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9"/>
          <p:cNvSpPr txBox="1"/>
          <p:nvPr/>
        </p:nvSpPr>
        <p:spPr>
          <a:xfrm>
            <a:off x="3621267" y="2398267"/>
            <a:ext cx="6521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Minaccia sconosciuta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4582398" y="3017418"/>
            <a:ext cx="1578610" cy="432434"/>
          </a:xfrm>
          <a:custGeom>
            <a:rect b="b" l="l" r="r" t="t"/>
            <a:pathLst>
              <a:path extrusionOk="0" h="432435" w="1578610">
                <a:moveTo>
                  <a:pt x="0" y="72046"/>
                </a:moveTo>
                <a:lnTo>
                  <a:pt x="5661" y="44002"/>
                </a:lnTo>
                <a:lnTo>
                  <a:pt x="21101" y="21101"/>
                </a:lnTo>
                <a:lnTo>
                  <a:pt x="44002" y="5661"/>
                </a:lnTo>
                <a:lnTo>
                  <a:pt x="72046" y="0"/>
                </a:lnTo>
                <a:lnTo>
                  <a:pt x="1506461" y="0"/>
                </a:lnTo>
                <a:lnTo>
                  <a:pt x="1534504" y="5661"/>
                </a:lnTo>
                <a:lnTo>
                  <a:pt x="1557405" y="21101"/>
                </a:lnTo>
                <a:lnTo>
                  <a:pt x="1572845" y="44002"/>
                </a:lnTo>
                <a:lnTo>
                  <a:pt x="1578507" y="72046"/>
                </a:lnTo>
                <a:lnTo>
                  <a:pt x="1578507" y="360218"/>
                </a:lnTo>
                <a:lnTo>
                  <a:pt x="1572845" y="388262"/>
                </a:lnTo>
                <a:lnTo>
                  <a:pt x="1557405" y="411163"/>
                </a:lnTo>
                <a:lnTo>
                  <a:pt x="1534504" y="426603"/>
                </a:lnTo>
                <a:lnTo>
                  <a:pt x="1506461" y="432265"/>
                </a:lnTo>
                <a:lnTo>
                  <a:pt x="72046" y="432265"/>
                </a:lnTo>
                <a:lnTo>
                  <a:pt x="44002" y="426603"/>
                </a:lnTo>
                <a:lnTo>
                  <a:pt x="21101" y="411163"/>
                </a:lnTo>
                <a:lnTo>
                  <a:pt x="5661" y="388262"/>
                </a:lnTo>
                <a:lnTo>
                  <a:pt x="0" y="360218"/>
                </a:lnTo>
                <a:lnTo>
                  <a:pt x="0" y="72046"/>
                </a:lnTo>
                <a:close/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9"/>
          <p:cNvSpPr txBox="1"/>
          <p:nvPr/>
        </p:nvSpPr>
        <p:spPr>
          <a:xfrm>
            <a:off x="4716807" y="3082544"/>
            <a:ext cx="1310640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-370205" lvl="0" marL="382270" marR="5080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Determinare la firma del nuovo attacco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7" name="Google Shape;957;p19"/>
          <p:cNvGrpSpPr/>
          <p:nvPr/>
        </p:nvGrpSpPr>
        <p:grpSpPr>
          <a:xfrm>
            <a:off x="3778315" y="2725559"/>
            <a:ext cx="1663491" cy="657404"/>
            <a:chOff x="3778315" y="2725559"/>
            <a:chExt cx="1663491" cy="657404"/>
          </a:xfrm>
        </p:grpSpPr>
        <p:sp>
          <p:nvSpPr>
            <p:cNvPr id="958" name="Google Shape;958;p19"/>
            <p:cNvSpPr/>
            <p:nvPr/>
          </p:nvSpPr>
          <p:spPr>
            <a:xfrm>
              <a:off x="5210031" y="2725559"/>
              <a:ext cx="231775" cy="266700"/>
            </a:xfrm>
            <a:custGeom>
              <a:rect b="b" l="l" r="r" t="t"/>
              <a:pathLst>
                <a:path extrusionOk="0" h="266700" w="231775">
                  <a:moveTo>
                    <a:pt x="173697" y="0"/>
                  </a:moveTo>
                  <a:lnTo>
                    <a:pt x="173697" y="150533"/>
                  </a:lnTo>
                  <a:lnTo>
                    <a:pt x="231597" y="150533"/>
                  </a:lnTo>
                  <a:lnTo>
                    <a:pt x="115798" y="266332"/>
                  </a:lnTo>
                  <a:lnTo>
                    <a:pt x="0" y="150533"/>
                  </a:lnTo>
                  <a:lnTo>
                    <a:pt x="57899" y="150533"/>
                  </a:lnTo>
                  <a:lnTo>
                    <a:pt x="57899" y="0"/>
                  </a:lnTo>
                  <a:lnTo>
                    <a:pt x="173697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3778315" y="3116263"/>
              <a:ext cx="728980" cy="266700"/>
            </a:xfrm>
            <a:custGeom>
              <a:rect b="b" l="l" r="r" t="t"/>
              <a:pathLst>
                <a:path extrusionOk="0" h="266700" w="728979">
                  <a:moveTo>
                    <a:pt x="728537" y="66582"/>
                  </a:moveTo>
                  <a:lnTo>
                    <a:pt x="133165" y="66582"/>
                  </a:lnTo>
                  <a:lnTo>
                    <a:pt x="133165" y="0"/>
                  </a:lnTo>
                  <a:lnTo>
                    <a:pt x="0" y="133165"/>
                  </a:lnTo>
                  <a:lnTo>
                    <a:pt x="133165" y="266331"/>
                  </a:lnTo>
                  <a:lnTo>
                    <a:pt x="133165" y="199748"/>
                  </a:lnTo>
                  <a:lnTo>
                    <a:pt x="728537" y="199748"/>
                  </a:lnTo>
                  <a:lnTo>
                    <a:pt x="728537" y="66582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19"/>
          <p:cNvSpPr txBox="1"/>
          <p:nvPr/>
        </p:nvSpPr>
        <p:spPr>
          <a:xfrm>
            <a:off x="3950487" y="2956052"/>
            <a:ext cx="45910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Nuova firma di attacco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61" name="Google Shape;961;p19"/>
          <p:cNvGrpSpPr/>
          <p:nvPr/>
        </p:nvGrpSpPr>
        <p:grpSpPr>
          <a:xfrm>
            <a:off x="6291248" y="2729804"/>
            <a:ext cx="867222" cy="384810"/>
            <a:chOff x="6291248" y="2729804"/>
            <a:chExt cx="867222" cy="384810"/>
          </a:xfrm>
        </p:grpSpPr>
        <p:sp>
          <p:nvSpPr>
            <p:cNvPr id="962" name="Google Shape;962;p19"/>
            <p:cNvSpPr/>
            <p:nvPr/>
          </p:nvSpPr>
          <p:spPr>
            <a:xfrm>
              <a:off x="6291248" y="2810622"/>
              <a:ext cx="301625" cy="266700"/>
            </a:xfrm>
            <a:custGeom>
              <a:rect b="b" l="l" r="r" t="t"/>
              <a:pathLst>
                <a:path extrusionOk="0" h="266700" w="301625">
                  <a:moveTo>
                    <a:pt x="0" y="199748"/>
                  </a:moveTo>
                  <a:lnTo>
                    <a:pt x="167955" y="199748"/>
                  </a:lnTo>
                  <a:lnTo>
                    <a:pt x="167955" y="266331"/>
                  </a:lnTo>
                  <a:lnTo>
                    <a:pt x="301121" y="133165"/>
                  </a:lnTo>
                  <a:lnTo>
                    <a:pt x="167955" y="0"/>
                  </a:lnTo>
                  <a:lnTo>
                    <a:pt x="167955" y="66582"/>
                  </a:lnTo>
                  <a:lnTo>
                    <a:pt x="0" y="66582"/>
                  </a:lnTo>
                  <a:lnTo>
                    <a:pt x="0" y="19974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6627610" y="2729804"/>
              <a:ext cx="530860" cy="384810"/>
            </a:xfrm>
            <a:custGeom>
              <a:rect b="b" l="l" r="r" t="t"/>
              <a:pathLst>
                <a:path extrusionOk="0" h="384810" w="530859">
                  <a:moveTo>
                    <a:pt x="0" y="64095"/>
                  </a:moveTo>
                  <a:lnTo>
                    <a:pt x="5036" y="39146"/>
                  </a:lnTo>
                  <a:lnTo>
                    <a:pt x="18773" y="18773"/>
                  </a:lnTo>
                  <a:lnTo>
                    <a:pt x="39146" y="5036"/>
                  </a:lnTo>
                  <a:lnTo>
                    <a:pt x="64095" y="0"/>
                  </a:lnTo>
                  <a:lnTo>
                    <a:pt x="466178" y="0"/>
                  </a:lnTo>
                  <a:lnTo>
                    <a:pt x="491127" y="5036"/>
                  </a:lnTo>
                  <a:lnTo>
                    <a:pt x="511500" y="18773"/>
                  </a:lnTo>
                  <a:lnTo>
                    <a:pt x="525237" y="39146"/>
                  </a:lnTo>
                  <a:lnTo>
                    <a:pt x="530274" y="64095"/>
                  </a:lnTo>
                  <a:lnTo>
                    <a:pt x="530274" y="320468"/>
                  </a:lnTo>
                  <a:lnTo>
                    <a:pt x="525237" y="345417"/>
                  </a:lnTo>
                  <a:lnTo>
                    <a:pt x="511500" y="365790"/>
                  </a:lnTo>
                  <a:lnTo>
                    <a:pt x="491127" y="379527"/>
                  </a:lnTo>
                  <a:lnTo>
                    <a:pt x="466178" y="384564"/>
                  </a:lnTo>
                  <a:lnTo>
                    <a:pt x="64095" y="384564"/>
                  </a:lnTo>
                  <a:lnTo>
                    <a:pt x="39146" y="379527"/>
                  </a:lnTo>
                  <a:lnTo>
                    <a:pt x="18773" y="365790"/>
                  </a:lnTo>
                  <a:lnTo>
                    <a:pt x="5036" y="345417"/>
                  </a:lnTo>
                  <a:lnTo>
                    <a:pt x="0" y="320468"/>
                  </a:lnTo>
                  <a:lnTo>
                    <a:pt x="0" y="6409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4" name="Google Shape;964;p19"/>
          <p:cNvSpPr txBox="1"/>
          <p:nvPr/>
        </p:nvSpPr>
        <p:spPr>
          <a:xfrm>
            <a:off x="6773684" y="2854959"/>
            <a:ext cx="23812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Allarme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65" name="Google Shape;965;p19"/>
          <p:cNvGrpSpPr/>
          <p:nvPr/>
        </p:nvGrpSpPr>
        <p:grpSpPr>
          <a:xfrm>
            <a:off x="1963082" y="2517648"/>
            <a:ext cx="4324941" cy="1577004"/>
            <a:chOff x="1963082" y="2517648"/>
            <a:chExt cx="4324941" cy="1577004"/>
          </a:xfrm>
        </p:grpSpPr>
        <p:pic>
          <p:nvPicPr>
            <p:cNvPr id="966" name="Google Shape;966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19215" y="2517648"/>
              <a:ext cx="368808" cy="423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7" name="Google Shape;967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63082" y="3846534"/>
              <a:ext cx="231240" cy="248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8" name="Google Shape;968;p19"/>
          <p:cNvSpPr txBox="1"/>
          <p:nvPr/>
        </p:nvSpPr>
        <p:spPr>
          <a:xfrm>
            <a:off x="2027108" y="3874008"/>
            <a:ext cx="1240155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6319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Ricercare dati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9" name="Google Shape;96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90192" y="2328390"/>
            <a:ext cx="231240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9"/>
          <p:cNvSpPr txBox="1"/>
          <p:nvPr/>
        </p:nvSpPr>
        <p:spPr>
          <a:xfrm>
            <a:off x="2154218" y="2356103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1" name="Google Shape;97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54759" y="2688178"/>
            <a:ext cx="231240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19"/>
          <p:cNvSpPr txBox="1"/>
          <p:nvPr/>
        </p:nvSpPr>
        <p:spPr>
          <a:xfrm>
            <a:off x="2018785" y="2715767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3" name="Google Shape;973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6496" y="2411804"/>
            <a:ext cx="231240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9"/>
          <p:cNvSpPr txBox="1"/>
          <p:nvPr/>
        </p:nvSpPr>
        <p:spPr>
          <a:xfrm>
            <a:off x="3430522" y="2438400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5" name="Google Shape;975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15248" y="2305905"/>
            <a:ext cx="231239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9"/>
          <p:cNvSpPr txBox="1"/>
          <p:nvPr/>
        </p:nvSpPr>
        <p:spPr>
          <a:xfrm>
            <a:off x="6079274" y="2334767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7" name="Google Shape;977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85808" y="2943885"/>
            <a:ext cx="231240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9"/>
          <p:cNvSpPr txBox="1"/>
          <p:nvPr/>
        </p:nvSpPr>
        <p:spPr>
          <a:xfrm>
            <a:off x="6249834" y="2971800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9" name="Google Shape;97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13958" y="3275535"/>
            <a:ext cx="231239" cy="24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9"/>
          <p:cNvSpPr txBox="1"/>
          <p:nvPr/>
        </p:nvSpPr>
        <p:spPr>
          <a:xfrm>
            <a:off x="4577984" y="3304032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81" name="Google Shape;981;p19"/>
          <p:cNvGrpSpPr/>
          <p:nvPr/>
        </p:nvGrpSpPr>
        <p:grpSpPr>
          <a:xfrm>
            <a:off x="233680" y="2923032"/>
            <a:ext cx="11958320" cy="3482149"/>
            <a:chOff x="233680" y="2923032"/>
            <a:chExt cx="11958320" cy="3482149"/>
          </a:xfrm>
        </p:grpSpPr>
        <p:pic>
          <p:nvPicPr>
            <p:cNvPr id="982" name="Google Shape;982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33855" y="2923032"/>
              <a:ext cx="722376" cy="691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1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74192" y="3051048"/>
              <a:ext cx="557783" cy="554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4" name="Google Shape;984;p19"/>
            <p:cNvSpPr/>
            <p:nvPr/>
          </p:nvSpPr>
          <p:spPr>
            <a:xfrm>
              <a:off x="240030" y="4448111"/>
              <a:ext cx="11951970" cy="259079"/>
            </a:xfrm>
            <a:custGeom>
              <a:rect b="b" l="l" r="r" t="t"/>
              <a:pathLst>
                <a:path extrusionOk="0" h="259079" w="11951970">
                  <a:moveTo>
                    <a:pt x="1222997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1222997" y="259080"/>
                  </a:lnTo>
                  <a:lnTo>
                    <a:pt x="1222997" y="0"/>
                  </a:lnTo>
                  <a:close/>
                </a:path>
                <a:path extrusionOk="0" h="259079" w="11951970">
                  <a:moveTo>
                    <a:pt x="11951970" y="0"/>
                  </a:moveTo>
                  <a:lnTo>
                    <a:pt x="9144000" y="0"/>
                  </a:lnTo>
                  <a:lnTo>
                    <a:pt x="5909310" y="0"/>
                  </a:lnTo>
                  <a:lnTo>
                    <a:pt x="1223010" y="0"/>
                  </a:lnTo>
                  <a:lnTo>
                    <a:pt x="1223010" y="259080"/>
                  </a:lnTo>
                  <a:lnTo>
                    <a:pt x="5909310" y="259080"/>
                  </a:lnTo>
                  <a:lnTo>
                    <a:pt x="9144000" y="259080"/>
                  </a:lnTo>
                  <a:lnTo>
                    <a:pt x="11951970" y="259080"/>
                  </a:lnTo>
                  <a:lnTo>
                    <a:pt x="1195197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6149340" y="4707191"/>
              <a:ext cx="6042660" cy="1691639"/>
            </a:xfrm>
            <a:custGeom>
              <a:rect b="b" l="l" r="r" t="t"/>
              <a:pathLst>
                <a:path extrusionOk="0" h="1691639" w="6042659">
                  <a:moveTo>
                    <a:pt x="6042660" y="0"/>
                  </a:moveTo>
                  <a:lnTo>
                    <a:pt x="3234690" y="0"/>
                  </a:lnTo>
                  <a:lnTo>
                    <a:pt x="0" y="0"/>
                  </a:lnTo>
                  <a:lnTo>
                    <a:pt x="0" y="594360"/>
                  </a:lnTo>
                  <a:lnTo>
                    <a:pt x="0" y="1691640"/>
                  </a:lnTo>
                  <a:lnTo>
                    <a:pt x="3234690" y="1691640"/>
                  </a:lnTo>
                  <a:lnTo>
                    <a:pt x="6042660" y="1691640"/>
                  </a:lnTo>
                  <a:lnTo>
                    <a:pt x="6042660" y="594360"/>
                  </a:lnTo>
                  <a:lnTo>
                    <a:pt x="6042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233680" y="4700841"/>
              <a:ext cx="11958320" cy="607060"/>
            </a:xfrm>
            <a:custGeom>
              <a:rect b="b" l="l" r="r" t="t"/>
              <a:pathLst>
                <a:path extrusionOk="0" h="607060" w="11958320">
                  <a:moveTo>
                    <a:pt x="11958307" y="594360"/>
                  </a:moveTo>
                  <a:lnTo>
                    <a:pt x="0" y="594360"/>
                  </a:lnTo>
                  <a:lnTo>
                    <a:pt x="0" y="607060"/>
                  </a:lnTo>
                  <a:lnTo>
                    <a:pt x="11958307" y="607060"/>
                  </a:lnTo>
                  <a:lnTo>
                    <a:pt x="11958307" y="594360"/>
                  </a:lnTo>
                  <a:close/>
                </a:path>
                <a:path extrusionOk="0" h="607060" w="11958320">
                  <a:moveTo>
                    <a:pt x="1195830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958307" y="12700"/>
                  </a:lnTo>
                  <a:lnTo>
                    <a:pt x="1195830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240029" y="4441756"/>
              <a:ext cx="0" cy="1963420"/>
            </a:xfrm>
            <a:custGeom>
              <a:rect b="b" l="l" r="r" t="t"/>
              <a:pathLst>
                <a:path extrusionOk="0" h="1963420" w="120000">
                  <a:moveTo>
                    <a:pt x="0" y="0"/>
                  </a:moveTo>
                  <a:lnTo>
                    <a:pt x="0" y="196342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233680" y="4441761"/>
              <a:ext cx="11958320" cy="1963420"/>
            </a:xfrm>
            <a:custGeom>
              <a:rect b="b" l="l" r="r" t="t"/>
              <a:pathLst>
                <a:path extrusionOk="0" h="1963420" w="11958320">
                  <a:moveTo>
                    <a:pt x="11958307" y="1950720"/>
                  </a:moveTo>
                  <a:lnTo>
                    <a:pt x="0" y="1950720"/>
                  </a:lnTo>
                  <a:lnTo>
                    <a:pt x="0" y="1963420"/>
                  </a:lnTo>
                  <a:lnTo>
                    <a:pt x="11958307" y="1963420"/>
                  </a:lnTo>
                  <a:lnTo>
                    <a:pt x="11958307" y="1950720"/>
                  </a:lnTo>
                  <a:close/>
                </a:path>
                <a:path extrusionOk="0" h="1963420" w="11958320">
                  <a:moveTo>
                    <a:pt x="1195830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958307" y="12700"/>
                  </a:lnTo>
                  <a:lnTo>
                    <a:pt x="1195830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19"/>
          <p:cNvSpPr txBox="1"/>
          <p:nvPr/>
        </p:nvSpPr>
        <p:spPr>
          <a:xfrm>
            <a:off x="542795" y="4480550"/>
            <a:ext cx="1911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CARATTERISTICHE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0" name="Google Shape;990;p19"/>
          <p:cNvSpPr txBox="1"/>
          <p:nvPr/>
        </p:nvSpPr>
        <p:spPr>
          <a:xfrm>
            <a:off x="3121176" y="4480550"/>
            <a:ext cx="32328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 basati sulla firma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1" name="Google Shape;991;p19"/>
          <p:cNvSpPr txBox="1"/>
          <p:nvPr/>
        </p:nvSpPr>
        <p:spPr>
          <a:xfrm>
            <a:off x="7091199" y="4480550"/>
            <a:ext cx="23715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 basati sulle anomalie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2" name="Google Shape;992;p19"/>
          <p:cNvSpPr txBox="1"/>
          <p:nvPr/>
        </p:nvSpPr>
        <p:spPr>
          <a:xfrm>
            <a:off x="10485543" y="4480550"/>
            <a:ext cx="1530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 ibrido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3" name="Google Shape;993;p19"/>
          <p:cNvSpPr txBox="1"/>
          <p:nvPr/>
        </p:nvSpPr>
        <p:spPr>
          <a:xfrm>
            <a:off x="426084" y="4739640"/>
            <a:ext cx="85026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Vantaggi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4" name="Google Shape;994;p19"/>
          <p:cNvSpPr txBox="1"/>
          <p:nvPr/>
        </p:nvSpPr>
        <p:spPr>
          <a:xfrm>
            <a:off x="1541780" y="4739640"/>
            <a:ext cx="43764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273050" lvl="0" marL="29845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Basso tasso di falsi positivi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, in quanto vi è la capacità di </a:t>
            </a: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rilevare attacchi noti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, purché le regole siano definite correttamente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Rilevamento rapido 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se le regole sono ben definite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5" name="Google Shape;995;p19"/>
          <p:cNvSpPr txBox="1"/>
          <p:nvPr/>
        </p:nvSpPr>
        <p:spPr>
          <a:xfrm>
            <a:off x="6228079" y="4739640"/>
            <a:ext cx="2829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73050" lvl="0" marL="298450" marR="5080" rtl="0" algn="l">
              <a:lnSpc>
                <a:spcPct val="991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Basso tasso di falsi negativi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, in quanto vi è la capacità di </a:t>
            </a: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rilevare attacchi sconosciuti o nuovi </a:t>
            </a:r>
            <a:r>
              <a:rPr lang="en-US" sz="900">
                <a:latin typeface="Noto Sans Symbols"/>
                <a:ea typeface="Noto Sans Symbols"/>
                <a:cs typeface="Noto Sans Symbols"/>
                <a:sym typeface="Noto Sans Symbols"/>
              </a:rPr>
              <a:t>🡪 </a:t>
            </a:r>
            <a:r>
              <a:rPr b="1" lang="en-US" sz="900">
                <a:solidFill>
                  <a:srgbClr val="009051"/>
                </a:solidFill>
                <a:latin typeface="Verdana"/>
                <a:ea typeface="Verdana"/>
                <a:cs typeface="Verdana"/>
                <a:sym typeface="Verdana"/>
              </a:rPr>
              <a:t>APT o attacchi zero-days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6" name="Google Shape;996;p19"/>
          <p:cNvSpPr txBox="1"/>
          <p:nvPr/>
        </p:nvSpPr>
        <p:spPr>
          <a:xfrm>
            <a:off x="9462769" y="4739640"/>
            <a:ext cx="246380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285750" lvl="0" marL="29845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Riduce il tasso di falsi positivi e di falsi negativi.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7" name="Google Shape;997;p19"/>
          <p:cNvSpPr txBox="1"/>
          <p:nvPr/>
        </p:nvSpPr>
        <p:spPr>
          <a:xfrm>
            <a:off x="334803" y="5334000"/>
            <a:ext cx="10337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Svantaggi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8" name="Google Shape;998;p19"/>
          <p:cNvSpPr txBox="1"/>
          <p:nvPr/>
        </p:nvSpPr>
        <p:spPr>
          <a:xfrm>
            <a:off x="1541780" y="5334000"/>
            <a:ext cx="43632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876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Manutenzione delle regole di rilevamento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876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Manutenzione dei database delle firme di attacco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l">
              <a:lnSpc>
                <a:spcPct val="118181"/>
              </a:lnSpc>
              <a:spcBef>
                <a:spcPts val="6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Elevato tasso di falsi negativi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; pertanto, vi è un'elevata incapacità di rilevare attacchi sconosciuti se i database delle firme non sono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aggiornato </a:t>
            </a:r>
            <a:r>
              <a:rPr lang="en-US" sz="1000">
                <a:latin typeface="Noto Sans Symbols"/>
                <a:ea typeface="Noto Sans Symbols"/>
                <a:cs typeface="Noto Sans Symbols"/>
                <a:sym typeface="Noto Sans Symbols"/>
              </a:rPr>
              <a:t>🡪 </a:t>
            </a:r>
            <a:r>
              <a:rPr b="1" lang="en-US" sz="1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attacchi APT o zero-days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9" name="Google Shape;999;p19"/>
          <p:cNvSpPr txBox="1"/>
          <p:nvPr/>
        </p:nvSpPr>
        <p:spPr>
          <a:xfrm>
            <a:off x="6228079" y="5334000"/>
            <a:ext cx="3069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241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Manutenzione dei registri storici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98450" marR="560705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Adeguamento dei modelli/delle tecniche di rilevamento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Alto tasso di falsi positivi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; pertanto, è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marR="5080" rtl="0" algn="l">
              <a:lnSpc>
                <a:spcPct val="118181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è necessario essere precisi nella tecnica per evitare continui falsi allarmi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0" name="Google Shape;1000;p19"/>
          <p:cNvSpPr txBox="1"/>
          <p:nvPr/>
        </p:nvSpPr>
        <p:spPr>
          <a:xfrm>
            <a:off x="9462769" y="5334000"/>
            <a:ext cx="25527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6065" lvl="0" marL="29781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Manutenzione delle regole di rilevamento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98450" marR="5080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Manutenzione dei database delle firme di attacco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Manutenzione dei registri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298450" marR="596900" rtl="0" algn="l">
              <a:lnSpc>
                <a:spcPct val="118181"/>
              </a:lnSpc>
              <a:spcBef>
                <a:spcPts val="13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Adeguamento dei modelli/tecniche di rilevamento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9" name="Google Shape;5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2"/>
          <p:cNvSpPr txBox="1"/>
          <p:nvPr>
            <p:ph type="title"/>
          </p:nvPr>
        </p:nvSpPr>
        <p:spPr>
          <a:xfrm>
            <a:off x="6502040" y="889508"/>
            <a:ext cx="507492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2" name="Google Shape;62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3" name="Google Shape;63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0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1006" name="Google Shape;100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7" name="Google Shape;1007;p20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20"/>
          <p:cNvSpPr txBox="1"/>
          <p:nvPr>
            <p:ph type="title"/>
          </p:nvPr>
        </p:nvSpPr>
        <p:spPr>
          <a:xfrm>
            <a:off x="855396" y="387603"/>
            <a:ext cx="526986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Dati o attributi per il rilevamento e la consapevolezza del contesto</a:t>
            </a:r>
            <a:endParaRPr/>
          </a:p>
        </p:txBody>
      </p:sp>
      <p:sp>
        <p:nvSpPr>
          <p:cNvPr id="1009" name="Google Shape;1009;p20"/>
          <p:cNvSpPr txBox="1"/>
          <p:nvPr/>
        </p:nvSpPr>
        <p:spPr>
          <a:xfrm>
            <a:off x="126875" y="6539475"/>
            <a:ext cx="7322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0" name="Google Shape;1010;p20"/>
          <p:cNvSpPr txBox="1"/>
          <p:nvPr/>
        </p:nvSpPr>
        <p:spPr>
          <a:xfrm>
            <a:off x="692054" y="1480820"/>
            <a:ext cx="52419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775">
            <a:spAutoFit/>
          </a:bodyPr>
          <a:lstStyle/>
          <a:p>
            <a:pPr indent="-128904" lvl="0" marL="1479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Esistono molti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tipi di dati e attributi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che facilitano il rilevamento: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638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A livello di rete - IDS di rete (NIDS)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A livello di host - Host IDS (HIDS)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1" name="Google Shape;1011;p20"/>
          <p:cNvSpPr txBox="1"/>
          <p:nvPr/>
        </p:nvSpPr>
        <p:spPr>
          <a:xfrm>
            <a:off x="692054" y="2179421"/>
            <a:ext cx="6559550" cy="405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2375">
            <a:spAutoFit/>
          </a:bodyPr>
          <a:lstStyle/>
          <a:p>
            <a:pPr indent="-135255" lvl="0" marL="1479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Questi dati possono provenire da molte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fonti o elementi IT-OT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Nodi IT-OT: IP, MAC, porte, protocollo industriale, ecc.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Sistemi operativi: Windows/Linux/Unix... e versione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Tipi di applicazioni utilizzate nello scenario di controllo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Tipo di rete e sue caratteristiche: dimensione della rete, numero di hops (TTL), protocolli, ecc.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5255" lvl="0" marL="147955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questi dati, possiamo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creare registri specifici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che registrano: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IP (sorgente e destinazione)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Protocolli TCP/IP (TPC, UPD, ICMP...)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Protocolli operativi (ModbusTCP, DNP3, OPC-UA, S7, ecc.)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Tipi di eventi e avvisi, comprese priorità e gravità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ID della connessione o della sessione, servizi aperti, percentuale di errori SYN, timestamp, 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Utente connesso e autenticato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Numero di byte trasmessi, memoria consumata, CPU utilizzata 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104139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 loro volta, questi dati possono essere utilizzati per gestire una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serie di statistiche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relative a: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170" lvl="1" marL="2857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La rete e il contenuto dei pacchetti (ad esempio, protocolli specifici TCP/IP o protocolli industriali).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90170" lvl="1" marL="2857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Servizi attivi in controllori, server SCADA, HMI, router, ecc.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90170" lvl="1" marL="28575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Gli host, compresi i controllori, i sensori e gli attuatori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2" name="Google Shape;1012;p20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13" name="Google Shape;1013;p20"/>
          <p:cNvGrpSpPr/>
          <p:nvPr/>
        </p:nvGrpSpPr>
        <p:grpSpPr>
          <a:xfrm>
            <a:off x="8089392" y="0"/>
            <a:ext cx="3621023" cy="6574536"/>
            <a:chOff x="8089392" y="0"/>
            <a:chExt cx="3621023" cy="6574536"/>
          </a:xfrm>
        </p:grpSpPr>
        <p:pic>
          <p:nvPicPr>
            <p:cNvPr id="1014" name="Google Shape;101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5" name="Google Shape;101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63000" y="5026151"/>
              <a:ext cx="585216" cy="637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6" name="Google Shape;1016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29600" y="4834128"/>
              <a:ext cx="640079" cy="701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" name="Google Shape;1017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89392" y="4114800"/>
              <a:ext cx="2346959" cy="2459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8" name="Google Shape;1018;p20"/>
          <p:cNvSpPr txBox="1"/>
          <p:nvPr/>
        </p:nvSpPr>
        <p:spPr>
          <a:xfrm>
            <a:off x="8827758" y="4838643"/>
            <a:ext cx="581700" cy="139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454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ALLERTA!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19" name="Google Shape;1019;p20"/>
          <p:cNvGrpSpPr/>
          <p:nvPr/>
        </p:nvGrpSpPr>
        <p:grpSpPr>
          <a:xfrm>
            <a:off x="597016" y="2266149"/>
            <a:ext cx="11602920" cy="3985260"/>
            <a:chOff x="597016" y="2266149"/>
            <a:chExt cx="11602920" cy="3985260"/>
          </a:xfrm>
        </p:grpSpPr>
        <p:pic>
          <p:nvPicPr>
            <p:cNvPr id="1020" name="Google Shape;1020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32135" y="5026151"/>
              <a:ext cx="1246631" cy="1167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1" name="Google Shape;1021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82157" y="4198453"/>
              <a:ext cx="1517779" cy="10767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20"/>
            <p:cNvSpPr/>
            <p:nvPr/>
          </p:nvSpPr>
          <p:spPr>
            <a:xfrm>
              <a:off x="597016" y="2266149"/>
              <a:ext cx="6698615" cy="3985260"/>
            </a:xfrm>
            <a:custGeom>
              <a:rect b="b" l="l" r="r" t="t"/>
              <a:pathLst>
                <a:path extrusionOk="0" h="3985260" w="6698615">
                  <a:moveTo>
                    <a:pt x="0" y="0"/>
                  </a:moveTo>
                  <a:lnTo>
                    <a:pt x="6698333" y="0"/>
                  </a:lnTo>
                  <a:lnTo>
                    <a:pt x="6698333" y="3985258"/>
                  </a:lnTo>
                  <a:lnTo>
                    <a:pt x="0" y="398525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23" name="Google Shape;1023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01716" y="2362161"/>
              <a:ext cx="231512" cy="21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4" name="Google Shape;1024;p20"/>
            <p:cNvSpPr/>
            <p:nvPr/>
          </p:nvSpPr>
          <p:spPr>
            <a:xfrm>
              <a:off x="7633013" y="2267602"/>
              <a:ext cx="4559300" cy="1836420"/>
            </a:xfrm>
            <a:custGeom>
              <a:rect b="b" l="l" r="r" t="t"/>
              <a:pathLst>
                <a:path extrusionOk="0" h="1836420" w="4559300">
                  <a:moveTo>
                    <a:pt x="4558986" y="0"/>
                  </a:moveTo>
                  <a:lnTo>
                    <a:pt x="0" y="0"/>
                  </a:lnTo>
                  <a:lnTo>
                    <a:pt x="0" y="1835932"/>
                  </a:lnTo>
                  <a:lnTo>
                    <a:pt x="4558986" y="1835932"/>
                  </a:lnTo>
                  <a:lnTo>
                    <a:pt x="4558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7633013" y="2267602"/>
              <a:ext cx="4559300" cy="1836420"/>
            </a:xfrm>
            <a:custGeom>
              <a:rect b="b" l="l" r="r" t="t"/>
              <a:pathLst>
                <a:path extrusionOk="0" h="1836420" w="4559300">
                  <a:moveTo>
                    <a:pt x="4558986" y="1835932"/>
                  </a:moveTo>
                  <a:lnTo>
                    <a:pt x="0" y="1835932"/>
                  </a:lnTo>
                  <a:lnTo>
                    <a:pt x="0" y="0"/>
                  </a:lnTo>
                  <a:lnTo>
                    <a:pt x="4558986" y="0"/>
                  </a:lnTo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20"/>
          <p:cNvSpPr txBox="1"/>
          <p:nvPr/>
        </p:nvSpPr>
        <p:spPr>
          <a:xfrm>
            <a:off x="7653651" y="2318003"/>
            <a:ext cx="45384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01600" marR="74295" rtl="0" algn="ctr">
              <a:lnSpc>
                <a:spcPct val="9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 tutti questi dati sono ben definiti e chiaramente collegati tra di loro, è possibile spiegare un'anomalia o una situazione di pericolo evidenziando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685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CHI, DOVE, QUANDO, COME e COSA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635" lvl="0" marL="130175" marR="102870" rtl="0" algn="ctr">
              <a:lnSpc>
                <a:spcPct val="9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Tutte queste informazioni contribuiscono a loro volta a raggiungere gli obiettivi dell'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INDUSTRIA 5.0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 termini di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RESILIENZA + CENTRALITÀ UMANA.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7" name="Google Shape;1027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143488" y="5166359"/>
            <a:ext cx="923544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21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1033" name="Google Shape;103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4" name="Google Shape;1034;p21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5" name="Google Shape;1035;p21"/>
          <p:cNvSpPr txBox="1"/>
          <p:nvPr>
            <p:ph type="title"/>
          </p:nvPr>
        </p:nvSpPr>
        <p:spPr>
          <a:xfrm>
            <a:off x="855402" y="387600"/>
            <a:ext cx="7361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Funzionalità automatiche e tipi di IDS</a:t>
            </a:r>
            <a:endParaRPr/>
          </a:p>
        </p:txBody>
      </p:sp>
      <p:sp>
        <p:nvSpPr>
          <p:cNvPr id="1036" name="Google Shape;1036;p21"/>
          <p:cNvSpPr txBox="1"/>
          <p:nvPr/>
        </p:nvSpPr>
        <p:spPr>
          <a:xfrm>
            <a:off x="126875" y="6539475"/>
            <a:ext cx="7184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7" name="Google Shape;1037;p21"/>
          <p:cNvSpPr txBox="1"/>
          <p:nvPr/>
        </p:nvSpPr>
        <p:spPr>
          <a:xfrm>
            <a:off x="597829" y="1228446"/>
            <a:ext cx="6795000" cy="25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1440" lvl="0" marL="104139" marR="291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	Inoltre, sulla base delle informazioni precedenti, è possibile 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automatizzare le azioni di risposta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in base a: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1440" lvl="1" marL="28702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i="1" lang="en-US" sz="1200">
                <a:latin typeface="Verdana"/>
                <a:ea typeface="Verdana"/>
                <a:cs typeface="Verdana"/>
                <a:sym typeface="Verdana"/>
              </a:rPr>
              <a:t>Soglie di reazione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che stabiliscono ciò che è normale da ciò che non lo è.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170" lvl="2" marL="468630" marR="5080" rtl="0" algn="l">
              <a:lnSpc>
                <a:spcPct val="118181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Le soglie di solito specificano un livello massimo accettabile, come ad esempio: 5 tentativi di connessione falliti in 10 secondi, 5 letture di file in 2 secondi, ...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91440" lvl="1" marL="28702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i="1" lang="en-US" sz="1200">
                <a:latin typeface="Verdana"/>
                <a:ea typeface="Verdana"/>
                <a:cs typeface="Verdana"/>
                <a:sym typeface="Verdana"/>
              </a:rPr>
              <a:t>Lista nera" e "lista bianca"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169" lvl="2" marL="467994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Ogni elenco può contenere informazioni su un nodo specifico, come IP, MAC, porta, protocollo, ecc.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90170" lvl="2" marL="468630" marR="176530" rtl="0" algn="l">
              <a:lnSpc>
                <a:spcPct val="118181"/>
              </a:lnSpc>
              <a:spcBef>
                <a:spcPts val="54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Questi elenchi sono utili per gestire il livello di bontà di un dato nodo, che impedisce al sistema eventuali connessioni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27635" lvl="0" marL="14033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Queste funzionalità automatiche possono essere eseguite da: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8" name="Google Shape;1038;p21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39" name="Google Shape;1039;p21"/>
          <p:cNvGrpSpPr/>
          <p:nvPr/>
        </p:nvGrpSpPr>
        <p:grpSpPr>
          <a:xfrm>
            <a:off x="6217831" y="0"/>
            <a:ext cx="5974715" cy="6444487"/>
            <a:chOff x="6217831" y="0"/>
            <a:chExt cx="5974715" cy="6444487"/>
          </a:xfrm>
        </p:grpSpPr>
        <p:pic>
          <p:nvPicPr>
            <p:cNvPr id="1040" name="Google Shape;1040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21"/>
            <p:cNvSpPr/>
            <p:nvPr/>
          </p:nvSpPr>
          <p:spPr>
            <a:xfrm>
              <a:off x="6224181" y="4089907"/>
              <a:ext cx="5968365" cy="228600"/>
            </a:xfrm>
            <a:custGeom>
              <a:rect b="b" l="l" r="r" t="t"/>
              <a:pathLst>
                <a:path extrusionOk="0" h="228600" w="5968365">
                  <a:moveTo>
                    <a:pt x="5967819" y="0"/>
                  </a:moveTo>
                  <a:lnTo>
                    <a:pt x="3436556" y="0"/>
                  </a:lnTo>
                  <a:lnTo>
                    <a:pt x="1090041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1090041" y="228600"/>
                  </a:lnTo>
                  <a:lnTo>
                    <a:pt x="3436556" y="228600"/>
                  </a:lnTo>
                  <a:lnTo>
                    <a:pt x="5967819" y="228600"/>
                  </a:lnTo>
                  <a:lnTo>
                    <a:pt x="59678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6224181" y="4318507"/>
              <a:ext cx="5968365" cy="2119630"/>
            </a:xfrm>
            <a:custGeom>
              <a:rect b="b" l="l" r="r" t="t"/>
              <a:pathLst>
                <a:path extrusionOk="0" h="2119629" w="5968365">
                  <a:moveTo>
                    <a:pt x="5967819" y="0"/>
                  </a:moveTo>
                  <a:lnTo>
                    <a:pt x="3436556" y="0"/>
                  </a:lnTo>
                  <a:lnTo>
                    <a:pt x="1090041" y="0"/>
                  </a:lnTo>
                  <a:lnTo>
                    <a:pt x="0" y="0"/>
                  </a:lnTo>
                  <a:lnTo>
                    <a:pt x="0" y="793750"/>
                  </a:lnTo>
                  <a:lnTo>
                    <a:pt x="0" y="2119630"/>
                  </a:lnTo>
                  <a:lnTo>
                    <a:pt x="1090041" y="2119630"/>
                  </a:lnTo>
                  <a:lnTo>
                    <a:pt x="3436556" y="2119630"/>
                  </a:lnTo>
                  <a:lnTo>
                    <a:pt x="5967819" y="2119630"/>
                  </a:lnTo>
                  <a:lnTo>
                    <a:pt x="5967819" y="793750"/>
                  </a:lnTo>
                  <a:lnTo>
                    <a:pt x="5967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6217831" y="4312157"/>
              <a:ext cx="5974715" cy="806450"/>
            </a:xfrm>
            <a:custGeom>
              <a:rect b="b" l="l" r="r" t="t"/>
              <a:pathLst>
                <a:path extrusionOk="0" h="806450" w="5974715">
                  <a:moveTo>
                    <a:pt x="5974156" y="793750"/>
                  </a:moveTo>
                  <a:lnTo>
                    <a:pt x="0" y="793750"/>
                  </a:lnTo>
                  <a:lnTo>
                    <a:pt x="0" y="806450"/>
                  </a:lnTo>
                  <a:lnTo>
                    <a:pt x="5974156" y="806450"/>
                  </a:lnTo>
                  <a:lnTo>
                    <a:pt x="5974156" y="793750"/>
                  </a:lnTo>
                  <a:close/>
                </a:path>
                <a:path extrusionOk="0" h="806450" w="5974715">
                  <a:moveTo>
                    <a:pt x="597415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974156" y="12700"/>
                  </a:lnTo>
                  <a:lnTo>
                    <a:pt x="5974156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6224186" y="4083554"/>
              <a:ext cx="0" cy="2360930"/>
            </a:xfrm>
            <a:custGeom>
              <a:rect b="b" l="l" r="r" t="t"/>
              <a:pathLst>
                <a:path extrusionOk="0" h="2360929" w="120000">
                  <a:moveTo>
                    <a:pt x="0" y="0"/>
                  </a:moveTo>
                  <a:lnTo>
                    <a:pt x="0" y="236093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6217831" y="4083557"/>
              <a:ext cx="5974715" cy="2360930"/>
            </a:xfrm>
            <a:custGeom>
              <a:rect b="b" l="l" r="r" t="t"/>
              <a:pathLst>
                <a:path extrusionOk="0" h="2360929" w="5974715">
                  <a:moveTo>
                    <a:pt x="5974156" y="2348230"/>
                  </a:moveTo>
                  <a:lnTo>
                    <a:pt x="0" y="2348230"/>
                  </a:lnTo>
                  <a:lnTo>
                    <a:pt x="0" y="2360930"/>
                  </a:lnTo>
                  <a:lnTo>
                    <a:pt x="5974156" y="2360930"/>
                  </a:lnTo>
                  <a:lnTo>
                    <a:pt x="5974156" y="2348230"/>
                  </a:lnTo>
                  <a:close/>
                </a:path>
                <a:path extrusionOk="0" h="2360929" w="5974715">
                  <a:moveTo>
                    <a:pt x="597415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974156" y="12700"/>
                  </a:lnTo>
                  <a:lnTo>
                    <a:pt x="5974156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046" name="Google Shape;1046;p21"/>
          <p:cNvGraphicFramePr/>
          <p:nvPr/>
        </p:nvGraphicFramePr>
        <p:xfrm>
          <a:off x="342079" y="40595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{742357A9-432A-444E-933A-7ED0EABD4010}</a:tableStyleId>
              </a:tblPr>
              <a:tblGrid>
                <a:gridCol w="1624325"/>
                <a:gridCol w="2339350"/>
                <a:gridCol w="1482100"/>
              </a:tblGrid>
              <a:tr h="390525">
                <a:tc>
                  <a:txBody>
                    <a:bodyPr/>
                    <a:lstStyle/>
                    <a:p>
                      <a:pPr indent="0" lvl="0" marL="90805" marR="3479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basati sulla rete (NIDS)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27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basati su host (HIDS)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2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1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ibrido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27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90805" marR="173355" rtl="0" algn="l">
                        <a:lnSpc>
                          <a:spcPct val="99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Monitora e analizza il traffico di rete per rilevare azioni anomale o tentativi di intrusione.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0805" marR="278765" rtl="0" algn="l">
                        <a:lnSpc>
                          <a:spcPct val="97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che risiede nel sistema e lo monitora per rilevare azioni anomale o tentativi di intrusione.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0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90170" marR="125095" rtl="0" algn="l">
                        <a:lnSpc>
                          <a:spcPct val="10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 basa sulla combinazione di un IDS basato su host e di un IDS basato su rete, con i loro vantaggi e svantaggi combinati.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1203950">
                <a:tc>
                  <a:txBody>
                    <a:bodyPr/>
                    <a:lstStyle/>
                    <a:p>
                      <a:pPr indent="0" lvl="0" marL="90805" marR="167005" rtl="0" algn="l">
                        <a:lnSpc>
                          <a:spcPct val="100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sua implementazione richiede una scheda di rete, agenti SW o elementi intermedi nella rete per catturare il traffico che passa attraverso la rete.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2255" marR="186055" rtl="0" algn="l">
                        <a:lnSpc>
                          <a:spcPct val="97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sua implementazione richiede agenti SW in grado di identificare qualsiasi attività o evento nel sistema.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1450" lvl="0" marL="262255" marR="227329" rtl="0" algn="l">
                        <a:lnSpc>
                          <a:spcPct val="994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Utilizzate i log degli eventi come EventLog Analyzer (Windows) o Sylog (Linux/Unix) per catturare e raccogliere con precisione gli attributi specifici dell'host.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0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047" name="Google Shape;1047;p21"/>
          <p:cNvSpPr txBox="1"/>
          <p:nvPr/>
        </p:nvSpPr>
        <p:spPr>
          <a:xfrm>
            <a:off x="7405668" y="4121911"/>
            <a:ext cx="26162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HIDS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8" name="Google Shape;1048;p21"/>
          <p:cNvSpPr txBox="1"/>
          <p:nvPr/>
        </p:nvSpPr>
        <p:spPr>
          <a:xfrm>
            <a:off x="9752189" y="4121911"/>
            <a:ext cx="26797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NIDS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9" name="Google Shape;1049;p21"/>
          <p:cNvSpPr txBox="1"/>
          <p:nvPr/>
        </p:nvSpPr>
        <p:spPr>
          <a:xfrm>
            <a:off x="6302924" y="4350511"/>
            <a:ext cx="7048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Vantaggi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0" name="Google Shape;1050;p21"/>
          <p:cNvSpPr txBox="1"/>
          <p:nvPr/>
        </p:nvSpPr>
        <p:spPr>
          <a:xfrm>
            <a:off x="7392968" y="4350511"/>
            <a:ext cx="21108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158750" lvl="0" marL="184150" marR="32384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Sono in grado di gestire e associare utenti ed eventi del sistema.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58115" lvl="0" marL="183515" rtl="0" algn="l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Sono in grado di analizzare i dati in entrata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4150" marR="12128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e il traffico in uscita da un host, compreso il traffico crittografato.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1" name="Google Shape;1051;p21"/>
          <p:cNvSpPr txBox="1"/>
          <p:nvPr/>
        </p:nvSpPr>
        <p:spPr>
          <a:xfrm>
            <a:off x="9739489" y="4758944"/>
            <a:ext cx="660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-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 txBox="1"/>
          <p:nvPr/>
        </p:nvSpPr>
        <p:spPr>
          <a:xfrm>
            <a:off x="9739489" y="4350511"/>
            <a:ext cx="2385060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285750" lvl="0" marL="298450" marR="134620" rtl="0" algn="l">
              <a:lnSpc>
                <a:spcPct val="978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Sono in grado di gestire il traffico di rete da più di un dispositivo.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marR="508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Sono poco costosi da rilevare e spesso sono facili da configurare o implementare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3" name="Google Shape;1053;p21"/>
          <p:cNvSpPr txBox="1"/>
          <p:nvPr/>
        </p:nvSpPr>
        <p:spPr>
          <a:xfrm>
            <a:off x="6302924" y="5146040"/>
            <a:ext cx="909319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Inconvenienti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4" name="Google Shape;1054;p21"/>
          <p:cNvSpPr txBox="1"/>
          <p:nvPr/>
        </p:nvSpPr>
        <p:spPr>
          <a:xfrm>
            <a:off x="7392968" y="5146040"/>
            <a:ext cx="21126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165100" lvl="0" marL="184150" marR="104775" rtl="0" algn="l">
              <a:lnSpc>
                <a:spcPct val="967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L'IDS è efficace finché il dispositivo è disponibile o non viene attaccato da un attacco DoS.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65100" lvl="0" marL="184150" marR="104775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Può richiedere risorse locali (ad es. database/registri) per rilevare anomalie o intrusioni.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65100" lvl="0" marL="184150" marR="5080" rtl="0" algn="l">
              <a:lnSpc>
                <a:spcPct val="108888"/>
              </a:lnSpc>
              <a:spcBef>
                <a:spcPts val="14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È necessaria una costante manutenzione delle regole IDS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5" name="Google Shape;1055;p21"/>
          <p:cNvSpPr txBox="1"/>
          <p:nvPr/>
        </p:nvSpPr>
        <p:spPr>
          <a:xfrm>
            <a:off x="9739489" y="5411216"/>
            <a:ext cx="660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-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 txBox="1"/>
          <p:nvPr/>
        </p:nvSpPr>
        <p:spPr>
          <a:xfrm>
            <a:off x="9739489" y="5691632"/>
            <a:ext cx="660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-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 txBox="1"/>
          <p:nvPr/>
        </p:nvSpPr>
        <p:spPr>
          <a:xfrm>
            <a:off x="9739489" y="5972047"/>
            <a:ext cx="660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-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 txBox="1"/>
          <p:nvPr/>
        </p:nvSpPr>
        <p:spPr>
          <a:xfrm>
            <a:off x="9739489" y="5146040"/>
            <a:ext cx="23337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336550" lvl="0" marL="355600" marR="268605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Impossibile decifrare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il traffico di rete criptato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Alto tasso di falsi positivi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 causa della grande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numero di fonti di dati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marR="53975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È necessaria una costante manutenzione delle regole IDS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marR="85090" rtl="0" algn="l">
              <a:lnSpc>
                <a:spcPct val="967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Difficoltà nell'analisi (e in tempo reale) di reti collassate o sottoposte ad attacchi DoS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4417557" y="5964365"/>
            <a:ext cx="1751330" cy="214629"/>
            <a:chOff x="4417557" y="5964365"/>
            <a:chExt cx="1751330" cy="214629"/>
          </a:xfrm>
        </p:grpSpPr>
        <p:sp>
          <p:nvSpPr>
            <p:cNvPr id="1060" name="Google Shape;1060;p21"/>
            <p:cNvSpPr/>
            <p:nvPr/>
          </p:nvSpPr>
          <p:spPr>
            <a:xfrm>
              <a:off x="4417557" y="5964365"/>
              <a:ext cx="1751330" cy="214629"/>
            </a:xfrm>
            <a:custGeom>
              <a:rect b="b" l="l" r="r" t="t"/>
              <a:pathLst>
                <a:path extrusionOk="0" h="214629" w="1751329">
                  <a:moveTo>
                    <a:pt x="1644050" y="0"/>
                  </a:moveTo>
                  <a:lnTo>
                    <a:pt x="1644050" y="53637"/>
                  </a:lnTo>
                  <a:lnTo>
                    <a:pt x="0" y="53637"/>
                  </a:lnTo>
                  <a:lnTo>
                    <a:pt x="0" y="160914"/>
                  </a:lnTo>
                  <a:lnTo>
                    <a:pt x="1644050" y="160914"/>
                  </a:lnTo>
                  <a:lnTo>
                    <a:pt x="1644050" y="214553"/>
                  </a:lnTo>
                  <a:lnTo>
                    <a:pt x="1751327" y="107276"/>
                  </a:lnTo>
                  <a:lnTo>
                    <a:pt x="164405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4417557" y="5964365"/>
              <a:ext cx="1751330" cy="214629"/>
            </a:xfrm>
            <a:custGeom>
              <a:rect b="b" l="l" r="r" t="t"/>
              <a:pathLst>
                <a:path extrusionOk="0" h="214629" w="1751329">
                  <a:moveTo>
                    <a:pt x="1644051" y="214554"/>
                  </a:moveTo>
                  <a:lnTo>
                    <a:pt x="1644051" y="160914"/>
                  </a:lnTo>
                  <a:lnTo>
                    <a:pt x="0" y="160914"/>
                  </a:lnTo>
                  <a:lnTo>
                    <a:pt x="0" y="53637"/>
                  </a:lnTo>
                  <a:lnTo>
                    <a:pt x="1644051" y="53637"/>
                  </a:lnTo>
                  <a:lnTo>
                    <a:pt x="1644051" y="0"/>
                  </a:lnTo>
                  <a:lnTo>
                    <a:pt x="1751327" y="107277"/>
                  </a:lnTo>
                  <a:lnTo>
                    <a:pt x="1644051" y="214554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Google Shape;1066;p22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1067" name="Google Shape;106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8" name="Google Shape;1068;p22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9" name="Google Shape;1069;p22"/>
          <p:cNvSpPr txBox="1"/>
          <p:nvPr>
            <p:ph type="title"/>
          </p:nvPr>
        </p:nvSpPr>
        <p:spPr>
          <a:xfrm>
            <a:off x="855402" y="387600"/>
            <a:ext cx="63045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Funzionalità automatiche e tipi di IDS</a:t>
            </a:r>
            <a:endParaRPr/>
          </a:p>
        </p:txBody>
      </p:sp>
      <p:sp>
        <p:nvSpPr>
          <p:cNvPr id="1070" name="Google Shape;1070;p22"/>
          <p:cNvSpPr txBox="1"/>
          <p:nvPr/>
        </p:nvSpPr>
        <p:spPr>
          <a:xfrm>
            <a:off x="126877" y="4145110"/>
            <a:ext cx="5772300" cy="27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-84455" lvl="0" marL="851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In modo distribuito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89" lvl="1" marL="1035050" marR="1239520" rtl="0" algn="l">
              <a:lnSpc>
                <a:spcPct val="115833"/>
              </a:lnSpc>
              <a:spcBef>
                <a:spcPts val="69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Esistono diversi IDS distribuiti nella rete che generano eventi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1" marL="1035050" marR="1526540" rtl="0" algn="l">
              <a:lnSpc>
                <a:spcPct val="100800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Gli eventi possono essere inviati a un sistema centrale, come i Security Information and Event Managements (SIEM).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89" lvl="1" marL="1035050" marR="1712595" rtl="0" algn="l">
              <a:lnSpc>
                <a:spcPct val="97500"/>
              </a:lnSpc>
              <a:spcBef>
                <a:spcPts val="68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Il sistema centrale mette in relazione gli eventi rilevati dai diversi IDS e infine avvisa l'amministratore IT-OT.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1" name="Google Shape;1071;p22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72" name="Google Shape;1072;p22"/>
          <p:cNvGrpSpPr/>
          <p:nvPr/>
        </p:nvGrpSpPr>
        <p:grpSpPr>
          <a:xfrm>
            <a:off x="1767839" y="0"/>
            <a:ext cx="9942576" cy="4239768"/>
            <a:chOff x="1767839" y="0"/>
            <a:chExt cx="9942576" cy="4239768"/>
          </a:xfrm>
        </p:grpSpPr>
        <p:pic>
          <p:nvPicPr>
            <p:cNvPr id="1073" name="Google Shape;107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4" name="Google Shape;1074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7839" y="2432304"/>
              <a:ext cx="2194560" cy="180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5" name="Google Shape;1075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26480" y="2398776"/>
              <a:ext cx="603503" cy="496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6" name="Google Shape;1076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01639" y="2840735"/>
              <a:ext cx="338327" cy="280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7" name="Google Shape;1077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69863" y="2871216"/>
              <a:ext cx="301751" cy="249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8" name="Google Shape;1078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22392" y="2596895"/>
              <a:ext cx="1097280" cy="905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9" name="Google Shape;1079;p22"/>
            <p:cNvSpPr/>
            <p:nvPr/>
          </p:nvSpPr>
          <p:spPr>
            <a:xfrm>
              <a:off x="3301561" y="3162113"/>
              <a:ext cx="363855" cy="291465"/>
            </a:xfrm>
            <a:custGeom>
              <a:rect b="b" l="l" r="r" t="t"/>
              <a:pathLst>
                <a:path extrusionOk="0" h="291464" w="363854">
                  <a:moveTo>
                    <a:pt x="0" y="0"/>
                  </a:moveTo>
                  <a:lnTo>
                    <a:pt x="363711" y="0"/>
                  </a:lnTo>
                  <a:lnTo>
                    <a:pt x="363711" y="290892"/>
                  </a:lnTo>
                  <a:lnTo>
                    <a:pt x="0" y="29089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762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3761657" y="3097482"/>
              <a:ext cx="1414780" cy="178435"/>
            </a:xfrm>
            <a:custGeom>
              <a:rect b="b" l="l" r="r" t="t"/>
              <a:pathLst>
                <a:path extrusionOk="0" h="178435" w="1414779">
                  <a:moveTo>
                    <a:pt x="89002" y="178005"/>
                  </a:moveTo>
                  <a:lnTo>
                    <a:pt x="0" y="89002"/>
                  </a:lnTo>
                  <a:lnTo>
                    <a:pt x="89002" y="0"/>
                  </a:lnTo>
                  <a:lnTo>
                    <a:pt x="89002" y="44500"/>
                  </a:lnTo>
                  <a:lnTo>
                    <a:pt x="1325501" y="44500"/>
                  </a:lnTo>
                  <a:lnTo>
                    <a:pt x="1325501" y="0"/>
                  </a:lnTo>
                  <a:lnTo>
                    <a:pt x="1414503" y="89002"/>
                  </a:lnTo>
                  <a:lnTo>
                    <a:pt x="1325501" y="178005"/>
                  </a:lnTo>
                  <a:lnTo>
                    <a:pt x="1325501" y="133502"/>
                  </a:lnTo>
                  <a:lnTo>
                    <a:pt x="89002" y="133502"/>
                  </a:lnTo>
                  <a:lnTo>
                    <a:pt x="89002" y="17800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2529400" y="2496090"/>
              <a:ext cx="377825" cy="239395"/>
            </a:xfrm>
            <a:custGeom>
              <a:rect b="b" l="l" r="r" t="t"/>
              <a:pathLst>
                <a:path extrusionOk="0" h="239394" w="377825">
                  <a:moveTo>
                    <a:pt x="0" y="179328"/>
                  </a:moveTo>
                  <a:lnTo>
                    <a:pt x="257834" y="179328"/>
                  </a:lnTo>
                  <a:lnTo>
                    <a:pt x="257834" y="239105"/>
                  </a:lnTo>
                  <a:lnTo>
                    <a:pt x="377387" y="119552"/>
                  </a:lnTo>
                  <a:lnTo>
                    <a:pt x="257834" y="0"/>
                  </a:lnTo>
                  <a:lnTo>
                    <a:pt x="257834" y="59776"/>
                  </a:lnTo>
                  <a:lnTo>
                    <a:pt x="0" y="59776"/>
                  </a:lnTo>
                  <a:lnTo>
                    <a:pt x="0" y="17932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2" name="Google Shape;1082;p22"/>
          <p:cNvSpPr txBox="1"/>
          <p:nvPr/>
        </p:nvSpPr>
        <p:spPr>
          <a:xfrm>
            <a:off x="666904" y="1164529"/>
            <a:ext cx="68358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9144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Abbiamo già visto che un IDS può essere di tipo host o di tipo network, i cui nodi principali possono raccogliere e analizzare i dati in: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Un modo centralizzato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4354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Registri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3" name="Google Shape;1083;p22"/>
          <p:cNvSpPr txBox="1"/>
          <p:nvPr/>
        </p:nvSpPr>
        <p:spPr>
          <a:xfrm>
            <a:off x="3190441" y="2848355"/>
            <a:ext cx="542925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123825" lvl="0" marL="135890" marR="508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Catturare il traffico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4" name="Google Shape;1084;p22"/>
          <p:cNvSpPr txBox="1"/>
          <p:nvPr/>
        </p:nvSpPr>
        <p:spPr>
          <a:xfrm>
            <a:off x="5541360" y="3372611"/>
            <a:ext cx="99441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ID CENTRALIZZATI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85" name="Google Shape;1085;p22"/>
          <p:cNvGrpSpPr/>
          <p:nvPr/>
        </p:nvGrpSpPr>
        <p:grpSpPr>
          <a:xfrm>
            <a:off x="1437284" y="2615642"/>
            <a:ext cx="997645" cy="1462582"/>
            <a:chOff x="1437284" y="2615642"/>
            <a:chExt cx="997645" cy="1462582"/>
          </a:xfrm>
        </p:grpSpPr>
        <p:pic>
          <p:nvPicPr>
            <p:cNvPr id="1086" name="Google Shape;1086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37284" y="2615642"/>
              <a:ext cx="689843" cy="41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84959" y="3578352"/>
              <a:ext cx="490728" cy="499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22"/>
            <p:cNvSpPr/>
            <p:nvPr/>
          </p:nvSpPr>
          <p:spPr>
            <a:xfrm>
              <a:off x="2058945" y="3154060"/>
              <a:ext cx="363855" cy="291465"/>
            </a:xfrm>
            <a:custGeom>
              <a:rect b="b" l="l" r="r" t="t"/>
              <a:pathLst>
                <a:path extrusionOk="0" h="291464" w="363855">
                  <a:moveTo>
                    <a:pt x="0" y="0"/>
                  </a:moveTo>
                  <a:lnTo>
                    <a:pt x="363711" y="0"/>
                  </a:lnTo>
                  <a:lnTo>
                    <a:pt x="363711" y="290892"/>
                  </a:lnTo>
                  <a:lnTo>
                    <a:pt x="0" y="29089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762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2071074" y="3679802"/>
              <a:ext cx="363855" cy="291465"/>
            </a:xfrm>
            <a:custGeom>
              <a:rect b="b" l="l" r="r" t="t"/>
              <a:pathLst>
                <a:path extrusionOk="0" h="291464" w="363855">
                  <a:moveTo>
                    <a:pt x="0" y="0"/>
                  </a:moveTo>
                  <a:lnTo>
                    <a:pt x="363711" y="0"/>
                  </a:lnTo>
                  <a:lnTo>
                    <a:pt x="363711" y="290892"/>
                  </a:lnTo>
                  <a:lnTo>
                    <a:pt x="0" y="29089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762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0" name="Google Shape;1090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66521" y="3200998"/>
              <a:ext cx="599395" cy="307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1" name="Google Shape;1091;p22"/>
          <p:cNvSpPr txBox="1"/>
          <p:nvPr/>
        </p:nvSpPr>
        <p:spPr>
          <a:xfrm>
            <a:off x="2070301" y="2657010"/>
            <a:ext cx="363855" cy="253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0" lvl="0" marL="635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SW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2" name="Google Shape;1092;p22"/>
          <p:cNvSpPr txBox="1"/>
          <p:nvPr/>
        </p:nvSpPr>
        <p:spPr>
          <a:xfrm>
            <a:off x="2098527" y="3218179"/>
            <a:ext cx="29654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SW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3" name="Google Shape;1093;p22"/>
          <p:cNvSpPr txBox="1"/>
          <p:nvPr/>
        </p:nvSpPr>
        <p:spPr>
          <a:xfrm>
            <a:off x="2104791" y="3745483"/>
            <a:ext cx="29654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SW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94" name="Google Shape;1094;p22"/>
          <p:cNvGrpSpPr/>
          <p:nvPr/>
        </p:nvGrpSpPr>
        <p:grpSpPr>
          <a:xfrm>
            <a:off x="2984605" y="3559496"/>
            <a:ext cx="4766457" cy="2856542"/>
            <a:chOff x="2984605" y="3559496"/>
            <a:chExt cx="4766457" cy="2856542"/>
          </a:xfrm>
        </p:grpSpPr>
        <p:pic>
          <p:nvPicPr>
            <p:cNvPr id="1095" name="Google Shape;1095;p2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026151" y="4559808"/>
              <a:ext cx="417575" cy="423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6" name="Google Shape;1096;p2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593336" y="4937759"/>
              <a:ext cx="234696" cy="237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7" name="Google Shape;1097;p2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76216" y="4962144"/>
              <a:ext cx="213360" cy="21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8" name="Google Shape;1098;p2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535424" y="4727447"/>
              <a:ext cx="762000" cy="774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p2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099048" y="5474207"/>
              <a:ext cx="420624" cy="423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2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666232" y="5852159"/>
              <a:ext cx="237743" cy="237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1" name="Google Shape;1101;p2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852160" y="5876543"/>
              <a:ext cx="210312" cy="21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2" name="Google Shape;1102;p2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611367" y="5641847"/>
              <a:ext cx="762000" cy="774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2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38544" y="4154423"/>
              <a:ext cx="420624" cy="426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4" name="Google Shape;1104;p2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6205727" y="4532375"/>
              <a:ext cx="237744" cy="240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5" name="Google Shape;1105;p2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391655" y="4559808"/>
              <a:ext cx="210311" cy="21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6" name="Google Shape;1106;p2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150864" y="4325111"/>
              <a:ext cx="761999" cy="774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7" name="Google Shape;1107;p22"/>
            <p:cNvSpPr/>
            <p:nvPr/>
          </p:nvSpPr>
          <p:spPr>
            <a:xfrm>
              <a:off x="5080222" y="5418010"/>
              <a:ext cx="560070" cy="14604"/>
            </a:xfrm>
            <a:custGeom>
              <a:rect b="b" l="l" r="r" t="t"/>
              <a:pathLst>
                <a:path extrusionOk="0" h="14604" w="560070">
                  <a:moveTo>
                    <a:pt x="0" y="14036"/>
                  </a:moveTo>
                  <a:lnTo>
                    <a:pt x="559476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5888503" y="5474327"/>
              <a:ext cx="184785" cy="259079"/>
            </a:xfrm>
            <a:custGeom>
              <a:rect b="b" l="l" r="r" t="t"/>
              <a:pathLst>
                <a:path extrusionOk="0" h="259079" w="184785">
                  <a:moveTo>
                    <a:pt x="0" y="0"/>
                  </a:moveTo>
                  <a:lnTo>
                    <a:pt x="184516" y="258759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5899049" y="4963949"/>
              <a:ext cx="201295" cy="314960"/>
            </a:xfrm>
            <a:custGeom>
              <a:rect b="b" l="l" r="r" t="t"/>
              <a:pathLst>
                <a:path extrusionOk="0" h="314960" w="201295">
                  <a:moveTo>
                    <a:pt x="201224" y="0"/>
                  </a:moveTo>
                  <a:lnTo>
                    <a:pt x="0" y="314842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0" name="Google Shape;1110;p2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6839711" y="4657344"/>
              <a:ext cx="911351" cy="874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1" name="Google Shape;1111;p2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4386072" y="5303519"/>
              <a:ext cx="908303" cy="87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2" name="Google Shape;1112;p22"/>
            <p:cNvSpPr/>
            <p:nvPr/>
          </p:nvSpPr>
          <p:spPr>
            <a:xfrm>
              <a:off x="5668627" y="5278791"/>
              <a:ext cx="292735" cy="253365"/>
            </a:xfrm>
            <a:custGeom>
              <a:rect b="b" l="l" r="r" t="t"/>
              <a:pathLst>
                <a:path extrusionOk="0" h="253364" w="292735">
                  <a:moveTo>
                    <a:pt x="146086" y="0"/>
                  </a:moveTo>
                  <a:lnTo>
                    <a:pt x="99911" y="6454"/>
                  </a:lnTo>
                  <a:lnTo>
                    <a:pt x="59809" y="24426"/>
                  </a:lnTo>
                  <a:lnTo>
                    <a:pt x="28186" y="51830"/>
                  </a:lnTo>
                  <a:lnTo>
                    <a:pt x="7447" y="86583"/>
                  </a:lnTo>
                  <a:lnTo>
                    <a:pt x="0" y="126597"/>
                  </a:lnTo>
                  <a:lnTo>
                    <a:pt x="7447" y="166612"/>
                  </a:lnTo>
                  <a:lnTo>
                    <a:pt x="28186" y="201364"/>
                  </a:lnTo>
                  <a:lnTo>
                    <a:pt x="59809" y="228769"/>
                  </a:lnTo>
                  <a:lnTo>
                    <a:pt x="99911" y="246742"/>
                  </a:lnTo>
                  <a:lnTo>
                    <a:pt x="146086" y="253196"/>
                  </a:lnTo>
                  <a:lnTo>
                    <a:pt x="192261" y="246742"/>
                  </a:lnTo>
                  <a:lnTo>
                    <a:pt x="232363" y="228769"/>
                  </a:lnTo>
                  <a:lnTo>
                    <a:pt x="263987" y="201364"/>
                  </a:lnTo>
                  <a:lnTo>
                    <a:pt x="284726" y="166612"/>
                  </a:lnTo>
                  <a:lnTo>
                    <a:pt x="292173" y="126597"/>
                  </a:lnTo>
                  <a:lnTo>
                    <a:pt x="284726" y="86583"/>
                  </a:lnTo>
                  <a:lnTo>
                    <a:pt x="263987" y="51830"/>
                  </a:lnTo>
                  <a:lnTo>
                    <a:pt x="232363" y="24426"/>
                  </a:lnTo>
                  <a:lnTo>
                    <a:pt x="192261" y="6454"/>
                  </a:lnTo>
                  <a:lnTo>
                    <a:pt x="14608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5668627" y="5278791"/>
              <a:ext cx="292735" cy="253365"/>
            </a:xfrm>
            <a:custGeom>
              <a:rect b="b" l="l" r="r" t="t"/>
              <a:pathLst>
                <a:path extrusionOk="0" h="253364" w="292735">
                  <a:moveTo>
                    <a:pt x="0" y="126598"/>
                  </a:moveTo>
                  <a:lnTo>
                    <a:pt x="7447" y="86583"/>
                  </a:lnTo>
                  <a:lnTo>
                    <a:pt x="28186" y="51830"/>
                  </a:lnTo>
                  <a:lnTo>
                    <a:pt x="59809" y="24426"/>
                  </a:lnTo>
                  <a:lnTo>
                    <a:pt x="99912" y="6454"/>
                  </a:lnTo>
                  <a:lnTo>
                    <a:pt x="146087" y="0"/>
                  </a:lnTo>
                  <a:lnTo>
                    <a:pt x="192261" y="6454"/>
                  </a:lnTo>
                  <a:lnTo>
                    <a:pt x="232364" y="24426"/>
                  </a:lnTo>
                  <a:lnTo>
                    <a:pt x="263987" y="51830"/>
                  </a:lnTo>
                  <a:lnTo>
                    <a:pt x="284726" y="86583"/>
                  </a:lnTo>
                  <a:lnTo>
                    <a:pt x="292174" y="126598"/>
                  </a:lnTo>
                  <a:lnTo>
                    <a:pt x="284726" y="166612"/>
                  </a:lnTo>
                  <a:lnTo>
                    <a:pt x="263987" y="201365"/>
                  </a:lnTo>
                  <a:lnTo>
                    <a:pt x="232364" y="228769"/>
                  </a:lnTo>
                  <a:lnTo>
                    <a:pt x="192261" y="246741"/>
                  </a:lnTo>
                  <a:lnTo>
                    <a:pt x="146087" y="253196"/>
                  </a:lnTo>
                  <a:lnTo>
                    <a:pt x="99912" y="246741"/>
                  </a:lnTo>
                  <a:lnTo>
                    <a:pt x="59809" y="228769"/>
                  </a:lnTo>
                  <a:lnTo>
                    <a:pt x="28186" y="201365"/>
                  </a:lnTo>
                  <a:lnTo>
                    <a:pt x="7447" y="166612"/>
                  </a:lnTo>
                  <a:lnTo>
                    <a:pt x="0" y="126598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2984605" y="3559496"/>
              <a:ext cx="3593465" cy="708025"/>
            </a:xfrm>
            <a:custGeom>
              <a:rect b="b" l="l" r="r" t="t"/>
              <a:pathLst>
                <a:path extrusionOk="0" h="708025" w="3593465">
                  <a:moveTo>
                    <a:pt x="3592976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3592976" y="707885"/>
                  </a:lnTo>
                  <a:lnTo>
                    <a:pt x="3592976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5" name="Google Shape;1115;p22"/>
          <p:cNvSpPr txBox="1"/>
          <p:nvPr/>
        </p:nvSpPr>
        <p:spPr>
          <a:xfrm>
            <a:off x="3063345" y="3592067"/>
            <a:ext cx="3215640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tipi di modalità di acquisizione: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70815" lvl="0" marL="18351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Char char="•"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Sensore (PC) passivo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scheda di rete in modalità promiscua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70815" lvl="0" marL="183515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Char char="•"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Sensore (switch) passivo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modalità span o port mirroring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84150" marR="5080" rtl="0" algn="l">
              <a:lnSpc>
                <a:spcPct val="111249"/>
              </a:lnSpc>
              <a:spcBef>
                <a:spcPts val="14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Char char="•"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Sensore (dispositivo di rete) 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linea: modalità tap, che sono dispositivi che comunicano a livello di link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16" name="Google Shape;1116;p22"/>
          <p:cNvGrpSpPr/>
          <p:nvPr/>
        </p:nvGrpSpPr>
        <p:grpSpPr>
          <a:xfrm>
            <a:off x="3346843" y="2269425"/>
            <a:ext cx="3507232" cy="1471295"/>
            <a:chOff x="3346843" y="2269425"/>
            <a:chExt cx="3507232" cy="1471295"/>
          </a:xfrm>
        </p:grpSpPr>
        <p:sp>
          <p:nvSpPr>
            <p:cNvPr id="1117" name="Google Shape;1117;p22"/>
            <p:cNvSpPr/>
            <p:nvPr/>
          </p:nvSpPr>
          <p:spPr>
            <a:xfrm>
              <a:off x="5266575" y="2269425"/>
              <a:ext cx="1587500" cy="1471295"/>
            </a:xfrm>
            <a:custGeom>
              <a:rect b="b" l="l" r="r" t="t"/>
              <a:pathLst>
                <a:path extrusionOk="0" h="1471295" w="1587500">
                  <a:moveTo>
                    <a:pt x="0" y="735574"/>
                  </a:moveTo>
                  <a:lnTo>
                    <a:pt x="1561" y="689055"/>
                  </a:lnTo>
                  <a:lnTo>
                    <a:pt x="6183" y="643305"/>
                  </a:lnTo>
                  <a:lnTo>
                    <a:pt x="13773" y="598410"/>
                  </a:lnTo>
                  <a:lnTo>
                    <a:pt x="24237" y="554456"/>
                  </a:lnTo>
                  <a:lnTo>
                    <a:pt x="37484" y="511530"/>
                  </a:lnTo>
                  <a:lnTo>
                    <a:pt x="53419" y="469717"/>
                  </a:lnTo>
                  <a:lnTo>
                    <a:pt x="71950" y="429104"/>
                  </a:lnTo>
                  <a:lnTo>
                    <a:pt x="92984" y="389777"/>
                  </a:lnTo>
                  <a:lnTo>
                    <a:pt x="116428" y="351821"/>
                  </a:lnTo>
                  <a:lnTo>
                    <a:pt x="142189" y="315324"/>
                  </a:lnTo>
                  <a:lnTo>
                    <a:pt x="170174" y="280372"/>
                  </a:lnTo>
                  <a:lnTo>
                    <a:pt x="200290" y="247050"/>
                  </a:lnTo>
                  <a:lnTo>
                    <a:pt x="232444" y="215444"/>
                  </a:lnTo>
                  <a:lnTo>
                    <a:pt x="266543" y="185642"/>
                  </a:lnTo>
                  <a:lnTo>
                    <a:pt x="302495" y="157728"/>
                  </a:lnTo>
                  <a:lnTo>
                    <a:pt x="340205" y="131790"/>
                  </a:lnTo>
                  <a:lnTo>
                    <a:pt x="379582" y="107913"/>
                  </a:lnTo>
                  <a:lnTo>
                    <a:pt x="420532" y="86184"/>
                  </a:lnTo>
                  <a:lnTo>
                    <a:pt x="462962" y="66688"/>
                  </a:lnTo>
                  <a:lnTo>
                    <a:pt x="506780" y="49512"/>
                  </a:lnTo>
                  <a:lnTo>
                    <a:pt x="551892" y="34742"/>
                  </a:lnTo>
                  <a:lnTo>
                    <a:pt x="598206" y="22465"/>
                  </a:lnTo>
                  <a:lnTo>
                    <a:pt x="645628" y="12765"/>
                  </a:lnTo>
                  <a:lnTo>
                    <a:pt x="694065" y="5731"/>
                  </a:lnTo>
                  <a:lnTo>
                    <a:pt x="743425" y="1447"/>
                  </a:lnTo>
                  <a:lnTo>
                    <a:pt x="793615" y="0"/>
                  </a:lnTo>
                  <a:lnTo>
                    <a:pt x="843804" y="1447"/>
                  </a:lnTo>
                  <a:lnTo>
                    <a:pt x="893164" y="5731"/>
                  </a:lnTo>
                  <a:lnTo>
                    <a:pt x="941601" y="12765"/>
                  </a:lnTo>
                  <a:lnTo>
                    <a:pt x="989023" y="22465"/>
                  </a:lnTo>
                  <a:lnTo>
                    <a:pt x="1035337" y="34742"/>
                  </a:lnTo>
                  <a:lnTo>
                    <a:pt x="1080449" y="49512"/>
                  </a:lnTo>
                  <a:lnTo>
                    <a:pt x="1124266" y="66688"/>
                  </a:lnTo>
                  <a:lnTo>
                    <a:pt x="1166697" y="86184"/>
                  </a:lnTo>
                  <a:lnTo>
                    <a:pt x="1207647" y="107913"/>
                  </a:lnTo>
                  <a:lnTo>
                    <a:pt x="1247024" y="131790"/>
                  </a:lnTo>
                  <a:lnTo>
                    <a:pt x="1284734" y="157728"/>
                  </a:lnTo>
                  <a:lnTo>
                    <a:pt x="1320686" y="185642"/>
                  </a:lnTo>
                  <a:lnTo>
                    <a:pt x="1354785" y="215444"/>
                  </a:lnTo>
                  <a:lnTo>
                    <a:pt x="1386939" y="247050"/>
                  </a:lnTo>
                  <a:lnTo>
                    <a:pt x="1417055" y="280372"/>
                  </a:lnTo>
                  <a:lnTo>
                    <a:pt x="1445040" y="315324"/>
                  </a:lnTo>
                  <a:lnTo>
                    <a:pt x="1470801" y="351821"/>
                  </a:lnTo>
                  <a:lnTo>
                    <a:pt x="1494245" y="389777"/>
                  </a:lnTo>
                  <a:lnTo>
                    <a:pt x="1515279" y="429104"/>
                  </a:lnTo>
                  <a:lnTo>
                    <a:pt x="1533810" y="469717"/>
                  </a:lnTo>
                  <a:lnTo>
                    <a:pt x="1549745" y="511530"/>
                  </a:lnTo>
                  <a:lnTo>
                    <a:pt x="1562992" y="554456"/>
                  </a:lnTo>
                  <a:lnTo>
                    <a:pt x="1573456" y="598410"/>
                  </a:lnTo>
                  <a:lnTo>
                    <a:pt x="1581046" y="643305"/>
                  </a:lnTo>
                  <a:lnTo>
                    <a:pt x="1585668" y="689055"/>
                  </a:lnTo>
                  <a:lnTo>
                    <a:pt x="1587230" y="735574"/>
                  </a:lnTo>
                  <a:lnTo>
                    <a:pt x="1585668" y="782093"/>
                  </a:lnTo>
                  <a:lnTo>
                    <a:pt x="1581046" y="827843"/>
                  </a:lnTo>
                  <a:lnTo>
                    <a:pt x="1573456" y="872738"/>
                  </a:lnTo>
                  <a:lnTo>
                    <a:pt x="1562992" y="916692"/>
                  </a:lnTo>
                  <a:lnTo>
                    <a:pt x="1549745" y="959618"/>
                  </a:lnTo>
                  <a:lnTo>
                    <a:pt x="1533810" y="1001431"/>
                  </a:lnTo>
                  <a:lnTo>
                    <a:pt x="1515279" y="1042044"/>
                  </a:lnTo>
                  <a:lnTo>
                    <a:pt x="1494245" y="1081371"/>
                  </a:lnTo>
                  <a:lnTo>
                    <a:pt x="1470801" y="1119326"/>
                  </a:lnTo>
                  <a:lnTo>
                    <a:pt x="1445040" y="1155824"/>
                  </a:lnTo>
                  <a:lnTo>
                    <a:pt x="1417055" y="1190776"/>
                  </a:lnTo>
                  <a:lnTo>
                    <a:pt x="1386939" y="1224098"/>
                  </a:lnTo>
                  <a:lnTo>
                    <a:pt x="1354785" y="1255704"/>
                  </a:lnTo>
                  <a:lnTo>
                    <a:pt x="1320686" y="1285506"/>
                  </a:lnTo>
                  <a:lnTo>
                    <a:pt x="1284734" y="1313420"/>
                  </a:lnTo>
                  <a:lnTo>
                    <a:pt x="1247024" y="1339358"/>
                  </a:lnTo>
                  <a:lnTo>
                    <a:pt x="1207647" y="1363235"/>
                  </a:lnTo>
                  <a:lnTo>
                    <a:pt x="1166697" y="1384964"/>
                  </a:lnTo>
                  <a:lnTo>
                    <a:pt x="1124266" y="1404460"/>
                  </a:lnTo>
                  <a:lnTo>
                    <a:pt x="1080449" y="1421636"/>
                  </a:lnTo>
                  <a:lnTo>
                    <a:pt x="1035337" y="1436406"/>
                  </a:lnTo>
                  <a:lnTo>
                    <a:pt x="989023" y="1448683"/>
                  </a:lnTo>
                  <a:lnTo>
                    <a:pt x="941601" y="1458383"/>
                  </a:lnTo>
                  <a:lnTo>
                    <a:pt x="893164" y="1465417"/>
                  </a:lnTo>
                  <a:lnTo>
                    <a:pt x="843804" y="1469701"/>
                  </a:lnTo>
                  <a:lnTo>
                    <a:pt x="793615" y="1471149"/>
                  </a:lnTo>
                  <a:lnTo>
                    <a:pt x="743425" y="1469701"/>
                  </a:lnTo>
                  <a:lnTo>
                    <a:pt x="694065" y="1465417"/>
                  </a:lnTo>
                  <a:lnTo>
                    <a:pt x="645628" y="1458383"/>
                  </a:lnTo>
                  <a:lnTo>
                    <a:pt x="598206" y="1448683"/>
                  </a:lnTo>
                  <a:lnTo>
                    <a:pt x="551892" y="1436406"/>
                  </a:lnTo>
                  <a:lnTo>
                    <a:pt x="506780" y="1421636"/>
                  </a:lnTo>
                  <a:lnTo>
                    <a:pt x="462962" y="1404460"/>
                  </a:lnTo>
                  <a:lnTo>
                    <a:pt x="420532" y="1384964"/>
                  </a:lnTo>
                  <a:lnTo>
                    <a:pt x="379582" y="1363235"/>
                  </a:lnTo>
                  <a:lnTo>
                    <a:pt x="340205" y="1339358"/>
                  </a:lnTo>
                  <a:lnTo>
                    <a:pt x="302495" y="1313420"/>
                  </a:lnTo>
                  <a:lnTo>
                    <a:pt x="266543" y="1285506"/>
                  </a:lnTo>
                  <a:lnTo>
                    <a:pt x="232444" y="1255704"/>
                  </a:lnTo>
                  <a:lnTo>
                    <a:pt x="200290" y="1224098"/>
                  </a:lnTo>
                  <a:lnTo>
                    <a:pt x="170174" y="1190776"/>
                  </a:lnTo>
                  <a:lnTo>
                    <a:pt x="142189" y="1155824"/>
                  </a:lnTo>
                  <a:lnTo>
                    <a:pt x="116428" y="1119326"/>
                  </a:lnTo>
                  <a:lnTo>
                    <a:pt x="92984" y="1081371"/>
                  </a:lnTo>
                  <a:lnTo>
                    <a:pt x="71950" y="1042044"/>
                  </a:lnTo>
                  <a:lnTo>
                    <a:pt x="53419" y="1001431"/>
                  </a:lnTo>
                  <a:lnTo>
                    <a:pt x="37484" y="959618"/>
                  </a:lnTo>
                  <a:lnTo>
                    <a:pt x="24237" y="916692"/>
                  </a:lnTo>
                  <a:lnTo>
                    <a:pt x="13773" y="872738"/>
                  </a:lnTo>
                  <a:lnTo>
                    <a:pt x="6183" y="827843"/>
                  </a:lnTo>
                  <a:lnTo>
                    <a:pt x="1561" y="782093"/>
                  </a:lnTo>
                  <a:lnTo>
                    <a:pt x="0" y="735574"/>
                  </a:lnTo>
                  <a:close/>
                </a:path>
              </a:pathLst>
            </a:custGeom>
            <a:noFill/>
            <a:ln cap="flat" cmpd="sng" w="571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3346843" y="3293785"/>
              <a:ext cx="278765" cy="240029"/>
            </a:xfrm>
            <a:custGeom>
              <a:rect b="b" l="l" r="r" t="t"/>
              <a:pathLst>
                <a:path extrusionOk="0" h="240029" w="278764">
                  <a:moveTo>
                    <a:pt x="208799" y="0"/>
                  </a:moveTo>
                  <a:lnTo>
                    <a:pt x="69599" y="0"/>
                  </a:lnTo>
                  <a:lnTo>
                    <a:pt x="69599" y="119706"/>
                  </a:lnTo>
                  <a:lnTo>
                    <a:pt x="0" y="119706"/>
                  </a:lnTo>
                  <a:lnTo>
                    <a:pt x="139199" y="239414"/>
                  </a:lnTo>
                  <a:lnTo>
                    <a:pt x="278399" y="119706"/>
                  </a:lnTo>
                  <a:lnTo>
                    <a:pt x="208799" y="119706"/>
                  </a:lnTo>
                  <a:lnTo>
                    <a:pt x="20879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23"/>
          <p:cNvSpPr txBox="1"/>
          <p:nvPr>
            <p:ph type="title"/>
          </p:nvPr>
        </p:nvSpPr>
        <p:spPr>
          <a:xfrm>
            <a:off x="201326" y="121400"/>
            <a:ext cx="7599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Sistemi di rilevamento delle intrusioni - STRUMENTI</a:t>
            </a:r>
            <a:endParaRPr/>
          </a:p>
        </p:txBody>
      </p:sp>
      <p:grpSp>
        <p:nvGrpSpPr>
          <p:cNvPr id="1124" name="Google Shape;1124;p2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25" name="Google Shape;112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2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7" name="Google Shape;1127;p23"/>
          <p:cNvSpPr txBox="1"/>
          <p:nvPr/>
        </p:nvSpPr>
        <p:spPr>
          <a:xfrm>
            <a:off x="126874" y="6539475"/>
            <a:ext cx="7250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8" name="Google Shape;1128;p23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9" name="Google Shape;11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0" name="Google Shape;1130;p23"/>
          <p:cNvGraphicFramePr/>
          <p:nvPr/>
        </p:nvGraphicFramePr>
        <p:xfrm>
          <a:off x="414228" y="1584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{742357A9-432A-444E-933A-7ED0EABD4010}</a:tableStyleId>
              </a:tblPr>
              <a:tblGrid>
                <a:gridCol w="1552575"/>
                <a:gridCol w="4086225"/>
              </a:tblGrid>
              <a:tr h="3657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Caratteristiche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Sbuffare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NIDS, HIDS;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https://www.snort.org/snort3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Suricata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NIDS, HIDS;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https://docs.suricata.io/en/latest/#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3727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Zeek/Zeek- IDS/Bro-IDS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2020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Quadro di analisi di rete;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https://zeek.org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OpenWIPS-ng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senza fili;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https://openwips-ng.org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6838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Cipolla della sicurezza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6375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Soluzioni di monitoraggio;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https://securityonionsolutions.com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Hogzilla IDS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1588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Rilevamento delle anomalie di rete;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https://ids-hogzilla.org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OSSEC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HIDS;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https://www.ossec.net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</a:tbl>
          </a:graphicData>
        </a:graphic>
      </p:graphicFrame>
      <p:grpSp>
        <p:nvGrpSpPr>
          <p:cNvPr id="1131" name="Google Shape;1131;p23"/>
          <p:cNvGrpSpPr/>
          <p:nvPr/>
        </p:nvGrpSpPr>
        <p:grpSpPr>
          <a:xfrm>
            <a:off x="6051100" y="1670744"/>
            <a:ext cx="6141175" cy="1331595"/>
            <a:chOff x="6051100" y="1670744"/>
            <a:chExt cx="6141175" cy="1331595"/>
          </a:xfrm>
        </p:grpSpPr>
        <p:pic>
          <p:nvPicPr>
            <p:cNvPr id="1132" name="Google Shape;1132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51100" y="2127801"/>
              <a:ext cx="231512" cy="21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3" name="Google Shape;1133;p23"/>
            <p:cNvSpPr/>
            <p:nvPr/>
          </p:nvSpPr>
          <p:spPr>
            <a:xfrm>
              <a:off x="6301380" y="1670744"/>
              <a:ext cx="5890895" cy="1331595"/>
            </a:xfrm>
            <a:custGeom>
              <a:rect b="b" l="l" r="r" t="t"/>
              <a:pathLst>
                <a:path extrusionOk="0" h="1331595" w="5890895">
                  <a:moveTo>
                    <a:pt x="5890619" y="0"/>
                  </a:moveTo>
                  <a:lnTo>
                    <a:pt x="0" y="0"/>
                  </a:lnTo>
                  <a:lnTo>
                    <a:pt x="0" y="1331400"/>
                  </a:lnTo>
                  <a:lnTo>
                    <a:pt x="5890619" y="1331400"/>
                  </a:lnTo>
                  <a:lnTo>
                    <a:pt x="5890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4" name="Google Shape;1134;p23"/>
          <p:cNvSpPr txBox="1"/>
          <p:nvPr/>
        </p:nvSpPr>
        <p:spPr>
          <a:xfrm>
            <a:off x="6301380" y="1670744"/>
            <a:ext cx="5890800" cy="1325100"/>
          </a:xfrm>
          <a:prstGeom prst="rect">
            <a:avLst/>
          </a:pr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-279400" lvl="0" marL="3765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Snort è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un IDS basato su firma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che può funzionare come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8765" lvl="1" marL="833755" rtl="0" algn="l">
              <a:lnSpc>
                <a:spcPct val="119166"/>
              </a:lnSpc>
              <a:spcBef>
                <a:spcPts val="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HIDS quando è installato in un host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79399" lvl="1" marL="834389" marR="383540" rtl="0" algn="l">
              <a:lnSpc>
                <a:spcPct val="115833"/>
              </a:lnSpc>
              <a:spcBef>
                <a:spcPts val="7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NIDS quando è installato in un'altra posizione o dispositivo di filtraggio nella rete.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377190" marR="314325" rtl="0" algn="l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un NIDS/HIDS open-source e può essere utilizzato come IDPS (</a:t>
            </a: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se è in modalità inline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4"/>
          <p:cNvSpPr txBox="1"/>
          <p:nvPr>
            <p:ph type="title"/>
          </p:nvPr>
        </p:nvSpPr>
        <p:spPr>
          <a:xfrm>
            <a:off x="855401" y="211425"/>
            <a:ext cx="81543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Sistemi di rilevamento delle intrusioni - STRUMENTI</a:t>
            </a:r>
            <a:endParaRPr/>
          </a:p>
        </p:txBody>
      </p:sp>
      <p:grpSp>
        <p:nvGrpSpPr>
          <p:cNvPr id="1140" name="Google Shape;1140;p24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41" name="Google Shape;114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2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3" name="Google Shape;1143;p24"/>
          <p:cNvSpPr txBox="1"/>
          <p:nvPr/>
        </p:nvSpPr>
        <p:spPr>
          <a:xfrm>
            <a:off x="126874" y="6539475"/>
            <a:ext cx="7360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4" name="Google Shape;1144;p24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5" name="Google Shape;11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6" name="Google Shape;1146;p24"/>
          <p:cNvGraphicFramePr/>
          <p:nvPr/>
        </p:nvGraphicFramePr>
        <p:xfrm>
          <a:off x="414228" y="1584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{742357A9-432A-444E-933A-7ED0EABD4010}</a:tableStyleId>
              </a:tblPr>
              <a:tblGrid>
                <a:gridCol w="1552575"/>
                <a:gridCol w="4086225"/>
              </a:tblGrid>
              <a:tr h="3657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Caratteristiche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Sbuffare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NIDS, HIDS;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https://www.snort.org/snort3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Suricata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NIDS, HIDS;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https://docs.suricata.io/en/latest/#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3727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Zeek/Zeek- IDS/Bro-IDS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2020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Quadro di analisi di rete;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https://zeek.org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OpenWIPS-ng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IDS senza fili;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https://openwips-ng.org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6838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Cipolla della sicurezza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6375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Soluzioni di monitoraggio;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https://securityonionsolutions.com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Hogzilla IDS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1588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Rilevamento delle anomalie di rete;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https://ids-hogzilla.org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OSSEC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HIDS; </a:t>
                      </a:r>
                      <a:r>
                        <a:rPr lang="en-US" sz="1600" u="sng" cap="none" strike="noStrike">
                          <a:solidFill>
                            <a:srgbClr val="87882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https://www.ossec.net</a:t>
                      </a:r>
                      <a:endParaRPr sz="16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B"/>
                    </a:solidFill>
                  </a:tcPr>
                </a:tc>
              </a:tr>
            </a:tbl>
          </a:graphicData>
        </a:graphic>
      </p:graphicFrame>
      <p:grpSp>
        <p:nvGrpSpPr>
          <p:cNvPr id="1147" name="Google Shape;1147;p24"/>
          <p:cNvGrpSpPr/>
          <p:nvPr/>
        </p:nvGrpSpPr>
        <p:grpSpPr>
          <a:xfrm>
            <a:off x="6033651" y="2239760"/>
            <a:ext cx="6158675" cy="2815590"/>
            <a:chOff x="6033651" y="2239760"/>
            <a:chExt cx="6158675" cy="2815590"/>
          </a:xfrm>
        </p:grpSpPr>
        <p:pic>
          <p:nvPicPr>
            <p:cNvPr id="1148" name="Google Shape;1148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33651" y="2498845"/>
              <a:ext cx="231512" cy="21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9" name="Google Shape;1149;p24"/>
            <p:cNvSpPr/>
            <p:nvPr/>
          </p:nvSpPr>
          <p:spPr>
            <a:xfrm>
              <a:off x="6323021" y="2239760"/>
              <a:ext cx="5869305" cy="2815590"/>
            </a:xfrm>
            <a:custGeom>
              <a:rect b="b" l="l" r="r" t="t"/>
              <a:pathLst>
                <a:path extrusionOk="0" h="2815590" w="5869305">
                  <a:moveTo>
                    <a:pt x="5868978" y="0"/>
                  </a:moveTo>
                  <a:lnTo>
                    <a:pt x="0" y="0"/>
                  </a:lnTo>
                  <a:lnTo>
                    <a:pt x="0" y="2815130"/>
                  </a:lnTo>
                  <a:lnTo>
                    <a:pt x="5868978" y="2815130"/>
                  </a:lnTo>
                  <a:lnTo>
                    <a:pt x="5868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6323021" y="2239760"/>
              <a:ext cx="5869305" cy="2815590"/>
            </a:xfrm>
            <a:custGeom>
              <a:rect b="b" l="l" r="r" t="t"/>
              <a:pathLst>
                <a:path extrusionOk="0" h="2815590" w="5869305">
                  <a:moveTo>
                    <a:pt x="5868978" y="2815131"/>
                  </a:moveTo>
                  <a:lnTo>
                    <a:pt x="0" y="2815131"/>
                  </a:lnTo>
                  <a:lnTo>
                    <a:pt x="0" y="0"/>
                  </a:lnTo>
                  <a:lnTo>
                    <a:pt x="5868978" y="0"/>
                  </a:lnTo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1" name="Google Shape;1151;p24"/>
          <p:cNvSpPr txBox="1"/>
          <p:nvPr/>
        </p:nvSpPr>
        <p:spPr>
          <a:xfrm>
            <a:off x="6401761" y="2339340"/>
            <a:ext cx="55608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273050" lvl="0" marL="298450" marR="46799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Il progetto e il codice Suricata sono di proprietà e supportati dalla Open Information Security Foundation (OISF).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un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NIDS/HIDS open-source basato sulle firme.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Il suo motore è in grado di gestire: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17916"/>
              </a:lnSpc>
              <a:spcBef>
                <a:spcPts val="3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Sistema di rilevamento delle intrusioni (IDS)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Prevenzione delle intrusioni in linea (IPS)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17916"/>
              </a:lnSpc>
              <a:spcBef>
                <a:spcPts val="7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Monitoraggio della sicurezza della rete (NSM)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Elaborazione .pcap offline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formati di ingresso e uscita standard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come YAML e JSON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Può essere integrato con altri strumenti di monitoraggio come i SIEM.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5015" rtl="0" algn="l">
              <a:lnSpc>
                <a:spcPct val="118750"/>
              </a:lnSpc>
              <a:spcBef>
                <a:spcPts val="1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come Splunk, Logstash/Elasticsearch, Kibana e altri.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La sua sintassi è simile a quella di SNORT !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25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1157" name="Google Shape;115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8" name="Google Shape;1158;p25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9" name="Google Shape;1159;p25"/>
          <p:cNvSpPr txBox="1"/>
          <p:nvPr>
            <p:ph type="title"/>
          </p:nvPr>
        </p:nvSpPr>
        <p:spPr>
          <a:xfrm>
            <a:off x="855396" y="387603"/>
            <a:ext cx="462788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</a:t>
            </a:r>
            <a:endParaRPr/>
          </a:p>
        </p:txBody>
      </p:sp>
      <p:sp>
        <p:nvSpPr>
          <p:cNvPr id="1160" name="Google Shape;1160;p25"/>
          <p:cNvSpPr txBox="1"/>
          <p:nvPr/>
        </p:nvSpPr>
        <p:spPr>
          <a:xfrm>
            <a:off x="126877" y="1429927"/>
            <a:ext cx="6329700" cy="5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875">
            <a:spAutoFit/>
          </a:bodyPr>
          <a:lstStyle/>
          <a:p>
            <a:pPr indent="-133350" lvl="0" marL="7581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Installazione su Linux: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$ apt-get update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$ apt-get install snort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4454" lvl="0" marL="709295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Configurazione di Snort: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Modificare il file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/etc/snort/snort.conf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 nano o gedit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 questo file è possibile configurare le variabili di rete, come ad esempio l'IP di una rete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$HOME_NET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rappresenta gli indirizzi IP della rete interna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$EXTERNAL_NET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: rappresenta gli indirizzi IP delle reti esterne.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Specificare la posizione delle regole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var RULE_PATH .../regole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Specificare che saranno memorizzati in local-rules: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# include $RULE_PATH/local.rules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# include $RULE_PATH/app-detect.rules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# include $RULE_PATH/attack-response.rules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# include $RULE_PATH/backdoor.rules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# include $RULE_PATH/bad-traffic.rules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10750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i="1" lang="en-US" sz="9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4" lvl="0" marL="70929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Testare ed eseguire Snort: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$ sudo service snort start / stop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83819" lvl="1" marL="891539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$ sudo snort -T -c /etc/snort/snort.conf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1" name="Google Shape;1161;p25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62" name="Google Shape;1162;p25"/>
          <p:cNvGrpSpPr/>
          <p:nvPr/>
        </p:nvGrpSpPr>
        <p:grpSpPr>
          <a:xfrm>
            <a:off x="6722513" y="0"/>
            <a:ext cx="5373869" cy="6755798"/>
            <a:chOff x="6722513" y="0"/>
            <a:chExt cx="5373869" cy="6755798"/>
          </a:xfrm>
        </p:grpSpPr>
        <p:pic>
          <p:nvPicPr>
            <p:cNvPr id="1163" name="Google Shape;116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4" name="Google Shape;1164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12556" y="411764"/>
              <a:ext cx="2657674" cy="2029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5" name="Google Shape;1165;p25"/>
            <p:cNvSpPr/>
            <p:nvPr/>
          </p:nvSpPr>
          <p:spPr>
            <a:xfrm>
              <a:off x="6807794" y="407002"/>
              <a:ext cx="2667635" cy="2038985"/>
            </a:xfrm>
            <a:custGeom>
              <a:rect b="b" l="l" r="r" t="t"/>
              <a:pathLst>
                <a:path extrusionOk="0" h="2038985" w="2667634">
                  <a:moveTo>
                    <a:pt x="0" y="0"/>
                  </a:moveTo>
                  <a:lnTo>
                    <a:pt x="2667199" y="0"/>
                  </a:lnTo>
                  <a:lnTo>
                    <a:pt x="2667199" y="2038537"/>
                  </a:lnTo>
                  <a:lnTo>
                    <a:pt x="0" y="203853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6" name="Google Shape;1166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16986" y="102200"/>
              <a:ext cx="2750607" cy="2130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7" name="Google Shape;1167;p25"/>
            <p:cNvSpPr/>
            <p:nvPr/>
          </p:nvSpPr>
          <p:spPr>
            <a:xfrm>
              <a:off x="9312224" y="97438"/>
              <a:ext cx="2760345" cy="2139950"/>
            </a:xfrm>
            <a:custGeom>
              <a:rect b="b" l="l" r="r" t="t"/>
              <a:pathLst>
                <a:path extrusionOk="0" h="2139950" w="2760345">
                  <a:moveTo>
                    <a:pt x="0" y="0"/>
                  </a:moveTo>
                  <a:lnTo>
                    <a:pt x="2760134" y="0"/>
                  </a:lnTo>
                  <a:lnTo>
                    <a:pt x="2760134" y="2139695"/>
                  </a:lnTo>
                  <a:lnTo>
                    <a:pt x="0" y="21396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8" name="Google Shape;1168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33952" y="2701432"/>
              <a:ext cx="4996040" cy="1430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9" name="Google Shape;1169;p25"/>
            <p:cNvSpPr/>
            <p:nvPr/>
          </p:nvSpPr>
          <p:spPr>
            <a:xfrm>
              <a:off x="9327676" y="3722815"/>
              <a:ext cx="934719" cy="169545"/>
            </a:xfrm>
            <a:custGeom>
              <a:rect b="b" l="l" r="r" t="t"/>
              <a:pathLst>
                <a:path extrusionOk="0" h="169545" w="934720">
                  <a:moveTo>
                    <a:pt x="0" y="0"/>
                  </a:moveTo>
                  <a:lnTo>
                    <a:pt x="934673" y="0"/>
                  </a:lnTo>
                  <a:lnTo>
                    <a:pt x="934673" y="169142"/>
                  </a:lnTo>
                  <a:lnTo>
                    <a:pt x="0" y="16914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0" name="Google Shape;1170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455417" y="2379015"/>
              <a:ext cx="2612177" cy="1081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1" name="Google Shape;1171;p25"/>
            <p:cNvSpPr/>
            <p:nvPr/>
          </p:nvSpPr>
          <p:spPr>
            <a:xfrm>
              <a:off x="9426842" y="2350439"/>
              <a:ext cx="2669540" cy="1139190"/>
            </a:xfrm>
            <a:custGeom>
              <a:rect b="b" l="l" r="r" t="t"/>
              <a:pathLst>
                <a:path extrusionOk="0" h="1139189" w="2669540">
                  <a:moveTo>
                    <a:pt x="0" y="0"/>
                  </a:moveTo>
                  <a:lnTo>
                    <a:pt x="2669328" y="0"/>
                  </a:lnTo>
                  <a:lnTo>
                    <a:pt x="2669328" y="1138877"/>
                  </a:lnTo>
                  <a:lnTo>
                    <a:pt x="0" y="113887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9353042" y="3470939"/>
              <a:ext cx="79375" cy="252095"/>
            </a:xfrm>
            <a:custGeom>
              <a:rect b="b" l="l" r="r" t="t"/>
              <a:pathLst>
                <a:path extrusionOk="0" h="252095" w="79375">
                  <a:moveTo>
                    <a:pt x="78929" y="0"/>
                  </a:moveTo>
                  <a:lnTo>
                    <a:pt x="0" y="251877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10262349" y="3482398"/>
              <a:ext cx="1805305" cy="241935"/>
            </a:xfrm>
            <a:custGeom>
              <a:rect b="b" l="l" r="r" t="t"/>
              <a:pathLst>
                <a:path extrusionOk="0" h="241935" w="1805304">
                  <a:moveTo>
                    <a:pt x="1805246" y="0"/>
                  </a:moveTo>
                  <a:lnTo>
                    <a:pt x="0" y="241940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4" name="Google Shape;1174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727393" y="4224042"/>
              <a:ext cx="5340200" cy="2531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5" name="Google Shape;1175;p25"/>
            <p:cNvSpPr/>
            <p:nvPr/>
          </p:nvSpPr>
          <p:spPr>
            <a:xfrm>
              <a:off x="6722513" y="4200504"/>
              <a:ext cx="1677035" cy="217170"/>
            </a:xfrm>
            <a:custGeom>
              <a:rect b="b" l="l" r="r" t="t"/>
              <a:pathLst>
                <a:path extrusionOk="0" h="217170" w="1677034">
                  <a:moveTo>
                    <a:pt x="0" y="0"/>
                  </a:moveTo>
                  <a:lnTo>
                    <a:pt x="1677019" y="0"/>
                  </a:lnTo>
                  <a:lnTo>
                    <a:pt x="1677019" y="216720"/>
                  </a:lnTo>
                  <a:lnTo>
                    <a:pt x="0" y="216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6"/>
          <p:cNvSpPr txBox="1"/>
          <p:nvPr>
            <p:ph type="title"/>
          </p:nvPr>
        </p:nvSpPr>
        <p:spPr>
          <a:xfrm>
            <a:off x="855396" y="147315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</a:t>
            </a:r>
            <a:endParaRPr/>
          </a:p>
        </p:txBody>
      </p:sp>
      <p:grpSp>
        <p:nvGrpSpPr>
          <p:cNvPr id="1181" name="Google Shape;1181;p2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82" name="Google Shape;118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3" name="Google Shape;1183;p2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4" name="Google Shape;1184;p26"/>
          <p:cNvSpPr txBox="1"/>
          <p:nvPr/>
        </p:nvSpPr>
        <p:spPr>
          <a:xfrm>
            <a:off x="126874" y="6539475"/>
            <a:ext cx="73350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5" name="Google Shape;1185;p26"/>
          <p:cNvSpPr txBox="1"/>
          <p:nvPr/>
        </p:nvSpPr>
        <p:spPr>
          <a:xfrm>
            <a:off x="654303" y="1294464"/>
            <a:ext cx="58203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01600" lvl="0" marL="103504" marR="267335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Eseguire Snort senza visualizzare gli avvisi sullo schermo, limitandosi a registrarli in /var/log/snort/snort/snort.log.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XXXX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702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$ sudo snort -c /etc/snort/snort.conf -l /var/log/snort/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2717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Eseguire Snort visualizzando gli avvisi sullo schermo e registrarli in /var/log/snort/snort/snort.log.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XXXX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6385" marR="826135" rtl="0" algn="l">
              <a:lnSpc>
                <a:spcPct val="118750"/>
              </a:lnSpc>
              <a:spcBef>
                <a:spcPts val="74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$ sudo snort -d -l /var/log/snort/ -h 10.0.0.0/24 - A console -c /etc/snort/snort.conf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5715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Importante: i log di Snort sono archiviati in modo criptato. Per visualizzarne il contenuto, è necessario accedere al registro corrispondente (.XXXX).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702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$ sudo snort -r /var/log/snort/snort.log.XXXX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6" name="Google Shape;1186;p26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7" name="Google Shape;11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5208" y="1604143"/>
            <a:ext cx="5215578" cy="3630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7"/>
          <p:cNvSpPr txBox="1"/>
          <p:nvPr>
            <p:ph type="title"/>
          </p:nvPr>
        </p:nvSpPr>
        <p:spPr>
          <a:xfrm>
            <a:off x="855401" y="384550"/>
            <a:ext cx="78399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 -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Palatino Linotype"/>
                <a:ea typeface="Palatino Linotype"/>
                <a:cs typeface="Palatino Linotype"/>
                <a:sym typeface="Palatino Linotype"/>
              </a:rPr>
              <a:t>CHI, DOVE e COSA</a:t>
            </a:r>
            <a:endParaRPr/>
          </a:p>
        </p:txBody>
      </p:sp>
      <p:grpSp>
        <p:nvGrpSpPr>
          <p:cNvPr id="1194" name="Google Shape;1194;p27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195" name="Google Shape;119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6" name="Google Shape;1196;p2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7" name="Google Shape;1197;p27"/>
          <p:cNvSpPr txBox="1"/>
          <p:nvPr/>
        </p:nvSpPr>
        <p:spPr>
          <a:xfrm>
            <a:off x="126877" y="2931667"/>
            <a:ext cx="73629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85090" lvl="0" marL="854710" marR="196215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Azione (</a:t>
            </a:r>
            <a:r>
              <a:rPr b="1" lang="en-US" sz="11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colore rosso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):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alert, pass (interrompe l'ispezione del pacchetto), drop (abbandona il pacchetto e avvisa) e reject (invia un errore)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85471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Header (</a:t>
            </a:r>
            <a:r>
              <a:rPr b="1" lang="en-US" sz="11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colore verde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protocollo, indirizzi IP e porte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103695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Gli indirizzi IP possono essere dichiarati come $HOME_NET e $EXTERNAL_NET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4455" lvl="1" marL="10369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Entrambe le variabili rappresentano un intervallo IP specificato nel file di configurazione </a:t>
            </a:r>
            <a:r>
              <a:rPr i="1" lang="en-US" sz="900">
                <a:latin typeface="Verdana"/>
                <a:ea typeface="Verdana"/>
                <a:cs typeface="Verdana"/>
                <a:sym typeface="Verdana"/>
              </a:rPr>
              <a:t>snort.conf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854710" marR="5080" rtl="0" algn="l">
              <a:lnSpc>
                <a:spcPct val="115833"/>
              </a:lnSpc>
              <a:spcBef>
                <a:spcPts val="70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Opzioni delle regole (</a:t>
            </a:r>
            <a:r>
              <a:rPr b="1" lang="en-US" sz="11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colore blu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msg (messaggio da rappresentare/salvare nel log), sid: l'ID della regola che deve essere unico, ecc.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671830" marR="14604" rtl="0" algn="l">
              <a:lnSpc>
                <a:spcPct val="115000"/>
              </a:lnSpc>
              <a:spcBef>
                <a:spcPts val="735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	Si consiglia di accedere alla documentazione ufficiale di SNORT per esplorare tutte le opzioni possibili: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90" lvl="1" marL="85471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L'installazione di Snort 3 (è complessa): </a:t>
            </a:r>
            <a:r>
              <a:rPr lang="en-US" sz="11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https://docs.snort.org/start/installation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1" marL="85471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Configurazione di Snort: </a:t>
            </a:r>
            <a:r>
              <a:rPr lang="en-US" sz="11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https://docs.snort.org/start/configuration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1" marL="854710" marR="1722754" rtl="0" algn="l">
              <a:lnSpc>
                <a:spcPct val="100800"/>
              </a:lnSpc>
              <a:spcBef>
                <a:spcPts val="54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Struttura delle regole SNORT: </a:t>
            </a:r>
            <a:r>
              <a:rPr lang="en-US" sz="11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//paginas.fe.up.pt/~mgi98020/pgr/writing_snort_rules.htm; https://docs.snort.org/rules/; </a:t>
            </a:r>
            <a:r>
              <a:rPr lang="en-US" sz="11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https://docs.snort.org/rules/options/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28905" lvl="1" marL="898525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Esempi: </a:t>
            </a:r>
            <a:r>
              <a:rPr lang="en-US" sz="11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https://paginas.fe.up.pt/~mgi98020/pgr/writing_snort_rules.htm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8" name="Google Shape;1198;p27"/>
          <p:cNvSpPr txBox="1"/>
          <p:nvPr/>
        </p:nvSpPr>
        <p:spPr>
          <a:xfrm>
            <a:off x="694878" y="1482850"/>
            <a:ext cx="5433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3970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Una regola in SNORT è rappresentata come segue: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9" name="Google Shape;1199;p27"/>
          <p:cNvSpPr txBox="1"/>
          <p:nvPr/>
        </p:nvSpPr>
        <p:spPr>
          <a:xfrm>
            <a:off x="694879" y="2638050"/>
            <a:ext cx="3092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3970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Struttura della norma: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0" name="Google Shape;1200;p27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1" name="Google Shape;12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27"/>
          <p:cNvSpPr txBox="1"/>
          <p:nvPr/>
        </p:nvSpPr>
        <p:spPr>
          <a:xfrm>
            <a:off x="938351" y="1784212"/>
            <a:ext cx="6570900" cy="5523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97155" marR="4826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alert </a:t>
            </a:r>
            <a:r>
              <a:rPr b="1" lang="en-US" sz="170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tcp $HOME_NET 2562 </a:t>
            </a:r>
            <a:r>
              <a:rPr b="1" lang="en-US" sz="170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-&gt; </a:t>
            </a:r>
            <a:r>
              <a:rPr b="1" lang="en-US" sz="170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$EXTERNAL_NET any </a:t>
            </a:r>
            <a:r>
              <a:rPr b="1" lang="en-US" sz="17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(msg: "ALERTA"; content: "I LOVE YOU"; sid:2009;)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03" name="Google Shape;1203;p27"/>
          <p:cNvSpPr txBox="1"/>
          <p:nvPr/>
        </p:nvSpPr>
        <p:spPr>
          <a:xfrm>
            <a:off x="4578187" y="2477515"/>
            <a:ext cx="3343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24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WHERE (-&gt;, &lt;-, &lt;&gt;) </a:t>
            </a:r>
            <a:r>
              <a:rPr b="1" lang="en-US" sz="15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 CHI </a:t>
            </a:r>
            <a:r>
              <a:rPr b="1" lang="en-US" sz="15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COSA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" name="Google Shape;1208;p28"/>
          <p:cNvGrpSpPr/>
          <p:nvPr/>
        </p:nvGrpSpPr>
        <p:grpSpPr>
          <a:xfrm>
            <a:off x="6893328" y="0"/>
            <a:ext cx="5298670" cy="6858000"/>
            <a:chOff x="6893328" y="0"/>
            <a:chExt cx="5298670" cy="6858000"/>
          </a:xfrm>
        </p:grpSpPr>
        <p:sp>
          <p:nvSpPr>
            <p:cNvPr id="1209" name="Google Shape;1209;p28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0" name="Google Shape;121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47615" y="0"/>
              <a:ext cx="494438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1" name="Google Shape;1211;p28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2" name="Google Shape;1212;p28"/>
          <p:cNvSpPr txBox="1"/>
          <p:nvPr>
            <p:ph type="title"/>
          </p:nvPr>
        </p:nvSpPr>
        <p:spPr>
          <a:xfrm>
            <a:off x="874921" y="274328"/>
            <a:ext cx="6404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</a:t>
            </a:r>
            <a:endParaRPr/>
          </a:p>
        </p:txBody>
      </p:sp>
      <p:grpSp>
        <p:nvGrpSpPr>
          <p:cNvPr id="1213" name="Google Shape;1213;p2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214" name="Google Shape;1214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5" name="Google Shape;1215;p2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6" name="Google Shape;1216;p28"/>
          <p:cNvSpPr txBox="1"/>
          <p:nvPr/>
        </p:nvSpPr>
        <p:spPr>
          <a:xfrm>
            <a:off x="126875" y="6539475"/>
            <a:ext cx="74610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7" name="Google Shape;1217;p28"/>
          <p:cNvSpPr txBox="1"/>
          <p:nvPr/>
        </p:nvSpPr>
        <p:spPr>
          <a:xfrm>
            <a:off x="692056" y="1566164"/>
            <a:ext cx="654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07950" lvl="0" marL="103504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	Esistono analizzatori online con regole statiche che aiutano i futuri esperti a iniziare il loro lavoro.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8" name="Google Shape;1218;p28"/>
          <p:cNvSpPr txBox="1"/>
          <p:nvPr/>
        </p:nvSpPr>
        <p:spPr>
          <a:xfrm>
            <a:off x="874935" y="2189988"/>
            <a:ext cx="3543300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91440" lvl="0" marL="104139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Snorpy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un creatore di regole Snort basato sul web, fornito da C. Davis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1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4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http://snorpy.cyb3rs3c.net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9" name="Google Shape;1219;p28"/>
          <p:cNvSpPr txBox="1"/>
          <p:nvPr/>
        </p:nvSpPr>
        <p:spPr>
          <a:xfrm>
            <a:off x="692060" y="4426654"/>
            <a:ext cx="38316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85090" lvl="0" marL="104139" marR="14224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	Snort Analyzer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fornito da asecuritysite, consente di analizzare le regole in base alle catture del traffico grezzo esistente (.pcap).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1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3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snort?fname=bit.pcap&amp;rulesname=bit.rules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0" name="Google Shape;1220;p28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21" name="Google Shape;1221;p28"/>
          <p:cNvGrpSpPr/>
          <p:nvPr/>
        </p:nvGrpSpPr>
        <p:grpSpPr>
          <a:xfrm>
            <a:off x="4851220" y="0"/>
            <a:ext cx="6859194" cy="6064881"/>
            <a:chOff x="4851220" y="0"/>
            <a:chExt cx="6859194" cy="6064881"/>
          </a:xfrm>
        </p:grpSpPr>
        <p:pic>
          <p:nvPicPr>
            <p:cNvPr id="1222" name="Google Shape;1222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Google Shape;1223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55983" y="2145452"/>
              <a:ext cx="3861141" cy="2363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4" name="Google Shape;1224;p28"/>
            <p:cNvSpPr/>
            <p:nvPr/>
          </p:nvSpPr>
          <p:spPr>
            <a:xfrm>
              <a:off x="4851220" y="2140690"/>
              <a:ext cx="3870960" cy="2373630"/>
            </a:xfrm>
            <a:custGeom>
              <a:rect b="b" l="l" r="r" t="t"/>
              <a:pathLst>
                <a:path extrusionOk="0" h="2373629" w="3870959">
                  <a:moveTo>
                    <a:pt x="0" y="0"/>
                  </a:moveTo>
                  <a:lnTo>
                    <a:pt x="3870667" y="0"/>
                  </a:lnTo>
                  <a:lnTo>
                    <a:pt x="3870667" y="2373338"/>
                  </a:lnTo>
                  <a:lnTo>
                    <a:pt x="0" y="237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5" name="Google Shape;1225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55983" y="4618033"/>
              <a:ext cx="3861142" cy="1441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6" name="Google Shape;1226;p28"/>
            <p:cNvSpPr/>
            <p:nvPr/>
          </p:nvSpPr>
          <p:spPr>
            <a:xfrm>
              <a:off x="4851220" y="4613271"/>
              <a:ext cx="3870960" cy="1451610"/>
            </a:xfrm>
            <a:custGeom>
              <a:rect b="b" l="l" r="r" t="t"/>
              <a:pathLst>
                <a:path extrusionOk="0" h="1451610" w="3870959">
                  <a:moveTo>
                    <a:pt x="0" y="0"/>
                  </a:moveTo>
                  <a:lnTo>
                    <a:pt x="3870667" y="0"/>
                  </a:lnTo>
                  <a:lnTo>
                    <a:pt x="3870667" y="1451061"/>
                  </a:lnTo>
                  <a:lnTo>
                    <a:pt x="0" y="145106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8722597" y="2294506"/>
              <a:ext cx="450215" cy="214629"/>
            </a:xfrm>
            <a:custGeom>
              <a:rect b="b" l="l" r="r" t="t"/>
              <a:pathLst>
                <a:path extrusionOk="0" h="214630" w="450215">
                  <a:moveTo>
                    <a:pt x="342474" y="0"/>
                  </a:moveTo>
                  <a:lnTo>
                    <a:pt x="342474" y="53638"/>
                  </a:lnTo>
                  <a:lnTo>
                    <a:pt x="0" y="53638"/>
                  </a:lnTo>
                  <a:lnTo>
                    <a:pt x="0" y="160915"/>
                  </a:lnTo>
                  <a:lnTo>
                    <a:pt x="342474" y="160915"/>
                  </a:lnTo>
                  <a:lnTo>
                    <a:pt x="342474" y="214555"/>
                  </a:lnTo>
                  <a:lnTo>
                    <a:pt x="449751" y="107276"/>
                  </a:lnTo>
                  <a:lnTo>
                    <a:pt x="3424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8722597" y="2294507"/>
              <a:ext cx="450215" cy="214629"/>
            </a:xfrm>
            <a:custGeom>
              <a:rect b="b" l="l" r="r" t="t"/>
              <a:pathLst>
                <a:path extrusionOk="0" h="214630" w="450215">
                  <a:moveTo>
                    <a:pt x="342475" y="214554"/>
                  </a:moveTo>
                  <a:lnTo>
                    <a:pt x="342475" y="160915"/>
                  </a:lnTo>
                  <a:lnTo>
                    <a:pt x="0" y="160915"/>
                  </a:lnTo>
                  <a:lnTo>
                    <a:pt x="0" y="53638"/>
                  </a:lnTo>
                  <a:lnTo>
                    <a:pt x="342475" y="53638"/>
                  </a:lnTo>
                  <a:lnTo>
                    <a:pt x="342475" y="0"/>
                  </a:lnTo>
                  <a:lnTo>
                    <a:pt x="449752" y="107277"/>
                  </a:lnTo>
                  <a:lnTo>
                    <a:pt x="342475" y="214554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8722597" y="4785850"/>
              <a:ext cx="450215" cy="214629"/>
            </a:xfrm>
            <a:custGeom>
              <a:rect b="b" l="l" r="r" t="t"/>
              <a:pathLst>
                <a:path extrusionOk="0" h="214629" w="450215">
                  <a:moveTo>
                    <a:pt x="342474" y="0"/>
                  </a:moveTo>
                  <a:lnTo>
                    <a:pt x="342474" y="53638"/>
                  </a:lnTo>
                  <a:lnTo>
                    <a:pt x="0" y="53638"/>
                  </a:lnTo>
                  <a:lnTo>
                    <a:pt x="0" y="160915"/>
                  </a:lnTo>
                  <a:lnTo>
                    <a:pt x="342474" y="160915"/>
                  </a:lnTo>
                  <a:lnTo>
                    <a:pt x="342474" y="214553"/>
                  </a:lnTo>
                  <a:lnTo>
                    <a:pt x="449751" y="107276"/>
                  </a:lnTo>
                  <a:lnTo>
                    <a:pt x="3424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8722597" y="4785850"/>
              <a:ext cx="450215" cy="214629"/>
            </a:xfrm>
            <a:custGeom>
              <a:rect b="b" l="l" r="r" t="t"/>
              <a:pathLst>
                <a:path extrusionOk="0" h="214629" w="450215">
                  <a:moveTo>
                    <a:pt x="342475" y="214554"/>
                  </a:moveTo>
                  <a:lnTo>
                    <a:pt x="342475" y="160915"/>
                  </a:lnTo>
                  <a:lnTo>
                    <a:pt x="0" y="160915"/>
                  </a:lnTo>
                  <a:lnTo>
                    <a:pt x="0" y="53638"/>
                  </a:lnTo>
                  <a:lnTo>
                    <a:pt x="342475" y="53638"/>
                  </a:lnTo>
                  <a:lnTo>
                    <a:pt x="342475" y="0"/>
                  </a:lnTo>
                  <a:lnTo>
                    <a:pt x="449752" y="107277"/>
                  </a:lnTo>
                  <a:lnTo>
                    <a:pt x="342475" y="214554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1" name="Google Shape;1231;p28"/>
          <p:cNvSpPr txBox="1"/>
          <p:nvPr/>
        </p:nvSpPr>
        <p:spPr>
          <a:xfrm>
            <a:off x="148975" y="6042650"/>
            <a:ext cx="41421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2700" marR="1793239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C. Davis, "Snorpy", 2024.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http://snorpy.cyb3rs3c.net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2625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Buchanan, William J (2024). Analizzatore Snort. Asecuritysite.com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https://asecuritysite.com/forensics/snort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2" name="Google Shape;1232;p28"/>
          <p:cNvSpPr txBox="1"/>
          <p:nvPr/>
        </p:nvSpPr>
        <p:spPr>
          <a:xfrm>
            <a:off x="9222854" y="2166976"/>
            <a:ext cx="2664600" cy="687900"/>
          </a:xfrm>
          <a:prstGeom prst="rect">
            <a:avLst/>
          </a:prstGeom>
          <a:solidFill>
            <a:srgbClr val="FFFFFF"/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7450">
            <a:spAutoFit/>
          </a:bodyPr>
          <a:lstStyle/>
          <a:p>
            <a:pPr indent="-611505" lvl="0" marL="807085" marR="1873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un modo semplice per progettare le regole in Snort.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3" name="Google Shape;1233;p28"/>
          <p:cNvSpPr txBox="1"/>
          <p:nvPr/>
        </p:nvSpPr>
        <p:spPr>
          <a:xfrm>
            <a:off x="9222854" y="4575196"/>
            <a:ext cx="2672700" cy="724200"/>
          </a:xfrm>
          <a:prstGeom prst="rect">
            <a:avLst/>
          </a:prstGeom>
          <a:solidFill>
            <a:srgbClr val="FFFFFF"/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13650">
            <a:spAutoFit/>
          </a:bodyPr>
          <a:lstStyle/>
          <a:p>
            <a:pPr indent="377825" lvl="0" marL="130810" marR="1219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 tratta di un modo semplice per capire come funziona Snort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29"/>
          <p:cNvGrpSpPr/>
          <p:nvPr/>
        </p:nvGrpSpPr>
        <p:grpSpPr>
          <a:xfrm>
            <a:off x="6893328" y="0"/>
            <a:ext cx="5298670" cy="6858000"/>
            <a:chOff x="6893328" y="0"/>
            <a:chExt cx="5298670" cy="6858000"/>
          </a:xfrm>
        </p:grpSpPr>
        <p:sp>
          <p:nvSpPr>
            <p:cNvPr id="1239" name="Google Shape;1239;p29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0" name="Google Shape;124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47615" y="0"/>
              <a:ext cx="494438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1" name="Google Shape;1241;p29"/>
          <p:cNvSpPr txBox="1"/>
          <p:nvPr/>
        </p:nvSpPr>
        <p:spPr>
          <a:xfrm>
            <a:off x="11139385" y="6336481"/>
            <a:ext cx="15557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2" name="Google Shape;1242;p29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</a:t>
            </a:r>
            <a:endParaRPr/>
          </a:p>
        </p:txBody>
      </p:sp>
      <p:pic>
        <p:nvPicPr>
          <p:cNvPr id="1243" name="Google Shape;124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29"/>
          <p:cNvSpPr txBox="1"/>
          <p:nvPr/>
        </p:nvSpPr>
        <p:spPr>
          <a:xfrm>
            <a:off x="126875" y="6539475"/>
            <a:ext cx="7145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5" name="Google Shape;1245;p29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29"/>
          <p:cNvSpPr txBox="1"/>
          <p:nvPr/>
        </p:nvSpPr>
        <p:spPr>
          <a:xfrm>
            <a:off x="692056" y="1566164"/>
            <a:ext cx="3986529" cy="2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14300" lvl="0" marL="103504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	Con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Snort Analyzer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è possibile analizzare i risultati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 passaggi sono semplici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39700" lvl="1" marL="334645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Richiamare l'acquisizione in Wireshark, ad es: FTP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39700" lvl="1" marL="33464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Scegliere le regole Snort associate a FTP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39700" lvl="1" marL="33464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Fare clic su "Determina".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7" name="Google Shape;1247;p29"/>
          <p:cNvSpPr txBox="1"/>
          <p:nvPr/>
        </p:nvSpPr>
        <p:spPr>
          <a:xfrm>
            <a:off x="692056" y="4260595"/>
            <a:ext cx="46323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Nei pannelli sottostanti, è possibile leggere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8" name="Google Shape;1248;p29"/>
          <p:cNvSpPr txBox="1"/>
          <p:nvPr/>
        </p:nvSpPr>
        <p:spPr>
          <a:xfrm>
            <a:off x="1790032" y="4560314"/>
            <a:ext cx="3795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0" lvl="0" marL="1270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 risultati dei log SNORT e le regole applicate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9" name="Google Shape;1249;p29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50" name="Google Shape;1250;p29"/>
          <p:cNvGrpSpPr/>
          <p:nvPr/>
        </p:nvGrpSpPr>
        <p:grpSpPr>
          <a:xfrm>
            <a:off x="4564732" y="0"/>
            <a:ext cx="7145682" cy="6624310"/>
            <a:chOff x="4564732" y="0"/>
            <a:chExt cx="7145682" cy="6624310"/>
          </a:xfrm>
        </p:grpSpPr>
        <p:pic>
          <p:nvPicPr>
            <p:cNvPr id="1251" name="Google Shape;125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0074" y="1638810"/>
              <a:ext cx="6438292" cy="2403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3" name="Google Shape;1253;p29"/>
            <p:cNvSpPr/>
            <p:nvPr/>
          </p:nvSpPr>
          <p:spPr>
            <a:xfrm>
              <a:off x="5205312" y="1634048"/>
              <a:ext cx="6448425" cy="2413635"/>
            </a:xfrm>
            <a:custGeom>
              <a:rect b="b" l="l" r="r" t="t"/>
              <a:pathLst>
                <a:path extrusionOk="0" h="2413635" w="6448425">
                  <a:moveTo>
                    <a:pt x="0" y="0"/>
                  </a:moveTo>
                  <a:lnTo>
                    <a:pt x="6447819" y="0"/>
                  </a:lnTo>
                  <a:lnTo>
                    <a:pt x="6447819" y="2413226"/>
                  </a:lnTo>
                  <a:lnTo>
                    <a:pt x="0" y="241322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4564732" y="2551075"/>
              <a:ext cx="703580" cy="442595"/>
            </a:xfrm>
            <a:custGeom>
              <a:rect b="b" l="l" r="r" t="t"/>
              <a:pathLst>
                <a:path extrusionOk="0" h="442594" w="703579">
                  <a:moveTo>
                    <a:pt x="580807" y="0"/>
                  </a:moveTo>
                  <a:lnTo>
                    <a:pt x="602183" y="39848"/>
                  </a:lnTo>
                  <a:lnTo>
                    <a:pt x="0" y="362869"/>
                  </a:lnTo>
                  <a:lnTo>
                    <a:pt x="42752" y="442569"/>
                  </a:lnTo>
                  <a:lnTo>
                    <a:pt x="644935" y="119548"/>
                  </a:lnTo>
                  <a:lnTo>
                    <a:pt x="666311" y="159398"/>
                  </a:lnTo>
                  <a:lnTo>
                    <a:pt x="703259" y="36946"/>
                  </a:lnTo>
                  <a:lnTo>
                    <a:pt x="58080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4564733" y="2551075"/>
              <a:ext cx="703580" cy="442595"/>
            </a:xfrm>
            <a:custGeom>
              <a:rect b="b" l="l" r="r" t="t"/>
              <a:pathLst>
                <a:path extrusionOk="0" h="442594" w="703579">
                  <a:moveTo>
                    <a:pt x="666311" y="159400"/>
                  </a:moveTo>
                  <a:lnTo>
                    <a:pt x="644935" y="119549"/>
                  </a:lnTo>
                  <a:lnTo>
                    <a:pt x="42752" y="442569"/>
                  </a:lnTo>
                  <a:lnTo>
                    <a:pt x="0" y="362869"/>
                  </a:lnTo>
                  <a:lnTo>
                    <a:pt x="602183" y="39849"/>
                  </a:lnTo>
                  <a:lnTo>
                    <a:pt x="580807" y="0"/>
                  </a:lnTo>
                  <a:lnTo>
                    <a:pt x="703259" y="36947"/>
                  </a:lnTo>
                  <a:lnTo>
                    <a:pt x="666311" y="159400"/>
                  </a:lnTo>
                  <a:close/>
                </a:path>
              </a:pathLst>
            </a:custGeom>
            <a:noFill/>
            <a:ln cap="flat" cmpd="sng" w="158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6" name="Google Shape;1256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26931" y="6336338"/>
              <a:ext cx="5817288" cy="282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7" name="Google Shape;1257;p29"/>
            <p:cNvSpPr/>
            <p:nvPr/>
          </p:nvSpPr>
          <p:spPr>
            <a:xfrm>
              <a:off x="5822169" y="6331575"/>
              <a:ext cx="5827395" cy="292735"/>
            </a:xfrm>
            <a:custGeom>
              <a:rect b="b" l="l" r="r" t="t"/>
              <a:pathLst>
                <a:path extrusionOk="0" h="292734" w="5827395">
                  <a:moveTo>
                    <a:pt x="0" y="0"/>
                  </a:moveTo>
                  <a:lnTo>
                    <a:pt x="5826814" y="0"/>
                  </a:lnTo>
                  <a:lnTo>
                    <a:pt x="5826814" y="292433"/>
                  </a:lnTo>
                  <a:lnTo>
                    <a:pt x="0" y="29243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8" name="Google Shape;1258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8213" y="4090677"/>
              <a:ext cx="3628255" cy="2160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9" name="Google Shape;1259;p29"/>
            <p:cNvSpPr/>
            <p:nvPr/>
          </p:nvSpPr>
          <p:spPr>
            <a:xfrm>
              <a:off x="8013451" y="4085915"/>
              <a:ext cx="3637915" cy="2170430"/>
            </a:xfrm>
            <a:custGeom>
              <a:rect b="b" l="l" r="r" t="t"/>
              <a:pathLst>
                <a:path extrusionOk="0" h="2170429" w="3637915">
                  <a:moveTo>
                    <a:pt x="0" y="0"/>
                  </a:moveTo>
                  <a:lnTo>
                    <a:pt x="3637781" y="0"/>
                  </a:lnTo>
                  <a:lnTo>
                    <a:pt x="3637781" y="2170255"/>
                  </a:lnTo>
                  <a:lnTo>
                    <a:pt x="0" y="217025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6793679" y="3495758"/>
              <a:ext cx="288290" cy="2755900"/>
            </a:xfrm>
            <a:custGeom>
              <a:rect b="b" l="l" r="r" t="t"/>
              <a:pathLst>
                <a:path extrusionOk="0" h="2755900" w="288290">
                  <a:moveTo>
                    <a:pt x="216024" y="0"/>
                  </a:moveTo>
                  <a:lnTo>
                    <a:pt x="72009" y="0"/>
                  </a:lnTo>
                  <a:lnTo>
                    <a:pt x="72009" y="2611634"/>
                  </a:lnTo>
                  <a:lnTo>
                    <a:pt x="0" y="2611634"/>
                  </a:lnTo>
                  <a:lnTo>
                    <a:pt x="144016" y="2755649"/>
                  </a:lnTo>
                  <a:lnTo>
                    <a:pt x="288032" y="2611634"/>
                  </a:lnTo>
                  <a:lnTo>
                    <a:pt x="216024" y="2611634"/>
                  </a:lnTo>
                  <a:lnTo>
                    <a:pt x="21602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6793679" y="3495758"/>
              <a:ext cx="288290" cy="2755900"/>
            </a:xfrm>
            <a:custGeom>
              <a:rect b="b" l="l" r="r" t="t"/>
              <a:pathLst>
                <a:path extrusionOk="0" h="2755900" w="288290">
                  <a:moveTo>
                    <a:pt x="0" y="2611634"/>
                  </a:moveTo>
                  <a:lnTo>
                    <a:pt x="72008" y="2611634"/>
                  </a:lnTo>
                  <a:lnTo>
                    <a:pt x="72008" y="0"/>
                  </a:lnTo>
                  <a:lnTo>
                    <a:pt x="216024" y="0"/>
                  </a:lnTo>
                  <a:lnTo>
                    <a:pt x="216024" y="2611634"/>
                  </a:lnTo>
                  <a:lnTo>
                    <a:pt x="288032" y="2611634"/>
                  </a:lnTo>
                  <a:lnTo>
                    <a:pt x="144016" y="2755649"/>
                  </a:lnTo>
                  <a:lnTo>
                    <a:pt x="0" y="2611634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7009705" y="4835190"/>
              <a:ext cx="1009015" cy="288290"/>
            </a:xfrm>
            <a:custGeom>
              <a:rect b="b" l="l" r="r" t="t"/>
              <a:pathLst>
                <a:path extrusionOk="0" h="288289" w="1009015">
                  <a:moveTo>
                    <a:pt x="864492" y="0"/>
                  </a:moveTo>
                  <a:lnTo>
                    <a:pt x="864492" y="72007"/>
                  </a:lnTo>
                  <a:lnTo>
                    <a:pt x="0" y="72007"/>
                  </a:lnTo>
                  <a:lnTo>
                    <a:pt x="0" y="216023"/>
                  </a:lnTo>
                  <a:lnTo>
                    <a:pt x="864492" y="216023"/>
                  </a:lnTo>
                  <a:lnTo>
                    <a:pt x="864492" y="288032"/>
                  </a:lnTo>
                  <a:lnTo>
                    <a:pt x="1008508" y="144015"/>
                  </a:lnTo>
                  <a:lnTo>
                    <a:pt x="86449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7009705" y="4835191"/>
              <a:ext cx="1009015" cy="288290"/>
            </a:xfrm>
            <a:custGeom>
              <a:rect b="b" l="l" r="r" t="t"/>
              <a:pathLst>
                <a:path extrusionOk="0" h="288289" w="1009015">
                  <a:moveTo>
                    <a:pt x="864492" y="288032"/>
                  </a:moveTo>
                  <a:lnTo>
                    <a:pt x="864492" y="216023"/>
                  </a:lnTo>
                  <a:lnTo>
                    <a:pt x="0" y="216023"/>
                  </a:lnTo>
                  <a:lnTo>
                    <a:pt x="0" y="72007"/>
                  </a:lnTo>
                  <a:lnTo>
                    <a:pt x="864492" y="72007"/>
                  </a:lnTo>
                  <a:lnTo>
                    <a:pt x="864492" y="0"/>
                  </a:lnTo>
                  <a:lnTo>
                    <a:pt x="1008508" y="144016"/>
                  </a:lnTo>
                  <a:lnTo>
                    <a:pt x="864492" y="288032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29"/>
          <p:cNvSpPr txBox="1"/>
          <p:nvPr/>
        </p:nvSpPr>
        <p:spPr>
          <a:xfrm>
            <a:off x="126868" y="5936728"/>
            <a:ext cx="5432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2700" marR="508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Buchanan, William J (2024). Analizzatore Snort. Asecuritysite.com. https://asecuritysite.com/forensics/snort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https://asecuritysite.com/forensics/snort?fname=bit.pcap&amp;rulesname=bit.rules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5" name="Google Shape;1265;p29"/>
          <p:cNvSpPr txBox="1"/>
          <p:nvPr/>
        </p:nvSpPr>
        <p:spPr>
          <a:xfrm>
            <a:off x="7265221" y="4847844"/>
            <a:ext cx="36385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tronchi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6" name="Google Shape;1266;p29"/>
          <p:cNvSpPr txBox="1"/>
          <p:nvPr/>
        </p:nvSpPr>
        <p:spPr>
          <a:xfrm rot="-5400000">
            <a:off x="6359371" y="5505890"/>
            <a:ext cx="113855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Regole applicate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67" name="Google Shape;1267;p29"/>
          <p:cNvGrpSpPr/>
          <p:nvPr/>
        </p:nvGrpSpPr>
        <p:grpSpPr>
          <a:xfrm>
            <a:off x="4541878" y="2820628"/>
            <a:ext cx="4484565" cy="3678270"/>
            <a:chOff x="4541878" y="2820628"/>
            <a:chExt cx="4484565" cy="3678270"/>
          </a:xfrm>
        </p:grpSpPr>
        <p:sp>
          <p:nvSpPr>
            <p:cNvPr id="1268" name="Google Shape;1268;p29"/>
            <p:cNvSpPr/>
            <p:nvPr/>
          </p:nvSpPr>
          <p:spPr>
            <a:xfrm>
              <a:off x="8449863" y="6336338"/>
              <a:ext cx="576580" cy="162560"/>
            </a:xfrm>
            <a:custGeom>
              <a:rect b="b" l="l" r="r" t="t"/>
              <a:pathLst>
                <a:path extrusionOk="0" h="162560" w="576579">
                  <a:moveTo>
                    <a:pt x="0" y="0"/>
                  </a:moveTo>
                  <a:lnTo>
                    <a:pt x="576064" y="0"/>
                  </a:lnTo>
                  <a:lnTo>
                    <a:pt x="576064" y="162211"/>
                  </a:lnTo>
                  <a:lnTo>
                    <a:pt x="0" y="16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8561464" y="4410328"/>
              <a:ext cx="358775" cy="1926589"/>
            </a:xfrm>
            <a:custGeom>
              <a:rect b="b" l="l" r="r" t="t"/>
              <a:pathLst>
                <a:path extrusionOk="0" h="1926589" w="358775">
                  <a:moveTo>
                    <a:pt x="180441" y="1925548"/>
                  </a:moveTo>
                  <a:lnTo>
                    <a:pt x="44399" y="76454"/>
                  </a:lnTo>
                  <a:lnTo>
                    <a:pt x="44335" y="75526"/>
                  </a:lnTo>
                  <a:lnTo>
                    <a:pt x="75996" y="73190"/>
                  </a:lnTo>
                  <a:lnTo>
                    <a:pt x="69837" y="62852"/>
                  </a:lnTo>
                  <a:lnTo>
                    <a:pt x="32410" y="0"/>
                  </a:lnTo>
                  <a:lnTo>
                    <a:pt x="0" y="78778"/>
                  </a:lnTo>
                  <a:lnTo>
                    <a:pt x="31673" y="76454"/>
                  </a:lnTo>
                  <a:lnTo>
                    <a:pt x="167703" y="1925548"/>
                  </a:lnTo>
                  <a:lnTo>
                    <a:pt x="167779" y="1926475"/>
                  </a:lnTo>
                  <a:lnTo>
                    <a:pt x="180441" y="1925548"/>
                  </a:lnTo>
                  <a:close/>
                </a:path>
                <a:path extrusionOk="0" h="1926589" w="358775">
                  <a:moveTo>
                    <a:pt x="358546" y="1072489"/>
                  </a:moveTo>
                  <a:lnTo>
                    <a:pt x="352196" y="1059789"/>
                  </a:lnTo>
                  <a:lnTo>
                    <a:pt x="320446" y="996289"/>
                  </a:lnTo>
                  <a:lnTo>
                    <a:pt x="282346" y="1072489"/>
                  </a:lnTo>
                  <a:lnTo>
                    <a:pt x="314096" y="1072489"/>
                  </a:lnTo>
                  <a:lnTo>
                    <a:pt x="314096" y="1926018"/>
                  </a:lnTo>
                  <a:lnTo>
                    <a:pt x="326796" y="1926018"/>
                  </a:lnTo>
                  <a:lnTo>
                    <a:pt x="326796" y="1072489"/>
                  </a:lnTo>
                  <a:lnTo>
                    <a:pt x="358546" y="10724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541879" y="2820628"/>
              <a:ext cx="699770" cy="444500"/>
            </a:xfrm>
            <a:custGeom>
              <a:rect b="b" l="l" r="r" t="t"/>
              <a:pathLst>
                <a:path extrusionOk="0" h="444500" w="699770">
                  <a:moveTo>
                    <a:pt x="569880" y="0"/>
                  </a:moveTo>
                  <a:lnTo>
                    <a:pt x="592509" y="42184"/>
                  </a:lnTo>
                  <a:lnTo>
                    <a:pt x="0" y="360014"/>
                  </a:lnTo>
                  <a:lnTo>
                    <a:pt x="45256" y="444383"/>
                  </a:lnTo>
                  <a:lnTo>
                    <a:pt x="637766" y="126551"/>
                  </a:lnTo>
                  <a:lnTo>
                    <a:pt x="660393" y="168736"/>
                  </a:lnTo>
                  <a:lnTo>
                    <a:pt x="699504" y="39112"/>
                  </a:lnTo>
                  <a:lnTo>
                    <a:pt x="56988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4541878" y="2820628"/>
              <a:ext cx="699770" cy="444500"/>
            </a:xfrm>
            <a:custGeom>
              <a:rect b="b" l="l" r="r" t="t"/>
              <a:pathLst>
                <a:path extrusionOk="0" h="444500" w="699770">
                  <a:moveTo>
                    <a:pt x="660393" y="168736"/>
                  </a:moveTo>
                  <a:lnTo>
                    <a:pt x="637765" y="126552"/>
                  </a:lnTo>
                  <a:lnTo>
                    <a:pt x="45256" y="444383"/>
                  </a:lnTo>
                  <a:lnTo>
                    <a:pt x="0" y="360015"/>
                  </a:lnTo>
                  <a:lnTo>
                    <a:pt x="592509" y="42184"/>
                  </a:lnTo>
                  <a:lnTo>
                    <a:pt x="569881" y="0"/>
                  </a:lnTo>
                  <a:lnTo>
                    <a:pt x="699504" y="39111"/>
                  </a:lnTo>
                  <a:lnTo>
                    <a:pt x="660393" y="168736"/>
                  </a:lnTo>
                  <a:close/>
                </a:path>
              </a:pathLst>
            </a:custGeom>
            <a:noFill/>
            <a:ln cap="flat" cmpd="sng" w="158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4" name="Google Shape;7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3"/>
          <p:cNvSpPr txBox="1"/>
          <p:nvPr>
            <p:ph type="title"/>
          </p:nvPr>
        </p:nvSpPr>
        <p:spPr>
          <a:xfrm>
            <a:off x="6455111" y="1403603"/>
            <a:ext cx="4141470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4: Avanzato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78" name="Google Shape;78;p3"/>
          <p:cNvSpPr txBox="1"/>
          <p:nvPr/>
        </p:nvSpPr>
        <p:spPr>
          <a:xfrm>
            <a:off x="6488577" y="3288284"/>
            <a:ext cx="452818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 e sistemi di rilevamento delle intrusioni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 di monitoraggio avanzati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30"/>
          <p:cNvGrpSpPr/>
          <p:nvPr/>
        </p:nvGrpSpPr>
        <p:grpSpPr>
          <a:xfrm>
            <a:off x="6893328" y="0"/>
            <a:ext cx="5298670" cy="6858000"/>
            <a:chOff x="6893328" y="0"/>
            <a:chExt cx="5298670" cy="6858000"/>
          </a:xfrm>
        </p:grpSpPr>
        <p:sp>
          <p:nvSpPr>
            <p:cNvPr id="1277" name="Google Shape;1277;p30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8" name="Google Shape;127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51150" y="0"/>
              <a:ext cx="4940848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9" name="Google Shape;1279;p30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0" name="Google Shape;1280;p30"/>
          <p:cNvSpPr txBox="1"/>
          <p:nvPr>
            <p:ph type="title"/>
          </p:nvPr>
        </p:nvSpPr>
        <p:spPr>
          <a:xfrm>
            <a:off x="895883" y="147315"/>
            <a:ext cx="46278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SNORT: Configurazione e rilevamento</a:t>
            </a:r>
            <a:endParaRPr/>
          </a:p>
        </p:txBody>
      </p:sp>
      <p:grpSp>
        <p:nvGrpSpPr>
          <p:cNvPr id="1281" name="Google Shape;1281;p30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282" name="Google Shape;128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3" name="Google Shape;1283;p3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4" name="Google Shape;1284;p30"/>
          <p:cNvSpPr txBox="1"/>
          <p:nvPr/>
        </p:nvSpPr>
        <p:spPr>
          <a:xfrm>
            <a:off x="692006" y="1239827"/>
            <a:ext cx="5035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103504" marR="103504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Con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Snort Analyzer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possibile definire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le proprie regole SNORT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base alle acquisizioni .pcap fornite.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passaggi sono semplici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Selezionare una cattura del traffico e scaricarla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Analizzare la cattura con Wireshark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Definire la regola Snort corrispondente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805" lvl="2" marL="468630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i="1" lang="en-US" sz="1200">
                <a:latin typeface="Verdana"/>
                <a:ea typeface="Verdana"/>
                <a:cs typeface="Verdana"/>
                <a:sym typeface="Verdana"/>
              </a:rPr>
              <a:t>Ad esempio, usando Snorpy per primo </a:t>
            </a:r>
            <a:r>
              <a:rPr lang="en-US" sz="1250">
                <a:latin typeface="Noto Sans Symbols"/>
                <a:ea typeface="Noto Sans Symbols"/>
                <a:cs typeface="Noto Sans Symbols"/>
                <a:sym typeface="Noto Sans Symbols"/>
              </a:rPr>
              <a:t>☺ </a:t>
            </a:r>
            <a:r>
              <a:rPr i="1" lang="en-US" sz="1200">
                <a:latin typeface="Verdana"/>
                <a:ea typeface="Verdana"/>
                <a:cs typeface="Verdana"/>
                <a:sym typeface="Verdana"/>
              </a:rPr>
              <a:t>!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selezionare l'opzione "</a:t>
            </a:r>
            <a:r>
              <a:rPr b="1" lang="en-US" sz="1200" u="sng">
                <a:latin typeface="Verdana"/>
                <a:ea typeface="Verdana"/>
                <a:cs typeface="Verdana"/>
                <a:sym typeface="Verdana"/>
              </a:rPr>
              <a:t>Regola utente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" per le regole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Fare clic su "Determina".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602615" rtl="0" algn="l">
              <a:lnSpc>
                <a:spcPct val="117222"/>
              </a:lnSpc>
              <a:spcBef>
                <a:spcPts val="7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 pannelli seguenti illustrano in dettaglio gli output di log di SNORT e le regole applicate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5080" rtl="0" algn="l">
              <a:lnSpc>
                <a:spcPct val="994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Un'esercitazione (video) è disponibile all'indirizzo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https://www.youtube.com/watch?v=XuaG6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1hTHK4&amp;t=386s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5" name="Google Shape;1285;p30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6" name="Google Shape;128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79607" y="0"/>
            <a:ext cx="1130807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30"/>
          <p:cNvSpPr txBox="1"/>
          <p:nvPr/>
        </p:nvSpPr>
        <p:spPr>
          <a:xfrm>
            <a:off x="122152" y="5889828"/>
            <a:ext cx="57723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38735" marR="318135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Buchanan, William J (2024). Analizzatore Snort. Asecuritysite.com. https://asecuritysite.com/forensics/snort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https://asecuritysite.com/forensics/snort?fname=bit.pcap&amp;rulesname=bit.rules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88" name="Google Shape;1288;p30"/>
          <p:cNvGrpSpPr/>
          <p:nvPr/>
        </p:nvGrpSpPr>
        <p:grpSpPr>
          <a:xfrm>
            <a:off x="5894312" y="197339"/>
            <a:ext cx="6297930" cy="6583045"/>
            <a:chOff x="5894312" y="197339"/>
            <a:chExt cx="6297930" cy="6583045"/>
          </a:xfrm>
        </p:grpSpPr>
        <p:pic>
          <p:nvPicPr>
            <p:cNvPr id="1289" name="Google Shape;1289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99074" y="202101"/>
              <a:ext cx="6292924" cy="6573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0" name="Google Shape;1290;p30"/>
            <p:cNvSpPr/>
            <p:nvPr/>
          </p:nvSpPr>
          <p:spPr>
            <a:xfrm>
              <a:off x="5894312" y="197339"/>
              <a:ext cx="6297930" cy="6583045"/>
            </a:xfrm>
            <a:custGeom>
              <a:rect b="b" l="l" r="r" t="t"/>
              <a:pathLst>
                <a:path extrusionOk="0" h="6583045" w="6297930">
                  <a:moveTo>
                    <a:pt x="6297687" y="6582722"/>
                  </a:moveTo>
                  <a:lnTo>
                    <a:pt x="0" y="6582722"/>
                  </a:lnTo>
                  <a:lnTo>
                    <a:pt x="0" y="0"/>
                  </a:lnTo>
                  <a:lnTo>
                    <a:pt x="629768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6978138" y="4814054"/>
              <a:ext cx="1255395" cy="162560"/>
            </a:xfrm>
            <a:custGeom>
              <a:rect b="b" l="l" r="r" t="t"/>
              <a:pathLst>
                <a:path extrusionOk="0" h="162560" w="1255395">
                  <a:moveTo>
                    <a:pt x="0" y="0"/>
                  </a:moveTo>
                  <a:lnTo>
                    <a:pt x="1254969" y="0"/>
                  </a:lnTo>
                  <a:lnTo>
                    <a:pt x="1254969" y="162211"/>
                  </a:lnTo>
                  <a:lnTo>
                    <a:pt x="0" y="16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6997119" y="4184815"/>
              <a:ext cx="1255395" cy="162560"/>
            </a:xfrm>
            <a:custGeom>
              <a:rect b="b" l="l" r="r" t="t"/>
              <a:pathLst>
                <a:path extrusionOk="0" h="162560" w="1255395">
                  <a:moveTo>
                    <a:pt x="0" y="0"/>
                  </a:moveTo>
                  <a:lnTo>
                    <a:pt x="1254969" y="0"/>
                  </a:lnTo>
                  <a:lnTo>
                    <a:pt x="1254969" y="162211"/>
                  </a:lnTo>
                  <a:lnTo>
                    <a:pt x="0" y="16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6997336" y="3543991"/>
              <a:ext cx="1255395" cy="162560"/>
            </a:xfrm>
            <a:custGeom>
              <a:rect b="b" l="l" r="r" t="t"/>
              <a:pathLst>
                <a:path extrusionOk="0" h="162560" w="1255395">
                  <a:moveTo>
                    <a:pt x="0" y="0"/>
                  </a:moveTo>
                  <a:lnTo>
                    <a:pt x="1254969" y="0"/>
                  </a:lnTo>
                  <a:lnTo>
                    <a:pt x="1254969" y="162211"/>
                  </a:lnTo>
                  <a:lnTo>
                    <a:pt x="0" y="16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6867423" y="3353188"/>
              <a:ext cx="555625" cy="144145"/>
            </a:xfrm>
            <a:custGeom>
              <a:rect b="b" l="l" r="r" t="t"/>
              <a:pathLst>
                <a:path extrusionOk="0" h="144145" w="555625">
                  <a:moveTo>
                    <a:pt x="0" y="0"/>
                  </a:moveTo>
                  <a:lnTo>
                    <a:pt x="555215" y="0"/>
                  </a:lnTo>
                  <a:lnTo>
                    <a:pt x="555215" y="143730"/>
                  </a:lnTo>
                  <a:lnTo>
                    <a:pt x="0" y="143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878403" y="3977773"/>
              <a:ext cx="555625" cy="144145"/>
            </a:xfrm>
            <a:custGeom>
              <a:rect b="b" l="l" r="r" t="t"/>
              <a:pathLst>
                <a:path extrusionOk="0" h="144145" w="555625">
                  <a:moveTo>
                    <a:pt x="0" y="0"/>
                  </a:moveTo>
                  <a:lnTo>
                    <a:pt x="555215" y="0"/>
                  </a:lnTo>
                  <a:lnTo>
                    <a:pt x="555215" y="143730"/>
                  </a:lnTo>
                  <a:lnTo>
                    <a:pt x="0" y="143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6878403" y="4604713"/>
              <a:ext cx="555625" cy="144145"/>
            </a:xfrm>
            <a:custGeom>
              <a:rect b="b" l="l" r="r" t="t"/>
              <a:pathLst>
                <a:path extrusionOk="0" h="144145" w="555625">
                  <a:moveTo>
                    <a:pt x="0" y="0"/>
                  </a:moveTo>
                  <a:lnTo>
                    <a:pt x="555215" y="0"/>
                  </a:lnTo>
                  <a:lnTo>
                    <a:pt x="555215" y="143730"/>
                  </a:lnTo>
                  <a:lnTo>
                    <a:pt x="0" y="143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6867422" y="5231654"/>
              <a:ext cx="555625" cy="144145"/>
            </a:xfrm>
            <a:custGeom>
              <a:rect b="b" l="l" r="r" t="t"/>
              <a:pathLst>
                <a:path extrusionOk="0" h="144145" w="555625">
                  <a:moveTo>
                    <a:pt x="0" y="0"/>
                  </a:moveTo>
                  <a:lnTo>
                    <a:pt x="555215" y="0"/>
                  </a:lnTo>
                  <a:lnTo>
                    <a:pt x="555215" y="143730"/>
                  </a:lnTo>
                  <a:lnTo>
                    <a:pt x="0" y="143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6986447" y="5442084"/>
              <a:ext cx="1255395" cy="162560"/>
            </a:xfrm>
            <a:custGeom>
              <a:rect b="b" l="l" r="r" t="t"/>
              <a:pathLst>
                <a:path extrusionOk="0" h="162560" w="1255395">
                  <a:moveTo>
                    <a:pt x="0" y="0"/>
                  </a:moveTo>
                  <a:lnTo>
                    <a:pt x="1254969" y="0"/>
                  </a:lnTo>
                  <a:lnTo>
                    <a:pt x="1254969" y="162211"/>
                  </a:lnTo>
                  <a:lnTo>
                    <a:pt x="0" y="16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8706407" y="1731697"/>
              <a:ext cx="672465" cy="154305"/>
            </a:xfrm>
            <a:custGeom>
              <a:rect b="b" l="l" r="r" t="t"/>
              <a:pathLst>
                <a:path extrusionOk="0" h="154305" w="672465">
                  <a:moveTo>
                    <a:pt x="0" y="0"/>
                  </a:moveTo>
                  <a:lnTo>
                    <a:pt x="672261" y="0"/>
                  </a:lnTo>
                  <a:lnTo>
                    <a:pt x="672261" y="153748"/>
                  </a:lnTo>
                  <a:lnTo>
                    <a:pt x="0" y="15374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9421357" y="1730349"/>
              <a:ext cx="750570" cy="154305"/>
            </a:xfrm>
            <a:custGeom>
              <a:rect b="b" l="l" r="r" t="t"/>
              <a:pathLst>
                <a:path extrusionOk="0" h="154305" w="750570">
                  <a:moveTo>
                    <a:pt x="750554" y="0"/>
                  </a:moveTo>
                  <a:lnTo>
                    <a:pt x="0" y="0"/>
                  </a:lnTo>
                  <a:lnTo>
                    <a:pt x="0" y="153747"/>
                  </a:lnTo>
                  <a:lnTo>
                    <a:pt x="750554" y="153747"/>
                  </a:lnTo>
                  <a:lnTo>
                    <a:pt x="750554" y="0"/>
                  </a:lnTo>
                  <a:close/>
                </a:path>
              </a:pathLst>
            </a:custGeom>
            <a:solidFill>
              <a:srgbClr val="00B0F0">
                <a:alpha val="4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9421357" y="1730349"/>
              <a:ext cx="750570" cy="154305"/>
            </a:xfrm>
            <a:custGeom>
              <a:rect b="b" l="l" r="r" t="t"/>
              <a:pathLst>
                <a:path extrusionOk="0" h="154305" w="750570">
                  <a:moveTo>
                    <a:pt x="0" y="0"/>
                  </a:moveTo>
                  <a:lnTo>
                    <a:pt x="750555" y="0"/>
                  </a:lnTo>
                  <a:lnTo>
                    <a:pt x="750555" y="153748"/>
                  </a:lnTo>
                  <a:lnTo>
                    <a:pt x="0" y="15374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6294206" y="3349151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573215" y="0"/>
                  </a:moveTo>
                  <a:lnTo>
                    <a:pt x="0" y="0"/>
                  </a:lnTo>
                  <a:lnTo>
                    <a:pt x="0" y="147767"/>
                  </a:lnTo>
                  <a:lnTo>
                    <a:pt x="573215" y="147767"/>
                  </a:lnTo>
                  <a:lnTo>
                    <a:pt x="573215" y="0"/>
                  </a:lnTo>
                  <a:close/>
                </a:path>
              </a:pathLst>
            </a:custGeom>
            <a:solidFill>
              <a:srgbClr val="00B0F0">
                <a:alpha val="4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6294206" y="3349151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0" y="0"/>
                  </a:moveTo>
                  <a:lnTo>
                    <a:pt x="573215" y="0"/>
                  </a:lnTo>
                  <a:lnTo>
                    <a:pt x="573215" y="147767"/>
                  </a:lnTo>
                  <a:lnTo>
                    <a:pt x="0" y="14776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6294206" y="3976931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573215" y="0"/>
                  </a:moveTo>
                  <a:lnTo>
                    <a:pt x="0" y="0"/>
                  </a:lnTo>
                  <a:lnTo>
                    <a:pt x="0" y="147767"/>
                  </a:lnTo>
                  <a:lnTo>
                    <a:pt x="573215" y="147767"/>
                  </a:lnTo>
                  <a:lnTo>
                    <a:pt x="573215" y="0"/>
                  </a:lnTo>
                  <a:close/>
                </a:path>
              </a:pathLst>
            </a:custGeom>
            <a:solidFill>
              <a:srgbClr val="00B0F0">
                <a:alpha val="4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6294206" y="3976931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0" y="0"/>
                  </a:moveTo>
                  <a:lnTo>
                    <a:pt x="573215" y="0"/>
                  </a:lnTo>
                  <a:lnTo>
                    <a:pt x="573215" y="147767"/>
                  </a:lnTo>
                  <a:lnTo>
                    <a:pt x="0" y="14776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6294206" y="4598895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573215" y="0"/>
                  </a:moveTo>
                  <a:lnTo>
                    <a:pt x="0" y="0"/>
                  </a:lnTo>
                  <a:lnTo>
                    <a:pt x="0" y="147767"/>
                  </a:lnTo>
                  <a:lnTo>
                    <a:pt x="573215" y="147767"/>
                  </a:lnTo>
                  <a:lnTo>
                    <a:pt x="573215" y="0"/>
                  </a:lnTo>
                  <a:close/>
                </a:path>
              </a:pathLst>
            </a:custGeom>
            <a:solidFill>
              <a:srgbClr val="00B0F0">
                <a:alpha val="4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6294206" y="4598895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0" y="0"/>
                  </a:moveTo>
                  <a:lnTo>
                    <a:pt x="573215" y="0"/>
                  </a:lnTo>
                  <a:lnTo>
                    <a:pt x="573215" y="147767"/>
                  </a:lnTo>
                  <a:lnTo>
                    <a:pt x="0" y="14776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6283948" y="5233574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573214" y="0"/>
                  </a:moveTo>
                  <a:lnTo>
                    <a:pt x="0" y="0"/>
                  </a:lnTo>
                  <a:lnTo>
                    <a:pt x="0" y="147767"/>
                  </a:lnTo>
                  <a:lnTo>
                    <a:pt x="573214" y="147767"/>
                  </a:lnTo>
                  <a:lnTo>
                    <a:pt x="573214" y="0"/>
                  </a:lnTo>
                  <a:close/>
                </a:path>
              </a:pathLst>
            </a:custGeom>
            <a:solidFill>
              <a:srgbClr val="00B0F0">
                <a:alpha val="4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6283948" y="5233574"/>
              <a:ext cx="573405" cy="147955"/>
            </a:xfrm>
            <a:custGeom>
              <a:rect b="b" l="l" r="r" t="t"/>
              <a:pathLst>
                <a:path extrusionOk="0" h="147954" w="573404">
                  <a:moveTo>
                    <a:pt x="0" y="0"/>
                  </a:moveTo>
                  <a:lnTo>
                    <a:pt x="573215" y="0"/>
                  </a:lnTo>
                  <a:lnTo>
                    <a:pt x="573215" y="147767"/>
                  </a:lnTo>
                  <a:lnTo>
                    <a:pt x="0" y="14776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1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1"/>
          <p:cNvSpPr txBox="1"/>
          <p:nvPr>
            <p:ph type="title"/>
          </p:nvPr>
        </p:nvSpPr>
        <p:spPr>
          <a:xfrm>
            <a:off x="855401" y="387600"/>
            <a:ext cx="79404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Compiti a casa: Wireshark, Snorpy, Snort Analyser e SNORT</a:t>
            </a:r>
            <a:endParaRPr/>
          </a:p>
        </p:txBody>
      </p:sp>
      <p:grpSp>
        <p:nvGrpSpPr>
          <p:cNvPr id="1316" name="Google Shape;1316;p31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317" name="Google Shape;131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8" name="Google Shape;1318;p3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9" name="Google Shape;1319;p31"/>
          <p:cNvSpPr txBox="1"/>
          <p:nvPr/>
        </p:nvSpPr>
        <p:spPr>
          <a:xfrm>
            <a:off x="126875" y="6539475"/>
            <a:ext cx="7184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0" name="Google Shape;1320;p31"/>
          <p:cNvSpPr txBox="1"/>
          <p:nvPr/>
        </p:nvSpPr>
        <p:spPr>
          <a:xfrm>
            <a:off x="692054" y="1489583"/>
            <a:ext cx="66714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4795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Compito1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Considerare lo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"Snort Analyser" online: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5915" lvl="1" marL="53784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Testare almeno 3 diverse regole SNORT con le relative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8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Catture .pcap, ad esempio "Ping Sweep" e "Regole ICMP".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538480" marR="5080" rtl="0" algn="l">
              <a:lnSpc>
                <a:spcPct val="118750"/>
              </a:lnSpc>
              <a:spcBef>
                <a:spcPts val="75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Utilizzate nuovamente "Snort Analyser", ma questa volta è necessario selezionare una cattura del traffico .pcap e scaricarla per l'analisi locale.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2" marL="720725" marR="563245" rtl="0" algn="l">
              <a:lnSpc>
                <a:spcPct val="101400"/>
              </a:lnSpc>
              <a:spcBef>
                <a:spcPts val="49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Sulla base della cattura .pcap e utilizzando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Wireshark e Snorpy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analizzare e progettare almeno 3 regole in Snort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6550" lvl="2" marL="720725" marR="29400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Utilizzando queste tre regole (e attraverso l'opzione "Regola utente" di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Snort Analyser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), visualizzare il successo del rilevamento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6550" lvl="2" marL="720725" marR="67310" rtl="0" algn="l">
              <a:lnSpc>
                <a:spcPct val="101400"/>
              </a:lnSpc>
              <a:spcBef>
                <a:spcPts val="50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Successivamente, analizzate i registri/log risultanti e verificate che siano effettivamente associati alle regole predefinite in Snort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07950" lvl="0" marL="103504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Compito2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Considerare lo strumento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SNORT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538480" marR="310515" rtl="0" algn="l">
              <a:lnSpc>
                <a:spcPct val="103800"/>
              </a:lnSpc>
              <a:spcBef>
                <a:spcPts val="49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Installare SNORT su una delle macchine virtuali (in GNS3) o sulla propria macchina locale.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5915" lvl="1" marL="53784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Ripetere l'Operazione 1, ma questa volta utilizzando SNORT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21" name="Google Shape;1321;p31"/>
          <p:cNvGrpSpPr/>
          <p:nvPr/>
        </p:nvGrpSpPr>
        <p:grpSpPr>
          <a:xfrm>
            <a:off x="7163690" y="0"/>
            <a:ext cx="5024824" cy="6857999"/>
            <a:chOff x="7163690" y="0"/>
            <a:chExt cx="5024824" cy="6857999"/>
          </a:xfrm>
        </p:grpSpPr>
        <p:sp>
          <p:nvSpPr>
            <p:cNvPr id="1322" name="Google Shape;1322;p31"/>
            <p:cNvSpPr/>
            <p:nvPr/>
          </p:nvSpPr>
          <p:spPr>
            <a:xfrm>
              <a:off x="7951304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3" name="Google Shape;1323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4" name="Google Shape;1324;p31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5" name="Google Shape;132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2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1" name="Google Shape;1331;p32"/>
          <p:cNvSpPr txBox="1"/>
          <p:nvPr>
            <p:ph type="title"/>
          </p:nvPr>
        </p:nvSpPr>
        <p:spPr>
          <a:xfrm>
            <a:off x="855401" y="121400"/>
            <a:ext cx="75585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Prevenzione delle intrusioni attraverso il rilevamento e la risposta</a:t>
            </a:r>
            <a:endParaRPr/>
          </a:p>
        </p:txBody>
      </p:sp>
      <p:grpSp>
        <p:nvGrpSpPr>
          <p:cNvPr id="1332" name="Google Shape;1332;p3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333" name="Google Shape;1333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4" name="Google Shape;1334;p3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5" name="Google Shape;1335;p32"/>
          <p:cNvSpPr txBox="1"/>
          <p:nvPr/>
        </p:nvSpPr>
        <p:spPr>
          <a:xfrm>
            <a:off x="126877" y="6539483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6" name="Google Shape;1336;p32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7" name="Google Shape;1337;p32"/>
          <p:cNvGrpSpPr/>
          <p:nvPr/>
        </p:nvGrpSpPr>
        <p:grpSpPr>
          <a:xfrm>
            <a:off x="462988" y="0"/>
            <a:ext cx="11657330" cy="6258299"/>
            <a:chOff x="462988" y="0"/>
            <a:chExt cx="11657330" cy="6258299"/>
          </a:xfrm>
        </p:grpSpPr>
        <p:pic>
          <p:nvPicPr>
            <p:cNvPr id="1338" name="Google Shape;133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9" name="Google Shape;1339;p32"/>
            <p:cNvSpPr/>
            <p:nvPr/>
          </p:nvSpPr>
          <p:spPr>
            <a:xfrm>
              <a:off x="469328" y="271627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469328" y="296011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69328" y="3203955"/>
              <a:ext cx="11644630" cy="396240"/>
            </a:xfrm>
            <a:custGeom>
              <a:rect b="b" l="l" r="r" t="t"/>
              <a:pathLst>
                <a:path extrusionOk="0" h="3962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1191806" y="396240"/>
                  </a:lnTo>
                  <a:lnTo>
                    <a:pt x="3916553" y="396240"/>
                  </a:lnTo>
                  <a:lnTo>
                    <a:pt x="11644440" y="3962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69328" y="3600195"/>
              <a:ext cx="11644630" cy="396240"/>
            </a:xfrm>
            <a:custGeom>
              <a:rect b="b" l="l" r="r" t="t"/>
              <a:pathLst>
                <a:path extrusionOk="0" h="3962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1191806" y="396240"/>
                  </a:lnTo>
                  <a:lnTo>
                    <a:pt x="3916553" y="396240"/>
                  </a:lnTo>
                  <a:lnTo>
                    <a:pt x="11644440" y="3962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69328" y="3996435"/>
              <a:ext cx="11644630" cy="396240"/>
            </a:xfrm>
            <a:custGeom>
              <a:rect b="b" l="l" r="r" t="t"/>
              <a:pathLst>
                <a:path extrusionOk="0" h="3962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1191806" y="396240"/>
                  </a:lnTo>
                  <a:lnTo>
                    <a:pt x="3916553" y="396240"/>
                  </a:lnTo>
                  <a:lnTo>
                    <a:pt x="11644440" y="3962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469328" y="4392676"/>
              <a:ext cx="11644630" cy="396240"/>
            </a:xfrm>
            <a:custGeom>
              <a:rect b="b" l="l" r="r" t="t"/>
              <a:pathLst>
                <a:path extrusionOk="0" h="3962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1191806" y="396240"/>
                  </a:lnTo>
                  <a:lnTo>
                    <a:pt x="3916553" y="396240"/>
                  </a:lnTo>
                  <a:lnTo>
                    <a:pt x="11644440" y="3962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469328" y="478891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69328" y="503275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469328" y="527659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69328" y="552043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69328" y="5764276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469328" y="6008115"/>
              <a:ext cx="11644630" cy="243840"/>
            </a:xfrm>
            <a:custGeom>
              <a:rect b="b" l="l" r="r" t="t"/>
              <a:pathLst>
                <a:path extrusionOk="0" h="243839" w="11644630">
                  <a:moveTo>
                    <a:pt x="11644440" y="0"/>
                  </a:moveTo>
                  <a:lnTo>
                    <a:pt x="3916553" y="0"/>
                  </a:lnTo>
                  <a:lnTo>
                    <a:pt x="1191806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1191806" y="243840"/>
                  </a:lnTo>
                  <a:lnTo>
                    <a:pt x="3916553" y="243840"/>
                  </a:lnTo>
                  <a:lnTo>
                    <a:pt x="11644440" y="243840"/>
                  </a:lnTo>
                  <a:lnTo>
                    <a:pt x="11644440" y="0"/>
                  </a:ln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661141" y="2709920"/>
              <a:ext cx="2724785" cy="3548379"/>
            </a:xfrm>
            <a:custGeom>
              <a:rect b="b" l="l" r="r" t="t"/>
              <a:pathLst>
                <a:path extrusionOk="0" h="3548379" w="2724785">
                  <a:moveTo>
                    <a:pt x="0" y="0"/>
                  </a:moveTo>
                  <a:lnTo>
                    <a:pt x="0" y="3548380"/>
                  </a:lnTo>
                </a:path>
                <a:path extrusionOk="0" h="3548379" w="2724785">
                  <a:moveTo>
                    <a:pt x="2724741" y="0"/>
                  </a:moveTo>
                  <a:lnTo>
                    <a:pt x="2724741" y="3548380"/>
                  </a:ln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62988" y="2960110"/>
              <a:ext cx="11657330" cy="0"/>
            </a:xfrm>
            <a:custGeom>
              <a:rect b="b" l="l" r="r" t="t"/>
              <a:pathLst>
                <a:path extrusionOk="0" h="120000" w="11657330">
                  <a:moveTo>
                    <a:pt x="0" y="0"/>
                  </a:moveTo>
                  <a:lnTo>
                    <a:pt x="11657141" y="0"/>
                  </a:lnTo>
                </a:path>
              </a:pathLst>
            </a:cu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62988" y="2709920"/>
              <a:ext cx="11657330" cy="3548379"/>
            </a:xfrm>
            <a:custGeom>
              <a:rect b="b" l="l" r="r" t="t"/>
              <a:pathLst>
                <a:path extrusionOk="0" h="3548379" w="11657330">
                  <a:moveTo>
                    <a:pt x="0" y="494030"/>
                  </a:moveTo>
                  <a:lnTo>
                    <a:pt x="11657141" y="494030"/>
                  </a:lnTo>
                </a:path>
                <a:path extrusionOk="0" h="3548379" w="11657330">
                  <a:moveTo>
                    <a:pt x="0" y="890270"/>
                  </a:moveTo>
                  <a:lnTo>
                    <a:pt x="11657141" y="890270"/>
                  </a:lnTo>
                </a:path>
                <a:path extrusionOk="0" h="3548379" w="11657330">
                  <a:moveTo>
                    <a:pt x="0" y="1286510"/>
                  </a:moveTo>
                  <a:lnTo>
                    <a:pt x="11657141" y="1286510"/>
                  </a:lnTo>
                </a:path>
                <a:path extrusionOk="0" h="3548379" w="11657330">
                  <a:moveTo>
                    <a:pt x="0" y="1682750"/>
                  </a:moveTo>
                  <a:lnTo>
                    <a:pt x="11657141" y="1682750"/>
                  </a:lnTo>
                </a:path>
                <a:path extrusionOk="0" h="3548379" w="11657330">
                  <a:moveTo>
                    <a:pt x="0" y="2078990"/>
                  </a:moveTo>
                  <a:lnTo>
                    <a:pt x="11657141" y="2078990"/>
                  </a:lnTo>
                </a:path>
                <a:path extrusionOk="0" h="3548379" w="11657330">
                  <a:moveTo>
                    <a:pt x="0" y="2322830"/>
                  </a:moveTo>
                  <a:lnTo>
                    <a:pt x="11657141" y="2322830"/>
                  </a:lnTo>
                </a:path>
                <a:path extrusionOk="0" h="3548379" w="11657330">
                  <a:moveTo>
                    <a:pt x="0" y="2566670"/>
                  </a:moveTo>
                  <a:lnTo>
                    <a:pt x="11657141" y="2566670"/>
                  </a:lnTo>
                </a:path>
                <a:path extrusionOk="0" h="3548379" w="11657330">
                  <a:moveTo>
                    <a:pt x="0" y="2810510"/>
                  </a:moveTo>
                  <a:lnTo>
                    <a:pt x="11657141" y="2810510"/>
                  </a:lnTo>
                </a:path>
                <a:path extrusionOk="0" h="3548379" w="11657330">
                  <a:moveTo>
                    <a:pt x="0" y="3054350"/>
                  </a:moveTo>
                  <a:lnTo>
                    <a:pt x="11657141" y="3054350"/>
                  </a:lnTo>
                </a:path>
                <a:path extrusionOk="0" h="3548379" w="11657330">
                  <a:moveTo>
                    <a:pt x="0" y="3298190"/>
                  </a:moveTo>
                  <a:lnTo>
                    <a:pt x="11657141" y="3298190"/>
                  </a:lnTo>
                </a:path>
                <a:path extrusionOk="0" h="3548379" w="11657330">
                  <a:moveTo>
                    <a:pt x="6350" y="0"/>
                  </a:moveTo>
                  <a:lnTo>
                    <a:pt x="6350" y="3548380"/>
                  </a:lnTo>
                </a:path>
                <a:path extrusionOk="0" h="3548379" w="11657330">
                  <a:moveTo>
                    <a:pt x="11650791" y="0"/>
                  </a:moveTo>
                  <a:lnTo>
                    <a:pt x="11650791" y="3548380"/>
                  </a:lnTo>
                </a:path>
                <a:path extrusionOk="0" h="3548379" w="11657330">
                  <a:moveTo>
                    <a:pt x="0" y="6350"/>
                  </a:moveTo>
                  <a:lnTo>
                    <a:pt x="11657141" y="6350"/>
                  </a:lnTo>
                </a:path>
                <a:path extrusionOk="0" h="3548379" w="11657330">
                  <a:moveTo>
                    <a:pt x="0" y="3542030"/>
                  </a:moveTo>
                  <a:lnTo>
                    <a:pt x="11657141" y="3542030"/>
                  </a:ln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4" name="Google Shape;1354;p32"/>
          <p:cNvSpPr txBox="1"/>
          <p:nvPr/>
        </p:nvSpPr>
        <p:spPr>
          <a:xfrm>
            <a:off x="685827" y="1567179"/>
            <a:ext cx="102444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88900" lvl="0" marL="109854" marR="3791584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La prevenzione di un sistema di prevenzione delle intrusioni (IPS) si basa non solo sui meccanismi di rilevamento di cui sopra, ma anche sulla capacità di rispondere in modo tempestivo.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34620" lvl="0" marL="165735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risposta può essere varia, ad esempio: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53975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Tipo di IPS Prevenzione / risposta Dettagli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HIPS (HIDPS) Chiusura </a:t>
            </a:r>
            <a:r>
              <a:rPr lang="en-US" sz="800">
                <a:latin typeface="Arial"/>
                <a:ea typeface="Arial"/>
                <a:cs typeface="Arial"/>
                <a:sym typeface="Arial"/>
              </a:rPr>
              <a:t>delle sessioni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TCP </a:t>
            </a:r>
            <a:r>
              <a:rPr lang="en-US" sz="8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Chiusura della connessione stabilita tra un client-server / master-slave (nelle reti di controllo dell'alimentazione)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5" name="Google Shape;1355;p32"/>
          <p:cNvSpPr txBox="1"/>
          <p:nvPr/>
        </p:nvSpPr>
        <p:spPr>
          <a:xfrm>
            <a:off x="685827" y="3237484"/>
            <a:ext cx="27533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HIPS (HIDPS) Utilizzo delle proprietà del firewall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6" name="Google Shape;1356;p32"/>
          <p:cNvSpPr txBox="1"/>
          <p:nvPr/>
        </p:nvSpPr>
        <p:spPr>
          <a:xfrm>
            <a:off x="4464625" y="3237475"/>
            <a:ext cx="7655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319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 sensori IPS in linea offrono funzionalità di firewall che possono essere utilizzate per scartare o bloccare il traffico di rete.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6319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 comandi DROP e REJECT di SNORT sono efficaci solo se sono configurati online.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7" name="Google Shape;1357;p32"/>
          <p:cNvSpPr txBox="1"/>
          <p:nvPr/>
        </p:nvSpPr>
        <p:spPr>
          <a:xfrm>
            <a:off x="685827" y="3633723"/>
            <a:ext cx="7581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HIPS (HIDPS)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8" name="Google Shape;1358;p32"/>
          <p:cNvSpPr txBox="1"/>
          <p:nvPr/>
        </p:nvSpPr>
        <p:spPr>
          <a:xfrm>
            <a:off x="1739882" y="3633723"/>
            <a:ext cx="12782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Limitazione della larghezza di banda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9" name="Google Shape;1359;p32"/>
          <p:cNvSpPr txBox="1"/>
          <p:nvPr/>
        </p:nvSpPr>
        <p:spPr>
          <a:xfrm>
            <a:off x="4464622" y="3633723"/>
            <a:ext cx="725550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 sensori IPS in linea potrebbero limitare la percentuale di larghezza di banda tra un client-server / master-slave (nelle reti di controllo dell'energia).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0" name="Google Shape;1360;p32"/>
          <p:cNvSpPr txBox="1"/>
          <p:nvPr/>
        </p:nvSpPr>
        <p:spPr>
          <a:xfrm>
            <a:off x="685827" y="4029964"/>
            <a:ext cx="7581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HIPS (HIDPS)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1" name="Google Shape;1361;p32"/>
          <p:cNvSpPr txBox="1"/>
          <p:nvPr/>
        </p:nvSpPr>
        <p:spPr>
          <a:xfrm>
            <a:off x="1739882" y="4029964"/>
            <a:ext cx="18688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Disinfezione del codice maligno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2" name="Google Shape;1362;p32"/>
          <p:cNvSpPr txBox="1"/>
          <p:nvPr/>
        </p:nvSpPr>
        <p:spPr>
          <a:xfrm>
            <a:off x="4464622" y="4029964"/>
            <a:ext cx="755840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 sensori IPS online possono sanificare parte o tutto il contenuto di un pacchetto (i) reimpacchettando i payload in nuovi pacchetti e rimuovendo la parte infetta, (ii) rimuovendo gli allegati infetti dai messaggi di posta elettronica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3" name="Google Shape;1363;p32"/>
          <p:cNvSpPr txBox="1"/>
          <p:nvPr/>
        </p:nvSpPr>
        <p:spPr>
          <a:xfrm>
            <a:off x="685827" y="4426204"/>
            <a:ext cx="7581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HIPS (HIDPS)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4" name="Google Shape;1364;p32"/>
          <p:cNvSpPr txBox="1"/>
          <p:nvPr/>
        </p:nvSpPr>
        <p:spPr>
          <a:xfrm>
            <a:off x="1739882" y="4426204"/>
            <a:ext cx="21913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Riconfigurazione dei sistemi di rete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5" name="Google Shape;1365;p32"/>
          <p:cNvSpPr txBox="1"/>
          <p:nvPr/>
        </p:nvSpPr>
        <p:spPr>
          <a:xfrm>
            <a:off x="4464625" y="4426200"/>
            <a:ext cx="7558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 sensori IPS possono aggiornare le configurazioni di firewall, router e switch, in modo che possano riconfigurarsi per bloccare determinati tipi di attività.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6" name="Google Shape;1366;p32"/>
          <p:cNvSpPr txBox="1"/>
          <p:nvPr/>
        </p:nvSpPr>
        <p:spPr>
          <a:xfrm>
            <a:off x="679477" y="4822444"/>
            <a:ext cx="7715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NIPS (NIDPS)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7" name="Google Shape;1367;p32"/>
          <p:cNvSpPr txBox="1"/>
          <p:nvPr/>
        </p:nvSpPr>
        <p:spPr>
          <a:xfrm>
            <a:off x="1739882" y="4822444"/>
            <a:ext cx="25503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Interruzione dell'esecuzione di processi SW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8" name="Google Shape;1368;p32"/>
          <p:cNvSpPr txBox="1"/>
          <p:nvPr/>
        </p:nvSpPr>
        <p:spPr>
          <a:xfrm>
            <a:off x="4464626" y="4822450"/>
            <a:ext cx="56526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Impedire l'esecuzione di alcuni codici/applicazioni sospetti.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9" name="Google Shape;1369;p32"/>
          <p:cNvSpPr txBox="1"/>
          <p:nvPr/>
        </p:nvSpPr>
        <p:spPr>
          <a:xfrm>
            <a:off x="679477" y="5066284"/>
            <a:ext cx="7715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NIPS (NIDPS)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0" name="Google Shape;1370;p32"/>
          <p:cNvSpPr txBox="1"/>
          <p:nvPr/>
        </p:nvSpPr>
        <p:spPr>
          <a:xfrm>
            <a:off x="1739882" y="5066284"/>
            <a:ext cx="2502000" cy="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Interruzione del traffico in entrata e in uscita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1" name="Google Shape;1371;p32"/>
          <p:cNvSpPr txBox="1"/>
          <p:nvPr/>
        </p:nvSpPr>
        <p:spPr>
          <a:xfrm>
            <a:off x="4464626" y="5066275"/>
            <a:ext cx="5904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Impedire l'elaborazione di determinati pacchetti sull'host o in uscita da esso.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2" name="Google Shape;1372;p32"/>
          <p:cNvSpPr txBox="1"/>
          <p:nvPr/>
        </p:nvSpPr>
        <p:spPr>
          <a:xfrm>
            <a:off x="679477" y="5310123"/>
            <a:ext cx="7715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NIPS (NIDPS)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3" name="Google Shape;1373;p32"/>
          <p:cNvSpPr txBox="1"/>
          <p:nvPr/>
        </p:nvSpPr>
        <p:spPr>
          <a:xfrm>
            <a:off x="1739872" y="5310125"/>
            <a:ext cx="2664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Disinfezione del traffico in entrata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4" name="Google Shape;1374;p32"/>
          <p:cNvSpPr txBox="1"/>
          <p:nvPr/>
        </p:nvSpPr>
        <p:spPr>
          <a:xfrm>
            <a:off x="4464627" y="5310125"/>
            <a:ext cx="6080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Sanificare una parte o tutto il contenuto di un pacco in arrivo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5" name="Google Shape;1375;p32"/>
          <p:cNvSpPr txBox="1"/>
          <p:nvPr/>
        </p:nvSpPr>
        <p:spPr>
          <a:xfrm>
            <a:off x="679477" y="5553964"/>
            <a:ext cx="7715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NIPS (NIDPS)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6" name="Google Shape;1376;p32"/>
          <p:cNvSpPr txBox="1"/>
          <p:nvPr/>
        </p:nvSpPr>
        <p:spPr>
          <a:xfrm>
            <a:off x="1739882" y="5553964"/>
            <a:ext cx="180213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Attivazione del firewall host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7" name="Google Shape;1377;p32"/>
          <p:cNvSpPr txBox="1"/>
          <p:nvPr/>
        </p:nvSpPr>
        <p:spPr>
          <a:xfrm>
            <a:off x="4464627" y="5553975"/>
            <a:ext cx="5772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Blocco degli accessi non autorizzati o delle violazioni dei criteri di sicurezza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8" name="Google Shape;1378;p32"/>
          <p:cNvSpPr txBox="1"/>
          <p:nvPr/>
        </p:nvSpPr>
        <p:spPr>
          <a:xfrm>
            <a:off x="679477" y="5797803"/>
            <a:ext cx="7715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NIPS (NIDPS)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9" name="Google Shape;1379;p32"/>
          <p:cNvSpPr txBox="1"/>
          <p:nvPr/>
        </p:nvSpPr>
        <p:spPr>
          <a:xfrm>
            <a:off x="1739874" y="5797800"/>
            <a:ext cx="2601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Riconfigurazione del sistema sull'host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0" name="Google Shape;1380;p32"/>
          <p:cNvSpPr txBox="1"/>
          <p:nvPr/>
        </p:nvSpPr>
        <p:spPr>
          <a:xfrm>
            <a:off x="4464626" y="5797800"/>
            <a:ext cx="76557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Aggiornare le configurazioni dei firewall in modo che si riconfigurino per bloccare determinati tipi di attività.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1" name="Google Shape;1381;p32"/>
          <p:cNvSpPr txBox="1"/>
          <p:nvPr/>
        </p:nvSpPr>
        <p:spPr>
          <a:xfrm>
            <a:off x="989039" y="6041644"/>
            <a:ext cx="152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2" name="Google Shape;1382;p32"/>
          <p:cNvSpPr txBox="1"/>
          <p:nvPr/>
        </p:nvSpPr>
        <p:spPr>
          <a:xfrm>
            <a:off x="1739882" y="6041644"/>
            <a:ext cx="1524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3" name="Google Shape;1383;p32"/>
          <p:cNvSpPr txBox="1"/>
          <p:nvPr/>
        </p:nvSpPr>
        <p:spPr>
          <a:xfrm>
            <a:off x="4464622" y="6041644"/>
            <a:ext cx="32385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9545" lvl="0" marL="1822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3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1389" name="Google Shape;138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0" name="Google Shape;1390;p33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1" name="Google Shape;1391;p33"/>
          <p:cNvSpPr txBox="1"/>
          <p:nvPr>
            <p:ph type="title"/>
          </p:nvPr>
        </p:nvSpPr>
        <p:spPr>
          <a:xfrm>
            <a:off x="904659" y="211428"/>
            <a:ext cx="64047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IDS/IPS vulnerabili: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nuovi rischi e sfide per la sicurezza</a:t>
            </a:r>
            <a:endParaRPr/>
          </a:p>
        </p:txBody>
      </p:sp>
      <p:sp>
        <p:nvSpPr>
          <p:cNvPr id="1392" name="Google Shape;1392;p33"/>
          <p:cNvSpPr txBox="1"/>
          <p:nvPr/>
        </p:nvSpPr>
        <p:spPr>
          <a:xfrm>
            <a:off x="692054" y="1144729"/>
            <a:ext cx="64047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0160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Sia gli IDS che gli IPS sono suscettibili di attacchi specifici, soprattutto quelli basati su </a:t>
            </a:r>
            <a:r>
              <a:rPr b="1" lang="en-US" sz="1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azioni furtive o su attacchi di tipo APT.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0" marL="161925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Attacco agli IDS/IPS: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3" name="Google Shape;1393;p33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94" name="Google Shape;1394;p33"/>
          <p:cNvGrpSpPr/>
          <p:nvPr/>
        </p:nvGrpSpPr>
        <p:grpSpPr>
          <a:xfrm>
            <a:off x="5795632" y="0"/>
            <a:ext cx="6396990" cy="5488203"/>
            <a:chOff x="5795632" y="0"/>
            <a:chExt cx="6396990" cy="5488203"/>
          </a:xfrm>
        </p:grpSpPr>
        <p:pic>
          <p:nvPicPr>
            <p:cNvPr id="1395" name="Google Shape;139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6" name="Google Shape;1396;p33"/>
            <p:cNvSpPr/>
            <p:nvPr/>
          </p:nvSpPr>
          <p:spPr>
            <a:xfrm>
              <a:off x="5795632" y="3484143"/>
              <a:ext cx="6396990" cy="2004060"/>
            </a:xfrm>
            <a:custGeom>
              <a:rect b="b" l="l" r="r" t="t"/>
              <a:pathLst>
                <a:path extrusionOk="0" h="2004060" w="6396990">
                  <a:moveTo>
                    <a:pt x="6396368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0" y="685800"/>
                  </a:lnTo>
                  <a:lnTo>
                    <a:pt x="0" y="944880"/>
                  </a:lnTo>
                  <a:lnTo>
                    <a:pt x="0" y="2004060"/>
                  </a:lnTo>
                  <a:lnTo>
                    <a:pt x="6396368" y="2004060"/>
                  </a:lnTo>
                  <a:lnTo>
                    <a:pt x="6396368" y="944880"/>
                  </a:lnTo>
                  <a:lnTo>
                    <a:pt x="6396368" y="685800"/>
                  </a:lnTo>
                  <a:lnTo>
                    <a:pt x="6396368" y="259080"/>
                  </a:lnTo>
                  <a:lnTo>
                    <a:pt x="6396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7" name="Google Shape;1397;p33"/>
          <p:cNvGrpSpPr/>
          <p:nvPr/>
        </p:nvGrpSpPr>
        <p:grpSpPr>
          <a:xfrm>
            <a:off x="339624" y="2693273"/>
            <a:ext cx="5057445" cy="1591569"/>
            <a:chOff x="339624" y="2693273"/>
            <a:chExt cx="5057445" cy="1591569"/>
          </a:xfrm>
        </p:grpSpPr>
        <p:pic>
          <p:nvPicPr>
            <p:cNvPr id="1398" name="Google Shape;1398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9624" y="2996905"/>
              <a:ext cx="834928" cy="841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9" name="Google Shape;1399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48281" y="2970460"/>
              <a:ext cx="753667" cy="50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0" name="Google Shape;1400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39936" y="2951441"/>
              <a:ext cx="753666" cy="50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1" name="Google Shape;1401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34102" y="2951441"/>
              <a:ext cx="753667" cy="502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2" name="Google Shape;1402;p33"/>
            <p:cNvSpPr/>
            <p:nvPr/>
          </p:nvSpPr>
          <p:spPr>
            <a:xfrm>
              <a:off x="2672513" y="3549750"/>
              <a:ext cx="2701925" cy="0"/>
            </a:xfrm>
            <a:custGeom>
              <a:rect b="b" l="l" r="r" t="t"/>
              <a:pathLst>
                <a:path extrusionOk="0" h="120000" w="2701925">
                  <a:moveTo>
                    <a:pt x="0" y="0"/>
                  </a:moveTo>
                  <a:lnTo>
                    <a:pt x="2701337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3849060" y="3549750"/>
              <a:ext cx="0" cy="320675"/>
            </a:xfrm>
            <a:custGeom>
              <a:rect b="b" l="l" r="r" t="t"/>
              <a:pathLst>
                <a:path extrusionOk="0" h="320675" w="120000">
                  <a:moveTo>
                    <a:pt x="0" y="32027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4" name="Google Shape;1404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82150" y="3912730"/>
              <a:ext cx="654850" cy="37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5" name="Google Shape;1405;p33"/>
            <p:cNvSpPr/>
            <p:nvPr/>
          </p:nvSpPr>
          <p:spPr>
            <a:xfrm>
              <a:off x="2820239" y="2693273"/>
              <a:ext cx="2576830" cy="836930"/>
            </a:xfrm>
            <a:custGeom>
              <a:rect b="b" l="l" r="r" t="t"/>
              <a:pathLst>
                <a:path extrusionOk="0" h="836929" w="2576829">
                  <a:moveTo>
                    <a:pt x="0" y="139484"/>
                  </a:moveTo>
                  <a:lnTo>
                    <a:pt x="7111" y="95396"/>
                  </a:lnTo>
                  <a:lnTo>
                    <a:pt x="26912" y="57106"/>
                  </a:lnTo>
                  <a:lnTo>
                    <a:pt x="57106" y="26912"/>
                  </a:lnTo>
                  <a:lnTo>
                    <a:pt x="95396" y="7111"/>
                  </a:lnTo>
                  <a:lnTo>
                    <a:pt x="139484" y="0"/>
                  </a:lnTo>
                  <a:lnTo>
                    <a:pt x="2437069" y="0"/>
                  </a:lnTo>
                  <a:lnTo>
                    <a:pt x="2481156" y="7111"/>
                  </a:lnTo>
                  <a:lnTo>
                    <a:pt x="2519446" y="26912"/>
                  </a:lnTo>
                  <a:lnTo>
                    <a:pt x="2549640" y="57106"/>
                  </a:lnTo>
                  <a:lnTo>
                    <a:pt x="2569442" y="95396"/>
                  </a:lnTo>
                  <a:lnTo>
                    <a:pt x="2576553" y="139484"/>
                  </a:lnTo>
                  <a:lnTo>
                    <a:pt x="2576553" y="697399"/>
                  </a:lnTo>
                  <a:lnTo>
                    <a:pt x="2569442" y="741487"/>
                  </a:lnTo>
                  <a:lnTo>
                    <a:pt x="2549640" y="779777"/>
                  </a:lnTo>
                  <a:lnTo>
                    <a:pt x="2519446" y="809971"/>
                  </a:lnTo>
                  <a:lnTo>
                    <a:pt x="2481156" y="829773"/>
                  </a:lnTo>
                  <a:lnTo>
                    <a:pt x="2437069" y="836884"/>
                  </a:lnTo>
                  <a:lnTo>
                    <a:pt x="139484" y="836884"/>
                  </a:lnTo>
                  <a:lnTo>
                    <a:pt x="95396" y="829773"/>
                  </a:lnTo>
                  <a:lnTo>
                    <a:pt x="57106" y="809971"/>
                  </a:lnTo>
                  <a:lnTo>
                    <a:pt x="26912" y="779777"/>
                  </a:lnTo>
                  <a:lnTo>
                    <a:pt x="7111" y="741487"/>
                  </a:lnTo>
                  <a:lnTo>
                    <a:pt x="0" y="697399"/>
                  </a:lnTo>
                  <a:lnTo>
                    <a:pt x="0" y="13948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6" name="Google Shape;1406;p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17448" y="3106312"/>
              <a:ext cx="499148" cy="622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7" name="Google Shape;1407;p33"/>
          <p:cNvSpPr txBox="1"/>
          <p:nvPr/>
        </p:nvSpPr>
        <p:spPr>
          <a:xfrm>
            <a:off x="2900378" y="2748279"/>
            <a:ext cx="91059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Rete aziendale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08" name="Google Shape;1408;p33"/>
          <p:cNvGrpSpPr/>
          <p:nvPr/>
        </p:nvGrpSpPr>
        <p:grpSpPr>
          <a:xfrm>
            <a:off x="1089305" y="3240211"/>
            <a:ext cx="2729789" cy="1934124"/>
            <a:chOff x="1089305" y="3240211"/>
            <a:chExt cx="2729789" cy="1934124"/>
          </a:xfrm>
        </p:grpSpPr>
        <p:sp>
          <p:nvSpPr>
            <p:cNvPr id="1409" name="Google Shape;1409;p33"/>
            <p:cNvSpPr/>
            <p:nvPr/>
          </p:nvSpPr>
          <p:spPr>
            <a:xfrm>
              <a:off x="3809575" y="4853660"/>
              <a:ext cx="0" cy="320675"/>
            </a:xfrm>
            <a:custGeom>
              <a:rect b="b" l="l" r="r" t="t"/>
              <a:pathLst>
                <a:path extrusionOk="0" h="320675" w="120000">
                  <a:moveTo>
                    <a:pt x="0" y="32027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2820239" y="4368523"/>
              <a:ext cx="998855" cy="0"/>
            </a:xfrm>
            <a:custGeom>
              <a:rect b="b" l="l" r="r" t="t"/>
              <a:pathLst>
                <a:path extrusionOk="0" h="120000" w="998854">
                  <a:moveTo>
                    <a:pt x="99845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1" name="Google Shape;1411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8357" y="3240211"/>
              <a:ext cx="819435" cy="465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2" name="Google Shape;1412;p33"/>
            <p:cNvSpPr/>
            <p:nvPr/>
          </p:nvSpPr>
          <p:spPr>
            <a:xfrm>
              <a:off x="2121764" y="3532078"/>
              <a:ext cx="359410" cy="3810"/>
            </a:xfrm>
            <a:custGeom>
              <a:rect b="b" l="l" r="r" t="t"/>
              <a:pathLst>
                <a:path extrusionOk="0" h="3810" w="359410">
                  <a:moveTo>
                    <a:pt x="358783" y="359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1089305" y="3532078"/>
              <a:ext cx="359410" cy="3810"/>
            </a:xfrm>
            <a:custGeom>
              <a:rect b="b" l="l" r="r" t="t"/>
              <a:pathLst>
                <a:path extrusionOk="0" h="3810" w="359409">
                  <a:moveTo>
                    <a:pt x="358783" y="359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4" name="Google Shape;1414;p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2395" y="3968580"/>
              <a:ext cx="543185" cy="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5" name="Google Shape;1415;p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178" y="3958994"/>
              <a:ext cx="543185" cy="8288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6" name="Google Shape;1416;p33"/>
            <p:cNvSpPr/>
            <p:nvPr/>
          </p:nvSpPr>
          <p:spPr>
            <a:xfrm>
              <a:off x="1375797" y="3890500"/>
              <a:ext cx="1406525" cy="926465"/>
            </a:xfrm>
            <a:custGeom>
              <a:rect b="b" l="l" r="r" t="t"/>
              <a:pathLst>
                <a:path extrusionOk="0" h="926464" w="1406525">
                  <a:moveTo>
                    <a:pt x="0" y="154337"/>
                  </a:moveTo>
                  <a:lnTo>
                    <a:pt x="7868" y="105554"/>
                  </a:lnTo>
                  <a:lnTo>
                    <a:pt x="29778" y="63187"/>
                  </a:lnTo>
                  <a:lnTo>
                    <a:pt x="63187" y="29778"/>
                  </a:lnTo>
                  <a:lnTo>
                    <a:pt x="105554" y="7868"/>
                  </a:lnTo>
                  <a:lnTo>
                    <a:pt x="154336" y="0"/>
                  </a:lnTo>
                  <a:lnTo>
                    <a:pt x="1251815" y="0"/>
                  </a:lnTo>
                  <a:lnTo>
                    <a:pt x="1300597" y="7868"/>
                  </a:lnTo>
                  <a:lnTo>
                    <a:pt x="1342964" y="29778"/>
                  </a:lnTo>
                  <a:lnTo>
                    <a:pt x="1376373" y="63187"/>
                  </a:lnTo>
                  <a:lnTo>
                    <a:pt x="1398283" y="105554"/>
                  </a:lnTo>
                  <a:lnTo>
                    <a:pt x="1406152" y="154337"/>
                  </a:lnTo>
                  <a:lnTo>
                    <a:pt x="1406152" y="771662"/>
                  </a:lnTo>
                  <a:lnTo>
                    <a:pt x="1398283" y="820444"/>
                  </a:lnTo>
                  <a:lnTo>
                    <a:pt x="1376373" y="862811"/>
                  </a:lnTo>
                  <a:lnTo>
                    <a:pt x="1342964" y="896220"/>
                  </a:lnTo>
                  <a:lnTo>
                    <a:pt x="1300597" y="918130"/>
                  </a:lnTo>
                  <a:lnTo>
                    <a:pt x="1251815" y="925999"/>
                  </a:lnTo>
                  <a:lnTo>
                    <a:pt x="154336" y="925999"/>
                  </a:lnTo>
                  <a:lnTo>
                    <a:pt x="105554" y="918130"/>
                  </a:lnTo>
                  <a:lnTo>
                    <a:pt x="63187" y="896220"/>
                  </a:lnTo>
                  <a:lnTo>
                    <a:pt x="29778" y="862811"/>
                  </a:lnTo>
                  <a:lnTo>
                    <a:pt x="7868" y="820444"/>
                  </a:lnTo>
                  <a:lnTo>
                    <a:pt x="0" y="771662"/>
                  </a:lnTo>
                  <a:lnTo>
                    <a:pt x="0" y="15433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7" name="Google Shape;1417;p33"/>
          <p:cNvSpPr txBox="1"/>
          <p:nvPr/>
        </p:nvSpPr>
        <p:spPr>
          <a:xfrm>
            <a:off x="418364" y="3789172"/>
            <a:ext cx="4921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Internet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8" name="Google Shape;1418;p33"/>
          <p:cNvSpPr txBox="1"/>
          <p:nvPr/>
        </p:nvSpPr>
        <p:spPr>
          <a:xfrm>
            <a:off x="1445360" y="3927855"/>
            <a:ext cx="211454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DMZ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19" name="Google Shape;1419;p33"/>
          <p:cNvGrpSpPr/>
          <p:nvPr/>
        </p:nvGrpSpPr>
        <p:grpSpPr>
          <a:xfrm>
            <a:off x="2906267" y="4257636"/>
            <a:ext cx="2401389" cy="1746188"/>
            <a:chOff x="2906267" y="4257636"/>
            <a:chExt cx="2401389" cy="1746188"/>
          </a:xfrm>
        </p:grpSpPr>
        <p:sp>
          <p:nvSpPr>
            <p:cNvPr id="1420" name="Google Shape;1420;p33"/>
            <p:cNvSpPr/>
            <p:nvPr/>
          </p:nvSpPr>
          <p:spPr>
            <a:xfrm>
              <a:off x="2958791" y="5167653"/>
              <a:ext cx="2348865" cy="7620"/>
            </a:xfrm>
            <a:custGeom>
              <a:rect b="b" l="l" r="r" t="t"/>
              <a:pathLst>
                <a:path extrusionOk="0" h="7620" w="2348865">
                  <a:moveTo>
                    <a:pt x="2348353" y="7435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1" name="Google Shape;1421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06269" y="5292239"/>
              <a:ext cx="753666" cy="50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2" name="Google Shape;1422;p3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51375" y="5212079"/>
              <a:ext cx="600455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3" name="Google Shape;1423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82150" y="4531241"/>
              <a:ext cx="654850" cy="37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4" name="Google Shape;1424;p33"/>
            <p:cNvSpPr/>
            <p:nvPr/>
          </p:nvSpPr>
          <p:spPr>
            <a:xfrm>
              <a:off x="3809575" y="4257636"/>
              <a:ext cx="0" cy="247015"/>
            </a:xfrm>
            <a:custGeom>
              <a:rect b="b" l="l" r="r" t="t"/>
              <a:pathLst>
                <a:path extrusionOk="0" h="247014" w="120000">
                  <a:moveTo>
                    <a:pt x="0" y="246398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5" name="Google Shape;1425;p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50054" y="4501945"/>
              <a:ext cx="345489" cy="43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6" name="Google Shape;1426;p3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722861" y="5249311"/>
              <a:ext cx="442446" cy="582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7" name="Google Shape;1427;p33"/>
            <p:cNvSpPr/>
            <p:nvPr/>
          </p:nvSpPr>
          <p:spPr>
            <a:xfrm>
              <a:off x="2906267" y="5197374"/>
              <a:ext cx="2400935" cy="806450"/>
            </a:xfrm>
            <a:custGeom>
              <a:rect b="b" l="l" r="r" t="t"/>
              <a:pathLst>
                <a:path extrusionOk="0" h="806450" w="2400935">
                  <a:moveTo>
                    <a:pt x="0" y="134311"/>
                  </a:moveTo>
                  <a:lnTo>
                    <a:pt x="6847" y="91858"/>
                  </a:lnTo>
                  <a:lnTo>
                    <a:pt x="25914" y="54988"/>
                  </a:lnTo>
                  <a:lnTo>
                    <a:pt x="54988" y="25914"/>
                  </a:lnTo>
                  <a:lnTo>
                    <a:pt x="91858" y="6847"/>
                  </a:lnTo>
                  <a:lnTo>
                    <a:pt x="134311" y="0"/>
                  </a:lnTo>
                  <a:lnTo>
                    <a:pt x="2266566" y="0"/>
                  </a:lnTo>
                  <a:lnTo>
                    <a:pt x="2309018" y="6847"/>
                  </a:lnTo>
                  <a:lnTo>
                    <a:pt x="2345888" y="25914"/>
                  </a:lnTo>
                  <a:lnTo>
                    <a:pt x="2374962" y="54988"/>
                  </a:lnTo>
                  <a:lnTo>
                    <a:pt x="2394029" y="91858"/>
                  </a:lnTo>
                  <a:lnTo>
                    <a:pt x="2400877" y="134311"/>
                  </a:lnTo>
                  <a:lnTo>
                    <a:pt x="2400877" y="671537"/>
                  </a:lnTo>
                  <a:lnTo>
                    <a:pt x="2394029" y="713990"/>
                  </a:lnTo>
                  <a:lnTo>
                    <a:pt x="2374962" y="750860"/>
                  </a:lnTo>
                  <a:lnTo>
                    <a:pt x="2345888" y="779934"/>
                  </a:lnTo>
                  <a:lnTo>
                    <a:pt x="2309018" y="799001"/>
                  </a:lnTo>
                  <a:lnTo>
                    <a:pt x="2266566" y="805849"/>
                  </a:lnTo>
                  <a:lnTo>
                    <a:pt x="134311" y="805849"/>
                  </a:lnTo>
                  <a:lnTo>
                    <a:pt x="91858" y="799001"/>
                  </a:lnTo>
                  <a:lnTo>
                    <a:pt x="54988" y="779934"/>
                  </a:lnTo>
                  <a:lnTo>
                    <a:pt x="25914" y="750860"/>
                  </a:lnTo>
                  <a:lnTo>
                    <a:pt x="6847" y="713990"/>
                  </a:lnTo>
                  <a:lnTo>
                    <a:pt x="0" y="671537"/>
                  </a:lnTo>
                  <a:lnTo>
                    <a:pt x="0" y="134311"/>
                  </a:lnTo>
                  <a:close/>
                </a:path>
              </a:pathLst>
            </a:custGeom>
            <a:noFill/>
            <a:ln cap="flat" cmpd="sng" w="15875">
              <a:solidFill>
                <a:srgbClr val="0090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8" name="Google Shape;1428;p33"/>
          <p:cNvSpPr txBox="1"/>
          <p:nvPr/>
        </p:nvSpPr>
        <p:spPr>
          <a:xfrm>
            <a:off x="4753364" y="5217159"/>
            <a:ext cx="50101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2700" lvl="0" marL="12700" marR="508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Rete di controllo e sottostazioni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29" name="Google Shape;1429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7639" y="4841821"/>
            <a:ext cx="402290" cy="3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33"/>
          <p:cNvSpPr txBox="1"/>
          <p:nvPr/>
        </p:nvSpPr>
        <p:spPr>
          <a:xfrm>
            <a:off x="1868319" y="4942839"/>
            <a:ext cx="147701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ModbusTCP/DNP3/S7/CIP/HTTP/...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31" name="Google Shape;1431;p33"/>
          <p:cNvGrpSpPr/>
          <p:nvPr/>
        </p:nvGrpSpPr>
        <p:grpSpPr>
          <a:xfrm>
            <a:off x="2066899" y="2715818"/>
            <a:ext cx="3111500" cy="1970712"/>
            <a:chOff x="2066899" y="2715818"/>
            <a:chExt cx="3111500" cy="1970712"/>
          </a:xfrm>
        </p:grpSpPr>
        <p:pic>
          <p:nvPicPr>
            <p:cNvPr id="1432" name="Google Shape;1432;p3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889884" y="3567866"/>
              <a:ext cx="370933" cy="32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3" name="Google Shape;1433;p3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134001" y="4356946"/>
              <a:ext cx="370933" cy="329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4" name="Google Shape;1434;p33"/>
            <p:cNvSpPr/>
            <p:nvPr/>
          </p:nvSpPr>
          <p:spPr>
            <a:xfrm>
              <a:off x="2066899" y="2715818"/>
              <a:ext cx="3111500" cy="1689100"/>
            </a:xfrm>
            <a:custGeom>
              <a:rect b="b" l="l" r="r" t="t"/>
              <a:pathLst>
                <a:path extrusionOk="0" h="1689100" w="3111500">
                  <a:moveTo>
                    <a:pt x="560781" y="0"/>
                  </a:moveTo>
                  <a:lnTo>
                    <a:pt x="0" y="0"/>
                  </a:lnTo>
                  <a:lnTo>
                    <a:pt x="0" y="288340"/>
                  </a:lnTo>
                  <a:lnTo>
                    <a:pt x="236893" y="288340"/>
                  </a:lnTo>
                  <a:lnTo>
                    <a:pt x="236893" y="799769"/>
                  </a:lnTo>
                  <a:lnTo>
                    <a:pt x="298577" y="799769"/>
                  </a:lnTo>
                  <a:lnTo>
                    <a:pt x="298577" y="288340"/>
                  </a:lnTo>
                  <a:lnTo>
                    <a:pt x="560781" y="288340"/>
                  </a:lnTo>
                  <a:lnTo>
                    <a:pt x="560781" y="0"/>
                  </a:lnTo>
                  <a:close/>
                </a:path>
                <a:path extrusionOk="0" h="1689100" w="3111500">
                  <a:moveTo>
                    <a:pt x="3110903" y="1610690"/>
                  </a:moveTo>
                  <a:lnTo>
                    <a:pt x="1751799" y="1610690"/>
                  </a:lnTo>
                  <a:lnTo>
                    <a:pt x="1751799" y="1688579"/>
                  </a:lnTo>
                  <a:lnTo>
                    <a:pt x="3110903" y="1688579"/>
                  </a:lnTo>
                  <a:lnTo>
                    <a:pt x="3110903" y="161069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5" name="Google Shape;1435;p33"/>
          <p:cNvSpPr txBox="1"/>
          <p:nvPr/>
        </p:nvSpPr>
        <p:spPr>
          <a:xfrm>
            <a:off x="2146477" y="2777744"/>
            <a:ext cx="40259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IDS/IPS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6" name="Google Shape;1436;p33"/>
          <p:cNvSpPr/>
          <p:nvPr/>
        </p:nvSpPr>
        <p:spPr>
          <a:xfrm>
            <a:off x="5145999" y="4207051"/>
            <a:ext cx="561340" cy="288925"/>
          </a:xfrm>
          <a:custGeom>
            <a:rect b="b" l="l" r="r" t="t"/>
            <a:pathLst>
              <a:path extrusionOk="0" h="288925" w="561339">
                <a:moveTo>
                  <a:pt x="560790" y="0"/>
                </a:moveTo>
                <a:lnTo>
                  <a:pt x="0" y="0"/>
                </a:lnTo>
                <a:lnTo>
                  <a:pt x="0" y="288335"/>
                </a:lnTo>
                <a:lnTo>
                  <a:pt x="560790" y="288335"/>
                </a:lnTo>
                <a:lnTo>
                  <a:pt x="56079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33"/>
          <p:cNvSpPr txBox="1"/>
          <p:nvPr/>
        </p:nvSpPr>
        <p:spPr>
          <a:xfrm>
            <a:off x="5145999" y="4271264"/>
            <a:ext cx="561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20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IDS/IPS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8" name="Google Shape;1438;p33"/>
          <p:cNvSpPr/>
          <p:nvPr/>
        </p:nvSpPr>
        <p:spPr>
          <a:xfrm>
            <a:off x="3818191" y="4806251"/>
            <a:ext cx="1888489" cy="288925"/>
          </a:xfrm>
          <a:custGeom>
            <a:rect b="b" l="l" r="r" t="t"/>
            <a:pathLst>
              <a:path extrusionOk="0" h="288925" w="1888489">
                <a:moveTo>
                  <a:pt x="1888083" y="0"/>
                </a:moveTo>
                <a:lnTo>
                  <a:pt x="1327302" y="0"/>
                </a:lnTo>
                <a:lnTo>
                  <a:pt x="1327302" y="119443"/>
                </a:lnTo>
                <a:lnTo>
                  <a:pt x="0" y="119443"/>
                </a:lnTo>
                <a:lnTo>
                  <a:pt x="0" y="197345"/>
                </a:lnTo>
                <a:lnTo>
                  <a:pt x="1327302" y="197345"/>
                </a:lnTo>
                <a:lnTo>
                  <a:pt x="1327302" y="288328"/>
                </a:lnTo>
                <a:lnTo>
                  <a:pt x="1888083" y="288328"/>
                </a:lnTo>
                <a:lnTo>
                  <a:pt x="188808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33"/>
          <p:cNvSpPr txBox="1"/>
          <p:nvPr/>
        </p:nvSpPr>
        <p:spPr>
          <a:xfrm>
            <a:off x="5145495" y="4868671"/>
            <a:ext cx="561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20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IDS/IPS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40" name="Google Shape;1440;p33"/>
          <p:cNvGrpSpPr/>
          <p:nvPr/>
        </p:nvGrpSpPr>
        <p:grpSpPr>
          <a:xfrm>
            <a:off x="1676400" y="2548127"/>
            <a:ext cx="3669791" cy="2404873"/>
            <a:chOff x="1676400" y="2548127"/>
            <a:chExt cx="3669791" cy="2404873"/>
          </a:xfrm>
        </p:grpSpPr>
        <p:pic>
          <p:nvPicPr>
            <p:cNvPr id="1441" name="Google Shape;1441;p3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37176" y="3861816"/>
              <a:ext cx="509015" cy="509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2" name="Google Shape;1442;p3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962144" y="4617720"/>
              <a:ext cx="335279" cy="335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3" name="Google Shape;1443;p3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76400" y="2548127"/>
              <a:ext cx="512063" cy="5090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4" name="Google Shape;1444;p33"/>
          <p:cNvSpPr txBox="1"/>
          <p:nvPr/>
        </p:nvSpPr>
        <p:spPr>
          <a:xfrm>
            <a:off x="5795638" y="3484133"/>
            <a:ext cx="6396990" cy="25907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Impersonare un nodo di rete legittimo e avvelenare le prove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5" name="Google Shape;1445;p33"/>
          <p:cNvSpPr txBox="1"/>
          <p:nvPr/>
        </p:nvSpPr>
        <p:spPr>
          <a:xfrm>
            <a:off x="5795638" y="3743213"/>
            <a:ext cx="6396990" cy="42672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0" lvl="0" marL="91440" marR="146685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Eseguire di tanto in tanto una scansione delle porte (in modo furtivo) per verificare la penetrazione, in modo che non vengano considerate come anomalie gravi.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6" name="Google Shape;1446;p33"/>
          <p:cNvSpPr txBox="1"/>
          <p:nvPr/>
        </p:nvSpPr>
        <p:spPr>
          <a:xfrm>
            <a:off x="5795638" y="4169933"/>
            <a:ext cx="6396990" cy="25907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Negare le azioni IDS/IPS per interrompere i processi di monitoraggio.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7" name="Google Shape;1447;p33"/>
          <p:cNvSpPr txBox="1"/>
          <p:nvPr/>
        </p:nvSpPr>
        <p:spPr>
          <a:xfrm>
            <a:off x="5795638" y="4429013"/>
            <a:ext cx="6396900" cy="10815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144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Ingannare gli IDS con attacchi falsi per camuffare gli attacchi reali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62560" lvl="0" marL="260350" marR="407669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Ovvero, produrre attacchi "falsi" da più postazioni o IP, al fine di generare grandi volumi di allarmi. A sua volta, l'aggressore attacca il sistema da una postazione o da un IP per causare danni.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62560" lvl="0" marL="260350" rtl="0" algn="l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 questa situazione, e a causa dell'elevato volume di allarmi, l'amministratore IT-OT non potrà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6289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discernere le azioni dannose "reali" da quelle non reali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8" name="Google Shape;1448;p33"/>
          <p:cNvSpPr txBox="1"/>
          <p:nvPr/>
        </p:nvSpPr>
        <p:spPr>
          <a:xfrm>
            <a:off x="126875" y="6243825"/>
            <a:ext cx="79014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540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Seguridad en Sistemas Informáticos Detección de intrusione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6540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//www.tlm.unavarra.es/pluginfile.php/11611/mod_resource/content/0/clases/08_SSI-monitorizacion1.pdf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4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454" name="Google Shape;145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5" name="Google Shape;1455;p34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6" name="Google Shape;1456;p34"/>
          <p:cNvSpPr txBox="1"/>
          <p:nvPr>
            <p:ph type="title"/>
          </p:nvPr>
        </p:nvSpPr>
        <p:spPr>
          <a:xfrm>
            <a:off x="875061" y="308355"/>
            <a:ext cx="4183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BA00"/>
                </a:solidFill>
              </a:rPr>
              <a:t>Connettersi con CyberSecPro: </a:t>
            </a:r>
            <a:r>
              <a:rPr lang="en-US" sz="2700"/>
              <a:t>come registrarsi e altre informazioni pratiche</a:t>
            </a:r>
            <a:endParaRPr sz="2700"/>
          </a:p>
        </p:txBody>
      </p:sp>
      <p:sp>
        <p:nvSpPr>
          <p:cNvPr id="1457" name="Google Shape;1457;p34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58" name="Google Shape;1458;p34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459" name="Google Shape;1459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0" name="Google Shape;1460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1" name="Google Shape;1461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7" name="Google Shape;1467;p35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468" name="Google Shape;1468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9" name="Google Shape;1469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0" name="Google Shape;1470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1" name="Google Shape;1471;p35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sp>
        <p:nvSpPr>
          <p:cNvPr id="1472" name="Google Shape;1472;p35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73" name="Google Shape;1473;p35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474" name="Google Shape;1474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5" name="Google Shape;1475;p35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7" name="Google Shape;1477;p35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8" name="Google Shape;8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4"/>
          <p:cNvSpPr txBox="1"/>
          <p:nvPr>
            <p:ph type="title"/>
          </p:nvPr>
        </p:nvSpPr>
        <p:spPr>
          <a:xfrm>
            <a:off x="6455111" y="1403603"/>
            <a:ext cx="4141470" cy="138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4: Avanzato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92" name="Google Shape;92;p4"/>
          <p:cNvSpPr txBox="1"/>
          <p:nvPr/>
        </p:nvSpPr>
        <p:spPr>
          <a:xfrm>
            <a:off x="6488577" y="3288284"/>
            <a:ext cx="453707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 e sistemi di rilevamento delle intrusioni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Sistemi di monitoraggio avanzati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5"/>
          <p:cNvSpPr txBox="1"/>
          <p:nvPr>
            <p:ph type="title"/>
          </p:nvPr>
        </p:nvSpPr>
        <p:spPr>
          <a:xfrm>
            <a:off x="855396" y="387603"/>
            <a:ext cx="6404609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Rilevamento delle intrusioni in</a:t>
            </a:r>
            <a:endParaRPr/>
          </a:p>
          <a:p>
            <a:pPr indent="0" lvl="0" marL="1270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di controllo dell'energia</a:t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3" name="Google Shape;10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5"/>
          <p:cNvSpPr txBox="1"/>
          <p:nvPr/>
        </p:nvSpPr>
        <p:spPr>
          <a:xfrm>
            <a:off x="699656" y="1466504"/>
            <a:ext cx="65343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01600" lvl="0" marL="103504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Il National Institute of Standards and Technology (NIST) definisce il "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rilevamento delle intrusioni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 come: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812414" y="2108513"/>
            <a:ext cx="6458700" cy="17064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-85090" lvl="0" marL="166370" marR="300355" rtl="0" algn="l">
              <a:lnSpc>
                <a:spcPct val="1032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Il processo di </a:t>
            </a:r>
            <a:r>
              <a:rPr i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monitoraggio degli eventi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che si verificano in un sistema o in una rete di computer e la </a:t>
            </a:r>
            <a:r>
              <a:rPr i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loro analisi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alla ricerca di segnali di possibili incidenti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66370" marR="71755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Un servizio di sicurezza che </a:t>
            </a:r>
            <a:r>
              <a:rPr i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monitora e analizza gli eventi di rete o di sistema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allo scopo di individuare e segnalare in tempo reale o quasi i tentativi di accesso non autorizzato alle risorse di sistema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" - NIST SP 800-82 Rev 2 su "Guide Industrial Control Systems (ICS) Security".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66370" marR="271780" rtl="0" algn="just">
              <a:lnSpc>
                <a:spcPct val="97500"/>
              </a:lnSpc>
              <a:spcBef>
                <a:spcPts val="68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	"</a:t>
            </a:r>
            <a:r>
              <a:rPr i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Rilevamento e analisi di eventi di sistema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allo scopo di notare (cioè, venire a conoscenza di) tentativi di accesso alle risorse di sistema in modo non autorizzato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" - RFC 4949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26877" y="4005579"/>
            <a:ext cx="7107000" cy="24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88900" lvl="0" marL="669290" marR="5080" rtl="0" algn="l">
              <a:lnSpc>
                <a:spcPct val="991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Anche l'Agenzia dell'Unione Europea per la Cybersecurity (ENISA) in "</a:t>
            </a: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Appropriate security measures for smart grids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" considera l'importanza della "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prevenzione/rilevazione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" come parte dei processi di gestione degli incidenti (SM5.1) e della sicurezza delle comunicazioni di rete (SM10.2) nelle Smart Grids.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marR="3273425" rtl="0" algn="l">
              <a:lnSpc>
                <a:spcPct val="113750"/>
              </a:lnSpc>
              <a:spcBef>
                <a:spcPts val="1614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NIST, "Intrusion detection", Computer Security Resource Centre, 2024 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https://csrc.nist.gov/glossary/term/intrusion_detection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NIST, "Guida alla sicurezza dei sistemi di controllo industriale (ICS)", 2023.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marR="3232150" rtl="0" algn="l">
              <a:lnSpc>
                <a:spcPct val="11375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https://nvlpubs.nist.gov/nistpubs/SpecialPublications/NIST.SP.800-82r2.pdf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IETF, Glossario sulla sicurezza di Internet, 2007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1687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https://datatracker.ietf.org/doc/html/rfc4949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Fonte: ENISA, "Misure di sicurezza adeguate per le reti intelligenti. Linee guida per la valutazione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il grado di sofisticazione dell'implementazione delle misure di sicurezza", 2012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//www.enisa.europa.eu/publications/appropriate-security-measures-for-smart-grids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9" name="Google Shape;109;p5"/>
          <p:cNvGrpSpPr/>
          <p:nvPr/>
        </p:nvGrpSpPr>
        <p:grpSpPr>
          <a:xfrm>
            <a:off x="7263053" y="0"/>
            <a:ext cx="4447361" cy="2731724"/>
            <a:chOff x="7263053" y="0"/>
            <a:chExt cx="4447361" cy="2731724"/>
          </a:xfrm>
        </p:grpSpPr>
        <p:pic>
          <p:nvPicPr>
            <p:cNvPr id="110" name="Google Shape;11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63053" y="2518524"/>
              <a:ext cx="231512" cy="21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5"/>
          <p:cNvSpPr txBox="1"/>
          <p:nvPr/>
        </p:nvSpPr>
        <p:spPr>
          <a:xfrm>
            <a:off x="7547195" y="2247739"/>
            <a:ext cx="4599940" cy="1181735"/>
          </a:xfrm>
          <a:prstGeom prst="rect">
            <a:avLst/>
          </a:prstGeom>
          <a:solidFill>
            <a:srgbClr val="FFFFFF"/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1270" lvl="0" marL="94615" marR="87630" rtl="0" algn="ctr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Come si può notare, queste tre definizioni hanno in comune i termini: '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monitoraggio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' e '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analisi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' 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degli eventi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sia a livello di rete che di endpoint (ad esempio HMI, controllori, sensori, server, gateway, router, ecc.).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547195" y="4089949"/>
            <a:ext cx="4599900" cy="1459500"/>
          </a:xfrm>
          <a:prstGeom prst="rect">
            <a:avLst/>
          </a:prstGeom>
          <a:solidFill>
            <a:srgbClr val="FFFFFF"/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37490" marR="231140" rtl="0" algn="ctr">
              <a:lnSpc>
                <a:spcPct val="9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SM10.2: esplicitamente "</a:t>
            </a:r>
            <a:r>
              <a:rPr i="1" lang="en-US" sz="1300">
                <a:latin typeface="Verdana"/>
                <a:ea typeface="Verdana"/>
                <a:cs typeface="Verdana"/>
                <a:sym typeface="Verdana"/>
              </a:rPr>
              <a:t>Laddove tecnicamente fattibile, i sistemi di rilevamento delle intrusioni e i sistemi di prevenzione delle intrusioni (basati su firme o comportamentali) sono implementati sui sistemi informativi degli smart gird (inclusi i componenti SCADA) e/o sulla rete (specialmente nelle reti di dispositivi di campo)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4779892" y="5025429"/>
            <a:ext cx="2729230" cy="197485"/>
            <a:chOff x="4779892" y="5025429"/>
            <a:chExt cx="2729230" cy="197485"/>
          </a:xfrm>
        </p:grpSpPr>
        <p:sp>
          <p:nvSpPr>
            <p:cNvPr id="115" name="Google Shape;115;p5"/>
            <p:cNvSpPr/>
            <p:nvPr/>
          </p:nvSpPr>
          <p:spPr>
            <a:xfrm>
              <a:off x="4779892" y="5025429"/>
              <a:ext cx="2729230" cy="197485"/>
            </a:xfrm>
            <a:custGeom>
              <a:rect b="b" l="l" r="r" t="t"/>
              <a:pathLst>
                <a:path extrusionOk="0" h="197485" w="2729229">
                  <a:moveTo>
                    <a:pt x="2630340" y="0"/>
                  </a:moveTo>
                  <a:lnTo>
                    <a:pt x="2630340" y="49329"/>
                  </a:lnTo>
                  <a:lnTo>
                    <a:pt x="0" y="49329"/>
                  </a:lnTo>
                  <a:lnTo>
                    <a:pt x="0" y="147994"/>
                  </a:lnTo>
                  <a:lnTo>
                    <a:pt x="2630340" y="147994"/>
                  </a:lnTo>
                  <a:lnTo>
                    <a:pt x="2630340" y="197324"/>
                  </a:lnTo>
                  <a:lnTo>
                    <a:pt x="2729001" y="98659"/>
                  </a:lnTo>
                  <a:lnTo>
                    <a:pt x="263034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779892" y="5025429"/>
              <a:ext cx="2729230" cy="197485"/>
            </a:xfrm>
            <a:custGeom>
              <a:rect b="b" l="l" r="r" t="t"/>
              <a:pathLst>
                <a:path extrusionOk="0" h="197485" w="2729229">
                  <a:moveTo>
                    <a:pt x="2630340" y="197325"/>
                  </a:moveTo>
                  <a:lnTo>
                    <a:pt x="2630340" y="147994"/>
                  </a:lnTo>
                  <a:lnTo>
                    <a:pt x="0" y="147994"/>
                  </a:lnTo>
                  <a:lnTo>
                    <a:pt x="0" y="49330"/>
                  </a:lnTo>
                  <a:lnTo>
                    <a:pt x="2630340" y="49330"/>
                  </a:lnTo>
                  <a:lnTo>
                    <a:pt x="2630340" y="0"/>
                  </a:lnTo>
                  <a:lnTo>
                    <a:pt x="2729001" y="98661"/>
                  </a:lnTo>
                  <a:lnTo>
                    <a:pt x="2630340" y="197325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2" name="Google Shape;122;p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23" name="Google Shape;12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6"/>
          <p:cNvSpPr txBox="1"/>
          <p:nvPr/>
        </p:nvSpPr>
        <p:spPr>
          <a:xfrm>
            <a:off x="126875" y="6539475"/>
            <a:ext cx="7448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692056" y="771651"/>
            <a:ext cx="58146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-140970" lvl="0" marL="16002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57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Fonti di rilevamento dei dati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90" lvl="2" marL="46926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Obiettivi: percepire i dati per l'individuazione e il processo decisionale.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85090" lvl="2" marL="469265" marR="508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Risorse: sensori (ad esempio sensori fisici, contatori intelligenti), agenti software, log (firewall, OS, accessi...), avvisi, ecc.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6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8" name="Google Shape;128;p6"/>
          <p:cNvGrpSpPr/>
          <p:nvPr/>
        </p:nvGrpSpPr>
        <p:grpSpPr>
          <a:xfrm>
            <a:off x="8199681" y="0"/>
            <a:ext cx="3510734" cy="1340989"/>
            <a:chOff x="8199681" y="0"/>
            <a:chExt cx="3510734" cy="1340989"/>
          </a:xfrm>
        </p:grpSpPr>
        <p:pic>
          <p:nvPicPr>
            <p:cNvPr id="129" name="Google Shape;12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6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6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134" name="Google Shape;134;p6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6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9" name="Google Shape;139;p6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140" name="Google Shape;140;p6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6"/>
          <p:cNvSpPr txBox="1"/>
          <p:nvPr>
            <p:ph type="title"/>
          </p:nvPr>
        </p:nvSpPr>
        <p:spPr>
          <a:xfrm>
            <a:off x="10880945" y="767588"/>
            <a:ext cx="65659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5" name="Google Shape;145;p6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146" name="Google Shape;146;p6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8" name="Google Shape;14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6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135616" y="2975710"/>
            <a:ext cx="5057445" cy="1591567"/>
            <a:chOff x="135616" y="2975710"/>
            <a:chExt cx="5057445" cy="1591567"/>
          </a:xfrm>
        </p:grpSpPr>
        <p:pic>
          <p:nvPicPr>
            <p:cNvPr id="162" name="Google Shape;162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5616" y="3279342"/>
              <a:ext cx="834928" cy="841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44275" y="3252896"/>
              <a:ext cx="753666" cy="50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35928" y="3233878"/>
              <a:ext cx="753667" cy="50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30096" y="3233878"/>
              <a:ext cx="753666" cy="502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6"/>
            <p:cNvSpPr/>
            <p:nvPr/>
          </p:nvSpPr>
          <p:spPr>
            <a:xfrm>
              <a:off x="2468506" y="3832187"/>
              <a:ext cx="2701925" cy="0"/>
            </a:xfrm>
            <a:custGeom>
              <a:rect b="b" l="l" r="r" t="t"/>
              <a:pathLst>
                <a:path extrusionOk="0" h="120000" w="2701925">
                  <a:moveTo>
                    <a:pt x="0" y="0"/>
                  </a:moveTo>
                  <a:lnTo>
                    <a:pt x="2701337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645052" y="3832186"/>
              <a:ext cx="0" cy="320675"/>
            </a:xfrm>
            <a:custGeom>
              <a:rect b="b" l="l" r="r" t="t"/>
              <a:pathLst>
                <a:path extrusionOk="0" h="320675" w="120000">
                  <a:moveTo>
                    <a:pt x="0" y="32027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" name="Google Shape;168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78144" y="4195166"/>
              <a:ext cx="654850" cy="372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6"/>
            <p:cNvSpPr/>
            <p:nvPr/>
          </p:nvSpPr>
          <p:spPr>
            <a:xfrm>
              <a:off x="2616231" y="2975710"/>
              <a:ext cx="2576830" cy="836930"/>
            </a:xfrm>
            <a:custGeom>
              <a:rect b="b" l="l" r="r" t="t"/>
              <a:pathLst>
                <a:path extrusionOk="0" h="836929" w="2576829">
                  <a:moveTo>
                    <a:pt x="0" y="139484"/>
                  </a:moveTo>
                  <a:lnTo>
                    <a:pt x="7111" y="95396"/>
                  </a:lnTo>
                  <a:lnTo>
                    <a:pt x="26912" y="57106"/>
                  </a:lnTo>
                  <a:lnTo>
                    <a:pt x="57106" y="26912"/>
                  </a:lnTo>
                  <a:lnTo>
                    <a:pt x="95396" y="7111"/>
                  </a:lnTo>
                  <a:lnTo>
                    <a:pt x="139484" y="0"/>
                  </a:lnTo>
                  <a:lnTo>
                    <a:pt x="2437069" y="0"/>
                  </a:lnTo>
                  <a:lnTo>
                    <a:pt x="2481156" y="7111"/>
                  </a:lnTo>
                  <a:lnTo>
                    <a:pt x="2519446" y="26912"/>
                  </a:lnTo>
                  <a:lnTo>
                    <a:pt x="2549640" y="57106"/>
                  </a:lnTo>
                  <a:lnTo>
                    <a:pt x="2569442" y="95396"/>
                  </a:lnTo>
                  <a:lnTo>
                    <a:pt x="2576553" y="139484"/>
                  </a:lnTo>
                  <a:lnTo>
                    <a:pt x="2576553" y="697399"/>
                  </a:lnTo>
                  <a:lnTo>
                    <a:pt x="2569442" y="741487"/>
                  </a:lnTo>
                  <a:lnTo>
                    <a:pt x="2549640" y="779777"/>
                  </a:lnTo>
                  <a:lnTo>
                    <a:pt x="2519446" y="809971"/>
                  </a:lnTo>
                  <a:lnTo>
                    <a:pt x="2481156" y="829773"/>
                  </a:lnTo>
                  <a:lnTo>
                    <a:pt x="2437069" y="836884"/>
                  </a:lnTo>
                  <a:lnTo>
                    <a:pt x="139484" y="836884"/>
                  </a:lnTo>
                  <a:lnTo>
                    <a:pt x="95396" y="829773"/>
                  </a:lnTo>
                  <a:lnTo>
                    <a:pt x="57106" y="809971"/>
                  </a:lnTo>
                  <a:lnTo>
                    <a:pt x="26912" y="779777"/>
                  </a:lnTo>
                  <a:lnTo>
                    <a:pt x="7111" y="741487"/>
                  </a:lnTo>
                  <a:lnTo>
                    <a:pt x="0" y="697399"/>
                  </a:lnTo>
                  <a:lnTo>
                    <a:pt x="0" y="13948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0" name="Google Shape;170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313442" y="3388748"/>
              <a:ext cx="499148" cy="622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6"/>
          <p:cNvSpPr txBox="1"/>
          <p:nvPr/>
        </p:nvSpPr>
        <p:spPr>
          <a:xfrm>
            <a:off x="2696372" y="3031744"/>
            <a:ext cx="91059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Rete aziendale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2" name="Google Shape;172;p6"/>
          <p:cNvGrpSpPr/>
          <p:nvPr/>
        </p:nvGrpSpPr>
        <p:grpSpPr>
          <a:xfrm>
            <a:off x="885297" y="3522647"/>
            <a:ext cx="2729789" cy="1934124"/>
            <a:chOff x="885297" y="3522647"/>
            <a:chExt cx="2729789" cy="1934124"/>
          </a:xfrm>
        </p:grpSpPr>
        <p:sp>
          <p:nvSpPr>
            <p:cNvPr id="173" name="Google Shape;173;p6"/>
            <p:cNvSpPr/>
            <p:nvPr/>
          </p:nvSpPr>
          <p:spPr>
            <a:xfrm>
              <a:off x="3605569" y="5136096"/>
              <a:ext cx="0" cy="320675"/>
            </a:xfrm>
            <a:custGeom>
              <a:rect b="b" l="l" r="r" t="t"/>
              <a:pathLst>
                <a:path extrusionOk="0" h="320675" w="120000">
                  <a:moveTo>
                    <a:pt x="0" y="32027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616231" y="4650958"/>
              <a:ext cx="998855" cy="0"/>
            </a:xfrm>
            <a:custGeom>
              <a:rect b="b" l="l" r="r" t="t"/>
              <a:pathLst>
                <a:path extrusionOk="0" h="120000" w="998854">
                  <a:moveTo>
                    <a:pt x="99845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5" name="Google Shape;175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44350" y="3522647"/>
              <a:ext cx="819436" cy="465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6"/>
            <p:cNvSpPr/>
            <p:nvPr/>
          </p:nvSpPr>
          <p:spPr>
            <a:xfrm>
              <a:off x="1917756" y="3814515"/>
              <a:ext cx="359410" cy="3810"/>
            </a:xfrm>
            <a:custGeom>
              <a:rect b="b" l="l" r="r" t="t"/>
              <a:pathLst>
                <a:path extrusionOk="0" h="3810" w="359410">
                  <a:moveTo>
                    <a:pt x="358783" y="359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885297" y="3814515"/>
              <a:ext cx="359410" cy="3810"/>
            </a:xfrm>
            <a:custGeom>
              <a:rect b="b" l="l" r="r" t="t"/>
              <a:pathLst>
                <a:path extrusionOk="0" h="3810" w="359409">
                  <a:moveTo>
                    <a:pt x="358783" y="359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8" name="Google Shape;178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978389" y="4251017"/>
              <a:ext cx="543185" cy="828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09171" y="4241431"/>
              <a:ext cx="543185" cy="8288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6"/>
            <p:cNvSpPr/>
            <p:nvPr/>
          </p:nvSpPr>
          <p:spPr>
            <a:xfrm>
              <a:off x="1171789" y="4172935"/>
              <a:ext cx="1406525" cy="926465"/>
            </a:xfrm>
            <a:custGeom>
              <a:rect b="b" l="l" r="r" t="t"/>
              <a:pathLst>
                <a:path extrusionOk="0" h="926464" w="1406525">
                  <a:moveTo>
                    <a:pt x="0" y="154337"/>
                  </a:moveTo>
                  <a:lnTo>
                    <a:pt x="7868" y="105554"/>
                  </a:lnTo>
                  <a:lnTo>
                    <a:pt x="29778" y="63187"/>
                  </a:lnTo>
                  <a:lnTo>
                    <a:pt x="63187" y="29778"/>
                  </a:lnTo>
                  <a:lnTo>
                    <a:pt x="105554" y="7868"/>
                  </a:lnTo>
                  <a:lnTo>
                    <a:pt x="154336" y="0"/>
                  </a:lnTo>
                  <a:lnTo>
                    <a:pt x="1251815" y="0"/>
                  </a:lnTo>
                  <a:lnTo>
                    <a:pt x="1300597" y="7868"/>
                  </a:lnTo>
                  <a:lnTo>
                    <a:pt x="1342964" y="29778"/>
                  </a:lnTo>
                  <a:lnTo>
                    <a:pt x="1376373" y="63187"/>
                  </a:lnTo>
                  <a:lnTo>
                    <a:pt x="1398283" y="105554"/>
                  </a:lnTo>
                  <a:lnTo>
                    <a:pt x="1406152" y="154337"/>
                  </a:lnTo>
                  <a:lnTo>
                    <a:pt x="1406152" y="771662"/>
                  </a:lnTo>
                  <a:lnTo>
                    <a:pt x="1398283" y="820444"/>
                  </a:lnTo>
                  <a:lnTo>
                    <a:pt x="1376373" y="862811"/>
                  </a:lnTo>
                  <a:lnTo>
                    <a:pt x="1342964" y="896220"/>
                  </a:lnTo>
                  <a:lnTo>
                    <a:pt x="1300597" y="918130"/>
                  </a:lnTo>
                  <a:lnTo>
                    <a:pt x="1251815" y="925999"/>
                  </a:lnTo>
                  <a:lnTo>
                    <a:pt x="154336" y="925999"/>
                  </a:lnTo>
                  <a:lnTo>
                    <a:pt x="105554" y="918130"/>
                  </a:lnTo>
                  <a:lnTo>
                    <a:pt x="63187" y="896220"/>
                  </a:lnTo>
                  <a:lnTo>
                    <a:pt x="29778" y="862811"/>
                  </a:lnTo>
                  <a:lnTo>
                    <a:pt x="7868" y="820444"/>
                  </a:lnTo>
                  <a:lnTo>
                    <a:pt x="0" y="771662"/>
                  </a:lnTo>
                  <a:lnTo>
                    <a:pt x="0" y="15433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214356" y="4072635"/>
            <a:ext cx="4921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Internet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241353" y="4211320"/>
            <a:ext cx="211454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DMZ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2702260" y="4540073"/>
            <a:ext cx="2401390" cy="1746188"/>
            <a:chOff x="2702260" y="4540073"/>
            <a:chExt cx="2401390" cy="1746188"/>
          </a:xfrm>
        </p:grpSpPr>
        <p:sp>
          <p:nvSpPr>
            <p:cNvPr id="184" name="Google Shape;184;p6"/>
            <p:cNvSpPr/>
            <p:nvPr/>
          </p:nvSpPr>
          <p:spPr>
            <a:xfrm>
              <a:off x="2754785" y="5450090"/>
              <a:ext cx="2348865" cy="7620"/>
            </a:xfrm>
            <a:custGeom>
              <a:rect b="b" l="l" r="r" t="t"/>
              <a:pathLst>
                <a:path extrusionOk="0" h="7620" w="2348865">
                  <a:moveTo>
                    <a:pt x="2348353" y="7435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5" name="Google Shape;185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02261" y="5574675"/>
              <a:ext cx="753667" cy="502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947159" y="5495543"/>
              <a:ext cx="600456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78144" y="4813677"/>
              <a:ext cx="654850" cy="372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6"/>
            <p:cNvSpPr/>
            <p:nvPr/>
          </p:nvSpPr>
          <p:spPr>
            <a:xfrm>
              <a:off x="3605569" y="4540073"/>
              <a:ext cx="0" cy="247015"/>
            </a:xfrm>
            <a:custGeom>
              <a:rect b="b" l="l" r="r" t="t"/>
              <a:pathLst>
                <a:path extrusionOk="0" h="247014" w="120000">
                  <a:moveTo>
                    <a:pt x="0" y="246398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9" name="Google Shape;189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846046" y="4784382"/>
              <a:ext cx="345490" cy="43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518853" y="5531747"/>
              <a:ext cx="442446" cy="582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6"/>
            <p:cNvSpPr/>
            <p:nvPr/>
          </p:nvSpPr>
          <p:spPr>
            <a:xfrm>
              <a:off x="2702260" y="5479811"/>
              <a:ext cx="2400935" cy="806450"/>
            </a:xfrm>
            <a:custGeom>
              <a:rect b="b" l="l" r="r" t="t"/>
              <a:pathLst>
                <a:path extrusionOk="0" h="806450" w="2400935">
                  <a:moveTo>
                    <a:pt x="0" y="134311"/>
                  </a:moveTo>
                  <a:lnTo>
                    <a:pt x="6847" y="91858"/>
                  </a:lnTo>
                  <a:lnTo>
                    <a:pt x="25914" y="54988"/>
                  </a:lnTo>
                  <a:lnTo>
                    <a:pt x="54988" y="25914"/>
                  </a:lnTo>
                  <a:lnTo>
                    <a:pt x="91858" y="6847"/>
                  </a:lnTo>
                  <a:lnTo>
                    <a:pt x="134311" y="0"/>
                  </a:lnTo>
                  <a:lnTo>
                    <a:pt x="2266566" y="0"/>
                  </a:lnTo>
                  <a:lnTo>
                    <a:pt x="2309018" y="6847"/>
                  </a:lnTo>
                  <a:lnTo>
                    <a:pt x="2345888" y="25914"/>
                  </a:lnTo>
                  <a:lnTo>
                    <a:pt x="2374962" y="54988"/>
                  </a:lnTo>
                  <a:lnTo>
                    <a:pt x="2394029" y="91858"/>
                  </a:lnTo>
                  <a:lnTo>
                    <a:pt x="2400877" y="134311"/>
                  </a:lnTo>
                  <a:lnTo>
                    <a:pt x="2400877" y="671537"/>
                  </a:lnTo>
                  <a:lnTo>
                    <a:pt x="2394029" y="713990"/>
                  </a:lnTo>
                  <a:lnTo>
                    <a:pt x="2374962" y="750860"/>
                  </a:lnTo>
                  <a:lnTo>
                    <a:pt x="2345888" y="779934"/>
                  </a:lnTo>
                  <a:lnTo>
                    <a:pt x="2309018" y="799001"/>
                  </a:lnTo>
                  <a:lnTo>
                    <a:pt x="2266566" y="805849"/>
                  </a:lnTo>
                  <a:lnTo>
                    <a:pt x="134311" y="805849"/>
                  </a:lnTo>
                  <a:lnTo>
                    <a:pt x="91858" y="799001"/>
                  </a:lnTo>
                  <a:lnTo>
                    <a:pt x="54988" y="779934"/>
                  </a:lnTo>
                  <a:lnTo>
                    <a:pt x="25914" y="750860"/>
                  </a:lnTo>
                  <a:lnTo>
                    <a:pt x="6847" y="713990"/>
                  </a:lnTo>
                  <a:lnTo>
                    <a:pt x="0" y="671537"/>
                  </a:lnTo>
                  <a:lnTo>
                    <a:pt x="0" y="134311"/>
                  </a:lnTo>
                  <a:close/>
                </a:path>
              </a:pathLst>
            </a:custGeom>
            <a:noFill/>
            <a:ln cap="flat" cmpd="sng" w="15875">
              <a:solidFill>
                <a:srgbClr val="0090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6"/>
          <p:cNvSpPr txBox="1"/>
          <p:nvPr/>
        </p:nvSpPr>
        <p:spPr>
          <a:xfrm>
            <a:off x="4549357" y="5500623"/>
            <a:ext cx="50101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2700" lvl="0" marL="12700" marR="508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Rete di controllo e sottostazioni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53632" y="5124257"/>
            <a:ext cx="402290" cy="3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1664313" y="5226303"/>
            <a:ext cx="147510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ModbusTCP/DNP3/S7/CIP/HTTP/...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1304988" y="3247520"/>
            <a:ext cx="4218888" cy="2777226"/>
            <a:chOff x="1304988" y="3247520"/>
            <a:chExt cx="4218888" cy="2777226"/>
          </a:xfrm>
        </p:grpSpPr>
        <p:pic>
          <p:nvPicPr>
            <p:cNvPr id="196" name="Google Shape;196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685876" y="3850302"/>
              <a:ext cx="370933" cy="32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929995" y="4639382"/>
              <a:ext cx="370933" cy="32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52943" y="3280020"/>
              <a:ext cx="204825" cy="190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76168" y="3280718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31122" y="3765608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04988" y="356449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60309" y="4447443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40863" y="4472301"/>
              <a:ext cx="204824" cy="190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53509" y="4241430"/>
              <a:ext cx="204825" cy="190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6"/>
            <p:cNvSpPr/>
            <p:nvPr/>
          </p:nvSpPr>
          <p:spPr>
            <a:xfrm>
              <a:off x="3453509" y="4241430"/>
              <a:ext cx="205104" cy="191135"/>
            </a:xfrm>
            <a:custGeom>
              <a:rect b="b" l="l" r="r" t="t"/>
              <a:pathLst>
                <a:path extrusionOk="0" h="191135" w="205104">
                  <a:moveTo>
                    <a:pt x="0" y="95485"/>
                  </a:moveTo>
                  <a:lnTo>
                    <a:pt x="8048" y="58317"/>
                  </a:lnTo>
                  <a:lnTo>
                    <a:pt x="29995" y="27966"/>
                  </a:lnTo>
                  <a:lnTo>
                    <a:pt x="62548" y="7503"/>
                  </a:lnTo>
                  <a:lnTo>
                    <a:pt x="102412" y="0"/>
                  </a:lnTo>
                  <a:lnTo>
                    <a:pt x="142276" y="7503"/>
                  </a:lnTo>
                  <a:lnTo>
                    <a:pt x="174829" y="27966"/>
                  </a:lnTo>
                  <a:lnTo>
                    <a:pt x="196776" y="58317"/>
                  </a:lnTo>
                  <a:lnTo>
                    <a:pt x="204825" y="95485"/>
                  </a:lnTo>
                  <a:lnTo>
                    <a:pt x="196776" y="132652"/>
                  </a:lnTo>
                  <a:lnTo>
                    <a:pt x="174829" y="163003"/>
                  </a:lnTo>
                  <a:lnTo>
                    <a:pt x="142276" y="183466"/>
                  </a:lnTo>
                  <a:lnTo>
                    <a:pt x="102412" y="190970"/>
                  </a:lnTo>
                  <a:lnTo>
                    <a:pt x="62548" y="183466"/>
                  </a:lnTo>
                  <a:lnTo>
                    <a:pt x="29995" y="163003"/>
                  </a:lnTo>
                  <a:lnTo>
                    <a:pt x="8048" y="132652"/>
                  </a:lnTo>
                  <a:lnTo>
                    <a:pt x="0" y="95485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6" name="Google Shape;20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37266" y="4997487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24775" y="5608920"/>
              <a:ext cx="204825" cy="190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06337" y="5808723"/>
              <a:ext cx="204825" cy="190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8494" y="5833777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6"/>
            <p:cNvSpPr/>
            <p:nvPr/>
          </p:nvSpPr>
          <p:spPr>
            <a:xfrm>
              <a:off x="3644242" y="4255190"/>
              <a:ext cx="772795" cy="171450"/>
            </a:xfrm>
            <a:custGeom>
              <a:rect b="b" l="l" r="r" t="t"/>
              <a:pathLst>
                <a:path extrusionOk="0" h="171450" w="772795">
                  <a:moveTo>
                    <a:pt x="601120" y="0"/>
                  </a:moveTo>
                  <a:lnTo>
                    <a:pt x="601120" y="171450"/>
                  </a:lnTo>
                  <a:lnTo>
                    <a:pt x="715420" y="114300"/>
                  </a:lnTo>
                  <a:lnTo>
                    <a:pt x="629695" y="114300"/>
                  </a:lnTo>
                  <a:lnTo>
                    <a:pt x="629695" y="57150"/>
                  </a:lnTo>
                  <a:lnTo>
                    <a:pt x="715420" y="57150"/>
                  </a:lnTo>
                  <a:lnTo>
                    <a:pt x="601120" y="0"/>
                  </a:lnTo>
                  <a:close/>
                </a:path>
                <a:path extrusionOk="0" h="171450" w="772795">
                  <a:moveTo>
                    <a:pt x="601120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601120" y="114300"/>
                  </a:lnTo>
                  <a:lnTo>
                    <a:pt x="601120" y="57150"/>
                  </a:lnTo>
                  <a:close/>
                </a:path>
                <a:path extrusionOk="0" h="171450" w="772795">
                  <a:moveTo>
                    <a:pt x="715420" y="57150"/>
                  </a:moveTo>
                  <a:lnTo>
                    <a:pt x="629695" y="57150"/>
                  </a:lnTo>
                  <a:lnTo>
                    <a:pt x="629695" y="114300"/>
                  </a:lnTo>
                  <a:lnTo>
                    <a:pt x="715420" y="114300"/>
                  </a:lnTo>
                  <a:lnTo>
                    <a:pt x="772570" y="85725"/>
                  </a:lnTo>
                  <a:lnTo>
                    <a:pt x="715420" y="571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1" name="Google Shape;211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1808" y="3247520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6"/>
            <p:cNvSpPr/>
            <p:nvPr/>
          </p:nvSpPr>
          <p:spPr>
            <a:xfrm>
              <a:off x="4531808" y="3247520"/>
              <a:ext cx="205104" cy="191135"/>
            </a:xfrm>
            <a:custGeom>
              <a:rect b="b" l="l" r="r" t="t"/>
              <a:pathLst>
                <a:path extrusionOk="0" h="191135" w="205104">
                  <a:moveTo>
                    <a:pt x="0" y="95485"/>
                  </a:moveTo>
                  <a:lnTo>
                    <a:pt x="8048" y="58317"/>
                  </a:lnTo>
                  <a:lnTo>
                    <a:pt x="29995" y="27966"/>
                  </a:lnTo>
                  <a:lnTo>
                    <a:pt x="62548" y="7503"/>
                  </a:lnTo>
                  <a:lnTo>
                    <a:pt x="102412" y="0"/>
                  </a:lnTo>
                  <a:lnTo>
                    <a:pt x="142276" y="7503"/>
                  </a:lnTo>
                  <a:lnTo>
                    <a:pt x="174829" y="27966"/>
                  </a:lnTo>
                  <a:lnTo>
                    <a:pt x="196776" y="58317"/>
                  </a:lnTo>
                  <a:lnTo>
                    <a:pt x="204825" y="95485"/>
                  </a:lnTo>
                  <a:lnTo>
                    <a:pt x="196776" y="132652"/>
                  </a:lnTo>
                  <a:lnTo>
                    <a:pt x="174829" y="163003"/>
                  </a:lnTo>
                  <a:lnTo>
                    <a:pt x="142276" y="183466"/>
                  </a:lnTo>
                  <a:lnTo>
                    <a:pt x="102412" y="190970"/>
                  </a:lnTo>
                  <a:lnTo>
                    <a:pt x="62548" y="183466"/>
                  </a:lnTo>
                  <a:lnTo>
                    <a:pt x="29995" y="163003"/>
                  </a:lnTo>
                  <a:lnTo>
                    <a:pt x="8048" y="132652"/>
                  </a:lnTo>
                  <a:lnTo>
                    <a:pt x="0" y="95485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732666" y="3314707"/>
              <a:ext cx="791210" cy="200025"/>
            </a:xfrm>
            <a:custGeom>
              <a:rect b="b" l="l" r="r" t="t"/>
              <a:pathLst>
                <a:path extrusionOk="0" h="200025" w="791210">
                  <a:moveTo>
                    <a:pt x="617042" y="143100"/>
                  </a:moveTo>
                  <a:lnTo>
                    <a:pt x="609108" y="199697"/>
                  </a:lnTo>
                  <a:lnTo>
                    <a:pt x="765633" y="147067"/>
                  </a:lnTo>
                  <a:lnTo>
                    <a:pt x="645340" y="147067"/>
                  </a:lnTo>
                  <a:lnTo>
                    <a:pt x="617042" y="143100"/>
                  </a:lnTo>
                  <a:close/>
                </a:path>
                <a:path extrusionOk="0" h="200025" w="791210">
                  <a:moveTo>
                    <a:pt x="624976" y="86503"/>
                  </a:moveTo>
                  <a:lnTo>
                    <a:pt x="617042" y="143100"/>
                  </a:lnTo>
                  <a:lnTo>
                    <a:pt x="645340" y="147067"/>
                  </a:lnTo>
                  <a:lnTo>
                    <a:pt x="653275" y="90470"/>
                  </a:lnTo>
                  <a:lnTo>
                    <a:pt x="624976" y="86503"/>
                  </a:lnTo>
                  <a:close/>
                </a:path>
                <a:path extrusionOk="0" h="200025" w="791210">
                  <a:moveTo>
                    <a:pt x="632910" y="29907"/>
                  </a:moveTo>
                  <a:lnTo>
                    <a:pt x="624976" y="86503"/>
                  </a:lnTo>
                  <a:lnTo>
                    <a:pt x="653275" y="90470"/>
                  </a:lnTo>
                  <a:lnTo>
                    <a:pt x="645340" y="147067"/>
                  </a:lnTo>
                  <a:lnTo>
                    <a:pt x="765633" y="147067"/>
                  </a:lnTo>
                  <a:lnTo>
                    <a:pt x="790799" y="138605"/>
                  </a:lnTo>
                  <a:lnTo>
                    <a:pt x="632910" y="29907"/>
                  </a:lnTo>
                  <a:close/>
                </a:path>
                <a:path extrusionOk="0" h="200025" w="791210">
                  <a:moveTo>
                    <a:pt x="7934" y="0"/>
                  </a:moveTo>
                  <a:lnTo>
                    <a:pt x="0" y="56596"/>
                  </a:lnTo>
                  <a:lnTo>
                    <a:pt x="617042" y="143100"/>
                  </a:lnTo>
                  <a:lnTo>
                    <a:pt x="624976" y="86503"/>
                  </a:lnTo>
                  <a:lnTo>
                    <a:pt x="793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6"/>
          <p:cNvSpPr txBox="1"/>
          <p:nvPr/>
        </p:nvSpPr>
        <p:spPr>
          <a:xfrm>
            <a:off x="5602206" y="3133852"/>
            <a:ext cx="188976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Registri del sistema operativo (stati della memoria,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CPU, registri; utente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accessi), log di firewall applicativi, IDS host, agenti SW, ....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5" name="Google Shape;215;p6"/>
          <p:cNvGrpSpPr/>
          <p:nvPr/>
        </p:nvGrpSpPr>
        <p:grpSpPr>
          <a:xfrm>
            <a:off x="4061260" y="4918848"/>
            <a:ext cx="864788" cy="280374"/>
            <a:chOff x="4061260" y="4918848"/>
            <a:chExt cx="864788" cy="280374"/>
          </a:xfrm>
        </p:grpSpPr>
        <p:pic>
          <p:nvPicPr>
            <p:cNvPr id="216" name="Google Shape;21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1260" y="5008087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6"/>
            <p:cNvSpPr/>
            <p:nvPr/>
          </p:nvSpPr>
          <p:spPr>
            <a:xfrm>
              <a:off x="4061260" y="5008087"/>
              <a:ext cx="205104" cy="191135"/>
            </a:xfrm>
            <a:custGeom>
              <a:rect b="b" l="l" r="r" t="t"/>
              <a:pathLst>
                <a:path extrusionOk="0" h="191135" w="205104">
                  <a:moveTo>
                    <a:pt x="0" y="95485"/>
                  </a:moveTo>
                  <a:lnTo>
                    <a:pt x="8048" y="58317"/>
                  </a:lnTo>
                  <a:lnTo>
                    <a:pt x="29995" y="27966"/>
                  </a:lnTo>
                  <a:lnTo>
                    <a:pt x="62548" y="7503"/>
                  </a:lnTo>
                  <a:lnTo>
                    <a:pt x="102412" y="0"/>
                  </a:lnTo>
                  <a:lnTo>
                    <a:pt x="142276" y="7503"/>
                  </a:lnTo>
                  <a:lnTo>
                    <a:pt x="174829" y="27966"/>
                  </a:lnTo>
                  <a:lnTo>
                    <a:pt x="196776" y="58317"/>
                  </a:lnTo>
                  <a:lnTo>
                    <a:pt x="204825" y="95485"/>
                  </a:lnTo>
                  <a:lnTo>
                    <a:pt x="196776" y="132652"/>
                  </a:lnTo>
                  <a:lnTo>
                    <a:pt x="174829" y="163003"/>
                  </a:lnTo>
                  <a:lnTo>
                    <a:pt x="142276" y="183466"/>
                  </a:lnTo>
                  <a:lnTo>
                    <a:pt x="102412" y="190970"/>
                  </a:lnTo>
                  <a:lnTo>
                    <a:pt x="62548" y="183466"/>
                  </a:lnTo>
                  <a:lnTo>
                    <a:pt x="29995" y="163003"/>
                  </a:lnTo>
                  <a:lnTo>
                    <a:pt x="8048" y="132652"/>
                  </a:lnTo>
                  <a:lnTo>
                    <a:pt x="0" y="95485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236438" y="4918848"/>
              <a:ext cx="689610" cy="216535"/>
            </a:xfrm>
            <a:custGeom>
              <a:rect b="b" l="l" r="r" t="t"/>
              <a:pathLst>
                <a:path extrusionOk="0" h="216535" w="689610">
                  <a:moveTo>
                    <a:pt x="515445" y="56020"/>
                  </a:moveTo>
                  <a:lnTo>
                    <a:pt x="0" y="160028"/>
                  </a:lnTo>
                  <a:lnTo>
                    <a:pt x="11304" y="216049"/>
                  </a:lnTo>
                  <a:lnTo>
                    <a:pt x="526750" y="112041"/>
                  </a:lnTo>
                  <a:lnTo>
                    <a:pt x="515445" y="56020"/>
                  </a:lnTo>
                  <a:close/>
                </a:path>
                <a:path extrusionOk="0" h="216535" w="689610">
                  <a:moveTo>
                    <a:pt x="688839" y="50368"/>
                  </a:moveTo>
                  <a:lnTo>
                    <a:pt x="543455" y="50368"/>
                  </a:lnTo>
                  <a:lnTo>
                    <a:pt x="554760" y="106389"/>
                  </a:lnTo>
                  <a:lnTo>
                    <a:pt x="526750" y="112041"/>
                  </a:lnTo>
                  <a:lnTo>
                    <a:pt x="538054" y="168061"/>
                  </a:lnTo>
                  <a:lnTo>
                    <a:pt x="688839" y="50368"/>
                  </a:lnTo>
                  <a:close/>
                </a:path>
                <a:path extrusionOk="0" h="216535" w="689610">
                  <a:moveTo>
                    <a:pt x="543455" y="50368"/>
                  </a:moveTo>
                  <a:lnTo>
                    <a:pt x="515445" y="56020"/>
                  </a:lnTo>
                  <a:lnTo>
                    <a:pt x="526750" y="112041"/>
                  </a:lnTo>
                  <a:lnTo>
                    <a:pt x="554760" y="106389"/>
                  </a:lnTo>
                  <a:lnTo>
                    <a:pt x="543455" y="50368"/>
                  </a:lnTo>
                  <a:close/>
                </a:path>
                <a:path extrusionOk="0" h="216535" w="689610">
                  <a:moveTo>
                    <a:pt x="504141" y="0"/>
                  </a:moveTo>
                  <a:lnTo>
                    <a:pt x="515445" y="56020"/>
                  </a:lnTo>
                  <a:lnTo>
                    <a:pt x="543455" y="50368"/>
                  </a:lnTo>
                  <a:lnTo>
                    <a:pt x="688839" y="50368"/>
                  </a:lnTo>
                  <a:lnTo>
                    <a:pt x="689160" y="50118"/>
                  </a:lnTo>
                  <a:lnTo>
                    <a:pt x="50414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6"/>
          <p:cNvSpPr txBox="1"/>
          <p:nvPr/>
        </p:nvSpPr>
        <p:spPr>
          <a:xfrm>
            <a:off x="4444729" y="4084828"/>
            <a:ext cx="24168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Firewall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4681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registri (rifiuti, accessi, ecc.)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9750" rtl="0" algn="l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Registri del sistema operativo (stati della memoria,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CPU, registri; utente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5397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accessi), log di firewall applicativi, IDS host, agenti SW, ....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0" name="Google Shape;220;p6"/>
          <p:cNvGrpSpPr/>
          <p:nvPr/>
        </p:nvGrpSpPr>
        <p:grpSpPr>
          <a:xfrm>
            <a:off x="4328492" y="5831480"/>
            <a:ext cx="1040719" cy="317827"/>
            <a:chOff x="4328492" y="5831480"/>
            <a:chExt cx="1040719" cy="317827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28492" y="5831480"/>
              <a:ext cx="204825" cy="190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6"/>
            <p:cNvSpPr/>
            <p:nvPr/>
          </p:nvSpPr>
          <p:spPr>
            <a:xfrm>
              <a:off x="4328492" y="5831480"/>
              <a:ext cx="205104" cy="191135"/>
            </a:xfrm>
            <a:custGeom>
              <a:rect b="b" l="l" r="r" t="t"/>
              <a:pathLst>
                <a:path extrusionOk="0" h="191135" w="205104">
                  <a:moveTo>
                    <a:pt x="0" y="95485"/>
                  </a:moveTo>
                  <a:lnTo>
                    <a:pt x="8048" y="58317"/>
                  </a:lnTo>
                  <a:lnTo>
                    <a:pt x="29995" y="27966"/>
                  </a:lnTo>
                  <a:lnTo>
                    <a:pt x="62548" y="7503"/>
                  </a:lnTo>
                  <a:lnTo>
                    <a:pt x="102412" y="0"/>
                  </a:lnTo>
                  <a:lnTo>
                    <a:pt x="142276" y="7503"/>
                  </a:lnTo>
                  <a:lnTo>
                    <a:pt x="174829" y="27966"/>
                  </a:lnTo>
                  <a:lnTo>
                    <a:pt x="196776" y="58317"/>
                  </a:lnTo>
                  <a:lnTo>
                    <a:pt x="204825" y="95485"/>
                  </a:lnTo>
                  <a:lnTo>
                    <a:pt x="196776" y="132652"/>
                  </a:lnTo>
                  <a:lnTo>
                    <a:pt x="174829" y="163003"/>
                  </a:lnTo>
                  <a:lnTo>
                    <a:pt x="142276" y="183466"/>
                  </a:lnTo>
                  <a:lnTo>
                    <a:pt x="102412" y="190970"/>
                  </a:lnTo>
                  <a:lnTo>
                    <a:pt x="62548" y="183466"/>
                  </a:lnTo>
                  <a:lnTo>
                    <a:pt x="29995" y="163003"/>
                  </a:lnTo>
                  <a:lnTo>
                    <a:pt x="8048" y="132652"/>
                  </a:lnTo>
                  <a:lnTo>
                    <a:pt x="0" y="95485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520217" y="5935947"/>
              <a:ext cx="848994" cy="213360"/>
            </a:xfrm>
            <a:custGeom>
              <a:rect b="b" l="l" r="r" t="t"/>
              <a:pathLst>
                <a:path extrusionOk="0" h="213360" w="848995">
                  <a:moveTo>
                    <a:pt x="674958" y="156396"/>
                  </a:moveTo>
                  <a:lnTo>
                    <a:pt x="666593" y="212930"/>
                  </a:lnTo>
                  <a:lnTo>
                    <a:pt x="826302" y="160578"/>
                  </a:lnTo>
                  <a:lnTo>
                    <a:pt x="703225" y="160578"/>
                  </a:lnTo>
                  <a:lnTo>
                    <a:pt x="674958" y="156396"/>
                  </a:lnTo>
                  <a:close/>
                </a:path>
                <a:path extrusionOk="0" h="213360" w="848995">
                  <a:moveTo>
                    <a:pt x="683322" y="99861"/>
                  </a:moveTo>
                  <a:lnTo>
                    <a:pt x="674958" y="156396"/>
                  </a:lnTo>
                  <a:lnTo>
                    <a:pt x="703225" y="160578"/>
                  </a:lnTo>
                  <a:lnTo>
                    <a:pt x="711589" y="104043"/>
                  </a:lnTo>
                  <a:lnTo>
                    <a:pt x="683322" y="99861"/>
                  </a:lnTo>
                  <a:close/>
                </a:path>
                <a:path extrusionOk="0" h="213360" w="848995">
                  <a:moveTo>
                    <a:pt x="691686" y="43327"/>
                  </a:moveTo>
                  <a:lnTo>
                    <a:pt x="683322" y="99861"/>
                  </a:lnTo>
                  <a:lnTo>
                    <a:pt x="711589" y="104043"/>
                  </a:lnTo>
                  <a:lnTo>
                    <a:pt x="703225" y="160578"/>
                  </a:lnTo>
                  <a:lnTo>
                    <a:pt x="826302" y="160578"/>
                  </a:lnTo>
                  <a:lnTo>
                    <a:pt x="848743" y="153222"/>
                  </a:lnTo>
                  <a:lnTo>
                    <a:pt x="691686" y="43327"/>
                  </a:lnTo>
                  <a:close/>
                </a:path>
                <a:path extrusionOk="0" h="213360" w="848995">
                  <a:moveTo>
                    <a:pt x="8365" y="0"/>
                  </a:moveTo>
                  <a:lnTo>
                    <a:pt x="0" y="56534"/>
                  </a:lnTo>
                  <a:lnTo>
                    <a:pt x="674958" y="156396"/>
                  </a:lnTo>
                  <a:lnTo>
                    <a:pt x="683322" y="99861"/>
                  </a:lnTo>
                  <a:lnTo>
                    <a:pt x="836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6"/>
          <p:cNvSpPr txBox="1"/>
          <p:nvPr/>
        </p:nvSpPr>
        <p:spPr>
          <a:xfrm>
            <a:off x="5407055" y="5547867"/>
            <a:ext cx="1654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Registri del sistema operativo (stati della memoria, della CPU, dei registri; accessi dell'utente), registri del firewall delle applicazioni, IDS dell'host,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Agenti SW, abusi di C&amp;C,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....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5433185" y="2917836"/>
            <a:ext cx="2142490" cy="1126490"/>
          </a:xfrm>
          <a:custGeom>
            <a:rect b="b" l="l" r="r" t="t"/>
            <a:pathLst>
              <a:path extrusionOk="0" h="1126489" w="2142490">
                <a:moveTo>
                  <a:pt x="1070996" y="0"/>
                </a:moveTo>
                <a:lnTo>
                  <a:pt x="1008066" y="955"/>
                </a:lnTo>
                <a:lnTo>
                  <a:pt x="946095" y="3788"/>
                </a:lnTo>
                <a:lnTo>
                  <a:pt x="885181" y="8443"/>
                </a:lnTo>
                <a:lnTo>
                  <a:pt x="825426" y="14870"/>
                </a:lnTo>
                <a:lnTo>
                  <a:pt x="766930" y="23014"/>
                </a:lnTo>
                <a:lnTo>
                  <a:pt x="709793" y="32824"/>
                </a:lnTo>
                <a:lnTo>
                  <a:pt x="654116" y="44246"/>
                </a:lnTo>
                <a:lnTo>
                  <a:pt x="599999" y="57228"/>
                </a:lnTo>
                <a:lnTo>
                  <a:pt x="547542" y="71716"/>
                </a:lnTo>
                <a:lnTo>
                  <a:pt x="496847" y="87659"/>
                </a:lnTo>
                <a:lnTo>
                  <a:pt x="448014" y="105002"/>
                </a:lnTo>
                <a:lnTo>
                  <a:pt x="401142" y="123694"/>
                </a:lnTo>
                <a:lnTo>
                  <a:pt x="356333" y="143681"/>
                </a:lnTo>
                <a:lnTo>
                  <a:pt x="313687" y="164911"/>
                </a:lnTo>
                <a:lnTo>
                  <a:pt x="273304" y="187331"/>
                </a:lnTo>
                <a:lnTo>
                  <a:pt x="235285" y="210888"/>
                </a:lnTo>
                <a:lnTo>
                  <a:pt x="199731" y="235530"/>
                </a:lnTo>
                <a:lnTo>
                  <a:pt x="166741" y="261202"/>
                </a:lnTo>
                <a:lnTo>
                  <a:pt x="136416" y="287854"/>
                </a:lnTo>
                <a:lnTo>
                  <a:pt x="108857" y="315431"/>
                </a:lnTo>
                <a:lnTo>
                  <a:pt x="62437" y="373152"/>
                </a:lnTo>
                <a:lnTo>
                  <a:pt x="28285" y="433943"/>
                </a:lnTo>
                <a:lnTo>
                  <a:pt x="7205" y="497381"/>
                </a:lnTo>
                <a:lnTo>
                  <a:pt x="0" y="563044"/>
                </a:lnTo>
                <a:lnTo>
                  <a:pt x="1818" y="596127"/>
                </a:lnTo>
                <a:lnTo>
                  <a:pt x="16061" y="660731"/>
                </a:lnTo>
                <a:lnTo>
                  <a:pt x="43777" y="722898"/>
                </a:lnTo>
                <a:lnTo>
                  <a:pt x="84164" y="782207"/>
                </a:lnTo>
                <a:lnTo>
                  <a:pt x="136416" y="838235"/>
                </a:lnTo>
                <a:lnTo>
                  <a:pt x="166741" y="864886"/>
                </a:lnTo>
                <a:lnTo>
                  <a:pt x="199731" y="890559"/>
                </a:lnTo>
                <a:lnTo>
                  <a:pt x="235285" y="915200"/>
                </a:lnTo>
                <a:lnTo>
                  <a:pt x="273304" y="938757"/>
                </a:lnTo>
                <a:lnTo>
                  <a:pt x="313687" y="961177"/>
                </a:lnTo>
                <a:lnTo>
                  <a:pt x="356333" y="982407"/>
                </a:lnTo>
                <a:lnTo>
                  <a:pt x="401142" y="1002395"/>
                </a:lnTo>
                <a:lnTo>
                  <a:pt x="448014" y="1021087"/>
                </a:lnTo>
                <a:lnTo>
                  <a:pt x="496847" y="1038430"/>
                </a:lnTo>
                <a:lnTo>
                  <a:pt x="547542" y="1054373"/>
                </a:lnTo>
                <a:lnTo>
                  <a:pt x="599999" y="1068861"/>
                </a:lnTo>
                <a:lnTo>
                  <a:pt x="654116" y="1081843"/>
                </a:lnTo>
                <a:lnTo>
                  <a:pt x="709793" y="1093265"/>
                </a:lnTo>
                <a:lnTo>
                  <a:pt x="766930" y="1103074"/>
                </a:lnTo>
                <a:lnTo>
                  <a:pt x="825426" y="1111219"/>
                </a:lnTo>
                <a:lnTo>
                  <a:pt x="885181" y="1117646"/>
                </a:lnTo>
                <a:lnTo>
                  <a:pt x="946095" y="1122301"/>
                </a:lnTo>
                <a:lnTo>
                  <a:pt x="1008066" y="1125134"/>
                </a:lnTo>
                <a:lnTo>
                  <a:pt x="1070996" y="1126089"/>
                </a:lnTo>
                <a:lnTo>
                  <a:pt x="1133925" y="1125134"/>
                </a:lnTo>
                <a:lnTo>
                  <a:pt x="1195896" y="1122301"/>
                </a:lnTo>
                <a:lnTo>
                  <a:pt x="1256810" y="1117646"/>
                </a:lnTo>
                <a:lnTo>
                  <a:pt x="1316565" y="1111219"/>
                </a:lnTo>
                <a:lnTo>
                  <a:pt x="1375061" y="1103074"/>
                </a:lnTo>
                <a:lnTo>
                  <a:pt x="1432198" y="1093265"/>
                </a:lnTo>
                <a:lnTo>
                  <a:pt x="1487876" y="1081843"/>
                </a:lnTo>
                <a:lnTo>
                  <a:pt x="1541993" y="1068861"/>
                </a:lnTo>
                <a:lnTo>
                  <a:pt x="1594449" y="1054373"/>
                </a:lnTo>
                <a:lnTo>
                  <a:pt x="1645144" y="1038430"/>
                </a:lnTo>
                <a:lnTo>
                  <a:pt x="1693978" y="1021087"/>
                </a:lnTo>
                <a:lnTo>
                  <a:pt x="1740849" y="1002395"/>
                </a:lnTo>
                <a:lnTo>
                  <a:pt x="1785658" y="982407"/>
                </a:lnTo>
                <a:lnTo>
                  <a:pt x="1828304" y="961177"/>
                </a:lnTo>
                <a:lnTo>
                  <a:pt x="1868687" y="938757"/>
                </a:lnTo>
                <a:lnTo>
                  <a:pt x="1906706" y="915200"/>
                </a:lnTo>
                <a:lnTo>
                  <a:pt x="1942261" y="890559"/>
                </a:lnTo>
                <a:lnTo>
                  <a:pt x="1975250" y="864886"/>
                </a:lnTo>
                <a:lnTo>
                  <a:pt x="2005575" y="838235"/>
                </a:lnTo>
                <a:lnTo>
                  <a:pt x="2033134" y="810657"/>
                </a:lnTo>
                <a:lnTo>
                  <a:pt x="2079554" y="752936"/>
                </a:lnTo>
                <a:lnTo>
                  <a:pt x="2113706" y="692145"/>
                </a:lnTo>
                <a:lnTo>
                  <a:pt x="2134786" y="628707"/>
                </a:lnTo>
                <a:lnTo>
                  <a:pt x="2141992" y="563044"/>
                </a:lnTo>
                <a:lnTo>
                  <a:pt x="2140174" y="529961"/>
                </a:lnTo>
                <a:lnTo>
                  <a:pt x="2125930" y="465357"/>
                </a:lnTo>
                <a:lnTo>
                  <a:pt x="2098214" y="403190"/>
                </a:lnTo>
                <a:lnTo>
                  <a:pt x="2057827" y="343882"/>
                </a:lnTo>
                <a:lnTo>
                  <a:pt x="2005575" y="287854"/>
                </a:lnTo>
                <a:lnTo>
                  <a:pt x="1975250" y="261202"/>
                </a:lnTo>
                <a:lnTo>
                  <a:pt x="1942261" y="235530"/>
                </a:lnTo>
                <a:lnTo>
                  <a:pt x="1906706" y="210888"/>
                </a:lnTo>
                <a:lnTo>
                  <a:pt x="1868687" y="187331"/>
                </a:lnTo>
                <a:lnTo>
                  <a:pt x="1828304" y="164911"/>
                </a:lnTo>
                <a:lnTo>
                  <a:pt x="1785658" y="143681"/>
                </a:lnTo>
                <a:lnTo>
                  <a:pt x="1740849" y="123694"/>
                </a:lnTo>
                <a:lnTo>
                  <a:pt x="1693978" y="105002"/>
                </a:lnTo>
                <a:lnTo>
                  <a:pt x="1645144" y="87659"/>
                </a:lnTo>
                <a:lnTo>
                  <a:pt x="1594449" y="71716"/>
                </a:lnTo>
                <a:lnTo>
                  <a:pt x="1541993" y="57228"/>
                </a:lnTo>
                <a:lnTo>
                  <a:pt x="1487876" y="44246"/>
                </a:lnTo>
                <a:lnTo>
                  <a:pt x="1432198" y="32824"/>
                </a:lnTo>
                <a:lnTo>
                  <a:pt x="1375061" y="23014"/>
                </a:lnTo>
                <a:lnTo>
                  <a:pt x="1316565" y="14870"/>
                </a:lnTo>
                <a:lnTo>
                  <a:pt x="1256810" y="8443"/>
                </a:lnTo>
                <a:lnTo>
                  <a:pt x="1195896" y="3788"/>
                </a:lnTo>
                <a:lnTo>
                  <a:pt x="1133925" y="955"/>
                </a:lnTo>
                <a:lnTo>
                  <a:pt x="1070996" y="0"/>
                </a:lnTo>
                <a:close/>
              </a:path>
            </a:pathLst>
          </a:custGeom>
          <a:solidFill>
            <a:srgbClr val="FFBA00">
              <a:alpha val="2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3973655" y="6119367"/>
            <a:ext cx="57594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CONTROLLORE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2" name="Google Shape;232;p7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233" name="Google Shape;23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7"/>
          <p:cNvSpPr txBox="1"/>
          <p:nvPr/>
        </p:nvSpPr>
        <p:spPr>
          <a:xfrm>
            <a:off x="126875" y="6539475"/>
            <a:ext cx="7599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692056" y="771651"/>
            <a:ext cx="6497320" cy="285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57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Fonti di rilevamento dei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1440" lvl="2" marL="46926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Obiettivi: percepire i dati per l'individuazione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1440" lvl="2" marL="469265" marR="68707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Risorse: sensori (ad esempio sensori fisici, contatori intelligenti), agenti software, log (firewall, OS, accessi...), avvisi,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575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Fonti di raccolta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1440" lvl="2" marL="46926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Obiettivo: raccogliere dati da fonti di percezione per il rilevamento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1440" lvl="2" marL="469265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Risorse: sistemi centralizzati, distribuiti o decentralizzati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7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8666795" y="0"/>
            <a:ext cx="3043620" cy="2438559"/>
            <a:chOff x="8666795" y="0"/>
            <a:chExt cx="3043620" cy="2438559"/>
          </a:xfrm>
        </p:grpSpPr>
        <p:pic>
          <p:nvPicPr>
            <p:cNvPr id="239" name="Google Shape;23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8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7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7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5"/>
                  </a:lnTo>
                  <a:lnTo>
                    <a:pt x="102397" y="614362"/>
                  </a:lnTo>
                  <a:lnTo>
                    <a:pt x="2589643" y="614362"/>
                  </a:lnTo>
                  <a:lnTo>
                    <a:pt x="2629500" y="606315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7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7"/>
          <p:cNvSpPr txBox="1"/>
          <p:nvPr/>
        </p:nvSpPr>
        <p:spPr>
          <a:xfrm>
            <a:off x="8808450" y="1968500"/>
            <a:ext cx="2499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3" name="Google Shape;243;p7"/>
          <p:cNvGrpSpPr/>
          <p:nvPr/>
        </p:nvGrpSpPr>
        <p:grpSpPr>
          <a:xfrm>
            <a:off x="8199681" y="810129"/>
            <a:ext cx="2034906" cy="2149128"/>
            <a:chOff x="8199681" y="810129"/>
            <a:chExt cx="2034906" cy="2149128"/>
          </a:xfrm>
        </p:grpSpPr>
        <p:sp>
          <p:nvSpPr>
            <p:cNvPr id="244" name="Google Shape;244;p7"/>
            <p:cNvSpPr/>
            <p:nvPr/>
          </p:nvSpPr>
          <p:spPr>
            <a:xfrm>
              <a:off x="9791357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4" y="441175"/>
                  </a:lnTo>
                  <a:lnTo>
                    <a:pt x="442911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791356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7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9" name="Google Shape;249;p7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250" name="Google Shape;250;p7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7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256" name="Google Shape;256;p7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7"/>
          <p:cNvSpPr txBox="1"/>
          <p:nvPr>
            <p:ph type="title"/>
          </p:nvPr>
        </p:nvSpPr>
        <p:spPr>
          <a:xfrm>
            <a:off x="10880952" y="767600"/>
            <a:ext cx="91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1" name="Google Shape;261;p7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262" name="Google Shape;262;p7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4" name="Google Shape;26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7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7" name="Google Shape;277;p7"/>
          <p:cNvGrpSpPr/>
          <p:nvPr/>
        </p:nvGrpSpPr>
        <p:grpSpPr>
          <a:xfrm>
            <a:off x="4556348" y="4649405"/>
            <a:ext cx="2692400" cy="614680"/>
            <a:chOff x="4556348" y="4649405"/>
            <a:chExt cx="2692400" cy="614680"/>
          </a:xfrm>
        </p:grpSpPr>
        <p:sp>
          <p:nvSpPr>
            <p:cNvPr id="278" name="Google Shape;278;p7"/>
            <p:cNvSpPr/>
            <p:nvPr/>
          </p:nvSpPr>
          <p:spPr>
            <a:xfrm>
              <a:off x="4556348" y="4649405"/>
              <a:ext cx="2692400" cy="614680"/>
            </a:xfrm>
            <a:custGeom>
              <a:rect b="b" l="l" r="r" t="t"/>
              <a:pathLst>
                <a:path extrusionOk="0" h="614679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6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4"/>
                  </a:lnTo>
                  <a:lnTo>
                    <a:pt x="102397" y="614361"/>
                  </a:lnTo>
                  <a:lnTo>
                    <a:pt x="2589643" y="614361"/>
                  </a:lnTo>
                  <a:lnTo>
                    <a:pt x="2629500" y="606314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6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4556348" y="4649405"/>
              <a:ext cx="2692400" cy="614680"/>
            </a:xfrm>
            <a:custGeom>
              <a:rect b="b" l="l" r="r" t="t"/>
              <a:pathLst>
                <a:path extrusionOk="0" h="614679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7"/>
          <p:cNvSpPr txBox="1"/>
          <p:nvPr/>
        </p:nvSpPr>
        <p:spPr>
          <a:xfrm>
            <a:off x="5207836" y="4793995"/>
            <a:ext cx="13893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461344" y="3854842"/>
            <a:ext cx="3823817" cy="1124993"/>
            <a:chOff x="461344" y="3854842"/>
            <a:chExt cx="3823817" cy="1124993"/>
          </a:xfrm>
        </p:grpSpPr>
        <p:pic>
          <p:nvPicPr>
            <p:cNvPr id="282" name="Google Shape;28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1344" y="4069462"/>
              <a:ext cx="631304" cy="594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09409" y="4050769"/>
              <a:ext cx="569860" cy="355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07993" y="4037327"/>
              <a:ext cx="569860" cy="355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08476" y="4037327"/>
              <a:ext cx="569860" cy="355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7"/>
            <p:cNvSpPr/>
            <p:nvPr/>
          </p:nvSpPr>
          <p:spPr>
            <a:xfrm>
              <a:off x="2225282" y="4460238"/>
              <a:ext cx="2042795" cy="0"/>
            </a:xfrm>
            <a:custGeom>
              <a:rect b="b" l="l" r="r" t="t"/>
              <a:pathLst>
                <a:path extrusionOk="0" h="120000" w="2042795">
                  <a:moveTo>
                    <a:pt x="0" y="0"/>
                  </a:moveTo>
                  <a:lnTo>
                    <a:pt x="204253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114892" y="4460239"/>
              <a:ext cx="0" cy="226695"/>
            </a:xfrm>
            <a:custGeom>
              <a:rect b="b" l="l" r="r" t="t"/>
              <a:pathLst>
                <a:path extrusionOk="0" h="226695" w="120000">
                  <a:moveTo>
                    <a:pt x="0" y="226382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8" name="Google Shape;288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37464" y="4716810"/>
              <a:ext cx="495143" cy="26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7"/>
            <p:cNvSpPr/>
            <p:nvPr/>
          </p:nvSpPr>
          <p:spPr>
            <a:xfrm>
              <a:off x="2336981" y="3854842"/>
              <a:ext cx="1948180" cy="591820"/>
            </a:xfrm>
            <a:custGeom>
              <a:rect b="b" l="l" r="r" t="t"/>
              <a:pathLst>
                <a:path extrusionOk="0" h="591820" w="1948179">
                  <a:moveTo>
                    <a:pt x="0" y="98593"/>
                  </a:moveTo>
                  <a:lnTo>
                    <a:pt x="7747" y="60216"/>
                  </a:lnTo>
                  <a:lnTo>
                    <a:pt x="28877" y="28877"/>
                  </a:lnTo>
                  <a:lnTo>
                    <a:pt x="60216" y="7747"/>
                  </a:lnTo>
                  <a:lnTo>
                    <a:pt x="98593" y="0"/>
                  </a:lnTo>
                  <a:lnTo>
                    <a:pt x="1849585" y="0"/>
                  </a:lnTo>
                  <a:lnTo>
                    <a:pt x="1887961" y="7747"/>
                  </a:lnTo>
                  <a:lnTo>
                    <a:pt x="1919300" y="28877"/>
                  </a:lnTo>
                  <a:lnTo>
                    <a:pt x="1940430" y="60216"/>
                  </a:lnTo>
                  <a:lnTo>
                    <a:pt x="1948178" y="98593"/>
                  </a:lnTo>
                  <a:lnTo>
                    <a:pt x="1948178" y="492953"/>
                  </a:lnTo>
                  <a:lnTo>
                    <a:pt x="1940430" y="531330"/>
                  </a:lnTo>
                  <a:lnTo>
                    <a:pt x="1919300" y="562669"/>
                  </a:lnTo>
                  <a:lnTo>
                    <a:pt x="1887961" y="583799"/>
                  </a:lnTo>
                  <a:lnTo>
                    <a:pt x="1849585" y="591547"/>
                  </a:lnTo>
                  <a:lnTo>
                    <a:pt x="98593" y="591547"/>
                  </a:lnTo>
                  <a:lnTo>
                    <a:pt x="60216" y="583799"/>
                  </a:lnTo>
                  <a:lnTo>
                    <a:pt x="28877" y="562669"/>
                  </a:lnTo>
                  <a:lnTo>
                    <a:pt x="7747" y="531330"/>
                  </a:lnTo>
                  <a:lnTo>
                    <a:pt x="0" y="492953"/>
                  </a:lnTo>
                  <a:lnTo>
                    <a:pt x="0" y="9859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0" name="Google Shape;290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08037" y="4146795"/>
              <a:ext cx="377414" cy="4398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7"/>
          <p:cNvSpPr txBox="1"/>
          <p:nvPr/>
        </p:nvSpPr>
        <p:spPr>
          <a:xfrm>
            <a:off x="2416780" y="3903979"/>
            <a:ext cx="77978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Rete aziendale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2" name="Google Shape;292;p7"/>
          <p:cNvGrpSpPr/>
          <p:nvPr/>
        </p:nvGrpSpPr>
        <p:grpSpPr>
          <a:xfrm>
            <a:off x="1028190" y="4241443"/>
            <a:ext cx="2063806" cy="1367153"/>
            <a:chOff x="1028190" y="4241443"/>
            <a:chExt cx="2063806" cy="1367153"/>
          </a:xfrm>
        </p:grpSpPr>
        <p:sp>
          <p:nvSpPr>
            <p:cNvPr id="293" name="Google Shape;293;p7"/>
            <p:cNvSpPr/>
            <p:nvPr/>
          </p:nvSpPr>
          <p:spPr>
            <a:xfrm>
              <a:off x="3085038" y="5381901"/>
              <a:ext cx="0" cy="226695"/>
            </a:xfrm>
            <a:custGeom>
              <a:rect b="b" l="l" r="r" t="t"/>
              <a:pathLst>
                <a:path extrusionOk="0" h="226695" w="120000">
                  <a:moveTo>
                    <a:pt x="0" y="226382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336981" y="5038984"/>
              <a:ext cx="755015" cy="0"/>
            </a:xfrm>
            <a:custGeom>
              <a:rect b="b" l="l" r="r" t="t"/>
              <a:pathLst>
                <a:path extrusionOk="0" h="120000" w="755014">
                  <a:moveTo>
                    <a:pt x="75495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5" name="Google Shape;295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24066" y="4241443"/>
              <a:ext cx="619589" cy="329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7"/>
            <p:cNvSpPr/>
            <p:nvPr/>
          </p:nvSpPr>
          <p:spPr>
            <a:xfrm>
              <a:off x="1808853" y="4447746"/>
              <a:ext cx="271780" cy="2540"/>
            </a:xfrm>
            <a:custGeom>
              <a:rect b="b" l="l" r="r" t="t"/>
              <a:pathLst>
                <a:path extrusionOk="0" h="2539" w="271780">
                  <a:moveTo>
                    <a:pt x="271282" y="2538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028190" y="4447746"/>
              <a:ext cx="271780" cy="2540"/>
            </a:xfrm>
            <a:custGeom>
              <a:rect b="b" l="l" r="r" t="t"/>
              <a:pathLst>
                <a:path extrusionOk="0" h="2539" w="271780">
                  <a:moveTo>
                    <a:pt x="271282" y="2538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8" name="Google Shape;298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54696" y="4756286"/>
              <a:ext cx="410712" cy="58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424301" y="4749511"/>
              <a:ext cx="410712" cy="58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7"/>
            <p:cNvSpPr/>
            <p:nvPr/>
          </p:nvSpPr>
          <p:spPr>
            <a:xfrm>
              <a:off x="1244813" y="4701095"/>
              <a:ext cx="1063625" cy="654685"/>
            </a:xfrm>
            <a:custGeom>
              <a:rect b="b" l="l" r="r" t="t"/>
              <a:pathLst>
                <a:path extrusionOk="0" h="654685" w="1063625">
                  <a:moveTo>
                    <a:pt x="0" y="109092"/>
                  </a:moveTo>
                  <a:lnTo>
                    <a:pt x="8573" y="66628"/>
                  </a:lnTo>
                  <a:lnTo>
                    <a:pt x="31952" y="31952"/>
                  </a:lnTo>
                  <a:lnTo>
                    <a:pt x="66628" y="8573"/>
                  </a:lnTo>
                  <a:lnTo>
                    <a:pt x="109092" y="0"/>
                  </a:lnTo>
                  <a:lnTo>
                    <a:pt x="954124" y="0"/>
                  </a:lnTo>
                  <a:lnTo>
                    <a:pt x="996588" y="8573"/>
                  </a:lnTo>
                  <a:lnTo>
                    <a:pt x="1031264" y="31952"/>
                  </a:lnTo>
                  <a:lnTo>
                    <a:pt x="1054644" y="66628"/>
                  </a:lnTo>
                  <a:lnTo>
                    <a:pt x="1063217" y="109092"/>
                  </a:lnTo>
                  <a:lnTo>
                    <a:pt x="1063217" y="545446"/>
                  </a:lnTo>
                  <a:lnTo>
                    <a:pt x="1054644" y="587910"/>
                  </a:lnTo>
                  <a:lnTo>
                    <a:pt x="1031264" y="622586"/>
                  </a:lnTo>
                  <a:lnTo>
                    <a:pt x="996588" y="645965"/>
                  </a:lnTo>
                  <a:lnTo>
                    <a:pt x="954124" y="654539"/>
                  </a:lnTo>
                  <a:lnTo>
                    <a:pt x="109092" y="654539"/>
                  </a:lnTo>
                  <a:lnTo>
                    <a:pt x="66628" y="645965"/>
                  </a:lnTo>
                  <a:lnTo>
                    <a:pt x="31952" y="622586"/>
                  </a:lnTo>
                  <a:lnTo>
                    <a:pt x="8573" y="587910"/>
                  </a:lnTo>
                  <a:lnTo>
                    <a:pt x="0" y="545446"/>
                  </a:lnTo>
                  <a:lnTo>
                    <a:pt x="0" y="109092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7"/>
          <p:cNvSpPr txBox="1"/>
          <p:nvPr/>
        </p:nvSpPr>
        <p:spPr>
          <a:xfrm>
            <a:off x="540083" y="4640071"/>
            <a:ext cx="44577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Internet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1316615" y="4739132"/>
            <a:ext cx="1860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DMZ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3" name="Google Shape;303;p7"/>
          <p:cNvGrpSpPr/>
          <p:nvPr/>
        </p:nvGrpSpPr>
        <p:grpSpPr>
          <a:xfrm>
            <a:off x="2402029" y="4960604"/>
            <a:ext cx="1815810" cy="1153683"/>
            <a:chOff x="2402029" y="4960604"/>
            <a:chExt cx="1815810" cy="1153683"/>
          </a:xfrm>
        </p:grpSpPr>
        <p:sp>
          <p:nvSpPr>
            <p:cNvPr id="304" name="Google Shape;304;p7"/>
            <p:cNvSpPr/>
            <p:nvPr/>
          </p:nvSpPr>
          <p:spPr>
            <a:xfrm>
              <a:off x="2441744" y="5603845"/>
              <a:ext cx="1776095" cy="5715"/>
            </a:xfrm>
            <a:custGeom>
              <a:rect b="b" l="l" r="r" t="t"/>
              <a:pathLst>
                <a:path extrusionOk="0" h="5714" w="1776095">
                  <a:moveTo>
                    <a:pt x="1775632" y="5255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5" name="Google Shape;30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02031" y="5691909"/>
              <a:ext cx="569860" cy="355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43655" y="5635751"/>
              <a:ext cx="454151" cy="47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37464" y="5154000"/>
              <a:ext cx="495143" cy="26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7"/>
            <p:cNvSpPr/>
            <p:nvPr/>
          </p:nvSpPr>
          <p:spPr>
            <a:xfrm>
              <a:off x="3085038" y="4960604"/>
              <a:ext cx="0" cy="174625"/>
            </a:xfrm>
            <a:custGeom>
              <a:rect b="b" l="l" r="r" t="t"/>
              <a:pathLst>
                <a:path extrusionOk="0" h="174625" w="120000">
                  <a:moveTo>
                    <a:pt x="0" y="174165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9" name="Google Shape;309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266868" y="5133294"/>
              <a:ext cx="261230" cy="304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19470" y="5661565"/>
              <a:ext cx="334542" cy="41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7"/>
            <p:cNvSpPr/>
            <p:nvPr/>
          </p:nvSpPr>
          <p:spPr>
            <a:xfrm>
              <a:off x="2402029" y="5624854"/>
              <a:ext cx="1815464" cy="476884"/>
            </a:xfrm>
            <a:custGeom>
              <a:rect b="b" l="l" r="r" t="t"/>
              <a:pathLst>
                <a:path extrusionOk="0" h="476885" w="1815464">
                  <a:moveTo>
                    <a:pt x="0" y="79377"/>
                  </a:moveTo>
                  <a:lnTo>
                    <a:pt x="6237" y="48480"/>
                  </a:lnTo>
                  <a:lnTo>
                    <a:pt x="23249" y="23249"/>
                  </a:lnTo>
                  <a:lnTo>
                    <a:pt x="48480" y="6237"/>
                  </a:lnTo>
                  <a:lnTo>
                    <a:pt x="79377" y="0"/>
                  </a:lnTo>
                  <a:lnTo>
                    <a:pt x="1735969" y="0"/>
                  </a:lnTo>
                  <a:lnTo>
                    <a:pt x="1766866" y="6237"/>
                  </a:lnTo>
                  <a:lnTo>
                    <a:pt x="1792097" y="23249"/>
                  </a:lnTo>
                  <a:lnTo>
                    <a:pt x="1809109" y="48480"/>
                  </a:lnTo>
                  <a:lnTo>
                    <a:pt x="1815347" y="79377"/>
                  </a:lnTo>
                  <a:lnTo>
                    <a:pt x="1815347" y="396882"/>
                  </a:lnTo>
                  <a:lnTo>
                    <a:pt x="1809109" y="427779"/>
                  </a:lnTo>
                  <a:lnTo>
                    <a:pt x="1792097" y="453010"/>
                  </a:lnTo>
                  <a:lnTo>
                    <a:pt x="1766866" y="470022"/>
                  </a:lnTo>
                  <a:lnTo>
                    <a:pt x="1735969" y="476260"/>
                  </a:lnTo>
                  <a:lnTo>
                    <a:pt x="79377" y="476260"/>
                  </a:lnTo>
                  <a:lnTo>
                    <a:pt x="48480" y="470022"/>
                  </a:lnTo>
                  <a:lnTo>
                    <a:pt x="23249" y="453010"/>
                  </a:lnTo>
                  <a:lnTo>
                    <a:pt x="6237" y="427779"/>
                  </a:lnTo>
                  <a:lnTo>
                    <a:pt x="0" y="396882"/>
                  </a:lnTo>
                  <a:lnTo>
                    <a:pt x="0" y="79377"/>
                  </a:lnTo>
                  <a:close/>
                </a:path>
              </a:pathLst>
            </a:custGeom>
            <a:noFill/>
            <a:ln cap="flat" cmpd="sng" w="15875">
              <a:solidFill>
                <a:srgbClr val="0090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7"/>
          <p:cNvSpPr txBox="1"/>
          <p:nvPr/>
        </p:nvSpPr>
        <p:spPr>
          <a:xfrm>
            <a:off x="3772405" y="5647435"/>
            <a:ext cx="432434" cy="38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12700" lvl="0" marL="12700" marR="5080" rtl="0" algn="ctr">
              <a:lnSpc>
                <a:spcPct val="9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Rete di controllo e sottostazioni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43319" y="5373534"/>
            <a:ext cx="304179" cy="23296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"/>
          <p:cNvSpPr txBox="1"/>
          <p:nvPr/>
        </p:nvSpPr>
        <p:spPr>
          <a:xfrm>
            <a:off x="1636421" y="5455411"/>
            <a:ext cx="126873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ModbusTCP/DNP3/S7/CIP/HTTP/...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560267" y="5110607"/>
            <a:ext cx="970280" cy="878205"/>
          </a:xfrm>
          <a:custGeom>
            <a:rect b="b" l="l" r="r" t="t"/>
            <a:pathLst>
              <a:path extrusionOk="0" h="878204" w="970279">
                <a:moveTo>
                  <a:pt x="943825" y="47472"/>
                </a:moveTo>
                <a:lnTo>
                  <a:pt x="758113" y="0"/>
                </a:lnTo>
                <a:lnTo>
                  <a:pt x="770216" y="55854"/>
                </a:lnTo>
                <a:lnTo>
                  <a:pt x="0" y="222732"/>
                </a:lnTo>
                <a:lnTo>
                  <a:pt x="12103" y="278587"/>
                </a:lnTo>
                <a:lnTo>
                  <a:pt x="782307" y="111709"/>
                </a:lnTo>
                <a:lnTo>
                  <a:pt x="794410" y="167563"/>
                </a:lnTo>
                <a:lnTo>
                  <a:pt x="940930" y="49796"/>
                </a:lnTo>
                <a:lnTo>
                  <a:pt x="943825" y="47472"/>
                </a:lnTo>
                <a:close/>
              </a:path>
              <a:path extrusionOk="0" h="878204" w="970279">
                <a:moveTo>
                  <a:pt x="969911" y="173329"/>
                </a:moveTo>
                <a:lnTo>
                  <a:pt x="785431" y="225374"/>
                </a:lnTo>
                <a:lnTo>
                  <a:pt x="823912" y="267627"/>
                </a:lnTo>
                <a:lnTo>
                  <a:pt x="200266" y="835520"/>
                </a:lnTo>
                <a:lnTo>
                  <a:pt x="238747" y="877785"/>
                </a:lnTo>
                <a:lnTo>
                  <a:pt x="862393" y="309892"/>
                </a:lnTo>
                <a:lnTo>
                  <a:pt x="900861" y="352145"/>
                </a:lnTo>
                <a:lnTo>
                  <a:pt x="940930" y="248399"/>
                </a:lnTo>
                <a:lnTo>
                  <a:pt x="969911" y="17332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1345526" y="4018395"/>
            <a:ext cx="5820713" cy="2018596"/>
            <a:chOff x="1345526" y="4018395"/>
            <a:chExt cx="5820713" cy="2018596"/>
          </a:xfrm>
        </p:grpSpPr>
        <p:pic>
          <p:nvPicPr>
            <p:cNvPr id="317" name="Google Shape;317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145759" y="4473042"/>
              <a:ext cx="280469" cy="232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574223" y="5030801"/>
              <a:ext cx="280469" cy="232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196470" y="4069942"/>
              <a:ext cx="154872" cy="134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609136" y="4070436"/>
              <a:ext cx="154872" cy="134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348241" y="4413177"/>
              <a:ext cx="154871" cy="134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45526" y="4271022"/>
              <a:ext cx="154872" cy="134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462967" y="4895131"/>
              <a:ext cx="154872" cy="134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901935" y="4912700"/>
              <a:ext cx="154871" cy="134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941487" y="4720935"/>
              <a:ext cx="212022" cy="192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411452" y="5283926"/>
              <a:ext cx="154871" cy="134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494666" y="5716114"/>
              <a:ext cx="154871" cy="134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161230" y="5857344"/>
              <a:ext cx="154872" cy="134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631653" y="5875054"/>
              <a:ext cx="154872" cy="134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7"/>
            <p:cNvSpPr/>
            <p:nvPr/>
          </p:nvSpPr>
          <p:spPr>
            <a:xfrm>
              <a:off x="3111480" y="4791392"/>
              <a:ext cx="1393190" cy="234315"/>
            </a:xfrm>
            <a:custGeom>
              <a:rect b="b" l="l" r="r" t="t"/>
              <a:pathLst>
                <a:path extrusionOk="0" h="234314" w="1393189">
                  <a:moveTo>
                    <a:pt x="1219192" y="176842"/>
                  </a:moveTo>
                  <a:lnTo>
                    <a:pt x="1213596" y="233716"/>
                  </a:lnTo>
                  <a:lnTo>
                    <a:pt x="1354872" y="179640"/>
                  </a:lnTo>
                  <a:lnTo>
                    <a:pt x="1247630" y="179640"/>
                  </a:lnTo>
                  <a:lnTo>
                    <a:pt x="1219192" y="176842"/>
                  </a:lnTo>
                  <a:close/>
                </a:path>
                <a:path extrusionOk="0" h="234314" w="1393189">
                  <a:moveTo>
                    <a:pt x="1224788" y="119966"/>
                  </a:moveTo>
                  <a:lnTo>
                    <a:pt x="1219192" y="176842"/>
                  </a:lnTo>
                  <a:lnTo>
                    <a:pt x="1247630" y="179640"/>
                  </a:lnTo>
                  <a:lnTo>
                    <a:pt x="1253227" y="122764"/>
                  </a:lnTo>
                  <a:lnTo>
                    <a:pt x="1224788" y="119966"/>
                  </a:lnTo>
                  <a:close/>
                </a:path>
                <a:path extrusionOk="0" h="234314" w="1393189">
                  <a:moveTo>
                    <a:pt x="1230384" y="63091"/>
                  </a:moveTo>
                  <a:lnTo>
                    <a:pt x="1224788" y="119966"/>
                  </a:lnTo>
                  <a:lnTo>
                    <a:pt x="1253227" y="122764"/>
                  </a:lnTo>
                  <a:lnTo>
                    <a:pt x="1247630" y="179640"/>
                  </a:lnTo>
                  <a:lnTo>
                    <a:pt x="1354872" y="179640"/>
                  </a:lnTo>
                  <a:lnTo>
                    <a:pt x="1392617" y="165192"/>
                  </a:lnTo>
                  <a:lnTo>
                    <a:pt x="1230384" y="63091"/>
                  </a:lnTo>
                  <a:close/>
                </a:path>
                <a:path extrusionOk="0" h="234314" w="1393189">
                  <a:moveTo>
                    <a:pt x="5595" y="0"/>
                  </a:moveTo>
                  <a:lnTo>
                    <a:pt x="0" y="56875"/>
                  </a:lnTo>
                  <a:lnTo>
                    <a:pt x="1219192" y="176842"/>
                  </a:lnTo>
                  <a:lnTo>
                    <a:pt x="1224788" y="119966"/>
                  </a:lnTo>
                  <a:lnTo>
                    <a:pt x="559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1" name="Google Shape;331;p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756809" y="4018395"/>
              <a:ext cx="212022" cy="192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7"/>
            <p:cNvSpPr/>
            <p:nvPr/>
          </p:nvSpPr>
          <p:spPr>
            <a:xfrm>
              <a:off x="3910846" y="4191749"/>
              <a:ext cx="664210" cy="552450"/>
            </a:xfrm>
            <a:custGeom>
              <a:rect b="b" l="l" r="r" t="t"/>
              <a:pathLst>
                <a:path extrusionOk="0" h="552450" w="664210">
                  <a:moveTo>
                    <a:pt x="513106" y="465449"/>
                  </a:moveTo>
                  <a:lnTo>
                    <a:pt x="476841" y="509619"/>
                  </a:lnTo>
                  <a:lnTo>
                    <a:pt x="663747" y="552159"/>
                  </a:lnTo>
                  <a:lnTo>
                    <a:pt x="633146" y="483581"/>
                  </a:lnTo>
                  <a:lnTo>
                    <a:pt x="535190" y="483581"/>
                  </a:lnTo>
                  <a:lnTo>
                    <a:pt x="513106" y="465449"/>
                  </a:lnTo>
                  <a:close/>
                </a:path>
                <a:path extrusionOk="0" h="552450" w="664210">
                  <a:moveTo>
                    <a:pt x="549371" y="421280"/>
                  </a:moveTo>
                  <a:lnTo>
                    <a:pt x="513106" y="465449"/>
                  </a:lnTo>
                  <a:lnTo>
                    <a:pt x="535190" y="483581"/>
                  </a:lnTo>
                  <a:lnTo>
                    <a:pt x="571455" y="439412"/>
                  </a:lnTo>
                  <a:lnTo>
                    <a:pt x="549371" y="421280"/>
                  </a:lnTo>
                  <a:close/>
                </a:path>
                <a:path extrusionOk="0" h="552450" w="664210">
                  <a:moveTo>
                    <a:pt x="585636" y="377109"/>
                  </a:moveTo>
                  <a:lnTo>
                    <a:pt x="549371" y="421280"/>
                  </a:lnTo>
                  <a:lnTo>
                    <a:pt x="571455" y="439412"/>
                  </a:lnTo>
                  <a:lnTo>
                    <a:pt x="535190" y="483581"/>
                  </a:lnTo>
                  <a:lnTo>
                    <a:pt x="633146" y="483581"/>
                  </a:lnTo>
                  <a:lnTo>
                    <a:pt x="585636" y="377109"/>
                  </a:lnTo>
                  <a:close/>
                </a:path>
                <a:path extrusionOk="0" h="552450" w="664210">
                  <a:moveTo>
                    <a:pt x="36264" y="0"/>
                  </a:moveTo>
                  <a:lnTo>
                    <a:pt x="0" y="44169"/>
                  </a:lnTo>
                  <a:lnTo>
                    <a:pt x="513106" y="465449"/>
                  </a:lnTo>
                  <a:lnTo>
                    <a:pt x="549371" y="421280"/>
                  </a:lnTo>
                  <a:lnTo>
                    <a:pt x="3626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3" name="Google Shape;333;p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401019" y="5262844"/>
              <a:ext cx="212022" cy="192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603078" y="5844855"/>
              <a:ext cx="212022" cy="192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754807" y="4744335"/>
              <a:ext cx="411432" cy="439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7"/>
            <p:cNvSpPr/>
            <p:nvPr/>
          </p:nvSpPr>
          <p:spPr>
            <a:xfrm>
              <a:off x="4701867" y="4779731"/>
              <a:ext cx="154940" cy="135255"/>
            </a:xfrm>
            <a:custGeom>
              <a:rect b="b" l="l" r="r" t="t"/>
              <a:pathLst>
                <a:path extrusionOk="0" h="135254" w="154939">
                  <a:moveTo>
                    <a:pt x="77436" y="0"/>
                  </a:moveTo>
                  <a:lnTo>
                    <a:pt x="47295" y="5303"/>
                  </a:lnTo>
                  <a:lnTo>
                    <a:pt x="22680" y="19768"/>
                  </a:lnTo>
                  <a:lnTo>
                    <a:pt x="6085" y="41221"/>
                  </a:lnTo>
                  <a:lnTo>
                    <a:pt x="0" y="67492"/>
                  </a:lnTo>
                  <a:lnTo>
                    <a:pt x="6085" y="93763"/>
                  </a:lnTo>
                  <a:lnTo>
                    <a:pt x="22680" y="115217"/>
                  </a:lnTo>
                  <a:lnTo>
                    <a:pt x="47295" y="129681"/>
                  </a:lnTo>
                  <a:lnTo>
                    <a:pt x="77436" y="134985"/>
                  </a:lnTo>
                  <a:lnTo>
                    <a:pt x="107578" y="129681"/>
                  </a:lnTo>
                  <a:lnTo>
                    <a:pt x="132192" y="115217"/>
                  </a:lnTo>
                  <a:lnTo>
                    <a:pt x="148787" y="93763"/>
                  </a:lnTo>
                  <a:lnTo>
                    <a:pt x="154872" y="67492"/>
                  </a:lnTo>
                  <a:lnTo>
                    <a:pt x="148787" y="41221"/>
                  </a:lnTo>
                  <a:lnTo>
                    <a:pt x="132192" y="19768"/>
                  </a:lnTo>
                  <a:lnTo>
                    <a:pt x="107578" y="5303"/>
                  </a:lnTo>
                  <a:lnTo>
                    <a:pt x="77436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701867" y="4779731"/>
              <a:ext cx="154940" cy="135255"/>
            </a:xfrm>
            <a:custGeom>
              <a:rect b="b" l="l" r="r" t="t"/>
              <a:pathLst>
                <a:path extrusionOk="0" h="135254" w="154939">
                  <a:moveTo>
                    <a:pt x="0" y="67493"/>
                  </a:moveTo>
                  <a:lnTo>
                    <a:pt x="6085" y="41221"/>
                  </a:lnTo>
                  <a:lnTo>
                    <a:pt x="22680" y="19768"/>
                  </a:lnTo>
                  <a:lnTo>
                    <a:pt x="47294" y="5303"/>
                  </a:lnTo>
                  <a:lnTo>
                    <a:pt x="77436" y="0"/>
                  </a:lnTo>
                  <a:lnTo>
                    <a:pt x="107577" y="5303"/>
                  </a:lnTo>
                  <a:lnTo>
                    <a:pt x="132191" y="19768"/>
                  </a:lnTo>
                  <a:lnTo>
                    <a:pt x="148786" y="41221"/>
                  </a:lnTo>
                  <a:lnTo>
                    <a:pt x="154872" y="67493"/>
                  </a:lnTo>
                  <a:lnTo>
                    <a:pt x="148786" y="93764"/>
                  </a:lnTo>
                  <a:lnTo>
                    <a:pt x="132191" y="115217"/>
                  </a:lnTo>
                  <a:lnTo>
                    <a:pt x="107577" y="129682"/>
                  </a:lnTo>
                  <a:lnTo>
                    <a:pt x="77436" y="134986"/>
                  </a:lnTo>
                  <a:lnTo>
                    <a:pt x="47294" y="129682"/>
                  </a:lnTo>
                  <a:lnTo>
                    <a:pt x="22680" y="115217"/>
                  </a:lnTo>
                  <a:lnTo>
                    <a:pt x="6085" y="93764"/>
                  </a:lnTo>
                  <a:lnTo>
                    <a:pt x="0" y="67493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8" name="Google Shape;338;p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636262" y="4996409"/>
              <a:ext cx="212022" cy="192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7"/>
            <p:cNvSpPr/>
            <p:nvPr/>
          </p:nvSpPr>
          <p:spPr>
            <a:xfrm>
              <a:off x="4897743" y="4956586"/>
              <a:ext cx="154940" cy="135255"/>
            </a:xfrm>
            <a:custGeom>
              <a:rect b="b" l="l" r="r" t="t"/>
              <a:pathLst>
                <a:path extrusionOk="0" h="135254" w="154939">
                  <a:moveTo>
                    <a:pt x="77435" y="0"/>
                  </a:moveTo>
                  <a:lnTo>
                    <a:pt x="47293" y="5303"/>
                  </a:lnTo>
                  <a:lnTo>
                    <a:pt x="22680" y="19768"/>
                  </a:lnTo>
                  <a:lnTo>
                    <a:pt x="6085" y="41221"/>
                  </a:lnTo>
                  <a:lnTo>
                    <a:pt x="0" y="67492"/>
                  </a:lnTo>
                  <a:lnTo>
                    <a:pt x="6085" y="93763"/>
                  </a:lnTo>
                  <a:lnTo>
                    <a:pt x="22680" y="115217"/>
                  </a:lnTo>
                  <a:lnTo>
                    <a:pt x="47293" y="129681"/>
                  </a:lnTo>
                  <a:lnTo>
                    <a:pt x="77435" y="134985"/>
                  </a:lnTo>
                  <a:lnTo>
                    <a:pt x="107576" y="129681"/>
                  </a:lnTo>
                  <a:lnTo>
                    <a:pt x="132190" y="115217"/>
                  </a:lnTo>
                  <a:lnTo>
                    <a:pt x="148786" y="93763"/>
                  </a:lnTo>
                  <a:lnTo>
                    <a:pt x="154871" y="67492"/>
                  </a:lnTo>
                  <a:lnTo>
                    <a:pt x="148786" y="41221"/>
                  </a:lnTo>
                  <a:lnTo>
                    <a:pt x="132190" y="19768"/>
                  </a:lnTo>
                  <a:lnTo>
                    <a:pt x="107576" y="5303"/>
                  </a:lnTo>
                  <a:lnTo>
                    <a:pt x="7743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897743" y="4956586"/>
              <a:ext cx="154940" cy="135255"/>
            </a:xfrm>
            <a:custGeom>
              <a:rect b="b" l="l" r="r" t="t"/>
              <a:pathLst>
                <a:path extrusionOk="0" h="135254" w="154939">
                  <a:moveTo>
                    <a:pt x="0" y="67493"/>
                  </a:moveTo>
                  <a:lnTo>
                    <a:pt x="6085" y="41221"/>
                  </a:lnTo>
                  <a:lnTo>
                    <a:pt x="22680" y="19768"/>
                  </a:lnTo>
                  <a:lnTo>
                    <a:pt x="47294" y="5303"/>
                  </a:lnTo>
                  <a:lnTo>
                    <a:pt x="77436" y="0"/>
                  </a:lnTo>
                  <a:lnTo>
                    <a:pt x="107577" y="5303"/>
                  </a:lnTo>
                  <a:lnTo>
                    <a:pt x="132191" y="19768"/>
                  </a:lnTo>
                  <a:lnTo>
                    <a:pt x="148786" y="41221"/>
                  </a:lnTo>
                  <a:lnTo>
                    <a:pt x="154872" y="67493"/>
                  </a:lnTo>
                  <a:lnTo>
                    <a:pt x="148786" y="93764"/>
                  </a:lnTo>
                  <a:lnTo>
                    <a:pt x="132191" y="115217"/>
                  </a:lnTo>
                  <a:lnTo>
                    <a:pt x="107577" y="129682"/>
                  </a:lnTo>
                  <a:lnTo>
                    <a:pt x="77436" y="134986"/>
                  </a:lnTo>
                  <a:lnTo>
                    <a:pt x="47294" y="129682"/>
                  </a:lnTo>
                  <a:lnTo>
                    <a:pt x="22680" y="115217"/>
                  </a:lnTo>
                  <a:lnTo>
                    <a:pt x="6085" y="93764"/>
                  </a:lnTo>
                  <a:lnTo>
                    <a:pt x="0" y="67493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6" name="Google Shape;346;p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347" name="Google Shape;34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8"/>
          <p:cNvSpPr txBox="1"/>
          <p:nvPr/>
        </p:nvSpPr>
        <p:spPr>
          <a:xfrm>
            <a:off x="126875" y="6539475"/>
            <a:ext cx="7385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0" y="222175"/>
            <a:ext cx="77415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134620" lvl="0" marL="16002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766748" y="1248396"/>
            <a:ext cx="62889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- Fonti di rilevamento dei dati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- Obiettivi: percepire i dati per l'individuazione e il processo decisionale.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274320" marR="67437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- Risorse: sensori (ad esempio sensori fisici, contatori intelligenti), agenti software, log (firewall, OS, accessi...), avvisi, ecc.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b="1" lang="en-US" sz="900">
                <a:latin typeface="Verdana"/>
                <a:ea typeface="Verdana"/>
                <a:cs typeface="Verdana"/>
                <a:sym typeface="Verdana"/>
              </a:rPr>
              <a:t>- Fonti di raccolta dati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- Obiettivo: raccogliere dati da fonti di percezione per il rilevamento e il processo decisionale.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- Risorse: sistemi centralizzati, distribuiti o decentralizzati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874910" y="4706198"/>
            <a:ext cx="6072600" cy="1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-71754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Rilevatori e analisi dei 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2390" lvl="1" marL="28702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Obiettivo: analizzare le prove degli attacchi utilizzando modelli o firme predefinite.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2390" lvl="1" marL="28702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Risorse: tecniche di rilevazione come i modelli di apprendimento automatico (ML)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1754" lvl="0" marL="103504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Database per l'archiviazione dei 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2390" lvl="1" marL="28702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Obiettivo: conservare una copia delle prove - esperienza passata/evidenza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2390" lvl="1" marL="28702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Risorse: storici per aiutare a individuare comportamenti normali o anormali.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p8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4" name="Google Shape;354;p8"/>
          <p:cNvGrpSpPr/>
          <p:nvPr/>
        </p:nvGrpSpPr>
        <p:grpSpPr>
          <a:xfrm>
            <a:off x="8666793" y="0"/>
            <a:ext cx="3043621" cy="4175079"/>
            <a:chOff x="8666793" y="0"/>
            <a:chExt cx="3043621" cy="4175079"/>
          </a:xfrm>
        </p:grpSpPr>
        <p:pic>
          <p:nvPicPr>
            <p:cNvPr id="355" name="Google Shape;35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8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4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1"/>
                  </a:lnTo>
                  <a:lnTo>
                    <a:pt x="107269" y="1129365"/>
                  </a:lnTo>
                  <a:lnTo>
                    <a:pt x="147571" y="1143769"/>
                  </a:lnTo>
                  <a:lnTo>
                    <a:pt x="191475" y="1148826"/>
                  </a:lnTo>
                  <a:lnTo>
                    <a:pt x="2500565" y="1148826"/>
                  </a:lnTo>
                  <a:lnTo>
                    <a:pt x="2544468" y="1143769"/>
                  </a:lnTo>
                  <a:lnTo>
                    <a:pt x="2584771" y="1129365"/>
                  </a:lnTo>
                  <a:lnTo>
                    <a:pt x="2620323" y="1106761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4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8"/>
          <p:cNvSpPr txBox="1"/>
          <p:nvPr/>
        </p:nvSpPr>
        <p:spPr>
          <a:xfrm>
            <a:off x="8952364" y="3300476"/>
            <a:ext cx="212090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572770" lvl="0" marL="584835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Rivelatore e analizzatore di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9" name="Google Shape;359;p8"/>
          <p:cNvGrpSpPr/>
          <p:nvPr/>
        </p:nvGrpSpPr>
        <p:grpSpPr>
          <a:xfrm>
            <a:off x="8666795" y="1823879"/>
            <a:ext cx="2692400" cy="614680"/>
            <a:chOff x="8666795" y="1823879"/>
            <a:chExt cx="2692400" cy="614680"/>
          </a:xfrm>
        </p:grpSpPr>
        <p:sp>
          <p:nvSpPr>
            <p:cNvPr id="360" name="Google Shape;360;p8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7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5"/>
                  </a:lnTo>
                  <a:lnTo>
                    <a:pt x="102397" y="614362"/>
                  </a:lnTo>
                  <a:lnTo>
                    <a:pt x="2589643" y="614362"/>
                  </a:lnTo>
                  <a:lnTo>
                    <a:pt x="2629500" y="606315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7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8"/>
          <p:cNvSpPr txBox="1"/>
          <p:nvPr/>
        </p:nvSpPr>
        <p:spPr>
          <a:xfrm>
            <a:off x="8666800" y="1968500"/>
            <a:ext cx="2364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>
            <a:off x="8199681" y="810129"/>
            <a:ext cx="3949646" cy="3885442"/>
            <a:chOff x="8199681" y="810129"/>
            <a:chExt cx="3949646" cy="3885442"/>
          </a:xfrm>
        </p:grpSpPr>
        <p:sp>
          <p:nvSpPr>
            <p:cNvPr id="364" name="Google Shape;364;p8"/>
            <p:cNvSpPr/>
            <p:nvPr/>
          </p:nvSpPr>
          <p:spPr>
            <a:xfrm>
              <a:off x="9791357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6" y="441175"/>
                  </a:lnTo>
                  <a:lnTo>
                    <a:pt x="442912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791357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9791357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4" y="441175"/>
                  </a:lnTo>
                  <a:lnTo>
                    <a:pt x="442911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9791356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8" name="Google Shape;36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36224" y="3035808"/>
              <a:ext cx="1213103" cy="117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8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8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2" name="Google Shape;372;p8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373" name="Google Shape;373;p8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8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8" name="Google Shape;378;p8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379" name="Google Shape;379;p8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8"/>
          <p:cNvSpPr txBox="1"/>
          <p:nvPr>
            <p:ph type="title"/>
          </p:nvPr>
        </p:nvSpPr>
        <p:spPr>
          <a:xfrm>
            <a:off x="10639800" y="767600"/>
            <a:ext cx="1054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4" name="Google Shape;384;p8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385" name="Google Shape;385;p8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7" name="Google Shape;38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8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6773184" y="4271000"/>
            <a:ext cx="3805609" cy="1695450"/>
            <a:chOff x="445962" y="1904546"/>
            <a:chExt cx="6809105" cy="1695450"/>
          </a:xfrm>
        </p:grpSpPr>
        <p:sp>
          <p:nvSpPr>
            <p:cNvPr id="401" name="Google Shape;401;p8"/>
            <p:cNvSpPr/>
            <p:nvPr/>
          </p:nvSpPr>
          <p:spPr>
            <a:xfrm>
              <a:off x="445962" y="1904546"/>
              <a:ext cx="6809105" cy="1695450"/>
            </a:xfrm>
            <a:custGeom>
              <a:rect b="b" l="l" r="r" t="t"/>
              <a:pathLst>
                <a:path extrusionOk="0" h="1695450" w="6809105">
                  <a:moveTo>
                    <a:pt x="6808652" y="0"/>
                  </a:moveTo>
                  <a:lnTo>
                    <a:pt x="0" y="0"/>
                  </a:lnTo>
                  <a:lnTo>
                    <a:pt x="0" y="1695180"/>
                  </a:lnTo>
                  <a:lnTo>
                    <a:pt x="6808652" y="1695180"/>
                  </a:lnTo>
                  <a:lnTo>
                    <a:pt x="6808652" y="0"/>
                  </a:lnTo>
                  <a:close/>
                </a:path>
              </a:pathLst>
            </a:custGeom>
            <a:solidFill>
              <a:srgbClr val="FFFFFF">
                <a:alpha val="9137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2" name="Google Shape;40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76656" y="2303664"/>
              <a:ext cx="596553" cy="56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11984" y="2285820"/>
              <a:ext cx="538492" cy="339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77619" y="2272988"/>
              <a:ext cx="538492" cy="339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45049" y="2272988"/>
              <a:ext cx="538492" cy="339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8"/>
            <p:cNvSpPr/>
            <p:nvPr/>
          </p:nvSpPr>
          <p:spPr>
            <a:xfrm>
              <a:off x="2443499" y="2676667"/>
              <a:ext cx="1930400" cy="0"/>
            </a:xfrm>
            <a:custGeom>
              <a:rect b="b" l="l" r="r" t="t"/>
              <a:pathLst>
                <a:path extrusionOk="0" h="120000" w="1930400">
                  <a:moveTo>
                    <a:pt x="0" y="0"/>
                  </a:moveTo>
                  <a:lnTo>
                    <a:pt x="1930097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284138" y="2676666"/>
              <a:ext cx="0" cy="216535"/>
            </a:xfrm>
            <a:custGeom>
              <a:rect b="b" l="l" r="r" t="t"/>
              <a:pathLst>
                <a:path extrusionOk="0" h="216535" w="120000">
                  <a:moveTo>
                    <a:pt x="0" y="216086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8" name="Google Shape;408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021984" y="2921570"/>
              <a:ext cx="467888" cy="251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8"/>
            <p:cNvSpPr/>
            <p:nvPr/>
          </p:nvSpPr>
          <p:spPr>
            <a:xfrm>
              <a:off x="2549048" y="2098804"/>
              <a:ext cx="1841500" cy="565150"/>
            </a:xfrm>
            <a:custGeom>
              <a:rect b="b" l="l" r="r" t="t"/>
              <a:pathLst>
                <a:path extrusionOk="0" h="565150" w="1841500">
                  <a:moveTo>
                    <a:pt x="0" y="94108"/>
                  </a:moveTo>
                  <a:lnTo>
                    <a:pt x="7395" y="57477"/>
                  </a:lnTo>
                  <a:lnTo>
                    <a:pt x="27563" y="27563"/>
                  </a:lnTo>
                  <a:lnTo>
                    <a:pt x="57477" y="7395"/>
                  </a:lnTo>
                  <a:lnTo>
                    <a:pt x="94108" y="0"/>
                  </a:lnTo>
                  <a:lnTo>
                    <a:pt x="1746832" y="0"/>
                  </a:lnTo>
                  <a:lnTo>
                    <a:pt x="1783462" y="7395"/>
                  </a:lnTo>
                  <a:lnTo>
                    <a:pt x="1813376" y="27563"/>
                  </a:lnTo>
                  <a:lnTo>
                    <a:pt x="1833544" y="57477"/>
                  </a:lnTo>
                  <a:lnTo>
                    <a:pt x="1840940" y="94108"/>
                  </a:lnTo>
                  <a:lnTo>
                    <a:pt x="1840940" y="470535"/>
                  </a:lnTo>
                  <a:lnTo>
                    <a:pt x="1833544" y="507166"/>
                  </a:lnTo>
                  <a:lnTo>
                    <a:pt x="1813376" y="537080"/>
                  </a:lnTo>
                  <a:lnTo>
                    <a:pt x="1783462" y="557248"/>
                  </a:lnTo>
                  <a:lnTo>
                    <a:pt x="1746832" y="564644"/>
                  </a:lnTo>
                  <a:lnTo>
                    <a:pt x="94108" y="564644"/>
                  </a:lnTo>
                  <a:lnTo>
                    <a:pt x="57477" y="557248"/>
                  </a:lnTo>
                  <a:lnTo>
                    <a:pt x="27563" y="537080"/>
                  </a:lnTo>
                  <a:lnTo>
                    <a:pt x="7395" y="507166"/>
                  </a:lnTo>
                  <a:lnTo>
                    <a:pt x="0" y="470535"/>
                  </a:lnTo>
                  <a:lnTo>
                    <a:pt x="0" y="9410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0" name="Google Shape;410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32706" y="2377479"/>
              <a:ext cx="356640" cy="419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8"/>
          <p:cNvSpPr txBox="1"/>
          <p:nvPr/>
        </p:nvSpPr>
        <p:spPr>
          <a:xfrm>
            <a:off x="2628789" y="2145791"/>
            <a:ext cx="657860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Rete aziendale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12" name="Google Shape;412;p8"/>
          <p:cNvGrpSpPr/>
          <p:nvPr/>
        </p:nvGrpSpPr>
        <p:grpSpPr>
          <a:xfrm>
            <a:off x="1312301" y="2467822"/>
            <a:ext cx="1950487" cy="1305126"/>
            <a:chOff x="1312301" y="2467822"/>
            <a:chExt cx="1950487" cy="1305126"/>
          </a:xfrm>
        </p:grpSpPr>
        <p:sp>
          <p:nvSpPr>
            <p:cNvPr id="413" name="Google Shape;413;p8"/>
            <p:cNvSpPr/>
            <p:nvPr/>
          </p:nvSpPr>
          <p:spPr>
            <a:xfrm>
              <a:off x="3255928" y="3556413"/>
              <a:ext cx="0" cy="216535"/>
            </a:xfrm>
            <a:custGeom>
              <a:rect b="b" l="l" r="r" t="t"/>
              <a:pathLst>
                <a:path extrusionOk="0" h="216535" w="120000">
                  <a:moveTo>
                    <a:pt x="0" y="216086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549048" y="3229091"/>
              <a:ext cx="713740" cy="0"/>
            </a:xfrm>
            <a:custGeom>
              <a:rect b="b" l="l" r="r" t="t"/>
              <a:pathLst>
                <a:path extrusionOk="0" h="120000" w="713739">
                  <a:moveTo>
                    <a:pt x="713397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5" name="Google Shape;415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97394" y="2467822"/>
              <a:ext cx="585483" cy="314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8"/>
            <p:cNvSpPr/>
            <p:nvPr/>
          </p:nvSpPr>
          <p:spPr>
            <a:xfrm>
              <a:off x="2049991" y="2664744"/>
              <a:ext cx="256540" cy="2540"/>
            </a:xfrm>
            <a:custGeom>
              <a:rect b="b" l="l" r="r" t="t"/>
              <a:pathLst>
                <a:path extrusionOk="0" h="2539" w="256539">
                  <a:moveTo>
                    <a:pt x="256349" y="2422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312301" y="2664744"/>
              <a:ext cx="256540" cy="2540"/>
            </a:xfrm>
            <a:custGeom>
              <a:rect b="b" l="l" r="r" t="t"/>
              <a:pathLst>
                <a:path extrusionOk="0" h="2539" w="256540">
                  <a:moveTo>
                    <a:pt x="256349" y="2422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8" name="Google Shape;418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093312" y="2959251"/>
              <a:ext cx="388104" cy="559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686607" y="2952783"/>
              <a:ext cx="388104" cy="559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8"/>
            <p:cNvSpPr/>
            <p:nvPr/>
          </p:nvSpPr>
          <p:spPr>
            <a:xfrm>
              <a:off x="1516999" y="2906571"/>
              <a:ext cx="1005205" cy="624840"/>
            </a:xfrm>
            <a:custGeom>
              <a:rect b="b" l="l" r="r" t="t"/>
              <a:pathLst>
                <a:path extrusionOk="0" h="624839" w="1005205">
                  <a:moveTo>
                    <a:pt x="0" y="104130"/>
                  </a:moveTo>
                  <a:lnTo>
                    <a:pt x="8183" y="63598"/>
                  </a:lnTo>
                  <a:lnTo>
                    <a:pt x="30499" y="30499"/>
                  </a:lnTo>
                  <a:lnTo>
                    <a:pt x="63598" y="8183"/>
                  </a:lnTo>
                  <a:lnTo>
                    <a:pt x="104130" y="0"/>
                  </a:lnTo>
                  <a:lnTo>
                    <a:pt x="900561" y="0"/>
                  </a:lnTo>
                  <a:lnTo>
                    <a:pt x="941093" y="8183"/>
                  </a:lnTo>
                  <a:lnTo>
                    <a:pt x="974192" y="30499"/>
                  </a:lnTo>
                  <a:lnTo>
                    <a:pt x="996508" y="63598"/>
                  </a:lnTo>
                  <a:lnTo>
                    <a:pt x="1004692" y="104130"/>
                  </a:lnTo>
                  <a:lnTo>
                    <a:pt x="1004692" y="520639"/>
                  </a:lnTo>
                  <a:lnTo>
                    <a:pt x="996508" y="561171"/>
                  </a:lnTo>
                  <a:lnTo>
                    <a:pt x="974192" y="594270"/>
                  </a:lnTo>
                  <a:lnTo>
                    <a:pt x="941093" y="616586"/>
                  </a:lnTo>
                  <a:lnTo>
                    <a:pt x="900561" y="624770"/>
                  </a:lnTo>
                  <a:lnTo>
                    <a:pt x="104130" y="624770"/>
                  </a:lnTo>
                  <a:lnTo>
                    <a:pt x="63598" y="616586"/>
                  </a:lnTo>
                  <a:lnTo>
                    <a:pt x="30499" y="594270"/>
                  </a:lnTo>
                  <a:lnTo>
                    <a:pt x="8183" y="561171"/>
                  </a:lnTo>
                  <a:lnTo>
                    <a:pt x="0" y="520639"/>
                  </a:lnTo>
                  <a:lnTo>
                    <a:pt x="0" y="10413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8"/>
          <p:cNvSpPr txBox="1"/>
          <p:nvPr/>
        </p:nvSpPr>
        <p:spPr>
          <a:xfrm>
            <a:off x="855396" y="2848355"/>
            <a:ext cx="39751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Verdana"/>
                <a:ea typeface="Verdana"/>
                <a:cs typeface="Verdana"/>
                <a:sym typeface="Verdana"/>
              </a:rPr>
              <a:t>Internet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8"/>
          <p:cNvSpPr txBox="1"/>
          <p:nvPr/>
        </p:nvSpPr>
        <p:spPr>
          <a:xfrm>
            <a:off x="1589182" y="2944367"/>
            <a:ext cx="158750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DMZ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3" name="Google Shape;423;p8"/>
          <p:cNvGrpSpPr/>
          <p:nvPr/>
        </p:nvGrpSpPr>
        <p:grpSpPr>
          <a:xfrm>
            <a:off x="2610516" y="3154277"/>
            <a:ext cx="1715833" cy="1100730"/>
            <a:chOff x="2610516" y="3154277"/>
            <a:chExt cx="1715833" cy="1100730"/>
          </a:xfrm>
        </p:grpSpPr>
        <p:sp>
          <p:nvSpPr>
            <p:cNvPr id="424" name="Google Shape;424;p8"/>
            <p:cNvSpPr/>
            <p:nvPr/>
          </p:nvSpPr>
          <p:spPr>
            <a:xfrm>
              <a:off x="2648044" y="3768264"/>
              <a:ext cx="1678305" cy="5080"/>
            </a:xfrm>
            <a:custGeom>
              <a:rect b="b" l="l" r="r" t="t"/>
              <a:pathLst>
                <a:path extrusionOk="0" h="5079" w="1678304">
                  <a:moveTo>
                    <a:pt x="1677892" y="5016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5" name="Google Shape;425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10518" y="3852322"/>
              <a:ext cx="538492" cy="339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499104" y="3797807"/>
              <a:ext cx="429768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021984" y="3338878"/>
              <a:ext cx="467888" cy="251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8"/>
            <p:cNvSpPr/>
            <p:nvPr/>
          </p:nvSpPr>
          <p:spPr>
            <a:xfrm>
              <a:off x="3255928" y="3154277"/>
              <a:ext cx="0" cy="166370"/>
            </a:xfrm>
            <a:custGeom>
              <a:rect b="b" l="l" r="r" t="t"/>
              <a:pathLst>
                <a:path extrusionOk="0" h="166370" w="120000">
                  <a:moveTo>
                    <a:pt x="0" y="166244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9" name="Google Shape;429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427749" y="3319111"/>
              <a:ext cx="246852" cy="290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193971" y="3823359"/>
              <a:ext cx="316127" cy="392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8"/>
            <p:cNvSpPr/>
            <p:nvPr/>
          </p:nvSpPr>
          <p:spPr>
            <a:xfrm>
              <a:off x="2610516" y="3788317"/>
              <a:ext cx="1715770" cy="454659"/>
            </a:xfrm>
            <a:custGeom>
              <a:rect b="b" l="l" r="r" t="t"/>
              <a:pathLst>
                <a:path extrusionOk="0" h="454660" w="1715770">
                  <a:moveTo>
                    <a:pt x="0" y="75768"/>
                  </a:moveTo>
                  <a:lnTo>
                    <a:pt x="5954" y="46275"/>
                  </a:lnTo>
                  <a:lnTo>
                    <a:pt x="22191" y="22192"/>
                  </a:lnTo>
                  <a:lnTo>
                    <a:pt x="46275" y="5954"/>
                  </a:lnTo>
                  <a:lnTo>
                    <a:pt x="75768" y="0"/>
                  </a:lnTo>
                  <a:lnTo>
                    <a:pt x="1639652" y="0"/>
                  </a:lnTo>
                  <a:lnTo>
                    <a:pt x="1669144" y="5954"/>
                  </a:lnTo>
                  <a:lnTo>
                    <a:pt x="1693227" y="22192"/>
                  </a:lnTo>
                  <a:lnTo>
                    <a:pt x="1709465" y="46275"/>
                  </a:lnTo>
                  <a:lnTo>
                    <a:pt x="1715420" y="75768"/>
                  </a:lnTo>
                  <a:lnTo>
                    <a:pt x="1715420" y="378831"/>
                  </a:lnTo>
                  <a:lnTo>
                    <a:pt x="1709465" y="408324"/>
                  </a:lnTo>
                  <a:lnTo>
                    <a:pt x="1693227" y="432408"/>
                  </a:lnTo>
                  <a:lnTo>
                    <a:pt x="1669144" y="448645"/>
                  </a:lnTo>
                  <a:lnTo>
                    <a:pt x="1639652" y="454600"/>
                  </a:lnTo>
                  <a:lnTo>
                    <a:pt x="75768" y="454600"/>
                  </a:lnTo>
                  <a:lnTo>
                    <a:pt x="46275" y="448645"/>
                  </a:lnTo>
                  <a:lnTo>
                    <a:pt x="22191" y="432408"/>
                  </a:lnTo>
                  <a:lnTo>
                    <a:pt x="5954" y="408324"/>
                  </a:lnTo>
                  <a:lnTo>
                    <a:pt x="0" y="378831"/>
                  </a:lnTo>
                  <a:lnTo>
                    <a:pt x="0" y="75768"/>
                  </a:lnTo>
                  <a:close/>
                </a:path>
              </a:pathLst>
            </a:custGeom>
            <a:noFill/>
            <a:ln cap="flat" cmpd="sng" w="15875">
              <a:solidFill>
                <a:srgbClr val="0090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8"/>
          <p:cNvSpPr txBox="1"/>
          <p:nvPr/>
        </p:nvSpPr>
        <p:spPr>
          <a:xfrm>
            <a:off x="3926912" y="3813048"/>
            <a:ext cx="36449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Rete di controllo e sottostazioni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3" name="Google Shape;433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33020" y="3548425"/>
            <a:ext cx="287435" cy="22237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"/>
          <p:cNvSpPr txBox="1"/>
          <p:nvPr/>
        </p:nvSpPr>
        <p:spPr>
          <a:xfrm>
            <a:off x="1891386" y="3627120"/>
            <a:ext cx="1054735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ModbusTCP/DNP3/S7/CIP/HTTP/...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35" name="Google Shape;435;p8"/>
          <p:cNvGrpSpPr/>
          <p:nvPr/>
        </p:nvGrpSpPr>
        <p:grpSpPr>
          <a:xfrm>
            <a:off x="1612168" y="2253618"/>
            <a:ext cx="5161006" cy="2126357"/>
            <a:chOff x="1612168" y="2253618"/>
            <a:chExt cx="5161006" cy="2126357"/>
          </a:xfrm>
        </p:grpSpPr>
        <p:pic>
          <p:nvPicPr>
            <p:cNvPr id="436" name="Google Shape;436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313308" y="2688889"/>
              <a:ext cx="265030" cy="222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773231" y="3221281"/>
              <a:ext cx="265030" cy="222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361226" y="2304121"/>
              <a:ext cx="146347" cy="128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06222" y="2304592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559688" y="2631747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612168" y="2496056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723146" y="3091780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137949" y="3108552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118707" y="2924209"/>
              <a:ext cx="203497" cy="185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8"/>
            <p:cNvSpPr/>
            <p:nvPr/>
          </p:nvSpPr>
          <p:spPr>
            <a:xfrm>
              <a:off x="3564374" y="3462895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73173" y="0"/>
                  </a:moveTo>
                  <a:lnTo>
                    <a:pt x="44691" y="5062"/>
                  </a:lnTo>
                  <a:lnTo>
                    <a:pt x="21432" y="18869"/>
                  </a:lnTo>
                  <a:lnTo>
                    <a:pt x="5750" y="39346"/>
                  </a:lnTo>
                  <a:lnTo>
                    <a:pt x="0" y="64423"/>
                  </a:lnTo>
                  <a:lnTo>
                    <a:pt x="5750" y="89499"/>
                  </a:lnTo>
                  <a:lnTo>
                    <a:pt x="21432" y="109977"/>
                  </a:lnTo>
                  <a:lnTo>
                    <a:pt x="44691" y="123783"/>
                  </a:lnTo>
                  <a:lnTo>
                    <a:pt x="73173" y="128846"/>
                  </a:lnTo>
                  <a:lnTo>
                    <a:pt x="101656" y="123783"/>
                  </a:lnTo>
                  <a:lnTo>
                    <a:pt x="124915" y="109977"/>
                  </a:lnTo>
                  <a:lnTo>
                    <a:pt x="140596" y="89499"/>
                  </a:lnTo>
                  <a:lnTo>
                    <a:pt x="146347" y="64423"/>
                  </a:lnTo>
                  <a:lnTo>
                    <a:pt x="140596" y="39346"/>
                  </a:lnTo>
                  <a:lnTo>
                    <a:pt x="124915" y="18869"/>
                  </a:lnTo>
                  <a:lnTo>
                    <a:pt x="101656" y="5062"/>
                  </a:lnTo>
                  <a:lnTo>
                    <a:pt x="7317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6" name="Google Shape;446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698052" y="3875427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327927" y="4010234"/>
              <a:ext cx="146347" cy="1288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8"/>
            <p:cNvSpPr/>
            <p:nvPr/>
          </p:nvSpPr>
          <p:spPr>
            <a:xfrm>
              <a:off x="3772456" y="4027138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73173" y="0"/>
                  </a:moveTo>
                  <a:lnTo>
                    <a:pt x="44691" y="5062"/>
                  </a:lnTo>
                  <a:lnTo>
                    <a:pt x="21432" y="18869"/>
                  </a:lnTo>
                  <a:lnTo>
                    <a:pt x="5750" y="39346"/>
                  </a:lnTo>
                  <a:lnTo>
                    <a:pt x="0" y="64423"/>
                  </a:lnTo>
                  <a:lnTo>
                    <a:pt x="5750" y="89499"/>
                  </a:lnTo>
                  <a:lnTo>
                    <a:pt x="21432" y="109977"/>
                  </a:lnTo>
                  <a:lnTo>
                    <a:pt x="44691" y="123783"/>
                  </a:lnTo>
                  <a:lnTo>
                    <a:pt x="73173" y="128846"/>
                  </a:lnTo>
                  <a:lnTo>
                    <a:pt x="101655" y="123783"/>
                  </a:lnTo>
                  <a:lnTo>
                    <a:pt x="124914" y="109977"/>
                  </a:lnTo>
                  <a:lnTo>
                    <a:pt x="140595" y="89499"/>
                  </a:lnTo>
                  <a:lnTo>
                    <a:pt x="146345" y="64423"/>
                  </a:lnTo>
                  <a:lnTo>
                    <a:pt x="140595" y="39346"/>
                  </a:lnTo>
                  <a:lnTo>
                    <a:pt x="124914" y="18869"/>
                  </a:lnTo>
                  <a:lnTo>
                    <a:pt x="101655" y="5062"/>
                  </a:lnTo>
                  <a:lnTo>
                    <a:pt x="7317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9" name="Google Shape;449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889148" y="2253618"/>
              <a:ext cx="203497" cy="185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8"/>
            <p:cNvSpPr/>
            <p:nvPr/>
          </p:nvSpPr>
          <p:spPr>
            <a:xfrm>
              <a:off x="3581518" y="3470047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73173" y="0"/>
                  </a:moveTo>
                  <a:lnTo>
                    <a:pt x="44691" y="5062"/>
                  </a:lnTo>
                  <a:lnTo>
                    <a:pt x="21432" y="18869"/>
                  </a:lnTo>
                  <a:lnTo>
                    <a:pt x="5750" y="39346"/>
                  </a:lnTo>
                  <a:lnTo>
                    <a:pt x="0" y="64423"/>
                  </a:lnTo>
                  <a:lnTo>
                    <a:pt x="5750" y="89499"/>
                  </a:lnTo>
                  <a:lnTo>
                    <a:pt x="21432" y="109977"/>
                  </a:lnTo>
                  <a:lnTo>
                    <a:pt x="44691" y="123783"/>
                  </a:lnTo>
                  <a:lnTo>
                    <a:pt x="73173" y="128846"/>
                  </a:lnTo>
                  <a:lnTo>
                    <a:pt x="101656" y="123783"/>
                  </a:lnTo>
                  <a:lnTo>
                    <a:pt x="124915" y="109977"/>
                  </a:lnTo>
                  <a:lnTo>
                    <a:pt x="140596" y="89499"/>
                  </a:lnTo>
                  <a:lnTo>
                    <a:pt x="146347" y="64423"/>
                  </a:lnTo>
                  <a:lnTo>
                    <a:pt x="140596" y="39346"/>
                  </a:lnTo>
                  <a:lnTo>
                    <a:pt x="124915" y="18869"/>
                  </a:lnTo>
                  <a:lnTo>
                    <a:pt x="101656" y="5062"/>
                  </a:lnTo>
                  <a:lnTo>
                    <a:pt x="7317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581518" y="3470047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0" y="64423"/>
                  </a:moveTo>
                  <a:lnTo>
                    <a:pt x="5750" y="39346"/>
                  </a:lnTo>
                  <a:lnTo>
                    <a:pt x="21432" y="18869"/>
                  </a:lnTo>
                  <a:lnTo>
                    <a:pt x="44691" y="5062"/>
                  </a:lnTo>
                  <a:lnTo>
                    <a:pt x="73173" y="0"/>
                  </a:lnTo>
                  <a:lnTo>
                    <a:pt x="101655" y="5062"/>
                  </a:lnTo>
                  <a:lnTo>
                    <a:pt x="124914" y="18869"/>
                  </a:lnTo>
                  <a:lnTo>
                    <a:pt x="140596" y="39346"/>
                  </a:lnTo>
                  <a:lnTo>
                    <a:pt x="146347" y="64423"/>
                  </a:lnTo>
                  <a:lnTo>
                    <a:pt x="140596" y="89500"/>
                  </a:lnTo>
                  <a:lnTo>
                    <a:pt x="124914" y="109977"/>
                  </a:lnTo>
                  <a:lnTo>
                    <a:pt x="101655" y="123784"/>
                  </a:lnTo>
                  <a:lnTo>
                    <a:pt x="73173" y="128847"/>
                  </a:lnTo>
                  <a:lnTo>
                    <a:pt x="44691" y="123784"/>
                  </a:lnTo>
                  <a:lnTo>
                    <a:pt x="21432" y="109977"/>
                  </a:lnTo>
                  <a:lnTo>
                    <a:pt x="5750" y="89500"/>
                  </a:lnTo>
                  <a:lnTo>
                    <a:pt x="0" y="64423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772455" y="4025588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73173" y="0"/>
                  </a:moveTo>
                  <a:lnTo>
                    <a:pt x="44691" y="5062"/>
                  </a:lnTo>
                  <a:lnTo>
                    <a:pt x="21432" y="18869"/>
                  </a:lnTo>
                  <a:lnTo>
                    <a:pt x="5750" y="39346"/>
                  </a:lnTo>
                  <a:lnTo>
                    <a:pt x="0" y="64423"/>
                  </a:lnTo>
                  <a:lnTo>
                    <a:pt x="5750" y="89499"/>
                  </a:lnTo>
                  <a:lnTo>
                    <a:pt x="21432" y="109977"/>
                  </a:lnTo>
                  <a:lnTo>
                    <a:pt x="44691" y="123783"/>
                  </a:lnTo>
                  <a:lnTo>
                    <a:pt x="73173" y="128846"/>
                  </a:lnTo>
                  <a:lnTo>
                    <a:pt x="101656" y="123783"/>
                  </a:lnTo>
                  <a:lnTo>
                    <a:pt x="124915" y="109977"/>
                  </a:lnTo>
                  <a:lnTo>
                    <a:pt x="140596" y="89499"/>
                  </a:lnTo>
                  <a:lnTo>
                    <a:pt x="146347" y="64423"/>
                  </a:lnTo>
                  <a:lnTo>
                    <a:pt x="140596" y="39346"/>
                  </a:lnTo>
                  <a:lnTo>
                    <a:pt x="124915" y="18869"/>
                  </a:lnTo>
                  <a:lnTo>
                    <a:pt x="101656" y="5062"/>
                  </a:lnTo>
                  <a:lnTo>
                    <a:pt x="7317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772455" y="4025588"/>
              <a:ext cx="146685" cy="128905"/>
            </a:xfrm>
            <a:custGeom>
              <a:rect b="b" l="l" r="r" t="t"/>
              <a:pathLst>
                <a:path extrusionOk="0" h="128904" w="146685">
                  <a:moveTo>
                    <a:pt x="0" y="64423"/>
                  </a:moveTo>
                  <a:lnTo>
                    <a:pt x="5750" y="39346"/>
                  </a:lnTo>
                  <a:lnTo>
                    <a:pt x="21432" y="18869"/>
                  </a:lnTo>
                  <a:lnTo>
                    <a:pt x="44691" y="5062"/>
                  </a:lnTo>
                  <a:lnTo>
                    <a:pt x="73173" y="0"/>
                  </a:lnTo>
                  <a:lnTo>
                    <a:pt x="101655" y="5062"/>
                  </a:lnTo>
                  <a:lnTo>
                    <a:pt x="124914" y="18869"/>
                  </a:lnTo>
                  <a:lnTo>
                    <a:pt x="140596" y="39346"/>
                  </a:lnTo>
                  <a:lnTo>
                    <a:pt x="146347" y="64423"/>
                  </a:lnTo>
                  <a:lnTo>
                    <a:pt x="140596" y="89500"/>
                  </a:lnTo>
                  <a:lnTo>
                    <a:pt x="124914" y="109977"/>
                  </a:lnTo>
                  <a:lnTo>
                    <a:pt x="101655" y="123784"/>
                  </a:lnTo>
                  <a:lnTo>
                    <a:pt x="73173" y="128847"/>
                  </a:lnTo>
                  <a:lnTo>
                    <a:pt x="44691" y="123784"/>
                  </a:lnTo>
                  <a:lnTo>
                    <a:pt x="21432" y="109977"/>
                  </a:lnTo>
                  <a:lnTo>
                    <a:pt x="5750" y="89500"/>
                  </a:lnTo>
                  <a:lnTo>
                    <a:pt x="0" y="64423"/>
                  </a:lnTo>
                  <a:close/>
                </a:path>
              </a:pathLst>
            </a:cu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4" name="Google Shape;454;p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319016" y="3867912"/>
              <a:ext cx="512063" cy="512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8"/>
            <p:cNvSpPr/>
            <p:nvPr/>
          </p:nvSpPr>
          <p:spPr>
            <a:xfrm>
              <a:off x="3919242" y="3380154"/>
              <a:ext cx="889635" cy="668655"/>
            </a:xfrm>
            <a:custGeom>
              <a:rect b="b" l="l" r="r" t="t"/>
              <a:pathLst>
                <a:path extrusionOk="0" h="668654" w="889635">
                  <a:moveTo>
                    <a:pt x="734386" y="79015"/>
                  </a:moveTo>
                  <a:lnTo>
                    <a:pt x="0" y="622465"/>
                  </a:lnTo>
                  <a:lnTo>
                    <a:pt x="33995" y="668404"/>
                  </a:lnTo>
                  <a:lnTo>
                    <a:pt x="768381" y="124955"/>
                  </a:lnTo>
                  <a:lnTo>
                    <a:pt x="734386" y="79015"/>
                  </a:lnTo>
                  <a:close/>
                </a:path>
                <a:path extrusionOk="0" h="668654" w="889635">
                  <a:moveTo>
                    <a:pt x="857693" y="62017"/>
                  </a:moveTo>
                  <a:lnTo>
                    <a:pt x="757355" y="62017"/>
                  </a:lnTo>
                  <a:lnTo>
                    <a:pt x="791350" y="107957"/>
                  </a:lnTo>
                  <a:lnTo>
                    <a:pt x="768381" y="124955"/>
                  </a:lnTo>
                  <a:lnTo>
                    <a:pt x="802377" y="170895"/>
                  </a:lnTo>
                  <a:lnTo>
                    <a:pt x="857693" y="62017"/>
                  </a:lnTo>
                  <a:close/>
                </a:path>
                <a:path extrusionOk="0" h="668654" w="889635">
                  <a:moveTo>
                    <a:pt x="757355" y="62017"/>
                  </a:moveTo>
                  <a:lnTo>
                    <a:pt x="734386" y="79015"/>
                  </a:lnTo>
                  <a:lnTo>
                    <a:pt x="768381" y="124955"/>
                  </a:lnTo>
                  <a:lnTo>
                    <a:pt x="791350" y="107957"/>
                  </a:lnTo>
                  <a:lnTo>
                    <a:pt x="757355" y="62017"/>
                  </a:lnTo>
                  <a:close/>
                </a:path>
                <a:path extrusionOk="0" h="668654" w="889635">
                  <a:moveTo>
                    <a:pt x="889201" y="0"/>
                  </a:moveTo>
                  <a:lnTo>
                    <a:pt x="700391" y="33075"/>
                  </a:lnTo>
                  <a:lnTo>
                    <a:pt x="734386" y="79015"/>
                  </a:lnTo>
                  <a:lnTo>
                    <a:pt x="757355" y="62017"/>
                  </a:lnTo>
                  <a:lnTo>
                    <a:pt x="857693" y="62017"/>
                  </a:lnTo>
                  <a:lnTo>
                    <a:pt x="88920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4663069" y="2345211"/>
              <a:ext cx="2110105" cy="985519"/>
            </a:xfrm>
            <a:custGeom>
              <a:rect b="b" l="l" r="r" t="t"/>
              <a:pathLst>
                <a:path extrusionOk="0" h="985520" w="2110104">
                  <a:moveTo>
                    <a:pt x="1945774" y="0"/>
                  </a:moveTo>
                  <a:lnTo>
                    <a:pt x="164198" y="0"/>
                  </a:lnTo>
                  <a:lnTo>
                    <a:pt x="120547" y="5865"/>
                  </a:lnTo>
                  <a:lnTo>
                    <a:pt x="81324" y="22417"/>
                  </a:lnTo>
                  <a:lnTo>
                    <a:pt x="48092" y="48092"/>
                  </a:lnTo>
                  <a:lnTo>
                    <a:pt x="22417" y="81324"/>
                  </a:lnTo>
                  <a:lnTo>
                    <a:pt x="5865" y="120548"/>
                  </a:lnTo>
                  <a:lnTo>
                    <a:pt x="0" y="164199"/>
                  </a:lnTo>
                  <a:lnTo>
                    <a:pt x="0" y="820974"/>
                  </a:lnTo>
                  <a:lnTo>
                    <a:pt x="5865" y="864625"/>
                  </a:lnTo>
                  <a:lnTo>
                    <a:pt x="22417" y="903849"/>
                  </a:lnTo>
                  <a:lnTo>
                    <a:pt x="48092" y="937080"/>
                  </a:lnTo>
                  <a:lnTo>
                    <a:pt x="81324" y="962755"/>
                  </a:lnTo>
                  <a:lnTo>
                    <a:pt x="120547" y="979307"/>
                  </a:lnTo>
                  <a:lnTo>
                    <a:pt x="164198" y="985173"/>
                  </a:lnTo>
                  <a:lnTo>
                    <a:pt x="1945774" y="985173"/>
                  </a:lnTo>
                  <a:lnTo>
                    <a:pt x="1989425" y="979307"/>
                  </a:lnTo>
                  <a:lnTo>
                    <a:pt x="2028649" y="962755"/>
                  </a:lnTo>
                  <a:lnTo>
                    <a:pt x="2061881" y="937080"/>
                  </a:lnTo>
                  <a:lnTo>
                    <a:pt x="2087556" y="903849"/>
                  </a:lnTo>
                  <a:lnTo>
                    <a:pt x="2104108" y="864625"/>
                  </a:lnTo>
                  <a:lnTo>
                    <a:pt x="2109974" y="820974"/>
                  </a:lnTo>
                  <a:lnTo>
                    <a:pt x="2109974" y="164199"/>
                  </a:lnTo>
                  <a:lnTo>
                    <a:pt x="2104108" y="120548"/>
                  </a:lnTo>
                  <a:lnTo>
                    <a:pt x="2087556" y="81324"/>
                  </a:lnTo>
                  <a:lnTo>
                    <a:pt x="2061881" y="48092"/>
                  </a:lnTo>
                  <a:lnTo>
                    <a:pt x="2028649" y="22417"/>
                  </a:lnTo>
                  <a:lnTo>
                    <a:pt x="1989425" y="5865"/>
                  </a:lnTo>
                  <a:lnTo>
                    <a:pt x="194577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4663069" y="2345211"/>
              <a:ext cx="2110105" cy="985519"/>
            </a:xfrm>
            <a:custGeom>
              <a:rect b="b" l="l" r="r" t="t"/>
              <a:pathLst>
                <a:path extrusionOk="0" h="985520" w="2110104">
                  <a:moveTo>
                    <a:pt x="0" y="164199"/>
                  </a:moveTo>
                  <a:lnTo>
                    <a:pt x="5865" y="120548"/>
                  </a:lnTo>
                  <a:lnTo>
                    <a:pt x="22417" y="81324"/>
                  </a:lnTo>
                  <a:lnTo>
                    <a:pt x="48092" y="48092"/>
                  </a:lnTo>
                  <a:lnTo>
                    <a:pt x="81324" y="22417"/>
                  </a:lnTo>
                  <a:lnTo>
                    <a:pt x="120548" y="5865"/>
                  </a:lnTo>
                  <a:lnTo>
                    <a:pt x="164199" y="0"/>
                  </a:lnTo>
                  <a:lnTo>
                    <a:pt x="1945775" y="0"/>
                  </a:lnTo>
                  <a:lnTo>
                    <a:pt x="1989425" y="5865"/>
                  </a:lnTo>
                  <a:lnTo>
                    <a:pt x="2028649" y="22417"/>
                  </a:lnTo>
                  <a:lnTo>
                    <a:pt x="2061881" y="48092"/>
                  </a:lnTo>
                  <a:lnTo>
                    <a:pt x="2087555" y="81324"/>
                  </a:lnTo>
                  <a:lnTo>
                    <a:pt x="2104108" y="120548"/>
                  </a:lnTo>
                  <a:lnTo>
                    <a:pt x="2109974" y="164199"/>
                  </a:lnTo>
                  <a:lnTo>
                    <a:pt x="2109974" y="820974"/>
                  </a:lnTo>
                  <a:lnTo>
                    <a:pt x="2104108" y="864625"/>
                  </a:lnTo>
                  <a:lnTo>
                    <a:pt x="2087555" y="903849"/>
                  </a:lnTo>
                  <a:lnTo>
                    <a:pt x="2061881" y="937081"/>
                  </a:lnTo>
                  <a:lnTo>
                    <a:pt x="2028649" y="962756"/>
                  </a:lnTo>
                  <a:lnTo>
                    <a:pt x="1989425" y="979308"/>
                  </a:lnTo>
                  <a:lnTo>
                    <a:pt x="1945775" y="985174"/>
                  </a:lnTo>
                  <a:lnTo>
                    <a:pt x="164199" y="985174"/>
                  </a:lnTo>
                  <a:lnTo>
                    <a:pt x="120548" y="979308"/>
                  </a:lnTo>
                  <a:lnTo>
                    <a:pt x="81324" y="962756"/>
                  </a:lnTo>
                  <a:lnTo>
                    <a:pt x="48092" y="937081"/>
                  </a:lnTo>
                  <a:lnTo>
                    <a:pt x="22417" y="903849"/>
                  </a:lnTo>
                  <a:lnTo>
                    <a:pt x="5865" y="864625"/>
                  </a:lnTo>
                  <a:lnTo>
                    <a:pt x="0" y="820974"/>
                  </a:lnTo>
                  <a:lnTo>
                    <a:pt x="0" y="164199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8"/>
          <p:cNvSpPr txBox="1"/>
          <p:nvPr/>
        </p:nvSpPr>
        <p:spPr>
          <a:xfrm>
            <a:off x="4863980" y="2385059"/>
            <a:ext cx="1708150" cy="888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635" lvl="0" marL="12700" marR="5080" rtl="0" algn="ctr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Rilevatore e analizzatore di dati (</a:t>
            </a:r>
            <a:r>
              <a:rPr b="1" lang="en-US" sz="1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intrusione nel PLC - sottostazione!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9" name="Google Shape;459;p8"/>
          <p:cNvGrpSpPr/>
          <p:nvPr/>
        </p:nvGrpSpPr>
        <p:grpSpPr>
          <a:xfrm>
            <a:off x="4726083" y="2782823"/>
            <a:ext cx="2621292" cy="1488168"/>
            <a:chOff x="4726083" y="2782823"/>
            <a:chExt cx="2621292" cy="1488168"/>
          </a:xfrm>
        </p:grpSpPr>
        <p:pic>
          <p:nvPicPr>
            <p:cNvPr id="460" name="Google Shape;460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6443471" y="2782823"/>
              <a:ext cx="844296" cy="813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726083" y="3528878"/>
              <a:ext cx="2621292" cy="7421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67" name="Google Shape;467;p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468" name="Google Shape;46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9"/>
          <p:cNvSpPr txBox="1"/>
          <p:nvPr/>
        </p:nvSpPr>
        <p:spPr>
          <a:xfrm>
            <a:off x="126875" y="6539475"/>
            <a:ext cx="7250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9"/>
          <p:cNvSpPr txBox="1"/>
          <p:nvPr/>
        </p:nvSpPr>
        <p:spPr>
          <a:xfrm>
            <a:off x="650601" y="280600"/>
            <a:ext cx="4552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Componenti di rilevamento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147320" lvl="0" marL="16002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componenti principali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un IDS sono: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9"/>
          <p:cNvSpPr txBox="1"/>
          <p:nvPr/>
        </p:nvSpPr>
        <p:spPr>
          <a:xfrm>
            <a:off x="521310" y="1443846"/>
            <a:ext cx="6287100" cy="3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Fonti di rilevamento dei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Obiettivi: percepire i dati per l'individuazione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274320" marR="673100" rtl="0" algn="l">
              <a:lnSpc>
                <a:spcPct val="103299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sensori (ad esempio sensori fisici, contatori intelligenti), agenti software, log (firewall, OS, accessi...), avvisi, ecc.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Fonti di raccolta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raccogliere dati da fonti di percezione per il rilevamento e il processo decisionale.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sistemi centralizzati, distribuiti o decentralizzati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Rilevatori e analisi dei dati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analizzare le prove degli attacchi utilizzando modelli o firme predefinite.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tecniche di rilevamento come i modelli di apprendimento automatico (ML)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- Database per l'archiviazione dei dati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Obiettivo: conservare una copia delle prove - esperienza passata/evidenza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288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Risorse: storici per aiutare a individuare comportamenti normali o anormali.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9"/>
          <p:cNvSpPr txBox="1"/>
          <p:nvPr/>
        </p:nvSpPr>
        <p:spPr>
          <a:xfrm>
            <a:off x="911547" y="5414660"/>
            <a:ext cx="50349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-13970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Gestori di avvisi e notifiche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1440" lvl="1" marL="28702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Obiettivo: informare i rispettivi responsabili della situazione.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91440" lvl="1" marL="28702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Risorsa: allarmi e rapporti (via SMS, e-mail, app specifica, ecc.)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9"/>
          <p:cNvSpPr txBox="1"/>
          <p:nvPr/>
        </p:nvSpPr>
        <p:spPr>
          <a:xfrm rot="5400000">
            <a:off x="8574203" y="3080195"/>
            <a:ext cx="6644005" cy="72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TECNICHE DI RILEVAMENTO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5" name="Google Shape;475;p9"/>
          <p:cNvGrpSpPr/>
          <p:nvPr/>
        </p:nvGrpSpPr>
        <p:grpSpPr>
          <a:xfrm>
            <a:off x="8666793" y="0"/>
            <a:ext cx="3043621" cy="4175079"/>
            <a:chOff x="8666793" y="0"/>
            <a:chExt cx="3043621" cy="4175079"/>
          </a:xfrm>
        </p:grpSpPr>
        <p:pic>
          <p:nvPicPr>
            <p:cNvPr id="476" name="Google Shape;47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607" y="0"/>
              <a:ext cx="1130807" cy="1127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9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4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1"/>
                  </a:lnTo>
                  <a:lnTo>
                    <a:pt x="107269" y="1129365"/>
                  </a:lnTo>
                  <a:lnTo>
                    <a:pt x="147571" y="1143769"/>
                  </a:lnTo>
                  <a:lnTo>
                    <a:pt x="191475" y="1148826"/>
                  </a:lnTo>
                  <a:lnTo>
                    <a:pt x="2500565" y="1148826"/>
                  </a:lnTo>
                  <a:lnTo>
                    <a:pt x="2544468" y="1143769"/>
                  </a:lnTo>
                  <a:lnTo>
                    <a:pt x="2584771" y="1129365"/>
                  </a:lnTo>
                  <a:lnTo>
                    <a:pt x="2620323" y="1106761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4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666793" y="3025729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9"/>
          <p:cNvSpPr txBox="1"/>
          <p:nvPr/>
        </p:nvSpPr>
        <p:spPr>
          <a:xfrm>
            <a:off x="8952364" y="3300476"/>
            <a:ext cx="212090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572770" lvl="0" marL="584835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Rivelatore e analizzatore di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0" name="Google Shape;480;p9"/>
          <p:cNvGrpSpPr/>
          <p:nvPr/>
        </p:nvGrpSpPr>
        <p:grpSpPr>
          <a:xfrm>
            <a:off x="8666795" y="1823879"/>
            <a:ext cx="2692400" cy="614680"/>
            <a:chOff x="8666795" y="1823879"/>
            <a:chExt cx="2692400" cy="614680"/>
          </a:xfrm>
        </p:grpSpPr>
        <p:sp>
          <p:nvSpPr>
            <p:cNvPr id="481" name="Google Shape;481;p9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2589643" y="0"/>
                  </a:moveTo>
                  <a:lnTo>
                    <a:pt x="102397" y="0"/>
                  </a:lnTo>
                  <a:lnTo>
                    <a:pt x="62539" y="8046"/>
                  </a:lnTo>
                  <a:lnTo>
                    <a:pt x="29991" y="29991"/>
                  </a:lnTo>
                  <a:lnTo>
                    <a:pt x="8046" y="62539"/>
                  </a:lnTo>
                  <a:lnTo>
                    <a:pt x="0" y="102397"/>
                  </a:lnTo>
                  <a:lnTo>
                    <a:pt x="0" y="511964"/>
                  </a:lnTo>
                  <a:lnTo>
                    <a:pt x="8046" y="551822"/>
                  </a:lnTo>
                  <a:lnTo>
                    <a:pt x="29991" y="584370"/>
                  </a:lnTo>
                  <a:lnTo>
                    <a:pt x="62539" y="606315"/>
                  </a:lnTo>
                  <a:lnTo>
                    <a:pt x="102397" y="614362"/>
                  </a:lnTo>
                  <a:lnTo>
                    <a:pt x="2589643" y="614362"/>
                  </a:lnTo>
                  <a:lnTo>
                    <a:pt x="2629500" y="606315"/>
                  </a:lnTo>
                  <a:lnTo>
                    <a:pt x="2662048" y="584370"/>
                  </a:lnTo>
                  <a:lnTo>
                    <a:pt x="2683993" y="551822"/>
                  </a:lnTo>
                  <a:lnTo>
                    <a:pt x="2692040" y="511964"/>
                  </a:lnTo>
                  <a:lnTo>
                    <a:pt x="2692040" y="102397"/>
                  </a:lnTo>
                  <a:lnTo>
                    <a:pt x="2683993" y="62539"/>
                  </a:lnTo>
                  <a:lnTo>
                    <a:pt x="2662048" y="29991"/>
                  </a:lnTo>
                  <a:lnTo>
                    <a:pt x="2629500" y="8046"/>
                  </a:lnTo>
                  <a:lnTo>
                    <a:pt x="258964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666795" y="1823879"/>
              <a:ext cx="2692400" cy="614680"/>
            </a:xfrm>
            <a:custGeom>
              <a:rect b="b" l="l" r="r" t="t"/>
              <a:pathLst>
                <a:path extrusionOk="0" h="614680" w="2692400">
                  <a:moveTo>
                    <a:pt x="0" y="102397"/>
                  </a:moveTo>
                  <a:lnTo>
                    <a:pt x="8046" y="62539"/>
                  </a:lnTo>
                  <a:lnTo>
                    <a:pt x="29991" y="29991"/>
                  </a:lnTo>
                  <a:lnTo>
                    <a:pt x="62539" y="8046"/>
                  </a:lnTo>
                  <a:lnTo>
                    <a:pt x="102397" y="0"/>
                  </a:lnTo>
                  <a:lnTo>
                    <a:pt x="2589643" y="0"/>
                  </a:lnTo>
                  <a:lnTo>
                    <a:pt x="2629500" y="8046"/>
                  </a:lnTo>
                  <a:lnTo>
                    <a:pt x="2662048" y="29991"/>
                  </a:lnTo>
                  <a:lnTo>
                    <a:pt x="2683993" y="62539"/>
                  </a:lnTo>
                  <a:lnTo>
                    <a:pt x="2692040" y="102397"/>
                  </a:lnTo>
                  <a:lnTo>
                    <a:pt x="2692040" y="511964"/>
                  </a:lnTo>
                  <a:lnTo>
                    <a:pt x="2683993" y="551822"/>
                  </a:lnTo>
                  <a:lnTo>
                    <a:pt x="2662048" y="584370"/>
                  </a:lnTo>
                  <a:lnTo>
                    <a:pt x="2629500" y="606315"/>
                  </a:lnTo>
                  <a:lnTo>
                    <a:pt x="2589643" y="614362"/>
                  </a:lnTo>
                  <a:lnTo>
                    <a:pt x="102397" y="614362"/>
                  </a:lnTo>
                  <a:lnTo>
                    <a:pt x="62539" y="606315"/>
                  </a:lnTo>
                  <a:lnTo>
                    <a:pt x="29991" y="584370"/>
                  </a:lnTo>
                  <a:lnTo>
                    <a:pt x="8046" y="551822"/>
                  </a:lnTo>
                  <a:lnTo>
                    <a:pt x="0" y="511964"/>
                  </a:lnTo>
                  <a:lnTo>
                    <a:pt x="0" y="102397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9"/>
          <p:cNvSpPr txBox="1"/>
          <p:nvPr/>
        </p:nvSpPr>
        <p:spPr>
          <a:xfrm>
            <a:off x="9315900" y="1968500"/>
            <a:ext cx="2043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Raccogliere i 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4" name="Google Shape;484;p9"/>
          <p:cNvGrpSpPr/>
          <p:nvPr/>
        </p:nvGrpSpPr>
        <p:grpSpPr>
          <a:xfrm>
            <a:off x="8666793" y="4254246"/>
            <a:ext cx="2692400" cy="1647320"/>
            <a:chOff x="8666793" y="4254246"/>
            <a:chExt cx="2692400" cy="1647320"/>
          </a:xfrm>
        </p:grpSpPr>
        <p:sp>
          <p:nvSpPr>
            <p:cNvPr id="485" name="Google Shape;485;p9"/>
            <p:cNvSpPr/>
            <p:nvPr/>
          </p:nvSpPr>
          <p:spPr>
            <a:xfrm>
              <a:off x="9791356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6" y="441175"/>
                  </a:lnTo>
                  <a:lnTo>
                    <a:pt x="442912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9791357" y="4254246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2500565" y="0"/>
                  </a:moveTo>
                  <a:lnTo>
                    <a:pt x="191475" y="0"/>
                  </a:lnTo>
                  <a:lnTo>
                    <a:pt x="147571" y="5056"/>
                  </a:lnTo>
                  <a:lnTo>
                    <a:pt x="107269" y="19461"/>
                  </a:lnTo>
                  <a:lnTo>
                    <a:pt x="71717" y="42064"/>
                  </a:lnTo>
                  <a:lnTo>
                    <a:pt x="42064" y="71717"/>
                  </a:lnTo>
                  <a:lnTo>
                    <a:pt x="19461" y="107269"/>
                  </a:lnTo>
                  <a:lnTo>
                    <a:pt x="5056" y="147571"/>
                  </a:lnTo>
                  <a:lnTo>
                    <a:pt x="0" y="191475"/>
                  </a:lnTo>
                  <a:lnTo>
                    <a:pt x="0" y="957351"/>
                  </a:lnTo>
                  <a:lnTo>
                    <a:pt x="5056" y="1001255"/>
                  </a:lnTo>
                  <a:lnTo>
                    <a:pt x="19461" y="1041557"/>
                  </a:lnTo>
                  <a:lnTo>
                    <a:pt x="42064" y="1077109"/>
                  </a:lnTo>
                  <a:lnTo>
                    <a:pt x="71717" y="1106762"/>
                  </a:lnTo>
                  <a:lnTo>
                    <a:pt x="107269" y="1129365"/>
                  </a:lnTo>
                  <a:lnTo>
                    <a:pt x="147571" y="1143770"/>
                  </a:lnTo>
                  <a:lnTo>
                    <a:pt x="191475" y="1148827"/>
                  </a:lnTo>
                  <a:lnTo>
                    <a:pt x="2500565" y="1148827"/>
                  </a:lnTo>
                  <a:lnTo>
                    <a:pt x="2544468" y="1143770"/>
                  </a:lnTo>
                  <a:lnTo>
                    <a:pt x="2584771" y="1129365"/>
                  </a:lnTo>
                  <a:lnTo>
                    <a:pt x="2620323" y="1106762"/>
                  </a:lnTo>
                  <a:lnTo>
                    <a:pt x="2649975" y="1077109"/>
                  </a:lnTo>
                  <a:lnTo>
                    <a:pt x="2672578" y="1041557"/>
                  </a:lnTo>
                  <a:lnTo>
                    <a:pt x="2686983" y="1001255"/>
                  </a:lnTo>
                  <a:lnTo>
                    <a:pt x="2692040" y="957351"/>
                  </a:lnTo>
                  <a:lnTo>
                    <a:pt x="2692040" y="191475"/>
                  </a:lnTo>
                  <a:lnTo>
                    <a:pt x="2686983" y="147571"/>
                  </a:lnTo>
                  <a:lnTo>
                    <a:pt x="2672578" y="107269"/>
                  </a:lnTo>
                  <a:lnTo>
                    <a:pt x="2649975" y="71717"/>
                  </a:lnTo>
                  <a:lnTo>
                    <a:pt x="2620323" y="42064"/>
                  </a:lnTo>
                  <a:lnTo>
                    <a:pt x="2584771" y="19461"/>
                  </a:lnTo>
                  <a:lnTo>
                    <a:pt x="2544468" y="5056"/>
                  </a:lnTo>
                  <a:lnTo>
                    <a:pt x="250056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666793" y="4752216"/>
              <a:ext cx="2692400" cy="1149350"/>
            </a:xfrm>
            <a:custGeom>
              <a:rect b="b" l="l" r="r" t="t"/>
              <a:pathLst>
                <a:path extrusionOk="0" h="1149350" w="2692400">
                  <a:moveTo>
                    <a:pt x="0" y="191475"/>
                  </a:moveTo>
                  <a:lnTo>
                    <a:pt x="5056" y="147571"/>
                  </a:lnTo>
                  <a:lnTo>
                    <a:pt x="19461" y="107269"/>
                  </a:lnTo>
                  <a:lnTo>
                    <a:pt x="42064" y="71717"/>
                  </a:lnTo>
                  <a:lnTo>
                    <a:pt x="71717" y="42065"/>
                  </a:lnTo>
                  <a:lnTo>
                    <a:pt x="107269" y="19461"/>
                  </a:lnTo>
                  <a:lnTo>
                    <a:pt x="147571" y="5057"/>
                  </a:lnTo>
                  <a:lnTo>
                    <a:pt x="191475" y="0"/>
                  </a:lnTo>
                  <a:lnTo>
                    <a:pt x="2500566" y="0"/>
                  </a:lnTo>
                  <a:lnTo>
                    <a:pt x="2544469" y="5057"/>
                  </a:lnTo>
                  <a:lnTo>
                    <a:pt x="2584772" y="19461"/>
                  </a:lnTo>
                  <a:lnTo>
                    <a:pt x="2620324" y="42065"/>
                  </a:lnTo>
                  <a:lnTo>
                    <a:pt x="2649976" y="71717"/>
                  </a:lnTo>
                  <a:lnTo>
                    <a:pt x="2672579" y="107269"/>
                  </a:lnTo>
                  <a:lnTo>
                    <a:pt x="2686984" y="147571"/>
                  </a:lnTo>
                  <a:lnTo>
                    <a:pt x="2692041" y="191475"/>
                  </a:lnTo>
                  <a:lnTo>
                    <a:pt x="2692041" y="957351"/>
                  </a:lnTo>
                  <a:lnTo>
                    <a:pt x="2686984" y="1001254"/>
                  </a:lnTo>
                  <a:lnTo>
                    <a:pt x="2672579" y="1041557"/>
                  </a:lnTo>
                  <a:lnTo>
                    <a:pt x="2649976" y="1077109"/>
                  </a:lnTo>
                  <a:lnTo>
                    <a:pt x="2620324" y="1106761"/>
                  </a:lnTo>
                  <a:lnTo>
                    <a:pt x="2584772" y="1129365"/>
                  </a:lnTo>
                  <a:lnTo>
                    <a:pt x="2544469" y="1143769"/>
                  </a:lnTo>
                  <a:lnTo>
                    <a:pt x="2500566" y="1148827"/>
                  </a:lnTo>
                  <a:lnTo>
                    <a:pt x="191475" y="1148827"/>
                  </a:lnTo>
                  <a:lnTo>
                    <a:pt x="147571" y="1143769"/>
                  </a:lnTo>
                  <a:lnTo>
                    <a:pt x="107269" y="1129365"/>
                  </a:lnTo>
                  <a:lnTo>
                    <a:pt x="71717" y="1106761"/>
                  </a:lnTo>
                  <a:lnTo>
                    <a:pt x="42064" y="1077109"/>
                  </a:lnTo>
                  <a:lnTo>
                    <a:pt x="19461" y="1041557"/>
                  </a:lnTo>
                  <a:lnTo>
                    <a:pt x="5056" y="1001254"/>
                  </a:lnTo>
                  <a:lnTo>
                    <a:pt x="0" y="957351"/>
                  </a:lnTo>
                  <a:lnTo>
                    <a:pt x="0" y="191475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9"/>
          <p:cNvSpPr txBox="1"/>
          <p:nvPr/>
        </p:nvSpPr>
        <p:spPr>
          <a:xfrm>
            <a:off x="9085276" y="4888475"/>
            <a:ext cx="19791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Gestione degli avvisi e delle notifiche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0" name="Google Shape;490;p9"/>
          <p:cNvGrpSpPr/>
          <p:nvPr/>
        </p:nvGrpSpPr>
        <p:grpSpPr>
          <a:xfrm>
            <a:off x="8199681" y="810129"/>
            <a:ext cx="3949646" cy="3396111"/>
            <a:chOff x="8199681" y="810129"/>
            <a:chExt cx="3949646" cy="3396111"/>
          </a:xfrm>
        </p:grpSpPr>
        <p:sp>
          <p:nvSpPr>
            <p:cNvPr id="491" name="Google Shape;491;p9"/>
            <p:cNvSpPr/>
            <p:nvPr/>
          </p:nvSpPr>
          <p:spPr>
            <a:xfrm>
              <a:off x="9791357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3" y="0"/>
                  </a:moveTo>
                  <a:lnTo>
                    <a:pt x="110727" y="0"/>
                  </a:lnTo>
                  <a:lnTo>
                    <a:pt x="110727" y="220587"/>
                  </a:lnTo>
                  <a:lnTo>
                    <a:pt x="0" y="220587"/>
                  </a:lnTo>
                  <a:lnTo>
                    <a:pt x="221454" y="441175"/>
                  </a:lnTo>
                  <a:lnTo>
                    <a:pt x="442911" y="220587"/>
                  </a:lnTo>
                  <a:lnTo>
                    <a:pt x="332183" y="220587"/>
                  </a:lnTo>
                  <a:lnTo>
                    <a:pt x="332183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9791356" y="2517932"/>
              <a:ext cx="443230" cy="441325"/>
            </a:xfrm>
            <a:custGeom>
              <a:rect b="b" l="l" r="r" t="t"/>
              <a:pathLst>
                <a:path extrusionOk="0" h="441325" w="443229">
                  <a:moveTo>
                    <a:pt x="332184" y="0"/>
                  </a:moveTo>
                  <a:lnTo>
                    <a:pt x="332184" y="220587"/>
                  </a:lnTo>
                  <a:lnTo>
                    <a:pt x="442912" y="220587"/>
                  </a:lnTo>
                  <a:lnTo>
                    <a:pt x="221456" y="441175"/>
                  </a:lnTo>
                  <a:lnTo>
                    <a:pt x="0" y="220587"/>
                  </a:lnTo>
                  <a:lnTo>
                    <a:pt x="110728" y="220587"/>
                  </a:lnTo>
                  <a:lnTo>
                    <a:pt x="110728" y="0"/>
                  </a:lnTo>
                  <a:lnTo>
                    <a:pt x="332184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3" name="Google Shape;49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36224" y="3035808"/>
              <a:ext cx="1213103" cy="117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9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89"/>
                  </a:lnTo>
                  <a:lnTo>
                    <a:pt x="54033" y="523849"/>
                  </a:lnTo>
                  <a:lnTo>
                    <a:pt x="88469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4" y="504889"/>
                  </a:lnTo>
                  <a:lnTo>
                    <a:pt x="1156564" y="476769"/>
                  </a:lnTo>
                  <a:lnTo>
                    <a:pt x="1163516" y="442333"/>
                  </a:lnTo>
                  <a:lnTo>
                    <a:pt x="1163516" y="88468"/>
                  </a:lnTo>
                  <a:lnTo>
                    <a:pt x="1156564" y="54032"/>
                  </a:lnTo>
                  <a:lnTo>
                    <a:pt x="1137604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199681" y="81012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9"/>
          <p:cNvSpPr txBox="1"/>
          <p:nvPr/>
        </p:nvSpPr>
        <p:spPr>
          <a:xfrm>
            <a:off x="8323445" y="913891"/>
            <a:ext cx="916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Sensori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7" name="Google Shape;497;p9"/>
          <p:cNvGrpSpPr/>
          <p:nvPr/>
        </p:nvGrpSpPr>
        <p:grpSpPr>
          <a:xfrm>
            <a:off x="8599751" y="805347"/>
            <a:ext cx="1979257" cy="971060"/>
            <a:chOff x="8599751" y="805347"/>
            <a:chExt cx="1979257" cy="971060"/>
          </a:xfrm>
        </p:grpSpPr>
        <p:sp>
          <p:nvSpPr>
            <p:cNvPr id="498" name="Google Shape;498;p9"/>
            <p:cNvSpPr/>
            <p:nvPr/>
          </p:nvSpPr>
          <p:spPr>
            <a:xfrm>
              <a:off x="8599751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30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7" y="381170"/>
                  </a:lnTo>
                  <a:lnTo>
                    <a:pt x="363373" y="199483"/>
                  </a:lnTo>
                  <a:lnTo>
                    <a:pt x="272530" y="199483"/>
                  </a:lnTo>
                  <a:lnTo>
                    <a:pt x="2725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599752" y="1394772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9" y="0"/>
                  </a:lnTo>
                  <a:lnTo>
                    <a:pt x="54033" y="6952"/>
                  </a:lnTo>
                  <a:lnTo>
                    <a:pt x="25911" y="25911"/>
                  </a:lnTo>
                  <a:lnTo>
                    <a:pt x="6952" y="54033"/>
                  </a:lnTo>
                  <a:lnTo>
                    <a:pt x="0" y="88469"/>
                  </a:lnTo>
                  <a:lnTo>
                    <a:pt x="0" y="442333"/>
                  </a:lnTo>
                  <a:lnTo>
                    <a:pt x="6952" y="476769"/>
                  </a:lnTo>
                  <a:lnTo>
                    <a:pt x="25911" y="504890"/>
                  </a:lnTo>
                  <a:lnTo>
                    <a:pt x="54033" y="523850"/>
                  </a:lnTo>
                  <a:lnTo>
                    <a:pt x="88469" y="530802"/>
                  </a:lnTo>
                  <a:lnTo>
                    <a:pt x="1075047" y="530802"/>
                  </a:lnTo>
                  <a:lnTo>
                    <a:pt x="1109483" y="523850"/>
                  </a:lnTo>
                  <a:lnTo>
                    <a:pt x="1137603" y="504890"/>
                  </a:lnTo>
                  <a:lnTo>
                    <a:pt x="1156563" y="476769"/>
                  </a:lnTo>
                  <a:lnTo>
                    <a:pt x="1163515" y="442333"/>
                  </a:lnTo>
                  <a:lnTo>
                    <a:pt x="1163515" y="88469"/>
                  </a:lnTo>
                  <a:lnTo>
                    <a:pt x="1156563" y="54033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415053" y="805347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9"/>
          <p:cNvSpPr txBox="1"/>
          <p:nvPr/>
        </p:nvSpPr>
        <p:spPr>
          <a:xfrm>
            <a:off x="9590411" y="770635"/>
            <a:ext cx="81343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03" name="Google Shape;503;p9"/>
          <p:cNvGrpSpPr/>
          <p:nvPr/>
        </p:nvGrpSpPr>
        <p:grpSpPr>
          <a:xfrm>
            <a:off x="9822439" y="802439"/>
            <a:ext cx="1968523" cy="971730"/>
            <a:chOff x="9822439" y="802439"/>
            <a:chExt cx="1968523" cy="971730"/>
          </a:xfrm>
        </p:grpSpPr>
        <p:sp>
          <p:nvSpPr>
            <p:cNvPr id="504" name="Google Shape;504;p9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3"/>
                  </a:lnTo>
                  <a:lnTo>
                    <a:pt x="0" y="199483"/>
                  </a:lnTo>
                  <a:lnTo>
                    <a:pt x="181686" y="381170"/>
                  </a:lnTo>
                  <a:lnTo>
                    <a:pt x="363373" y="199483"/>
                  </a:lnTo>
                  <a:lnTo>
                    <a:pt x="272529" y="199483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9822439" y="1392534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1075047" y="0"/>
                  </a:moveTo>
                  <a:lnTo>
                    <a:pt x="88468" y="0"/>
                  </a:lnTo>
                  <a:lnTo>
                    <a:pt x="54032" y="6952"/>
                  </a:lnTo>
                  <a:lnTo>
                    <a:pt x="25911" y="25911"/>
                  </a:lnTo>
                  <a:lnTo>
                    <a:pt x="6952" y="54032"/>
                  </a:lnTo>
                  <a:lnTo>
                    <a:pt x="0" y="88468"/>
                  </a:lnTo>
                  <a:lnTo>
                    <a:pt x="0" y="442332"/>
                  </a:lnTo>
                  <a:lnTo>
                    <a:pt x="6952" y="476768"/>
                  </a:lnTo>
                  <a:lnTo>
                    <a:pt x="25911" y="504889"/>
                  </a:lnTo>
                  <a:lnTo>
                    <a:pt x="54032" y="523849"/>
                  </a:lnTo>
                  <a:lnTo>
                    <a:pt x="88468" y="530801"/>
                  </a:lnTo>
                  <a:lnTo>
                    <a:pt x="1075047" y="530801"/>
                  </a:lnTo>
                  <a:lnTo>
                    <a:pt x="1109483" y="523849"/>
                  </a:lnTo>
                  <a:lnTo>
                    <a:pt x="1137603" y="504889"/>
                  </a:lnTo>
                  <a:lnTo>
                    <a:pt x="1156563" y="476768"/>
                  </a:lnTo>
                  <a:lnTo>
                    <a:pt x="1163515" y="442332"/>
                  </a:lnTo>
                  <a:lnTo>
                    <a:pt x="1163515" y="88468"/>
                  </a:lnTo>
                  <a:lnTo>
                    <a:pt x="1156563" y="54032"/>
                  </a:lnTo>
                  <a:lnTo>
                    <a:pt x="1137603" y="25911"/>
                  </a:lnTo>
                  <a:lnTo>
                    <a:pt x="1109483" y="6952"/>
                  </a:lnTo>
                  <a:lnTo>
                    <a:pt x="1075047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0627007" y="802439"/>
              <a:ext cx="1163955" cy="530860"/>
            </a:xfrm>
            <a:custGeom>
              <a:rect b="b" l="l" r="r" t="t"/>
              <a:pathLst>
                <a:path extrusionOk="0" h="530860" w="1163954">
                  <a:moveTo>
                    <a:pt x="0" y="88468"/>
                  </a:moveTo>
                  <a:lnTo>
                    <a:pt x="6952" y="54032"/>
                  </a:lnTo>
                  <a:lnTo>
                    <a:pt x="25911" y="25911"/>
                  </a:lnTo>
                  <a:lnTo>
                    <a:pt x="54032" y="6952"/>
                  </a:lnTo>
                  <a:lnTo>
                    <a:pt x="88468" y="0"/>
                  </a:lnTo>
                  <a:lnTo>
                    <a:pt x="1075047" y="0"/>
                  </a:lnTo>
                  <a:lnTo>
                    <a:pt x="1109483" y="6952"/>
                  </a:lnTo>
                  <a:lnTo>
                    <a:pt x="1137604" y="25911"/>
                  </a:lnTo>
                  <a:lnTo>
                    <a:pt x="1156563" y="54032"/>
                  </a:lnTo>
                  <a:lnTo>
                    <a:pt x="1163516" y="88468"/>
                  </a:lnTo>
                  <a:lnTo>
                    <a:pt x="1163516" y="442333"/>
                  </a:lnTo>
                  <a:lnTo>
                    <a:pt x="1156563" y="476769"/>
                  </a:lnTo>
                  <a:lnTo>
                    <a:pt x="1137604" y="504890"/>
                  </a:lnTo>
                  <a:lnTo>
                    <a:pt x="1109483" y="523849"/>
                  </a:lnTo>
                  <a:lnTo>
                    <a:pt x="1075047" y="530802"/>
                  </a:lnTo>
                  <a:lnTo>
                    <a:pt x="88468" y="530802"/>
                  </a:lnTo>
                  <a:lnTo>
                    <a:pt x="54032" y="523849"/>
                  </a:lnTo>
                  <a:lnTo>
                    <a:pt x="25911" y="504890"/>
                  </a:lnTo>
                  <a:lnTo>
                    <a:pt x="6952" y="476769"/>
                  </a:lnTo>
                  <a:lnTo>
                    <a:pt x="0" y="442333"/>
                  </a:lnTo>
                  <a:lnTo>
                    <a:pt x="0" y="8846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9"/>
          <p:cNvSpPr txBox="1"/>
          <p:nvPr>
            <p:ph type="title"/>
          </p:nvPr>
        </p:nvSpPr>
        <p:spPr>
          <a:xfrm>
            <a:off x="10880952" y="767600"/>
            <a:ext cx="91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7144" lvl="0" marL="12700" marR="5080" rtl="0" algn="l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Registri, avvisi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09" name="Google Shape;509;p9"/>
          <p:cNvGrpSpPr/>
          <p:nvPr/>
        </p:nvGrpSpPr>
        <p:grpSpPr>
          <a:xfrm>
            <a:off x="8199681" y="488105"/>
            <a:ext cx="3590205" cy="1286065"/>
            <a:chOff x="8199681" y="488105"/>
            <a:chExt cx="3590205" cy="1286065"/>
          </a:xfrm>
        </p:grpSpPr>
        <p:sp>
          <p:nvSpPr>
            <p:cNvPr id="510" name="Google Shape;510;p9"/>
            <p:cNvSpPr/>
            <p:nvPr/>
          </p:nvSpPr>
          <p:spPr>
            <a:xfrm>
              <a:off x="11039348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90843" y="0"/>
                  </a:lnTo>
                  <a:lnTo>
                    <a:pt x="90843" y="199482"/>
                  </a:lnTo>
                  <a:lnTo>
                    <a:pt x="0" y="199482"/>
                  </a:lnTo>
                  <a:lnTo>
                    <a:pt x="181686" y="381168"/>
                  </a:lnTo>
                  <a:lnTo>
                    <a:pt x="363373" y="199482"/>
                  </a:lnTo>
                  <a:lnTo>
                    <a:pt x="272529" y="199482"/>
                  </a:lnTo>
                  <a:lnTo>
                    <a:pt x="27252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1039349" y="1392535"/>
              <a:ext cx="363855" cy="381635"/>
            </a:xfrm>
            <a:custGeom>
              <a:rect b="b" l="l" r="r" t="t"/>
              <a:pathLst>
                <a:path extrusionOk="0" h="381635" w="363854">
                  <a:moveTo>
                    <a:pt x="272529" y="0"/>
                  </a:moveTo>
                  <a:lnTo>
                    <a:pt x="272529" y="199483"/>
                  </a:lnTo>
                  <a:lnTo>
                    <a:pt x="363373" y="199483"/>
                  </a:lnTo>
                  <a:lnTo>
                    <a:pt x="181686" y="381170"/>
                  </a:lnTo>
                  <a:lnTo>
                    <a:pt x="0" y="199483"/>
                  </a:lnTo>
                  <a:lnTo>
                    <a:pt x="90843" y="199483"/>
                  </a:lnTo>
                  <a:lnTo>
                    <a:pt x="90843" y="0"/>
                  </a:lnTo>
                  <a:lnTo>
                    <a:pt x="272529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2" name="Google Shape;51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9681" y="563656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497339" y="6026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59326" y="50610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61821" y="591408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63973" y="563656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76095" y="52676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37699" y="601239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308740" y="543082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22922" y="545659"/>
              <a:ext cx="204825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20580" y="584672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282567" y="488105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5062" y="573410"/>
              <a:ext cx="204824" cy="190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9"/>
          <p:cNvSpPr txBox="1"/>
          <p:nvPr/>
        </p:nvSpPr>
        <p:spPr>
          <a:xfrm>
            <a:off x="8198657" y="356615"/>
            <a:ext cx="3384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2025-03-31T11:15:59.0000000Z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