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y="6858000" cx="12192000"/>
  <p:notesSz cx="12192000" cy="6858000"/>
  <p:embeddedFontLst>
    <p:embeddedFont>
      <p:font typeface="Roboto"/>
      <p:regular r:id="rId64"/>
      <p:bold r:id="rId65"/>
      <p:italic r:id="rId66"/>
      <p:boldItalic r:id="rId67"/>
    </p:embeddedFont>
    <p:embeddedFont>
      <p:font typeface="Palatino Linotype"/>
      <p:regular r:id="rId68"/>
      <p:bold r:id="rId69"/>
      <p:italic r:id="rId70"/>
      <p:boldItalic r:id="rId71"/>
    </p:embeddedFont>
    <p:embeddedFont>
      <p:font typeface="Tahoma"/>
      <p:regular r:id="rId72"/>
      <p:bold r:id="rId73"/>
    </p:embeddedFont>
    <p:embeddedFont>
      <p:font typeface="Noto Sans Symbols"/>
      <p:regular r:id="rId74"/>
      <p:bold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76" roundtripDataSignature="AMtx7mifCrVLp8rNI4hsW7xGcyTxrjVe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Tahoma-bold.fntdata"/><Relationship Id="rId72" Type="http://schemas.openxmlformats.org/officeDocument/2006/relationships/font" Target="fonts/Tahoma-regular.fntdata"/><Relationship Id="rId31" Type="http://schemas.openxmlformats.org/officeDocument/2006/relationships/slide" Target="slides/slide26.xml"/><Relationship Id="rId75" Type="http://schemas.openxmlformats.org/officeDocument/2006/relationships/font" Target="fonts/NotoSansSymbols-bold.fntdata"/><Relationship Id="rId30" Type="http://schemas.openxmlformats.org/officeDocument/2006/relationships/slide" Target="slides/slide25.xml"/><Relationship Id="rId74" Type="http://schemas.openxmlformats.org/officeDocument/2006/relationships/font" Target="fonts/NotoSansSymbols-regular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76" Type="http://customschemas.google.com/relationships/presentationmetadata" Target="metadata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PalatinoLinotype-boldItalic.fntdata"/><Relationship Id="rId70" Type="http://schemas.openxmlformats.org/officeDocument/2006/relationships/font" Target="fonts/PalatinoLinotype-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Roboto-regular.fntdata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font" Target="fonts/Roboto-italic.fntdata"/><Relationship Id="rId21" Type="http://schemas.openxmlformats.org/officeDocument/2006/relationships/slide" Target="slides/slide16.xml"/><Relationship Id="rId65" Type="http://schemas.openxmlformats.org/officeDocument/2006/relationships/font" Target="fonts/Roboto-bold.fntdata"/><Relationship Id="rId24" Type="http://schemas.openxmlformats.org/officeDocument/2006/relationships/slide" Target="slides/slide19.xml"/><Relationship Id="rId68" Type="http://schemas.openxmlformats.org/officeDocument/2006/relationships/font" Target="fonts/PalatinoLinotype-regular.fntdata"/><Relationship Id="rId23" Type="http://schemas.openxmlformats.org/officeDocument/2006/relationships/slide" Target="slides/slide18.xml"/><Relationship Id="rId67" Type="http://schemas.openxmlformats.org/officeDocument/2006/relationships/font" Target="fonts/Roboto-boldItalic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PalatinoLinotype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3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4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4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4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4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4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4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4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4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4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5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5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5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5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5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5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5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5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5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5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5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5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5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5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5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5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5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5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0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60"/>
          <p:cNvSpPr txBox="1"/>
          <p:nvPr>
            <p:ph idx="1" type="body"/>
          </p:nvPr>
        </p:nvSpPr>
        <p:spPr>
          <a:xfrm>
            <a:off x="1008062" y="1367790"/>
            <a:ext cx="10175875" cy="441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0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1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61"/>
          <p:cNvSpPr/>
          <p:nvPr/>
        </p:nvSpPr>
        <p:spPr>
          <a:xfrm>
            <a:off x="4498344" y="5113913"/>
            <a:ext cx="798195" cy="1739264"/>
          </a:xfrm>
          <a:custGeom>
            <a:rect b="b" l="l" r="r" t="t"/>
            <a:pathLst>
              <a:path extrusionOk="0" h="1739265" w="798195">
                <a:moveTo>
                  <a:pt x="0" y="1738882"/>
                </a:moveTo>
                <a:lnTo>
                  <a:pt x="27797" y="1738882"/>
                </a:lnTo>
                <a:lnTo>
                  <a:pt x="454005" y="148967"/>
                </a:lnTo>
                <a:lnTo>
                  <a:pt x="470551" y="108082"/>
                </a:lnTo>
                <a:lnTo>
                  <a:pt x="496363" y="74232"/>
                </a:lnTo>
                <a:lnTo>
                  <a:pt x="529456" y="48583"/>
                </a:lnTo>
                <a:lnTo>
                  <a:pt x="567843" y="32300"/>
                </a:lnTo>
                <a:lnTo>
                  <a:pt x="609540" y="26551"/>
                </a:lnTo>
                <a:lnTo>
                  <a:pt x="652561" y="32500"/>
                </a:lnTo>
                <a:lnTo>
                  <a:pt x="709480" y="60939"/>
                </a:lnTo>
                <a:lnTo>
                  <a:pt x="750515" y="109693"/>
                </a:lnTo>
                <a:lnTo>
                  <a:pt x="770867" y="170635"/>
                </a:lnTo>
                <a:lnTo>
                  <a:pt x="771922" y="203010"/>
                </a:lnTo>
                <a:lnTo>
                  <a:pt x="766400" y="235640"/>
                </a:lnTo>
                <a:lnTo>
                  <a:pt x="362669" y="1738882"/>
                </a:lnTo>
                <a:lnTo>
                  <a:pt x="390467" y="1738882"/>
                </a:lnTo>
                <a:lnTo>
                  <a:pt x="791549" y="242411"/>
                </a:lnTo>
                <a:lnTo>
                  <a:pt x="797775" y="204703"/>
                </a:lnTo>
                <a:lnTo>
                  <a:pt x="796679" y="167249"/>
                </a:lnTo>
                <a:lnTo>
                  <a:pt x="773018" y="96150"/>
                </a:lnTo>
                <a:lnTo>
                  <a:pt x="724537" y="39779"/>
                </a:lnTo>
                <a:lnTo>
                  <a:pt x="659179" y="6770"/>
                </a:lnTo>
                <a:lnTo>
                  <a:pt x="610202" y="0"/>
                </a:lnTo>
                <a:lnTo>
                  <a:pt x="561479" y="6597"/>
                </a:lnTo>
                <a:lnTo>
                  <a:pt x="516822" y="25481"/>
                </a:lnTo>
                <a:lnTo>
                  <a:pt x="478393" y="55285"/>
                </a:lnTo>
                <a:lnTo>
                  <a:pt x="448350" y="94645"/>
                </a:lnTo>
                <a:lnTo>
                  <a:pt x="428854" y="142195"/>
                </a:lnTo>
                <a:lnTo>
                  <a:pt x="0" y="1738882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61"/>
          <p:cNvSpPr/>
          <p:nvPr/>
        </p:nvSpPr>
        <p:spPr>
          <a:xfrm>
            <a:off x="2933792" y="1270"/>
            <a:ext cx="1818639" cy="6856730"/>
          </a:xfrm>
          <a:custGeom>
            <a:rect b="b" l="l" r="r" t="t"/>
            <a:pathLst>
              <a:path extrusionOk="0" h="6856730" w="1818639">
                <a:moveTo>
                  <a:pt x="1818166" y="0"/>
                </a:moveTo>
                <a:lnTo>
                  <a:pt x="0" y="685673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61"/>
          <p:cNvSpPr/>
          <p:nvPr/>
        </p:nvSpPr>
        <p:spPr>
          <a:xfrm>
            <a:off x="3497580" y="17779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0" y="2283187"/>
                </a:moveTo>
                <a:lnTo>
                  <a:pt x="1271598" y="2291319"/>
                </a:lnTo>
                <a:lnTo>
                  <a:pt x="1226217" y="2312491"/>
                </a:lnTo>
                <a:lnTo>
                  <a:pt x="1187926" y="2345494"/>
                </a:lnTo>
                <a:lnTo>
                  <a:pt x="1159383" y="2389124"/>
                </a:lnTo>
                <a:lnTo>
                  <a:pt x="1159383" y="2390394"/>
                </a:lnTo>
                <a:lnTo>
                  <a:pt x="819277" y="3658870"/>
                </a:lnTo>
                <a:lnTo>
                  <a:pt x="0" y="6836417"/>
                </a:lnTo>
                <a:lnTo>
                  <a:pt x="6647" y="6837147"/>
                </a:lnTo>
                <a:lnTo>
                  <a:pt x="13271" y="6837522"/>
                </a:lnTo>
                <a:lnTo>
                  <a:pt x="20841" y="6837679"/>
                </a:lnTo>
                <a:lnTo>
                  <a:pt x="26543" y="6837679"/>
                </a:lnTo>
                <a:lnTo>
                  <a:pt x="843280" y="3665220"/>
                </a:lnTo>
                <a:lnTo>
                  <a:pt x="1183386" y="2398014"/>
                </a:lnTo>
                <a:lnTo>
                  <a:pt x="1208042" y="2360589"/>
                </a:lnTo>
                <a:lnTo>
                  <a:pt x="1241007" y="2332370"/>
                </a:lnTo>
                <a:lnTo>
                  <a:pt x="1279983" y="2314392"/>
                </a:lnTo>
                <a:lnTo>
                  <a:pt x="1322671" y="2307691"/>
                </a:lnTo>
                <a:lnTo>
                  <a:pt x="1417742" y="2307691"/>
                </a:lnTo>
                <a:lnTo>
                  <a:pt x="1372997" y="2289302"/>
                </a:lnTo>
                <a:lnTo>
                  <a:pt x="1321410" y="2283187"/>
                </a:lnTo>
                <a:close/>
              </a:path>
              <a:path extrusionOk="0" h="6837680" w="2545079">
                <a:moveTo>
                  <a:pt x="1417742" y="2307691"/>
                </a:moveTo>
                <a:lnTo>
                  <a:pt x="1322671" y="2307691"/>
                </a:lnTo>
                <a:lnTo>
                  <a:pt x="1366774" y="2313305"/>
                </a:lnTo>
                <a:lnTo>
                  <a:pt x="1412567" y="2334139"/>
                </a:lnTo>
                <a:lnTo>
                  <a:pt x="1448527" y="2367171"/>
                </a:lnTo>
                <a:lnTo>
                  <a:pt x="1472716" y="2409115"/>
                </a:lnTo>
                <a:lnTo>
                  <a:pt x="1483195" y="2456686"/>
                </a:lnTo>
                <a:lnTo>
                  <a:pt x="1478026" y="2506599"/>
                </a:lnTo>
                <a:lnTo>
                  <a:pt x="1220089" y="3457956"/>
                </a:lnTo>
                <a:lnTo>
                  <a:pt x="1214114" y="3493347"/>
                </a:lnTo>
                <a:lnTo>
                  <a:pt x="1223071" y="3563701"/>
                </a:lnTo>
                <a:lnTo>
                  <a:pt x="1258500" y="3626776"/>
                </a:lnTo>
                <a:lnTo>
                  <a:pt x="1314733" y="3670190"/>
                </a:lnTo>
                <a:lnTo>
                  <a:pt x="1397637" y="3689296"/>
                </a:lnTo>
                <a:lnTo>
                  <a:pt x="1444651" y="3682873"/>
                </a:lnTo>
                <a:lnTo>
                  <a:pt x="1487932" y="3664854"/>
                </a:lnTo>
                <a:lnTo>
                  <a:pt x="1490671" y="3662770"/>
                </a:lnTo>
                <a:lnTo>
                  <a:pt x="1404047" y="3662770"/>
                </a:lnTo>
                <a:lnTo>
                  <a:pt x="1354074" y="3657600"/>
                </a:lnTo>
                <a:lnTo>
                  <a:pt x="1299114" y="3630485"/>
                </a:lnTo>
                <a:lnTo>
                  <a:pt x="1259205" y="3584321"/>
                </a:lnTo>
                <a:lnTo>
                  <a:pt x="1239313" y="3526218"/>
                </a:lnTo>
                <a:lnTo>
                  <a:pt x="1238613" y="3495488"/>
                </a:lnTo>
                <a:lnTo>
                  <a:pt x="1244092" y="3464306"/>
                </a:lnTo>
                <a:lnTo>
                  <a:pt x="1502029" y="2512949"/>
                </a:lnTo>
                <a:lnTo>
                  <a:pt x="1508451" y="2464359"/>
                </a:lnTo>
                <a:lnTo>
                  <a:pt x="1502019" y="2417346"/>
                </a:lnTo>
                <a:lnTo>
                  <a:pt x="1483995" y="2374122"/>
                </a:lnTo>
                <a:lnTo>
                  <a:pt x="1455641" y="2336898"/>
                </a:lnTo>
                <a:lnTo>
                  <a:pt x="1418220" y="2307888"/>
                </a:lnTo>
                <a:lnTo>
                  <a:pt x="1417742" y="2307691"/>
                </a:lnTo>
                <a:close/>
              </a:path>
              <a:path extrusionOk="0" h="6837680" w="2545079">
                <a:moveTo>
                  <a:pt x="2545080" y="0"/>
                </a:moveTo>
                <a:lnTo>
                  <a:pt x="2518537" y="0"/>
                </a:lnTo>
                <a:lnTo>
                  <a:pt x="1939417" y="2101088"/>
                </a:lnTo>
                <a:lnTo>
                  <a:pt x="1547495" y="3546475"/>
                </a:lnTo>
                <a:lnTo>
                  <a:pt x="1526659" y="3592206"/>
                </a:lnTo>
                <a:lnTo>
                  <a:pt x="1493620" y="3628128"/>
                </a:lnTo>
                <a:lnTo>
                  <a:pt x="1451656" y="3652298"/>
                </a:lnTo>
                <a:lnTo>
                  <a:pt x="1404047" y="3662770"/>
                </a:lnTo>
                <a:lnTo>
                  <a:pt x="1490671" y="3662770"/>
                </a:lnTo>
                <a:lnTo>
                  <a:pt x="1525166" y="3636522"/>
                </a:lnTo>
                <a:lnTo>
                  <a:pt x="1554181" y="3599138"/>
                </a:lnTo>
                <a:lnTo>
                  <a:pt x="1572768" y="3553968"/>
                </a:lnTo>
                <a:lnTo>
                  <a:pt x="1964817" y="2108708"/>
                </a:lnTo>
                <a:lnTo>
                  <a:pt x="2540000" y="16383"/>
                </a:lnTo>
                <a:lnTo>
                  <a:pt x="2543810" y="3810"/>
                </a:lnTo>
                <a:lnTo>
                  <a:pt x="2545080" y="0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6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1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2"/>
          <p:cNvSpPr/>
          <p:nvPr/>
        </p:nvSpPr>
        <p:spPr>
          <a:xfrm>
            <a:off x="6896192" y="1270"/>
            <a:ext cx="1818639" cy="6856730"/>
          </a:xfrm>
          <a:custGeom>
            <a:rect b="b" l="l" r="r" t="t"/>
            <a:pathLst>
              <a:path extrusionOk="0" h="6856730" w="1818640">
                <a:moveTo>
                  <a:pt x="0" y="6856730"/>
                </a:moveTo>
                <a:lnTo>
                  <a:pt x="1818166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2"/>
          <p:cNvSpPr/>
          <p:nvPr/>
        </p:nvSpPr>
        <p:spPr>
          <a:xfrm>
            <a:off x="7895711" y="5207528"/>
            <a:ext cx="756285" cy="1645920"/>
          </a:xfrm>
          <a:custGeom>
            <a:rect b="b" l="l" r="r" t="t"/>
            <a:pathLst>
              <a:path extrusionOk="0" h="1645920" w="756284">
                <a:moveTo>
                  <a:pt x="0" y="1645731"/>
                </a:moveTo>
                <a:lnTo>
                  <a:pt x="26350" y="1645731"/>
                </a:lnTo>
                <a:lnTo>
                  <a:pt x="430366" y="140987"/>
                </a:lnTo>
                <a:lnTo>
                  <a:pt x="450302" y="95317"/>
                </a:lnTo>
                <a:lnTo>
                  <a:pt x="482345" y="59552"/>
                </a:lnTo>
                <a:lnTo>
                  <a:pt x="523241" y="35599"/>
                </a:lnTo>
                <a:lnTo>
                  <a:pt x="569738" y="25366"/>
                </a:lnTo>
                <a:lnTo>
                  <a:pt x="618584" y="30759"/>
                </a:lnTo>
                <a:lnTo>
                  <a:pt x="672540" y="57675"/>
                </a:lnTo>
                <a:lnTo>
                  <a:pt x="711439" y="103817"/>
                </a:lnTo>
                <a:lnTo>
                  <a:pt x="730731" y="161494"/>
                </a:lnTo>
                <a:lnTo>
                  <a:pt x="731731" y="192135"/>
                </a:lnTo>
                <a:lnTo>
                  <a:pt x="726496" y="223017"/>
                </a:lnTo>
                <a:lnTo>
                  <a:pt x="343786" y="1645731"/>
                </a:lnTo>
                <a:lnTo>
                  <a:pt x="370137" y="1645731"/>
                </a:lnTo>
                <a:lnTo>
                  <a:pt x="750336" y="229425"/>
                </a:lnTo>
                <a:lnTo>
                  <a:pt x="756238" y="193737"/>
                </a:lnTo>
                <a:lnTo>
                  <a:pt x="755199" y="158290"/>
                </a:lnTo>
                <a:lnTo>
                  <a:pt x="732770" y="91000"/>
                </a:lnTo>
                <a:lnTo>
                  <a:pt x="686813" y="37648"/>
                </a:lnTo>
                <a:lnTo>
                  <a:pt x="624858" y="6407"/>
                </a:lnTo>
                <a:lnTo>
                  <a:pt x="578431" y="0"/>
                </a:lnTo>
                <a:lnTo>
                  <a:pt x="532245" y="6244"/>
                </a:lnTo>
                <a:lnTo>
                  <a:pt x="489913" y="24116"/>
                </a:lnTo>
                <a:lnTo>
                  <a:pt x="453484" y="52323"/>
                </a:lnTo>
                <a:lnTo>
                  <a:pt x="425006" y="89575"/>
                </a:lnTo>
                <a:lnTo>
                  <a:pt x="406525" y="134578"/>
                </a:lnTo>
                <a:lnTo>
                  <a:pt x="0" y="1645731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8879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2"/>
          <p:cNvSpPr txBox="1"/>
          <p:nvPr>
            <p:ph type="ctr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2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2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3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3"/>
          <p:cNvSpPr/>
          <p:nvPr/>
        </p:nvSpPr>
        <p:spPr>
          <a:xfrm>
            <a:off x="4498344" y="5113913"/>
            <a:ext cx="798195" cy="1739264"/>
          </a:xfrm>
          <a:custGeom>
            <a:rect b="b" l="l" r="r" t="t"/>
            <a:pathLst>
              <a:path extrusionOk="0" h="1739265" w="798195">
                <a:moveTo>
                  <a:pt x="0" y="1738882"/>
                </a:moveTo>
                <a:lnTo>
                  <a:pt x="27797" y="1738882"/>
                </a:lnTo>
                <a:lnTo>
                  <a:pt x="454005" y="148967"/>
                </a:lnTo>
                <a:lnTo>
                  <a:pt x="470551" y="108082"/>
                </a:lnTo>
                <a:lnTo>
                  <a:pt x="496363" y="74232"/>
                </a:lnTo>
                <a:lnTo>
                  <a:pt x="529456" y="48583"/>
                </a:lnTo>
                <a:lnTo>
                  <a:pt x="567843" y="32300"/>
                </a:lnTo>
                <a:lnTo>
                  <a:pt x="609540" y="26551"/>
                </a:lnTo>
                <a:lnTo>
                  <a:pt x="652561" y="32500"/>
                </a:lnTo>
                <a:lnTo>
                  <a:pt x="709480" y="60939"/>
                </a:lnTo>
                <a:lnTo>
                  <a:pt x="750515" y="109693"/>
                </a:lnTo>
                <a:lnTo>
                  <a:pt x="770867" y="170635"/>
                </a:lnTo>
                <a:lnTo>
                  <a:pt x="771922" y="203010"/>
                </a:lnTo>
                <a:lnTo>
                  <a:pt x="766400" y="235640"/>
                </a:lnTo>
                <a:lnTo>
                  <a:pt x="362669" y="1738882"/>
                </a:lnTo>
                <a:lnTo>
                  <a:pt x="390467" y="1738882"/>
                </a:lnTo>
                <a:lnTo>
                  <a:pt x="791549" y="242411"/>
                </a:lnTo>
                <a:lnTo>
                  <a:pt x="797775" y="204703"/>
                </a:lnTo>
                <a:lnTo>
                  <a:pt x="796679" y="167249"/>
                </a:lnTo>
                <a:lnTo>
                  <a:pt x="773018" y="96150"/>
                </a:lnTo>
                <a:lnTo>
                  <a:pt x="724537" y="39779"/>
                </a:lnTo>
                <a:lnTo>
                  <a:pt x="659179" y="6770"/>
                </a:lnTo>
                <a:lnTo>
                  <a:pt x="610202" y="0"/>
                </a:lnTo>
                <a:lnTo>
                  <a:pt x="561479" y="6597"/>
                </a:lnTo>
                <a:lnTo>
                  <a:pt x="516822" y="25481"/>
                </a:lnTo>
                <a:lnTo>
                  <a:pt x="478393" y="55285"/>
                </a:lnTo>
                <a:lnTo>
                  <a:pt x="448350" y="94645"/>
                </a:lnTo>
                <a:lnTo>
                  <a:pt x="428854" y="142195"/>
                </a:lnTo>
                <a:lnTo>
                  <a:pt x="0" y="1738882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3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3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4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4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4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4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9"/>
          <p:cNvSpPr/>
          <p:nvPr/>
        </p:nvSpPr>
        <p:spPr>
          <a:xfrm>
            <a:off x="6896192" y="1270"/>
            <a:ext cx="1818639" cy="6856730"/>
          </a:xfrm>
          <a:custGeom>
            <a:rect b="b" l="l" r="r" t="t"/>
            <a:pathLst>
              <a:path extrusionOk="0" h="6856730" w="1818640">
                <a:moveTo>
                  <a:pt x="0" y="6856730"/>
                </a:moveTo>
                <a:lnTo>
                  <a:pt x="1818166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59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9"/>
          <p:cNvSpPr txBox="1"/>
          <p:nvPr>
            <p:ph idx="1" type="body"/>
          </p:nvPr>
        </p:nvSpPr>
        <p:spPr>
          <a:xfrm>
            <a:off x="1008062" y="1367790"/>
            <a:ext cx="10175875" cy="441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5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9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3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30.jpg"/><Relationship Id="rId6" Type="http://schemas.openxmlformats.org/officeDocument/2006/relationships/image" Target="../media/image31.png"/><Relationship Id="rId7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3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hyperlink" Target="https://phoenixnap.com/kb/dmesg-linux" TargetMode="External"/><Relationship Id="rId5" Type="http://schemas.openxmlformats.org/officeDocument/2006/relationships/hyperlink" Target="https://phoenixnap.com/kb/grep-command-linux-unix-examples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hyperlink" Target="https://phoenixnap.com/kb/dmesg-linux" TargetMode="External"/><Relationship Id="rId5" Type="http://schemas.openxmlformats.org/officeDocument/2006/relationships/hyperlink" Target="https://phoenixnap.com/kb/grep-command-linux-unix-examples" TargetMode="External"/><Relationship Id="rId6" Type="http://schemas.openxmlformats.org/officeDocument/2006/relationships/hyperlink" Target="https://phoenixnap.com/kb/iptables-linux#%3A~%3Atext%3Diptables%20is%20the%20primary%20firewall%20utility%20program%20developed%20for%20Linux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57.png"/><Relationship Id="rId5" Type="http://schemas.openxmlformats.org/officeDocument/2006/relationships/image" Target="../media/image5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56.png"/><Relationship Id="rId5" Type="http://schemas.openxmlformats.org/officeDocument/2006/relationships/hyperlink" Target="https://man7.org/linux/man-pages/man8/ss.8.html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42.png"/><Relationship Id="rId5" Type="http://schemas.openxmlformats.org/officeDocument/2006/relationships/image" Target="../media/image40.png"/><Relationship Id="rId6" Type="http://schemas.openxmlformats.org/officeDocument/2006/relationships/hyperlink" Target="https://man7.org/linux/man-pages/man8/ss.8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41.png"/><Relationship Id="rId5" Type="http://schemas.openxmlformats.org/officeDocument/2006/relationships/image" Target="../media/image44.png"/><Relationship Id="rId6" Type="http://schemas.openxmlformats.org/officeDocument/2006/relationships/hyperlink" Target="https://man7.org/linux/man-pages/man8/ss.8.html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45.png"/><Relationship Id="rId5" Type="http://schemas.openxmlformats.org/officeDocument/2006/relationships/hyperlink" Target="https://man7.org/linux/man-pages/man8/ss.8.html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43.png"/><Relationship Id="rId5" Type="http://schemas.openxmlformats.org/officeDocument/2006/relationships/image" Target="../media/image47.png"/><Relationship Id="rId6" Type="http://schemas.openxmlformats.org/officeDocument/2006/relationships/hyperlink" Target="https://man7.org/linux/man-pages/man8/ss.8.html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hyperlink" Target="https://fping.org/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Relationship Id="rId4" Type="http://schemas.openxmlformats.org/officeDocument/2006/relationships/image" Target="../media/image50.png"/><Relationship Id="rId5" Type="http://schemas.openxmlformats.org/officeDocument/2006/relationships/image" Target="../media/image6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Relationship Id="rId4" Type="http://schemas.openxmlformats.org/officeDocument/2006/relationships/image" Target="../media/image60.png"/><Relationship Id="rId5" Type="http://schemas.openxmlformats.org/officeDocument/2006/relationships/image" Target="../media/image5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Relationship Id="rId4" Type="http://schemas.openxmlformats.org/officeDocument/2006/relationships/image" Target="../media/image55.png"/><Relationship Id="rId5" Type="http://schemas.openxmlformats.org/officeDocument/2006/relationships/image" Target="../media/image6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Relationship Id="rId4" Type="http://schemas.openxmlformats.org/officeDocument/2006/relationships/image" Target="../media/image52.png"/><Relationship Id="rId5" Type="http://schemas.openxmlformats.org/officeDocument/2006/relationships/image" Target="../media/image6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Relationship Id="rId4" Type="http://schemas.openxmlformats.org/officeDocument/2006/relationships/image" Target="../media/image62.png"/><Relationship Id="rId5" Type="http://schemas.openxmlformats.org/officeDocument/2006/relationships/image" Target="../media/image6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s://phoenixnap.com/kb/iptables-linux#%3A~%3Atext%3Diptables%20is%20the%20primary%20firewall%20utility%20program%20developed%20for%20Linux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3.png"/><Relationship Id="rId4" Type="http://schemas.openxmlformats.org/officeDocument/2006/relationships/image" Target="../media/image2.png"/><Relationship Id="rId5" Type="http://schemas.openxmlformats.org/officeDocument/2006/relationships/image" Target="../media/image68.png"/><Relationship Id="rId6" Type="http://schemas.openxmlformats.org/officeDocument/2006/relationships/image" Target="../media/image5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Relationship Id="rId4" Type="http://schemas.openxmlformats.org/officeDocument/2006/relationships/image" Target="../media/image54.png"/><Relationship Id="rId5" Type="http://schemas.openxmlformats.org/officeDocument/2006/relationships/image" Target="../media/image70.png"/><Relationship Id="rId6" Type="http://schemas.openxmlformats.org/officeDocument/2006/relationships/image" Target="../media/image6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Relationship Id="rId4" Type="http://schemas.openxmlformats.org/officeDocument/2006/relationships/image" Target="../media/image54.png"/><Relationship Id="rId5" Type="http://schemas.openxmlformats.org/officeDocument/2006/relationships/image" Target="../media/image66.png"/><Relationship Id="rId6" Type="http://schemas.openxmlformats.org/officeDocument/2006/relationships/image" Target="../media/image73.png"/><Relationship Id="rId7" Type="http://schemas.openxmlformats.org/officeDocument/2006/relationships/image" Target="../media/image69.png"/><Relationship Id="rId8" Type="http://schemas.openxmlformats.org/officeDocument/2006/relationships/image" Target="../media/image72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7.png"/><Relationship Id="rId4" Type="http://schemas.openxmlformats.org/officeDocument/2006/relationships/image" Target="../media/image83.png"/><Relationship Id="rId5" Type="http://schemas.openxmlformats.org/officeDocument/2006/relationships/image" Target="../media/image2.png"/><Relationship Id="rId6" Type="http://schemas.openxmlformats.org/officeDocument/2006/relationships/image" Target="../media/image54.png"/><Relationship Id="rId7" Type="http://schemas.openxmlformats.org/officeDocument/2006/relationships/image" Target="../media/image79.png"/><Relationship Id="rId8" Type="http://schemas.openxmlformats.org/officeDocument/2006/relationships/image" Target="../media/image78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3.png"/><Relationship Id="rId4" Type="http://schemas.openxmlformats.org/officeDocument/2006/relationships/image" Target="../media/image2.png"/><Relationship Id="rId5" Type="http://schemas.openxmlformats.org/officeDocument/2006/relationships/image" Target="../media/image74.png"/><Relationship Id="rId6" Type="http://schemas.openxmlformats.org/officeDocument/2006/relationships/image" Target="../media/image8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Relationship Id="rId4" Type="http://schemas.openxmlformats.org/officeDocument/2006/relationships/image" Target="../media/image76.png"/><Relationship Id="rId5" Type="http://schemas.openxmlformats.org/officeDocument/2006/relationships/image" Target="../media/image8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5" Type="http://schemas.openxmlformats.org/officeDocument/2006/relationships/image" Target="../media/image116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8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5" Type="http://schemas.openxmlformats.org/officeDocument/2006/relationships/image" Target="../media/image116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8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png"/><Relationship Id="rId4" Type="http://schemas.openxmlformats.org/officeDocument/2006/relationships/image" Target="../media/image81.png"/><Relationship Id="rId11" Type="http://schemas.openxmlformats.org/officeDocument/2006/relationships/image" Target="../media/image94.jpg"/><Relationship Id="rId10" Type="http://schemas.openxmlformats.org/officeDocument/2006/relationships/image" Target="../media/image91.png"/><Relationship Id="rId9" Type="http://schemas.openxmlformats.org/officeDocument/2006/relationships/image" Target="../media/image86.png"/><Relationship Id="rId5" Type="http://schemas.openxmlformats.org/officeDocument/2006/relationships/image" Target="../media/image116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8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phoenixnap.com/kb/iptables-linux#%3A~%3Atext%3Diptables%20is%20the%20primary%20firewall%20utility%20program%20developed%20for%20Linux" TargetMode="Externa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9.png"/><Relationship Id="rId7" Type="http://schemas.openxmlformats.org/officeDocument/2006/relationships/image" Target="../media/image103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.png"/><Relationship Id="rId4" Type="http://schemas.openxmlformats.org/officeDocument/2006/relationships/image" Target="../media/image97.png"/><Relationship Id="rId5" Type="http://schemas.openxmlformats.org/officeDocument/2006/relationships/image" Target="../media/image9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.png"/><Relationship Id="rId4" Type="http://schemas.openxmlformats.org/officeDocument/2006/relationships/image" Target="../media/image102.png"/><Relationship Id="rId5" Type="http://schemas.openxmlformats.org/officeDocument/2006/relationships/image" Target="../media/image101.jpg"/><Relationship Id="rId6" Type="http://schemas.openxmlformats.org/officeDocument/2006/relationships/image" Target="../media/image98.png"/><Relationship Id="rId7" Type="http://schemas.openxmlformats.org/officeDocument/2006/relationships/image" Target="../media/image10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.png"/><Relationship Id="rId4" Type="http://schemas.openxmlformats.org/officeDocument/2006/relationships/image" Target="../media/image95.png"/><Relationship Id="rId5" Type="http://schemas.openxmlformats.org/officeDocument/2006/relationships/image" Target="../media/image101.jpg"/><Relationship Id="rId6" Type="http://schemas.openxmlformats.org/officeDocument/2006/relationships/image" Target="../media/image98.png"/><Relationship Id="rId7" Type="http://schemas.openxmlformats.org/officeDocument/2006/relationships/image" Target="../media/image10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.png"/><Relationship Id="rId4" Type="http://schemas.openxmlformats.org/officeDocument/2006/relationships/image" Target="../media/image107.png"/><Relationship Id="rId9" Type="http://schemas.openxmlformats.org/officeDocument/2006/relationships/image" Target="../media/image112.jpg"/><Relationship Id="rId5" Type="http://schemas.openxmlformats.org/officeDocument/2006/relationships/image" Target="../media/image108.jpg"/><Relationship Id="rId6" Type="http://schemas.openxmlformats.org/officeDocument/2006/relationships/image" Target="../media/image115.png"/><Relationship Id="rId7" Type="http://schemas.openxmlformats.org/officeDocument/2006/relationships/image" Target="../media/image114.png"/><Relationship Id="rId8" Type="http://schemas.openxmlformats.org/officeDocument/2006/relationships/image" Target="../media/image11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.png"/><Relationship Id="rId4" Type="http://schemas.openxmlformats.org/officeDocument/2006/relationships/hyperlink" Target="mailto:abdelkader.Shaaban@ait.ac.at" TargetMode="External"/><Relationship Id="rId5" Type="http://schemas.openxmlformats.org/officeDocument/2006/relationships/hyperlink" Target="mailto:Stefan.Schauer@ait.ac.a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"/>
          <p:cNvGrpSpPr/>
          <p:nvPr/>
        </p:nvGrpSpPr>
        <p:grpSpPr>
          <a:xfrm>
            <a:off x="4561862" y="-339"/>
            <a:ext cx="6184228" cy="6858339"/>
            <a:chOff x="4561862" y="-339"/>
            <a:chExt cx="6184228" cy="6858339"/>
          </a:xfrm>
        </p:grpSpPr>
        <p:sp>
          <p:nvSpPr>
            <p:cNvPr id="55" name="Google Shape;55;p1"/>
            <p:cNvSpPr/>
            <p:nvPr/>
          </p:nvSpPr>
          <p:spPr>
            <a:xfrm>
              <a:off x="5384150" y="-339"/>
              <a:ext cx="5361940" cy="6841490"/>
            </a:xfrm>
            <a:custGeom>
              <a:rect b="b" l="l" r="r" t="t"/>
              <a:pathLst>
                <a:path extrusionOk="0" h="6841490" w="5361940">
                  <a:moveTo>
                    <a:pt x="5361727" y="0"/>
                  </a:moveTo>
                  <a:lnTo>
                    <a:pt x="1922424" y="0"/>
                  </a:lnTo>
                  <a:lnTo>
                    <a:pt x="0" y="6841059"/>
                  </a:lnTo>
                  <a:lnTo>
                    <a:pt x="3439277" y="6841059"/>
                  </a:lnTo>
                  <a:lnTo>
                    <a:pt x="5361727" y="0"/>
                  </a:lnTo>
                  <a:close/>
                </a:path>
              </a:pathLst>
            </a:custGeom>
            <a:solidFill>
              <a:srgbClr val="FFB900">
                <a:alpha val="22352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4561862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2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37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1"/>
          <p:cNvSpPr txBox="1"/>
          <p:nvPr>
            <p:ph type="title"/>
          </p:nvPr>
        </p:nvSpPr>
        <p:spPr>
          <a:xfrm>
            <a:off x="7386499" y="721925"/>
            <a:ext cx="4142700" cy="25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9375">
            <a:spAutoFit/>
          </a:bodyPr>
          <a:lstStyle/>
          <a:p>
            <a:pPr indent="3809" lvl="0" marL="12700" marR="5080" rtl="0" algn="ctr">
              <a:lnSpc>
                <a:spcPct val="90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Protezione di rete per i sistemi di controllo dell'energia</a:t>
            </a:r>
            <a:endParaRPr sz="4400"/>
          </a:p>
        </p:txBody>
      </p:sp>
      <p:sp>
        <p:nvSpPr>
          <p:cNvPr id="58" name="Google Shape;58;p1"/>
          <p:cNvSpPr txBox="1"/>
          <p:nvPr/>
        </p:nvSpPr>
        <p:spPr>
          <a:xfrm>
            <a:off x="6892925" y="3395027"/>
            <a:ext cx="4433570" cy="2426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187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D7791A"/>
                </a:solidFill>
                <a:latin typeface="Tahoma"/>
                <a:ea typeface="Tahoma"/>
                <a:cs typeface="Tahoma"/>
                <a:sym typeface="Tahoma"/>
              </a:rPr>
              <a:t>CSP004_C_E</a:t>
            </a:r>
            <a:endParaRPr sz="54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13750"/>
              </a:lnSpc>
              <a:spcBef>
                <a:spcPts val="5325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PRESENTAZIONE DA PARTE DI: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DR. STEFAN SCHAUER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DR. ABDELKADER SHAABAN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43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AIT ISTITUTO AUSTRIACO DI TECNOLOGIA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9" name="Google Shape;59;p1"/>
          <p:cNvGrpSpPr/>
          <p:nvPr/>
        </p:nvGrpSpPr>
        <p:grpSpPr>
          <a:xfrm>
            <a:off x="0" y="-2540"/>
            <a:ext cx="10843259" cy="6863079"/>
            <a:chOff x="0" y="-2540"/>
            <a:chExt cx="10843259" cy="6863079"/>
          </a:xfrm>
        </p:grpSpPr>
        <p:sp>
          <p:nvSpPr>
            <p:cNvPr id="60" name="Google Shape;60;p1"/>
            <p:cNvSpPr/>
            <p:nvPr/>
          </p:nvSpPr>
          <p:spPr>
            <a:xfrm>
              <a:off x="3507740" y="0"/>
              <a:ext cx="2549525" cy="6847840"/>
            </a:xfrm>
            <a:custGeom>
              <a:rect b="b" l="l" r="r" t="t"/>
              <a:pathLst>
                <a:path extrusionOk="0" h="6847840" w="2549525">
                  <a:moveTo>
                    <a:pt x="2549525" y="0"/>
                  </a:moveTo>
                  <a:lnTo>
                    <a:pt x="2523229" y="0"/>
                  </a:lnTo>
                  <a:lnTo>
                    <a:pt x="1945259" y="2097151"/>
                  </a:lnTo>
                  <a:lnTo>
                    <a:pt x="1552194" y="3546855"/>
                  </a:lnTo>
                  <a:lnTo>
                    <a:pt x="1531268" y="3592724"/>
                  </a:lnTo>
                  <a:lnTo>
                    <a:pt x="1498114" y="3628753"/>
                  </a:lnTo>
                  <a:lnTo>
                    <a:pt x="1456017" y="3652999"/>
                  </a:lnTo>
                  <a:lnTo>
                    <a:pt x="1408263" y="3663517"/>
                  </a:lnTo>
                  <a:lnTo>
                    <a:pt x="1358138" y="3658362"/>
                  </a:lnTo>
                  <a:lnTo>
                    <a:pt x="1303004" y="3631072"/>
                  </a:lnTo>
                  <a:lnTo>
                    <a:pt x="1263014" y="3584829"/>
                  </a:lnTo>
                  <a:lnTo>
                    <a:pt x="1243012" y="3526535"/>
                  </a:lnTo>
                  <a:lnTo>
                    <a:pt x="1242298" y="3495710"/>
                  </a:lnTo>
                  <a:lnTo>
                    <a:pt x="1247775" y="3464433"/>
                  </a:lnTo>
                  <a:lnTo>
                    <a:pt x="1506474" y="2510282"/>
                  </a:lnTo>
                  <a:lnTo>
                    <a:pt x="1512939" y="2461556"/>
                  </a:lnTo>
                  <a:lnTo>
                    <a:pt x="1506511" y="2414401"/>
                  </a:lnTo>
                  <a:lnTo>
                    <a:pt x="1488455" y="2371042"/>
                  </a:lnTo>
                  <a:lnTo>
                    <a:pt x="1460039" y="2333704"/>
                  </a:lnTo>
                  <a:lnTo>
                    <a:pt x="1422527" y="2304615"/>
                  </a:lnTo>
                  <a:lnTo>
                    <a:pt x="1377188" y="2286000"/>
                  </a:lnTo>
                  <a:lnTo>
                    <a:pt x="1325437" y="2279838"/>
                  </a:lnTo>
                  <a:lnTo>
                    <a:pt x="1275447" y="2287979"/>
                  </a:lnTo>
                  <a:lnTo>
                    <a:pt x="1229896" y="2309207"/>
                  </a:lnTo>
                  <a:lnTo>
                    <a:pt x="1191459" y="2342310"/>
                  </a:lnTo>
                  <a:lnTo>
                    <a:pt x="1162812" y="2386076"/>
                  </a:lnTo>
                  <a:lnTo>
                    <a:pt x="1162812" y="2387346"/>
                  </a:lnTo>
                  <a:lnTo>
                    <a:pt x="821689" y="3659631"/>
                  </a:lnTo>
                  <a:lnTo>
                    <a:pt x="0" y="6846572"/>
                  </a:lnTo>
                  <a:lnTo>
                    <a:pt x="6667" y="6847305"/>
                  </a:lnTo>
                  <a:lnTo>
                    <a:pt x="20002" y="6847819"/>
                  </a:lnTo>
                  <a:lnTo>
                    <a:pt x="26670" y="6847839"/>
                  </a:lnTo>
                  <a:lnTo>
                    <a:pt x="845820" y="3665981"/>
                  </a:lnTo>
                  <a:lnTo>
                    <a:pt x="1186942" y="2394966"/>
                  </a:lnTo>
                  <a:lnTo>
                    <a:pt x="1211687" y="2357417"/>
                  </a:lnTo>
                  <a:lnTo>
                    <a:pt x="1244760" y="2329123"/>
                  </a:lnTo>
                  <a:lnTo>
                    <a:pt x="1283850" y="2311106"/>
                  </a:lnTo>
                  <a:lnTo>
                    <a:pt x="1326646" y="2304391"/>
                  </a:lnTo>
                  <a:lnTo>
                    <a:pt x="1370838" y="2310003"/>
                  </a:lnTo>
                  <a:lnTo>
                    <a:pt x="1416768" y="2330915"/>
                  </a:lnTo>
                  <a:lnTo>
                    <a:pt x="1452835" y="2364037"/>
                  </a:lnTo>
                  <a:lnTo>
                    <a:pt x="1477100" y="2406097"/>
                  </a:lnTo>
                  <a:lnTo>
                    <a:pt x="1487625" y="2453819"/>
                  </a:lnTo>
                  <a:lnTo>
                    <a:pt x="1482471" y="2503932"/>
                  </a:lnTo>
                  <a:lnTo>
                    <a:pt x="1223772" y="3458083"/>
                  </a:lnTo>
                  <a:lnTo>
                    <a:pt x="1217797" y="3493587"/>
                  </a:lnTo>
                  <a:lnTo>
                    <a:pt x="1226754" y="3564167"/>
                  </a:lnTo>
                  <a:lnTo>
                    <a:pt x="1262278" y="3627377"/>
                  </a:lnTo>
                  <a:lnTo>
                    <a:pt x="1318702" y="3670931"/>
                  </a:lnTo>
                  <a:lnTo>
                    <a:pt x="1401836" y="3690101"/>
                  </a:lnTo>
                  <a:lnTo>
                    <a:pt x="1449027" y="3683677"/>
                  </a:lnTo>
                  <a:lnTo>
                    <a:pt x="1492408" y="3665632"/>
                  </a:lnTo>
                  <a:lnTo>
                    <a:pt x="1529757" y="3637237"/>
                  </a:lnTo>
                  <a:lnTo>
                    <a:pt x="1558850" y="3599762"/>
                  </a:lnTo>
                  <a:lnTo>
                    <a:pt x="1577467" y="3554476"/>
                  </a:lnTo>
                  <a:lnTo>
                    <a:pt x="1970659" y="2104771"/>
                  </a:lnTo>
                  <a:lnTo>
                    <a:pt x="2547620" y="6350"/>
                  </a:lnTo>
                  <a:lnTo>
                    <a:pt x="2549525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1" name="Google Shape;6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2540"/>
              <a:ext cx="5842000" cy="6863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8880" y="6167119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1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0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170" name="Google Shape;170;p10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1" name="Google Shape;171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10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173" name="Google Shape;173;p10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648652" y="921050"/>
            <a:ext cx="4353560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0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Eliminare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le regole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4775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-L --linee-numeri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76" name="Google Shape;176;p10"/>
          <p:cNvGrpSpPr/>
          <p:nvPr/>
        </p:nvGrpSpPr>
        <p:grpSpPr>
          <a:xfrm>
            <a:off x="332688" y="1686413"/>
            <a:ext cx="5525873" cy="3918267"/>
            <a:chOff x="332688" y="1686413"/>
            <a:chExt cx="5525873" cy="3918267"/>
          </a:xfrm>
        </p:grpSpPr>
        <p:pic>
          <p:nvPicPr>
            <p:cNvPr id="177" name="Google Shape;177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2688" y="1686413"/>
              <a:ext cx="5525873" cy="3918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82599" y="1836419"/>
              <a:ext cx="5039359" cy="3431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10"/>
            <p:cNvSpPr/>
            <p:nvPr/>
          </p:nvSpPr>
          <p:spPr>
            <a:xfrm>
              <a:off x="422909" y="2620009"/>
              <a:ext cx="5173980" cy="317500"/>
            </a:xfrm>
            <a:custGeom>
              <a:rect b="b" l="l" r="r" t="t"/>
              <a:pathLst>
                <a:path extrusionOk="0" h="317500" w="5173980">
                  <a:moveTo>
                    <a:pt x="0" y="317500"/>
                  </a:moveTo>
                  <a:lnTo>
                    <a:pt x="5173980" y="317500"/>
                  </a:lnTo>
                  <a:lnTo>
                    <a:pt x="5173980" y="0"/>
                  </a:lnTo>
                  <a:lnTo>
                    <a:pt x="0" y="0"/>
                  </a:lnTo>
                  <a:lnTo>
                    <a:pt x="0" y="31750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10"/>
          <p:cNvGrpSpPr/>
          <p:nvPr/>
        </p:nvGrpSpPr>
        <p:grpSpPr>
          <a:xfrm>
            <a:off x="6047740" y="1651012"/>
            <a:ext cx="5617210" cy="4009390"/>
            <a:chOff x="6047740" y="1651012"/>
            <a:chExt cx="5617210" cy="4009390"/>
          </a:xfrm>
        </p:grpSpPr>
        <p:pic>
          <p:nvPicPr>
            <p:cNvPr id="181" name="Google Shape;181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47740" y="1651012"/>
              <a:ext cx="5617210" cy="4009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243320" y="1846580"/>
              <a:ext cx="5039360" cy="3431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10"/>
            <p:cNvSpPr/>
            <p:nvPr/>
          </p:nvSpPr>
          <p:spPr>
            <a:xfrm>
              <a:off x="7235190" y="3582670"/>
              <a:ext cx="1846580" cy="317500"/>
            </a:xfrm>
            <a:custGeom>
              <a:rect b="b" l="l" r="r" t="t"/>
              <a:pathLst>
                <a:path extrusionOk="0" h="317500" w="1846579">
                  <a:moveTo>
                    <a:pt x="0" y="317499"/>
                  </a:moveTo>
                  <a:lnTo>
                    <a:pt x="1846579" y="317499"/>
                  </a:lnTo>
                  <a:lnTo>
                    <a:pt x="1846579" y="0"/>
                  </a:lnTo>
                  <a:lnTo>
                    <a:pt x="0" y="0"/>
                  </a:lnTo>
                  <a:lnTo>
                    <a:pt x="0" y="317499"/>
                  </a:lnTo>
                  <a:close/>
                </a:path>
              </a:pathLst>
            </a:custGeom>
            <a:noFill/>
            <a:ln cap="flat" cmpd="sng" w="285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Google Shape;184;p10"/>
          <p:cNvSpPr txBox="1"/>
          <p:nvPr/>
        </p:nvSpPr>
        <p:spPr>
          <a:xfrm>
            <a:off x="6726808" y="4052316"/>
            <a:ext cx="4176395" cy="1092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-D si usa per eliminare una regola,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1 rappresenta il numero di riga di una regola specifica.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806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- INPUT può essere modificato in (FORWARD/OUTPUT) a seconda della regola da rimuovere da una particolare catena.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5" name="Google Shape;185;p10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10"/>
          <p:cNvSpPr txBox="1"/>
          <p:nvPr/>
        </p:nvSpPr>
        <p:spPr>
          <a:xfrm>
            <a:off x="7003033" y="1354137"/>
            <a:ext cx="330517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-D INPUT 1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1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192" name="Google Shape;192;p11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3" name="Google Shape;193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11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195" name="Google Shape;195;p11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" name="Google Shape;196;p11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7" name="Google Shape;197;p11"/>
          <p:cNvSpPr txBox="1"/>
          <p:nvPr/>
        </p:nvSpPr>
        <p:spPr>
          <a:xfrm>
            <a:off x="808037" y="1004315"/>
            <a:ext cx="10739100" cy="3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93853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Obiettivi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REJECT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VS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DROP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55"/>
              </a:spcBef>
              <a:spcAft>
                <a:spcPts val="0"/>
              </a:spcAft>
              <a:buNone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SCARTA: Scarta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pacchetto senza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notificarlo al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mittente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 Quando il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ricevitore incontra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un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pacchetto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che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corrisponde 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una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regola DROP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, il pacchetto viene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scartato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non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viene inviata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alcuna notifica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al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mittente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8813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-A INPUT -p tcp --dport 502 -j DROP</a:t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435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9375" marR="305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Inviamo un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pacchetto TCP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dal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dispositivo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dell'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attaccante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usando </a:t>
            </a:r>
            <a:r>
              <a:rPr b="1" lang="en-US" sz="17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Scapy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!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Vi ricordate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come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abbiamo fatto?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8" name="Google Shape;19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6519" y="3352800"/>
            <a:ext cx="590550" cy="48133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1"/>
          <p:cNvSpPr txBox="1"/>
          <p:nvPr/>
        </p:nvSpPr>
        <p:spPr>
          <a:xfrm>
            <a:off x="2528570" y="4006850"/>
            <a:ext cx="8067040" cy="106934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2700">
            <a:spAutoFit/>
          </a:bodyPr>
          <a:lstStyle/>
          <a:p>
            <a:pPr indent="0" lvl="0" marL="0" marR="11239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Sull'attaccante Kali Linux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2334260" rtl="0" algn="ctr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&gt;&gt; </a:t>
            </a: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P = IP(dst="192.168.122.109") / TCP(dport=502)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0" name="Google Shape;200;p11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12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206" name="Google Shape;206;p12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7" name="Google Shape;207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8" name="Google Shape;208;p12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209" name="Google Shape;209;p12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1" name="Google Shape;211;p12"/>
          <p:cNvSpPr/>
          <p:nvPr/>
        </p:nvSpPr>
        <p:spPr>
          <a:xfrm>
            <a:off x="2703829" y="1934210"/>
            <a:ext cx="8067040" cy="1071880"/>
          </a:xfrm>
          <a:custGeom>
            <a:rect b="b" l="l" r="r" t="t"/>
            <a:pathLst>
              <a:path extrusionOk="0" h="1071880" w="8067040">
                <a:moveTo>
                  <a:pt x="0" y="1071880"/>
                </a:moveTo>
                <a:lnTo>
                  <a:pt x="8067040" y="1071880"/>
                </a:lnTo>
                <a:lnTo>
                  <a:pt x="8067040" y="0"/>
                </a:lnTo>
                <a:lnTo>
                  <a:pt x="0" y="0"/>
                </a:lnTo>
                <a:lnTo>
                  <a:pt x="0" y="1071880"/>
                </a:lnTo>
                <a:close/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"/>
          <p:cNvSpPr txBox="1"/>
          <p:nvPr/>
        </p:nvSpPr>
        <p:spPr>
          <a:xfrm>
            <a:off x="808037" y="1004315"/>
            <a:ext cx="10135235" cy="1674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33464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Obiettivi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RIFIUTARE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VS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ABBANDONARE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55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Avviare Wireshark sulla macchina Kali (Admin) e applicare un filtro per catturare solo i pacchetti TCP.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440555" rtl="0" algn="l">
              <a:lnSpc>
                <a:spcPct val="100000"/>
              </a:lnSpc>
              <a:spcBef>
                <a:spcPts val="1775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Sull'attaccante Kali Linux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2071370" rtl="0" algn="l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&gt;&gt; </a:t>
            </a: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invia(P)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13" name="Google Shape;213;p12"/>
          <p:cNvGrpSpPr/>
          <p:nvPr/>
        </p:nvGrpSpPr>
        <p:grpSpPr>
          <a:xfrm>
            <a:off x="4249420" y="2842244"/>
            <a:ext cx="4974589" cy="3925570"/>
            <a:chOff x="4249420" y="2842244"/>
            <a:chExt cx="4974589" cy="3925570"/>
          </a:xfrm>
        </p:grpSpPr>
        <p:pic>
          <p:nvPicPr>
            <p:cNvPr id="214" name="Google Shape;214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49420" y="2842244"/>
              <a:ext cx="4974589" cy="3925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45000" y="3037839"/>
              <a:ext cx="4396740" cy="33477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12"/>
          <p:cNvSpPr txBox="1"/>
          <p:nvPr/>
        </p:nvSpPr>
        <p:spPr>
          <a:xfrm>
            <a:off x="256857" y="3630548"/>
            <a:ext cx="3980179" cy="271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6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È stato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catturato un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 solo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pacchetto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. In genere, il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protocollo TCP conferma la ricezione 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quando il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destinatario riceve 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con successo un pacchetto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TCP 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risponde 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con un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riconoscimento 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corrispondente.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5080" rtl="0" algn="just">
              <a:lnSpc>
                <a:spcPct val="100400"/>
              </a:lnSpc>
              <a:spcBef>
                <a:spcPts val="1914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Ciò </a:t>
            </a:r>
            <a:r>
              <a:rPr b="1" lang="en-US" sz="1600" u="sng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non accade in questo caso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, il che significa che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il pacchetto 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è stato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abbandonato 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dal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destinatario 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(cioè il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server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e non viene inviata alcuna notifica al mittente.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7" name="Google Shape;217;p12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3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223" name="Google Shape;223;p13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4" name="Google Shape;224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13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226" name="Google Shape;226;p13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13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8" name="Google Shape;228;p13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9" name="Google Shape;229;p13"/>
          <p:cNvSpPr txBox="1"/>
          <p:nvPr/>
        </p:nvSpPr>
        <p:spPr>
          <a:xfrm>
            <a:off x="2528570" y="4321425"/>
            <a:ext cx="8067000" cy="1014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2700">
            <a:spAutoFit/>
          </a:bodyPr>
          <a:lstStyle/>
          <a:p>
            <a:pPr indent="0" lvl="0" marL="0" marR="11239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Sull'attaccante Kali Linux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2334260" rtl="0" algn="ctr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&gt;&gt; </a:t>
            </a: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P = IP(dst="192.168.122.109") / TCP(dport=502)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0" name="Google Shape;230;p13"/>
          <p:cNvSpPr txBox="1"/>
          <p:nvPr/>
        </p:nvSpPr>
        <p:spPr>
          <a:xfrm>
            <a:off x="808037" y="1004315"/>
            <a:ext cx="10739120" cy="2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93853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Obiettivi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REJECT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VS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DROP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55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RIFIUTA: Scarta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pacchetto con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notifica al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mittente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 Quando 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ricevitore incontra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un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pacchetto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che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corrisponde 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una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regola REJECT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il pacchetto viene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scartato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viene inviata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una notifica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mittente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80581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-A INPUT -p tcp --dport 502 -j REJECT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812289" rtl="0" algn="l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129D2"/>
                </a:solidFill>
                <a:latin typeface="Courier New"/>
                <a:ea typeface="Courier New"/>
                <a:cs typeface="Courier New"/>
                <a:sym typeface="Courier New"/>
              </a:rPr>
              <a:t>Non dimenticare di cancellare la regola DROP </a:t>
            </a:r>
            <a:r>
              <a:rPr lang="en-US" sz="2000">
                <a:solidFill>
                  <a:srgbClr val="7129D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☺📬</a:t>
            </a:r>
            <a:endParaRPr sz="20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l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7937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Anche in questo caso, inviare un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pacchetto TCP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dal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dispositivo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dell'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aggressore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utilizzando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Scapy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4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236" name="Google Shape;236;p14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7" name="Google Shape;237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p14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0" name="Google Shape;240;p14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1" name="Google Shape;241;p14"/>
          <p:cNvSpPr/>
          <p:nvPr/>
        </p:nvSpPr>
        <p:spPr>
          <a:xfrm>
            <a:off x="2703829" y="1934210"/>
            <a:ext cx="8067040" cy="1071880"/>
          </a:xfrm>
          <a:custGeom>
            <a:rect b="b" l="l" r="r" t="t"/>
            <a:pathLst>
              <a:path extrusionOk="0" h="1071880" w="8067040">
                <a:moveTo>
                  <a:pt x="0" y="1071880"/>
                </a:moveTo>
                <a:lnTo>
                  <a:pt x="8067040" y="1071880"/>
                </a:lnTo>
                <a:lnTo>
                  <a:pt x="8067040" y="0"/>
                </a:lnTo>
                <a:lnTo>
                  <a:pt x="0" y="0"/>
                </a:lnTo>
                <a:lnTo>
                  <a:pt x="0" y="1071880"/>
                </a:lnTo>
                <a:close/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4"/>
          <p:cNvSpPr txBox="1"/>
          <p:nvPr/>
        </p:nvSpPr>
        <p:spPr>
          <a:xfrm>
            <a:off x="808037" y="1004315"/>
            <a:ext cx="10071735" cy="1674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27114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Obiettivi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REJECT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VS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DROP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55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Avviare Wireshark sulla macchina Kali (Admin) e applicare un filtro per catturare solo i pacchetti TCP.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440555" rtl="0" algn="l">
              <a:lnSpc>
                <a:spcPct val="100000"/>
              </a:lnSpc>
              <a:spcBef>
                <a:spcPts val="1775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Sull'attaccante Kali Linux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2071370" rtl="0" algn="l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&gt;&gt; </a:t>
            </a: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invia(P)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3" name="Google Shape;243;p14"/>
          <p:cNvSpPr txBox="1"/>
          <p:nvPr/>
        </p:nvSpPr>
        <p:spPr>
          <a:xfrm>
            <a:off x="256857" y="4206240"/>
            <a:ext cx="3978910" cy="14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Il pacchetto TCP è stato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ricevuto dal server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, ma invece di un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riconoscimento TCP 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(ad esempio, dal server all'aggressore), è stata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inviata 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una notifica dal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server 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all'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aggressore 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utilizzando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ICMP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, non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TCP</a:t>
            </a:r>
            <a:r>
              <a:rPr lang="en-US" sz="16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44" name="Google Shape;244;p14"/>
          <p:cNvGrpSpPr/>
          <p:nvPr/>
        </p:nvGrpSpPr>
        <p:grpSpPr>
          <a:xfrm>
            <a:off x="4249420" y="2842289"/>
            <a:ext cx="4974589" cy="3933190"/>
            <a:chOff x="4249420" y="2842289"/>
            <a:chExt cx="4974589" cy="3933190"/>
          </a:xfrm>
        </p:grpSpPr>
        <p:pic>
          <p:nvPicPr>
            <p:cNvPr id="245" name="Google Shape;245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49420" y="2842289"/>
              <a:ext cx="4974589" cy="3933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45000" y="3037840"/>
              <a:ext cx="4396740" cy="33553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7" name="Google Shape;247;p14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/>
          <p:nvPr/>
        </p:nvSpPr>
        <p:spPr>
          <a:xfrm>
            <a:off x="7895711" y="5207528"/>
            <a:ext cx="756285" cy="1645920"/>
          </a:xfrm>
          <a:custGeom>
            <a:rect b="b" l="l" r="r" t="t"/>
            <a:pathLst>
              <a:path extrusionOk="0" h="1645920" w="756284">
                <a:moveTo>
                  <a:pt x="0" y="1645731"/>
                </a:moveTo>
                <a:lnTo>
                  <a:pt x="26350" y="1645731"/>
                </a:lnTo>
                <a:lnTo>
                  <a:pt x="430366" y="140987"/>
                </a:lnTo>
                <a:lnTo>
                  <a:pt x="450302" y="95317"/>
                </a:lnTo>
                <a:lnTo>
                  <a:pt x="482345" y="59552"/>
                </a:lnTo>
                <a:lnTo>
                  <a:pt x="523241" y="35599"/>
                </a:lnTo>
                <a:lnTo>
                  <a:pt x="569738" y="25366"/>
                </a:lnTo>
                <a:lnTo>
                  <a:pt x="618584" y="30759"/>
                </a:lnTo>
                <a:lnTo>
                  <a:pt x="672540" y="57675"/>
                </a:lnTo>
                <a:lnTo>
                  <a:pt x="711439" y="103817"/>
                </a:lnTo>
                <a:lnTo>
                  <a:pt x="730731" y="161494"/>
                </a:lnTo>
                <a:lnTo>
                  <a:pt x="731731" y="192135"/>
                </a:lnTo>
                <a:lnTo>
                  <a:pt x="726496" y="223017"/>
                </a:lnTo>
                <a:lnTo>
                  <a:pt x="343786" y="1645731"/>
                </a:lnTo>
                <a:lnTo>
                  <a:pt x="370137" y="1645731"/>
                </a:lnTo>
                <a:lnTo>
                  <a:pt x="750336" y="229425"/>
                </a:lnTo>
                <a:lnTo>
                  <a:pt x="756238" y="193737"/>
                </a:lnTo>
                <a:lnTo>
                  <a:pt x="755199" y="158290"/>
                </a:lnTo>
                <a:lnTo>
                  <a:pt x="732770" y="91000"/>
                </a:lnTo>
                <a:lnTo>
                  <a:pt x="686813" y="37648"/>
                </a:lnTo>
                <a:lnTo>
                  <a:pt x="624858" y="6407"/>
                </a:lnTo>
                <a:lnTo>
                  <a:pt x="578431" y="0"/>
                </a:lnTo>
                <a:lnTo>
                  <a:pt x="532245" y="6244"/>
                </a:lnTo>
                <a:lnTo>
                  <a:pt x="489913" y="24116"/>
                </a:lnTo>
                <a:lnTo>
                  <a:pt x="453484" y="52323"/>
                </a:lnTo>
                <a:lnTo>
                  <a:pt x="425006" y="89575"/>
                </a:lnTo>
                <a:lnTo>
                  <a:pt x="406525" y="134578"/>
                </a:lnTo>
                <a:lnTo>
                  <a:pt x="0" y="1645731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5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254" name="Google Shape;254;p15"/>
          <p:cNvSpPr txBox="1"/>
          <p:nvPr/>
        </p:nvSpPr>
        <p:spPr>
          <a:xfrm>
            <a:off x="11144250" y="6335528"/>
            <a:ext cx="1524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5" name="Google Shape;2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p15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621665" y="1004315"/>
            <a:ext cx="8913000" cy="12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5360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Consentire tutto il traffico dai dispositivi autorizzati (solo) nella rete.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1. Consentire la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comunicazione con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l'IP specifico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125855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-A INPUT -s 192.168.122.103 -j ACCEPT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259" name="Google Shape;259;p15"/>
          <p:cNvGrpSpPr/>
          <p:nvPr/>
        </p:nvGrpSpPr>
        <p:grpSpPr>
          <a:xfrm>
            <a:off x="5252720" y="2204732"/>
            <a:ext cx="6823709" cy="4653267"/>
            <a:chOff x="5252720" y="2204732"/>
            <a:chExt cx="6823709" cy="4653267"/>
          </a:xfrm>
        </p:grpSpPr>
        <p:pic>
          <p:nvPicPr>
            <p:cNvPr id="260" name="Google Shape;260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52720" y="2204732"/>
              <a:ext cx="6823709" cy="4653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48300" y="2400299"/>
              <a:ext cx="6245859" cy="4229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" name="Google Shape;262;p15"/>
          <p:cNvSpPr txBox="1"/>
          <p:nvPr/>
        </p:nvSpPr>
        <p:spPr>
          <a:xfrm>
            <a:off x="440690" y="3744595"/>
            <a:ext cx="48507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Ciò </a:t>
            </a:r>
            <a:r>
              <a:rPr b="1" lang="en-US" sz="17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significa </a:t>
            </a:r>
            <a:r>
              <a:rPr lang="en-US" sz="17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che sto </a:t>
            </a:r>
            <a:r>
              <a:rPr b="1" lang="en-US" sz="17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permettendo </a:t>
            </a:r>
            <a:r>
              <a:rPr lang="en-US" sz="17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al </a:t>
            </a:r>
            <a:r>
              <a:rPr b="1" lang="en-US" sz="17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server </a:t>
            </a:r>
            <a:r>
              <a:rPr lang="en-US" sz="17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di accettare </a:t>
            </a:r>
            <a:r>
              <a:rPr b="1" lang="en-US" sz="17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tutti i pacchetti </a:t>
            </a:r>
            <a:r>
              <a:rPr lang="en-US" sz="17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dal </a:t>
            </a:r>
            <a:r>
              <a:rPr b="1" lang="en-US" sz="17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dispositivo client </a:t>
            </a:r>
            <a:r>
              <a:rPr lang="en-US" sz="17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con l'</a:t>
            </a:r>
            <a:r>
              <a:rPr b="1" lang="en-US" sz="17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IP che termina </a:t>
            </a:r>
            <a:r>
              <a:rPr lang="en-US" sz="17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con .</a:t>
            </a:r>
            <a:r>
              <a:rPr b="1" lang="en-US" sz="17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103</a:t>
            </a:r>
            <a:r>
              <a:rPr lang="en-US" sz="17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16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268" name="Google Shape;268;p16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9" name="Google Shape;269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p16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271" name="Google Shape;271;p16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2" name="Google Shape;272;p16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3" name="Google Shape;273;p16"/>
          <p:cNvSpPr txBox="1"/>
          <p:nvPr/>
        </p:nvSpPr>
        <p:spPr>
          <a:xfrm>
            <a:off x="621665" y="1004315"/>
            <a:ext cx="8635365" cy="1337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5360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Consentire tutto il traffico dai dispositivi autorizzati (solo) nella rete.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2. Bloccare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tutto il traffico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 entrata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657475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-A INPUT -j DROP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440690" y="3744595"/>
            <a:ext cx="485521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Questo significa che sto </a:t>
            </a: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abbandonando </a:t>
            </a:r>
            <a:r>
              <a:rPr lang="en-US" sz="18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tutte le </a:t>
            </a: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richieste in arrivo.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pacchetti.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75" name="Google Shape;275;p16"/>
          <p:cNvGrpSpPr/>
          <p:nvPr/>
        </p:nvGrpSpPr>
        <p:grpSpPr>
          <a:xfrm>
            <a:off x="5367020" y="2186952"/>
            <a:ext cx="6102350" cy="4326890"/>
            <a:chOff x="5367020" y="2186952"/>
            <a:chExt cx="6102350" cy="4326890"/>
          </a:xfrm>
        </p:grpSpPr>
        <p:pic>
          <p:nvPicPr>
            <p:cNvPr id="276" name="Google Shape;276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67020" y="2186952"/>
              <a:ext cx="6102350" cy="4326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62600" y="2382520"/>
              <a:ext cx="5524500" cy="3749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16"/>
          <p:cNvSpPr txBox="1"/>
          <p:nvPr/>
        </p:nvSpPr>
        <p:spPr>
          <a:xfrm>
            <a:off x="11131550" y="6322828"/>
            <a:ext cx="1778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"/>
          <p:cNvSpPr/>
          <p:nvPr/>
        </p:nvSpPr>
        <p:spPr>
          <a:xfrm>
            <a:off x="7895711" y="5207528"/>
            <a:ext cx="756285" cy="1645920"/>
          </a:xfrm>
          <a:custGeom>
            <a:rect b="b" l="l" r="r" t="t"/>
            <a:pathLst>
              <a:path extrusionOk="0" h="1645920" w="756284">
                <a:moveTo>
                  <a:pt x="0" y="1645731"/>
                </a:moveTo>
                <a:lnTo>
                  <a:pt x="26350" y="1645731"/>
                </a:lnTo>
                <a:lnTo>
                  <a:pt x="430366" y="140987"/>
                </a:lnTo>
                <a:lnTo>
                  <a:pt x="450302" y="95317"/>
                </a:lnTo>
                <a:lnTo>
                  <a:pt x="482345" y="59552"/>
                </a:lnTo>
                <a:lnTo>
                  <a:pt x="523241" y="35599"/>
                </a:lnTo>
                <a:lnTo>
                  <a:pt x="569738" y="25366"/>
                </a:lnTo>
                <a:lnTo>
                  <a:pt x="618584" y="30759"/>
                </a:lnTo>
                <a:lnTo>
                  <a:pt x="672540" y="57675"/>
                </a:lnTo>
                <a:lnTo>
                  <a:pt x="711439" y="103817"/>
                </a:lnTo>
                <a:lnTo>
                  <a:pt x="730731" y="161494"/>
                </a:lnTo>
                <a:lnTo>
                  <a:pt x="731731" y="192135"/>
                </a:lnTo>
                <a:lnTo>
                  <a:pt x="726496" y="223017"/>
                </a:lnTo>
                <a:lnTo>
                  <a:pt x="343786" y="1645731"/>
                </a:lnTo>
                <a:lnTo>
                  <a:pt x="370137" y="1645731"/>
                </a:lnTo>
                <a:lnTo>
                  <a:pt x="750336" y="229425"/>
                </a:lnTo>
                <a:lnTo>
                  <a:pt x="756238" y="193737"/>
                </a:lnTo>
                <a:lnTo>
                  <a:pt x="755199" y="158290"/>
                </a:lnTo>
                <a:lnTo>
                  <a:pt x="732770" y="91000"/>
                </a:lnTo>
                <a:lnTo>
                  <a:pt x="686813" y="37648"/>
                </a:lnTo>
                <a:lnTo>
                  <a:pt x="624858" y="6407"/>
                </a:lnTo>
                <a:lnTo>
                  <a:pt x="578431" y="0"/>
                </a:lnTo>
                <a:lnTo>
                  <a:pt x="532245" y="6244"/>
                </a:lnTo>
                <a:lnTo>
                  <a:pt x="489913" y="24116"/>
                </a:lnTo>
                <a:lnTo>
                  <a:pt x="453484" y="52323"/>
                </a:lnTo>
                <a:lnTo>
                  <a:pt x="425006" y="89575"/>
                </a:lnTo>
                <a:lnTo>
                  <a:pt x="406525" y="134578"/>
                </a:lnTo>
                <a:lnTo>
                  <a:pt x="0" y="1645731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7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285" name="Google Shape;285;p17"/>
          <p:cNvSpPr txBox="1"/>
          <p:nvPr/>
        </p:nvSpPr>
        <p:spPr>
          <a:xfrm>
            <a:off x="11131550" y="6323647"/>
            <a:ext cx="1778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6" name="Google Shape;28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7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p17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9" name="Google Shape;289;p17"/>
          <p:cNvSpPr txBox="1"/>
          <p:nvPr/>
        </p:nvSpPr>
        <p:spPr>
          <a:xfrm>
            <a:off x="621665" y="1004315"/>
            <a:ext cx="8820150" cy="1337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5360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Consentire tutto il traffico dai dispositivi autorizzati (solo) nella rete.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3. Consentire il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traffico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 uscita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verso l'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IP specifico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880744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-A OUTPUT -d 192.168.122.103 -j ACCEPT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0" name="Google Shape;290;p17"/>
          <p:cNvSpPr txBox="1"/>
          <p:nvPr/>
        </p:nvSpPr>
        <p:spPr>
          <a:xfrm>
            <a:off x="440690" y="3744595"/>
            <a:ext cx="4860290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Ciò significa che sto </a:t>
            </a: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consentendo </a:t>
            </a:r>
            <a:r>
              <a:rPr lang="en-US" sz="18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tutti i </a:t>
            </a: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pacchetti in uscita </a:t>
            </a:r>
            <a:r>
              <a:rPr lang="en-US" sz="18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verso il </a:t>
            </a: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dispositivo client </a:t>
            </a:r>
            <a:r>
              <a:rPr lang="en-US" sz="18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con l'IP che termina in </a:t>
            </a: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.103.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91" name="Google Shape;291;p17"/>
          <p:cNvGrpSpPr/>
          <p:nvPr/>
        </p:nvGrpSpPr>
        <p:grpSpPr>
          <a:xfrm>
            <a:off x="5372100" y="2174201"/>
            <a:ext cx="6097270" cy="4321810"/>
            <a:chOff x="5372100" y="2174201"/>
            <a:chExt cx="6097270" cy="4321810"/>
          </a:xfrm>
        </p:grpSpPr>
        <p:pic>
          <p:nvPicPr>
            <p:cNvPr id="292" name="Google Shape;292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72100" y="2174201"/>
              <a:ext cx="6097270" cy="43218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67679" y="2369820"/>
              <a:ext cx="5519420" cy="37439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4" name="Google Shape;294;p17"/>
          <p:cNvSpPr txBox="1"/>
          <p:nvPr/>
        </p:nvSpPr>
        <p:spPr>
          <a:xfrm>
            <a:off x="560953" y="5086742"/>
            <a:ext cx="4612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Il server è ora configurato per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comunicare solo con il dispositivo client.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5" name="Google Shape;295;p17"/>
          <p:cNvSpPr txBox="1"/>
          <p:nvPr/>
        </p:nvSpPr>
        <p:spPr>
          <a:xfrm>
            <a:off x="2262683" y="5995295"/>
            <a:ext cx="12090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Mettiamoci alla prova ;)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18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301" name="Google Shape;301;p18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2" name="Google Shape;302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3" name="Google Shape;303;p18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304" name="Google Shape;304;p18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621665" y="1004315"/>
            <a:ext cx="10733405" cy="1229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5360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Consentire tutto il traffico dai dispositivi autorizzati (solo) nella rete.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Verificate 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comunicazione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tra 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client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server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utilizzando il comando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ping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dalla finestra di dialogo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cliente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07" name="Google Shape;307;p18"/>
          <p:cNvGrpSpPr/>
          <p:nvPr/>
        </p:nvGrpSpPr>
        <p:grpSpPr>
          <a:xfrm>
            <a:off x="2857500" y="1968500"/>
            <a:ext cx="6097270" cy="4354830"/>
            <a:chOff x="2857500" y="1968500"/>
            <a:chExt cx="6097270" cy="4354830"/>
          </a:xfrm>
        </p:grpSpPr>
        <p:pic>
          <p:nvPicPr>
            <p:cNvPr id="308" name="Google Shape;308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57500" y="1968500"/>
              <a:ext cx="6097270" cy="4354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53079" y="2164079"/>
              <a:ext cx="5519420" cy="3776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18"/>
          <p:cNvSpPr txBox="1"/>
          <p:nvPr/>
        </p:nvSpPr>
        <p:spPr>
          <a:xfrm>
            <a:off x="4723129" y="3962400"/>
            <a:ext cx="217741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400" lvl="0" marL="381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La comunicazione funziona senza problemi.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1" name="Google Shape;311;p18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19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317" name="Google Shape;317;p19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8" name="Google Shape;318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9" name="Google Shape;319;p19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320" name="Google Shape;320;p19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2" name="Google Shape;322;p19"/>
          <p:cNvSpPr txBox="1"/>
          <p:nvPr/>
        </p:nvSpPr>
        <p:spPr>
          <a:xfrm>
            <a:off x="621665" y="1004315"/>
            <a:ext cx="10844530" cy="1229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5360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Consentire tutto il traffico dai dispositivi autorizzati (solo) nella rete.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Testate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comunicazione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tra kali (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amministratore amichevole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 e 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server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usando il comando ping dal client.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3" name="Google Shape;323;p19"/>
          <p:cNvSpPr txBox="1"/>
          <p:nvPr/>
        </p:nvSpPr>
        <p:spPr>
          <a:xfrm>
            <a:off x="2263139" y="4170759"/>
            <a:ext cx="2396490" cy="493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50">
            <a:spAutoFit/>
          </a:bodyPr>
          <a:lstStyle/>
          <a:p>
            <a:pPr indent="12192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La comunicazione incontra difficoltà.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24" name="Google Shape;324;p19"/>
          <p:cNvGrpSpPr/>
          <p:nvPr/>
        </p:nvGrpSpPr>
        <p:grpSpPr>
          <a:xfrm>
            <a:off x="355453" y="2428072"/>
            <a:ext cx="5058702" cy="4075790"/>
            <a:chOff x="355453" y="2428072"/>
            <a:chExt cx="5058702" cy="4075790"/>
          </a:xfrm>
        </p:grpSpPr>
        <p:pic>
          <p:nvPicPr>
            <p:cNvPr id="325" name="Google Shape;325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5453" y="2428072"/>
              <a:ext cx="5058702" cy="4075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5459" y="2578100"/>
              <a:ext cx="4572000" cy="3589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7" name="Google Shape;327;p19"/>
          <p:cNvSpPr txBox="1"/>
          <p:nvPr/>
        </p:nvSpPr>
        <p:spPr>
          <a:xfrm>
            <a:off x="1455419" y="4173473"/>
            <a:ext cx="242189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12192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La comunicazione incontra difficoltà.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28" name="Google Shape;328;p19"/>
          <p:cNvGrpSpPr/>
          <p:nvPr/>
        </p:nvGrpSpPr>
        <p:grpSpPr>
          <a:xfrm>
            <a:off x="6223000" y="2118347"/>
            <a:ext cx="5492750" cy="4265930"/>
            <a:chOff x="6223000" y="2118347"/>
            <a:chExt cx="5492750" cy="4265930"/>
          </a:xfrm>
        </p:grpSpPr>
        <p:pic>
          <p:nvPicPr>
            <p:cNvPr id="329" name="Google Shape;329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223000" y="2118347"/>
              <a:ext cx="5492750" cy="4265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18579" y="2313940"/>
              <a:ext cx="4914900" cy="36880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1" name="Google Shape;331;p19"/>
          <p:cNvSpPr txBox="1"/>
          <p:nvPr/>
        </p:nvSpPr>
        <p:spPr>
          <a:xfrm>
            <a:off x="7683500" y="4736210"/>
            <a:ext cx="238506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Lo stesso che si ottiene se si tenta di eseguire un ping dal dispositivo dell'attaccante (kali)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2" name="Google Shape;332;p19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" name="Google Shape;69;p2"/>
          <p:cNvGrpSpPr/>
          <p:nvPr/>
        </p:nvGrpSpPr>
        <p:grpSpPr>
          <a:xfrm>
            <a:off x="0" y="-2539"/>
            <a:ext cx="6042659" cy="6863079"/>
            <a:chOff x="0" y="-2539"/>
            <a:chExt cx="6042659" cy="6863079"/>
          </a:xfrm>
        </p:grpSpPr>
        <p:sp>
          <p:nvSpPr>
            <p:cNvPr id="70" name="Google Shape;70;p2"/>
            <p:cNvSpPr/>
            <p:nvPr/>
          </p:nvSpPr>
          <p:spPr>
            <a:xfrm>
              <a:off x="4498344" y="5113913"/>
              <a:ext cx="798195" cy="1739264"/>
            </a:xfrm>
            <a:custGeom>
              <a:rect b="b" l="l" r="r" t="t"/>
              <a:pathLst>
                <a:path extrusionOk="0" h="1739265" w="798195">
                  <a:moveTo>
                    <a:pt x="0" y="1738882"/>
                  </a:moveTo>
                  <a:lnTo>
                    <a:pt x="27797" y="1738882"/>
                  </a:lnTo>
                  <a:lnTo>
                    <a:pt x="454005" y="148967"/>
                  </a:lnTo>
                  <a:lnTo>
                    <a:pt x="470551" y="108082"/>
                  </a:lnTo>
                  <a:lnTo>
                    <a:pt x="496363" y="74232"/>
                  </a:lnTo>
                  <a:lnTo>
                    <a:pt x="529456" y="48583"/>
                  </a:lnTo>
                  <a:lnTo>
                    <a:pt x="567843" y="32300"/>
                  </a:lnTo>
                  <a:lnTo>
                    <a:pt x="609540" y="26551"/>
                  </a:lnTo>
                  <a:lnTo>
                    <a:pt x="652561" y="32500"/>
                  </a:lnTo>
                  <a:lnTo>
                    <a:pt x="709480" y="60939"/>
                  </a:lnTo>
                  <a:lnTo>
                    <a:pt x="750515" y="109693"/>
                  </a:lnTo>
                  <a:lnTo>
                    <a:pt x="770867" y="170635"/>
                  </a:lnTo>
                  <a:lnTo>
                    <a:pt x="771922" y="203010"/>
                  </a:lnTo>
                  <a:lnTo>
                    <a:pt x="766400" y="235640"/>
                  </a:lnTo>
                  <a:lnTo>
                    <a:pt x="362669" y="1738882"/>
                  </a:lnTo>
                  <a:lnTo>
                    <a:pt x="390467" y="1738882"/>
                  </a:lnTo>
                  <a:lnTo>
                    <a:pt x="791549" y="242411"/>
                  </a:lnTo>
                  <a:lnTo>
                    <a:pt x="797775" y="204703"/>
                  </a:lnTo>
                  <a:lnTo>
                    <a:pt x="796679" y="167249"/>
                  </a:lnTo>
                  <a:lnTo>
                    <a:pt x="773018" y="96150"/>
                  </a:lnTo>
                  <a:lnTo>
                    <a:pt x="724537" y="39779"/>
                  </a:lnTo>
                  <a:lnTo>
                    <a:pt x="659179" y="6770"/>
                  </a:lnTo>
                  <a:lnTo>
                    <a:pt x="610202" y="0"/>
                  </a:lnTo>
                  <a:lnTo>
                    <a:pt x="561479" y="6597"/>
                  </a:lnTo>
                  <a:lnTo>
                    <a:pt x="516822" y="25481"/>
                  </a:lnTo>
                  <a:lnTo>
                    <a:pt x="478393" y="55285"/>
                  </a:lnTo>
                  <a:lnTo>
                    <a:pt x="448350" y="94645"/>
                  </a:lnTo>
                  <a:lnTo>
                    <a:pt x="428854" y="142195"/>
                  </a:lnTo>
                  <a:lnTo>
                    <a:pt x="0" y="1738882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933792" y="1270"/>
              <a:ext cx="1818639" cy="6856730"/>
            </a:xfrm>
            <a:custGeom>
              <a:rect b="b" l="l" r="r" t="t"/>
              <a:pathLst>
                <a:path extrusionOk="0" h="6856730" w="1818639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97579" y="17779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3" y="2389124"/>
                  </a:lnTo>
                  <a:lnTo>
                    <a:pt x="1159383" y="2390394"/>
                  </a:lnTo>
                  <a:lnTo>
                    <a:pt x="819277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79"/>
                  </a:lnTo>
                  <a:lnTo>
                    <a:pt x="26543" y="6837679"/>
                  </a:lnTo>
                  <a:lnTo>
                    <a:pt x="843280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extrusionOk="0" h="6837680" w="2545079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2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5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2" y="3464306"/>
                  </a:lnTo>
                  <a:lnTo>
                    <a:pt x="1502029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5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extrusionOk="0" h="6837680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1088"/>
                  </a:lnTo>
                  <a:lnTo>
                    <a:pt x="1547495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8" y="3553968"/>
                  </a:lnTo>
                  <a:lnTo>
                    <a:pt x="1964817" y="2108708"/>
                  </a:lnTo>
                  <a:lnTo>
                    <a:pt x="2540000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3" name="Google Shape;7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2539"/>
              <a:ext cx="5842000" cy="68630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" name="Google Shape;74;p2"/>
          <p:cNvSpPr txBox="1"/>
          <p:nvPr>
            <p:ph type="title"/>
          </p:nvPr>
        </p:nvSpPr>
        <p:spPr>
          <a:xfrm>
            <a:off x="6527800" y="660336"/>
            <a:ext cx="4469765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225">
            <a:spAutoFit/>
          </a:bodyPr>
          <a:lstStyle/>
          <a:p>
            <a:pPr indent="0" lvl="0" marL="12700" marR="5080" rtl="0" algn="ctr">
              <a:lnSpc>
                <a:spcPct val="89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Protezione di rete per i sistemi di controllo dell'energia</a:t>
            </a:r>
            <a:endParaRPr sz="3200"/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5808345" y="2487295"/>
            <a:ext cx="5923915" cy="281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69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Queste diapositive illustrano gli strumenti offensivi essenziali che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4749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saranno utilizzati in questo corso.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81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Questi strumenti sono destinati a essere utilizzati nell'ambito di questo corso per dimostrare come i diversi strumenti possano essere impiegati per varie attività di cyberattacco e affrontare le debolezze di sicurezza esistenti per evitare o mitigare i rischi informatici correlati. Pertanto, tutte queste attività pratiche sono intese SOLO a scopo didattico e non per altre attività dannose o non autorizzate.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0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338" name="Google Shape;338;p20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39" name="Google Shape;339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0" name="Google Shape;340;p20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341" name="Google Shape;341;p20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2" name="Google Shape;342;p20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343" name="Google Shape;343;p20"/>
          <p:cNvGrpSpPr/>
          <p:nvPr/>
        </p:nvGrpSpPr>
        <p:grpSpPr>
          <a:xfrm>
            <a:off x="1150473" y="2415357"/>
            <a:ext cx="5058702" cy="4073306"/>
            <a:chOff x="1150473" y="2415357"/>
            <a:chExt cx="5058702" cy="4073306"/>
          </a:xfrm>
        </p:grpSpPr>
        <p:pic>
          <p:nvPicPr>
            <p:cNvPr id="344" name="Google Shape;344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0473" y="2415357"/>
              <a:ext cx="5058702" cy="40733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00479" y="2565400"/>
              <a:ext cx="4572000" cy="35864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6" name="Google Shape;346;p20"/>
          <p:cNvSpPr txBox="1"/>
          <p:nvPr/>
        </p:nvSpPr>
        <p:spPr>
          <a:xfrm>
            <a:off x="2250439" y="4159250"/>
            <a:ext cx="242189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12192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La comunicazione incontra difficoltà.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7" name="Google Shape;347;p20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p20"/>
          <p:cNvSpPr txBox="1"/>
          <p:nvPr/>
        </p:nvSpPr>
        <p:spPr>
          <a:xfrm>
            <a:off x="6044946" y="3272853"/>
            <a:ext cx="5939790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Inoltre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è </a:t>
            </a:r>
            <a:r>
              <a:rPr b="1" lang="en-US" sz="1800" u="sng">
                <a:latin typeface="Tahoma"/>
                <a:ea typeface="Tahoma"/>
                <a:cs typeface="Tahoma"/>
                <a:sym typeface="Tahoma"/>
              </a:rPr>
              <a:t>essenziale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aggiungere nuove regole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server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garantire una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comunicazione legittima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con tutti 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dispositivi autorizzati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all'interno della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rete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 Per evitare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comunicazioni non autorizzate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con 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server.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9" name="Google Shape;349;p20"/>
          <p:cNvSpPr txBox="1"/>
          <p:nvPr/>
        </p:nvSpPr>
        <p:spPr>
          <a:xfrm>
            <a:off x="6044946" y="4645279"/>
            <a:ext cx="59372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Quindi,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ripetere i passaggi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precedenti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tutti gli IP autorizzati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in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rete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0" name="Google Shape;350;p20"/>
          <p:cNvSpPr txBox="1"/>
          <p:nvPr/>
        </p:nvSpPr>
        <p:spPr>
          <a:xfrm>
            <a:off x="621665" y="1004315"/>
            <a:ext cx="10844530" cy="1229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5360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Consentire tutto il traffico dai dispositivi autorizzati (solo) nella rete.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Testate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comunicazione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tra kali (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amministratore amichevole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 e 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server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usando il comando ping dal client.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21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356" name="Google Shape;356;p21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7" name="Google Shape;357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8" name="Google Shape;358;p21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359" name="Google Shape;359;p21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0" name="Google Shape;360;p21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1" name="Google Shape;361;p21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2" name="Google Shape;362;p21"/>
          <p:cNvSpPr txBox="1"/>
          <p:nvPr/>
        </p:nvSpPr>
        <p:spPr>
          <a:xfrm>
            <a:off x="621665" y="1004315"/>
            <a:ext cx="9625330" cy="413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5359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Registrazione dei pacchetti </a:t>
            </a: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caduti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3429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AutoNum type="arabicPeriod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Utilizzare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destinazione LOG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aggiungere un prefisso al messaggio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53975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-A INPUT -j LOG --log-prefix "Dropped: "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25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899" lvl="0" marL="4298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AutoNum type="arabicPeriod" startAt="2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Aggiungere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una regola 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eliminare 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pacchetti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dopo la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registrazione: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407034" rtl="0" algn="ctr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-A INPUT -j DROP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51498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 startAt="3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Per controllare i </a:t>
            </a:r>
            <a:r>
              <a:rPr b="1" lang="en-US" sz="1800">
                <a:latin typeface="Roboto"/>
                <a:ea typeface="Roboto"/>
                <a:cs typeface="Roboto"/>
                <a:sym typeface="Roboto"/>
              </a:rPr>
              <a:t>log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, utilizzare il </a:t>
            </a:r>
            <a:r>
              <a:rPr b="1"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comando dmesg 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per visualizzare i log di sistema e </a:t>
            </a:r>
            <a:r>
              <a:rPr b="1"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grep </a:t>
            </a:r>
            <a:r>
              <a:rPr b="1" lang="en-US" sz="1800">
                <a:latin typeface="Roboto"/>
                <a:ea typeface="Roboto"/>
                <a:cs typeface="Roboto"/>
                <a:sym typeface="Roboto"/>
              </a:rPr>
              <a:t>per filtrare l'output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3426459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dmesg | grep "Abbandonato"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2"/>
          <p:cNvGrpSpPr/>
          <p:nvPr/>
        </p:nvGrpSpPr>
        <p:grpSpPr>
          <a:xfrm>
            <a:off x="6896192" y="1270"/>
            <a:ext cx="3947066" cy="6856730"/>
            <a:chOff x="6896192" y="1270"/>
            <a:chExt cx="3947066" cy="6856730"/>
          </a:xfrm>
        </p:grpSpPr>
        <p:sp>
          <p:nvSpPr>
            <p:cNvPr id="368" name="Google Shape;368;p22"/>
            <p:cNvSpPr/>
            <p:nvPr/>
          </p:nvSpPr>
          <p:spPr>
            <a:xfrm>
              <a:off x="6896192" y="1270"/>
              <a:ext cx="1818639" cy="6856730"/>
            </a:xfrm>
            <a:custGeom>
              <a:rect b="b" l="l" r="r" t="t"/>
              <a:pathLst>
                <a:path extrusionOk="0" h="6856730" w="1818640">
                  <a:moveTo>
                    <a:pt x="0" y="6856730"/>
                  </a:moveTo>
                  <a:lnTo>
                    <a:pt x="1818166" y="0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0" name="Google Shape;370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1" name="Google Shape;371;p22"/>
          <p:cNvSpPr txBox="1"/>
          <p:nvPr/>
        </p:nvSpPr>
        <p:spPr>
          <a:xfrm>
            <a:off x="875347" y="414909"/>
            <a:ext cx="440055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Palatino Linotype"/>
                <a:ea typeface="Palatino Linotype"/>
                <a:cs typeface="Palatino Linotype"/>
                <a:sym typeface="Palatino Linotype"/>
              </a:rPr>
              <a:t>Ex</a:t>
            </a:r>
            <a:endParaRPr sz="28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2" name="Google Shape;372;p22"/>
          <p:cNvSpPr txBox="1"/>
          <p:nvPr/>
        </p:nvSpPr>
        <p:spPr>
          <a:xfrm>
            <a:off x="11131550" y="6323647"/>
            <a:ext cx="1778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22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3" name="Google Shape;373;p22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4" name="Google Shape;374;p22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5" name="Google Shape;375;p22"/>
          <p:cNvSpPr txBox="1"/>
          <p:nvPr/>
        </p:nvSpPr>
        <p:spPr>
          <a:xfrm>
            <a:off x="621665" y="1660144"/>
            <a:ext cx="76517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1. Utilizzare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6" name="Google Shape;376;p22"/>
          <p:cNvSpPr txBox="1"/>
          <p:nvPr/>
        </p:nvSpPr>
        <p:spPr>
          <a:xfrm>
            <a:off x="696594" y="2915030"/>
            <a:ext cx="6897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2. Annuncio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7" name="Google Shape;377;p22"/>
          <p:cNvSpPr txBox="1"/>
          <p:nvPr/>
        </p:nvSpPr>
        <p:spPr>
          <a:xfrm>
            <a:off x="781367" y="4181855"/>
            <a:ext cx="63563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3. 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22"/>
          <p:cNvSpPr txBox="1"/>
          <p:nvPr/>
        </p:nvSpPr>
        <p:spPr>
          <a:xfrm>
            <a:off x="1314056" y="454869"/>
            <a:ext cx="8920480" cy="469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23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Palatino Linotype"/>
                <a:ea typeface="Palatino Linotype"/>
                <a:cs typeface="Palatino Linotype"/>
                <a:sym typeface="Palatino Linotype"/>
              </a:rPr>
              <a:t>esempi su iptables</a:t>
            </a:r>
            <a:endParaRPr sz="28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137795" rtl="0" algn="ctr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Registra i pacchetti rifiutati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181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destinazione LOG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aggiungere un prefisso al messaggio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414019" rtl="0" algn="l">
              <a:lnSpc>
                <a:spcPct val="100000"/>
              </a:lnSpc>
              <a:spcBef>
                <a:spcPts val="143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-A INPUT -j LOG --log-prefix "Dropped: "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77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una regola 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eliminare 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pacchetti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dopo la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registrazione: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64160" rtl="0" algn="ctr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-A INPUT -j DROP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47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per controllare i </a:t>
            </a:r>
            <a:r>
              <a:rPr b="1" lang="en-US" sz="1800">
                <a:latin typeface="Roboto"/>
                <a:ea typeface="Roboto"/>
                <a:cs typeface="Roboto"/>
                <a:sym typeface="Roboto"/>
              </a:rPr>
              <a:t>log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, usare il </a:t>
            </a:r>
            <a:r>
              <a:rPr b="1"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comando dmesg 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per visualizzare i log di sistema e </a:t>
            </a:r>
            <a:r>
              <a:rPr b="1"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grep </a:t>
            </a:r>
            <a:r>
              <a:rPr b="1" lang="en-US" sz="1800">
                <a:latin typeface="Roboto"/>
                <a:ea typeface="Roboto"/>
                <a:cs typeface="Roboto"/>
                <a:sym typeface="Roboto"/>
              </a:rPr>
              <a:t>per filtrare l'output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2362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dmesg | grep "Abbandonato"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9" name="Google Shape;379;p22"/>
          <p:cNvSpPr/>
          <p:nvPr/>
        </p:nvSpPr>
        <p:spPr>
          <a:xfrm>
            <a:off x="3455670" y="4439170"/>
            <a:ext cx="4800600" cy="10160"/>
          </a:xfrm>
          <a:custGeom>
            <a:rect b="b" l="l" r="r" t="t"/>
            <a:pathLst>
              <a:path extrusionOk="0" h="10160" w="4800600">
                <a:moveTo>
                  <a:pt x="1778000" y="0"/>
                </a:moveTo>
                <a:lnTo>
                  <a:pt x="0" y="0"/>
                </a:lnTo>
                <a:lnTo>
                  <a:pt x="0" y="10147"/>
                </a:lnTo>
                <a:lnTo>
                  <a:pt x="1778000" y="10147"/>
                </a:lnTo>
                <a:lnTo>
                  <a:pt x="1778000" y="0"/>
                </a:lnTo>
                <a:close/>
              </a:path>
              <a:path extrusionOk="0" h="10160" w="4800600">
                <a:moveTo>
                  <a:pt x="4800587" y="0"/>
                </a:moveTo>
                <a:lnTo>
                  <a:pt x="4333240" y="0"/>
                </a:lnTo>
                <a:lnTo>
                  <a:pt x="4333240" y="10147"/>
                </a:lnTo>
                <a:lnTo>
                  <a:pt x="4800587" y="10147"/>
                </a:lnTo>
                <a:lnTo>
                  <a:pt x="480058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2"/>
          <p:cNvSpPr txBox="1"/>
          <p:nvPr/>
        </p:nvSpPr>
        <p:spPr>
          <a:xfrm>
            <a:off x="33972" y="6626264"/>
            <a:ext cx="3339465" cy="150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Tutorial su Iptables: Guida definitiva al firewall Linux (phoenixnap.com)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23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386" name="Google Shape;386;p23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7" name="Google Shape;38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8" name="Google Shape;388;p23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389" name="Google Shape;389;p23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0" name="Google Shape;390;p23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391" name="Google Shape;391;p23"/>
          <p:cNvGrpSpPr/>
          <p:nvPr/>
        </p:nvGrpSpPr>
        <p:grpSpPr>
          <a:xfrm>
            <a:off x="2418079" y="3050552"/>
            <a:ext cx="7989570" cy="3663950"/>
            <a:chOff x="2418079" y="3050552"/>
            <a:chExt cx="7989570" cy="3663950"/>
          </a:xfrm>
        </p:grpSpPr>
        <p:pic>
          <p:nvPicPr>
            <p:cNvPr id="392" name="Google Shape;392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18079" y="3050552"/>
              <a:ext cx="7989570" cy="366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13659" y="3246120"/>
              <a:ext cx="7411720" cy="3086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4" name="Google Shape;394;p23"/>
          <p:cNvSpPr txBox="1"/>
          <p:nvPr/>
        </p:nvSpPr>
        <p:spPr>
          <a:xfrm>
            <a:off x="347345" y="1004315"/>
            <a:ext cx="11609705" cy="195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7194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Registra i pacchetti in base all'esempio di accettazione dei soli pacchetti provenienti da IP legittimi.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339725" rtl="0" algn="l">
              <a:lnSpc>
                <a:spcPct val="100000"/>
              </a:lnSpc>
              <a:spcBef>
                <a:spcPts val="211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1. Registrare 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pacchetti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provenienti da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IP legittimi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prima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accettarli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435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-A INPUT -s 192.168.122.103 -j LOG --log-prefix "ACCEPT_LOG: "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947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-A INPUT -s 192.168.122.103 -j ACCEPT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5" name="Google Shape;395;p23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24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401" name="Google Shape;401;p24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2" name="Google Shape;402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24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404" name="Google Shape;404;p24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5" name="Google Shape;405;p24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6" name="Google Shape;406;p24"/>
          <p:cNvSpPr txBox="1"/>
          <p:nvPr/>
        </p:nvSpPr>
        <p:spPr>
          <a:xfrm>
            <a:off x="674687" y="1004315"/>
            <a:ext cx="9627235" cy="195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924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Registra i pacchetti in base all'esempio di accettazione dei soli pacchetti provenienti da IP legittimi.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15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2. Registra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tutto il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traffico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prima di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interromperlo: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30630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-A INPUT -j LOG --log-prefix "DROP_LOG: "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3306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-A INPUT -j DROP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07" name="Google Shape;40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2360" y="3192779"/>
            <a:ext cx="7447280" cy="303022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4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25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414" name="Google Shape;414;p25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15" name="Google Shape;415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6" name="Google Shape;416;p25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417" name="Google Shape;417;p25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8" name="Google Shape;418;p25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9" name="Google Shape;419;p25"/>
          <p:cNvSpPr txBox="1"/>
          <p:nvPr/>
        </p:nvSpPr>
        <p:spPr>
          <a:xfrm>
            <a:off x="216217" y="1004315"/>
            <a:ext cx="11762105" cy="1957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850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Registra i pacchetti in base all'esempio di accettazione dei soli pacchetti provenienti da IP legittimi.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71169" rtl="0" algn="l">
              <a:lnSpc>
                <a:spcPct val="100000"/>
              </a:lnSpc>
              <a:spcBef>
                <a:spcPts val="211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2. Registrare i pacchetti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 uscita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verso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un IP specifico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-A OUTPUT -d 192.168.122.103 -j LOG --log-prefix "OUTPUT_LOG: "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5252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-A OUTPUT -d 192.168.122.103 -j ACCEPT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420" name="Google Shape;420;p25"/>
          <p:cNvGrpSpPr/>
          <p:nvPr/>
        </p:nvGrpSpPr>
        <p:grpSpPr>
          <a:xfrm>
            <a:off x="2159125" y="3341191"/>
            <a:ext cx="8035290" cy="3636010"/>
            <a:chOff x="2171700" y="2913341"/>
            <a:chExt cx="8035290" cy="3636010"/>
          </a:xfrm>
        </p:grpSpPr>
        <p:pic>
          <p:nvPicPr>
            <p:cNvPr id="421" name="Google Shape;421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71700" y="2913341"/>
              <a:ext cx="8035290" cy="3636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367279" y="3108960"/>
              <a:ext cx="7457440" cy="3058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3" name="Google Shape;423;p25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26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429" name="Google Shape;429;p26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0" name="Google Shape;430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1" name="Google Shape;431;p26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432" name="Google Shape;432;p26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3" name="Google Shape;433;p26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4" name="Google Shape;434;p26"/>
          <p:cNvSpPr txBox="1"/>
          <p:nvPr/>
        </p:nvSpPr>
        <p:spPr>
          <a:xfrm>
            <a:off x="1054735" y="1004315"/>
            <a:ext cx="916051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Registra i pacchetti in base all'esempio di accettazione dei soli pacchetti provenienti da IP legittimi.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5" name="Google Shape;435;p26"/>
          <p:cNvSpPr txBox="1"/>
          <p:nvPr/>
        </p:nvSpPr>
        <p:spPr>
          <a:xfrm>
            <a:off x="674687" y="1547495"/>
            <a:ext cx="143510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Registrazione dei test: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26"/>
          <p:cNvSpPr txBox="1"/>
          <p:nvPr/>
        </p:nvSpPr>
        <p:spPr>
          <a:xfrm>
            <a:off x="4041521" y="1387475"/>
            <a:ext cx="4293235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tail -f /var/log/syslog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437" name="Google Shape;437;p26"/>
          <p:cNvGrpSpPr/>
          <p:nvPr/>
        </p:nvGrpSpPr>
        <p:grpSpPr>
          <a:xfrm>
            <a:off x="3296920" y="1882139"/>
            <a:ext cx="5842000" cy="4414520"/>
            <a:chOff x="3296920" y="1882139"/>
            <a:chExt cx="5842000" cy="4414520"/>
          </a:xfrm>
        </p:grpSpPr>
        <p:pic>
          <p:nvPicPr>
            <p:cNvPr id="438" name="Google Shape;438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96920" y="1882139"/>
              <a:ext cx="5842000" cy="4414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9" name="Google Shape;439;p26"/>
            <p:cNvSpPr/>
            <p:nvPr/>
          </p:nvSpPr>
          <p:spPr>
            <a:xfrm>
              <a:off x="3298190" y="3272789"/>
              <a:ext cx="5783580" cy="1297940"/>
            </a:xfrm>
            <a:custGeom>
              <a:rect b="b" l="l" r="r" t="t"/>
              <a:pathLst>
                <a:path extrusionOk="0" h="1297939" w="5783580">
                  <a:moveTo>
                    <a:pt x="0" y="368300"/>
                  </a:moveTo>
                  <a:lnTo>
                    <a:pt x="5783579" y="368300"/>
                  </a:lnTo>
                  <a:lnTo>
                    <a:pt x="5783579" y="0"/>
                  </a:lnTo>
                  <a:lnTo>
                    <a:pt x="0" y="0"/>
                  </a:lnTo>
                  <a:lnTo>
                    <a:pt x="0" y="368300"/>
                  </a:lnTo>
                  <a:close/>
                </a:path>
                <a:path extrusionOk="0" h="1297939" w="5783580">
                  <a:moveTo>
                    <a:pt x="0" y="1297940"/>
                  </a:moveTo>
                  <a:lnTo>
                    <a:pt x="5783579" y="1297940"/>
                  </a:lnTo>
                  <a:lnTo>
                    <a:pt x="5783579" y="927100"/>
                  </a:lnTo>
                  <a:lnTo>
                    <a:pt x="0" y="927100"/>
                  </a:lnTo>
                  <a:lnTo>
                    <a:pt x="0" y="129794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0" name="Google Shape;440;p26"/>
          <p:cNvSpPr txBox="1"/>
          <p:nvPr/>
        </p:nvSpPr>
        <p:spPr>
          <a:xfrm>
            <a:off x="355600" y="3061652"/>
            <a:ext cx="260413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Ping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dal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client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1" name="Google Shape;441;p26"/>
          <p:cNvSpPr txBox="1"/>
          <p:nvPr/>
        </p:nvSpPr>
        <p:spPr>
          <a:xfrm>
            <a:off x="355600" y="3336671"/>
            <a:ext cx="259905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con l'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IP che termina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in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2" name="Google Shape;442;p26"/>
          <p:cNvSpPr txBox="1"/>
          <p:nvPr/>
        </p:nvSpPr>
        <p:spPr>
          <a:xfrm>
            <a:off x="355600" y="3610991"/>
            <a:ext cx="2600960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103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dall'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attaccante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Kali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 con l'IP che termina con .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27.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26"/>
          <p:cNvSpPr txBox="1"/>
          <p:nvPr/>
        </p:nvSpPr>
        <p:spPr>
          <a:xfrm>
            <a:off x="9162160" y="2802254"/>
            <a:ext cx="2927350" cy="63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Accettare pacchetti da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il dispositivo client.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4" name="Google Shape;444;p26"/>
          <p:cNvSpPr txBox="1"/>
          <p:nvPr/>
        </p:nvSpPr>
        <p:spPr>
          <a:xfrm>
            <a:off x="9461881" y="4123944"/>
            <a:ext cx="2616200" cy="940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Eliminare i pacchetti dal dispositivo atatcker.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445" name="Google Shape;445;p26"/>
          <p:cNvGrpSpPr/>
          <p:nvPr/>
        </p:nvGrpSpPr>
        <p:grpSpPr>
          <a:xfrm>
            <a:off x="4417059" y="3390900"/>
            <a:ext cx="1285240" cy="1064260"/>
            <a:chOff x="4417059" y="3390900"/>
            <a:chExt cx="1285240" cy="1064260"/>
          </a:xfrm>
        </p:grpSpPr>
        <p:sp>
          <p:nvSpPr>
            <p:cNvPr id="446" name="Google Shape;446;p26"/>
            <p:cNvSpPr/>
            <p:nvPr/>
          </p:nvSpPr>
          <p:spPr>
            <a:xfrm>
              <a:off x="4531359" y="3390900"/>
              <a:ext cx="1170940" cy="127000"/>
            </a:xfrm>
            <a:custGeom>
              <a:rect b="b" l="l" r="r" t="t"/>
              <a:pathLst>
                <a:path extrusionOk="0" h="127000" w="1170939">
                  <a:moveTo>
                    <a:pt x="1170939" y="0"/>
                  </a:moveTo>
                  <a:lnTo>
                    <a:pt x="0" y="0"/>
                  </a:lnTo>
                  <a:lnTo>
                    <a:pt x="0" y="127000"/>
                  </a:lnTo>
                  <a:lnTo>
                    <a:pt x="1170939" y="127000"/>
                  </a:lnTo>
                  <a:lnTo>
                    <a:pt x="1170939" y="0"/>
                  </a:lnTo>
                  <a:close/>
                </a:path>
              </a:pathLst>
            </a:custGeom>
            <a:solidFill>
              <a:srgbClr val="92D050">
                <a:alpha val="71764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4417059" y="4328160"/>
              <a:ext cx="1170940" cy="127000"/>
            </a:xfrm>
            <a:custGeom>
              <a:rect b="b" l="l" r="r" t="t"/>
              <a:pathLst>
                <a:path extrusionOk="0" h="127000" w="1170939">
                  <a:moveTo>
                    <a:pt x="1170939" y="0"/>
                  </a:moveTo>
                  <a:lnTo>
                    <a:pt x="0" y="0"/>
                  </a:lnTo>
                  <a:lnTo>
                    <a:pt x="0" y="127000"/>
                  </a:lnTo>
                  <a:lnTo>
                    <a:pt x="1170939" y="127000"/>
                  </a:lnTo>
                  <a:lnTo>
                    <a:pt x="1170939" y="0"/>
                  </a:lnTo>
                  <a:close/>
                </a:path>
              </a:pathLst>
            </a:custGeom>
            <a:solidFill>
              <a:srgbClr val="FF0000">
                <a:alpha val="4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8" name="Google Shape;448;p26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54" name="Google Shape;4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"/>
            <a:ext cx="5842000" cy="6863079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7"/>
          <p:cNvSpPr txBox="1"/>
          <p:nvPr/>
        </p:nvSpPr>
        <p:spPr>
          <a:xfrm>
            <a:off x="5920740" y="2894391"/>
            <a:ext cx="4119245" cy="1075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Strumenti di indagine</a:t>
            </a:r>
            <a:endParaRPr sz="36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B9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SS</a:t>
            </a:r>
            <a:endParaRPr sz="28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28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461" name="Google Shape;461;p28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2" name="Google Shape;462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3" name="Google Shape;463;p28"/>
          <p:cNvSpPr txBox="1"/>
          <p:nvPr/>
        </p:nvSpPr>
        <p:spPr>
          <a:xfrm>
            <a:off x="2013966" y="3708717"/>
            <a:ext cx="788035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ss -a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4" name="Google Shape;464;p28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SS</a:t>
            </a:r>
            <a:endParaRPr/>
          </a:p>
        </p:txBody>
      </p:sp>
      <p:sp>
        <p:nvSpPr>
          <p:cNvPr id="465" name="Google Shape;465;p28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6" name="Google Shape;466;p28"/>
          <p:cNvSpPr txBox="1"/>
          <p:nvPr/>
        </p:nvSpPr>
        <p:spPr>
          <a:xfrm>
            <a:off x="1054735" y="1004315"/>
            <a:ext cx="1066482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SS è usato per scaricare le statistiche dei socket. Permette di mostrare informazioni simili a quelle di netstat. Può visualizzare più informazioni TCP e di stato rispetto ad altri strumenti.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67" name="Google Shape;46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5600" y="1630679"/>
            <a:ext cx="6271259" cy="458724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8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30</a:t>
            </a:r>
            <a:endParaRPr/>
          </a:p>
        </p:txBody>
      </p:sp>
      <p:sp>
        <p:nvSpPr>
          <p:cNvPr id="469" name="Google Shape;469;p28"/>
          <p:cNvSpPr txBox="1"/>
          <p:nvPr/>
        </p:nvSpPr>
        <p:spPr>
          <a:xfrm>
            <a:off x="78739" y="6652542"/>
            <a:ext cx="2078355" cy="165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ss(8) - Pagina di manuale di Linux (man7.org)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29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475" name="Google Shape;475;p29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6" name="Google Shape;476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7" name="Google Shape;477;p29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SS</a:t>
            </a:r>
            <a:endParaRPr/>
          </a:p>
        </p:txBody>
      </p:sp>
      <p:sp>
        <p:nvSpPr>
          <p:cNvPr id="478" name="Google Shape;478;p29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9" name="Google Shape;479;p29"/>
          <p:cNvSpPr txBox="1"/>
          <p:nvPr/>
        </p:nvSpPr>
        <p:spPr>
          <a:xfrm>
            <a:off x="1054735" y="1004315"/>
            <a:ext cx="1066482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SS è usato per scaricare le statistiche dei socket. Permette di mostrare informazioni simili a quelle di netstat. Può visualizzare più informazioni TCP e di stato rispetto ad altri strumenti.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0" name="Google Shape;480;p29"/>
          <p:cNvSpPr txBox="1"/>
          <p:nvPr/>
        </p:nvSpPr>
        <p:spPr>
          <a:xfrm>
            <a:off x="847407" y="3708717"/>
            <a:ext cx="3683635" cy="2139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1791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ss -a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635" lvl="0" marL="12700" marR="5080" rtl="0" algn="ctr">
              <a:lnSpc>
                <a:spcPct val="100000"/>
              </a:lnSpc>
              <a:spcBef>
                <a:spcPts val="2235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 una porta è aperta, lo strumento la rileva. Ad esempio, se la porta 502 è aperta, lo strumento la rileverà.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481" name="Google Shape;481;p29"/>
          <p:cNvGrpSpPr/>
          <p:nvPr/>
        </p:nvGrpSpPr>
        <p:grpSpPr>
          <a:xfrm>
            <a:off x="5374640" y="1435125"/>
            <a:ext cx="6817359" cy="5190490"/>
            <a:chOff x="5374640" y="1435125"/>
            <a:chExt cx="6817359" cy="5190490"/>
          </a:xfrm>
        </p:grpSpPr>
        <p:pic>
          <p:nvPicPr>
            <p:cNvPr id="482" name="Google Shape;482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74640" y="1435125"/>
              <a:ext cx="6817359" cy="5190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3" name="Google Shape;483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70220" y="1630679"/>
              <a:ext cx="6273800" cy="4612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4" name="Google Shape;484;p29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31</a:t>
            </a:r>
            <a:endParaRPr/>
          </a:p>
        </p:txBody>
      </p:sp>
      <p:sp>
        <p:nvSpPr>
          <p:cNvPr id="485" name="Google Shape;485;p29"/>
          <p:cNvSpPr txBox="1"/>
          <p:nvPr/>
        </p:nvSpPr>
        <p:spPr>
          <a:xfrm>
            <a:off x="78739" y="6652542"/>
            <a:ext cx="2078355" cy="165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ss(8) - Pagina di manuale di Linux (man7.org)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"/>
            <a:ext cx="5842000" cy="686307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/>
          <p:nvPr/>
        </p:nvSpPr>
        <p:spPr>
          <a:xfrm>
            <a:off x="5920740" y="2894391"/>
            <a:ext cx="3653790" cy="1075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Strumenti di prevenzione</a:t>
            </a:r>
            <a:endParaRPr sz="36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B9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iptables</a:t>
            </a:r>
            <a:endParaRPr sz="28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30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491" name="Google Shape;491;p30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2" name="Google Shape;492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3" name="Google Shape;493;p30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SS</a:t>
            </a:r>
            <a:endParaRPr/>
          </a:p>
        </p:txBody>
      </p:sp>
      <p:sp>
        <p:nvSpPr>
          <p:cNvPr id="494" name="Google Shape;494;p30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5" name="Google Shape;495;p30"/>
          <p:cNvSpPr txBox="1"/>
          <p:nvPr/>
        </p:nvSpPr>
        <p:spPr>
          <a:xfrm>
            <a:off x="1054735" y="1004315"/>
            <a:ext cx="1066482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SS è usato per scaricare le statistiche dei socket. Permette di mostrare informazioni simili a quelle di netstat. Può visualizzare più informazioni TCP e di stato rispetto ad altri strumenti.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6" name="Google Shape;496;p30"/>
          <p:cNvSpPr txBox="1"/>
          <p:nvPr/>
        </p:nvSpPr>
        <p:spPr>
          <a:xfrm>
            <a:off x="426719" y="2408809"/>
            <a:ext cx="4994275" cy="2912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40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Elenco di tutte le prese TCP/UDP: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1055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ss -tuln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919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-t: Visualizza i socket TCP.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-u: Visualizza i socket UDP.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-l: Mostra i socket in ascolto.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-n: Mostra gli indirizzi numerici invece di risolvere i nomi di host.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497" name="Google Shape;497;p30"/>
          <p:cNvGrpSpPr/>
          <p:nvPr/>
        </p:nvGrpSpPr>
        <p:grpSpPr>
          <a:xfrm>
            <a:off x="5448300" y="1371587"/>
            <a:ext cx="6743700" cy="5185410"/>
            <a:chOff x="5448300" y="1371587"/>
            <a:chExt cx="6743700" cy="5185410"/>
          </a:xfrm>
        </p:grpSpPr>
        <p:pic>
          <p:nvPicPr>
            <p:cNvPr id="498" name="Google Shape;498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48300" y="1371587"/>
              <a:ext cx="6743700" cy="5185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43879" y="1567180"/>
              <a:ext cx="6200139" cy="46075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0" name="Google Shape;500;p30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32</a:t>
            </a:r>
            <a:endParaRPr/>
          </a:p>
        </p:txBody>
      </p:sp>
      <p:sp>
        <p:nvSpPr>
          <p:cNvPr id="501" name="Google Shape;501;p30"/>
          <p:cNvSpPr txBox="1"/>
          <p:nvPr/>
        </p:nvSpPr>
        <p:spPr>
          <a:xfrm>
            <a:off x="78739" y="6652542"/>
            <a:ext cx="2078355" cy="165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ss(8) - Pagina di manuale di Linux (man7.org)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31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507" name="Google Shape;507;p31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8" name="Google Shape;508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9" name="Google Shape;509;p31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SS</a:t>
            </a:r>
            <a:endParaRPr/>
          </a:p>
        </p:txBody>
      </p:sp>
      <p:sp>
        <p:nvSpPr>
          <p:cNvPr id="510" name="Google Shape;510;p31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1" name="Google Shape;511;p31"/>
          <p:cNvSpPr txBox="1"/>
          <p:nvPr/>
        </p:nvSpPr>
        <p:spPr>
          <a:xfrm>
            <a:off x="1054735" y="1004315"/>
            <a:ext cx="1066482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SS è usato per scaricare le statistiche dei socket. Permette di mostrare informazioni simili a quelle di netstat. Può visualizzare più informazioni TCP e di stato rispetto ad altri strumenti.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Google Shape;512;p31"/>
          <p:cNvSpPr txBox="1"/>
          <p:nvPr/>
        </p:nvSpPr>
        <p:spPr>
          <a:xfrm>
            <a:off x="960437" y="3791267"/>
            <a:ext cx="3226435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ss -tuln sport = :502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3" name="Google Shape;513;p31"/>
          <p:cNvSpPr txBox="1"/>
          <p:nvPr/>
        </p:nvSpPr>
        <p:spPr>
          <a:xfrm>
            <a:off x="1054735" y="2408809"/>
            <a:ext cx="258445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Filtrare in base a una porta specifica: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14" name="Google Shape;51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3879" y="2067560"/>
            <a:ext cx="6294120" cy="413766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1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33</a:t>
            </a:r>
            <a:endParaRPr/>
          </a:p>
        </p:txBody>
      </p:sp>
      <p:sp>
        <p:nvSpPr>
          <p:cNvPr id="516" name="Google Shape;516;p31"/>
          <p:cNvSpPr txBox="1"/>
          <p:nvPr/>
        </p:nvSpPr>
        <p:spPr>
          <a:xfrm>
            <a:off x="78739" y="6652542"/>
            <a:ext cx="2078355" cy="165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ss(8) - Pagina di manuale di Linux (man7.org)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32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522" name="Google Shape;522;p32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23" name="Google Shape;523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4" name="Google Shape;524;p32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SS</a:t>
            </a:r>
            <a:endParaRPr/>
          </a:p>
        </p:txBody>
      </p:sp>
      <p:sp>
        <p:nvSpPr>
          <p:cNvPr id="525" name="Google Shape;525;p32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6" name="Google Shape;526;p32"/>
          <p:cNvSpPr txBox="1"/>
          <p:nvPr/>
        </p:nvSpPr>
        <p:spPr>
          <a:xfrm>
            <a:off x="1054735" y="1004315"/>
            <a:ext cx="1066482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SS è usato per scaricare le statistiche dei socket. Permette di mostrare informazioni simili a quelle di netstat. Può visualizzare più informazioni TCP e di stato rispetto ad altri strumenti.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7" name="Google Shape;527;p32"/>
          <p:cNvSpPr txBox="1"/>
          <p:nvPr/>
        </p:nvSpPr>
        <p:spPr>
          <a:xfrm>
            <a:off x="1054735" y="2408809"/>
            <a:ext cx="290766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Mostra le prese IPv4 o IPv6: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28" name="Google Shape;528;p32"/>
          <p:cNvGrpSpPr/>
          <p:nvPr/>
        </p:nvGrpSpPr>
        <p:grpSpPr>
          <a:xfrm>
            <a:off x="4155440" y="1681505"/>
            <a:ext cx="6973569" cy="4799330"/>
            <a:chOff x="4155440" y="1681505"/>
            <a:chExt cx="6973569" cy="4799330"/>
          </a:xfrm>
        </p:grpSpPr>
        <p:pic>
          <p:nvPicPr>
            <p:cNvPr id="529" name="Google Shape;529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55440" y="1681505"/>
              <a:ext cx="6973569" cy="4799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51020" y="1877059"/>
              <a:ext cx="6395720" cy="42214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1" name="Google Shape;531;p32"/>
          <p:cNvSpPr txBox="1"/>
          <p:nvPr/>
        </p:nvSpPr>
        <p:spPr>
          <a:xfrm>
            <a:off x="6348984" y="3063303"/>
            <a:ext cx="788035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ss -6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2" name="Google Shape;532;p32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34</a:t>
            </a:r>
            <a:endParaRPr/>
          </a:p>
        </p:txBody>
      </p:sp>
      <p:sp>
        <p:nvSpPr>
          <p:cNvPr id="533" name="Google Shape;533;p32"/>
          <p:cNvSpPr txBox="1"/>
          <p:nvPr/>
        </p:nvSpPr>
        <p:spPr>
          <a:xfrm>
            <a:off x="78739" y="6652542"/>
            <a:ext cx="2078355" cy="165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ss(8) - Pagina di manuale di Linux (man7.org)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4" name="Google Shape;534;p32"/>
          <p:cNvSpPr txBox="1"/>
          <p:nvPr/>
        </p:nvSpPr>
        <p:spPr>
          <a:xfrm>
            <a:off x="8498458" y="2286952"/>
            <a:ext cx="788035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ss -4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3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40" name="Google Shape;54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"/>
            <a:ext cx="5842000" cy="6863079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33"/>
          <p:cNvSpPr txBox="1"/>
          <p:nvPr/>
        </p:nvSpPr>
        <p:spPr>
          <a:xfrm>
            <a:off x="5920740" y="2894391"/>
            <a:ext cx="4119245" cy="1075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Strumenti di indagine</a:t>
            </a:r>
            <a:endParaRPr sz="36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B9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fping</a:t>
            </a:r>
            <a:endParaRPr sz="28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4"/>
          <p:cNvSpPr/>
          <p:nvPr/>
        </p:nvSpPr>
        <p:spPr>
          <a:xfrm>
            <a:off x="7895711" y="5207528"/>
            <a:ext cx="756285" cy="1645920"/>
          </a:xfrm>
          <a:custGeom>
            <a:rect b="b" l="l" r="r" t="t"/>
            <a:pathLst>
              <a:path extrusionOk="0" h="1645920" w="756284">
                <a:moveTo>
                  <a:pt x="0" y="1645731"/>
                </a:moveTo>
                <a:lnTo>
                  <a:pt x="26350" y="1645731"/>
                </a:lnTo>
                <a:lnTo>
                  <a:pt x="430366" y="140987"/>
                </a:lnTo>
                <a:lnTo>
                  <a:pt x="450302" y="95317"/>
                </a:lnTo>
                <a:lnTo>
                  <a:pt x="482345" y="59552"/>
                </a:lnTo>
                <a:lnTo>
                  <a:pt x="523241" y="35599"/>
                </a:lnTo>
                <a:lnTo>
                  <a:pt x="569738" y="25366"/>
                </a:lnTo>
                <a:lnTo>
                  <a:pt x="618584" y="30759"/>
                </a:lnTo>
                <a:lnTo>
                  <a:pt x="672540" y="57675"/>
                </a:lnTo>
                <a:lnTo>
                  <a:pt x="711439" y="103817"/>
                </a:lnTo>
                <a:lnTo>
                  <a:pt x="730731" y="161494"/>
                </a:lnTo>
                <a:lnTo>
                  <a:pt x="731731" y="192135"/>
                </a:lnTo>
                <a:lnTo>
                  <a:pt x="726496" y="223017"/>
                </a:lnTo>
                <a:lnTo>
                  <a:pt x="343786" y="1645731"/>
                </a:lnTo>
                <a:lnTo>
                  <a:pt x="370137" y="1645731"/>
                </a:lnTo>
                <a:lnTo>
                  <a:pt x="750336" y="229425"/>
                </a:lnTo>
                <a:lnTo>
                  <a:pt x="756238" y="193737"/>
                </a:lnTo>
                <a:lnTo>
                  <a:pt x="755199" y="158290"/>
                </a:lnTo>
                <a:lnTo>
                  <a:pt x="732770" y="91000"/>
                </a:lnTo>
                <a:lnTo>
                  <a:pt x="686813" y="37648"/>
                </a:lnTo>
                <a:lnTo>
                  <a:pt x="624858" y="6407"/>
                </a:lnTo>
                <a:lnTo>
                  <a:pt x="578431" y="0"/>
                </a:lnTo>
                <a:lnTo>
                  <a:pt x="532245" y="6244"/>
                </a:lnTo>
                <a:lnTo>
                  <a:pt x="489913" y="24116"/>
                </a:lnTo>
                <a:lnTo>
                  <a:pt x="453484" y="52323"/>
                </a:lnTo>
                <a:lnTo>
                  <a:pt x="425006" y="89575"/>
                </a:lnTo>
                <a:lnTo>
                  <a:pt x="406525" y="134578"/>
                </a:lnTo>
                <a:lnTo>
                  <a:pt x="0" y="1645731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4"/>
          <p:cNvSpPr txBox="1"/>
          <p:nvPr/>
        </p:nvSpPr>
        <p:spPr>
          <a:xfrm>
            <a:off x="1103630" y="2303081"/>
            <a:ext cx="3683635" cy="941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Potrebbe essere necessario installare il programma </a:t>
            </a:r>
            <a:r>
              <a:rPr b="1" lang="en-US" sz="2000" u="sng">
                <a:latin typeface="Courier New"/>
                <a:ea typeface="Courier New"/>
                <a:cs typeface="Courier New"/>
                <a:sym typeface="Courier New"/>
              </a:rPr>
              <a:t>fing </a:t>
            </a: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su linux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8" name="Google Shape;548;p34"/>
          <p:cNvSpPr txBox="1"/>
          <p:nvPr/>
        </p:nvSpPr>
        <p:spPr>
          <a:xfrm>
            <a:off x="951230" y="4133215"/>
            <a:ext cx="3988435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apt-get install fping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9" name="Google Shape;549;p34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fping</a:t>
            </a:r>
            <a:endParaRPr/>
          </a:p>
        </p:txBody>
      </p:sp>
      <p:sp>
        <p:nvSpPr>
          <p:cNvPr id="550" name="Google Shape;550;p34"/>
          <p:cNvSpPr txBox="1"/>
          <p:nvPr/>
        </p:nvSpPr>
        <p:spPr>
          <a:xfrm>
            <a:off x="11131550" y="6323647"/>
            <a:ext cx="1778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36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51" name="Google Shape;55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4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3" name="Google Shape;553;p34"/>
          <p:cNvSpPr txBox="1"/>
          <p:nvPr/>
        </p:nvSpPr>
        <p:spPr>
          <a:xfrm>
            <a:off x="1054735" y="1001648"/>
            <a:ext cx="10184765" cy="576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12700" marR="5080" rtl="0" algn="l">
              <a:lnSpc>
                <a:spcPct val="100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rebuchet MS"/>
                <a:ea typeface="Trebuchet MS"/>
                <a:cs typeface="Trebuchet MS"/>
                <a:sym typeface="Trebuchet MS"/>
              </a:rPr>
              <a:t>fping è un programma per l'invio di sonde di eco ICMP agli host della rete, simile a ping, ma con prestazioni migliori per il ping di più host.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554" name="Google Shape;554;p34"/>
          <p:cNvGrpSpPr/>
          <p:nvPr/>
        </p:nvGrpSpPr>
        <p:grpSpPr>
          <a:xfrm>
            <a:off x="5214620" y="1549412"/>
            <a:ext cx="6977380" cy="4944110"/>
            <a:chOff x="5214620" y="1549412"/>
            <a:chExt cx="6977380" cy="4944110"/>
          </a:xfrm>
        </p:grpSpPr>
        <p:pic>
          <p:nvPicPr>
            <p:cNvPr id="555" name="Google Shape;555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14620" y="1549412"/>
              <a:ext cx="6977380" cy="4944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" name="Google Shape;556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10200" y="1744979"/>
              <a:ext cx="6596380" cy="43662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7" name="Google Shape;557;p34"/>
          <p:cNvSpPr txBox="1"/>
          <p:nvPr/>
        </p:nvSpPr>
        <p:spPr>
          <a:xfrm>
            <a:off x="45084" y="6648098"/>
            <a:ext cx="983615" cy="165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fping Homepage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35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563" name="Google Shape;563;p35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4" name="Google Shape;564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5" name="Google Shape;565;p35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fping</a:t>
            </a:r>
            <a:endParaRPr/>
          </a:p>
        </p:txBody>
      </p:sp>
      <p:sp>
        <p:nvSpPr>
          <p:cNvPr id="566" name="Google Shape;566;p35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7" name="Google Shape;567;p35"/>
          <p:cNvSpPr txBox="1"/>
          <p:nvPr/>
        </p:nvSpPr>
        <p:spPr>
          <a:xfrm>
            <a:off x="1054735" y="1001648"/>
            <a:ext cx="10184765" cy="1484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12700" marR="5080" rtl="0" algn="l">
              <a:lnSpc>
                <a:spcPct val="100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rebuchet MS"/>
                <a:ea typeface="Trebuchet MS"/>
                <a:cs typeface="Trebuchet MS"/>
                <a:sym typeface="Trebuchet MS"/>
              </a:rPr>
              <a:t>fping è un programma per l'invio di sonde di eco ICMP agli host della rete, simile a ping, ma con prestazioni migliori per il ping di più host.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Ping di un singolo host: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8" name="Google Shape;568;p35"/>
          <p:cNvSpPr txBox="1"/>
          <p:nvPr/>
        </p:nvSpPr>
        <p:spPr>
          <a:xfrm>
            <a:off x="1024255" y="3772154"/>
            <a:ext cx="28936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fping 192.168.122.103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569" name="Google Shape;569;p35"/>
          <p:cNvGrpSpPr/>
          <p:nvPr/>
        </p:nvGrpSpPr>
        <p:grpSpPr>
          <a:xfrm>
            <a:off x="4556759" y="1427480"/>
            <a:ext cx="7529830" cy="5175250"/>
            <a:chOff x="4556759" y="1427480"/>
            <a:chExt cx="7529830" cy="5175250"/>
          </a:xfrm>
        </p:grpSpPr>
        <p:pic>
          <p:nvPicPr>
            <p:cNvPr id="570" name="Google Shape;570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56759" y="1427480"/>
              <a:ext cx="7529830" cy="5175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1" name="Google Shape;571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52339" y="1623060"/>
              <a:ext cx="6951979" cy="4597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2" name="Google Shape;572;p35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37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36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578" name="Google Shape;578;p36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9" name="Google Shape;579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0" name="Google Shape;580;p36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fping</a:t>
            </a:r>
            <a:endParaRPr/>
          </a:p>
        </p:txBody>
      </p:sp>
      <p:sp>
        <p:nvSpPr>
          <p:cNvPr id="581" name="Google Shape;581;p36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2" name="Google Shape;582;p36"/>
          <p:cNvSpPr txBox="1"/>
          <p:nvPr/>
        </p:nvSpPr>
        <p:spPr>
          <a:xfrm>
            <a:off x="1054735" y="1001648"/>
            <a:ext cx="10184765" cy="1484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12700" marR="5080" rtl="0" algn="l">
              <a:lnSpc>
                <a:spcPct val="100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rebuchet MS"/>
                <a:ea typeface="Trebuchet MS"/>
                <a:cs typeface="Trebuchet MS"/>
                <a:sym typeface="Trebuchet MS"/>
              </a:rPr>
              <a:t>fping è un programma per l'invio di sonde di eco ICMP agli host della rete, simile a ping, ma con prestazioni migliori per il ping di più host.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Ping di più host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3" name="Google Shape;583;p36"/>
          <p:cNvSpPr txBox="1"/>
          <p:nvPr/>
        </p:nvSpPr>
        <p:spPr>
          <a:xfrm>
            <a:off x="663257" y="3254311"/>
            <a:ext cx="3173095" cy="199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fping 192.168.122.103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192.168.122.203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Sto cercando di eseguire il ping sia del client che dell'amichevole Kali Linux.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584" name="Google Shape;584;p36"/>
          <p:cNvGrpSpPr/>
          <p:nvPr/>
        </p:nvGrpSpPr>
        <p:grpSpPr>
          <a:xfrm>
            <a:off x="4368800" y="1480831"/>
            <a:ext cx="7715250" cy="5287010"/>
            <a:chOff x="4368800" y="1480831"/>
            <a:chExt cx="7715250" cy="5287010"/>
          </a:xfrm>
        </p:grpSpPr>
        <p:pic>
          <p:nvPicPr>
            <p:cNvPr id="585" name="Google Shape;585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68800" y="1480831"/>
              <a:ext cx="7715250" cy="528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64379" y="1676399"/>
              <a:ext cx="7137400" cy="4709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36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38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37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593" name="Google Shape;593;p37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94" name="Google Shape;594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5" name="Google Shape;595;p37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fping</a:t>
            </a:r>
            <a:endParaRPr/>
          </a:p>
        </p:txBody>
      </p:sp>
      <p:sp>
        <p:nvSpPr>
          <p:cNvPr id="596" name="Google Shape;596;p37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7" name="Google Shape;597;p37"/>
          <p:cNvSpPr txBox="1"/>
          <p:nvPr/>
        </p:nvSpPr>
        <p:spPr>
          <a:xfrm>
            <a:off x="305434" y="1001648"/>
            <a:ext cx="10934065" cy="2037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762000" marR="5080" rtl="0" algn="l">
              <a:lnSpc>
                <a:spcPct val="100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rebuchet MS"/>
                <a:ea typeface="Trebuchet MS"/>
                <a:cs typeface="Trebuchet MS"/>
                <a:sym typeface="Trebuchet MS"/>
              </a:rPr>
              <a:t>fping è un programma per l'invio di sonde di eco ICMP agli host della rete, simile a ping, ma con prestazioni migliori per il ping di più host.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Ping di più host da un file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729615" rtl="0" algn="l">
              <a:lnSpc>
                <a:spcPct val="100000"/>
              </a:lnSpc>
              <a:spcBef>
                <a:spcPts val="237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fping -f hosts.txt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98" name="Google Shape;59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1640840"/>
            <a:ext cx="6845300" cy="452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8560" y="3700779"/>
            <a:ext cx="2816860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37"/>
          <p:cNvSpPr txBox="1"/>
          <p:nvPr/>
        </p:nvSpPr>
        <p:spPr>
          <a:xfrm>
            <a:off x="594042" y="4973637"/>
            <a:ext cx="3714750" cy="1131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12065" marR="5080" rtl="0"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Il file hosts.txt si trova sul desktop e contiene un elenco di tutti i dispositivi della rete.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1" name="Google Shape;601;p37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39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8"/>
          <p:cNvSpPr/>
          <p:nvPr/>
        </p:nvSpPr>
        <p:spPr>
          <a:xfrm>
            <a:off x="7895711" y="5207528"/>
            <a:ext cx="756285" cy="1645920"/>
          </a:xfrm>
          <a:custGeom>
            <a:rect b="b" l="l" r="r" t="t"/>
            <a:pathLst>
              <a:path extrusionOk="0" h="1645920" w="756284">
                <a:moveTo>
                  <a:pt x="0" y="1645731"/>
                </a:moveTo>
                <a:lnTo>
                  <a:pt x="26350" y="1645731"/>
                </a:lnTo>
                <a:lnTo>
                  <a:pt x="430366" y="140987"/>
                </a:lnTo>
                <a:lnTo>
                  <a:pt x="450302" y="95317"/>
                </a:lnTo>
                <a:lnTo>
                  <a:pt x="482345" y="59552"/>
                </a:lnTo>
                <a:lnTo>
                  <a:pt x="523241" y="35599"/>
                </a:lnTo>
                <a:lnTo>
                  <a:pt x="569738" y="25366"/>
                </a:lnTo>
                <a:lnTo>
                  <a:pt x="618584" y="30759"/>
                </a:lnTo>
                <a:lnTo>
                  <a:pt x="672540" y="57675"/>
                </a:lnTo>
                <a:lnTo>
                  <a:pt x="711439" y="103817"/>
                </a:lnTo>
                <a:lnTo>
                  <a:pt x="730731" y="161494"/>
                </a:lnTo>
                <a:lnTo>
                  <a:pt x="731731" y="192135"/>
                </a:lnTo>
                <a:lnTo>
                  <a:pt x="726496" y="223017"/>
                </a:lnTo>
                <a:lnTo>
                  <a:pt x="343786" y="1645731"/>
                </a:lnTo>
                <a:lnTo>
                  <a:pt x="370137" y="1645731"/>
                </a:lnTo>
                <a:lnTo>
                  <a:pt x="750336" y="229425"/>
                </a:lnTo>
                <a:lnTo>
                  <a:pt x="756238" y="193737"/>
                </a:lnTo>
                <a:lnTo>
                  <a:pt x="755199" y="158290"/>
                </a:lnTo>
                <a:lnTo>
                  <a:pt x="732770" y="91000"/>
                </a:lnTo>
                <a:lnTo>
                  <a:pt x="686813" y="37648"/>
                </a:lnTo>
                <a:lnTo>
                  <a:pt x="624858" y="6407"/>
                </a:lnTo>
                <a:lnTo>
                  <a:pt x="578431" y="0"/>
                </a:lnTo>
                <a:lnTo>
                  <a:pt x="532245" y="6244"/>
                </a:lnTo>
                <a:lnTo>
                  <a:pt x="489913" y="24116"/>
                </a:lnTo>
                <a:lnTo>
                  <a:pt x="453484" y="52323"/>
                </a:lnTo>
                <a:lnTo>
                  <a:pt x="425006" y="89575"/>
                </a:lnTo>
                <a:lnTo>
                  <a:pt x="406525" y="134578"/>
                </a:lnTo>
                <a:lnTo>
                  <a:pt x="0" y="1645731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38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fping</a:t>
            </a:r>
            <a:endParaRPr/>
          </a:p>
        </p:txBody>
      </p:sp>
      <p:sp>
        <p:nvSpPr>
          <p:cNvPr id="608" name="Google Shape;608;p38"/>
          <p:cNvSpPr txBox="1"/>
          <p:nvPr/>
        </p:nvSpPr>
        <p:spPr>
          <a:xfrm>
            <a:off x="11131550" y="6323647"/>
            <a:ext cx="1778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40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09" name="Google Shape;60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38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1" name="Google Shape;611;p38"/>
          <p:cNvSpPr txBox="1"/>
          <p:nvPr/>
        </p:nvSpPr>
        <p:spPr>
          <a:xfrm>
            <a:off x="305434" y="1001648"/>
            <a:ext cx="10934065" cy="1462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762000" marR="5080" rtl="0" algn="l">
              <a:lnSpc>
                <a:spcPct val="100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rebuchet MS"/>
                <a:ea typeface="Trebuchet MS"/>
                <a:cs typeface="Trebuchet MS"/>
                <a:sym typeface="Trebuchet MS"/>
              </a:rPr>
              <a:t>fping è un programma per l'invio di sonde di eco ICMP agli host della rete, simile a ping, ma con prestazioni migliori per il ping di più host.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Ping dell'intera sottorete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2" name="Google Shape;612;p38"/>
          <p:cNvSpPr txBox="1"/>
          <p:nvPr/>
        </p:nvSpPr>
        <p:spPr>
          <a:xfrm>
            <a:off x="780732" y="3435032"/>
            <a:ext cx="344233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fping -g 192.168.122.0/24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613" name="Google Shape;613;p38"/>
          <p:cNvGrpSpPr/>
          <p:nvPr/>
        </p:nvGrpSpPr>
        <p:grpSpPr>
          <a:xfrm>
            <a:off x="4579620" y="1521447"/>
            <a:ext cx="7425690" cy="5071110"/>
            <a:chOff x="4579620" y="1521447"/>
            <a:chExt cx="7425690" cy="5071110"/>
          </a:xfrm>
        </p:grpSpPr>
        <p:pic>
          <p:nvPicPr>
            <p:cNvPr id="614" name="Google Shape;614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9620" y="1521447"/>
              <a:ext cx="7425690" cy="5071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75200" y="1717040"/>
              <a:ext cx="6847840" cy="44932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6" name="Google Shape;616;p38"/>
          <p:cNvSpPr txBox="1"/>
          <p:nvPr/>
        </p:nvSpPr>
        <p:spPr>
          <a:xfrm>
            <a:off x="698500" y="4025645"/>
            <a:ext cx="3538800" cy="26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Courier New"/>
                <a:ea typeface="Courier New"/>
                <a:cs typeface="Courier New"/>
                <a:sym typeface="Courier New"/>
              </a:rPr>
              <a:t>Questo può essere utilizzato per eseguire un rapido controllo della rete per individuare eventuali dispositivi sospetti ad essa collegati. Ad esempio, tutti i dispositivi attivi (stato di vita) dovrebbero essere conosciuti dall'amministratore di rete, ma in questo caso fping rileva la presenza di un dispositivo con un </a:t>
            </a:r>
            <a:r>
              <a:rPr b="1" lang="en-US" sz="13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IP che termina con .27 </a:t>
            </a:r>
            <a:r>
              <a:rPr b="1" lang="en-US" sz="1300">
                <a:latin typeface="Courier New"/>
                <a:ea typeface="Courier New"/>
                <a:cs typeface="Courier New"/>
                <a:sym typeface="Courier New"/>
              </a:rPr>
              <a:t>sconosciuto alla rete, che potrebbe essere riconosciuto come un </a:t>
            </a:r>
            <a:r>
              <a:rPr b="1" lang="en-US" sz="1300" u="sng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intruso</a:t>
            </a:r>
            <a:r>
              <a:rPr b="1" lang="en-US" sz="13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39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622" name="Google Shape;622;p39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3" name="Google Shape;623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4" name="Google Shape;624;p39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fping</a:t>
            </a:r>
            <a:endParaRPr/>
          </a:p>
        </p:txBody>
      </p:sp>
      <p:sp>
        <p:nvSpPr>
          <p:cNvPr id="625" name="Google Shape;625;p39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6" name="Google Shape;626;p39"/>
          <p:cNvSpPr txBox="1"/>
          <p:nvPr/>
        </p:nvSpPr>
        <p:spPr>
          <a:xfrm>
            <a:off x="680719" y="1001648"/>
            <a:ext cx="10558780" cy="1462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386080" marR="5080" rtl="0" algn="l">
              <a:lnSpc>
                <a:spcPct val="100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rebuchet MS"/>
                <a:ea typeface="Trebuchet MS"/>
                <a:cs typeface="Trebuchet MS"/>
                <a:sym typeface="Trebuchet MS"/>
              </a:rPr>
              <a:t>fping è un programma per l'invio di sonde di eco ICMP agli host della rete, simile a ping, ma con prestazioni migliori per il ping di più host.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Frequenza dei Ping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7" name="Google Shape;627;p39"/>
          <p:cNvSpPr txBox="1"/>
          <p:nvPr/>
        </p:nvSpPr>
        <p:spPr>
          <a:xfrm>
            <a:off x="355600" y="3020948"/>
            <a:ext cx="235013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fping -c 5 -i 100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8" name="Google Shape;628;p39"/>
          <p:cNvSpPr txBox="1"/>
          <p:nvPr/>
        </p:nvSpPr>
        <p:spPr>
          <a:xfrm>
            <a:off x="2949371" y="3020948"/>
            <a:ext cx="2075814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192.168.122.103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9" name="Google Shape;629;p39"/>
          <p:cNvSpPr txBox="1"/>
          <p:nvPr/>
        </p:nvSpPr>
        <p:spPr>
          <a:xfrm>
            <a:off x="647065" y="4025645"/>
            <a:ext cx="3643629" cy="66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Courier New"/>
                <a:ea typeface="Courier New"/>
                <a:cs typeface="Courier New"/>
                <a:sym typeface="Courier New"/>
              </a:rPr>
              <a:t>-c 5: Invia 5 ping.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Courier New"/>
                <a:ea typeface="Courier New"/>
                <a:cs typeface="Courier New"/>
                <a:sym typeface="Courier New"/>
              </a:rPr>
              <a:t>-i 100: Imposta l'intervallo tra i ping a 100 ms.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630" name="Google Shape;630;p39"/>
          <p:cNvGrpSpPr/>
          <p:nvPr/>
        </p:nvGrpSpPr>
        <p:grpSpPr>
          <a:xfrm>
            <a:off x="4897120" y="1394460"/>
            <a:ext cx="7294880" cy="5154930"/>
            <a:chOff x="4897120" y="1394460"/>
            <a:chExt cx="7294880" cy="5154930"/>
          </a:xfrm>
        </p:grpSpPr>
        <p:pic>
          <p:nvPicPr>
            <p:cNvPr id="631" name="Google Shape;631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97120" y="1394460"/>
              <a:ext cx="7294880" cy="5154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2" name="Google Shape;632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92700" y="1590040"/>
              <a:ext cx="6957059" cy="4577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3" name="Google Shape;633;p39"/>
          <p:cNvSpPr txBox="1"/>
          <p:nvPr/>
        </p:nvSpPr>
        <p:spPr>
          <a:xfrm>
            <a:off x="775652" y="5302567"/>
            <a:ext cx="3448050" cy="650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0" lvl="0" marL="12065" marR="5080" rtl="0" algn="ctr">
              <a:lnSpc>
                <a:spcPct val="9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Questo comando può essere usato per limitare la velocità dei ping per evitare di sovraccaricare la rete.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4" name="Google Shape;634;p39"/>
          <p:cNvSpPr txBox="1"/>
          <p:nvPr/>
        </p:nvSpPr>
        <p:spPr>
          <a:xfrm>
            <a:off x="11131550" y="6322828"/>
            <a:ext cx="1778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41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4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90" name="Google Shape;90;p4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1" name="Google Shape;91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p4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 cos'è iptables?</a:t>
            </a:r>
            <a:endParaRPr/>
          </a:p>
        </p:txBody>
      </p:sp>
      <p:sp>
        <p:nvSpPr>
          <p:cNvPr id="93" name="Google Shape;93;p4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4"/>
          <p:cNvSpPr txBox="1"/>
          <p:nvPr/>
        </p:nvSpPr>
        <p:spPr>
          <a:xfrm>
            <a:off x="33972" y="6626264"/>
            <a:ext cx="3339465" cy="150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Tutorial su Iptables: Guida definitiva al firewall Linux (phoenixnap.com)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1013142" y="1688846"/>
            <a:ext cx="10171430" cy="295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iptables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è un'utilità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 riga di comando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la configurazione del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firewall del kernel Linux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7020" lvl="0" marL="299720" rtl="0" algn="l">
              <a:lnSpc>
                <a:spcPct val="100000"/>
              </a:lnSpc>
              <a:spcBef>
                <a:spcPts val="1914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Consente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agli amministratori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di definire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regole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controllare il traffico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di rete in entrata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in uscita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7655" lvl="0" marL="299720" marR="5080" rtl="0" algn="l">
              <a:lnSpc>
                <a:spcPct val="100000"/>
              </a:lnSpc>
              <a:spcBef>
                <a:spcPts val="192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Queste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regole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garantiscono la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sicurezza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determinando quali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pacchetti di rete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possono passare o essere bloccati.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7020" lvl="0" marL="29972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iptables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aiuta 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proteggere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 sistemi Linux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violazioni dei dati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accessi non autorizzati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altri problemi di rete.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minacce alla sicurezza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7020" lvl="0" marL="29972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Gli amministratori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utilizzano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iptables per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applicare le politiche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di sicurezza 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salvaguardare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 sistemi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contro le minacce di rete.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attacchi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basati sulla tecnologia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0"/>
          <p:cNvSpPr txBox="1"/>
          <p:nvPr>
            <p:ph type="title"/>
          </p:nvPr>
        </p:nvSpPr>
        <p:spPr>
          <a:xfrm>
            <a:off x="5920740" y="3001898"/>
            <a:ext cx="496316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Rilevamento di attacchi informatici</a:t>
            </a:r>
            <a:endParaRPr sz="3200"/>
          </a:p>
        </p:txBody>
      </p:sp>
      <p:pic>
        <p:nvPicPr>
          <p:cNvPr id="640" name="Google Shape;64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1" name="Google Shape;641;p40"/>
          <p:cNvGrpSpPr/>
          <p:nvPr/>
        </p:nvGrpSpPr>
        <p:grpSpPr>
          <a:xfrm>
            <a:off x="0" y="-2539"/>
            <a:ext cx="6042659" cy="6863079"/>
            <a:chOff x="0" y="-2539"/>
            <a:chExt cx="6042659" cy="6863079"/>
          </a:xfrm>
        </p:grpSpPr>
        <p:sp>
          <p:nvSpPr>
            <p:cNvPr id="642" name="Google Shape;642;p40"/>
            <p:cNvSpPr/>
            <p:nvPr/>
          </p:nvSpPr>
          <p:spPr>
            <a:xfrm>
              <a:off x="2933792" y="1270"/>
              <a:ext cx="1818639" cy="6856730"/>
            </a:xfrm>
            <a:custGeom>
              <a:rect b="b" l="l" r="r" t="t"/>
              <a:pathLst>
                <a:path extrusionOk="0" h="6856730" w="1818639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3497579" y="17779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3" y="2389124"/>
                  </a:lnTo>
                  <a:lnTo>
                    <a:pt x="1159383" y="2390394"/>
                  </a:lnTo>
                  <a:lnTo>
                    <a:pt x="819277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79"/>
                  </a:lnTo>
                  <a:lnTo>
                    <a:pt x="26543" y="6837679"/>
                  </a:lnTo>
                  <a:lnTo>
                    <a:pt x="843280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extrusionOk="0" h="6837680" w="2545079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2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5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2" y="3464306"/>
                  </a:lnTo>
                  <a:lnTo>
                    <a:pt x="1502029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5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extrusionOk="0" h="6837680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1088"/>
                  </a:lnTo>
                  <a:lnTo>
                    <a:pt x="1547495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8" y="3553968"/>
                  </a:lnTo>
                  <a:lnTo>
                    <a:pt x="1964817" y="2108708"/>
                  </a:lnTo>
                  <a:lnTo>
                    <a:pt x="2540000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44" name="Google Shape;644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539"/>
              <a:ext cx="5842000" cy="68630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5" name="Google Shape;645;p40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41"/>
          <p:cNvGrpSpPr/>
          <p:nvPr/>
        </p:nvGrpSpPr>
        <p:grpSpPr>
          <a:xfrm>
            <a:off x="6352540" y="-9842"/>
            <a:ext cx="5839460" cy="6878955"/>
            <a:chOff x="6352540" y="-9842"/>
            <a:chExt cx="5839460" cy="6878955"/>
          </a:xfrm>
        </p:grpSpPr>
        <p:pic>
          <p:nvPicPr>
            <p:cNvPr id="651" name="Google Shape;651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52540" y="-9842"/>
              <a:ext cx="5839460" cy="6878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2" name="Google Shape;652;p41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7895712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54" name="Google Shape;654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8880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5" name="Google Shape;655;p41"/>
          <p:cNvSpPr txBox="1"/>
          <p:nvPr>
            <p:ph type="title"/>
          </p:nvPr>
        </p:nvSpPr>
        <p:spPr>
          <a:xfrm>
            <a:off x="875347" y="491353"/>
            <a:ext cx="49605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Rilevamento di attacchi informatici</a:t>
            </a:r>
            <a:endParaRPr sz="3200"/>
          </a:p>
        </p:txBody>
      </p:sp>
      <p:sp>
        <p:nvSpPr>
          <p:cNvPr id="656" name="Google Shape;656;p41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57" name="Google Shape;657;p41"/>
          <p:cNvGrpSpPr/>
          <p:nvPr/>
        </p:nvGrpSpPr>
        <p:grpSpPr>
          <a:xfrm>
            <a:off x="1654810" y="3304540"/>
            <a:ext cx="3785869" cy="3350260"/>
            <a:chOff x="1654810" y="3304540"/>
            <a:chExt cx="3785869" cy="3350260"/>
          </a:xfrm>
        </p:grpSpPr>
        <p:pic>
          <p:nvPicPr>
            <p:cNvPr id="658" name="Google Shape;658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87220" y="3304540"/>
              <a:ext cx="3553459" cy="33502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9" name="Google Shape;659;p41"/>
            <p:cNvSpPr/>
            <p:nvPr/>
          </p:nvSpPr>
          <p:spPr>
            <a:xfrm>
              <a:off x="1654810" y="3575050"/>
              <a:ext cx="3568700" cy="2847340"/>
            </a:xfrm>
            <a:custGeom>
              <a:rect b="b" l="l" r="r" t="t"/>
              <a:pathLst>
                <a:path extrusionOk="0" h="2847340" w="3568700">
                  <a:moveTo>
                    <a:pt x="0" y="1247139"/>
                  </a:moveTo>
                  <a:lnTo>
                    <a:pt x="3568700" y="1247139"/>
                  </a:lnTo>
                  <a:lnTo>
                    <a:pt x="3568700" y="0"/>
                  </a:lnTo>
                  <a:lnTo>
                    <a:pt x="0" y="0"/>
                  </a:lnTo>
                  <a:lnTo>
                    <a:pt x="0" y="1247139"/>
                  </a:lnTo>
                  <a:close/>
                </a:path>
                <a:path extrusionOk="0" h="2847340" w="3568700">
                  <a:moveTo>
                    <a:pt x="0" y="2847340"/>
                  </a:moveTo>
                  <a:lnTo>
                    <a:pt x="3568700" y="2847340"/>
                  </a:lnTo>
                  <a:lnTo>
                    <a:pt x="3568700" y="1516380"/>
                  </a:lnTo>
                  <a:lnTo>
                    <a:pt x="0" y="1516380"/>
                  </a:lnTo>
                  <a:lnTo>
                    <a:pt x="0" y="284734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0" name="Google Shape;660;p41"/>
          <p:cNvSpPr txBox="1"/>
          <p:nvPr/>
        </p:nvSpPr>
        <p:spPr>
          <a:xfrm>
            <a:off x="884555" y="3935095"/>
            <a:ext cx="74295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Prima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1" name="Google Shape;661;p41"/>
          <p:cNvSpPr txBox="1"/>
          <p:nvPr/>
        </p:nvSpPr>
        <p:spPr>
          <a:xfrm>
            <a:off x="941069" y="5651500"/>
            <a:ext cx="55372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Dopo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2" name="Google Shape;662;p41"/>
          <p:cNvSpPr txBox="1"/>
          <p:nvPr/>
        </p:nvSpPr>
        <p:spPr>
          <a:xfrm>
            <a:off x="875347" y="1455673"/>
            <a:ext cx="10971530" cy="1397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Rilevamento degli attacchi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 avvelenamento ARP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sulla rete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Consideriamo la macchina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amministrazione di Kali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come una macchina di amministrazione della rete all'interno del sistema di gestione della rete.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rete.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Se nella rete si verificano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attività sospette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l'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amministratore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di rete deve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rilevare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loro. Come?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63" name="Google Shape;663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70600" y="2644139"/>
            <a:ext cx="59436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41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43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42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670" name="Google Shape;670;p42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72" name="Google Shape;672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3" name="Google Shape;673;p42"/>
          <p:cNvSpPr txBox="1"/>
          <p:nvPr>
            <p:ph type="title"/>
          </p:nvPr>
        </p:nvSpPr>
        <p:spPr>
          <a:xfrm>
            <a:off x="875347" y="533153"/>
            <a:ext cx="49605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Rilevamento di attacchi informatici</a:t>
            </a:r>
            <a:endParaRPr sz="3200"/>
          </a:p>
        </p:txBody>
      </p:sp>
      <p:sp>
        <p:nvSpPr>
          <p:cNvPr id="674" name="Google Shape;674;p42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5" name="Google Shape;675;p42"/>
          <p:cNvSpPr txBox="1"/>
          <p:nvPr/>
        </p:nvSpPr>
        <p:spPr>
          <a:xfrm>
            <a:off x="604202" y="1692655"/>
            <a:ext cx="93369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Netdiscover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 è uno strumento di ricognizione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attiva/passiva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degli indirizzi, sviluppato principalmente per le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reti wireless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senza server dhcp, quando si è in viaggio. Può essere utilizzato anche su reti hub/switched.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76" name="Google Shape;676;p42"/>
          <p:cNvGrpSpPr/>
          <p:nvPr/>
        </p:nvGrpSpPr>
        <p:grpSpPr>
          <a:xfrm>
            <a:off x="5618479" y="378459"/>
            <a:ext cx="6167120" cy="6051538"/>
            <a:chOff x="5618479" y="378459"/>
            <a:chExt cx="6167120" cy="6051538"/>
          </a:xfrm>
        </p:grpSpPr>
        <p:pic>
          <p:nvPicPr>
            <p:cNvPr id="677" name="Google Shape;677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104120" y="378459"/>
              <a:ext cx="1681479" cy="1747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8" name="Google Shape;678;p4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18479" y="2092947"/>
              <a:ext cx="6150610" cy="433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9" name="Google Shape;679;p4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14059" y="2288539"/>
              <a:ext cx="5572759" cy="3759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0" name="Google Shape;680;p42"/>
          <p:cNvSpPr txBox="1"/>
          <p:nvPr/>
        </p:nvSpPr>
        <p:spPr>
          <a:xfrm>
            <a:off x="606425" y="3843273"/>
            <a:ext cx="4683760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Netdiscover può anche essere utilizzato 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ispezionare il traffico ARP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della rete o per trovare gli indirizzi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rete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utilizzando la modalità di scansione automatica, che esegue la scansione delle reti locali più comuni.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1" name="Google Shape;681;p42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44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oogle Shape;686;p43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687" name="Google Shape;687;p43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3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9" name="Google Shape;689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0" name="Google Shape;690;p43"/>
          <p:cNvSpPr txBox="1"/>
          <p:nvPr>
            <p:ph type="title"/>
          </p:nvPr>
        </p:nvSpPr>
        <p:spPr>
          <a:xfrm>
            <a:off x="862960" y="457653"/>
            <a:ext cx="49605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Rilevamento di attacchi informatici</a:t>
            </a:r>
            <a:endParaRPr sz="3200"/>
          </a:p>
        </p:txBody>
      </p:sp>
      <p:sp>
        <p:nvSpPr>
          <p:cNvPr id="691" name="Google Shape;691;p43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92" name="Google Shape;69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04119" y="378459"/>
            <a:ext cx="1681479" cy="174752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43"/>
          <p:cNvSpPr txBox="1"/>
          <p:nvPr/>
        </p:nvSpPr>
        <p:spPr>
          <a:xfrm>
            <a:off x="702309" y="1518348"/>
            <a:ext cx="10498455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Non è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stato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avviato alcun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attacco ARP nella rete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contro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server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con un IP che termina con .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109.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199453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baseline="-25000" lang="en-US" sz="27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Arp -a	</a:t>
            </a: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netdiscover -i eth0 -r 192.168.122.1/24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94" name="Google Shape;694;p43"/>
          <p:cNvGrpSpPr/>
          <p:nvPr/>
        </p:nvGrpSpPr>
        <p:grpSpPr>
          <a:xfrm>
            <a:off x="647478" y="2481402"/>
            <a:ext cx="5391592" cy="3870069"/>
            <a:chOff x="647478" y="2481402"/>
            <a:chExt cx="5391592" cy="3870069"/>
          </a:xfrm>
        </p:grpSpPr>
        <p:pic>
          <p:nvPicPr>
            <p:cNvPr id="695" name="Google Shape;695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7478" y="2481402"/>
              <a:ext cx="5391592" cy="3870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6" name="Google Shape;696;p4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7560" y="2631440"/>
              <a:ext cx="4904740" cy="33832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7" name="Google Shape;697;p43"/>
          <p:cNvGrpSpPr/>
          <p:nvPr/>
        </p:nvGrpSpPr>
        <p:grpSpPr>
          <a:xfrm>
            <a:off x="6144259" y="2364765"/>
            <a:ext cx="5571490" cy="4072890"/>
            <a:chOff x="6144259" y="2364765"/>
            <a:chExt cx="5571490" cy="4072890"/>
          </a:xfrm>
        </p:grpSpPr>
        <p:pic>
          <p:nvPicPr>
            <p:cNvPr id="698" name="Google Shape;698;p4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144259" y="2364765"/>
              <a:ext cx="5571490" cy="4072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9" name="Google Shape;699;p4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339839" y="2560319"/>
              <a:ext cx="4993640" cy="3495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0" name="Google Shape;700;p43"/>
          <p:cNvSpPr txBox="1"/>
          <p:nvPr/>
        </p:nvSpPr>
        <p:spPr>
          <a:xfrm>
            <a:off x="8216518" y="5001895"/>
            <a:ext cx="12172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Admin Kali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1" name="Google Shape;701;p43"/>
          <p:cNvSpPr txBox="1"/>
          <p:nvPr/>
        </p:nvSpPr>
        <p:spPr>
          <a:xfrm>
            <a:off x="2891396" y="6181350"/>
            <a:ext cx="10473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Server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2" name="Google Shape;702;p43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45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44"/>
          <p:cNvGrpSpPr/>
          <p:nvPr/>
        </p:nvGrpSpPr>
        <p:grpSpPr>
          <a:xfrm>
            <a:off x="438150" y="2397590"/>
            <a:ext cx="5704889" cy="4030074"/>
            <a:chOff x="438150" y="2397590"/>
            <a:chExt cx="5704889" cy="4030074"/>
          </a:xfrm>
        </p:grpSpPr>
        <p:pic>
          <p:nvPicPr>
            <p:cNvPr id="708" name="Google Shape;708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149" y="2397590"/>
              <a:ext cx="5685890" cy="4030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9" name="Google Shape;709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060" y="2547620"/>
              <a:ext cx="5199379" cy="3543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0" name="Google Shape;710;p44"/>
            <p:cNvSpPr/>
            <p:nvPr/>
          </p:nvSpPr>
          <p:spPr>
            <a:xfrm>
              <a:off x="438150" y="2983230"/>
              <a:ext cx="4587240" cy="980440"/>
            </a:xfrm>
            <a:custGeom>
              <a:rect b="b" l="l" r="r" t="t"/>
              <a:pathLst>
                <a:path extrusionOk="0" h="980439" w="4587240">
                  <a:moveTo>
                    <a:pt x="0" y="980440"/>
                  </a:moveTo>
                  <a:lnTo>
                    <a:pt x="4587240" y="980440"/>
                  </a:lnTo>
                  <a:lnTo>
                    <a:pt x="4587240" y="0"/>
                  </a:lnTo>
                  <a:lnTo>
                    <a:pt x="0" y="0"/>
                  </a:lnTo>
                  <a:lnTo>
                    <a:pt x="0" y="98044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1" name="Google Shape;711;p44"/>
          <p:cNvSpPr txBox="1"/>
          <p:nvPr>
            <p:ph type="title"/>
          </p:nvPr>
        </p:nvSpPr>
        <p:spPr>
          <a:xfrm>
            <a:off x="909535" y="294053"/>
            <a:ext cx="49605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Rilevamento di attacchi informatici</a:t>
            </a:r>
            <a:endParaRPr sz="3200"/>
          </a:p>
        </p:txBody>
      </p:sp>
      <p:grpSp>
        <p:nvGrpSpPr>
          <p:cNvPr id="712" name="Google Shape;712;p44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713" name="Google Shape;713;p44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4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5" name="Google Shape;715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6" name="Google Shape;716;p44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7" name="Google Shape;717;p44"/>
          <p:cNvSpPr txBox="1"/>
          <p:nvPr/>
        </p:nvSpPr>
        <p:spPr>
          <a:xfrm>
            <a:off x="702309" y="1518348"/>
            <a:ext cx="8818245" cy="452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'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attacco ARP è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stato avviato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dal lato dell'attaccante (arpspoof o bettercap) nella rete.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contro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server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con un IP che termina con .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109.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18" name="Google Shape;718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04119" y="378459"/>
            <a:ext cx="1681479" cy="174752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44"/>
          <p:cNvSpPr txBox="1"/>
          <p:nvPr/>
        </p:nvSpPr>
        <p:spPr>
          <a:xfrm>
            <a:off x="2684526" y="2043747"/>
            <a:ext cx="730250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Arp -a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0" name="Google Shape;720;p44"/>
          <p:cNvSpPr txBox="1"/>
          <p:nvPr/>
        </p:nvSpPr>
        <p:spPr>
          <a:xfrm>
            <a:off x="6704965" y="2083434"/>
            <a:ext cx="424116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netdiscover -i eth0 -r 192.168.122.1/24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721" name="Google Shape;721;p44"/>
          <p:cNvGrpSpPr/>
          <p:nvPr/>
        </p:nvGrpSpPr>
        <p:grpSpPr>
          <a:xfrm>
            <a:off x="6281420" y="2418067"/>
            <a:ext cx="5568950" cy="3991610"/>
            <a:chOff x="6281420" y="2418067"/>
            <a:chExt cx="5568950" cy="3991610"/>
          </a:xfrm>
        </p:grpSpPr>
        <p:pic>
          <p:nvPicPr>
            <p:cNvPr id="722" name="Google Shape;722;p4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281420" y="2418067"/>
              <a:ext cx="5568950" cy="3991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3" name="Google Shape;723;p4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477000" y="2613660"/>
              <a:ext cx="4991100" cy="3413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4" name="Google Shape;724;p44"/>
          <p:cNvSpPr txBox="1"/>
          <p:nvPr/>
        </p:nvSpPr>
        <p:spPr>
          <a:xfrm>
            <a:off x="8216518" y="5400040"/>
            <a:ext cx="121729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Admin Kali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5" name="Google Shape;725;p44"/>
          <p:cNvSpPr/>
          <p:nvPr/>
        </p:nvSpPr>
        <p:spPr>
          <a:xfrm>
            <a:off x="6242050" y="3288029"/>
            <a:ext cx="4457700" cy="919480"/>
          </a:xfrm>
          <a:custGeom>
            <a:rect b="b" l="l" r="r" t="t"/>
            <a:pathLst>
              <a:path extrusionOk="0" h="919479" w="4457700">
                <a:moveTo>
                  <a:pt x="0" y="919480"/>
                </a:moveTo>
                <a:lnTo>
                  <a:pt x="4457700" y="919480"/>
                </a:lnTo>
                <a:lnTo>
                  <a:pt x="4457700" y="0"/>
                </a:lnTo>
                <a:lnTo>
                  <a:pt x="0" y="0"/>
                </a:lnTo>
                <a:lnTo>
                  <a:pt x="0" y="919480"/>
                </a:lnTo>
                <a:close/>
              </a:path>
            </a:pathLst>
          </a:custGeom>
          <a:noFill/>
          <a:ln cap="flat" cmpd="sng" w="285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44"/>
          <p:cNvSpPr txBox="1"/>
          <p:nvPr/>
        </p:nvSpPr>
        <p:spPr>
          <a:xfrm>
            <a:off x="1020762" y="4626355"/>
            <a:ext cx="405257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I dispositivi con IP che terminano con .1 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.27 hanno lo stesso indirizzo MAC.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7" name="Google Shape;727;p44"/>
          <p:cNvSpPr txBox="1"/>
          <p:nvPr/>
        </p:nvSpPr>
        <p:spPr>
          <a:xfrm>
            <a:off x="2891397" y="6181350"/>
            <a:ext cx="9969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Server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8" name="Google Shape;728;p44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46</a:t>
            </a:r>
            <a:endParaRPr/>
          </a:p>
        </p:txBody>
      </p:sp>
      <p:sp>
        <p:nvSpPr>
          <p:cNvPr id="729" name="Google Shape;729;p44"/>
          <p:cNvSpPr txBox="1"/>
          <p:nvPr/>
        </p:nvSpPr>
        <p:spPr>
          <a:xfrm>
            <a:off x="6644893" y="4700904"/>
            <a:ext cx="370205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Lo strumento rileva lo spoofing ARP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" name="Google Shape;734;p45"/>
          <p:cNvGrpSpPr/>
          <p:nvPr/>
        </p:nvGrpSpPr>
        <p:grpSpPr>
          <a:xfrm>
            <a:off x="6352540" y="-9842"/>
            <a:ext cx="5839460" cy="6878955"/>
            <a:chOff x="6352540" y="-9842"/>
            <a:chExt cx="5839460" cy="6878955"/>
          </a:xfrm>
        </p:grpSpPr>
        <p:pic>
          <p:nvPicPr>
            <p:cNvPr id="735" name="Google Shape;735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52540" y="-9842"/>
              <a:ext cx="5839460" cy="6878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6" name="Google Shape;736;p45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5"/>
            <p:cNvSpPr/>
            <p:nvPr/>
          </p:nvSpPr>
          <p:spPr>
            <a:xfrm>
              <a:off x="7895712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38" name="Google Shape;738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8880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9" name="Google Shape;739;p45"/>
          <p:cNvSpPr txBox="1"/>
          <p:nvPr>
            <p:ph type="title"/>
          </p:nvPr>
        </p:nvSpPr>
        <p:spPr>
          <a:xfrm>
            <a:off x="875347" y="223528"/>
            <a:ext cx="49605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Rilevamento di attacchi informatici</a:t>
            </a:r>
            <a:endParaRPr sz="3200"/>
          </a:p>
        </p:txBody>
      </p:sp>
      <p:sp>
        <p:nvSpPr>
          <p:cNvPr id="740" name="Google Shape;740;p45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41" name="Google Shape;741;p45"/>
          <p:cNvGrpSpPr/>
          <p:nvPr/>
        </p:nvGrpSpPr>
        <p:grpSpPr>
          <a:xfrm>
            <a:off x="6677659" y="2113241"/>
            <a:ext cx="5514340" cy="4436110"/>
            <a:chOff x="6677659" y="2113241"/>
            <a:chExt cx="5514340" cy="4436110"/>
          </a:xfrm>
        </p:grpSpPr>
        <p:pic>
          <p:nvPicPr>
            <p:cNvPr id="742" name="Google Shape;742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77659" y="2113241"/>
              <a:ext cx="5514340" cy="4436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4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873239" y="2308860"/>
              <a:ext cx="5003800" cy="38582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4" name="Google Shape;744;p45"/>
            <p:cNvSpPr/>
            <p:nvPr/>
          </p:nvSpPr>
          <p:spPr>
            <a:xfrm>
              <a:off x="7829549" y="2569210"/>
              <a:ext cx="1638300" cy="436880"/>
            </a:xfrm>
            <a:custGeom>
              <a:rect b="b" l="l" r="r" t="t"/>
              <a:pathLst>
                <a:path extrusionOk="0" h="436880" w="1638300">
                  <a:moveTo>
                    <a:pt x="0" y="436879"/>
                  </a:moveTo>
                  <a:lnTo>
                    <a:pt x="1638300" y="436879"/>
                  </a:lnTo>
                  <a:lnTo>
                    <a:pt x="1638300" y="0"/>
                  </a:lnTo>
                  <a:lnTo>
                    <a:pt x="0" y="0"/>
                  </a:lnTo>
                  <a:lnTo>
                    <a:pt x="0" y="436879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5" name="Google Shape;745;p45"/>
          <p:cNvSpPr txBox="1"/>
          <p:nvPr/>
        </p:nvSpPr>
        <p:spPr>
          <a:xfrm>
            <a:off x="577532" y="1417573"/>
            <a:ext cx="10632300" cy="29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00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Rilevamento di attività sospette nella rete con </a:t>
            </a:r>
            <a:r>
              <a:rPr b="1"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Wireshark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255905" lvl="0" marL="313055" rtl="0" algn="l">
              <a:lnSpc>
                <a:spcPct val="100000"/>
              </a:lnSpc>
              <a:spcBef>
                <a:spcPts val="1935"/>
              </a:spcBef>
              <a:spcAft>
                <a:spcPts val="0"/>
              </a:spcAft>
              <a:buClr>
                <a:srgbClr val="2C2E30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Eseguite </a:t>
            </a:r>
            <a:r>
              <a:rPr b="1"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Wireshark </a:t>
            </a:r>
            <a:r>
              <a:rPr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e lasciate che lo strumento rilevi un pacchetto di </a:t>
            </a:r>
            <a:r>
              <a:rPr b="1"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richieste ARP </a:t>
            </a:r>
            <a:r>
              <a:rPr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attraverso la rete.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115"/>
              </a:spcBef>
              <a:spcAft>
                <a:spcPts val="0"/>
              </a:spcAft>
              <a:buClr>
                <a:srgbClr val="2C2E30"/>
              </a:buClr>
              <a:buSzPts val="1800"/>
              <a:buFont typeface="Arial"/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Dovrebbe essere selezionato</a:t>
            </a:r>
            <a:endParaRPr sz="9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ahoma"/>
              <a:ea typeface="Tahoma"/>
              <a:cs typeface="Tahoma"/>
              <a:sym typeface="Tahoma"/>
            </a:endParaRPr>
          </a:p>
          <a:p>
            <a:pPr indent="-255270" lvl="0" marL="299720" marR="4498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0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Eseguite </a:t>
            </a:r>
            <a:r>
              <a:rPr b="1"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Wireshark </a:t>
            </a:r>
            <a:r>
              <a:rPr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e lasciate che lo strumento rilevi un pacchetto di </a:t>
            </a:r>
            <a:r>
              <a:rPr b="1"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richieste ARP </a:t>
            </a:r>
            <a:r>
              <a:rPr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attraverso la rete.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254634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0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A tal fine, procedere come segue: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255904" lvl="1" marL="756920" marR="4918075" rtl="0" algn="l">
              <a:lnSpc>
                <a:spcPct val="118888"/>
              </a:lnSpc>
              <a:spcBef>
                <a:spcPts val="110"/>
              </a:spcBef>
              <a:spcAft>
                <a:spcPts val="0"/>
              </a:spcAft>
              <a:buClr>
                <a:srgbClr val="2C2E30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Selezionare le </a:t>
            </a:r>
            <a:r>
              <a:rPr b="1"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preferenze </a:t>
            </a:r>
            <a:r>
              <a:rPr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b="1"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Modifica</a:t>
            </a:r>
            <a:r>
              <a:rPr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, quindi </a:t>
            </a:r>
            <a:r>
              <a:rPr b="1"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selezionare </a:t>
            </a:r>
            <a:r>
              <a:rPr lang="en-US" sz="1300">
                <a:solidFill>
                  <a:srgbClr val="2C2E3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🏱❒□⧫□♍□●⬧🡪 </a:t>
            </a:r>
            <a:r>
              <a:rPr b="1"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ARP/RARP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255904" lvl="1" marL="756920" rtl="0" algn="l">
              <a:lnSpc>
                <a:spcPct val="116388"/>
              </a:lnSpc>
              <a:spcBef>
                <a:spcPts val="0"/>
              </a:spcBef>
              <a:spcAft>
                <a:spcPts val="0"/>
              </a:spcAft>
              <a:buClr>
                <a:srgbClr val="2C2E30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Mantenere selezionata l'opzione "</a:t>
            </a:r>
            <a:r>
              <a:rPr b="1"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Rileva le tempeste di richieste ARP</a:t>
            </a:r>
            <a:r>
              <a:rPr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". Quindi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75692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premere </a:t>
            </a:r>
            <a:r>
              <a:rPr b="1" lang="en-US" sz="13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OK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45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47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46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752" name="Google Shape;752;p46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6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54" name="Google Shape;754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5" name="Google Shape;755;p46"/>
          <p:cNvSpPr txBox="1"/>
          <p:nvPr>
            <p:ph type="title"/>
          </p:nvPr>
        </p:nvSpPr>
        <p:spPr>
          <a:xfrm>
            <a:off x="889710" y="293928"/>
            <a:ext cx="49605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Rilevamento di attacchi informatici</a:t>
            </a:r>
            <a:endParaRPr sz="3200"/>
          </a:p>
        </p:txBody>
      </p:sp>
      <p:sp>
        <p:nvSpPr>
          <p:cNvPr id="756" name="Google Shape;756;p46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7" name="Google Shape;757;p46"/>
          <p:cNvSpPr txBox="1"/>
          <p:nvPr/>
        </p:nvSpPr>
        <p:spPr>
          <a:xfrm>
            <a:off x="519112" y="1417573"/>
            <a:ext cx="6028690" cy="856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Rilevamento di attività sospette nella rete con Wireshark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86385" lvl="0" marL="3956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Eseguire lo strumento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Wireshark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sulla macchina di amministrazione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 Kali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8" name="Google Shape;758;p46"/>
          <p:cNvSpPr txBox="1"/>
          <p:nvPr/>
        </p:nvSpPr>
        <p:spPr>
          <a:xfrm>
            <a:off x="5978778" y="3786822"/>
            <a:ext cx="5102225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Filtrare i pacchetti utilizzando il comando arp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20" lvl="0" marL="299720" rtl="0" algn="l">
              <a:lnSpc>
                <a:spcPct val="100000"/>
              </a:lnSpc>
              <a:spcBef>
                <a:spcPts val="216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Wireshark inizia a rilevare le richieste ARP su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la rete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59" name="Google Shape;759;p46"/>
          <p:cNvGrpSpPr/>
          <p:nvPr/>
        </p:nvGrpSpPr>
        <p:grpSpPr>
          <a:xfrm>
            <a:off x="609600" y="2283447"/>
            <a:ext cx="5520690" cy="4574552"/>
            <a:chOff x="609600" y="2283447"/>
            <a:chExt cx="5520690" cy="4574552"/>
          </a:xfrm>
        </p:grpSpPr>
        <p:pic>
          <p:nvPicPr>
            <p:cNvPr id="760" name="Google Shape;760;p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600" y="2283447"/>
              <a:ext cx="5520690" cy="45745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1" name="Google Shape;761;p4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5179" y="2479039"/>
              <a:ext cx="4942840" cy="4127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2" name="Google Shape;762;p46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48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oogle Shape;767;p47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768" name="Google Shape;768;p47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69" name="Google Shape;769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0" name="Google Shape;770;p47"/>
          <p:cNvSpPr txBox="1"/>
          <p:nvPr>
            <p:ph type="title"/>
          </p:nvPr>
        </p:nvSpPr>
        <p:spPr>
          <a:xfrm>
            <a:off x="948685" y="223528"/>
            <a:ext cx="49605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Rilevamento di attacchi informatici</a:t>
            </a:r>
            <a:endParaRPr sz="3200"/>
          </a:p>
        </p:txBody>
      </p:sp>
      <p:sp>
        <p:nvSpPr>
          <p:cNvPr id="771" name="Google Shape;771;p47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2" name="Google Shape;772;p47"/>
          <p:cNvSpPr txBox="1"/>
          <p:nvPr/>
        </p:nvSpPr>
        <p:spPr>
          <a:xfrm>
            <a:off x="444182" y="1319783"/>
            <a:ext cx="8096884" cy="1536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475">
            <a:spAutoFit/>
          </a:bodyPr>
          <a:lstStyle/>
          <a:p>
            <a:pPr indent="0" lvl="0" marL="86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Rilevamento di attività sospette nella rete con Wireshark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87655" lvl="0" marL="434340" marR="508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Eseguire l'attacco arb spoofing utilizzando uno dei metodi precedentemente discussi (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bettercap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arpspoof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71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Bettercap -iface eth0 -caplet spoof.cap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73" name="Google Shape;773;p47"/>
          <p:cNvGrpSpPr/>
          <p:nvPr/>
        </p:nvGrpSpPr>
        <p:grpSpPr>
          <a:xfrm>
            <a:off x="459569" y="2908240"/>
            <a:ext cx="4987631" cy="3949759"/>
            <a:chOff x="459569" y="2908240"/>
            <a:chExt cx="4987631" cy="3949759"/>
          </a:xfrm>
        </p:grpSpPr>
        <p:pic>
          <p:nvPicPr>
            <p:cNvPr id="774" name="Google Shape;774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9569" y="2908240"/>
              <a:ext cx="4987631" cy="3949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5" name="Google Shape;775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9599" y="3058160"/>
              <a:ext cx="4500880" cy="3479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6" name="Google Shape;776;p47"/>
          <p:cNvSpPr txBox="1"/>
          <p:nvPr/>
        </p:nvSpPr>
        <p:spPr>
          <a:xfrm>
            <a:off x="5269865" y="5215001"/>
            <a:ext cx="6149975" cy="452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Wireshark inizia a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rilevare le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richieste di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puntamento ARP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sulla rete.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Per ulteriori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analisi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selezionare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Expert Infromation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dal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menu Analizza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777" name="Google Shape;777;p47"/>
          <p:cNvGrpSpPr/>
          <p:nvPr/>
        </p:nvGrpSpPr>
        <p:grpSpPr>
          <a:xfrm>
            <a:off x="5537200" y="1564639"/>
            <a:ext cx="6654799" cy="3864611"/>
            <a:chOff x="5537200" y="1564639"/>
            <a:chExt cx="6654799" cy="3864611"/>
          </a:xfrm>
        </p:grpSpPr>
        <p:pic>
          <p:nvPicPr>
            <p:cNvPr id="778" name="Google Shape;778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37200" y="2123440"/>
              <a:ext cx="3496309" cy="33058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9" name="Google Shape;779;p4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732779" y="2319019"/>
              <a:ext cx="2918460" cy="2727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0" name="Google Shape;780;p4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938259" y="1564639"/>
              <a:ext cx="3253740" cy="331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1" name="Google Shape;781;p4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133840" y="1760219"/>
              <a:ext cx="2913379" cy="27381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2" name="Google Shape;782;p47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49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48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788" name="Google Shape;788;p48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89" name="Google Shape;789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0" name="Google Shape;790;p48"/>
          <p:cNvSpPr txBox="1"/>
          <p:nvPr>
            <p:ph type="title"/>
          </p:nvPr>
        </p:nvSpPr>
        <p:spPr>
          <a:xfrm>
            <a:off x="736947" y="321978"/>
            <a:ext cx="49605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Rilevamento di attacchi informatici</a:t>
            </a:r>
            <a:endParaRPr sz="3200"/>
          </a:p>
        </p:txBody>
      </p:sp>
      <p:sp>
        <p:nvSpPr>
          <p:cNvPr id="791" name="Google Shape;791;p48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2" name="Google Shape;792;p48"/>
          <p:cNvSpPr txBox="1"/>
          <p:nvPr/>
        </p:nvSpPr>
        <p:spPr>
          <a:xfrm>
            <a:off x="444182" y="1319783"/>
            <a:ext cx="8096884" cy="1536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475">
            <a:spAutoFit/>
          </a:bodyPr>
          <a:lstStyle/>
          <a:p>
            <a:pPr indent="0" lvl="0" marL="86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Rilevamento di attività sospette nella rete con Wireshark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87655" lvl="0" marL="434340" marR="508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Eseguire l'attacco arb spoofing utilizzando uno dei metodi precedentemente discussi (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bettercap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arpspoof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71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Bettercap -iface eth0 -caplet spoof.cap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93" name="Google Shape;793;p48"/>
          <p:cNvGrpSpPr/>
          <p:nvPr/>
        </p:nvGrpSpPr>
        <p:grpSpPr>
          <a:xfrm>
            <a:off x="459569" y="2908240"/>
            <a:ext cx="4987631" cy="3949759"/>
            <a:chOff x="459569" y="2908240"/>
            <a:chExt cx="4987631" cy="3949759"/>
          </a:xfrm>
        </p:grpSpPr>
        <p:pic>
          <p:nvPicPr>
            <p:cNvPr id="794" name="Google Shape;794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9569" y="2908240"/>
              <a:ext cx="4987631" cy="3949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5" name="Google Shape;795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9599" y="3058160"/>
              <a:ext cx="4500880" cy="3479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6" name="Google Shape;796;p48"/>
          <p:cNvSpPr txBox="1"/>
          <p:nvPr/>
        </p:nvSpPr>
        <p:spPr>
          <a:xfrm>
            <a:off x="5269865" y="5215001"/>
            <a:ext cx="6149975" cy="452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Wireshark inizia a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rilevare le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richieste di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puntamento ARP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sulla rete.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Per ulteriori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analisi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selezionare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Expert Infromation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dal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menu Analizza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797" name="Google Shape;797;p48"/>
          <p:cNvGrpSpPr/>
          <p:nvPr/>
        </p:nvGrpSpPr>
        <p:grpSpPr>
          <a:xfrm>
            <a:off x="5537200" y="1564639"/>
            <a:ext cx="6654799" cy="3864611"/>
            <a:chOff x="5537200" y="1564639"/>
            <a:chExt cx="6654799" cy="3864611"/>
          </a:xfrm>
        </p:grpSpPr>
        <p:pic>
          <p:nvPicPr>
            <p:cNvPr id="798" name="Google Shape;798;p4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37200" y="2123440"/>
              <a:ext cx="3496309" cy="33058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9" name="Google Shape;799;p4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732779" y="2319019"/>
              <a:ext cx="2918460" cy="2727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0" name="Google Shape;800;p4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938259" y="1564639"/>
              <a:ext cx="3253740" cy="331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1" name="Google Shape;801;p4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133840" y="1760219"/>
              <a:ext cx="2913379" cy="27381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2" name="Google Shape;802;p48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50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49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808" name="Google Shape;808;p49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09" name="Google Shape;809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0" name="Google Shape;810;p49"/>
          <p:cNvSpPr txBox="1"/>
          <p:nvPr>
            <p:ph type="title"/>
          </p:nvPr>
        </p:nvSpPr>
        <p:spPr>
          <a:xfrm>
            <a:off x="948685" y="223528"/>
            <a:ext cx="49605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Rilevamento di attacchi informatici</a:t>
            </a:r>
            <a:endParaRPr sz="3200"/>
          </a:p>
        </p:txBody>
      </p:sp>
      <p:sp>
        <p:nvSpPr>
          <p:cNvPr id="811" name="Google Shape;811;p49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2" name="Google Shape;812;p49"/>
          <p:cNvSpPr txBox="1"/>
          <p:nvPr/>
        </p:nvSpPr>
        <p:spPr>
          <a:xfrm>
            <a:off x="444182" y="1319783"/>
            <a:ext cx="8096884" cy="1536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475">
            <a:spAutoFit/>
          </a:bodyPr>
          <a:lstStyle/>
          <a:p>
            <a:pPr indent="0" lvl="0" marL="86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Rilevamento di attività sospette nella rete con Wireshark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87655" lvl="0" marL="434340" marR="508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Eseguire l'attacco arb spoofing utilizzando uno dei metodi precedentemente discussi (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bettercap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arpspoof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71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Bettercap -iface eth0 -caplet spoof.cap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13" name="Google Shape;813;p49"/>
          <p:cNvGrpSpPr/>
          <p:nvPr/>
        </p:nvGrpSpPr>
        <p:grpSpPr>
          <a:xfrm>
            <a:off x="459569" y="2908240"/>
            <a:ext cx="4987631" cy="3949759"/>
            <a:chOff x="459569" y="2908240"/>
            <a:chExt cx="4987631" cy="3949759"/>
          </a:xfrm>
        </p:grpSpPr>
        <p:pic>
          <p:nvPicPr>
            <p:cNvPr id="814" name="Google Shape;814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9569" y="2908240"/>
              <a:ext cx="4987631" cy="3949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5" name="Google Shape;815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9599" y="3058160"/>
              <a:ext cx="4500880" cy="3479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6" name="Google Shape;816;p49"/>
          <p:cNvSpPr txBox="1"/>
          <p:nvPr/>
        </p:nvSpPr>
        <p:spPr>
          <a:xfrm>
            <a:off x="5269865" y="5215001"/>
            <a:ext cx="6149975" cy="452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Wireshark inizia a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rilevare le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richieste di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puntamento ARP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sulla rete.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Per ulteriori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analisi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selezionare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Expert Infromation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dal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menu Analizza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7" name="Google Shape;817;p49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51</a:t>
            </a:r>
            <a:endParaRPr/>
          </a:p>
        </p:txBody>
      </p:sp>
      <p:grpSp>
        <p:nvGrpSpPr>
          <p:cNvPr id="818" name="Google Shape;818;p49"/>
          <p:cNvGrpSpPr/>
          <p:nvPr/>
        </p:nvGrpSpPr>
        <p:grpSpPr>
          <a:xfrm>
            <a:off x="8015401" y="1286307"/>
            <a:ext cx="3964414" cy="2865919"/>
            <a:chOff x="2872739" y="871489"/>
            <a:chExt cx="9319261" cy="5883635"/>
          </a:xfrm>
        </p:grpSpPr>
        <p:pic>
          <p:nvPicPr>
            <p:cNvPr id="819" name="Google Shape;819;p4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37200" y="2123440"/>
              <a:ext cx="3496309" cy="33058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0" name="Google Shape;820;p4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732779" y="2319019"/>
              <a:ext cx="2918460" cy="2727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1" name="Google Shape;821;p4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938260" y="1564639"/>
              <a:ext cx="3253740" cy="331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2" name="Google Shape;822;p4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133839" y="1760219"/>
              <a:ext cx="2913379" cy="27381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3" name="Google Shape;823;p4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872739" y="1254754"/>
              <a:ext cx="7303769" cy="5500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4" name="Google Shape;824;p4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829044" y="871489"/>
              <a:ext cx="6725919" cy="49225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5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102" name="Google Shape;102;p5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3" name="Google Shape;103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" name="Google Shape;104;p5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funziona iptables?</a:t>
            </a:r>
            <a:endParaRPr/>
          </a:p>
        </p:txBody>
      </p:sp>
      <p:sp>
        <p:nvSpPr>
          <p:cNvPr id="105" name="Google Shape;105;p5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5"/>
          <p:cNvSpPr txBox="1"/>
          <p:nvPr/>
        </p:nvSpPr>
        <p:spPr>
          <a:xfrm>
            <a:off x="33972" y="6626264"/>
            <a:ext cx="3339465" cy="150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Tutorial su Iptables: Guida definitiva al firewall Linux (phoenixnap.com)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p5"/>
          <p:cNvSpPr txBox="1"/>
          <p:nvPr>
            <p:ph idx="1" type="body"/>
          </p:nvPr>
        </p:nvSpPr>
        <p:spPr>
          <a:xfrm>
            <a:off x="1008062" y="1367790"/>
            <a:ext cx="10175875" cy="441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7780" marR="6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iptables </a:t>
            </a:r>
            <a:r>
              <a:rPr lang="en-US"/>
              <a:t>utilizza le regole per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determinare </a:t>
            </a:r>
            <a:r>
              <a:rPr lang="en-US"/>
              <a:t>cosa fare con un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pacchetto di rete</a:t>
            </a:r>
            <a:r>
              <a:rPr lang="en-US"/>
              <a:t>. L'utilità è costituita dai seguenti componenti:</a:t>
            </a:r>
            <a:endParaRPr/>
          </a:p>
          <a:p>
            <a:pPr indent="-287020" lvl="0" marL="30480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Tabelle</a:t>
            </a:r>
            <a:r>
              <a:rPr lang="en-US"/>
              <a:t>. Le tabelle sono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file </a:t>
            </a:r>
            <a:r>
              <a:rPr lang="en-US"/>
              <a:t>che raggruppano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regole </a:t>
            </a:r>
            <a:r>
              <a:rPr lang="en-US"/>
              <a:t>simili. Una tabella è composta da diverse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catene di </a:t>
            </a:r>
            <a:r>
              <a:rPr lang="en-US"/>
              <a:t>regole.</a:t>
            </a:r>
            <a:endParaRPr/>
          </a:p>
          <a:p>
            <a:pPr indent="-287020" lvl="0" marL="30480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Catene</a:t>
            </a:r>
            <a:r>
              <a:rPr lang="en-US"/>
              <a:t>. Una catena è una stringa di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regole</a:t>
            </a:r>
            <a:r>
              <a:rPr lang="en-US"/>
              <a:t>. Quando viene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ricevuto </a:t>
            </a:r>
            <a:r>
              <a:rPr lang="en-US"/>
              <a:t>un pacchetto, </a:t>
            </a:r>
            <a:r>
              <a:rPr b="1" lang="en-US" u="sng">
                <a:latin typeface="Tahoma"/>
                <a:ea typeface="Tahoma"/>
                <a:cs typeface="Tahoma"/>
                <a:sym typeface="Tahoma"/>
              </a:rPr>
              <a:t>iptables trova </a:t>
            </a:r>
            <a:r>
              <a:rPr lang="en-US"/>
              <a:t>la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tabella </a:t>
            </a:r>
            <a:r>
              <a:rPr lang="en-US"/>
              <a:t>appropriata</a:t>
            </a:r>
            <a:endParaRPr/>
          </a:p>
          <a:p>
            <a:pPr indent="0" lvl="0" marL="3048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/>
              <a:t>e lo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filtra </a:t>
            </a:r>
            <a:r>
              <a:rPr lang="en-US"/>
              <a:t>attraverso la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catena di regole </a:t>
            </a:r>
            <a:r>
              <a:rPr lang="en-US"/>
              <a:t>finché non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trova </a:t>
            </a:r>
            <a:r>
              <a:rPr lang="en-US"/>
              <a:t>una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corrispondenza</a:t>
            </a:r>
            <a:r>
              <a:rPr lang="en-US"/>
              <a:t>.</a:t>
            </a:r>
            <a:endParaRPr/>
          </a:p>
          <a:p>
            <a:pPr indent="-287655" lvl="0" marL="304800" marR="508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Regole. </a:t>
            </a:r>
            <a:r>
              <a:rPr lang="en-US"/>
              <a:t>Una regola è un'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istruzione </a:t>
            </a:r>
            <a:r>
              <a:rPr lang="en-US"/>
              <a:t>che definisce le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condizioni </a:t>
            </a:r>
            <a:r>
              <a:rPr lang="en-US"/>
              <a:t>di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corrispondenza di </a:t>
            </a:r>
            <a:r>
              <a:rPr lang="en-US"/>
              <a:t>un pacchetto, che viene poi inviato a una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destinazione</a:t>
            </a:r>
            <a:r>
              <a:rPr lang="en-US"/>
              <a:t>.</a:t>
            </a:r>
            <a:endParaRPr/>
          </a:p>
          <a:p>
            <a:pPr indent="-287020" lvl="0" marL="30480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Obiettivi. </a:t>
            </a:r>
            <a:r>
              <a:rPr lang="en-US"/>
              <a:t>Un obiettivo è </a:t>
            </a:r>
            <a:r>
              <a:rPr b="1" lang="en-US" u="sng">
                <a:latin typeface="Tahoma"/>
                <a:ea typeface="Tahoma"/>
                <a:cs typeface="Tahoma"/>
                <a:sym typeface="Tahoma"/>
              </a:rPr>
              <a:t>una decisione </a:t>
            </a:r>
            <a:r>
              <a:rPr lang="en-US"/>
              <a:t>su cosa fare di un pacchetto. Il pacchetto viene </a:t>
            </a:r>
            <a:r>
              <a:rPr b="1" lang="en-US" u="sng">
                <a:latin typeface="Tahoma"/>
                <a:ea typeface="Tahoma"/>
                <a:cs typeface="Tahoma"/>
                <a:sym typeface="Tahoma"/>
              </a:rPr>
              <a:t>accettato </a:t>
            </a:r>
            <a:r>
              <a:rPr lang="en-US"/>
              <a:t>o </a:t>
            </a:r>
            <a:r>
              <a:rPr b="1" lang="en-US" u="sng">
                <a:latin typeface="Tahoma"/>
                <a:ea typeface="Tahoma"/>
                <a:cs typeface="Tahoma"/>
                <a:sym typeface="Tahoma"/>
              </a:rPr>
              <a:t>abbandonato</a:t>
            </a:r>
            <a:r>
              <a:rPr lang="en-US"/>
              <a:t>,</a:t>
            </a:r>
            <a:endParaRPr/>
          </a:p>
          <a:p>
            <a:pPr indent="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 </a:t>
            </a:r>
            <a:r>
              <a:rPr b="1" lang="en-US" u="sng">
                <a:latin typeface="Tahoma"/>
                <a:ea typeface="Tahoma"/>
                <a:cs typeface="Tahoma"/>
                <a:sym typeface="Tahoma"/>
              </a:rPr>
              <a:t>rifiutato</a:t>
            </a:r>
            <a:r>
              <a:rPr lang="en-US"/>
              <a:t>.</a:t>
            </a:r>
            <a:endParaRPr/>
          </a:p>
          <a:p>
            <a:pPr indent="-287019" lvl="1" marL="7620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ACCETTA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 Consente il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passaggio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del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pacchetto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attraverso il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firewall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6200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SCARTA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 Scarta il pacchetto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senza informare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mittente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6200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RIFIUTA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Scarta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il pacchetto 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restituisce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una risposta di errore al mittente.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50"/>
          <p:cNvGrpSpPr/>
          <p:nvPr/>
        </p:nvGrpSpPr>
        <p:grpSpPr>
          <a:xfrm>
            <a:off x="7377807" y="0"/>
            <a:ext cx="2555875" cy="6858000"/>
            <a:chOff x="7377807" y="0"/>
            <a:chExt cx="2555875" cy="6858000"/>
          </a:xfrm>
        </p:grpSpPr>
        <p:sp>
          <p:nvSpPr>
            <p:cNvPr id="830" name="Google Shape;830;p50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0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2" name="Google Shape;832;p50"/>
          <p:cNvSpPr txBox="1"/>
          <p:nvPr>
            <p:ph type="title"/>
          </p:nvPr>
        </p:nvSpPr>
        <p:spPr>
          <a:xfrm>
            <a:off x="875347" y="168228"/>
            <a:ext cx="49605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Rilevamento di attacchi informatici</a:t>
            </a:r>
            <a:endParaRPr sz="3200"/>
          </a:p>
        </p:txBody>
      </p:sp>
      <p:sp>
        <p:nvSpPr>
          <p:cNvPr id="833" name="Google Shape;833;p50"/>
          <p:cNvSpPr txBox="1"/>
          <p:nvPr/>
        </p:nvSpPr>
        <p:spPr>
          <a:xfrm>
            <a:off x="11144250" y="6335528"/>
            <a:ext cx="1524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52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34" name="Google Shape;83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50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6" name="Google Shape;836;p50"/>
          <p:cNvSpPr txBox="1"/>
          <p:nvPr/>
        </p:nvSpPr>
        <p:spPr>
          <a:xfrm>
            <a:off x="602615" y="2063496"/>
            <a:ext cx="6776084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attività.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strumento xarp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è in grado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rilevare automaticamente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tali attività.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84150" rtl="0" algn="ctr">
              <a:lnSpc>
                <a:spcPct val="100000"/>
              </a:lnSpc>
              <a:spcBef>
                <a:spcPts val="139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Prima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7" name="Google Shape;837;p50"/>
          <p:cNvSpPr txBox="1"/>
          <p:nvPr/>
        </p:nvSpPr>
        <p:spPr>
          <a:xfrm>
            <a:off x="9081516" y="2086609"/>
            <a:ext cx="54737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Dopo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838" name="Google Shape;838;p50"/>
          <p:cNvGrpSpPr/>
          <p:nvPr/>
        </p:nvGrpSpPr>
        <p:grpSpPr>
          <a:xfrm>
            <a:off x="1612900" y="3068303"/>
            <a:ext cx="4852670" cy="3788410"/>
            <a:chOff x="1612900" y="3068303"/>
            <a:chExt cx="4852670" cy="3788410"/>
          </a:xfrm>
        </p:grpSpPr>
        <p:pic>
          <p:nvPicPr>
            <p:cNvPr id="839" name="Google Shape;839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12900" y="3068303"/>
              <a:ext cx="4852670" cy="3788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0" name="Google Shape;840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08479" y="3263900"/>
              <a:ext cx="4274820" cy="32105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1" name="Google Shape;841;p50"/>
          <p:cNvGrpSpPr/>
          <p:nvPr/>
        </p:nvGrpSpPr>
        <p:grpSpPr>
          <a:xfrm>
            <a:off x="7424419" y="2222511"/>
            <a:ext cx="4735830" cy="4635488"/>
            <a:chOff x="7424419" y="2222511"/>
            <a:chExt cx="4735830" cy="4635488"/>
          </a:xfrm>
        </p:grpSpPr>
        <p:pic>
          <p:nvPicPr>
            <p:cNvPr id="842" name="Google Shape;842;p5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24419" y="2222511"/>
              <a:ext cx="4735830" cy="4635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3" name="Google Shape;843;p5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619999" y="2418080"/>
              <a:ext cx="4157979" cy="4114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4" name="Google Shape;844;p50"/>
          <p:cNvSpPr txBox="1"/>
          <p:nvPr/>
        </p:nvSpPr>
        <p:spPr>
          <a:xfrm>
            <a:off x="444182" y="1285208"/>
            <a:ext cx="113259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6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C2E30"/>
                </a:solidFill>
                <a:latin typeface="Calibri"/>
                <a:ea typeface="Calibri"/>
                <a:cs typeface="Calibri"/>
                <a:sym typeface="Calibri"/>
              </a:rPr>
              <a:t>Attacchi di avvelenamento ARP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280670" lvl="0" marL="457834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Il comando "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arp -a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" deve essere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eseguito manualmente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ogni volta per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rilevare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tali sospetti.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5" name="Google Shape;845;p50"/>
          <p:cNvSpPr txBox="1"/>
          <p:nvPr/>
        </p:nvSpPr>
        <p:spPr>
          <a:xfrm>
            <a:off x="8738924" y="677450"/>
            <a:ext cx="32943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Palatino Linotype"/>
                <a:ea typeface="Palatino Linotype"/>
                <a:cs typeface="Palatino Linotype"/>
                <a:sym typeface="Palatino Linotype"/>
              </a:rPr>
              <a:t>Sistema operativo Windows</a:t>
            </a:r>
            <a:endParaRPr sz="30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51"/>
          <p:cNvSpPr txBox="1"/>
          <p:nvPr>
            <p:ph type="title"/>
          </p:nvPr>
        </p:nvSpPr>
        <p:spPr>
          <a:xfrm>
            <a:off x="806122" y="379897"/>
            <a:ext cx="70053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Prevenzione degli attacchi di avvelenamento ARP</a:t>
            </a:r>
            <a:endParaRPr sz="3200"/>
          </a:p>
        </p:txBody>
      </p:sp>
      <p:grpSp>
        <p:nvGrpSpPr>
          <p:cNvPr id="851" name="Google Shape;851;p51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852" name="Google Shape;852;p51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54" name="Google Shape;854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5" name="Google Shape;855;p51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56" name="Google Shape;856;p51"/>
          <p:cNvGrpSpPr/>
          <p:nvPr/>
        </p:nvGrpSpPr>
        <p:grpSpPr>
          <a:xfrm>
            <a:off x="3180079" y="1148054"/>
            <a:ext cx="6018530" cy="4636770"/>
            <a:chOff x="3180079" y="1148054"/>
            <a:chExt cx="6018530" cy="4636770"/>
          </a:xfrm>
        </p:grpSpPr>
        <p:pic>
          <p:nvPicPr>
            <p:cNvPr id="857" name="Google Shape;857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80079" y="1148054"/>
              <a:ext cx="6018530" cy="4636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8" name="Google Shape;858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75659" y="1343660"/>
              <a:ext cx="5440680" cy="40589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9" name="Google Shape;859;p51"/>
          <p:cNvSpPr txBox="1"/>
          <p:nvPr/>
        </p:nvSpPr>
        <p:spPr>
          <a:xfrm>
            <a:off x="806132" y="5461000"/>
            <a:ext cx="11019155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900">
            <a:spAutoFit/>
          </a:bodyPr>
          <a:lstStyle/>
          <a:p>
            <a:pPr indent="0" lvl="0" marL="12700" marR="5080" rtl="0" algn="l">
              <a:lnSpc>
                <a:spcPct val="10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Si può cambiare "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dinamico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" con "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statico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", ma quando si aggiunge un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nuovo dispositivo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alla rete, è necessario configurarlo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manualmente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0" name="Google Shape;860;p51"/>
          <p:cNvSpPr txBox="1"/>
          <p:nvPr/>
        </p:nvSpPr>
        <p:spPr>
          <a:xfrm>
            <a:off x="11131550" y="6322828"/>
            <a:ext cx="1778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53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1" name="Google Shape;861;p51"/>
          <p:cNvSpPr txBox="1"/>
          <p:nvPr/>
        </p:nvSpPr>
        <p:spPr>
          <a:xfrm>
            <a:off x="8788018" y="836929"/>
            <a:ext cx="291719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Palatino Linotype"/>
                <a:ea typeface="Palatino Linotype"/>
                <a:cs typeface="Palatino Linotype"/>
                <a:sym typeface="Palatino Linotype"/>
              </a:rPr>
              <a:t>Sistema operativo Windows</a:t>
            </a:r>
            <a:endParaRPr sz="36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52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67" name="Google Shape;86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"/>
            <a:ext cx="5842000" cy="6863079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52"/>
          <p:cNvSpPr txBox="1"/>
          <p:nvPr/>
        </p:nvSpPr>
        <p:spPr>
          <a:xfrm>
            <a:off x="5920740" y="2894391"/>
            <a:ext cx="3246120" cy="1075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Avvelenamento ARP</a:t>
            </a:r>
            <a:endParaRPr sz="36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B9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Protezione</a:t>
            </a:r>
            <a:endParaRPr sz="28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53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874" name="Google Shape;874;p53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53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76" name="Google Shape;876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7" name="Google Shape;877;p53"/>
          <p:cNvSpPr txBox="1"/>
          <p:nvPr>
            <p:ph type="title"/>
          </p:nvPr>
        </p:nvSpPr>
        <p:spPr>
          <a:xfrm>
            <a:off x="875347" y="495403"/>
            <a:ext cx="39312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Prevenzione di MITM</a:t>
            </a:r>
            <a:endParaRPr sz="3200"/>
          </a:p>
        </p:txBody>
      </p:sp>
      <p:sp>
        <p:nvSpPr>
          <p:cNvPr id="878" name="Google Shape;878;p53"/>
          <p:cNvSpPr txBox="1"/>
          <p:nvPr/>
        </p:nvSpPr>
        <p:spPr>
          <a:xfrm>
            <a:off x="11131550" y="6322828"/>
            <a:ext cx="1778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55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9" name="Google Shape;879;p53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0" name="Google Shape;880;p53"/>
          <p:cNvSpPr txBox="1"/>
          <p:nvPr/>
        </p:nvSpPr>
        <p:spPr>
          <a:xfrm>
            <a:off x="891535" y="1635540"/>
            <a:ext cx="10408800" cy="43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36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Il rilevamento non è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considerato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un'azione di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prevenzione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99085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Gli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approcci di rilevamento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discussi in precedenza sono stati utilizzati solo per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rilevare lo spoofing ARP.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attacchi.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99085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garantire la sicurezza della rete,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criptare il traffico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utilizzando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HTTPS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(plugin del browser).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99085" rtl="0" algn="l">
              <a:lnSpc>
                <a:spcPct val="100000"/>
              </a:lnSpc>
              <a:spcBef>
                <a:spcPts val="216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versioni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più recenti dei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browser web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supportano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servizi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che avvertono quando si visitano i siti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HTTP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siti web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99085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Alcuni plugin possono effettuare il reindirizzamento da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HTTP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HTTPS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ma gli hacker possono comunque ottenere informazioni su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la vostra comunicazione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insicura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99085" rtl="0" algn="l">
              <a:lnSpc>
                <a:spcPct val="100000"/>
              </a:lnSpc>
              <a:spcBef>
                <a:spcPts val="216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VPN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è la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soluzione migliore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prevenire gli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attacchi MITM.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4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86" name="Google Shape;88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"/>
            <a:ext cx="5842000" cy="6863079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54"/>
          <p:cNvSpPr txBox="1"/>
          <p:nvPr/>
        </p:nvSpPr>
        <p:spPr>
          <a:xfrm>
            <a:off x="5920740" y="2894391"/>
            <a:ext cx="2210435" cy="1075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Protezione</a:t>
            </a:r>
            <a:endParaRPr sz="36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B9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VPN</a:t>
            </a:r>
            <a:endParaRPr sz="28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55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893" name="Google Shape;893;p55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55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95" name="Google Shape;895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6" name="Google Shape;896;p55"/>
          <p:cNvSpPr txBox="1"/>
          <p:nvPr>
            <p:ph type="title"/>
          </p:nvPr>
        </p:nvSpPr>
        <p:spPr>
          <a:xfrm>
            <a:off x="875347" y="223528"/>
            <a:ext cx="56325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VPN per la prevenzione delle MITM</a:t>
            </a:r>
            <a:endParaRPr sz="3200"/>
          </a:p>
        </p:txBody>
      </p:sp>
      <p:sp>
        <p:nvSpPr>
          <p:cNvPr id="897" name="Google Shape;897;p55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8" name="Google Shape;898;p55"/>
          <p:cNvSpPr txBox="1"/>
          <p:nvPr/>
        </p:nvSpPr>
        <p:spPr>
          <a:xfrm>
            <a:off x="985202" y="1431256"/>
            <a:ext cx="10770300" cy="22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43865" lvl="0" marL="4692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Utilizzate qualsiasi strumento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VPN preferito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il vostro test.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443865" lvl="0" marL="46926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test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utilizzo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Avira VPN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la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versione gratuita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443865" lvl="0" marL="4692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È disponibile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una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versione gratuita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con circa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500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MB di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flusso di dati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443865" lvl="0" marL="4692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L'ho installato sul mio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computer Windows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444500" lvl="0" marL="469265" marR="934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Prima di attivare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VPN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visitate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testasp.vulnweb.com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inserite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le vostre credenziali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di accesso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nome utente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password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).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443865" lvl="0" marL="4692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Allo stesso tempo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controllare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Bettercap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la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raccolta di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tutte le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informazioni sul sito web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visitato, compresi i dati di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46926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credenziali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99" name="Google Shape;899;p55"/>
          <p:cNvGrpSpPr/>
          <p:nvPr/>
        </p:nvGrpSpPr>
        <p:grpSpPr>
          <a:xfrm>
            <a:off x="2743200" y="3370630"/>
            <a:ext cx="3498850" cy="3487369"/>
            <a:chOff x="2743200" y="3370630"/>
            <a:chExt cx="3498850" cy="3487369"/>
          </a:xfrm>
        </p:grpSpPr>
        <p:pic>
          <p:nvPicPr>
            <p:cNvPr id="900" name="Google Shape;900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43200" y="3370630"/>
              <a:ext cx="3498850" cy="34873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1" name="Google Shape;901;p5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38779" y="3566159"/>
              <a:ext cx="2920999" cy="32461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2" name="Google Shape;902;p55"/>
          <p:cNvGrpSpPr/>
          <p:nvPr/>
        </p:nvGrpSpPr>
        <p:grpSpPr>
          <a:xfrm>
            <a:off x="6891019" y="3304527"/>
            <a:ext cx="4972050" cy="3553472"/>
            <a:chOff x="6891019" y="3304527"/>
            <a:chExt cx="4972050" cy="3553472"/>
          </a:xfrm>
        </p:grpSpPr>
        <p:pic>
          <p:nvPicPr>
            <p:cNvPr id="903" name="Google Shape;903;p5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891019" y="3304527"/>
              <a:ext cx="4972050" cy="3553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4" name="Google Shape;904;p5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086599" y="3500118"/>
              <a:ext cx="4394200" cy="33121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5" name="Google Shape;905;p55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57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56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911" name="Google Shape;911;p56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56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13" name="Google Shape;913;p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4" name="Google Shape;914;p56"/>
          <p:cNvSpPr txBox="1"/>
          <p:nvPr>
            <p:ph type="title"/>
          </p:nvPr>
        </p:nvSpPr>
        <p:spPr>
          <a:xfrm>
            <a:off x="875347" y="482828"/>
            <a:ext cx="56325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VPN per la prevenzione delle MITM</a:t>
            </a:r>
            <a:endParaRPr sz="3200"/>
          </a:p>
        </p:txBody>
      </p:sp>
      <p:sp>
        <p:nvSpPr>
          <p:cNvPr id="915" name="Google Shape;915;p56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6" name="Google Shape;916;p56"/>
          <p:cNvSpPr txBox="1"/>
          <p:nvPr/>
        </p:nvSpPr>
        <p:spPr>
          <a:xfrm>
            <a:off x="985202" y="1569656"/>
            <a:ext cx="654367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56565" lvl="0" marL="4692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Controllare l'IP del dispositivo Windows utilizzando il comando ipconfig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17" name="Google Shape;917;p56"/>
          <p:cNvGrpSpPr/>
          <p:nvPr/>
        </p:nvGrpSpPr>
        <p:grpSpPr>
          <a:xfrm>
            <a:off x="2788936" y="3415921"/>
            <a:ext cx="3407376" cy="3442078"/>
            <a:chOff x="2788936" y="3415921"/>
            <a:chExt cx="3407376" cy="3442078"/>
          </a:xfrm>
        </p:grpSpPr>
        <p:pic>
          <p:nvPicPr>
            <p:cNvPr id="918" name="Google Shape;918;p5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8936" y="3415921"/>
              <a:ext cx="3407376" cy="3442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9" name="Google Shape;919;p5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38779" y="3566160"/>
              <a:ext cx="2920999" cy="32461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0" name="Google Shape;920;p56"/>
          <p:cNvGrpSpPr/>
          <p:nvPr/>
        </p:nvGrpSpPr>
        <p:grpSpPr>
          <a:xfrm>
            <a:off x="6891019" y="3304527"/>
            <a:ext cx="4972050" cy="3553472"/>
            <a:chOff x="6891019" y="3304527"/>
            <a:chExt cx="4972050" cy="3553472"/>
          </a:xfrm>
        </p:grpSpPr>
        <p:pic>
          <p:nvPicPr>
            <p:cNvPr id="921" name="Google Shape;921;p5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891019" y="3304527"/>
              <a:ext cx="4972050" cy="3553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2" name="Google Shape;922;p5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086599" y="3500118"/>
              <a:ext cx="4394200" cy="33121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3" name="Google Shape;923;p56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58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57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929" name="Google Shape;929;p57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7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31" name="Google Shape;931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2" name="Google Shape;932;p57"/>
          <p:cNvSpPr txBox="1"/>
          <p:nvPr>
            <p:ph type="title"/>
          </p:nvPr>
        </p:nvSpPr>
        <p:spPr>
          <a:xfrm>
            <a:off x="887922" y="445078"/>
            <a:ext cx="56325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VPN per la prevenzione delle MITM</a:t>
            </a:r>
            <a:endParaRPr sz="3200"/>
          </a:p>
        </p:txBody>
      </p:sp>
      <p:sp>
        <p:nvSpPr>
          <p:cNvPr id="933" name="Google Shape;933;p57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4" name="Google Shape;934;p57"/>
          <p:cNvSpPr txBox="1"/>
          <p:nvPr/>
        </p:nvSpPr>
        <p:spPr>
          <a:xfrm>
            <a:off x="431165" y="1569656"/>
            <a:ext cx="11386185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57200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Attivate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VPN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sul vostro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computer Windows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(macchina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vittima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), quindi ricaricate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la stessa pagina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4699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inserire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le proprie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credenziali di accesso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457200" lvl="0" marL="46990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Opserve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differenza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935" name="Google Shape;935;p57"/>
          <p:cNvGrpSpPr/>
          <p:nvPr/>
        </p:nvGrpSpPr>
        <p:grpSpPr>
          <a:xfrm>
            <a:off x="106567" y="2026919"/>
            <a:ext cx="12085431" cy="4829825"/>
            <a:chOff x="106567" y="2026919"/>
            <a:chExt cx="12085431" cy="4829825"/>
          </a:xfrm>
        </p:grpSpPr>
        <p:pic>
          <p:nvPicPr>
            <p:cNvPr id="936" name="Google Shape;936;p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567" y="3070781"/>
              <a:ext cx="4537935" cy="3173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7" name="Google Shape;937;p5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56540" y="3220720"/>
              <a:ext cx="4051300" cy="2687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8" name="Google Shape;938;p5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97680" y="2758454"/>
              <a:ext cx="4352289" cy="4098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9" name="Google Shape;939;p5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93260" y="2954020"/>
              <a:ext cx="3774440" cy="3520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0" name="Google Shape;940;p5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219439" y="2026919"/>
              <a:ext cx="3972559" cy="3298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1" name="Google Shape;941;p5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415019" y="2222500"/>
              <a:ext cx="3591560" cy="27203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2" name="Google Shape;942;p57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59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58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58"/>
          <p:cNvSpPr/>
          <p:nvPr/>
        </p:nvSpPr>
        <p:spPr>
          <a:xfrm>
            <a:off x="6490708" y="32561"/>
            <a:ext cx="5348605" cy="6823709"/>
          </a:xfrm>
          <a:custGeom>
            <a:rect b="b" l="l" r="r" t="t"/>
            <a:pathLst>
              <a:path extrusionOk="0" h="6823709" w="5348605">
                <a:moveTo>
                  <a:pt x="5348309" y="0"/>
                </a:moveTo>
                <a:lnTo>
                  <a:pt x="1917613" y="0"/>
                </a:lnTo>
                <a:lnTo>
                  <a:pt x="0" y="6823423"/>
                </a:lnTo>
                <a:lnTo>
                  <a:pt x="3430670" y="6823423"/>
                </a:lnTo>
                <a:lnTo>
                  <a:pt x="5348309" y="0"/>
                </a:lnTo>
                <a:close/>
              </a:path>
            </a:pathLst>
          </a:custGeom>
          <a:solidFill>
            <a:srgbClr val="FFB900">
              <a:alpha val="1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9" name="Google Shape;949;p58"/>
          <p:cNvGrpSpPr/>
          <p:nvPr/>
        </p:nvGrpSpPr>
        <p:grpSpPr>
          <a:xfrm>
            <a:off x="4064092" y="1270"/>
            <a:ext cx="2923447" cy="6856730"/>
            <a:chOff x="4064092" y="1270"/>
            <a:chExt cx="2923447" cy="6856730"/>
          </a:xfrm>
        </p:grpSpPr>
        <p:sp>
          <p:nvSpPr>
            <p:cNvPr id="950" name="Google Shape;950;p58"/>
            <p:cNvSpPr/>
            <p:nvPr/>
          </p:nvSpPr>
          <p:spPr>
            <a:xfrm>
              <a:off x="5453384" y="5113913"/>
              <a:ext cx="798195" cy="1739264"/>
            </a:xfrm>
            <a:custGeom>
              <a:rect b="b" l="l" r="r" t="t"/>
              <a:pathLst>
                <a:path extrusionOk="0" h="1739265" w="798195">
                  <a:moveTo>
                    <a:pt x="0" y="1738882"/>
                  </a:moveTo>
                  <a:lnTo>
                    <a:pt x="27797" y="1738882"/>
                  </a:lnTo>
                  <a:lnTo>
                    <a:pt x="454005" y="148967"/>
                  </a:lnTo>
                  <a:lnTo>
                    <a:pt x="470551" y="108082"/>
                  </a:lnTo>
                  <a:lnTo>
                    <a:pt x="496363" y="74232"/>
                  </a:lnTo>
                  <a:lnTo>
                    <a:pt x="529456" y="48583"/>
                  </a:lnTo>
                  <a:lnTo>
                    <a:pt x="567843" y="32300"/>
                  </a:lnTo>
                  <a:lnTo>
                    <a:pt x="609540" y="26551"/>
                  </a:lnTo>
                  <a:lnTo>
                    <a:pt x="652561" y="32500"/>
                  </a:lnTo>
                  <a:lnTo>
                    <a:pt x="709480" y="60939"/>
                  </a:lnTo>
                  <a:lnTo>
                    <a:pt x="750515" y="109693"/>
                  </a:lnTo>
                  <a:lnTo>
                    <a:pt x="770867" y="170635"/>
                  </a:lnTo>
                  <a:lnTo>
                    <a:pt x="771922" y="203010"/>
                  </a:lnTo>
                  <a:lnTo>
                    <a:pt x="766400" y="235640"/>
                  </a:lnTo>
                  <a:lnTo>
                    <a:pt x="362669" y="1738882"/>
                  </a:lnTo>
                  <a:lnTo>
                    <a:pt x="390467" y="1738882"/>
                  </a:lnTo>
                  <a:lnTo>
                    <a:pt x="791549" y="242411"/>
                  </a:lnTo>
                  <a:lnTo>
                    <a:pt x="797775" y="204703"/>
                  </a:lnTo>
                  <a:lnTo>
                    <a:pt x="796679" y="167249"/>
                  </a:lnTo>
                  <a:lnTo>
                    <a:pt x="773018" y="96150"/>
                  </a:lnTo>
                  <a:lnTo>
                    <a:pt x="724537" y="39779"/>
                  </a:lnTo>
                  <a:lnTo>
                    <a:pt x="659179" y="6770"/>
                  </a:lnTo>
                  <a:lnTo>
                    <a:pt x="610202" y="0"/>
                  </a:lnTo>
                  <a:lnTo>
                    <a:pt x="561479" y="6597"/>
                  </a:lnTo>
                  <a:lnTo>
                    <a:pt x="516822" y="25481"/>
                  </a:lnTo>
                  <a:lnTo>
                    <a:pt x="478393" y="55285"/>
                  </a:lnTo>
                  <a:lnTo>
                    <a:pt x="448350" y="94645"/>
                  </a:lnTo>
                  <a:lnTo>
                    <a:pt x="428854" y="142195"/>
                  </a:lnTo>
                  <a:lnTo>
                    <a:pt x="0" y="1738882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8"/>
            <p:cNvSpPr/>
            <p:nvPr/>
          </p:nvSpPr>
          <p:spPr>
            <a:xfrm>
              <a:off x="4442459" y="5079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2" y="2389124"/>
                  </a:lnTo>
                  <a:lnTo>
                    <a:pt x="1159382" y="2390394"/>
                  </a:lnTo>
                  <a:lnTo>
                    <a:pt x="819276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80"/>
                  </a:lnTo>
                  <a:lnTo>
                    <a:pt x="26542" y="6837680"/>
                  </a:lnTo>
                  <a:lnTo>
                    <a:pt x="843279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extrusionOk="0" h="6837680" w="2545079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1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4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1" y="3464306"/>
                  </a:lnTo>
                  <a:lnTo>
                    <a:pt x="1502028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4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extrusionOk="0" h="6837680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6" y="2101088"/>
                  </a:lnTo>
                  <a:lnTo>
                    <a:pt x="1547494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7" y="3553968"/>
                  </a:lnTo>
                  <a:lnTo>
                    <a:pt x="1964816" y="2108708"/>
                  </a:lnTo>
                  <a:lnTo>
                    <a:pt x="2539999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58"/>
            <p:cNvSpPr/>
            <p:nvPr/>
          </p:nvSpPr>
          <p:spPr>
            <a:xfrm>
              <a:off x="4064092" y="1270"/>
              <a:ext cx="1818639" cy="6856730"/>
            </a:xfrm>
            <a:custGeom>
              <a:rect b="b" l="l" r="r" t="t"/>
              <a:pathLst>
                <a:path extrusionOk="0" h="6856730" w="1818639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3" name="Google Shape;953;p58"/>
          <p:cNvSpPr txBox="1"/>
          <p:nvPr>
            <p:ph type="title"/>
          </p:nvPr>
        </p:nvSpPr>
        <p:spPr>
          <a:xfrm>
            <a:off x="7050405" y="2170112"/>
            <a:ext cx="3771900" cy="940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B900"/>
                </a:solidFill>
              </a:rPr>
              <a:t>Grazie</a:t>
            </a:r>
            <a:endParaRPr sz="6000"/>
          </a:p>
        </p:txBody>
      </p:sp>
      <p:pic>
        <p:nvPicPr>
          <p:cNvPr id="954" name="Google Shape;95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58"/>
          <p:cNvSpPr txBox="1"/>
          <p:nvPr/>
        </p:nvSpPr>
        <p:spPr>
          <a:xfrm>
            <a:off x="7050405" y="3732783"/>
            <a:ext cx="3162935" cy="1245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 prega di inviare tutte le domande a: Abdelkader Shaaban, </a:t>
            </a:r>
            <a:r>
              <a:rPr lang="en-US" sz="1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abdelkader.Shaaban@ait.ac.at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Stefan Schauer </a:t>
            </a:r>
            <a:r>
              <a:rPr lang="en-US" sz="1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Stefan.Schauer@ait.ac.at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6" name="Google Shape;956;p58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/>
          <p:nvPr>
            <p:ph type="ctr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funziona iptables?</a:t>
            </a:r>
            <a:endParaRPr/>
          </a:p>
        </p:txBody>
      </p:sp>
      <p:sp>
        <p:nvSpPr>
          <p:cNvPr id="114" name="Google Shape;114;p6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3104769" y="2071115"/>
            <a:ext cx="598106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latin typeface="Calibri"/>
                <a:ea typeface="Calibri"/>
                <a:cs typeface="Calibri"/>
                <a:sym typeface="Calibri"/>
              </a:rPr>
              <a:t>$ iptable &lt;operazioni&gt; &lt;stringa&gt; &lt;condizioni&gt; &lt;azione&gt; &lt;azione&gt; &lt;azione&gt;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oogle Shape;116;p6"/>
          <p:cNvGrpSpPr/>
          <p:nvPr/>
        </p:nvGrpSpPr>
        <p:grpSpPr>
          <a:xfrm>
            <a:off x="472440" y="2651760"/>
            <a:ext cx="11344910" cy="2795270"/>
            <a:chOff x="472440" y="2651760"/>
            <a:chExt cx="11344910" cy="2795270"/>
          </a:xfrm>
        </p:grpSpPr>
        <p:pic>
          <p:nvPicPr>
            <p:cNvPr id="117" name="Google Shape;11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2440" y="2651760"/>
              <a:ext cx="11344910" cy="2795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8020" y="2847340"/>
              <a:ext cx="10767060" cy="22174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6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ctr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125" name="Google Shape;125;p7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875347" y="1140523"/>
            <a:ext cx="221297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-L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27" name="Google Shape;127;p7"/>
          <p:cNvGrpSpPr/>
          <p:nvPr/>
        </p:nvGrpSpPr>
        <p:grpSpPr>
          <a:xfrm>
            <a:off x="2707639" y="1620545"/>
            <a:ext cx="6874509" cy="4847590"/>
            <a:chOff x="2707639" y="1620545"/>
            <a:chExt cx="6874509" cy="4847590"/>
          </a:xfrm>
        </p:grpSpPr>
        <p:pic>
          <p:nvPicPr>
            <p:cNvPr id="128" name="Google Shape;12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07639" y="1620545"/>
              <a:ext cx="6874509" cy="4847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03219" y="1816099"/>
              <a:ext cx="6296659" cy="4269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7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1" name="Google Shape;131;p7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8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137" name="Google Shape;137;p8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8" name="Google Shape;13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8"/>
          <p:cNvSpPr txBox="1"/>
          <p:nvPr>
            <p:ph type="title"/>
          </p:nvPr>
        </p:nvSpPr>
        <p:spPr>
          <a:xfrm>
            <a:off x="875347" y="414909"/>
            <a:ext cx="4232910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140" name="Google Shape;140;p8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648652" y="830960"/>
            <a:ext cx="7151370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8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Eliminare tutti i pacchetti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TCP in arrivo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al server sulla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porta 502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71450" rtl="0" algn="l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sudo iptables -A INPUT -p tcp --dport 502 -j REJECT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43" name="Google Shape;143;p8"/>
          <p:cNvGrpSpPr/>
          <p:nvPr/>
        </p:nvGrpSpPr>
        <p:grpSpPr>
          <a:xfrm>
            <a:off x="2750820" y="1694179"/>
            <a:ext cx="6877050" cy="4855210"/>
            <a:chOff x="2750820" y="1694179"/>
            <a:chExt cx="6877050" cy="4855210"/>
          </a:xfrm>
        </p:grpSpPr>
        <p:pic>
          <p:nvPicPr>
            <p:cNvPr id="144" name="Google Shape;144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50820" y="1694179"/>
              <a:ext cx="6877050" cy="48552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46400" y="1889759"/>
              <a:ext cx="6299200" cy="4277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8"/>
            <p:cNvSpPr/>
            <p:nvPr/>
          </p:nvSpPr>
          <p:spPr>
            <a:xfrm>
              <a:off x="2858770" y="3768089"/>
              <a:ext cx="5544820" cy="256540"/>
            </a:xfrm>
            <a:custGeom>
              <a:rect b="b" l="l" r="r" t="t"/>
              <a:pathLst>
                <a:path extrusionOk="0" h="256539" w="5544820">
                  <a:moveTo>
                    <a:pt x="0" y="256539"/>
                  </a:moveTo>
                  <a:lnTo>
                    <a:pt x="5544820" y="256539"/>
                  </a:lnTo>
                  <a:lnTo>
                    <a:pt x="5544820" y="0"/>
                  </a:lnTo>
                  <a:lnTo>
                    <a:pt x="0" y="0"/>
                  </a:lnTo>
                  <a:lnTo>
                    <a:pt x="0" y="256539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8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9"/>
          <p:cNvGrpSpPr/>
          <p:nvPr/>
        </p:nvGrpSpPr>
        <p:grpSpPr>
          <a:xfrm>
            <a:off x="7548879" y="5207528"/>
            <a:ext cx="3294379" cy="1645920"/>
            <a:chOff x="7548879" y="5207528"/>
            <a:chExt cx="3294379" cy="1645920"/>
          </a:xfrm>
        </p:grpSpPr>
        <p:sp>
          <p:nvSpPr>
            <p:cNvPr id="153" name="Google Shape;153;p9"/>
            <p:cNvSpPr/>
            <p:nvPr/>
          </p:nvSpPr>
          <p:spPr>
            <a:xfrm>
              <a:off x="7895711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4" name="Google Shape;154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9"/>
          <p:cNvSpPr txBox="1"/>
          <p:nvPr>
            <p:ph type="title"/>
          </p:nvPr>
        </p:nvSpPr>
        <p:spPr>
          <a:xfrm>
            <a:off x="875347" y="414909"/>
            <a:ext cx="4415790" cy="452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su iptables</a:t>
            </a:r>
            <a:endParaRPr/>
          </a:p>
        </p:txBody>
      </p:sp>
      <p:sp>
        <p:nvSpPr>
          <p:cNvPr id="156" name="Google Shape;156;p9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10676255" y="757554"/>
            <a:ext cx="7569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8" name="Google Shape;158;p9"/>
          <p:cNvSpPr txBox="1"/>
          <p:nvPr/>
        </p:nvSpPr>
        <p:spPr>
          <a:xfrm>
            <a:off x="648652" y="968375"/>
            <a:ext cx="7288530" cy="793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Eliminare tutti i pacchetti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TCP in arrivo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al server sulla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porta 502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7145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Testare la comunicazione tra il client e il server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59" name="Google Shape;159;p9"/>
          <p:cNvGrpSpPr/>
          <p:nvPr/>
        </p:nvGrpSpPr>
        <p:grpSpPr>
          <a:xfrm>
            <a:off x="3436620" y="1899920"/>
            <a:ext cx="6186170" cy="4400550"/>
            <a:chOff x="3436620" y="1899920"/>
            <a:chExt cx="6186170" cy="4400550"/>
          </a:xfrm>
        </p:grpSpPr>
        <p:pic>
          <p:nvPicPr>
            <p:cNvPr id="160" name="Google Shape;160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36620" y="1899920"/>
              <a:ext cx="6186170" cy="440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32200" y="2095500"/>
              <a:ext cx="5608320" cy="3822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Google Shape;162;p9"/>
          <p:cNvSpPr txBox="1"/>
          <p:nvPr/>
        </p:nvSpPr>
        <p:spPr>
          <a:xfrm>
            <a:off x="9659619" y="3899598"/>
            <a:ext cx="1734820" cy="518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La porta è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Courier New"/>
                <a:ea typeface="Courier New"/>
                <a:cs typeface="Courier New"/>
                <a:sym typeface="Courier New"/>
              </a:rPr>
              <a:t>già chiuso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3498850" y="2576829"/>
            <a:ext cx="4330700" cy="215900"/>
          </a:xfrm>
          <a:custGeom>
            <a:rect b="b" l="l" r="r" t="t"/>
            <a:pathLst>
              <a:path extrusionOk="0" h="215900" w="4330700">
                <a:moveTo>
                  <a:pt x="0" y="215900"/>
                </a:moveTo>
                <a:lnTo>
                  <a:pt x="4330700" y="215900"/>
                </a:lnTo>
                <a:lnTo>
                  <a:pt x="4330700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2025-03-31T09:06:45.0000000Z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PowerPoint® for Microsoft 365</vt:lpwstr>
  </property>
</Properties>
</file>