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12192000" cy="6858000"/>
  <p:embeddedFontLst>
    <p:embeddedFont>
      <p:font typeface="Noto Sans Symbols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hJxnpKASKgXDHOs2MG1D6QkTTn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FE2E3B-04DC-4EF0-9E65-5CAB46E4D699}">
  <a:tblStyle styleId="{EBFE2E3B-04DC-4EF0-9E65-5CAB46E4D69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NotoSansSymbols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NotoSansSymbol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0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6488577" y="3288284"/>
            <a:ext cx="5010784" cy="26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9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6488577" y="3288284"/>
            <a:ext cx="5010784" cy="26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8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hyperlink" Target="http://www.kali.org/tools/hping3/)/NPING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://www.kali.org/tools/hping3/)/NPING" TargetMode="External"/><Relationship Id="rId6" Type="http://schemas.openxmlformats.org/officeDocument/2006/relationships/hyperlink" Target="http://www.kali.org/tools/hping3/)/NPING" TargetMode="External"/><Relationship Id="rId7" Type="http://schemas.openxmlformats.org/officeDocument/2006/relationships/image" Target="../media/image45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6.png"/><Relationship Id="rId7" Type="http://schemas.openxmlformats.org/officeDocument/2006/relationships/image" Target="../media/image28.png"/><Relationship Id="rId8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56.png"/><Relationship Id="rId11" Type="http://schemas.openxmlformats.org/officeDocument/2006/relationships/image" Target="../media/image40.png"/><Relationship Id="rId10" Type="http://schemas.openxmlformats.org/officeDocument/2006/relationships/image" Target="../media/image37.png"/><Relationship Id="rId13" Type="http://schemas.openxmlformats.org/officeDocument/2006/relationships/image" Target="../media/image41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51.png"/><Relationship Id="rId9" Type="http://schemas.openxmlformats.org/officeDocument/2006/relationships/image" Target="../media/image64.png"/><Relationship Id="rId15" Type="http://schemas.openxmlformats.org/officeDocument/2006/relationships/image" Target="../media/image50.png"/><Relationship Id="rId14" Type="http://schemas.openxmlformats.org/officeDocument/2006/relationships/image" Target="../media/image44.png"/><Relationship Id="rId17" Type="http://schemas.openxmlformats.org/officeDocument/2006/relationships/image" Target="../media/image48.png"/><Relationship Id="rId16" Type="http://schemas.openxmlformats.org/officeDocument/2006/relationships/image" Target="../media/image47.png"/><Relationship Id="rId5" Type="http://schemas.openxmlformats.org/officeDocument/2006/relationships/image" Target="../media/image33.png"/><Relationship Id="rId19" Type="http://schemas.openxmlformats.org/officeDocument/2006/relationships/image" Target="../media/image55.png"/><Relationship Id="rId6" Type="http://schemas.openxmlformats.org/officeDocument/2006/relationships/image" Target="../media/image34.png"/><Relationship Id="rId18" Type="http://schemas.openxmlformats.org/officeDocument/2006/relationships/image" Target="../media/image49.png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hyperlink" Target="http://www.wireshark.org/" TargetMode="External"/><Relationship Id="rId9" Type="http://schemas.openxmlformats.org/officeDocument/2006/relationships/image" Target="../media/image63.png"/><Relationship Id="rId5" Type="http://schemas.openxmlformats.org/officeDocument/2006/relationships/hyperlink" Target="http://www.kali.org/tools/legion/" TargetMode="External"/><Relationship Id="rId6" Type="http://schemas.openxmlformats.org/officeDocument/2006/relationships/image" Target="../media/image61.png"/><Relationship Id="rId7" Type="http://schemas.openxmlformats.org/officeDocument/2006/relationships/image" Target="../media/image28.png"/><Relationship Id="rId8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54.png"/><Relationship Id="rId7" Type="http://schemas.openxmlformats.org/officeDocument/2006/relationships/image" Target="../media/image60.jpg"/><Relationship Id="rId8" Type="http://schemas.openxmlformats.org/officeDocument/2006/relationships/image" Target="../media/image5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8.png"/><Relationship Id="rId4" Type="http://schemas.openxmlformats.org/officeDocument/2006/relationships/image" Target="../media/image62.png"/><Relationship Id="rId5" Type="http://schemas.openxmlformats.org/officeDocument/2006/relationships/image" Target="../media/image59.png"/><Relationship Id="rId6" Type="http://schemas.openxmlformats.org/officeDocument/2006/relationships/image" Target="../media/image5.png"/><Relationship Id="rId7" Type="http://schemas.openxmlformats.org/officeDocument/2006/relationships/hyperlink" Target="mailto:alcaraz@uma.es" TargetMode="External"/><Relationship Id="rId8" Type="http://schemas.openxmlformats.org/officeDocument/2006/relationships/hyperlink" Target="mailto:abdelkader.shaaban@ait.ac.a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31.png"/><Relationship Id="rId13" Type="http://schemas.openxmlformats.org/officeDocument/2006/relationships/hyperlink" Target="http://www.kali.org/tools/hydra/)" TargetMode="External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43.png"/><Relationship Id="rId7" Type="http://schemas.openxmlformats.org/officeDocument/2006/relationships/image" Target="../media/image23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7198027" y="962650"/>
            <a:ext cx="4706100" cy="3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0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DISPONIBILITÀ</a:t>
            </a:r>
            <a:endParaRPr/>
          </a:p>
        </p:txBody>
      </p:sp>
      <p:grpSp>
        <p:nvGrpSpPr>
          <p:cNvPr id="217" name="Google Shape;217;p10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218" name="Google Shape;21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0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10"/>
          <p:cNvSpPr txBox="1"/>
          <p:nvPr/>
        </p:nvSpPr>
        <p:spPr>
          <a:xfrm>
            <a:off x="122675" y="6548625"/>
            <a:ext cx="7326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692056" y="1489583"/>
            <a:ext cx="7095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416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Attacco di inondazione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508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Un attacco di flooding è la generazione di messaggi spuri per aumentare il traffico di rete, consumando così le risorse del server o della rete.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893350" y="2481579"/>
            <a:ext cx="6696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63830" lvl="0" marL="194945" marR="508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	Pertanto, l'attacco è progettato per mettere fuori uso un servizio o una rete inondandola di grandi quantità di messaggi (traffico), quindi la minaccia è normalmente destinata a scoraggiare le connessioni peer-to-peer.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893350" y="3181458"/>
            <a:ext cx="18447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125">
            <a:spAutoFit/>
          </a:bodyPr>
          <a:lstStyle/>
          <a:p>
            <a:pPr indent="-165100" lvl="0" marL="196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Tipi di attacchi: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3195" lvl="1" marL="37719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Inondazione MAC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195" lvl="1" marL="37719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Inondazione TCP SYN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195" lvl="1" marL="37719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Inondazione UDP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3195" lvl="1" marL="37719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Inondazione ICMP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1076231" y="5084572"/>
            <a:ext cx="57258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70180" lvl="0" marL="19558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Con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HPING </a:t>
            </a:r>
            <a:r>
              <a:rPr lang="en-US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https://www.kali.org/tools/hping3/)</a:t>
            </a:r>
            <a:r>
              <a:rPr b="1"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/NPING </a:t>
            </a:r>
            <a:r>
              <a:rPr lang="en-US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https://man7.org/linux/man-pages/man1/nping.1.html)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77825" marR="209550" rtl="0" algn="l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strumenti Linux, in cui gli aggressori possono provocare diversi tipi di attacchi di flooding, come ad esempio flood ICMP/TCP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8728216" y="384686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9549516" y="4044188"/>
            <a:ext cx="10896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8742422" y="4595105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2" y="0"/>
                </a:lnTo>
                <a:lnTo>
                  <a:pt x="70733" y="9101"/>
                </a:lnTo>
                <a:lnTo>
                  <a:pt x="33920" y="33920"/>
                </a:lnTo>
                <a:lnTo>
                  <a:pt x="9101" y="70733"/>
                </a:lnTo>
                <a:lnTo>
                  <a:pt x="0" y="115812"/>
                </a:lnTo>
                <a:lnTo>
                  <a:pt x="0" y="579051"/>
                </a:lnTo>
                <a:lnTo>
                  <a:pt x="9101" y="624131"/>
                </a:lnTo>
                <a:lnTo>
                  <a:pt x="33920" y="660943"/>
                </a:lnTo>
                <a:lnTo>
                  <a:pt x="70733" y="685762"/>
                </a:lnTo>
                <a:lnTo>
                  <a:pt x="115812" y="694863"/>
                </a:lnTo>
                <a:lnTo>
                  <a:pt x="2615811" y="694863"/>
                </a:lnTo>
                <a:lnTo>
                  <a:pt x="2660891" y="685762"/>
                </a:lnTo>
                <a:lnTo>
                  <a:pt x="2697704" y="660943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2"/>
                </a:lnTo>
                <a:lnTo>
                  <a:pt x="2722524" y="70733"/>
                </a:lnTo>
                <a:lnTo>
                  <a:pt x="2697704" y="33920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1151" y="3459479"/>
            <a:ext cx="1042415" cy="104241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 txBox="1"/>
          <p:nvPr/>
        </p:nvSpPr>
        <p:spPr>
          <a:xfrm>
            <a:off x="3339542" y="4439411"/>
            <a:ext cx="658495" cy="455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36195" lvl="0" marL="48260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HPING/ NPING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4" name="Google Shape;234;p10"/>
          <p:cNvGrpSpPr/>
          <p:nvPr/>
        </p:nvGrpSpPr>
        <p:grpSpPr>
          <a:xfrm>
            <a:off x="5535167" y="3353781"/>
            <a:ext cx="1049924" cy="1611410"/>
            <a:chOff x="5535167" y="3353781"/>
            <a:chExt cx="1049924" cy="1611410"/>
          </a:xfrm>
        </p:grpSpPr>
        <p:pic>
          <p:nvPicPr>
            <p:cNvPr id="235" name="Google Shape;235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573039" y="3353781"/>
              <a:ext cx="1012052" cy="666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535167" y="3971544"/>
              <a:ext cx="1033271" cy="9936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p10"/>
          <p:cNvGrpSpPr/>
          <p:nvPr/>
        </p:nvGrpSpPr>
        <p:grpSpPr>
          <a:xfrm>
            <a:off x="4373879" y="3602735"/>
            <a:ext cx="1085088" cy="1185672"/>
            <a:chOff x="4373879" y="3602735"/>
            <a:chExt cx="1085088" cy="1185672"/>
          </a:xfrm>
        </p:grpSpPr>
        <p:pic>
          <p:nvPicPr>
            <p:cNvPr id="238" name="Google Shape;238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373879" y="3602735"/>
              <a:ext cx="1085088" cy="3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0"/>
            <p:cNvSpPr/>
            <p:nvPr/>
          </p:nvSpPr>
          <p:spPr>
            <a:xfrm>
              <a:off x="4396522" y="3624162"/>
              <a:ext cx="1005840" cy="303530"/>
            </a:xfrm>
            <a:custGeom>
              <a:rect b="b" l="l" r="r" t="t"/>
              <a:pathLst>
                <a:path extrusionOk="0" h="303529" w="1005839">
                  <a:moveTo>
                    <a:pt x="854287" y="0"/>
                  </a:moveTo>
                  <a:lnTo>
                    <a:pt x="854287" y="75730"/>
                  </a:lnTo>
                  <a:lnTo>
                    <a:pt x="0" y="75730"/>
                  </a:lnTo>
                  <a:lnTo>
                    <a:pt x="0" y="227192"/>
                  </a:lnTo>
                  <a:lnTo>
                    <a:pt x="854287" y="227192"/>
                  </a:lnTo>
                  <a:lnTo>
                    <a:pt x="854287" y="302922"/>
                  </a:lnTo>
                  <a:lnTo>
                    <a:pt x="1005748" y="151461"/>
                  </a:lnTo>
                  <a:lnTo>
                    <a:pt x="854287" y="0"/>
                  </a:lnTo>
                  <a:close/>
                </a:path>
              </a:pathLst>
            </a:custGeom>
            <a:solidFill>
              <a:srgbClr val="800000">
                <a:alpha val="2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0" name="Google Shape;240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373879" y="4008119"/>
              <a:ext cx="1085088" cy="384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0"/>
            <p:cNvSpPr/>
            <p:nvPr/>
          </p:nvSpPr>
          <p:spPr>
            <a:xfrm>
              <a:off x="4396524" y="4031054"/>
              <a:ext cx="1005840" cy="303530"/>
            </a:xfrm>
            <a:custGeom>
              <a:rect b="b" l="l" r="r" t="t"/>
              <a:pathLst>
                <a:path extrusionOk="0" h="303529" w="1005839">
                  <a:moveTo>
                    <a:pt x="854285" y="0"/>
                  </a:moveTo>
                  <a:lnTo>
                    <a:pt x="854285" y="75730"/>
                  </a:lnTo>
                  <a:lnTo>
                    <a:pt x="0" y="75730"/>
                  </a:lnTo>
                  <a:lnTo>
                    <a:pt x="0" y="227191"/>
                  </a:lnTo>
                  <a:lnTo>
                    <a:pt x="854285" y="227191"/>
                  </a:lnTo>
                  <a:lnTo>
                    <a:pt x="854285" y="302921"/>
                  </a:lnTo>
                  <a:lnTo>
                    <a:pt x="1005746" y="151461"/>
                  </a:lnTo>
                  <a:lnTo>
                    <a:pt x="854285" y="0"/>
                  </a:lnTo>
                  <a:close/>
                </a:path>
              </a:pathLst>
            </a:custGeom>
            <a:solidFill>
              <a:srgbClr val="800000">
                <a:alpha val="2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2" name="Google Shape;242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373879" y="4404359"/>
              <a:ext cx="1085088" cy="384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0"/>
            <p:cNvSpPr/>
            <p:nvPr/>
          </p:nvSpPr>
          <p:spPr>
            <a:xfrm>
              <a:off x="4396524" y="4426468"/>
              <a:ext cx="1005840" cy="303530"/>
            </a:xfrm>
            <a:custGeom>
              <a:rect b="b" l="l" r="r" t="t"/>
              <a:pathLst>
                <a:path extrusionOk="0" h="303529" w="1005839">
                  <a:moveTo>
                    <a:pt x="854285" y="0"/>
                  </a:moveTo>
                  <a:lnTo>
                    <a:pt x="854285" y="75730"/>
                  </a:lnTo>
                  <a:lnTo>
                    <a:pt x="0" y="75730"/>
                  </a:lnTo>
                  <a:lnTo>
                    <a:pt x="0" y="227191"/>
                  </a:lnTo>
                  <a:lnTo>
                    <a:pt x="854285" y="227191"/>
                  </a:lnTo>
                  <a:lnTo>
                    <a:pt x="854285" y="302921"/>
                  </a:lnTo>
                  <a:lnTo>
                    <a:pt x="1005746" y="151461"/>
                  </a:lnTo>
                  <a:lnTo>
                    <a:pt x="854285" y="0"/>
                  </a:lnTo>
                  <a:close/>
                </a:path>
              </a:pathLst>
            </a:custGeom>
            <a:solidFill>
              <a:srgbClr val="800000">
                <a:alpha val="2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10"/>
          <p:cNvSpPr txBox="1"/>
          <p:nvPr/>
        </p:nvSpPr>
        <p:spPr>
          <a:xfrm>
            <a:off x="4536101" y="3169411"/>
            <a:ext cx="520700" cy="13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3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ping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2715" rtl="0" algn="l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2715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5" name="Google Shape;245;p10"/>
          <p:cNvGrpSpPr/>
          <p:nvPr/>
        </p:nvGrpSpPr>
        <p:grpSpPr>
          <a:xfrm>
            <a:off x="8721965" y="1805746"/>
            <a:ext cx="2731770" cy="1988136"/>
            <a:chOff x="8721965" y="1805746"/>
            <a:chExt cx="2731770" cy="1988136"/>
          </a:xfrm>
        </p:grpSpPr>
        <p:sp>
          <p:nvSpPr>
            <p:cNvPr id="246" name="Google Shape;246;p10"/>
            <p:cNvSpPr/>
            <p:nvPr/>
          </p:nvSpPr>
          <p:spPr>
            <a:xfrm>
              <a:off x="8721965" y="1805746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2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2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3"/>
                  </a:lnTo>
                  <a:lnTo>
                    <a:pt x="2722524" y="70733"/>
                  </a:lnTo>
                  <a:lnTo>
                    <a:pt x="2697704" y="33921"/>
                  </a:lnTo>
                  <a:lnTo>
                    <a:pt x="2660891" y="9101"/>
                  </a:lnTo>
                  <a:lnTo>
                    <a:pt x="261581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8721965" y="2541662"/>
              <a:ext cx="2731770" cy="1252220"/>
            </a:xfrm>
            <a:custGeom>
              <a:rect b="b" l="l" r="r" t="t"/>
              <a:pathLst>
                <a:path extrusionOk="0" h="1252220" w="2731770">
                  <a:moveTo>
                    <a:pt x="2522980" y="0"/>
                  </a:moveTo>
                  <a:lnTo>
                    <a:pt x="208645" y="0"/>
                  </a:lnTo>
                  <a:lnTo>
                    <a:pt x="160805" y="5510"/>
                  </a:lnTo>
                  <a:lnTo>
                    <a:pt x="116888" y="21206"/>
                  </a:lnTo>
                  <a:lnTo>
                    <a:pt x="78148" y="45836"/>
                  </a:lnTo>
                  <a:lnTo>
                    <a:pt x="45837" y="78148"/>
                  </a:lnTo>
                  <a:lnTo>
                    <a:pt x="21206" y="116888"/>
                  </a:lnTo>
                  <a:lnTo>
                    <a:pt x="5510" y="160804"/>
                  </a:lnTo>
                  <a:lnTo>
                    <a:pt x="0" y="208644"/>
                  </a:lnTo>
                  <a:lnTo>
                    <a:pt x="0" y="1043191"/>
                  </a:lnTo>
                  <a:lnTo>
                    <a:pt x="5510" y="1091032"/>
                  </a:lnTo>
                  <a:lnTo>
                    <a:pt x="21206" y="1134949"/>
                  </a:lnTo>
                  <a:lnTo>
                    <a:pt x="45837" y="1173689"/>
                  </a:lnTo>
                  <a:lnTo>
                    <a:pt x="78148" y="1206000"/>
                  </a:lnTo>
                  <a:lnTo>
                    <a:pt x="116888" y="1230630"/>
                  </a:lnTo>
                  <a:lnTo>
                    <a:pt x="160805" y="1246327"/>
                  </a:lnTo>
                  <a:lnTo>
                    <a:pt x="208645" y="1251837"/>
                  </a:lnTo>
                  <a:lnTo>
                    <a:pt x="2522980" y="1251837"/>
                  </a:lnTo>
                  <a:lnTo>
                    <a:pt x="2570820" y="1246327"/>
                  </a:lnTo>
                  <a:lnTo>
                    <a:pt x="2614737" y="1230630"/>
                  </a:lnTo>
                  <a:lnTo>
                    <a:pt x="2653477" y="1206000"/>
                  </a:lnTo>
                  <a:lnTo>
                    <a:pt x="2685788" y="1173689"/>
                  </a:lnTo>
                  <a:lnTo>
                    <a:pt x="2710418" y="1134949"/>
                  </a:lnTo>
                  <a:lnTo>
                    <a:pt x="2726114" y="1091032"/>
                  </a:lnTo>
                  <a:lnTo>
                    <a:pt x="2731625" y="1043191"/>
                  </a:lnTo>
                  <a:lnTo>
                    <a:pt x="2731625" y="208644"/>
                  </a:lnTo>
                  <a:lnTo>
                    <a:pt x="2726114" y="160804"/>
                  </a:lnTo>
                  <a:lnTo>
                    <a:pt x="2710418" y="116888"/>
                  </a:lnTo>
                  <a:lnTo>
                    <a:pt x="2685788" y="78148"/>
                  </a:lnTo>
                  <a:lnTo>
                    <a:pt x="2653477" y="45836"/>
                  </a:lnTo>
                  <a:lnTo>
                    <a:pt x="2614737" y="21206"/>
                  </a:lnTo>
                  <a:lnTo>
                    <a:pt x="2570820" y="5510"/>
                  </a:lnTo>
                  <a:lnTo>
                    <a:pt x="2522980" y="0"/>
                  </a:lnTo>
                  <a:close/>
                </a:path>
              </a:pathLst>
            </a:custGeom>
            <a:solidFill>
              <a:srgbClr val="FFE3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10"/>
          <p:cNvSpPr txBox="1"/>
          <p:nvPr/>
        </p:nvSpPr>
        <p:spPr>
          <a:xfrm>
            <a:off x="8861816" y="1864867"/>
            <a:ext cx="2368500" cy="1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1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forza bruta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Attacco di inondazione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2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dei puffi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replay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1"/>
          <p:cNvGrpSpPr/>
          <p:nvPr/>
        </p:nvGrpSpPr>
        <p:grpSpPr>
          <a:xfrm>
            <a:off x="6893328" y="0"/>
            <a:ext cx="3950049" cy="6858000"/>
            <a:chOff x="6893328" y="0"/>
            <a:chExt cx="3950049" cy="6858000"/>
          </a:xfrm>
        </p:grpSpPr>
        <p:sp>
          <p:nvSpPr>
            <p:cNvPr id="254" name="Google Shape;254;p11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5" name="Google Shape;25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11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11"/>
          <p:cNvSpPr txBox="1"/>
          <p:nvPr>
            <p:ph type="title"/>
          </p:nvPr>
        </p:nvSpPr>
        <p:spPr>
          <a:xfrm>
            <a:off x="855396" y="387603"/>
            <a:ext cx="508317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Compito a casa: Attacco DoS con HPING3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126875" y="6539475"/>
            <a:ext cx="7712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Abdelkader Shaaban, Istituto austriaco di tecnologia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692054" y="1568196"/>
            <a:ext cx="6768600" cy="4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78740" lvl="0" marL="104139" marR="5080" rtl="0" algn="l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Obiettivo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per migliorare le proprie competenze pratiche, è fondamentale impegnarsi in un lavoro pratico. Lo scopo di questo esercizio è simulare le interazioni di rete del mondo reale per fornire un attacco denial-of-service contro una macchina bersaglio.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104139" marR="172085" rtl="0" algn="l">
              <a:lnSpc>
                <a:spcPct val="99000"/>
              </a:lnSpc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Linee guida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Seguire i passaggi indicati di seguito per impostare un ambiente di laboratorio controllato e basato sulla simulazione utilizzando macchine virtuali (vittime e un aggressore). Questa configurazione consente di eseguire l'analisi dei pacchetti sui dispositivi di destinazione in un ambiente sicuro e isolato.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424180" marR="177800" rtl="0" algn="l">
              <a:lnSpc>
                <a:spcPct val="103299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Utilizzate il simulatore di rete GNS3 per creare una topologia con un nodo (macchina vittima) e una macchina Kali Linux che funge da attaccante.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424180" marR="35814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Assicurarsi di installare queste macchine sul software per macchine virtuali preferito e di integrarle con il server GNS3.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4241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Assicurarsi che lo strumento hping3 sia installato su Kali Linux.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104" lvl="0" marL="103504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Compito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28702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Utilizzare hping3 per simulare un attacco TCP SYN flood sulla porta 80 della macchina di destinazione.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28702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Verificare se il computer di destinazione è in grado di visitare i siti web.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28702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Estendere l'attacco a un'altra porta bersaglio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39" lvl="0" marL="286385" marR="233045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Effettuare un confronto tra la larghezza di banda della rete prima e durante l'attacco. Per questo compito si può utilizzare iPerf3 (ma si è liberi di utilizzare qualsiasi altro strumento).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28702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Riportare i risultati e mostrare come la macchina bersaglio è stata colpita dall'attacco.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0" name="Google Shape;260;p11"/>
          <p:cNvGrpSpPr/>
          <p:nvPr/>
        </p:nvGrpSpPr>
        <p:grpSpPr>
          <a:xfrm>
            <a:off x="7163690" y="0"/>
            <a:ext cx="5024824" cy="6857999"/>
            <a:chOff x="7163690" y="0"/>
            <a:chExt cx="5024824" cy="6857999"/>
          </a:xfrm>
        </p:grpSpPr>
        <p:sp>
          <p:nvSpPr>
            <p:cNvPr id="261" name="Google Shape;261;p11"/>
            <p:cNvSpPr/>
            <p:nvPr/>
          </p:nvSpPr>
          <p:spPr>
            <a:xfrm>
              <a:off x="7951304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2" name="Google Shape;26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11"/>
          <p:cNvSpPr txBox="1"/>
          <p:nvPr/>
        </p:nvSpPr>
        <p:spPr>
          <a:xfrm rot="5400000">
            <a:off x="8376222" y="3113912"/>
            <a:ext cx="6788784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COMPITI PRATICI FACOLTATIVI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1390" y="0"/>
            <a:ext cx="2173385" cy="215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12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DISPONIBILITÀ</a:t>
            </a:r>
            <a:endParaRPr/>
          </a:p>
        </p:txBody>
      </p:sp>
      <p:grpSp>
        <p:nvGrpSpPr>
          <p:cNvPr id="271" name="Google Shape;271;p12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272" name="Google Shape;27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1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12"/>
          <p:cNvSpPr txBox="1"/>
          <p:nvPr/>
        </p:nvSpPr>
        <p:spPr>
          <a:xfrm>
            <a:off x="122676" y="6548625"/>
            <a:ext cx="7129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692056" y="1503299"/>
            <a:ext cx="64257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850">
            <a:spAutoFit/>
          </a:bodyPr>
          <a:lstStyle/>
          <a:p>
            <a:pPr indent="-155575" lvl="0" marL="174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Attacco dei puffi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5080" rtl="0" algn="l">
              <a:lnSpc>
                <a:spcPct val="118750"/>
              </a:lnSpc>
              <a:spcBef>
                <a:spcPts val="71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Si tratta di un tipo di flooding ICMP (ad esempio, utilizzando hping3), in cui un aggressore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1076231" y="2427731"/>
            <a:ext cx="60903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Impersona un nodo legittimo (ad esempio utilizzando l'IP della vittima)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5915" lvl="0" marL="35496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Provoca un flood multicast o broadcast inviando un pacchetto ICMP.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657731" y="3234267"/>
            <a:ext cx="69273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70180" lvl="0" marL="39624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Ogni sistema che riceve la richiesta (ICMP echo request) invia una risposta (echo reply) al sistema vittima e non all'attaccante.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0" marL="396240" marR="156845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Di conseguenza, il sistema vittima verrà inondato e l'attaccante negherà il servizio.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41605" lvl="0" marL="167005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Attacco di replay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1016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Questo attacco mira a causare un drastico denial of service riproducendo più volte un messaggio precedente contro un obiettivo specifico.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2346325" rtl="0" algn="l">
              <a:lnSpc>
                <a:spcPct val="112857"/>
              </a:lnSpc>
              <a:spcBef>
                <a:spcPts val="82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Per farlo, l'attaccante deve prima intercettare i canali di comunicazione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8728216" y="384686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9549516" y="4044188"/>
            <a:ext cx="10896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8742422" y="4595105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2" y="0"/>
                </a:lnTo>
                <a:lnTo>
                  <a:pt x="70733" y="9101"/>
                </a:lnTo>
                <a:lnTo>
                  <a:pt x="33920" y="33920"/>
                </a:lnTo>
                <a:lnTo>
                  <a:pt x="9101" y="70733"/>
                </a:lnTo>
                <a:lnTo>
                  <a:pt x="0" y="115812"/>
                </a:lnTo>
                <a:lnTo>
                  <a:pt x="0" y="579051"/>
                </a:lnTo>
                <a:lnTo>
                  <a:pt x="9101" y="624131"/>
                </a:lnTo>
                <a:lnTo>
                  <a:pt x="33920" y="660943"/>
                </a:lnTo>
                <a:lnTo>
                  <a:pt x="70733" y="685762"/>
                </a:lnTo>
                <a:lnTo>
                  <a:pt x="115812" y="694863"/>
                </a:lnTo>
                <a:lnTo>
                  <a:pt x="2615811" y="694863"/>
                </a:lnTo>
                <a:lnTo>
                  <a:pt x="2660891" y="685762"/>
                </a:lnTo>
                <a:lnTo>
                  <a:pt x="2697704" y="660943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2"/>
                </a:lnTo>
                <a:lnTo>
                  <a:pt x="2722524" y="70733"/>
                </a:lnTo>
                <a:lnTo>
                  <a:pt x="2697704" y="33920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5" name="Google Shape;285;p12"/>
          <p:cNvGrpSpPr/>
          <p:nvPr/>
        </p:nvGrpSpPr>
        <p:grpSpPr>
          <a:xfrm>
            <a:off x="8721965" y="1805746"/>
            <a:ext cx="2731770" cy="1988136"/>
            <a:chOff x="8721965" y="1805746"/>
            <a:chExt cx="2731770" cy="1988136"/>
          </a:xfrm>
        </p:grpSpPr>
        <p:sp>
          <p:nvSpPr>
            <p:cNvPr id="286" name="Google Shape;286;p12"/>
            <p:cNvSpPr/>
            <p:nvPr/>
          </p:nvSpPr>
          <p:spPr>
            <a:xfrm>
              <a:off x="8721965" y="1805746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2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2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3"/>
                  </a:lnTo>
                  <a:lnTo>
                    <a:pt x="2722524" y="70733"/>
                  </a:lnTo>
                  <a:lnTo>
                    <a:pt x="2697704" y="33921"/>
                  </a:lnTo>
                  <a:lnTo>
                    <a:pt x="2660891" y="9101"/>
                  </a:lnTo>
                  <a:lnTo>
                    <a:pt x="261581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721965" y="2541662"/>
              <a:ext cx="2731770" cy="1252220"/>
            </a:xfrm>
            <a:custGeom>
              <a:rect b="b" l="l" r="r" t="t"/>
              <a:pathLst>
                <a:path extrusionOk="0" h="1252220" w="2731770">
                  <a:moveTo>
                    <a:pt x="2522980" y="0"/>
                  </a:moveTo>
                  <a:lnTo>
                    <a:pt x="208645" y="0"/>
                  </a:lnTo>
                  <a:lnTo>
                    <a:pt x="160805" y="5510"/>
                  </a:lnTo>
                  <a:lnTo>
                    <a:pt x="116888" y="21206"/>
                  </a:lnTo>
                  <a:lnTo>
                    <a:pt x="78148" y="45836"/>
                  </a:lnTo>
                  <a:lnTo>
                    <a:pt x="45837" y="78148"/>
                  </a:lnTo>
                  <a:lnTo>
                    <a:pt x="21206" y="116888"/>
                  </a:lnTo>
                  <a:lnTo>
                    <a:pt x="5510" y="160804"/>
                  </a:lnTo>
                  <a:lnTo>
                    <a:pt x="0" y="208644"/>
                  </a:lnTo>
                  <a:lnTo>
                    <a:pt x="0" y="1043191"/>
                  </a:lnTo>
                  <a:lnTo>
                    <a:pt x="5510" y="1091032"/>
                  </a:lnTo>
                  <a:lnTo>
                    <a:pt x="21206" y="1134949"/>
                  </a:lnTo>
                  <a:lnTo>
                    <a:pt x="45837" y="1173689"/>
                  </a:lnTo>
                  <a:lnTo>
                    <a:pt x="78148" y="1206000"/>
                  </a:lnTo>
                  <a:lnTo>
                    <a:pt x="116888" y="1230630"/>
                  </a:lnTo>
                  <a:lnTo>
                    <a:pt x="160805" y="1246327"/>
                  </a:lnTo>
                  <a:lnTo>
                    <a:pt x="208645" y="1251837"/>
                  </a:lnTo>
                  <a:lnTo>
                    <a:pt x="2522980" y="1251837"/>
                  </a:lnTo>
                  <a:lnTo>
                    <a:pt x="2570820" y="1246327"/>
                  </a:lnTo>
                  <a:lnTo>
                    <a:pt x="2614737" y="1230630"/>
                  </a:lnTo>
                  <a:lnTo>
                    <a:pt x="2653477" y="1206000"/>
                  </a:lnTo>
                  <a:lnTo>
                    <a:pt x="2685788" y="1173689"/>
                  </a:lnTo>
                  <a:lnTo>
                    <a:pt x="2710418" y="1134949"/>
                  </a:lnTo>
                  <a:lnTo>
                    <a:pt x="2726114" y="1091032"/>
                  </a:lnTo>
                  <a:lnTo>
                    <a:pt x="2731625" y="1043191"/>
                  </a:lnTo>
                  <a:lnTo>
                    <a:pt x="2731625" y="208644"/>
                  </a:lnTo>
                  <a:lnTo>
                    <a:pt x="2726114" y="160804"/>
                  </a:lnTo>
                  <a:lnTo>
                    <a:pt x="2710418" y="116888"/>
                  </a:lnTo>
                  <a:lnTo>
                    <a:pt x="2685788" y="78148"/>
                  </a:lnTo>
                  <a:lnTo>
                    <a:pt x="2653477" y="45836"/>
                  </a:lnTo>
                  <a:lnTo>
                    <a:pt x="2614737" y="21206"/>
                  </a:lnTo>
                  <a:lnTo>
                    <a:pt x="2570820" y="5510"/>
                  </a:lnTo>
                  <a:lnTo>
                    <a:pt x="2522980" y="0"/>
                  </a:lnTo>
                  <a:close/>
                </a:path>
              </a:pathLst>
            </a:custGeom>
            <a:solidFill>
              <a:srgbClr val="FFE3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12"/>
          <p:cNvSpPr txBox="1"/>
          <p:nvPr/>
        </p:nvSpPr>
        <p:spPr>
          <a:xfrm>
            <a:off x="8861816" y="1864867"/>
            <a:ext cx="23685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1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forza bruta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inondazione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2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Attacco dei puffi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Attacco di replay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13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INTEGRITÀ</a:t>
            </a:r>
            <a:endParaRPr/>
          </a:p>
        </p:txBody>
      </p:sp>
      <p:grpSp>
        <p:nvGrpSpPr>
          <p:cNvPr id="295" name="Google Shape;295;p13"/>
          <p:cNvGrpSpPr/>
          <p:nvPr/>
        </p:nvGrpSpPr>
        <p:grpSpPr>
          <a:xfrm>
            <a:off x="7377174" y="0"/>
            <a:ext cx="4097018" cy="6858000"/>
            <a:chOff x="7377174" y="0"/>
            <a:chExt cx="4097018" cy="6858000"/>
          </a:xfrm>
        </p:grpSpPr>
        <p:pic>
          <p:nvPicPr>
            <p:cNvPr id="296" name="Google Shape;296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1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8742422" y="4595105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3"/>
                  </a:lnTo>
                  <a:lnTo>
                    <a:pt x="70733" y="685762"/>
                  </a:lnTo>
                  <a:lnTo>
                    <a:pt x="115812" y="694863"/>
                  </a:lnTo>
                  <a:lnTo>
                    <a:pt x="2615811" y="694863"/>
                  </a:lnTo>
                  <a:lnTo>
                    <a:pt x="2660891" y="685762"/>
                  </a:lnTo>
                  <a:lnTo>
                    <a:pt x="2697704" y="660943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13"/>
          <p:cNvSpPr txBox="1"/>
          <p:nvPr/>
        </p:nvSpPr>
        <p:spPr>
          <a:xfrm>
            <a:off x="122675" y="6548625"/>
            <a:ext cx="7074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692056" y="1486069"/>
            <a:ext cx="62871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-120649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Configurazione errata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62559" lvl="1" marL="39560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Questo tipo di attacco può essere accidentale (errore umano) o pianificato.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692056" y="2120053"/>
            <a:ext cx="63660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-136525" lvl="0" marL="161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Dirottamento (ad es. iniezione di malware)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8910" lvl="1" marL="394970" marR="228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Non solo a causa delle vulnerabilità, ma anche per aspetti quali la cattiva configurazione/errore umano, il phishing, ecc.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36525" lvl="0" marL="161925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Alterazione della rete di controllo e delle sue principali risorse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8909" lvl="1" marL="395605" rtl="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Uomo nel mezzo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8909" lvl="1" marL="3956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Alterazione del firmware o del sistema operativo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8909" lvl="1" marL="3956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Abuso di protocolli non sicuri come telnet, FTP o HTTP.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8909" lvl="1" marL="3956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Iniezione di codice per azioni di comando e controllo (C&amp;C) dannose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8909" lvl="1" marL="3956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8899" lvl="0" marL="103504" marR="52069" rtl="0" algn="l">
              <a:lnSpc>
                <a:spcPct val="99400"/>
              </a:lnSpc>
              <a:spcBef>
                <a:spcPts val="60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NOTA: Nelle reti di controllo, queste minacce dipendono da diversi fattori: ubicazione degli obiettivi, tipo di autorizzazione e permessi, attività e movimenti (per ricavare attacchi stealth o attacchi mirati come le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Advanced Persistent Threats (APT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)) ....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6" name="Google Shape;306;p13"/>
          <p:cNvGrpSpPr/>
          <p:nvPr/>
        </p:nvGrpSpPr>
        <p:grpSpPr>
          <a:xfrm>
            <a:off x="8769192" y="2157409"/>
            <a:ext cx="2737540" cy="1422474"/>
            <a:chOff x="8769192" y="2157409"/>
            <a:chExt cx="2737540" cy="1422474"/>
          </a:xfrm>
        </p:grpSpPr>
        <p:sp>
          <p:nvSpPr>
            <p:cNvPr id="307" name="Google Shape;307;p13"/>
            <p:cNvSpPr/>
            <p:nvPr/>
          </p:nvSpPr>
          <p:spPr>
            <a:xfrm>
              <a:off x="8769192" y="2884558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0"/>
                  </a:lnTo>
                  <a:lnTo>
                    <a:pt x="9101" y="70732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0"/>
                  </a:lnTo>
                  <a:lnTo>
                    <a:pt x="33921" y="660943"/>
                  </a:lnTo>
                  <a:lnTo>
                    <a:pt x="70733" y="685762"/>
                  </a:lnTo>
                  <a:lnTo>
                    <a:pt x="115813" y="694863"/>
                  </a:lnTo>
                  <a:lnTo>
                    <a:pt x="2615811" y="694863"/>
                  </a:lnTo>
                  <a:lnTo>
                    <a:pt x="2660891" y="685762"/>
                  </a:lnTo>
                  <a:lnTo>
                    <a:pt x="2697704" y="660943"/>
                  </a:lnTo>
                  <a:lnTo>
                    <a:pt x="2722524" y="624130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2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774962" y="2157409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4"/>
                  </a:lnTo>
                  <a:lnTo>
                    <a:pt x="70733" y="685764"/>
                  </a:lnTo>
                  <a:lnTo>
                    <a:pt x="115812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3"/>
                  </a:lnTo>
                  <a:lnTo>
                    <a:pt x="2722524" y="70733"/>
                  </a:lnTo>
                  <a:lnTo>
                    <a:pt x="2697704" y="33921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13"/>
          <p:cNvSpPr txBox="1"/>
          <p:nvPr/>
        </p:nvSpPr>
        <p:spPr>
          <a:xfrm>
            <a:off x="9426398" y="2355596"/>
            <a:ext cx="142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8742422" y="3626312"/>
            <a:ext cx="2731770" cy="904240"/>
          </a:xfrm>
          <a:custGeom>
            <a:rect b="b" l="l" r="r" t="t"/>
            <a:pathLst>
              <a:path extrusionOk="0" h="904239" w="2731770">
                <a:moveTo>
                  <a:pt x="2580916" y="0"/>
                </a:moveTo>
                <a:lnTo>
                  <a:pt x="150708" y="0"/>
                </a:lnTo>
                <a:lnTo>
                  <a:pt x="103072" y="7683"/>
                </a:lnTo>
                <a:lnTo>
                  <a:pt x="61701" y="29078"/>
                </a:lnTo>
                <a:lnTo>
                  <a:pt x="29077" y="61702"/>
                </a:lnTo>
                <a:lnTo>
                  <a:pt x="7683" y="103073"/>
                </a:lnTo>
                <a:lnTo>
                  <a:pt x="0" y="150709"/>
                </a:lnTo>
                <a:lnTo>
                  <a:pt x="0" y="753518"/>
                </a:lnTo>
                <a:lnTo>
                  <a:pt x="7683" y="801154"/>
                </a:lnTo>
                <a:lnTo>
                  <a:pt x="29077" y="842525"/>
                </a:lnTo>
                <a:lnTo>
                  <a:pt x="61701" y="875149"/>
                </a:lnTo>
                <a:lnTo>
                  <a:pt x="103072" y="896544"/>
                </a:lnTo>
                <a:lnTo>
                  <a:pt x="150708" y="904227"/>
                </a:lnTo>
                <a:lnTo>
                  <a:pt x="2580916" y="904227"/>
                </a:lnTo>
                <a:lnTo>
                  <a:pt x="2628552" y="896544"/>
                </a:lnTo>
                <a:lnTo>
                  <a:pt x="2669922" y="875149"/>
                </a:lnTo>
                <a:lnTo>
                  <a:pt x="2702547" y="842525"/>
                </a:lnTo>
                <a:lnTo>
                  <a:pt x="2723941" y="801154"/>
                </a:lnTo>
                <a:lnTo>
                  <a:pt x="2731625" y="753518"/>
                </a:lnTo>
                <a:lnTo>
                  <a:pt x="2731625" y="150709"/>
                </a:lnTo>
                <a:lnTo>
                  <a:pt x="2723941" y="103073"/>
                </a:lnTo>
                <a:lnTo>
                  <a:pt x="2702547" y="61702"/>
                </a:lnTo>
                <a:lnTo>
                  <a:pt x="2669922" y="29078"/>
                </a:lnTo>
                <a:lnTo>
                  <a:pt x="2628552" y="7683"/>
                </a:lnTo>
                <a:lnTo>
                  <a:pt x="2580916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8865303" y="2943859"/>
            <a:ext cx="24123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13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Iniezione falsa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Iniezione di codice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APT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01" y="2809480"/>
            <a:ext cx="4154804" cy="217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14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INTEGRITÀ</a:t>
            </a:r>
            <a:endParaRPr/>
          </a:p>
        </p:txBody>
      </p:sp>
      <p:grpSp>
        <p:nvGrpSpPr>
          <p:cNvPr id="321" name="Google Shape;321;p14"/>
          <p:cNvGrpSpPr/>
          <p:nvPr/>
        </p:nvGrpSpPr>
        <p:grpSpPr>
          <a:xfrm>
            <a:off x="7377163" y="0"/>
            <a:ext cx="4123690" cy="6858000"/>
            <a:chOff x="7377163" y="0"/>
            <a:chExt cx="4123690" cy="6858000"/>
          </a:xfrm>
        </p:grpSpPr>
        <p:pic>
          <p:nvPicPr>
            <p:cNvPr id="322" name="Google Shape;32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4"/>
            <p:cNvSpPr/>
            <p:nvPr/>
          </p:nvSpPr>
          <p:spPr>
            <a:xfrm>
              <a:off x="7377163" y="0"/>
              <a:ext cx="4123690" cy="6858000"/>
            </a:xfrm>
            <a:custGeom>
              <a:rect b="b" l="l" r="r" t="t"/>
              <a:pathLst>
                <a:path extrusionOk="0" h="6858000" w="4123690">
                  <a:moveTo>
                    <a:pt x="4123652" y="3000375"/>
                  </a:moveTo>
                  <a:lnTo>
                    <a:pt x="4114546" y="2955302"/>
                  </a:lnTo>
                  <a:lnTo>
                    <a:pt x="4089730" y="2918485"/>
                  </a:lnTo>
                  <a:lnTo>
                    <a:pt x="4052913" y="2893669"/>
                  </a:lnTo>
                  <a:lnTo>
                    <a:pt x="4007840" y="2884563"/>
                  </a:lnTo>
                  <a:lnTo>
                    <a:pt x="1756664" y="2884563"/>
                  </a:lnTo>
                  <a:lnTo>
                    <a:pt x="1781771" y="2846184"/>
                  </a:lnTo>
                  <a:lnTo>
                    <a:pt x="1781771" y="2844914"/>
                  </a:lnTo>
                  <a:lnTo>
                    <a:pt x="2124214" y="1567776"/>
                  </a:lnTo>
                  <a:lnTo>
                    <a:pt x="2555227" y="0"/>
                  </a:lnTo>
                  <a:lnTo>
                    <a:pt x="2528138" y="0"/>
                  </a:lnTo>
                  <a:lnTo>
                    <a:pt x="2100021" y="1561414"/>
                  </a:lnTo>
                  <a:lnTo>
                    <a:pt x="1757578" y="2837281"/>
                  </a:lnTo>
                  <a:lnTo>
                    <a:pt x="1732762" y="2874962"/>
                  </a:lnTo>
                  <a:lnTo>
                    <a:pt x="1721535" y="2884563"/>
                  </a:lnTo>
                  <a:lnTo>
                    <a:pt x="1508391" y="2884563"/>
                  </a:lnTo>
                  <a:lnTo>
                    <a:pt x="1490675" y="2868295"/>
                  </a:lnTo>
                  <a:lnTo>
                    <a:pt x="1466303" y="2826067"/>
                  </a:lnTo>
                  <a:lnTo>
                    <a:pt x="1455762" y="2778175"/>
                  </a:lnTo>
                  <a:lnTo>
                    <a:pt x="1460969" y="2727883"/>
                  </a:lnTo>
                  <a:lnTo>
                    <a:pt x="1720672" y="1770024"/>
                  </a:lnTo>
                  <a:lnTo>
                    <a:pt x="1726653" y="1734388"/>
                  </a:lnTo>
                  <a:lnTo>
                    <a:pt x="1725676" y="1701342"/>
                  </a:lnTo>
                  <a:lnTo>
                    <a:pt x="1725599" y="1698637"/>
                  </a:lnTo>
                  <a:lnTo>
                    <a:pt x="1717624" y="1663598"/>
                  </a:lnTo>
                  <a:lnTo>
                    <a:pt x="1702841" y="1630108"/>
                  </a:lnTo>
                  <a:lnTo>
                    <a:pt x="1681937" y="1600136"/>
                  </a:lnTo>
                  <a:lnTo>
                    <a:pt x="1655902" y="1575409"/>
                  </a:lnTo>
                  <a:lnTo>
                    <a:pt x="1637284" y="1563839"/>
                  </a:lnTo>
                  <a:lnTo>
                    <a:pt x="1625333" y="1556410"/>
                  </a:lnTo>
                  <a:lnTo>
                    <a:pt x="1590814" y="1543608"/>
                  </a:lnTo>
                  <a:lnTo>
                    <a:pt x="1541856" y="1537144"/>
                  </a:lnTo>
                  <a:lnTo>
                    <a:pt x="1494497" y="1543608"/>
                  </a:lnTo>
                  <a:lnTo>
                    <a:pt x="1450949" y="1561731"/>
                  </a:lnTo>
                  <a:lnTo>
                    <a:pt x="1413446" y="1590243"/>
                  </a:lnTo>
                  <a:lnTo>
                    <a:pt x="1384223" y="1627873"/>
                  </a:lnTo>
                  <a:lnTo>
                    <a:pt x="1365504" y="1673352"/>
                  </a:lnTo>
                  <a:lnTo>
                    <a:pt x="970864" y="3128581"/>
                  </a:lnTo>
                  <a:lnTo>
                    <a:pt x="0" y="6858000"/>
                  </a:lnTo>
                  <a:lnTo>
                    <a:pt x="25958" y="6858000"/>
                  </a:lnTo>
                  <a:lnTo>
                    <a:pt x="996327" y="3136214"/>
                  </a:lnTo>
                  <a:lnTo>
                    <a:pt x="1390954" y="1680984"/>
                  </a:lnTo>
                  <a:lnTo>
                    <a:pt x="1411947" y="1634909"/>
                  </a:lnTo>
                  <a:lnTo>
                    <a:pt x="1445221" y="1598726"/>
                  </a:lnTo>
                  <a:lnTo>
                    <a:pt x="1487474" y="1574380"/>
                  </a:lnTo>
                  <a:lnTo>
                    <a:pt x="1535404" y="1563839"/>
                  </a:lnTo>
                  <a:lnTo>
                    <a:pt x="1585722" y="1569046"/>
                  </a:lnTo>
                  <a:lnTo>
                    <a:pt x="1641106" y="1596390"/>
                  </a:lnTo>
                  <a:lnTo>
                    <a:pt x="1681200" y="1642821"/>
                  </a:lnTo>
                  <a:lnTo>
                    <a:pt x="1701253" y="1701342"/>
                  </a:lnTo>
                  <a:lnTo>
                    <a:pt x="1701965" y="1732267"/>
                  </a:lnTo>
                  <a:lnTo>
                    <a:pt x="1696478" y="1763674"/>
                  </a:lnTo>
                  <a:lnTo>
                    <a:pt x="1436789" y="2721533"/>
                  </a:lnTo>
                  <a:lnTo>
                    <a:pt x="1430312" y="2770454"/>
                  </a:lnTo>
                  <a:lnTo>
                    <a:pt x="1436789" y="2817774"/>
                  </a:lnTo>
                  <a:lnTo>
                    <a:pt x="1454924" y="2861297"/>
                  </a:lnTo>
                  <a:lnTo>
                    <a:pt x="1477327" y="2890736"/>
                  </a:lnTo>
                  <a:lnTo>
                    <a:pt x="1462760" y="2893669"/>
                  </a:lnTo>
                  <a:lnTo>
                    <a:pt x="1425943" y="2918485"/>
                  </a:lnTo>
                  <a:lnTo>
                    <a:pt x="1401127" y="2955302"/>
                  </a:lnTo>
                  <a:lnTo>
                    <a:pt x="1392021" y="3000375"/>
                  </a:lnTo>
                  <a:lnTo>
                    <a:pt x="1392021" y="3463620"/>
                  </a:lnTo>
                  <a:lnTo>
                    <a:pt x="1401127" y="3508692"/>
                  </a:lnTo>
                  <a:lnTo>
                    <a:pt x="1425943" y="3545509"/>
                  </a:lnTo>
                  <a:lnTo>
                    <a:pt x="1462760" y="3570325"/>
                  </a:lnTo>
                  <a:lnTo>
                    <a:pt x="1507832" y="3579431"/>
                  </a:lnTo>
                  <a:lnTo>
                    <a:pt x="4007840" y="3579431"/>
                  </a:lnTo>
                  <a:lnTo>
                    <a:pt x="4052913" y="3570325"/>
                  </a:lnTo>
                  <a:lnTo>
                    <a:pt x="4089730" y="3545509"/>
                  </a:lnTo>
                  <a:lnTo>
                    <a:pt x="4114546" y="3508692"/>
                  </a:lnTo>
                  <a:lnTo>
                    <a:pt x="4123652" y="3463620"/>
                  </a:lnTo>
                  <a:lnTo>
                    <a:pt x="4123652" y="300037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742422" y="4595105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3"/>
                  </a:lnTo>
                  <a:lnTo>
                    <a:pt x="70733" y="685762"/>
                  </a:lnTo>
                  <a:lnTo>
                    <a:pt x="115812" y="694863"/>
                  </a:lnTo>
                  <a:lnTo>
                    <a:pt x="2615811" y="694863"/>
                  </a:lnTo>
                  <a:lnTo>
                    <a:pt x="2660891" y="685762"/>
                  </a:lnTo>
                  <a:lnTo>
                    <a:pt x="2697704" y="660943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14"/>
          <p:cNvSpPr txBox="1"/>
          <p:nvPr/>
        </p:nvSpPr>
        <p:spPr>
          <a:xfrm>
            <a:off x="122676" y="6548625"/>
            <a:ext cx="7254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692056" y="1485787"/>
            <a:ext cx="63270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-142875" lvl="0" marL="161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900">
                <a:latin typeface="Verdana"/>
                <a:ea typeface="Verdana"/>
                <a:cs typeface="Verdana"/>
                <a:sym typeface="Verdana"/>
              </a:rPr>
              <a:t>Iniezione falsa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5080" rtl="0" algn="l">
              <a:lnSpc>
                <a:spcPct val="117222"/>
              </a:lnSpc>
              <a:spcBef>
                <a:spcPts val="7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Gli aggressori possono essere in grado di iniettare pacchetti spoofed nella rete di controllo, anche impersonando il mittente.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893350" y="5720588"/>
            <a:ext cx="6070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170180" lvl="0" marL="194945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Scapy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(https://scapy.net)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è uno strumento di Linux che fornisce la capacità di modificare o iniettare pacchetti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9088348" y="5403596"/>
            <a:ext cx="20118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 AUTORIZZAZIONE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8774962" y="215740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2" y="0"/>
                </a:lnTo>
                <a:lnTo>
                  <a:pt x="70733" y="9101"/>
                </a:lnTo>
                <a:lnTo>
                  <a:pt x="33920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1"/>
                </a:lnTo>
                <a:lnTo>
                  <a:pt x="9101" y="624131"/>
                </a:lnTo>
                <a:lnTo>
                  <a:pt x="33920" y="660944"/>
                </a:lnTo>
                <a:lnTo>
                  <a:pt x="70733" y="685764"/>
                </a:lnTo>
                <a:lnTo>
                  <a:pt x="115812" y="694865"/>
                </a:lnTo>
                <a:lnTo>
                  <a:pt x="2615811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9426398" y="2355596"/>
            <a:ext cx="142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14"/>
          <p:cNvSpPr/>
          <p:nvPr/>
        </p:nvSpPr>
        <p:spPr>
          <a:xfrm>
            <a:off x="8742422" y="3626312"/>
            <a:ext cx="2731770" cy="904240"/>
          </a:xfrm>
          <a:custGeom>
            <a:rect b="b" l="l" r="r" t="t"/>
            <a:pathLst>
              <a:path extrusionOk="0" h="904239" w="2731770">
                <a:moveTo>
                  <a:pt x="2580916" y="0"/>
                </a:moveTo>
                <a:lnTo>
                  <a:pt x="150708" y="0"/>
                </a:lnTo>
                <a:lnTo>
                  <a:pt x="103072" y="7683"/>
                </a:lnTo>
                <a:lnTo>
                  <a:pt x="61701" y="29078"/>
                </a:lnTo>
                <a:lnTo>
                  <a:pt x="29077" y="61702"/>
                </a:lnTo>
                <a:lnTo>
                  <a:pt x="7683" y="103073"/>
                </a:lnTo>
                <a:lnTo>
                  <a:pt x="0" y="150709"/>
                </a:lnTo>
                <a:lnTo>
                  <a:pt x="0" y="753518"/>
                </a:lnTo>
                <a:lnTo>
                  <a:pt x="7683" y="801154"/>
                </a:lnTo>
                <a:lnTo>
                  <a:pt x="29077" y="842525"/>
                </a:lnTo>
                <a:lnTo>
                  <a:pt x="61701" y="875149"/>
                </a:lnTo>
                <a:lnTo>
                  <a:pt x="103072" y="896544"/>
                </a:lnTo>
                <a:lnTo>
                  <a:pt x="150708" y="904227"/>
                </a:lnTo>
                <a:lnTo>
                  <a:pt x="2580916" y="904227"/>
                </a:lnTo>
                <a:lnTo>
                  <a:pt x="2628552" y="896544"/>
                </a:lnTo>
                <a:lnTo>
                  <a:pt x="2669922" y="875149"/>
                </a:lnTo>
                <a:lnTo>
                  <a:pt x="2702547" y="842525"/>
                </a:lnTo>
                <a:lnTo>
                  <a:pt x="2723941" y="801154"/>
                </a:lnTo>
                <a:lnTo>
                  <a:pt x="2731625" y="753518"/>
                </a:lnTo>
                <a:lnTo>
                  <a:pt x="2731625" y="150709"/>
                </a:lnTo>
                <a:lnTo>
                  <a:pt x="2723941" y="103073"/>
                </a:lnTo>
                <a:lnTo>
                  <a:pt x="2702547" y="61702"/>
                </a:lnTo>
                <a:lnTo>
                  <a:pt x="2669922" y="29078"/>
                </a:lnTo>
                <a:lnTo>
                  <a:pt x="2628552" y="7683"/>
                </a:lnTo>
                <a:lnTo>
                  <a:pt x="2580916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8865303" y="2943859"/>
            <a:ext cx="24123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13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Iniezione falsa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Iniezione di codice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APT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6" name="Google Shape;33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6488" y="2944367"/>
            <a:ext cx="1042415" cy="104241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 txBox="1"/>
          <p:nvPr/>
        </p:nvSpPr>
        <p:spPr>
          <a:xfrm>
            <a:off x="4837857" y="3913123"/>
            <a:ext cx="7626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SCAPY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8" name="Google Shape;338;p14"/>
          <p:cNvGrpSpPr/>
          <p:nvPr/>
        </p:nvGrpSpPr>
        <p:grpSpPr>
          <a:xfrm>
            <a:off x="3425526" y="3883152"/>
            <a:ext cx="4599857" cy="1569856"/>
            <a:chOff x="3425526" y="3883152"/>
            <a:chExt cx="4599857" cy="1569856"/>
          </a:xfrm>
        </p:grpSpPr>
        <p:sp>
          <p:nvSpPr>
            <p:cNvPr id="339" name="Google Shape;339;p14"/>
            <p:cNvSpPr/>
            <p:nvPr/>
          </p:nvSpPr>
          <p:spPr>
            <a:xfrm>
              <a:off x="3425526" y="4595101"/>
              <a:ext cx="3208020" cy="306070"/>
            </a:xfrm>
            <a:custGeom>
              <a:rect b="b" l="l" r="r" t="t"/>
              <a:pathLst>
                <a:path extrusionOk="0" h="306070" w="3208020">
                  <a:moveTo>
                    <a:pt x="3207871" y="3"/>
                  </a:moveTo>
                  <a:lnTo>
                    <a:pt x="38247" y="0"/>
                  </a:lnTo>
                  <a:lnTo>
                    <a:pt x="11202" y="44810"/>
                  </a:lnTo>
                  <a:lnTo>
                    <a:pt x="3005" y="93441"/>
                  </a:lnTo>
                  <a:lnTo>
                    <a:pt x="0" y="152993"/>
                  </a:lnTo>
                  <a:lnTo>
                    <a:pt x="3005" y="212544"/>
                  </a:lnTo>
                  <a:lnTo>
                    <a:pt x="11202" y="261174"/>
                  </a:lnTo>
                  <a:lnTo>
                    <a:pt x="23359" y="293962"/>
                  </a:lnTo>
                  <a:lnTo>
                    <a:pt x="38247" y="305984"/>
                  </a:lnTo>
                  <a:lnTo>
                    <a:pt x="3207871" y="305988"/>
                  </a:lnTo>
                  <a:lnTo>
                    <a:pt x="3192984" y="293965"/>
                  </a:lnTo>
                  <a:lnTo>
                    <a:pt x="3180826" y="261178"/>
                  </a:lnTo>
                  <a:lnTo>
                    <a:pt x="3172629" y="212547"/>
                  </a:lnTo>
                  <a:lnTo>
                    <a:pt x="3169624" y="152996"/>
                  </a:lnTo>
                  <a:lnTo>
                    <a:pt x="3172629" y="93445"/>
                  </a:lnTo>
                  <a:lnTo>
                    <a:pt x="3180826" y="44814"/>
                  </a:lnTo>
                  <a:lnTo>
                    <a:pt x="3192984" y="12026"/>
                  </a:lnTo>
                  <a:lnTo>
                    <a:pt x="3207871" y="3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595150" y="4595105"/>
              <a:ext cx="76835" cy="306070"/>
            </a:xfrm>
            <a:custGeom>
              <a:rect b="b" l="l" r="r" t="t"/>
              <a:pathLst>
                <a:path extrusionOk="0" h="306070" w="76834">
                  <a:moveTo>
                    <a:pt x="38247" y="0"/>
                  </a:moveTo>
                  <a:lnTo>
                    <a:pt x="23360" y="12022"/>
                  </a:lnTo>
                  <a:lnTo>
                    <a:pt x="11202" y="44810"/>
                  </a:lnTo>
                  <a:lnTo>
                    <a:pt x="3005" y="93441"/>
                  </a:lnTo>
                  <a:lnTo>
                    <a:pt x="0" y="152993"/>
                  </a:lnTo>
                  <a:lnTo>
                    <a:pt x="3005" y="212544"/>
                  </a:lnTo>
                  <a:lnTo>
                    <a:pt x="11202" y="261174"/>
                  </a:lnTo>
                  <a:lnTo>
                    <a:pt x="23360" y="293961"/>
                  </a:lnTo>
                  <a:lnTo>
                    <a:pt x="38247" y="305984"/>
                  </a:lnTo>
                  <a:lnTo>
                    <a:pt x="53135" y="293961"/>
                  </a:lnTo>
                  <a:lnTo>
                    <a:pt x="65293" y="261174"/>
                  </a:lnTo>
                  <a:lnTo>
                    <a:pt x="73490" y="212544"/>
                  </a:lnTo>
                  <a:lnTo>
                    <a:pt x="76495" y="152993"/>
                  </a:lnTo>
                  <a:lnTo>
                    <a:pt x="73490" y="93441"/>
                  </a:lnTo>
                  <a:lnTo>
                    <a:pt x="65293" y="44810"/>
                  </a:lnTo>
                  <a:lnTo>
                    <a:pt x="53135" y="12022"/>
                  </a:lnTo>
                  <a:lnTo>
                    <a:pt x="38247" y="0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027220" y="4251944"/>
              <a:ext cx="331470" cy="548640"/>
            </a:xfrm>
            <a:custGeom>
              <a:rect b="b" l="l" r="r" t="t"/>
              <a:pathLst>
                <a:path extrusionOk="0" h="548639" w="331470">
                  <a:moveTo>
                    <a:pt x="248602" y="0"/>
                  </a:moveTo>
                  <a:lnTo>
                    <a:pt x="82867" y="0"/>
                  </a:lnTo>
                  <a:lnTo>
                    <a:pt x="82867" y="382592"/>
                  </a:lnTo>
                  <a:lnTo>
                    <a:pt x="0" y="382592"/>
                  </a:lnTo>
                  <a:lnTo>
                    <a:pt x="165734" y="548327"/>
                  </a:lnTo>
                  <a:lnTo>
                    <a:pt x="331469" y="382592"/>
                  </a:lnTo>
                  <a:lnTo>
                    <a:pt x="248602" y="382592"/>
                  </a:lnTo>
                  <a:lnTo>
                    <a:pt x="2486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027220" y="4251944"/>
              <a:ext cx="331470" cy="548640"/>
            </a:xfrm>
            <a:custGeom>
              <a:rect b="b" l="l" r="r" t="t"/>
              <a:pathLst>
                <a:path extrusionOk="0" h="548639" w="331470">
                  <a:moveTo>
                    <a:pt x="0" y="382592"/>
                  </a:moveTo>
                  <a:lnTo>
                    <a:pt x="82867" y="382592"/>
                  </a:lnTo>
                  <a:lnTo>
                    <a:pt x="82867" y="0"/>
                  </a:lnTo>
                  <a:lnTo>
                    <a:pt x="248602" y="0"/>
                  </a:lnTo>
                  <a:lnTo>
                    <a:pt x="248602" y="382592"/>
                  </a:lnTo>
                  <a:lnTo>
                    <a:pt x="331470" y="382592"/>
                  </a:lnTo>
                  <a:lnTo>
                    <a:pt x="165735" y="548327"/>
                  </a:lnTo>
                  <a:lnTo>
                    <a:pt x="0" y="382592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3" name="Google Shape;343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10039" y="4616885"/>
              <a:ext cx="1002409" cy="836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25767" y="3883152"/>
              <a:ext cx="1499616" cy="1441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5" name="Google Shape;345;p14"/>
          <p:cNvSpPr txBox="1"/>
          <p:nvPr/>
        </p:nvSpPr>
        <p:spPr>
          <a:xfrm>
            <a:off x="4887883" y="5315203"/>
            <a:ext cx="157543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C&amp;C falso in Modbus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5"/>
          <p:cNvGrpSpPr/>
          <p:nvPr/>
        </p:nvGrpSpPr>
        <p:grpSpPr>
          <a:xfrm>
            <a:off x="6893328" y="0"/>
            <a:ext cx="5295185" cy="6858000"/>
            <a:chOff x="6893328" y="0"/>
            <a:chExt cx="5295185" cy="6858000"/>
          </a:xfrm>
        </p:grpSpPr>
        <p:sp>
          <p:nvSpPr>
            <p:cNvPr id="351" name="Google Shape;351;p1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2" name="Google Shape;35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15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951303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5" name="Google Shape;35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89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15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Compiti a casa: Iniezione di pacchetti Scapy</a:t>
            </a:r>
            <a:endParaRPr/>
          </a:p>
        </p:txBody>
      </p:sp>
      <p:sp>
        <p:nvSpPr>
          <p:cNvPr id="357" name="Google Shape;357;p15"/>
          <p:cNvSpPr txBox="1"/>
          <p:nvPr/>
        </p:nvSpPr>
        <p:spPr>
          <a:xfrm rot="5400000">
            <a:off x="8376222" y="3113912"/>
            <a:ext cx="6788784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COMPITI PRATICI FACOLTATIVI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8" name="Google Shape;35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1390" y="0"/>
            <a:ext cx="2173385" cy="215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5"/>
          <p:cNvSpPr txBox="1"/>
          <p:nvPr/>
        </p:nvSpPr>
        <p:spPr>
          <a:xfrm>
            <a:off x="126877" y="1568196"/>
            <a:ext cx="7333500" cy="46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78740" lvl="0" marL="669290" marR="5080" rtl="0" algn="l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Obiettivo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per migliorare le proprie competenze pratiche, è fondamentale impegnarsi in un lavoro pratico. Lo scopo di questo esercizio è simulare le interazioni di rete del mondo reale iniettando pacchetti verso una macchina vittima.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669290" marR="172085" rtl="0" algn="l">
              <a:lnSpc>
                <a:spcPct val="99000"/>
              </a:lnSpc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Linee guida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seguire i passaggi indicati di seguito per impostare un ambiente di laboratorio controllato e basato sulla simulazione, utilizzando macchine virtuali (vittime e un attaccante). Questa configurazione consente di eseguire l'iniezione di pacchetti con Scapy in un ambiente sicuro e isolato.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marR="751205" rtl="0" algn="l">
              <a:lnSpc>
                <a:spcPct val="103299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Utilizzate il simulatore di rete GNS3 per creare una topologia con un nodo (macchina vittima) e una macchina Kali Linux che funge da attaccante.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marR="35814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Assicuratevi di installare queste macchine sul software per macchine virtuali che preferite e di integrarle con il server GNS3.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marR="569595" rtl="0" algn="l">
              <a:lnSpc>
                <a:spcPct val="118333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Assicurarsi di installare lo strumento Scapy sulla macchina Kali Linux. Inoltre, installare Wireshark sulla macchina vittima.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105" lvl="0" marL="668655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Compito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22555" lvl="0" marL="89598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Utilizzare Scapy per creare e inviare un pacchetto alla macchina di destinazione.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22555" lvl="0" marL="895985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Catturare il pacchetto trasmesso utilizzando lo strumento Wireshark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22555" lvl="0" marL="89598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Estendere l'attacco per inviare molti pacchetti contemporaneamente per eseguire un attacco DoS.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marR="190500" rtl="0" algn="l">
              <a:lnSpc>
                <a:spcPct val="118333"/>
              </a:lnSpc>
              <a:spcBef>
                <a:spcPts val="715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	Fate un confronto tra la larghezza di banda della rete prima e durante l'attacco. Si può utilizzare iPerf3, anche se è possibile utilizzare qualsiasi altro strumento per questo compito.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Riportare i risultati e mostrare come la macchina bersaglio è stata colpita dall'attacco.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Abdelkader Shaaban, Istituto austriaco di tecnologia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p16"/>
          <p:cNvSpPr txBox="1"/>
          <p:nvPr>
            <p:ph type="title"/>
          </p:nvPr>
        </p:nvSpPr>
        <p:spPr>
          <a:xfrm>
            <a:off x="855396" y="387603"/>
            <a:ext cx="7129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Minacce e tassonomia in</a:t>
            </a:r>
            <a:endParaRPr sz="2600"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"reti di controllo" - INTEGRITÀ</a:t>
            </a:r>
            <a:endParaRPr sz="2600"/>
          </a:p>
        </p:txBody>
      </p:sp>
      <p:grpSp>
        <p:nvGrpSpPr>
          <p:cNvPr id="366" name="Google Shape;366;p16"/>
          <p:cNvGrpSpPr/>
          <p:nvPr/>
        </p:nvGrpSpPr>
        <p:grpSpPr>
          <a:xfrm>
            <a:off x="7377163" y="0"/>
            <a:ext cx="4123690" cy="6858000"/>
            <a:chOff x="7377163" y="0"/>
            <a:chExt cx="4123690" cy="6858000"/>
          </a:xfrm>
        </p:grpSpPr>
        <p:pic>
          <p:nvPicPr>
            <p:cNvPr id="367" name="Google Shape;36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16"/>
            <p:cNvSpPr/>
            <p:nvPr/>
          </p:nvSpPr>
          <p:spPr>
            <a:xfrm>
              <a:off x="7377163" y="0"/>
              <a:ext cx="4123690" cy="6858000"/>
            </a:xfrm>
            <a:custGeom>
              <a:rect b="b" l="l" r="r" t="t"/>
              <a:pathLst>
                <a:path extrusionOk="0" h="6858000" w="4123690">
                  <a:moveTo>
                    <a:pt x="4123652" y="3000375"/>
                  </a:moveTo>
                  <a:lnTo>
                    <a:pt x="4114546" y="2955302"/>
                  </a:lnTo>
                  <a:lnTo>
                    <a:pt x="4089730" y="2918485"/>
                  </a:lnTo>
                  <a:lnTo>
                    <a:pt x="4052913" y="2893669"/>
                  </a:lnTo>
                  <a:lnTo>
                    <a:pt x="4007840" y="2884563"/>
                  </a:lnTo>
                  <a:lnTo>
                    <a:pt x="1756664" y="2884563"/>
                  </a:lnTo>
                  <a:lnTo>
                    <a:pt x="1781771" y="2846184"/>
                  </a:lnTo>
                  <a:lnTo>
                    <a:pt x="1781771" y="2844914"/>
                  </a:lnTo>
                  <a:lnTo>
                    <a:pt x="2124214" y="1567776"/>
                  </a:lnTo>
                  <a:lnTo>
                    <a:pt x="2555227" y="0"/>
                  </a:lnTo>
                  <a:lnTo>
                    <a:pt x="2528138" y="0"/>
                  </a:lnTo>
                  <a:lnTo>
                    <a:pt x="2100021" y="1561414"/>
                  </a:lnTo>
                  <a:lnTo>
                    <a:pt x="1757578" y="2837281"/>
                  </a:lnTo>
                  <a:lnTo>
                    <a:pt x="1732762" y="2874962"/>
                  </a:lnTo>
                  <a:lnTo>
                    <a:pt x="1721535" y="2884563"/>
                  </a:lnTo>
                  <a:lnTo>
                    <a:pt x="1508391" y="2884563"/>
                  </a:lnTo>
                  <a:lnTo>
                    <a:pt x="1490675" y="2868295"/>
                  </a:lnTo>
                  <a:lnTo>
                    <a:pt x="1466303" y="2826067"/>
                  </a:lnTo>
                  <a:lnTo>
                    <a:pt x="1455762" y="2778175"/>
                  </a:lnTo>
                  <a:lnTo>
                    <a:pt x="1460969" y="2727883"/>
                  </a:lnTo>
                  <a:lnTo>
                    <a:pt x="1720672" y="1770024"/>
                  </a:lnTo>
                  <a:lnTo>
                    <a:pt x="1726653" y="1734388"/>
                  </a:lnTo>
                  <a:lnTo>
                    <a:pt x="1725676" y="1701342"/>
                  </a:lnTo>
                  <a:lnTo>
                    <a:pt x="1725599" y="1698637"/>
                  </a:lnTo>
                  <a:lnTo>
                    <a:pt x="1717624" y="1663598"/>
                  </a:lnTo>
                  <a:lnTo>
                    <a:pt x="1702841" y="1630108"/>
                  </a:lnTo>
                  <a:lnTo>
                    <a:pt x="1681937" y="1600136"/>
                  </a:lnTo>
                  <a:lnTo>
                    <a:pt x="1655902" y="1575409"/>
                  </a:lnTo>
                  <a:lnTo>
                    <a:pt x="1637284" y="1563839"/>
                  </a:lnTo>
                  <a:lnTo>
                    <a:pt x="1625333" y="1556410"/>
                  </a:lnTo>
                  <a:lnTo>
                    <a:pt x="1590814" y="1543608"/>
                  </a:lnTo>
                  <a:lnTo>
                    <a:pt x="1541856" y="1537144"/>
                  </a:lnTo>
                  <a:lnTo>
                    <a:pt x="1494497" y="1543608"/>
                  </a:lnTo>
                  <a:lnTo>
                    <a:pt x="1450949" y="1561731"/>
                  </a:lnTo>
                  <a:lnTo>
                    <a:pt x="1413446" y="1590243"/>
                  </a:lnTo>
                  <a:lnTo>
                    <a:pt x="1384223" y="1627873"/>
                  </a:lnTo>
                  <a:lnTo>
                    <a:pt x="1365504" y="1673352"/>
                  </a:lnTo>
                  <a:lnTo>
                    <a:pt x="970864" y="3128581"/>
                  </a:lnTo>
                  <a:lnTo>
                    <a:pt x="0" y="6858000"/>
                  </a:lnTo>
                  <a:lnTo>
                    <a:pt x="25958" y="6858000"/>
                  </a:lnTo>
                  <a:lnTo>
                    <a:pt x="996327" y="3136214"/>
                  </a:lnTo>
                  <a:lnTo>
                    <a:pt x="1390954" y="1680984"/>
                  </a:lnTo>
                  <a:lnTo>
                    <a:pt x="1411947" y="1634909"/>
                  </a:lnTo>
                  <a:lnTo>
                    <a:pt x="1445221" y="1598726"/>
                  </a:lnTo>
                  <a:lnTo>
                    <a:pt x="1487474" y="1574380"/>
                  </a:lnTo>
                  <a:lnTo>
                    <a:pt x="1535404" y="1563839"/>
                  </a:lnTo>
                  <a:lnTo>
                    <a:pt x="1585722" y="1569046"/>
                  </a:lnTo>
                  <a:lnTo>
                    <a:pt x="1641106" y="1596390"/>
                  </a:lnTo>
                  <a:lnTo>
                    <a:pt x="1681200" y="1642821"/>
                  </a:lnTo>
                  <a:lnTo>
                    <a:pt x="1701253" y="1701342"/>
                  </a:lnTo>
                  <a:lnTo>
                    <a:pt x="1701965" y="1732267"/>
                  </a:lnTo>
                  <a:lnTo>
                    <a:pt x="1696478" y="1763674"/>
                  </a:lnTo>
                  <a:lnTo>
                    <a:pt x="1436789" y="2721533"/>
                  </a:lnTo>
                  <a:lnTo>
                    <a:pt x="1430312" y="2770454"/>
                  </a:lnTo>
                  <a:lnTo>
                    <a:pt x="1436789" y="2817774"/>
                  </a:lnTo>
                  <a:lnTo>
                    <a:pt x="1454924" y="2861297"/>
                  </a:lnTo>
                  <a:lnTo>
                    <a:pt x="1477327" y="2890736"/>
                  </a:lnTo>
                  <a:lnTo>
                    <a:pt x="1462760" y="2893669"/>
                  </a:lnTo>
                  <a:lnTo>
                    <a:pt x="1425943" y="2918485"/>
                  </a:lnTo>
                  <a:lnTo>
                    <a:pt x="1401127" y="2955302"/>
                  </a:lnTo>
                  <a:lnTo>
                    <a:pt x="1392021" y="3000375"/>
                  </a:lnTo>
                  <a:lnTo>
                    <a:pt x="1392021" y="3463620"/>
                  </a:lnTo>
                  <a:lnTo>
                    <a:pt x="1401127" y="3508692"/>
                  </a:lnTo>
                  <a:lnTo>
                    <a:pt x="1425943" y="3545509"/>
                  </a:lnTo>
                  <a:lnTo>
                    <a:pt x="1462760" y="3570325"/>
                  </a:lnTo>
                  <a:lnTo>
                    <a:pt x="1507832" y="3579431"/>
                  </a:lnTo>
                  <a:lnTo>
                    <a:pt x="4007840" y="3579431"/>
                  </a:lnTo>
                  <a:lnTo>
                    <a:pt x="4052913" y="3570325"/>
                  </a:lnTo>
                  <a:lnTo>
                    <a:pt x="4089730" y="3545509"/>
                  </a:lnTo>
                  <a:lnTo>
                    <a:pt x="4114546" y="3508692"/>
                  </a:lnTo>
                  <a:lnTo>
                    <a:pt x="4123652" y="3463620"/>
                  </a:lnTo>
                  <a:lnTo>
                    <a:pt x="4123652" y="300037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8742422" y="4595105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3"/>
                  </a:lnTo>
                  <a:lnTo>
                    <a:pt x="70733" y="685762"/>
                  </a:lnTo>
                  <a:lnTo>
                    <a:pt x="115812" y="694863"/>
                  </a:lnTo>
                  <a:lnTo>
                    <a:pt x="2615811" y="694863"/>
                  </a:lnTo>
                  <a:lnTo>
                    <a:pt x="2660891" y="685762"/>
                  </a:lnTo>
                  <a:lnTo>
                    <a:pt x="2697704" y="660943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16"/>
          <p:cNvSpPr txBox="1"/>
          <p:nvPr/>
        </p:nvSpPr>
        <p:spPr>
          <a:xfrm>
            <a:off x="122676" y="6548625"/>
            <a:ext cx="7129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692056" y="1482416"/>
            <a:ext cx="6537900" cy="4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128904" lvl="0" marL="1479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Iniezione di codice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37465" rtl="0" algn="just">
              <a:lnSpc>
                <a:spcPct val="101400"/>
              </a:lnSpc>
              <a:spcBef>
                <a:spcPts val="5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Gli attacchi di code injection prevedono l'iniezione di codice dannoso nei sistemi vulnerabili per alterarne il comportamento.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254000" rtl="0" algn="just">
              <a:lnSpc>
                <a:spcPct val="101400"/>
              </a:lnSpc>
              <a:spcBef>
                <a:spcPts val="48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Questo tipo di codice maligno è noto anche come "malware" e può essere inserito attraverso altri attacchi, come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quelli di ingegneria sociale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o della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catena di approvvigionamento.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42875" lvl="0" marL="161925" rtl="0" algn="just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Malware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5080" rtl="0" algn="l">
              <a:lnSpc>
                <a:spcPct val="101400"/>
              </a:lnSpc>
              <a:spcBef>
                <a:spcPts val="5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malware è un software dannoso creato per danneggiare computer, reti o server.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33782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Include sottoinsiemi come ransomware, trojan, spyware, virus, worm, keylogger, bot e cryptojacking.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40970" lvl="0" marL="16002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Attacco alla catena di approvvigionamento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344805" rtl="0" algn="l">
              <a:lnSpc>
                <a:spcPct val="101400"/>
              </a:lnSpc>
              <a:spcBef>
                <a:spcPts val="565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Questo attacco prende di mira fornitori terzi affidabili nella catena di fornitura iniettando codice dannoso nel software o compromettendo i componenti hardware per infettare gli utenti.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149225" rtl="0" algn="just">
              <a:lnSpc>
                <a:spcPct val="97900"/>
              </a:lnSpc>
              <a:spcBef>
                <a:spcPts val="655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Le catene di fornitura del software sono vulnerabili a causa della loro dipendenza da vari componenti off-the-shelf come API di terze parti, codice open-source e software proprietario dei fornitori.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p16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16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6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8774962" y="215740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2" y="0"/>
                </a:lnTo>
                <a:lnTo>
                  <a:pt x="70733" y="9101"/>
                </a:lnTo>
                <a:lnTo>
                  <a:pt x="33920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1"/>
                </a:lnTo>
                <a:lnTo>
                  <a:pt x="9101" y="624131"/>
                </a:lnTo>
                <a:lnTo>
                  <a:pt x="33920" y="660944"/>
                </a:lnTo>
                <a:lnTo>
                  <a:pt x="70733" y="685764"/>
                </a:lnTo>
                <a:lnTo>
                  <a:pt x="115812" y="694865"/>
                </a:lnTo>
                <a:lnTo>
                  <a:pt x="2615811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6"/>
          <p:cNvSpPr txBox="1"/>
          <p:nvPr/>
        </p:nvSpPr>
        <p:spPr>
          <a:xfrm>
            <a:off x="9426398" y="2355596"/>
            <a:ext cx="142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8742422" y="3626312"/>
            <a:ext cx="2731770" cy="904240"/>
          </a:xfrm>
          <a:custGeom>
            <a:rect b="b" l="l" r="r" t="t"/>
            <a:pathLst>
              <a:path extrusionOk="0" h="904239" w="2731770">
                <a:moveTo>
                  <a:pt x="2580916" y="0"/>
                </a:moveTo>
                <a:lnTo>
                  <a:pt x="150708" y="0"/>
                </a:lnTo>
                <a:lnTo>
                  <a:pt x="103072" y="7683"/>
                </a:lnTo>
                <a:lnTo>
                  <a:pt x="61701" y="29078"/>
                </a:lnTo>
                <a:lnTo>
                  <a:pt x="29077" y="61702"/>
                </a:lnTo>
                <a:lnTo>
                  <a:pt x="7683" y="103073"/>
                </a:lnTo>
                <a:lnTo>
                  <a:pt x="0" y="150709"/>
                </a:lnTo>
                <a:lnTo>
                  <a:pt x="0" y="753518"/>
                </a:lnTo>
                <a:lnTo>
                  <a:pt x="7683" y="801154"/>
                </a:lnTo>
                <a:lnTo>
                  <a:pt x="29077" y="842525"/>
                </a:lnTo>
                <a:lnTo>
                  <a:pt x="61701" y="875149"/>
                </a:lnTo>
                <a:lnTo>
                  <a:pt x="103072" y="896544"/>
                </a:lnTo>
                <a:lnTo>
                  <a:pt x="150708" y="904227"/>
                </a:lnTo>
                <a:lnTo>
                  <a:pt x="2580916" y="904227"/>
                </a:lnTo>
                <a:lnTo>
                  <a:pt x="2628552" y="896544"/>
                </a:lnTo>
                <a:lnTo>
                  <a:pt x="2669922" y="875149"/>
                </a:lnTo>
                <a:lnTo>
                  <a:pt x="2702547" y="842525"/>
                </a:lnTo>
                <a:lnTo>
                  <a:pt x="2723941" y="801154"/>
                </a:lnTo>
                <a:lnTo>
                  <a:pt x="2731625" y="753518"/>
                </a:lnTo>
                <a:lnTo>
                  <a:pt x="2731625" y="150709"/>
                </a:lnTo>
                <a:lnTo>
                  <a:pt x="2723941" y="103073"/>
                </a:lnTo>
                <a:lnTo>
                  <a:pt x="2702547" y="61702"/>
                </a:lnTo>
                <a:lnTo>
                  <a:pt x="2669922" y="29078"/>
                </a:lnTo>
                <a:lnTo>
                  <a:pt x="2628552" y="7683"/>
                </a:lnTo>
                <a:lnTo>
                  <a:pt x="2580916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6"/>
          <p:cNvSpPr txBox="1"/>
          <p:nvPr/>
        </p:nvSpPr>
        <p:spPr>
          <a:xfrm>
            <a:off x="8865303" y="2943859"/>
            <a:ext cx="24123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13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Iniezione falsa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Iniezione di codice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APT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p17"/>
          <p:cNvSpPr txBox="1"/>
          <p:nvPr>
            <p:ph type="title"/>
          </p:nvPr>
        </p:nvSpPr>
        <p:spPr>
          <a:xfrm>
            <a:off x="855396" y="387603"/>
            <a:ext cx="7129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Minacce e tassonomia in</a:t>
            </a:r>
            <a:endParaRPr sz="2600"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"reti di controllo" - INTEGRITÀ</a:t>
            </a:r>
            <a:endParaRPr sz="2600"/>
          </a:p>
        </p:txBody>
      </p:sp>
      <p:grpSp>
        <p:nvGrpSpPr>
          <p:cNvPr id="386" name="Google Shape;386;p17"/>
          <p:cNvGrpSpPr/>
          <p:nvPr/>
        </p:nvGrpSpPr>
        <p:grpSpPr>
          <a:xfrm>
            <a:off x="7377174" y="0"/>
            <a:ext cx="4097018" cy="6858000"/>
            <a:chOff x="7377174" y="0"/>
            <a:chExt cx="4097018" cy="6858000"/>
          </a:xfrm>
        </p:grpSpPr>
        <p:pic>
          <p:nvPicPr>
            <p:cNvPr id="387" name="Google Shape;38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8742422" y="4595105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3"/>
                  </a:lnTo>
                  <a:lnTo>
                    <a:pt x="70733" y="685762"/>
                  </a:lnTo>
                  <a:lnTo>
                    <a:pt x="115812" y="694863"/>
                  </a:lnTo>
                  <a:lnTo>
                    <a:pt x="2615811" y="694863"/>
                  </a:lnTo>
                  <a:lnTo>
                    <a:pt x="2660891" y="685762"/>
                  </a:lnTo>
                  <a:lnTo>
                    <a:pt x="2697704" y="660943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17"/>
          <p:cNvSpPr txBox="1"/>
          <p:nvPr/>
        </p:nvSpPr>
        <p:spPr>
          <a:xfrm>
            <a:off x="122675" y="6548625"/>
            <a:ext cx="69366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Google Shape;391;p17"/>
          <p:cNvSpPr txBox="1"/>
          <p:nvPr/>
        </p:nvSpPr>
        <p:spPr>
          <a:xfrm>
            <a:off x="692056" y="1489583"/>
            <a:ext cx="64566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36524" lvl="0" marL="161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Le minacce informatiche nelle reti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5080" rtl="0" algn="l">
              <a:lnSpc>
                <a:spcPct val="101899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Oltre all'esfiltrazione dei dati (come parte della riservatezza), un'altra fase principale delle APT è la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distruzione di risorse critiche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come i generatori, prendendo il controllo dei controllori.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17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7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96" name="Google Shape;396;p17"/>
          <p:cNvGrpSpPr/>
          <p:nvPr/>
        </p:nvGrpSpPr>
        <p:grpSpPr>
          <a:xfrm>
            <a:off x="316991" y="2883407"/>
            <a:ext cx="1463039" cy="1456944"/>
            <a:chOff x="316991" y="2883407"/>
            <a:chExt cx="1463039" cy="1456944"/>
          </a:xfrm>
        </p:grpSpPr>
        <p:pic>
          <p:nvPicPr>
            <p:cNvPr id="397" name="Google Shape;397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5215" y="3368039"/>
              <a:ext cx="539496" cy="481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17"/>
            <p:cNvSpPr/>
            <p:nvPr/>
          </p:nvSpPr>
          <p:spPr>
            <a:xfrm>
              <a:off x="607219" y="3389516"/>
              <a:ext cx="459740" cy="403860"/>
            </a:xfrm>
            <a:custGeom>
              <a:rect b="b" l="l" r="r" t="t"/>
              <a:pathLst>
                <a:path extrusionOk="0" h="403860" w="459740">
                  <a:moveTo>
                    <a:pt x="132604" y="0"/>
                  </a:moveTo>
                  <a:lnTo>
                    <a:pt x="0" y="0"/>
                  </a:lnTo>
                  <a:lnTo>
                    <a:pt x="0" y="369145"/>
                  </a:lnTo>
                  <a:lnTo>
                    <a:pt x="315225" y="369145"/>
                  </a:lnTo>
                  <a:lnTo>
                    <a:pt x="315225" y="403791"/>
                  </a:lnTo>
                  <a:lnTo>
                    <a:pt x="459701" y="302844"/>
                  </a:lnTo>
                  <a:lnTo>
                    <a:pt x="315225" y="201895"/>
                  </a:lnTo>
                  <a:lnTo>
                    <a:pt x="315225" y="236541"/>
                  </a:lnTo>
                  <a:lnTo>
                    <a:pt x="132604" y="236541"/>
                  </a:lnTo>
                  <a:lnTo>
                    <a:pt x="132604" y="0"/>
                  </a:lnTo>
                  <a:close/>
                </a:path>
              </a:pathLst>
            </a:custGeom>
            <a:solidFill>
              <a:srgbClr val="FFE0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9" name="Google Shape;399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183" y="2883407"/>
              <a:ext cx="1112520" cy="55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6991" y="3008375"/>
              <a:ext cx="1136903" cy="323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17"/>
            <p:cNvSpPr/>
            <p:nvPr/>
          </p:nvSpPr>
          <p:spPr>
            <a:xfrm>
              <a:off x="350535" y="2903583"/>
              <a:ext cx="1035685" cy="476250"/>
            </a:xfrm>
            <a:custGeom>
              <a:rect b="b" l="l" r="r" t="t"/>
              <a:pathLst>
                <a:path extrusionOk="0" h="476250" w="1035685">
                  <a:moveTo>
                    <a:pt x="955747" y="0"/>
                  </a:moveTo>
                  <a:lnTo>
                    <a:pt x="79316" y="0"/>
                  </a:lnTo>
                  <a:lnTo>
                    <a:pt x="48442" y="6232"/>
                  </a:lnTo>
                  <a:lnTo>
                    <a:pt x="23231" y="23230"/>
                  </a:lnTo>
                  <a:lnTo>
                    <a:pt x="6233" y="48442"/>
                  </a:lnTo>
                  <a:lnTo>
                    <a:pt x="0" y="79316"/>
                  </a:lnTo>
                  <a:lnTo>
                    <a:pt x="0" y="396483"/>
                  </a:lnTo>
                  <a:lnTo>
                    <a:pt x="6233" y="427357"/>
                  </a:lnTo>
                  <a:lnTo>
                    <a:pt x="23231" y="452569"/>
                  </a:lnTo>
                  <a:lnTo>
                    <a:pt x="48442" y="469567"/>
                  </a:lnTo>
                  <a:lnTo>
                    <a:pt x="79316" y="475800"/>
                  </a:lnTo>
                  <a:lnTo>
                    <a:pt x="955747" y="475800"/>
                  </a:lnTo>
                  <a:lnTo>
                    <a:pt x="986621" y="469567"/>
                  </a:lnTo>
                  <a:lnTo>
                    <a:pt x="1011833" y="452569"/>
                  </a:lnTo>
                  <a:lnTo>
                    <a:pt x="1028831" y="427357"/>
                  </a:lnTo>
                  <a:lnTo>
                    <a:pt x="1035064" y="396483"/>
                  </a:lnTo>
                  <a:lnTo>
                    <a:pt x="1035064" y="79316"/>
                  </a:lnTo>
                  <a:lnTo>
                    <a:pt x="1028831" y="48442"/>
                  </a:lnTo>
                  <a:lnTo>
                    <a:pt x="1011833" y="23230"/>
                  </a:lnTo>
                  <a:lnTo>
                    <a:pt x="986621" y="6232"/>
                  </a:lnTo>
                  <a:lnTo>
                    <a:pt x="955747" y="0"/>
                  </a:lnTo>
                  <a:close/>
                </a:path>
              </a:pathLst>
            </a:custGeom>
            <a:solidFill>
              <a:srgbClr val="EEAF6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2" name="Google Shape;402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5943" y="3858767"/>
              <a:ext cx="539495" cy="481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7"/>
            <p:cNvSpPr/>
            <p:nvPr/>
          </p:nvSpPr>
          <p:spPr>
            <a:xfrm>
              <a:off x="1098655" y="3879693"/>
              <a:ext cx="459740" cy="403860"/>
            </a:xfrm>
            <a:custGeom>
              <a:rect b="b" l="l" r="r" t="t"/>
              <a:pathLst>
                <a:path extrusionOk="0" h="403860" w="459740">
                  <a:moveTo>
                    <a:pt x="132604" y="0"/>
                  </a:moveTo>
                  <a:lnTo>
                    <a:pt x="0" y="0"/>
                  </a:lnTo>
                  <a:lnTo>
                    <a:pt x="0" y="369145"/>
                  </a:lnTo>
                  <a:lnTo>
                    <a:pt x="315225" y="369145"/>
                  </a:lnTo>
                  <a:lnTo>
                    <a:pt x="315225" y="403791"/>
                  </a:lnTo>
                  <a:lnTo>
                    <a:pt x="459701" y="302844"/>
                  </a:lnTo>
                  <a:lnTo>
                    <a:pt x="315225" y="201895"/>
                  </a:lnTo>
                  <a:lnTo>
                    <a:pt x="315225" y="236541"/>
                  </a:lnTo>
                  <a:lnTo>
                    <a:pt x="132604" y="236541"/>
                  </a:lnTo>
                  <a:lnTo>
                    <a:pt x="132604" y="0"/>
                  </a:lnTo>
                  <a:close/>
                </a:path>
              </a:pathLst>
            </a:custGeom>
            <a:solidFill>
              <a:srgbClr val="FFE0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4" name="Google Shape;404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1079" y="3453383"/>
              <a:ext cx="758951" cy="557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6800" y="3581399"/>
              <a:ext cx="667512" cy="323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17"/>
            <p:cNvSpPr/>
            <p:nvPr/>
          </p:nvSpPr>
          <p:spPr>
            <a:xfrm>
              <a:off x="1042469" y="3476438"/>
              <a:ext cx="680085" cy="476250"/>
            </a:xfrm>
            <a:custGeom>
              <a:rect b="b" l="l" r="r" t="t"/>
              <a:pathLst>
                <a:path extrusionOk="0" h="476250" w="680085">
                  <a:moveTo>
                    <a:pt x="600431" y="0"/>
                  </a:moveTo>
                  <a:lnTo>
                    <a:pt x="79315" y="0"/>
                  </a:lnTo>
                  <a:lnTo>
                    <a:pt x="48442" y="6232"/>
                  </a:lnTo>
                  <a:lnTo>
                    <a:pt x="23231" y="23230"/>
                  </a:lnTo>
                  <a:lnTo>
                    <a:pt x="6233" y="48442"/>
                  </a:lnTo>
                  <a:lnTo>
                    <a:pt x="0" y="79315"/>
                  </a:lnTo>
                  <a:lnTo>
                    <a:pt x="0" y="396485"/>
                  </a:lnTo>
                  <a:lnTo>
                    <a:pt x="6233" y="427358"/>
                  </a:lnTo>
                  <a:lnTo>
                    <a:pt x="23231" y="452569"/>
                  </a:lnTo>
                  <a:lnTo>
                    <a:pt x="48442" y="469567"/>
                  </a:lnTo>
                  <a:lnTo>
                    <a:pt x="79315" y="475800"/>
                  </a:lnTo>
                  <a:lnTo>
                    <a:pt x="600431" y="475800"/>
                  </a:lnTo>
                  <a:lnTo>
                    <a:pt x="631304" y="469567"/>
                  </a:lnTo>
                  <a:lnTo>
                    <a:pt x="656515" y="452569"/>
                  </a:lnTo>
                  <a:lnTo>
                    <a:pt x="673513" y="427358"/>
                  </a:lnTo>
                  <a:lnTo>
                    <a:pt x="679746" y="396485"/>
                  </a:lnTo>
                  <a:lnTo>
                    <a:pt x="679746" y="79315"/>
                  </a:lnTo>
                  <a:lnTo>
                    <a:pt x="673513" y="48442"/>
                  </a:lnTo>
                  <a:lnTo>
                    <a:pt x="656515" y="23230"/>
                  </a:lnTo>
                  <a:lnTo>
                    <a:pt x="631304" y="6232"/>
                  </a:lnTo>
                  <a:lnTo>
                    <a:pt x="600431" y="0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Google Shape;407;p17"/>
          <p:cNvSpPr txBox="1"/>
          <p:nvPr/>
        </p:nvSpPr>
        <p:spPr>
          <a:xfrm>
            <a:off x="409725" y="3052064"/>
            <a:ext cx="1209675" cy="735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Ricognizione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7480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Consegna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8" name="Google Shape;408;p17"/>
          <p:cNvGrpSpPr/>
          <p:nvPr/>
        </p:nvGrpSpPr>
        <p:grpSpPr>
          <a:xfrm>
            <a:off x="1615439" y="3962400"/>
            <a:ext cx="932687" cy="957071"/>
            <a:chOff x="1615439" y="3962400"/>
            <a:chExt cx="932687" cy="957071"/>
          </a:xfrm>
        </p:grpSpPr>
        <p:pic>
          <p:nvPicPr>
            <p:cNvPr id="409" name="Google Shape;409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783079" y="4437887"/>
              <a:ext cx="539495" cy="481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p17"/>
            <p:cNvSpPr/>
            <p:nvPr/>
          </p:nvSpPr>
          <p:spPr>
            <a:xfrm>
              <a:off x="1803869" y="4458481"/>
              <a:ext cx="459740" cy="403860"/>
            </a:xfrm>
            <a:custGeom>
              <a:rect b="b" l="l" r="r" t="t"/>
              <a:pathLst>
                <a:path extrusionOk="0" h="403860" w="459739">
                  <a:moveTo>
                    <a:pt x="132604" y="0"/>
                  </a:moveTo>
                  <a:lnTo>
                    <a:pt x="0" y="0"/>
                  </a:lnTo>
                  <a:lnTo>
                    <a:pt x="0" y="369145"/>
                  </a:lnTo>
                  <a:lnTo>
                    <a:pt x="315225" y="369145"/>
                  </a:lnTo>
                  <a:lnTo>
                    <a:pt x="315225" y="403790"/>
                  </a:lnTo>
                  <a:lnTo>
                    <a:pt x="459701" y="302842"/>
                  </a:lnTo>
                  <a:lnTo>
                    <a:pt x="315225" y="201894"/>
                  </a:lnTo>
                  <a:lnTo>
                    <a:pt x="315225" y="236540"/>
                  </a:lnTo>
                  <a:lnTo>
                    <a:pt x="132604" y="236540"/>
                  </a:lnTo>
                  <a:lnTo>
                    <a:pt x="132604" y="0"/>
                  </a:lnTo>
                  <a:close/>
                </a:path>
              </a:pathLst>
            </a:custGeom>
            <a:solidFill>
              <a:srgbClr val="FFE0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1" name="Google Shape;411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27631" y="3962400"/>
              <a:ext cx="911352" cy="55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1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615439" y="4087368"/>
              <a:ext cx="932687" cy="326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17"/>
            <p:cNvSpPr/>
            <p:nvPr/>
          </p:nvSpPr>
          <p:spPr>
            <a:xfrm>
              <a:off x="1648254" y="3982914"/>
              <a:ext cx="833119" cy="476250"/>
            </a:xfrm>
            <a:custGeom>
              <a:rect b="b" l="l" r="r" t="t"/>
              <a:pathLst>
                <a:path extrusionOk="0" h="476250" w="833119">
                  <a:moveTo>
                    <a:pt x="753611" y="0"/>
                  </a:moveTo>
                  <a:lnTo>
                    <a:pt x="79315" y="0"/>
                  </a:lnTo>
                  <a:lnTo>
                    <a:pt x="48442" y="6232"/>
                  </a:lnTo>
                  <a:lnTo>
                    <a:pt x="23230" y="23230"/>
                  </a:lnTo>
                  <a:lnTo>
                    <a:pt x="6232" y="48442"/>
                  </a:lnTo>
                  <a:lnTo>
                    <a:pt x="0" y="79315"/>
                  </a:lnTo>
                  <a:lnTo>
                    <a:pt x="0" y="396485"/>
                  </a:lnTo>
                  <a:lnTo>
                    <a:pt x="6232" y="427358"/>
                  </a:lnTo>
                  <a:lnTo>
                    <a:pt x="23230" y="452569"/>
                  </a:lnTo>
                  <a:lnTo>
                    <a:pt x="48442" y="469567"/>
                  </a:lnTo>
                  <a:lnTo>
                    <a:pt x="79315" y="475800"/>
                  </a:lnTo>
                  <a:lnTo>
                    <a:pt x="753611" y="475800"/>
                  </a:lnTo>
                  <a:lnTo>
                    <a:pt x="784485" y="469567"/>
                  </a:lnTo>
                  <a:lnTo>
                    <a:pt x="809696" y="452569"/>
                  </a:lnTo>
                  <a:lnTo>
                    <a:pt x="826695" y="427358"/>
                  </a:lnTo>
                  <a:lnTo>
                    <a:pt x="832928" y="396485"/>
                  </a:lnTo>
                  <a:lnTo>
                    <a:pt x="832928" y="79315"/>
                  </a:lnTo>
                  <a:lnTo>
                    <a:pt x="826695" y="48442"/>
                  </a:lnTo>
                  <a:lnTo>
                    <a:pt x="809696" y="23230"/>
                  </a:lnTo>
                  <a:lnTo>
                    <a:pt x="784485" y="6232"/>
                  </a:lnTo>
                  <a:lnTo>
                    <a:pt x="753611" y="0"/>
                  </a:lnTo>
                  <a:close/>
                </a:path>
              </a:pathLst>
            </a:custGeom>
            <a:solidFill>
              <a:srgbClr val="FFA95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17"/>
          <p:cNvSpPr txBox="1"/>
          <p:nvPr/>
        </p:nvSpPr>
        <p:spPr>
          <a:xfrm>
            <a:off x="1708101" y="4131055"/>
            <a:ext cx="72580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Compromesso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15" name="Google Shape;415;p17"/>
          <p:cNvGrpSpPr/>
          <p:nvPr/>
        </p:nvGrpSpPr>
        <p:grpSpPr>
          <a:xfrm>
            <a:off x="2267711" y="4495800"/>
            <a:ext cx="1100327" cy="957071"/>
            <a:chOff x="2267711" y="4495800"/>
            <a:chExt cx="1100327" cy="957071"/>
          </a:xfrm>
        </p:grpSpPr>
        <p:pic>
          <p:nvPicPr>
            <p:cNvPr id="416" name="Google Shape;416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502407" y="4971287"/>
              <a:ext cx="536448" cy="481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17"/>
            <p:cNvSpPr/>
            <p:nvPr/>
          </p:nvSpPr>
          <p:spPr>
            <a:xfrm>
              <a:off x="2522688" y="4992963"/>
              <a:ext cx="459740" cy="403860"/>
            </a:xfrm>
            <a:custGeom>
              <a:rect b="b" l="l" r="r" t="t"/>
              <a:pathLst>
                <a:path extrusionOk="0" h="403860" w="459739">
                  <a:moveTo>
                    <a:pt x="132604" y="0"/>
                  </a:moveTo>
                  <a:lnTo>
                    <a:pt x="0" y="0"/>
                  </a:lnTo>
                  <a:lnTo>
                    <a:pt x="0" y="369145"/>
                  </a:lnTo>
                  <a:lnTo>
                    <a:pt x="315225" y="369145"/>
                  </a:lnTo>
                  <a:lnTo>
                    <a:pt x="315225" y="403790"/>
                  </a:lnTo>
                  <a:lnTo>
                    <a:pt x="459701" y="302842"/>
                  </a:lnTo>
                  <a:lnTo>
                    <a:pt x="315225" y="201894"/>
                  </a:lnTo>
                  <a:lnTo>
                    <a:pt x="315225" y="236540"/>
                  </a:lnTo>
                  <a:lnTo>
                    <a:pt x="132604" y="236540"/>
                  </a:lnTo>
                  <a:lnTo>
                    <a:pt x="132604" y="0"/>
                  </a:lnTo>
                  <a:close/>
                </a:path>
              </a:pathLst>
            </a:custGeom>
            <a:solidFill>
              <a:srgbClr val="FFE0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8" name="Google Shape;418;p1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276855" y="4495800"/>
              <a:ext cx="1051559" cy="55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267711" y="4559807"/>
              <a:ext cx="1100327" cy="451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17"/>
            <p:cNvSpPr/>
            <p:nvPr/>
          </p:nvSpPr>
          <p:spPr>
            <a:xfrm>
              <a:off x="2297112" y="4517396"/>
              <a:ext cx="973455" cy="476250"/>
            </a:xfrm>
            <a:custGeom>
              <a:rect b="b" l="l" r="r" t="t"/>
              <a:pathLst>
                <a:path extrusionOk="0" h="476250" w="973454">
                  <a:moveTo>
                    <a:pt x="893531" y="0"/>
                  </a:moveTo>
                  <a:lnTo>
                    <a:pt x="79316" y="0"/>
                  </a:lnTo>
                  <a:lnTo>
                    <a:pt x="48443" y="6232"/>
                  </a:lnTo>
                  <a:lnTo>
                    <a:pt x="23231" y="23230"/>
                  </a:lnTo>
                  <a:lnTo>
                    <a:pt x="6233" y="48442"/>
                  </a:lnTo>
                  <a:lnTo>
                    <a:pt x="0" y="79315"/>
                  </a:lnTo>
                  <a:lnTo>
                    <a:pt x="0" y="396483"/>
                  </a:lnTo>
                  <a:lnTo>
                    <a:pt x="6233" y="427357"/>
                  </a:lnTo>
                  <a:lnTo>
                    <a:pt x="23231" y="452569"/>
                  </a:lnTo>
                  <a:lnTo>
                    <a:pt x="48443" y="469567"/>
                  </a:lnTo>
                  <a:lnTo>
                    <a:pt x="79316" y="475800"/>
                  </a:lnTo>
                  <a:lnTo>
                    <a:pt x="893531" y="475800"/>
                  </a:lnTo>
                  <a:lnTo>
                    <a:pt x="924404" y="469567"/>
                  </a:lnTo>
                  <a:lnTo>
                    <a:pt x="949616" y="452569"/>
                  </a:lnTo>
                  <a:lnTo>
                    <a:pt x="966614" y="427357"/>
                  </a:lnTo>
                  <a:lnTo>
                    <a:pt x="972847" y="396483"/>
                  </a:lnTo>
                  <a:lnTo>
                    <a:pt x="972847" y="79315"/>
                  </a:lnTo>
                  <a:lnTo>
                    <a:pt x="966614" y="48442"/>
                  </a:lnTo>
                  <a:lnTo>
                    <a:pt x="949616" y="23230"/>
                  </a:lnTo>
                  <a:lnTo>
                    <a:pt x="924404" y="6232"/>
                  </a:lnTo>
                  <a:lnTo>
                    <a:pt x="893531" y="0"/>
                  </a:lnTo>
                  <a:close/>
                </a:path>
              </a:pathLst>
            </a:custGeom>
            <a:solidFill>
              <a:srgbClr val="561F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17"/>
          <p:cNvSpPr txBox="1"/>
          <p:nvPr/>
        </p:nvSpPr>
        <p:spPr>
          <a:xfrm>
            <a:off x="2359483" y="4603495"/>
            <a:ext cx="861060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25">
            <a:spAutoFit/>
          </a:bodyPr>
          <a:lstStyle/>
          <a:p>
            <a:pPr indent="-222250" lvl="0" marL="222250" marR="5080" rtl="0" algn="l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Comando e controllo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22" name="Google Shape;422;p17"/>
          <p:cNvGrpSpPr/>
          <p:nvPr/>
        </p:nvGrpSpPr>
        <p:grpSpPr>
          <a:xfrm>
            <a:off x="2923032" y="5029200"/>
            <a:ext cx="990599" cy="960118"/>
            <a:chOff x="2923032" y="5029200"/>
            <a:chExt cx="990599" cy="960118"/>
          </a:xfrm>
        </p:grpSpPr>
        <p:pic>
          <p:nvPicPr>
            <p:cNvPr id="423" name="Google Shape;423;p1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118104" y="5504687"/>
              <a:ext cx="539495" cy="484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17"/>
            <p:cNvSpPr/>
            <p:nvPr/>
          </p:nvSpPr>
          <p:spPr>
            <a:xfrm>
              <a:off x="3139908" y="5527443"/>
              <a:ext cx="459740" cy="403860"/>
            </a:xfrm>
            <a:custGeom>
              <a:rect b="b" l="l" r="r" t="t"/>
              <a:pathLst>
                <a:path extrusionOk="0" h="403860" w="459739">
                  <a:moveTo>
                    <a:pt x="132604" y="0"/>
                  </a:moveTo>
                  <a:lnTo>
                    <a:pt x="0" y="0"/>
                  </a:lnTo>
                  <a:lnTo>
                    <a:pt x="0" y="369146"/>
                  </a:lnTo>
                  <a:lnTo>
                    <a:pt x="315225" y="369146"/>
                  </a:lnTo>
                  <a:lnTo>
                    <a:pt x="315225" y="403791"/>
                  </a:lnTo>
                  <a:lnTo>
                    <a:pt x="459701" y="302844"/>
                  </a:lnTo>
                  <a:lnTo>
                    <a:pt x="315225" y="201896"/>
                  </a:lnTo>
                  <a:lnTo>
                    <a:pt x="315225" y="236541"/>
                  </a:lnTo>
                  <a:lnTo>
                    <a:pt x="132604" y="236541"/>
                  </a:lnTo>
                  <a:lnTo>
                    <a:pt x="132604" y="0"/>
                  </a:lnTo>
                  <a:close/>
                </a:path>
              </a:pathLst>
            </a:custGeom>
            <a:solidFill>
              <a:srgbClr val="FFE0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5" name="Google Shape;425;p1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923032" y="5029200"/>
              <a:ext cx="990599" cy="55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1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011424" y="5093207"/>
              <a:ext cx="813815" cy="451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17"/>
            <p:cNvSpPr/>
            <p:nvPr/>
          </p:nvSpPr>
          <p:spPr>
            <a:xfrm>
              <a:off x="2945973" y="5051878"/>
              <a:ext cx="909955" cy="476250"/>
            </a:xfrm>
            <a:custGeom>
              <a:rect b="b" l="l" r="r" t="t"/>
              <a:pathLst>
                <a:path extrusionOk="0" h="476250" w="909954">
                  <a:moveTo>
                    <a:pt x="830253" y="0"/>
                  </a:moveTo>
                  <a:lnTo>
                    <a:pt x="79315" y="0"/>
                  </a:lnTo>
                  <a:lnTo>
                    <a:pt x="48442" y="6232"/>
                  </a:lnTo>
                  <a:lnTo>
                    <a:pt x="23230" y="23230"/>
                  </a:lnTo>
                  <a:lnTo>
                    <a:pt x="6232" y="48442"/>
                  </a:lnTo>
                  <a:lnTo>
                    <a:pt x="0" y="79315"/>
                  </a:lnTo>
                  <a:lnTo>
                    <a:pt x="0" y="396485"/>
                  </a:lnTo>
                  <a:lnTo>
                    <a:pt x="6232" y="427358"/>
                  </a:lnTo>
                  <a:lnTo>
                    <a:pt x="23230" y="452569"/>
                  </a:lnTo>
                  <a:lnTo>
                    <a:pt x="48442" y="469567"/>
                  </a:lnTo>
                  <a:lnTo>
                    <a:pt x="79315" y="475800"/>
                  </a:lnTo>
                  <a:lnTo>
                    <a:pt x="830253" y="475800"/>
                  </a:lnTo>
                  <a:lnTo>
                    <a:pt x="861126" y="469567"/>
                  </a:lnTo>
                  <a:lnTo>
                    <a:pt x="886338" y="452569"/>
                  </a:lnTo>
                  <a:lnTo>
                    <a:pt x="903335" y="427358"/>
                  </a:lnTo>
                  <a:lnTo>
                    <a:pt x="909568" y="396485"/>
                  </a:lnTo>
                  <a:lnTo>
                    <a:pt x="909568" y="79315"/>
                  </a:lnTo>
                  <a:lnTo>
                    <a:pt x="903335" y="48442"/>
                  </a:lnTo>
                  <a:lnTo>
                    <a:pt x="886338" y="23230"/>
                  </a:lnTo>
                  <a:lnTo>
                    <a:pt x="861126" y="6232"/>
                  </a:lnTo>
                  <a:lnTo>
                    <a:pt x="830253" y="0"/>
                  </a:lnTo>
                  <a:close/>
                </a:path>
              </a:pathLst>
            </a:custGeom>
            <a:solidFill>
              <a:srgbClr val="9B167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17"/>
          <p:cNvSpPr txBox="1"/>
          <p:nvPr/>
        </p:nvSpPr>
        <p:spPr>
          <a:xfrm>
            <a:off x="3102434" y="5136896"/>
            <a:ext cx="609600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25">
            <a:spAutoFit/>
          </a:bodyPr>
          <a:lstStyle/>
          <a:p>
            <a:pPr indent="111760" lvl="0" marL="0" marR="5080" rtl="0" algn="l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Movimento laterale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29" name="Google Shape;429;p17"/>
          <p:cNvGrpSpPr/>
          <p:nvPr/>
        </p:nvGrpSpPr>
        <p:grpSpPr>
          <a:xfrm>
            <a:off x="3697223" y="5562600"/>
            <a:ext cx="762000" cy="554736"/>
            <a:chOff x="3697223" y="5562600"/>
            <a:chExt cx="762000" cy="554736"/>
          </a:xfrm>
        </p:grpSpPr>
        <p:pic>
          <p:nvPicPr>
            <p:cNvPr id="430" name="Google Shape;430;p1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697223" y="5562600"/>
              <a:ext cx="758951" cy="55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1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697223" y="5690615"/>
              <a:ext cx="762000" cy="323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17"/>
            <p:cNvSpPr/>
            <p:nvPr/>
          </p:nvSpPr>
          <p:spPr>
            <a:xfrm>
              <a:off x="3719809" y="5585156"/>
              <a:ext cx="680085" cy="476250"/>
            </a:xfrm>
            <a:custGeom>
              <a:rect b="b" l="l" r="r" t="t"/>
              <a:pathLst>
                <a:path extrusionOk="0" h="476250" w="680085">
                  <a:moveTo>
                    <a:pt x="600431" y="0"/>
                  </a:moveTo>
                  <a:lnTo>
                    <a:pt x="79316" y="0"/>
                  </a:lnTo>
                  <a:lnTo>
                    <a:pt x="48443" y="6232"/>
                  </a:lnTo>
                  <a:lnTo>
                    <a:pt x="23231" y="23230"/>
                  </a:lnTo>
                  <a:lnTo>
                    <a:pt x="6233" y="48442"/>
                  </a:lnTo>
                  <a:lnTo>
                    <a:pt x="0" y="79315"/>
                  </a:lnTo>
                  <a:lnTo>
                    <a:pt x="0" y="396484"/>
                  </a:lnTo>
                  <a:lnTo>
                    <a:pt x="6233" y="427357"/>
                  </a:lnTo>
                  <a:lnTo>
                    <a:pt x="23231" y="452569"/>
                  </a:lnTo>
                  <a:lnTo>
                    <a:pt x="48443" y="469567"/>
                  </a:lnTo>
                  <a:lnTo>
                    <a:pt x="79316" y="475800"/>
                  </a:lnTo>
                  <a:lnTo>
                    <a:pt x="600431" y="475800"/>
                  </a:lnTo>
                  <a:lnTo>
                    <a:pt x="631305" y="469567"/>
                  </a:lnTo>
                  <a:lnTo>
                    <a:pt x="656516" y="452569"/>
                  </a:lnTo>
                  <a:lnTo>
                    <a:pt x="673514" y="427357"/>
                  </a:lnTo>
                  <a:lnTo>
                    <a:pt x="679747" y="396484"/>
                  </a:lnTo>
                  <a:lnTo>
                    <a:pt x="679747" y="79315"/>
                  </a:lnTo>
                  <a:lnTo>
                    <a:pt x="673514" y="48442"/>
                  </a:lnTo>
                  <a:lnTo>
                    <a:pt x="656516" y="23230"/>
                  </a:lnTo>
                  <a:lnTo>
                    <a:pt x="631305" y="6232"/>
                  </a:lnTo>
                  <a:lnTo>
                    <a:pt x="600431" y="0"/>
                  </a:lnTo>
                  <a:close/>
                </a:path>
              </a:pathLst>
            </a:custGeom>
            <a:solidFill>
              <a:srgbClr val="9B1AB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17"/>
          <p:cNvSpPr txBox="1"/>
          <p:nvPr/>
        </p:nvSpPr>
        <p:spPr>
          <a:xfrm>
            <a:off x="3788792" y="5734303"/>
            <a:ext cx="55499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Esecuzione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3656755" y="5472089"/>
            <a:ext cx="1912620" cy="701675"/>
          </a:xfrm>
          <a:custGeom>
            <a:rect b="b" l="l" r="r" t="t"/>
            <a:pathLst>
              <a:path extrusionOk="0" h="701675" w="1912620">
                <a:moveTo>
                  <a:pt x="0" y="0"/>
                </a:moveTo>
                <a:lnTo>
                  <a:pt x="1912570" y="0"/>
                </a:lnTo>
                <a:lnTo>
                  <a:pt x="1912570" y="701186"/>
                </a:lnTo>
                <a:lnTo>
                  <a:pt x="0" y="701186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41275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7"/>
          <p:cNvSpPr txBox="1"/>
          <p:nvPr/>
        </p:nvSpPr>
        <p:spPr>
          <a:xfrm>
            <a:off x="4471017" y="5712460"/>
            <a:ext cx="1007744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Obiettivo principale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496967" y="3711831"/>
            <a:ext cx="2729230" cy="2272665"/>
          </a:xfrm>
          <a:custGeom>
            <a:rect b="b" l="l" r="r" t="t"/>
            <a:pathLst>
              <a:path extrusionOk="0" h="2272665" w="2729230">
                <a:moveTo>
                  <a:pt x="2562317" y="2175365"/>
                </a:moveTo>
                <a:lnTo>
                  <a:pt x="2521764" y="2224229"/>
                </a:lnTo>
                <a:lnTo>
                  <a:pt x="2729186" y="2272592"/>
                </a:lnTo>
                <a:lnTo>
                  <a:pt x="2695335" y="2195641"/>
                </a:lnTo>
                <a:lnTo>
                  <a:pt x="2586749" y="2195641"/>
                </a:lnTo>
                <a:lnTo>
                  <a:pt x="2562317" y="2175365"/>
                </a:lnTo>
                <a:close/>
              </a:path>
              <a:path extrusionOk="0" h="2272665" w="2729230">
                <a:moveTo>
                  <a:pt x="2602870" y="2126501"/>
                </a:moveTo>
                <a:lnTo>
                  <a:pt x="2562317" y="2175365"/>
                </a:lnTo>
                <a:lnTo>
                  <a:pt x="2586749" y="2195641"/>
                </a:lnTo>
                <a:lnTo>
                  <a:pt x="2627302" y="2146777"/>
                </a:lnTo>
                <a:lnTo>
                  <a:pt x="2602870" y="2126501"/>
                </a:lnTo>
                <a:close/>
              </a:path>
              <a:path extrusionOk="0" h="2272665" w="2729230">
                <a:moveTo>
                  <a:pt x="2643423" y="2077636"/>
                </a:moveTo>
                <a:lnTo>
                  <a:pt x="2602870" y="2126501"/>
                </a:lnTo>
                <a:lnTo>
                  <a:pt x="2627302" y="2146777"/>
                </a:lnTo>
                <a:lnTo>
                  <a:pt x="2586749" y="2195641"/>
                </a:lnTo>
                <a:lnTo>
                  <a:pt x="2695335" y="2195641"/>
                </a:lnTo>
                <a:lnTo>
                  <a:pt x="2643423" y="2077636"/>
                </a:lnTo>
                <a:close/>
              </a:path>
              <a:path extrusionOk="0" h="2272665" w="2729230">
                <a:moveTo>
                  <a:pt x="40553" y="0"/>
                </a:moveTo>
                <a:lnTo>
                  <a:pt x="0" y="48864"/>
                </a:lnTo>
                <a:lnTo>
                  <a:pt x="2562317" y="2175365"/>
                </a:lnTo>
                <a:lnTo>
                  <a:pt x="2602870" y="2126501"/>
                </a:lnTo>
                <a:lnTo>
                  <a:pt x="40553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7"/>
          <p:cNvSpPr txBox="1"/>
          <p:nvPr/>
        </p:nvSpPr>
        <p:spPr>
          <a:xfrm rot="2400000">
            <a:off x="241424" y="4753658"/>
            <a:ext cx="2729928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Molti attacchi e molti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438;p17"/>
          <p:cNvSpPr txBox="1"/>
          <p:nvPr/>
        </p:nvSpPr>
        <p:spPr>
          <a:xfrm rot="2400000">
            <a:off x="7180" y="4977024"/>
            <a:ext cx="29027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700">
                <a:latin typeface="Verdana"/>
                <a:ea typeface="Verdana"/>
                <a:cs typeface="Verdana"/>
                <a:sym typeface="Verdana"/>
              </a:rPr>
              <a:t>to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olo nel processo di attacco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249525" y="2818940"/>
            <a:ext cx="6741795" cy="3455035"/>
          </a:xfrm>
          <a:custGeom>
            <a:rect b="b" l="l" r="r" t="t"/>
            <a:pathLst>
              <a:path extrusionOk="0" h="3455035" w="6741795">
                <a:moveTo>
                  <a:pt x="0" y="0"/>
                </a:moveTo>
                <a:lnTo>
                  <a:pt x="6741401" y="0"/>
                </a:lnTo>
                <a:lnTo>
                  <a:pt x="6741401" y="3454526"/>
                </a:lnTo>
                <a:lnTo>
                  <a:pt x="0" y="3454526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41275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7"/>
          <p:cNvSpPr txBox="1"/>
          <p:nvPr/>
        </p:nvSpPr>
        <p:spPr>
          <a:xfrm>
            <a:off x="1850376" y="2949955"/>
            <a:ext cx="50589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12700" lvl="0" marL="0" marR="4445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•"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MITRE ATT&amp;CK </a:t>
            </a:r>
            <a:r>
              <a:rPr lang="en-US" sz="10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https://attack.mitre.org/) fornisce una chiara panoramica degli attacchi contro il controllo industriale, le imprese e gli scenari mobili.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12700" lvl="0" marL="0" marR="5080" rtl="0" algn="l">
              <a:lnSpc>
                <a:spcPct val="115833"/>
              </a:lnSpc>
              <a:spcBef>
                <a:spcPts val="725"/>
              </a:spcBef>
              <a:spcAft>
                <a:spcPts val="0"/>
              </a:spcAft>
              <a:buSzPts val="7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Le tattiche di attacco descritte nella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tassonomia MITRE ATT&amp;CK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coincidono (per la maggior parte) con la kill chain di un attacco di tipo APT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41" name="Google Shape;441;p17"/>
          <p:cNvGrpSpPr/>
          <p:nvPr/>
        </p:nvGrpSpPr>
        <p:grpSpPr>
          <a:xfrm>
            <a:off x="8769192" y="2157409"/>
            <a:ext cx="2737540" cy="1422474"/>
            <a:chOff x="8769192" y="2157409"/>
            <a:chExt cx="2737540" cy="1422474"/>
          </a:xfrm>
        </p:grpSpPr>
        <p:sp>
          <p:nvSpPr>
            <p:cNvPr id="442" name="Google Shape;442;p17"/>
            <p:cNvSpPr/>
            <p:nvPr/>
          </p:nvSpPr>
          <p:spPr>
            <a:xfrm>
              <a:off x="8769192" y="2884558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0"/>
                  </a:lnTo>
                  <a:lnTo>
                    <a:pt x="9101" y="70732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0"/>
                  </a:lnTo>
                  <a:lnTo>
                    <a:pt x="33921" y="660943"/>
                  </a:lnTo>
                  <a:lnTo>
                    <a:pt x="70733" y="685762"/>
                  </a:lnTo>
                  <a:lnTo>
                    <a:pt x="115813" y="694863"/>
                  </a:lnTo>
                  <a:lnTo>
                    <a:pt x="2615811" y="694863"/>
                  </a:lnTo>
                  <a:lnTo>
                    <a:pt x="2660891" y="685762"/>
                  </a:lnTo>
                  <a:lnTo>
                    <a:pt x="2697704" y="660943"/>
                  </a:lnTo>
                  <a:lnTo>
                    <a:pt x="2722524" y="624130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2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8774962" y="2157409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4"/>
                  </a:lnTo>
                  <a:lnTo>
                    <a:pt x="70733" y="685764"/>
                  </a:lnTo>
                  <a:lnTo>
                    <a:pt x="115812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3"/>
                  </a:lnTo>
                  <a:lnTo>
                    <a:pt x="2722524" y="70733"/>
                  </a:lnTo>
                  <a:lnTo>
                    <a:pt x="2697704" y="33921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17"/>
          <p:cNvSpPr txBox="1"/>
          <p:nvPr/>
        </p:nvSpPr>
        <p:spPr>
          <a:xfrm>
            <a:off x="9426398" y="2355596"/>
            <a:ext cx="142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17"/>
          <p:cNvSpPr/>
          <p:nvPr/>
        </p:nvSpPr>
        <p:spPr>
          <a:xfrm>
            <a:off x="8742422" y="3626312"/>
            <a:ext cx="2731770" cy="904240"/>
          </a:xfrm>
          <a:custGeom>
            <a:rect b="b" l="l" r="r" t="t"/>
            <a:pathLst>
              <a:path extrusionOk="0" h="904239" w="2731770">
                <a:moveTo>
                  <a:pt x="2580916" y="0"/>
                </a:moveTo>
                <a:lnTo>
                  <a:pt x="150708" y="0"/>
                </a:lnTo>
                <a:lnTo>
                  <a:pt x="103072" y="7683"/>
                </a:lnTo>
                <a:lnTo>
                  <a:pt x="61701" y="29078"/>
                </a:lnTo>
                <a:lnTo>
                  <a:pt x="29077" y="61702"/>
                </a:lnTo>
                <a:lnTo>
                  <a:pt x="7683" y="103073"/>
                </a:lnTo>
                <a:lnTo>
                  <a:pt x="0" y="150709"/>
                </a:lnTo>
                <a:lnTo>
                  <a:pt x="0" y="753518"/>
                </a:lnTo>
                <a:lnTo>
                  <a:pt x="7683" y="801154"/>
                </a:lnTo>
                <a:lnTo>
                  <a:pt x="29077" y="842525"/>
                </a:lnTo>
                <a:lnTo>
                  <a:pt x="61701" y="875149"/>
                </a:lnTo>
                <a:lnTo>
                  <a:pt x="103072" y="896544"/>
                </a:lnTo>
                <a:lnTo>
                  <a:pt x="150708" y="904227"/>
                </a:lnTo>
                <a:lnTo>
                  <a:pt x="2580916" y="904227"/>
                </a:lnTo>
                <a:lnTo>
                  <a:pt x="2628552" y="896544"/>
                </a:lnTo>
                <a:lnTo>
                  <a:pt x="2669922" y="875149"/>
                </a:lnTo>
                <a:lnTo>
                  <a:pt x="2702547" y="842525"/>
                </a:lnTo>
                <a:lnTo>
                  <a:pt x="2723941" y="801154"/>
                </a:lnTo>
                <a:lnTo>
                  <a:pt x="2731625" y="753518"/>
                </a:lnTo>
                <a:lnTo>
                  <a:pt x="2731625" y="150709"/>
                </a:lnTo>
                <a:lnTo>
                  <a:pt x="2723941" y="103073"/>
                </a:lnTo>
                <a:lnTo>
                  <a:pt x="2702547" y="61702"/>
                </a:lnTo>
                <a:lnTo>
                  <a:pt x="2669922" y="29078"/>
                </a:lnTo>
                <a:lnTo>
                  <a:pt x="2628552" y="7683"/>
                </a:lnTo>
                <a:lnTo>
                  <a:pt x="2580916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7"/>
          <p:cNvSpPr txBox="1"/>
          <p:nvPr/>
        </p:nvSpPr>
        <p:spPr>
          <a:xfrm>
            <a:off x="8865303" y="2943859"/>
            <a:ext cx="24123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13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Iniezione falsa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Iniezione di codice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APT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2" name="Google Shape;452;p18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RISERVATEZZA</a:t>
            </a: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7377174" y="0"/>
            <a:ext cx="4094947" cy="6858000"/>
            <a:chOff x="7377174" y="0"/>
            <a:chExt cx="4094947" cy="6858000"/>
          </a:xfrm>
        </p:grpSpPr>
        <p:pic>
          <p:nvPicPr>
            <p:cNvPr id="454" name="Google Shape;45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1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8740351" y="2900869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18"/>
          <p:cNvSpPr txBox="1"/>
          <p:nvPr/>
        </p:nvSpPr>
        <p:spPr>
          <a:xfrm>
            <a:off x="122676" y="6548625"/>
            <a:ext cx="7254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18"/>
          <p:cNvSpPr txBox="1"/>
          <p:nvPr/>
        </p:nvSpPr>
        <p:spPr>
          <a:xfrm>
            <a:off x="692056" y="1485787"/>
            <a:ext cx="5493300" cy="47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-149225" lvl="0" marL="174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Intercettazione dei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solito è guidato da un Man-in-the-Middle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49225" lvl="0" marL="174625" rtl="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Infiltrazione di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Può essere eseguito in più modi: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Analisi del traffico di rete / ricognizione della rete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Analisi del dispositivo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...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69545" lvl="1" marL="39624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Può provocare una fuga di dati verso i concorrenti: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sull'infrastruttura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operative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sul processo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sulla sicurezza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umane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...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Google Shape;459;p18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0" name="Google Shape;460;p18"/>
          <p:cNvSpPr txBox="1"/>
          <p:nvPr/>
        </p:nvSpPr>
        <p:spPr>
          <a:xfrm>
            <a:off x="9561651" y="3099308"/>
            <a:ext cx="1089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61" name="Google Shape;461;p18"/>
          <p:cNvGrpSpPr/>
          <p:nvPr/>
        </p:nvGrpSpPr>
        <p:grpSpPr>
          <a:xfrm>
            <a:off x="8722003" y="2149271"/>
            <a:ext cx="2750047" cy="3889375"/>
            <a:chOff x="8722003" y="2149271"/>
            <a:chExt cx="2750047" cy="3889375"/>
          </a:xfrm>
        </p:grpSpPr>
        <p:sp>
          <p:nvSpPr>
            <p:cNvPr id="462" name="Google Shape;462;p18"/>
            <p:cNvSpPr/>
            <p:nvPr/>
          </p:nvSpPr>
          <p:spPr>
            <a:xfrm>
              <a:off x="8722003" y="3655875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4"/>
                  </a:lnTo>
                  <a:lnTo>
                    <a:pt x="70733" y="685764"/>
                  </a:lnTo>
                  <a:lnTo>
                    <a:pt x="115812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8728215" y="2149271"/>
              <a:ext cx="2743835" cy="3889375"/>
            </a:xfrm>
            <a:custGeom>
              <a:rect b="b" l="l" r="r" t="t"/>
              <a:pathLst>
                <a:path extrusionOk="0" h="3889375" w="2743834">
                  <a:moveTo>
                    <a:pt x="2731617" y="3309886"/>
                  </a:moveTo>
                  <a:lnTo>
                    <a:pt x="2722524" y="3264801"/>
                  </a:lnTo>
                  <a:lnTo>
                    <a:pt x="2697696" y="3227997"/>
                  </a:lnTo>
                  <a:lnTo>
                    <a:pt x="2660891" y="3203181"/>
                  </a:lnTo>
                  <a:lnTo>
                    <a:pt x="2615806" y="3194075"/>
                  </a:lnTo>
                  <a:lnTo>
                    <a:pt x="115811" y="3194075"/>
                  </a:lnTo>
                  <a:lnTo>
                    <a:pt x="70726" y="3203181"/>
                  </a:lnTo>
                  <a:lnTo>
                    <a:pt x="33921" y="3227997"/>
                  </a:lnTo>
                  <a:lnTo>
                    <a:pt x="9093" y="3264801"/>
                  </a:lnTo>
                  <a:lnTo>
                    <a:pt x="0" y="3309886"/>
                  </a:lnTo>
                  <a:lnTo>
                    <a:pt x="0" y="3773132"/>
                  </a:lnTo>
                  <a:lnTo>
                    <a:pt x="9093" y="3818204"/>
                  </a:lnTo>
                  <a:lnTo>
                    <a:pt x="33921" y="3855021"/>
                  </a:lnTo>
                  <a:lnTo>
                    <a:pt x="70726" y="3879837"/>
                  </a:lnTo>
                  <a:lnTo>
                    <a:pt x="115811" y="3888943"/>
                  </a:lnTo>
                  <a:lnTo>
                    <a:pt x="2615806" y="3888943"/>
                  </a:lnTo>
                  <a:lnTo>
                    <a:pt x="2660891" y="3879837"/>
                  </a:lnTo>
                  <a:lnTo>
                    <a:pt x="2697696" y="3855021"/>
                  </a:lnTo>
                  <a:lnTo>
                    <a:pt x="2722524" y="3818204"/>
                  </a:lnTo>
                  <a:lnTo>
                    <a:pt x="2731617" y="3773132"/>
                  </a:lnTo>
                  <a:lnTo>
                    <a:pt x="2731617" y="3309886"/>
                  </a:lnTo>
                  <a:close/>
                </a:path>
                <a:path extrusionOk="0" h="3889375" w="2743834">
                  <a:moveTo>
                    <a:pt x="2743758" y="115811"/>
                  </a:moveTo>
                  <a:lnTo>
                    <a:pt x="2734653" y="70739"/>
                  </a:lnTo>
                  <a:lnTo>
                    <a:pt x="2709837" y="33921"/>
                  </a:lnTo>
                  <a:lnTo>
                    <a:pt x="2673019" y="9105"/>
                  </a:lnTo>
                  <a:lnTo>
                    <a:pt x="2627934" y="0"/>
                  </a:lnTo>
                  <a:lnTo>
                    <a:pt x="127939" y="0"/>
                  </a:lnTo>
                  <a:lnTo>
                    <a:pt x="82867" y="9105"/>
                  </a:lnTo>
                  <a:lnTo>
                    <a:pt x="46050" y="33921"/>
                  </a:lnTo>
                  <a:lnTo>
                    <a:pt x="21234" y="70739"/>
                  </a:lnTo>
                  <a:lnTo>
                    <a:pt x="12128" y="115811"/>
                  </a:lnTo>
                  <a:lnTo>
                    <a:pt x="12128" y="579056"/>
                  </a:lnTo>
                  <a:lnTo>
                    <a:pt x="21234" y="624128"/>
                  </a:lnTo>
                  <a:lnTo>
                    <a:pt x="46050" y="660946"/>
                  </a:lnTo>
                  <a:lnTo>
                    <a:pt x="82867" y="685761"/>
                  </a:lnTo>
                  <a:lnTo>
                    <a:pt x="127939" y="694867"/>
                  </a:lnTo>
                  <a:lnTo>
                    <a:pt x="2627934" y="694867"/>
                  </a:lnTo>
                  <a:lnTo>
                    <a:pt x="2673019" y="685761"/>
                  </a:lnTo>
                  <a:lnTo>
                    <a:pt x="2709837" y="660946"/>
                  </a:lnTo>
                  <a:lnTo>
                    <a:pt x="2734653" y="624128"/>
                  </a:lnTo>
                  <a:lnTo>
                    <a:pt x="2743758" y="579056"/>
                  </a:lnTo>
                  <a:lnTo>
                    <a:pt x="2743758" y="115811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18"/>
          <p:cNvSpPr txBox="1"/>
          <p:nvPr/>
        </p:nvSpPr>
        <p:spPr>
          <a:xfrm>
            <a:off x="9391787" y="2346452"/>
            <a:ext cx="142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8724074" y="4396950"/>
            <a:ext cx="2731770" cy="900430"/>
          </a:xfrm>
          <a:custGeom>
            <a:rect b="b" l="l" r="r" t="t"/>
            <a:pathLst>
              <a:path extrusionOk="0" h="900429" w="2731770">
                <a:moveTo>
                  <a:pt x="2581591" y="0"/>
                </a:moveTo>
                <a:lnTo>
                  <a:pt x="150032" y="0"/>
                </a:lnTo>
                <a:lnTo>
                  <a:pt x="102611" y="7648"/>
                </a:lnTo>
                <a:lnTo>
                  <a:pt x="61425" y="28947"/>
                </a:lnTo>
                <a:lnTo>
                  <a:pt x="28947" y="61426"/>
                </a:lnTo>
                <a:lnTo>
                  <a:pt x="7648" y="102611"/>
                </a:lnTo>
                <a:lnTo>
                  <a:pt x="0" y="150033"/>
                </a:lnTo>
                <a:lnTo>
                  <a:pt x="0" y="750144"/>
                </a:lnTo>
                <a:lnTo>
                  <a:pt x="7648" y="797566"/>
                </a:lnTo>
                <a:lnTo>
                  <a:pt x="28947" y="838752"/>
                </a:lnTo>
                <a:lnTo>
                  <a:pt x="61425" y="871230"/>
                </a:lnTo>
                <a:lnTo>
                  <a:pt x="102611" y="892529"/>
                </a:lnTo>
                <a:lnTo>
                  <a:pt x="150032" y="900178"/>
                </a:lnTo>
                <a:lnTo>
                  <a:pt x="2581591" y="900178"/>
                </a:lnTo>
                <a:lnTo>
                  <a:pt x="2629013" y="892529"/>
                </a:lnTo>
                <a:lnTo>
                  <a:pt x="2670199" y="871230"/>
                </a:lnTo>
                <a:lnTo>
                  <a:pt x="2702677" y="838752"/>
                </a:lnTo>
                <a:lnTo>
                  <a:pt x="2723976" y="797566"/>
                </a:lnTo>
                <a:lnTo>
                  <a:pt x="2731625" y="750144"/>
                </a:lnTo>
                <a:lnTo>
                  <a:pt x="2731625" y="150033"/>
                </a:lnTo>
                <a:lnTo>
                  <a:pt x="2723976" y="102611"/>
                </a:lnTo>
                <a:lnTo>
                  <a:pt x="2702677" y="61426"/>
                </a:lnTo>
                <a:lnTo>
                  <a:pt x="2670199" y="28947"/>
                </a:lnTo>
                <a:lnTo>
                  <a:pt x="2629013" y="7648"/>
                </a:lnTo>
                <a:lnTo>
                  <a:pt x="2581591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8"/>
          <p:cNvSpPr txBox="1"/>
          <p:nvPr/>
        </p:nvSpPr>
        <p:spPr>
          <a:xfrm>
            <a:off x="8846757" y="3715004"/>
            <a:ext cx="23838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969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9842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129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Ricognizione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298450" marR="252729" rtl="0" algn="l">
              <a:lnSpc>
                <a:spcPct val="121111"/>
              </a:lnSpc>
              <a:spcBef>
                <a:spcPts val="3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APT - visti in precedenza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254000" marR="135255" rtl="0" algn="ctr">
              <a:lnSpc>
                <a:spcPct val="117222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19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RISERVATEZZA</a:t>
            </a:r>
            <a:endParaRPr/>
          </a:p>
        </p:txBody>
      </p:sp>
      <p:grpSp>
        <p:nvGrpSpPr>
          <p:cNvPr id="473" name="Google Shape;473;p19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474" name="Google Shape;47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19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19"/>
          <p:cNvSpPr txBox="1"/>
          <p:nvPr/>
        </p:nvSpPr>
        <p:spPr>
          <a:xfrm>
            <a:off x="122676" y="6548625"/>
            <a:ext cx="7129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692056" y="1489583"/>
            <a:ext cx="6965400" cy="29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416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Ricognizione della rete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55562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Come discusso, un attaccante può avere bisogno di esplorare il contesto dell'applicazione (lo scenario) prima dello sfruttamento finale.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240" marR="36830" rtl="0" algn="l">
              <a:lnSpc>
                <a:spcPct val="118750"/>
              </a:lnSpc>
              <a:spcBef>
                <a:spcPts val="75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Per farlo, l'aggressore potrebbe aver bisogno di eseguire vari attacchi legati all'ingegneria sociale (ad esempio, il phishing) o all'osservazione passiva della rete: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Wireshark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https://www.wireshark.org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Nmap/Zenmap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https://nmap.org/zenmap/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Etherape,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https://juncotic.com/etherape-monitoreando-el-trafico-de-red/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LEGIONE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https://www.kali.org/tools/legion/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19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8740350" y="290086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0"/>
                </a:lnTo>
                <a:lnTo>
                  <a:pt x="9101" y="70733"/>
                </a:lnTo>
                <a:lnTo>
                  <a:pt x="0" y="115812"/>
                </a:lnTo>
                <a:lnTo>
                  <a:pt x="0" y="579051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1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2"/>
                </a:lnTo>
                <a:lnTo>
                  <a:pt x="2722524" y="70733"/>
                </a:lnTo>
                <a:lnTo>
                  <a:pt x="2697704" y="33920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9"/>
          <p:cNvSpPr txBox="1"/>
          <p:nvPr/>
        </p:nvSpPr>
        <p:spPr>
          <a:xfrm>
            <a:off x="9561651" y="3099308"/>
            <a:ext cx="1089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1" name="Google Shape;481;p19"/>
          <p:cNvGrpSpPr/>
          <p:nvPr/>
        </p:nvGrpSpPr>
        <p:grpSpPr>
          <a:xfrm>
            <a:off x="8722003" y="2149271"/>
            <a:ext cx="2750047" cy="3889375"/>
            <a:chOff x="8722003" y="2149271"/>
            <a:chExt cx="2750047" cy="3889375"/>
          </a:xfrm>
        </p:grpSpPr>
        <p:sp>
          <p:nvSpPr>
            <p:cNvPr id="482" name="Google Shape;482;p19"/>
            <p:cNvSpPr/>
            <p:nvPr/>
          </p:nvSpPr>
          <p:spPr>
            <a:xfrm>
              <a:off x="8722003" y="3655875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3" y="9101"/>
                  </a:lnTo>
                  <a:lnTo>
                    <a:pt x="33920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4"/>
                  </a:lnTo>
                  <a:lnTo>
                    <a:pt x="70733" y="685764"/>
                  </a:lnTo>
                  <a:lnTo>
                    <a:pt x="115812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8728215" y="2149271"/>
              <a:ext cx="2743835" cy="3889375"/>
            </a:xfrm>
            <a:custGeom>
              <a:rect b="b" l="l" r="r" t="t"/>
              <a:pathLst>
                <a:path extrusionOk="0" h="3889375" w="2743834">
                  <a:moveTo>
                    <a:pt x="2731617" y="3309886"/>
                  </a:moveTo>
                  <a:lnTo>
                    <a:pt x="2722524" y="3264801"/>
                  </a:lnTo>
                  <a:lnTo>
                    <a:pt x="2697696" y="3227997"/>
                  </a:lnTo>
                  <a:lnTo>
                    <a:pt x="2660891" y="3203181"/>
                  </a:lnTo>
                  <a:lnTo>
                    <a:pt x="2615806" y="3194075"/>
                  </a:lnTo>
                  <a:lnTo>
                    <a:pt x="115811" y="3194075"/>
                  </a:lnTo>
                  <a:lnTo>
                    <a:pt x="70726" y="3203181"/>
                  </a:lnTo>
                  <a:lnTo>
                    <a:pt x="33921" y="3227997"/>
                  </a:lnTo>
                  <a:lnTo>
                    <a:pt x="9093" y="3264801"/>
                  </a:lnTo>
                  <a:lnTo>
                    <a:pt x="0" y="3309886"/>
                  </a:lnTo>
                  <a:lnTo>
                    <a:pt x="0" y="3773132"/>
                  </a:lnTo>
                  <a:lnTo>
                    <a:pt x="9093" y="3818204"/>
                  </a:lnTo>
                  <a:lnTo>
                    <a:pt x="33921" y="3855021"/>
                  </a:lnTo>
                  <a:lnTo>
                    <a:pt x="70726" y="3879837"/>
                  </a:lnTo>
                  <a:lnTo>
                    <a:pt x="115811" y="3888943"/>
                  </a:lnTo>
                  <a:lnTo>
                    <a:pt x="2615806" y="3888943"/>
                  </a:lnTo>
                  <a:lnTo>
                    <a:pt x="2660891" y="3879837"/>
                  </a:lnTo>
                  <a:lnTo>
                    <a:pt x="2697696" y="3855021"/>
                  </a:lnTo>
                  <a:lnTo>
                    <a:pt x="2722524" y="3818204"/>
                  </a:lnTo>
                  <a:lnTo>
                    <a:pt x="2731617" y="3773132"/>
                  </a:lnTo>
                  <a:lnTo>
                    <a:pt x="2731617" y="3309886"/>
                  </a:lnTo>
                  <a:close/>
                </a:path>
                <a:path extrusionOk="0" h="3889375" w="2743834">
                  <a:moveTo>
                    <a:pt x="2743758" y="115811"/>
                  </a:moveTo>
                  <a:lnTo>
                    <a:pt x="2734653" y="70739"/>
                  </a:lnTo>
                  <a:lnTo>
                    <a:pt x="2709837" y="33921"/>
                  </a:lnTo>
                  <a:lnTo>
                    <a:pt x="2673019" y="9105"/>
                  </a:lnTo>
                  <a:lnTo>
                    <a:pt x="2627934" y="0"/>
                  </a:lnTo>
                  <a:lnTo>
                    <a:pt x="127939" y="0"/>
                  </a:lnTo>
                  <a:lnTo>
                    <a:pt x="82867" y="9105"/>
                  </a:lnTo>
                  <a:lnTo>
                    <a:pt x="46050" y="33921"/>
                  </a:lnTo>
                  <a:lnTo>
                    <a:pt x="21234" y="70739"/>
                  </a:lnTo>
                  <a:lnTo>
                    <a:pt x="12128" y="115811"/>
                  </a:lnTo>
                  <a:lnTo>
                    <a:pt x="12128" y="579056"/>
                  </a:lnTo>
                  <a:lnTo>
                    <a:pt x="21234" y="624128"/>
                  </a:lnTo>
                  <a:lnTo>
                    <a:pt x="46050" y="660946"/>
                  </a:lnTo>
                  <a:lnTo>
                    <a:pt x="82867" y="685761"/>
                  </a:lnTo>
                  <a:lnTo>
                    <a:pt x="127939" y="694867"/>
                  </a:lnTo>
                  <a:lnTo>
                    <a:pt x="2627934" y="694867"/>
                  </a:lnTo>
                  <a:lnTo>
                    <a:pt x="2673019" y="685761"/>
                  </a:lnTo>
                  <a:lnTo>
                    <a:pt x="2709837" y="660946"/>
                  </a:lnTo>
                  <a:lnTo>
                    <a:pt x="2734653" y="624128"/>
                  </a:lnTo>
                  <a:lnTo>
                    <a:pt x="2743758" y="579056"/>
                  </a:lnTo>
                  <a:lnTo>
                    <a:pt x="2743758" y="115811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19"/>
          <p:cNvSpPr txBox="1"/>
          <p:nvPr/>
        </p:nvSpPr>
        <p:spPr>
          <a:xfrm>
            <a:off x="9391787" y="2346452"/>
            <a:ext cx="142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5" name="Google Shape;485;p19"/>
          <p:cNvSpPr/>
          <p:nvPr/>
        </p:nvSpPr>
        <p:spPr>
          <a:xfrm>
            <a:off x="8724074" y="4396950"/>
            <a:ext cx="2731770" cy="900430"/>
          </a:xfrm>
          <a:custGeom>
            <a:rect b="b" l="l" r="r" t="t"/>
            <a:pathLst>
              <a:path extrusionOk="0" h="900429" w="2731770">
                <a:moveTo>
                  <a:pt x="2581591" y="0"/>
                </a:moveTo>
                <a:lnTo>
                  <a:pt x="150032" y="0"/>
                </a:lnTo>
                <a:lnTo>
                  <a:pt x="102611" y="7648"/>
                </a:lnTo>
                <a:lnTo>
                  <a:pt x="61425" y="28947"/>
                </a:lnTo>
                <a:lnTo>
                  <a:pt x="28947" y="61426"/>
                </a:lnTo>
                <a:lnTo>
                  <a:pt x="7648" y="102611"/>
                </a:lnTo>
                <a:lnTo>
                  <a:pt x="0" y="150033"/>
                </a:lnTo>
                <a:lnTo>
                  <a:pt x="0" y="750144"/>
                </a:lnTo>
                <a:lnTo>
                  <a:pt x="7648" y="797566"/>
                </a:lnTo>
                <a:lnTo>
                  <a:pt x="28947" y="838752"/>
                </a:lnTo>
                <a:lnTo>
                  <a:pt x="61425" y="871230"/>
                </a:lnTo>
                <a:lnTo>
                  <a:pt x="102611" y="892529"/>
                </a:lnTo>
                <a:lnTo>
                  <a:pt x="150032" y="900178"/>
                </a:lnTo>
                <a:lnTo>
                  <a:pt x="2581591" y="900178"/>
                </a:lnTo>
                <a:lnTo>
                  <a:pt x="2629013" y="892529"/>
                </a:lnTo>
                <a:lnTo>
                  <a:pt x="2670199" y="871230"/>
                </a:lnTo>
                <a:lnTo>
                  <a:pt x="2702677" y="838752"/>
                </a:lnTo>
                <a:lnTo>
                  <a:pt x="2723976" y="797566"/>
                </a:lnTo>
                <a:lnTo>
                  <a:pt x="2731625" y="750144"/>
                </a:lnTo>
                <a:lnTo>
                  <a:pt x="2731625" y="150033"/>
                </a:lnTo>
                <a:lnTo>
                  <a:pt x="2723976" y="102611"/>
                </a:lnTo>
                <a:lnTo>
                  <a:pt x="2702677" y="61426"/>
                </a:lnTo>
                <a:lnTo>
                  <a:pt x="2670199" y="28947"/>
                </a:lnTo>
                <a:lnTo>
                  <a:pt x="2629013" y="7648"/>
                </a:lnTo>
                <a:lnTo>
                  <a:pt x="2581591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9"/>
          <p:cNvSpPr txBox="1"/>
          <p:nvPr/>
        </p:nvSpPr>
        <p:spPr>
          <a:xfrm>
            <a:off x="8846757" y="3715004"/>
            <a:ext cx="23838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969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9842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611"/>
              </a:lnSpc>
              <a:spcBef>
                <a:spcPts val="129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Ricognizione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298450" marR="252729" rtl="0" algn="l">
              <a:lnSpc>
                <a:spcPct val="121111"/>
              </a:lnSpc>
              <a:spcBef>
                <a:spcPts val="3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APT - visti in precedenza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254000" marR="135255" rtl="0" algn="ctr">
              <a:lnSpc>
                <a:spcPct val="117222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7" name="Google Shape;487;p19"/>
          <p:cNvGrpSpPr/>
          <p:nvPr/>
        </p:nvGrpSpPr>
        <p:grpSpPr>
          <a:xfrm>
            <a:off x="1777671" y="4526279"/>
            <a:ext cx="4629224" cy="1642872"/>
            <a:chOff x="1777671" y="4526279"/>
            <a:chExt cx="4629224" cy="1642872"/>
          </a:xfrm>
        </p:grpSpPr>
        <p:pic>
          <p:nvPicPr>
            <p:cNvPr id="488" name="Google Shape;488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8464" y="4526279"/>
              <a:ext cx="810768" cy="810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p19"/>
            <p:cNvSpPr/>
            <p:nvPr/>
          </p:nvSpPr>
          <p:spPr>
            <a:xfrm>
              <a:off x="1777671" y="5380280"/>
              <a:ext cx="3208020" cy="306070"/>
            </a:xfrm>
            <a:custGeom>
              <a:rect b="b" l="l" r="r" t="t"/>
              <a:pathLst>
                <a:path extrusionOk="0" h="306070" w="3208020">
                  <a:moveTo>
                    <a:pt x="3207872" y="2"/>
                  </a:moveTo>
                  <a:lnTo>
                    <a:pt x="38248" y="0"/>
                  </a:lnTo>
                  <a:lnTo>
                    <a:pt x="11202" y="44810"/>
                  </a:lnTo>
                  <a:lnTo>
                    <a:pt x="3005" y="93440"/>
                  </a:lnTo>
                  <a:lnTo>
                    <a:pt x="0" y="152991"/>
                  </a:lnTo>
                  <a:lnTo>
                    <a:pt x="3005" y="212543"/>
                  </a:lnTo>
                  <a:lnTo>
                    <a:pt x="11202" y="261173"/>
                  </a:lnTo>
                  <a:lnTo>
                    <a:pt x="23360" y="293961"/>
                  </a:lnTo>
                  <a:lnTo>
                    <a:pt x="38248" y="305984"/>
                  </a:lnTo>
                  <a:lnTo>
                    <a:pt x="3207872" y="305987"/>
                  </a:lnTo>
                  <a:lnTo>
                    <a:pt x="3192984" y="293964"/>
                  </a:lnTo>
                  <a:lnTo>
                    <a:pt x="3180827" y="261177"/>
                  </a:lnTo>
                  <a:lnTo>
                    <a:pt x="3172630" y="212547"/>
                  </a:lnTo>
                  <a:lnTo>
                    <a:pt x="3169625" y="152995"/>
                  </a:lnTo>
                  <a:lnTo>
                    <a:pt x="3172630" y="93443"/>
                  </a:lnTo>
                  <a:lnTo>
                    <a:pt x="3180827" y="44813"/>
                  </a:lnTo>
                  <a:lnTo>
                    <a:pt x="3192984" y="12025"/>
                  </a:lnTo>
                  <a:lnTo>
                    <a:pt x="3207872" y="2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4947296" y="5380282"/>
              <a:ext cx="76835" cy="306070"/>
            </a:xfrm>
            <a:custGeom>
              <a:rect b="b" l="l" r="r" t="t"/>
              <a:pathLst>
                <a:path extrusionOk="0" h="306070" w="76835">
                  <a:moveTo>
                    <a:pt x="38247" y="0"/>
                  </a:moveTo>
                  <a:lnTo>
                    <a:pt x="23359" y="12022"/>
                  </a:lnTo>
                  <a:lnTo>
                    <a:pt x="11202" y="44810"/>
                  </a:lnTo>
                  <a:lnTo>
                    <a:pt x="3005" y="93441"/>
                  </a:lnTo>
                  <a:lnTo>
                    <a:pt x="0" y="152993"/>
                  </a:lnTo>
                  <a:lnTo>
                    <a:pt x="3005" y="212544"/>
                  </a:lnTo>
                  <a:lnTo>
                    <a:pt x="11202" y="261174"/>
                  </a:lnTo>
                  <a:lnTo>
                    <a:pt x="23359" y="293962"/>
                  </a:lnTo>
                  <a:lnTo>
                    <a:pt x="38247" y="305985"/>
                  </a:lnTo>
                  <a:lnTo>
                    <a:pt x="53135" y="293962"/>
                  </a:lnTo>
                  <a:lnTo>
                    <a:pt x="65292" y="261174"/>
                  </a:lnTo>
                  <a:lnTo>
                    <a:pt x="73489" y="212544"/>
                  </a:lnTo>
                  <a:lnTo>
                    <a:pt x="76494" y="152993"/>
                  </a:lnTo>
                  <a:lnTo>
                    <a:pt x="73489" y="93441"/>
                  </a:lnTo>
                  <a:lnTo>
                    <a:pt x="65292" y="44810"/>
                  </a:lnTo>
                  <a:lnTo>
                    <a:pt x="53135" y="12022"/>
                  </a:lnTo>
                  <a:lnTo>
                    <a:pt x="38247" y="0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1" name="Google Shape;491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65214" y="5270756"/>
              <a:ext cx="1002409" cy="836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10327" y="4727447"/>
              <a:ext cx="1496568" cy="1441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3" name="Google Shape;493;p19"/>
          <p:cNvSpPr txBox="1"/>
          <p:nvPr/>
        </p:nvSpPr>
        <p:spPr>
          <a:xfrm>
            <a:off x="3150602" y="5958332"/>
            <a:ext cx="117348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C&amp;C in Modbus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4" name="Google Shape;494;p19"/>
          <p:cNvGrpSpPr/>
          <p:nvPr/>
        </p:nvGrpSpPr>
        <p:grpSpPr>
          <a:xfrm>
            <a:off x="254055" y="4950479"/>
            <a:ext cx="2505620" cy="741295"/>
            <a:chOff x="254055" y="4950479"/>
            <a:chExt cx="2505620" cy="741295"/>
          </a:xfrm>
        </p:grpSpPr>
        <p:sp>
          <p:nvSpPr>
            <p:cNvPr id="495" name="Google Shape;495;p19"/>
            <p:cNvSpPr/>
            <p:nvPr/>
          </p:nvSpPr>
          <p:spPr>
            <a:xfrm>
              <a:off x="2428205" y="5291541"/>
              <a:ext cx="331470" cy="309245"/>
            </a:xfrm>
            <a:custGeom>
              <a:rect b="b" l="l" r="r" t="t"/>
              <a:pathLst>
                <a:path extrusionOk="0" h="309245" w="331469">
                  <a:moveTo>
                    <a:pt x="248602" y="0"/>
                  </a:moveTo>
                  <a:lnTo>
                    <a:pt x="82867" y="0"/>
                  </a:lnTo>
                  <a:lnTo>
                    <a:pt x="82867" y="154461"/>
                  </a:lnTo>
                  <a:lnTo>
                    <a:pt x="0" y="154461"/>
                  </a:lnTo>
                  <a:lnTo>
                    <a:pt x="165734" y="308922"/>
                  </a:lnTo>
                  <a:lnTo>
                    <a:pt x="331469" y="154461"/>
                  </a:lnTo>
                  <a:lnTo>
                    <a:pt x="248602" y="154461"/>
                  </a:lnTo>
                  <a:lnTo>
                    <a:pt x="2486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2428205" y="5291541"/>
              <a:ext cx="331470" cy="309245"/>
            </a:xfrm>
            <a:custGeom>
              <a:rect b="b" l="l" r="r" t="t"/>
              <a:pathLst>
                <a:path extrusionOk="0" h="309245" w="331469">
                  <a:moveTo>
                    <a:pt x="0" y="154461"/>
                  </a:moveTo>
                  <a:lnTo>
                    <a:pt x="82867" y="154461"/>
                  </a:lnTo>
                  <a:lnTo>
                    <a:pt x="82867" y="0"/>
                  </a:lnTo>
                  <a:lnTo>
                    <a:pt x="248602" y="0"/>
                  </a:lnTo>
                  <a:lnTo>
                    <a:pt x="248602" y="154461"/>
                  </a:lnTo>
                  <a:lnTo>
                    <a:pt x="331470" y="154461"/>
                  </a:lnTo>
                  <a:lnTo>
                    <a:pt x="165735" y="308922"/>
                  </a:lnTo>
                  <a:lnTo>
                    <a:pt x="0" y="154461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7" name="Google Shape;497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4055" y="4950479"/>
              <a:ext cx="2128074" cy="7412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19"/>
          <p:cNvSpPr txBox="1"/>
          <p:nvPr/>
        </p:nvSpPr>
        <p:spPr>
          <a:xfrm>
            <a:off x="5897044" y="5879083"/>
            <a:ext cx="11296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Controllore principale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8" name="Google Shape;5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Riconoscimento</a:t>
            </a:r>
            <a:endParaRPr sz="4800"/>
          </a:p>
        </p:txBody>
      </p:sp>
      <p:grpSp>
        <p:nvGrpSpPr>
          <p:cNvPr id="61" name="Google Shape;61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2" name="Google Shape;62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" name="Google Shape;63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4" name="Google Shape;504;p20"/>
          <p:cNvSpPr txBox="1"/>
          <p:nvPr>
            <p:ph type="title"/>
          </p:nvPr>
        </p:nvSpPr>
        <p:spPr>
          <a:xfrm>
            <a:off x="855396" y="387603"/>
            <a:ext cx="446786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nelle "reti di controllo" - A/A</a:t>
            </a:r>
            <a:endParaRPr/>
          </a:p>
        </p:txBody>
      </p:sp>
      <p:grpSp>
        <p:nvGrpSpPr>
          <p:cNvPr id="505" name="Google Shape;505;p20"/>
          <p:cNvGrpSpPr/>
          <p:nvPr/>
        </p:nvGrpSpPr>
        <p:grpSpPr>
          <a:xfrm>
            <a:off x="7377174" y="0"/>
            <a:ext cx="4113294" cy="6858000"/>
            <a:chOff x="7377174" y="0"/>
            <a:chExt cx="4113294" cy="6858000"/>
          </a:xfrm>
        </p:grpSpPr>
        <p:pic>
          <p:nvPicPr>
            <p:cNvPr id="506" name="Google Shape;50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20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8758698" y="3257682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3"/>
                  </a:lnTo>
                  <a:lnTo>
                    <a:pt x="2722524" y="70733"/>
                  </a:lnTo>
                  <a:lnTo>
                    <a:pt x="2697704" y="33921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20"/>
          <p:cNvSpPr txBox="1"/>
          <p:nvPr/>
        </p:nvSpPr>
        <p:spPr>
          <a:xfrm>
            <a:off x="122676" y="6548625"/>
            <a:ext cx="7042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20"/>
          <p:cNvSpPr txBox="1"/>
          <p:nvPr/>
        </p:nvSpPr>
        <p:spPr>
          <a:xfrm>
            <a:off x="692056" y="1485787"/>
            <a:ext cx="6640800" cy="4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-13525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Impersonificazione di entità (attacco spoofing)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168275" rtl="0" algn="l">
              <a:lnSpc>
                <a:spcPct val="117222"/>
              </a:lnSpc>
              <a:spcBef>
                <a:spcPts val="7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L'obiettivo di questo attacco è quello di rubare e utilizzare l'identità di un altro nodo legittimo, come ad esempio il controller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431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Questo tipo di attaccante può portare ad altri attacchi successivi: man-in-the-middle, accesso non autorizzato a dispositivi critici, intercettazione delle comunicazioni, ...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2875" lvl="0" marL="174625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Escalation dei privilegi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130175" rtl="0" algn="l">
              <a:lnSpc>
                <a:spcPct val="117222"/>
              </a:lnSpc>
              <a:spcBef>
                <a:spcPts val="7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L'obiettivo di questo attacco è quello di aumentare i privilegi di accesso a risorse critiche come i dispositivi operativi.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50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Questo tipo di attacco può essere avviato da insider, grazie alla facilità di accesso ai domini applicativi e alle loro risorse critiche.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173355" rtl="0" algn="l">
              <a:lnSpc>
                <a:spcPct val="99400"/>
              </a:lnSpc>
              <a:spcBef>
                <a:spcPts val="64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NOTA: occorre prestare particolare attenzione alle reti basate sul DT, in quanto la proprietà intellettuale può trovarsi proprio lì (nei modelli di gemelli digitali).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20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2" name="Google Shape;512;p20"/>
          <p:cNvSpPr txBox="1"/>
          <p:nvPr/>
        </p:nvSpPr>
        <p:spPr>
          <a:xfrm>
            <a:off x="8836928" y="3455925"/>
            <a:ext cx="2731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13" name="Google Shape;513;p20"/>
          <p:cNvGrpSpPr/>
          <p:nvPr/>
        </p:nvGrpSpPr>
        <p:grpSpPr>
          <a:xfrm>
            <a:off x="8740350" y="2506080"/>
            <a:ext cx="2750118" cy="3091863"/>
            <a:chOff x="8740350" y="2506080"/>
            <a:chExt cx="2750118" cy="3091863"/>
          </a:xfrm>
        </p:grpSpPr>
        <p:sp>
          <p:nvSpPr>
            <p:cNvPr id="514" name="Google Shape;514;p20"/>
            <p:cNvSpPr/>
            <p:nvPr/>
          </p:nvSpPr>
          <p:spPr>
            <a:xfrm>
              <a:off x="8740350" y="4012688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8740350" y="4761649"/>
              <a:ext cx="2731770" cy="836294"/>
            </a:xfrm>
            <a:custGeom>
              <a:rect b="b" l="l" r="r" t="t"/>
              <a:pathLst>
                <a:path extrusionOk="0" h="836295" w="2731770">
                  <a:moveTo>
                    <a:pt x="2592298" y="0"/>
                  </a:moveTo>
                  <a:lnTo>
                    <a:pt x="139326" y="0"/>
                  </a:lnTo>
                  <a:lnTo>
                    <a:pt x="95288" y="7102"/>
                  </a:lnTo>
                  <a:lnTo>
                    <a:pt x="57042" y="26881"/>
                  </a:lnTo>
                  <a:lnTo>
                    <a:pt x="26881" y="57042"/>
                  </a:lnTo>
                  <a:lnTo>
                    <a:pt x="7102" y="95288"/>
                  </a:lnTo>
                  <a:lnTo>
                    <a:pt x="0" y="139326"/>
                  </a:lnTo>
                  <a:lnTo>
                    <a:pt x="0" y="696617"/>
                  </a:lnTo>
                  <a:lnTo>
                    <a:pt x="7102" y="740655"/>
                  </a:lnTo>
                  <a:lnTo>
                    <a:pt x="26881" y="778902"/>
                  </a:lnTo>
                  <a:lnTo>
                    <a:pt x="57042" y="809062"/>
                  </a:lnTo>
                  <a:lnTo>
                    <a:pt x="95288" y="828841"/>
                  </a:lnTo>
                  <a:lnTo>
                    <a:pt x="139326" y="835944"/>
                  </a:lnTo>
                  <a:lnTo>
                    <a:pt x="2592298" y="835944"/>
                  </a:lnTo>
                  <a:lnTo>
                    <a:pt x="2636336" y="828841"/>
                  </a:lnTo>
                  <a:lnTo>
                    <a:pt x="2674583" y="809062"/>
                  </a:lnTo>
                  <a:lnTo>
                    <a:pt x="2704743" y="778902"/>
                  </a:lnTo>
                  <a:lnTo>
                    <a:pt x="2724522" y="740655"/>
                  </a:lnTo>
                  <a:lnTo>
                    <a:pt x="2731625" y="696617"/>
                  </a:lnTo>
                  <a:lnTo>
                    <a:pt x="2731625" y="139326"/>
                  </a:lnTo>
                  <a:lnTo>
                    <a:pt x="2724522" y="95288"/>
                  </a:lnTo>
                  <a:lnTo>
                    <a:pt x="2704743" y="57042"/>
                  </a:lnTo>
                  <a:lnTo>
                    <a:pt x="2674583" y="26881"/>
                  </a:lnTo>
                  <a:lnTo>
                    <a:pt x="2636336" y="7102"/>
                  </a:lnTo>
                  <a:lnTo>
                    <a:pt x="259229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8758698" y="2506080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2" y="9101"/>
                  </a:lnTo>
                  <a:lnTo>
                    <a:pt x="33920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4"/>
                  </a:lnTo>
                  <a:lnTo>
                    <a:pt x="70732" y="685764"/>
                  </a:lnTo>
                  <a:lnTo>
                    <a:pt x="115812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3" y="660944"/>
                  </a:lnTo>
                  <a:lnTo>
                    <a:pt x="2722522" y="624131"/>
                  </a:lnTo>
                  <a:lnTo>
                    <a:pt x="2731623" y="579051"/>
                  </a:lnTo>
                  <a:lnTo>
                    <a:pt x="2731623" y="115813"/>
                  </a:lnTo>
                  <a:lnTo>
                    <a:pt x="2722522" y="70733"/>
                  </a:lnTo>
                  <a:lnTo>
                    <a:pt x="2697703" y="33921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7" name="Google Shape;517;p20"/>
          <p:cNvSpPr txBox="1"/>
          <p:nvPr/>
        </p:nvSpPr>
        <p:spPr>
          <a:xfrm>
            <a:off x="9136925" y="2703075"/>
            <a:ext cx="1982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8" name="Google Shape;518;p20"/>
          <p:cNvSpPr/>
          <p:nvPr/>
        </p:nvSpPr>
        <p:spPr>
          <a:xfrm>
            <a:off x="8740349" y="5659356"/>
            <a:ext cx="2731770" cy="365125"/>
          </a:xfrm>
          <a:custGeom>
            <a:rect b="b" l="l" r="r" t="t"/>
            <a:pathLst>
              <a:path extrusionOk="0" h="365125" w="2731770">
                <a:moveTo>
                  <a:pt x="2670769" y="0"/>
                </a:moveTo>
                <a:lnTo>
                  <a:pt x="60855" y="0"/>
                </a:lnTo>
                <a:lnTo>
                  <a:pt x="37167" y="4782"/>
                </a:lnTo>
                <a:lnTo>
                  <a:pt x="17823" y="17824"/>
                </a:lnTo>
                <a:lnTo>
                  <a:pt x="4782" y="37167"/>
                </a:lnTo>
                <a:lnTo>
                  <a:pt x="0" y="60855"/>
                </a:lnTo>
                <a:lnTo>
                  <a:pt x="0" y="304269"/>
                </a:lnTo>
                <a:lnTo>
                  <a:pt x="4782" y="327957"/>
                </a:lnTo>
                <a:lnTo>
                  <a:pt x="17823" y="347300"/>
                </a:lnTo>
                <a:lnTo>
                  <a:pt x="37167" y="360342"/>
                </a:lnTo>
                <a:lnTo>
                  <a:pt x="60855" y="365124"/>
                </a:lnTo>
                <a:lnTo>
                  <a:pt x="2670769" y="365124"/>
                </a:lnTo>
                <a:lnTo>
                  <a:pt x="2694457" y="360342"/>
                </a:lnTo>
                <a:lnTo>
                  <a:pt x="2713800" y="347300"/>
                </a:lnTo>
                <a:lnTo>
                  <a:pt x="2726842" y="327957"/>
                </a:lnTo>
                <a:lnTo>
                  <a:pt x="2731625" y="304269"/>
                </a:lnTo>
                <a:lnTo>
                  <a:pt x="2731625" y="60855"/>
                </a:lnTo>
                <a:lnTo>
                  <a:pt x="2726842" y="37167"/>
                </a:lnTo>
                <a:lnTo>
                  <a:pt x="2713800" y="17824"/>
                </a:lnTo>
                <a:lnTo>
                  <a:pt x="2694457" y="4782"/>
                </a:lnTo>
                <a:lnTo>
                  <a:pt x="2670769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0"/>
          <p:cNvSpPr txBox="1"/>
          <p:nvPr/>
        </p:nvSpPr>
        <p:spPr>
          <a:xfrm>
            <a:off x="8836914" y="4071620"/>
            <a:ext cx="2411700" cy="1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2448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390525" marR="141605" rtl="0" algn="l">
              <a:lnSpc>
                <a:spcPct val="117222"/>
              </a:lnSpc>
              <a:spcBef>
                <a:spcPts val="1215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Attacco di avvelenamento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5" name="Google Shape;525;p21"/>
          <p:cNvSpPr txBox="1"/>
          <p:nvPr>
            <p:ph type="title"/>
          </p:nvPr>
        </p:nvSpPr>
        <p:spPr>
          <a:xfrm>
            <a:off x="855396" y="387603"/>
            <a:ext cx="446786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nelle "reti di controllo" - A/A</a:t>
            </a:r>
            <a:endParaRPr/>
          </a:p>
        </p:txBody>
      </p:sp>
      <p:grpSp>
        <p:nvGrpSpPr>
          <p:cNvPr id="526" name="Google Shape;526;p21"/>
          <p:cNvGrpSpPr/>
          <p:nvPr/>
        </p:nvGrpSpPr>
        <p:grpSpPr>
          <a:xfrm>
            <a:off x="7377174" y="0"/>
            <a:ext cx="4113294" cy="6858000"/>
            <a:chOff x="7377174" y="0"/>
            <a:chExt cx="4113294" cy="6858000"/>
          </a:xfrm>
        </p:grpSpPr>
        <p:pic>
          <p:nvPicPr>
            <p:cNvPr id="527" name="Google Shape;52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21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8758698" y="3257682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3"/>
                  </a:lnTo>
                  <a:lnTo>
                    <a:pt x="2722524" y="70733"/>
                  </a:lnTo>
                  <a:lnTo>
                    <a:pt x="2697704" y="33921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21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1" name="Google Shape;531;p21"/>
          <p:cNvSpPr txBox="1"/>
          <p:nvPr/>
        </p:nvSpPr>
        <p:spPr>
          <a:xfrm>
            <a:off x="692056" y="1485787"/>
            <a:ext cx="6532880" cy="3182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-154305" lvl="0" marL="16700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Attacco di avvelenamento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224154" rtl="0" algn="just">
              <a:lnSpc>
                <a:spcPct val="994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L'obiettivo dell'attacco è iniettare dati falsi (noti come contaminazione) al fine di bypassare o corrompere il funzionamento finale o le prestazioni del nodo target.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82245" lvl="1" marL="39624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 gli attacchi più comuni: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82880" lvl="2" marL="579755" marR="5080" rtl="0" algn="l">
              <a:lnSpc>
                <a:spcPct val="118750"/>
              </a:lnSpc>
              <a:spcBef>
                <a:spcPts val="71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	Avvelenamento ARP</a:t>
            </a: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: tipico del Man-in-the-middle e discusso in seguito.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4150" lvl="2" marL="58039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Avvelenamento DHCP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41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Avvelenamento ICMP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4150" lvl="2" marL="58039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Avvelenamento del DNS (cache)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2" name="Google Shape;532;p21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3" name="Google Shape;533;p21"/>
          <p:cNvSpPr txBox="1"/>
          <p:nvPr/>
        </p:nvSpPr>
        <p:spPr>
          <a:xfrm>
            <a:off x="8999151" y="3455925"/>
            <a:ext cx="1982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4" name="Google Shape;534;p21"/>
          <p:cNvGrpSpPr/>
          <p:nvPr/>
        </p:nvGrpSpPr>
        <p:grpSpPr>
          <a:xfrm>
            <a:off x="8740350" y="2506080"/>
            <a:ext cx="2750118" cy="3091863"/>
            <a:chOff x="8740350" y="2506080"/>
            <a:chExt cx="2750118" cy="3091863"/>
          </a:xfrm>
        </p:grpSpPr>
        <p:sp>
          <p:nvSpPr>
            <p:cNvPr id="535" name="Google Shape;535;p21"/>
            <p:cNvSpPr/>
            <p:nvPr/>
          </p:nvSpPr>
          <p:spPr>
            <a:xfrm>
              <a:off x="8740350" y="4012688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0"/>
                  </a:lnTo>
                  <a:lnTo>
                    <a:pt x="9101" y="70733"/>
                  </a:lnTo>
                  <a:lnTo>
                    <a:pt x="0" y="115812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2"/>
                  </a:lnTo>
                  <a:lnTo>
                    <a:pt x="2722524" y="70733"/>
                  </a:lnTo>
                  <a:lnTo>
                    <a:pt x="2697704" y="33920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8740350" y="4761649"/>
              <a:ext cx="2731770" cy="836294"/>
            </a:xfrm>
            <a:custGeom>
              <a:rect b="b" l="l" r="r" t="t"/>
              <a:pathLst>
                <a:path extrusionOk="0" h="836295" w="2731770">
                  <a:moveTo>
                    <a:pt x="2592298" y="0"/>
                  </a:moveTo>
                  <a:lnTo>
                    <a:pt x="139326" y="0"/>
                  </a:lnTo>
                  <a:lnTo>
                    <a:pt x="95288" y="7102"/>
                  </a:lnTo>
                  <a:lnTo>
                    <a:pt x="57042" y="26881"/>
                  </a:lnTo>
                  <a:lnTo>
                    <a:pt x="26881" y="57042"/>
                  </a:lnTo>
                  <a:lnTo>
                    <a:pt x="7102" y="95288"/>
                  </a:lnTo>
                  <a:lnTo>
                    <a:pt x="0" y="139326"/>
                  </a:lnTo>
                  <a:lnTo>
                    <a:pt x="0" y="696617"/>
                  </a:lnTo>
                  <a:lnTo>
                    <a:pt x="7102" y="740655"/>
                  </a:lnTo>
                  <a:lnTo>
                    <a:pt x="26881" y="778902"/>
                  </a:lnTo>
                  <a:lnTo>
                    <a:pt x="57042" y="809062"/>
                  </a:lnTo>
                  <a:lnTo>
                    <a:pt x="95288" y="828841"/>
                  </a:lnTo>
                  <a:lnTo>
                    <a:pt x="139326" y="835944"/>
                  </a:lnTo>
                  <a:lnTo>
                    <a:pt x="2592298" y="835944"/>
                  </a:lnTo>
                  <a:lnTo>
                    <a:pt x="2636336" y="828841"/>
                  </a:lnTo>
                  <a:lnTo>
                    <a:pt x="2674583" y="809062"/>
                  </a:lnTo>
                  <a:lnTo>
                    <a:pt x="2704743" y="778902"/>
                  </a:lnTo>
                  <a:lnTo>
                    <a:pt x="2724522" y="740655"/>
                  </a:lnTo>
                  <a:lnTo>
                    <a:pt x="2731625" y="696617"/>
                  </a:lnTo>
                  <a:lnTo>
                    <a:pt x="2731625" y="139326"/>
                  </a:lnTo>
                  <a:lnTo>
                    <a:pt x="2724522" y="95288"/>
                  </a:lnTo>
                  <a:lnTo>
                    <a:pt x="2704743" y="57042"/>
                  </a:lnTo>
                  <a:lnTo>
                    <a:pt x="2674583" y="26881"/>
                  </a:lnTo>
                  <a:lnTo>
                    <a:pt x="2636336" y="7102"/>
                  </a:lnTo>
                  <a:lnTo>
                    <a:pt x="259229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8758698" y="2506080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1" y="0"/>
                  </a:moveTo>
                  <a:lnTo>
                    <a:pt x="115812" y="0"/>
                  </a:lnTo>
                  <a:lnTo>
                    <a:pt x="70732" y="9101"/>
                  </a:lnTo>
                  <a:lnTo>
                    <a:pt x="33920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0" y="660944"/>
                  </a:lnTo>
                  <a:lnTo>
                    <a:pt x="70732" y="685764"/>
                  </a:lnTo>
                  <a:lnTo>
                    <a:pt x="115812" y="694865"/>
                  </a:lnTo>
                  <a:lnTo>
                    <a:pt x="2615811" y="694865"/>
                  </a:lnTo>
                  <a:lnTo>
                    <a:pt x="2660891" y="685764"/>
                  </a:lnTo>
                  <a:lnTo>
                    <a:pt x="2697703" y="660944"/>
                  </a:lnTo>
                  <a:lnTo>
                    <a:pt x="2722522" y="624131"/>
                  </a:lnTo>
                  <a:lnTo>
                    <a:pt x="2731623" y="579051"/>
                  </a:lnTo>
                  <a:lnTo>
                    <a:pt x="2731623" y="115813"/>
                  </a:lnTo>
                  <a:lnTo>
                    <a:pt x="2722522" y="70733"/>
                  </a:lnTo>
                  <a:lnTo>
                    <a:pt x="2697703" y="33921"/>
                  </a:lnTo>
                  <a:lnTo>
                    <a:pt x="2660891" y="9101"/>
                  </a:lnTo>
                  <a:lnTo>
                    <a:pt x="2615811" y="0"/>
                  </a:ln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21"/>
          <p:cNvSpPr txBox="1"/>
          <p:nvPr/>
        </p:nvSpPr>
        <p:spPr>
          <a:xfrm>
            <a:off x="8924951" y="2703075"/>
            <a:ext cx="2247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9" name="Google Shape;539;p21"/>
          <p:cNvSpPr/>
          <p:nvPr/>
        </p:nvSpPr>
        <p:spPr>
          <a:xfrm>
            <a:off x="8740349" y="5659356"/>
            <a:ext cx="2731770" cy="365125"/>
          </a:xfrm>
          <a:custGeom>
            <a:rect b="b" l="l" r="r" t="t"/>
            <a:pathLst>
              <a:path extrusionOk="0" h="365125" w="2731770">
                <a:moveTo>
                  <a:pt x="2670769" y="0"/>
                </a:moveTo>
                <a:lnTo>
                  <a:pt x="60855" y="0"/>
                </a:lnTo>
                <a:lnTo>
                  <a:pt x="37167" y="4782"/>
                </a:lnTo>
                <a:lnTo>
                  <a:pt x="17823" y="17824"/>
                </a:lnTo>
                <a:lnTo>
                  <a:pt x="4782" y="37167"/>
                </a:lnTo>
                <a:lnTo>
                  <a:pt x="0" y="60855"/>
                </a:lnTo>
                <a:lnTo>
                  <a:pt x="0" y="304269"/>
                </a:lnTo>
                <a:lnTo>
                  <a:pt x="4782" y="327957"/>
                </a:lnTo>
                <a:lnTo>
                  <a:pt x="17823" y="347300"/>
                </a:lnTo>
                <a:lnTo>
                  <a:pt x="37167" y="360342"/>
                </a:lnTo>
                <a:lnTo>
                  <a:pt x="60855" y="365124"/>
                </a:lnTo>
                <a:lnTo>
                  <a:pt x="2670769" y="365124"/>
                </a:lnTo>
                <a:lnTo>
                  <a:pt x="2694457" y="360342"/>
                </a:lnTo>
                <a:lnTo>
                  <a:pt x="2713800" y="347300"/>
                </a:lnTo>
                <a:lnTo>
                  <a:pt x="2726842" y="327957"/>
                </a:lnTo>
                <a:lnTo>
                  <a:pt x="2731625" y="304269"/>
                </a:lnTo>
                <a:lnTo>
                  <a:pt x="2731625" y="60855"/>
                </a:lnTo>
                <a:lnTo>
                  <a:pt x="2726842" y="37167"/>
                </a:lnTo>
                <a:lnTo>
                  <a:pt x="2713800" y="17824"/>
                </a:lnTo>
                <a:lnTo>
                  <a:pt x="2694457" y="4782"/>
                </a:lnTo>
                <a:lnTo>
                  <a:pt x="2670769" y="0"/>
                </a:lnTo>
                <a:close/>
              </a:path>
            </a:pathLst>
          </a:custGeom>
          <a:solidFill>
            <a:srgbClr val="FFE3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1"/>
          <p:cNvSpPr txBox="1"/>
          <p:nvPr/>
        </p:nvSpPr>
        <p:spPr>
          <a:xfrm>
            <a:off x="8836914" y="4071620"/>
            <a:ext cx="2411700" cy="1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2448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390525" marR="141605" rtl="0" algn="l">
              <a:lnSpc>
                <a:spcPct val="117222"/>
              </a:lnSpc>
              <a:spcBef>
                <a:spcPts val="1215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Attacco di avvelenamento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2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6" name="Google Shape;546;p22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minacce informatiche del settore,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Caso 1: STUXNET (2009)</a:t>
            </a:r>
            <a:endParaRPr/>
          </a:p>
        </p:txBody>
      </p:sp>
      <p:grpSp>
        <p:nvGrpSpPr>
          <p:cNvPr id="547" name="Google Shape;547;p22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48" name="Google Shape;54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Google Shape;549;p2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22"/>
          <p:cNvSpPr txBox="1"/>
          <p:nvPr/>
        </p:nvSpPr>
        <p:spPr>
          <a:xfrm>
            <a:off x="122670" y="1485787"/>
            <a:ext cx="7543800" cy="48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-141605" lvl="0" marL="735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Scenario: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centrali nucleari iraniane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69544" lvl="1" marL="96520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Rete SCADA tradizionale: IT collegato alla rete OT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69544" lvl="1" marL="96520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Utilizzo di protocolli/programmi SCADA/PLC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673100" marR="86868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	Obiettivo: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sabotare i PLC che controllano le centrifughe nucleari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49225" lvl="0" marL="7435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Passi: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69544" lvl="1" marL="9652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Infezione/compromissione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chiavi USB infette che installano malware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281940" rtl="0" algn="l">
              <a:lnSpc>
                <a:spcPct val="101699"/>
              </a:lnSpc>
              <a:spcBef>
                <a:spcPts val="5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Movimento laterale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vulnerabilità (Spooler di stampa, SMB, WinCC), password hardcoded in macchine HMI SCADA, raccolta di credenziali.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459105" rtl="0" algn="l">
              <a:lnSpc>
                <a:spcPct val="101099"/>
              </a:lnSpc>
              <a:spcBef>
                <a:spcPts val="52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Infezione finale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infezione del controllore (il PLC) e manipolazione del codice del PLC.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826135" rtl="0" algn="l">
              <a:lnSpc>
                <a:spcPct val="101699"/>
              </a:lnSpc>
              <a:spcBef>
                <a:spcPts val="51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Risultato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il malware (nel PLC) distrugge le prestazioni delle centrifughe e gli effetti sono nascosti.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1" name="Google Shape;551;p22"/>
          <p:cNvSpPr txBox="1"/>
          <p:nvPr/>
        </p:nvSpPr>
        <p:spPr>
          <a:xfrm rot="5400000">
            <a:off x="8561669" y="3039934"/>
            <a:ext cx="6779895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CASI DI STUDIO - ATTACCHI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3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7" name="Google Shape;557;p23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minacce informatiche del settore,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Caso 1: STUXNET (2009)</a:t>
            </a:r>
            <a:endParaRPr/>
          </a:p>
        </p:txBody>
      </p:sp>
      <p:grpSp>
        <p:nvGrpSpPr>
          <p:cNvPr id="558" name="Google Shape;558;p23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59" name="Google Shape;55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2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23"/>
          <p:cNvSpPr txBox="1"/>
          <p:nvPr/>
        </p:nvSpPr>
        <p:spPr>
          <a:xfrm>
            <a:off x="122675" y="6548625"/>
            <a:ext cx="7540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Google Shape;562;p23"/>
          <p:cNvSpPr txBox="1"/>
          <p:nvPr/>
        </p:nvSpPr>
        <p:spPr>
          <a:xfrm>
            <a:off x="692056" y="1489583"/>
            <a:ext cx="6671400" cy="4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40969" lvl="0" marL="160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Cause: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Scoperta di </a:t>
            </a:r>
            <a:r>
              <a:rPr b="1" lang="en-US" sz="1500" u="sng">
                <a:latin typeface="Verdana"/>
                <a:ea typeface="Verdana"/>
                <a:cs typeface="Verdana"/>
                <a:sym typeface="Verdana"/>
              </a:rPr>
              <a:t>vulnerabilità zero-day </a:t>
            </a:r>
            <a:r>
              <a:rPr lang="en-US" sz="1500">
                <a:latin typeface="Noto Sans Symbols"/>
                <a:ea typeface="Noto Sans Symbols"/>
                <a:cs typeface="Noto Sans Symbols"/>
                <a:sym typeface="Noto Sans Symbols"/>
              </a:rPr>
              <a:t>☹</a:t>
            </a:r>
            <a:endParaRPr sz="15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 u="sng">
                <a:latin typeface="Verdana"/>
                <a:ea typeface="Verdana"/>
                <a:cs typeface="Verdana"/>
                <a:sym typeface="Verdana"/>
              </a:rPr>
              <a:t>Rete industriale senza misure difensive interne </a:t>
            </a:r>
            <a:r>
              <a:rPr lang="en-US" sz="1500">
                <a:latin typeface="Noto Sans Symbols"/>
                <a:ea typeface="Noto Sans Symbols"/>
                <a:cs typeface="Noto Sans Symbols"/>
                <a:sym typeface="Noto Sans Symbols"/>
              </a:rPr>
              <a:t>☹</a:t>
            </a:r>
            <a:endParaRPr sz="15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176530" lvl="2" marL="579755" marR="5080" rtl="0" algn="l">
              <a:lnSpc>
                <a:spcPct val="112857"/>
              </a:lnSpc>
              <a:spcBef>
                <a:spcPts val="82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Tutte le difese situate sul perimetro ma non nel perimetro della rete e i relativi host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 u="sng">
                <a:latin typeface="Verdana"/>
                <a:ea typeface="Verdana"/>
                <a:cs typeface="Verdana"/>
                <a:sym typeface="Verdana"/>
              </a:rPr>
              <a:t>Infezione da malware </a:t>
            </a:r>
            <a:r>
              <a:rPr lang="en-US" sz="1500">
                <a:latin typeface="Noto Sans Symbols"/>
                <a:ea typeface="Noto Sans Symbols"/>
                <a:cs typeface="Noto Sans Symbols"/>
                <a:sym typeface="Noto Sans Symbols"/>
              </a:rPr>
              <a:t>☹</a:t>
            </a:r>
            <a:endParaRPr sz="15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147955" lvl="0" marL="167005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Minacce: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i="1" lang="en-US" sz="1500">
                <a:latin typeface="Verdana"/>
                <a:ea typeface="Verdana"/>
                <a:cs typeface="Verdana"/>
                <a:sym typeface="Verdana"/>
              </a:rPr>
              <a:t>Disponibilità: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disponibilità hardware (DoS contro le centrifughe)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5895" lvl="1" marL="39624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i="1" lang="en-US" sz="1700">
                <a:latin typeface="Verdana"/>
                <a:ea typeface="Verdana"/>
                <a:cs typeface="Verdana"/>
                <a:sym typeface="Verdana"/>
              </a:rPr>
              <a:t>Integrità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dirottamento (malware)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1004569" rtl="0" algn="l">
              <a:lnSpc>
                <a:spcPct val="117222"/>
              </a:lnSpc>
              <a:spcBef>
                <a:spcPts val="73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i="1" lang="en-US" sz="1700">
                <a:latin typeface="Verdana"/>
                <a:ea typeface="Verdana"/>
                <a:cs typeface="Verdana"/>
                <a:sym typeface="Verdana"/>
              </a:rPr>
              <a:t>A/A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escalation dei privilegi (macchina IT che accede a elementi OT fondamentali)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47955" lvl="0" marL="167005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Lezioni apprese: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Nascita del settore del rilevamento delle intrusioni industriali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1666875" rtl="0" algn="l">
              <a:lnSpc>
                <a:spcPct val="118750"/>
              </a:lnSpc>
              <a:spcBef>
                <a:spcPts val="65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Sviluppo di macchine specializzate nella gestione dell'USB per l'industria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23"/>
          <p:cNvSpPr txBox="1"/>
          <p:nvPr/>
        </p:nvSpPr>
        <p:spPr>
          <a:xfrm rot="5400000">
            <a:off x="8561669" y="3039934"/>
            <a:ext cx="6779895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CASI DI STUDIO - ATTACCHI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4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9" name="Google Shape;569;p24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minacce informatiche del settore,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Caso 2: BackEnergy (2015-2016)</a:t>
            </a:r>
            <a:endParaRPr/>
          </a:p>
        </p:txBody>
      </p:sp>
      <p:grpSp>
        <p:nvGrpSpPr>
          <p:cNvPr id="570" name="Google Shape;570;p24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71" name="Google Shape;57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p24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24"/>
          <p:cNvSpPr txBox="1"/>
          <p:nvPr/>
        </p:nvSpPr>
        <p:spPr>
          <a:xfrm>
            <a:off x="122670" y="1489583"/>
            <a:ext cx="7397700" cy="5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41605" lvl="0" marL="735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Scenario: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Rete energetica dell'Ucraina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96710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Rete sia IT (gestione) che OT (sistemi energetici)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34619" lvl="0" marL="72898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Obiettivo: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infiltrazione e distruzione di reti elettriche IT/OT.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648970" rtl="0" algn="l">
              <a:lnSpc>
                <a:spcPct val="118750"/>
              </a:lnSpc>
              <a:spcBef>
                <a:spcPts val="71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Il malware è installato e nascosto, in attesa di istruzioni C&amp;C dannose.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965835" marR="80645" rtl="0" algn="l">
              <a:lnSpc>
                <a:spcPct val="103699"/>
              </a:lnSpc>
              <a:spcBef>
                <a:spcPts val="46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Una volta ricevute le istruzioni, le minacce informatiche disturbano sia gli elementi IT che quelli OT.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41605" lvl="0" marL="735965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Passi: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132461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Infezione/compromissione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spear-phishing, vulnerabilità, Trojan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1324610" marR="18415" rtl="0" algn="l">
              <a:lnSpc>
                <a:spcPct val="118750"/>
              </a:lnSpc>
              <a:spcBef>
                <a:spcPts val="75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Persistenza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malware, escalation dei privilegi locali, mantenimento del server SSH nel sistema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1324610" marR="343535" rtl="0" algn="l">
              <a:lnSpc>
                <a:spcPct val="118750"/>
              </a:lnSpc>
              <a:spcBef>
                <a:spcPts val="61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Movimento laterale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Condivisioni amministratore Windows (sessioni autenticate)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1324610" rtl="0" algn="l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Exfiltration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esfiltrazione dei dati in base ai comandi impartiti da C&amp;C.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132461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Distruzione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IT (eliminazione di file), OT (interruzione di circuiti)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73050" lvl="1" marL="132461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Risultato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l'infrastruttura energetica è paralizzata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4" name="Google Shape;574;p24"/>
          <p:cNvSpPr txBox="1"/>
          <p:nvPr/>
        </p:nvSpPr>
        <p:spPr>
          <a:xfrm rot="5400000">
            <a:off x="8561669" y="3039934"/>
            <a:ext cx="6779895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CASI DI STUDIO - ATTACCHI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5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0" name="Google Shape;580;p25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minacce informatiche del settore,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Caso 2: BackEnergy (2015-2016)</a:t>
            </a:r>
            <a:endParaRPr/>
          </a:p>
        </p:txBody>
      </p:sp>
      <p:grpSp>
        <p:nvGrpSpPr>
          <p:cNvPr id="581" name="Google Shape;581;p2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82" name="Google Shape;58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Google Shape;583;p2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25"/>
          <p:cNvSpPr txBox="1"/>
          <p:nvPr/>
        </p:nvSpPr>
        <p:spPr>
          <a:xfrm>
            <a:off x="122676" y="6548625"/>
            <a:ext cx="7318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5" name="Google Shape;585;p25"/>
          <p:cNvSpPr txBox="1"/>
          <p:nvPr/>
        </p:nvSpPr>
        <p:spPr>
          <a:xfrm>
            <a:off x="692056" y="1489583"/>
            <a:ext cx="6696000" cy="4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01599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Cause: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Ancora una volta, l'uso delle </a:t>
            </a:r>
            <a:r>
              <a:rPr b="1" lang="en-US" sz="1500" u="sng">
                <a:latin typeface="Verdana"/>
                <a:ea typeface="Verdana"/>
                <a:cs typeface="Verdana"/>
                <a:sym typeface="Verdana"/>
              </a:rPr>
              <a:t>vulnerabilità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5080" rtl="0" algn="l">
              <a:lnSpc>
                <a:spcPct val="101200"/>
              </a:lnSpc>
              <a:spcBef>
                <a:spcPts val="58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Ancora una volta, </a:t>
            </a:r>
            <a:r>
              <a:rPr b="1" lang="en-US" sz="1500" u="sng">
                <a:latin typeface="Verdana"/>
                <a:ea typeface="Verdana"/>
                <a:cs typeface="Verdana"/>
                <a:sym typeface="Verdana"/>
              </a:rPr>
              <a:t>rete industriale senza misure di difesa interne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- tuttavia, questo attacco ha preso di mira anche le reti IT! (senza misure di difesa interne!)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Inoltre, </a:t>
            </a:r>
            <a:r>
              <a:rPr b="1" lang="en-US" sz="1500" u="sng">
                <a:latin typeface="Verdana"/>
                <a:ea typeface="Verdana"/>
                <a:cs typeface="Verdana"/>
                <a:sym typeface="Verdana"/>
              </a:rPr>
              <a:t>phishing, trojan, ...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7954" lvl="0" marL="167005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Minacce: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i="1" lang="en-US" sz="1500">
                <a:latin typeface="Verdana"/>
                <a:ea typeface="Verdana"/>
                <a:cs typeface="Verdana"/>
                <a:sym typeface="Verdana"/>
              </a:rPr>
              <a:t>Disponibilità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distruzione dei servizi fisici e logici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i="1" lang="en-US" sz="1500">
                <a:latin typeface="Verdana"/>
                <a:ea typeface="Verdana"/>
                <a:cs typeface="Verdana"/>
                <a:sym typeface="Verdana"/>
              </a:rPr>
              <a:t>Integrità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dirottamento (malware)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i="1" lang="en-US" sz="1500">
                <a:latin typeface="Verdana"/>
                <a:ea typeface="Verdana"/>
                <a:cs typeface="Verdana"/>
                <a:sym typeface="Verdana"/>
              </a:rPr>
              <a:t>Riservatezza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esfiltrazione dei dati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649605" rtl="0" algn="l">
              <a:lnSpc>
                <a:spcPct val="103699"/>
              </a:lnSpc>
              <a:spcBef>
                <a:spcPts val="53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i="1" lang="en-US" sz="1500">
                <a:latin typeface="Verdana"/>
                <a:ea typeface="Verdana"/>
                <a:cs typeface="Verdana"/>
                <a:sym typeface="Verdana"/>
              </a:rPr>
              <a:t>	AAA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escalation dei privilegi (all'interno di macchine IT infette, per la persistenza)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47954" lvl="0" marL="167005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Lezioni apprese: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466725" rtl="0" algn="l">
              <a:lnSpc>
                <a:spcPct val="101200"/>
              </a:lnSpc>
              <a:spcBef>
                <a:spcPts val="53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Si raccomanda di continuare con le misure di rilevamento e protezione (in termini di malware, penetrazione, risposta, ripristino, ecc.)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6" name="Google Shape;586;p25"/>
          <p:cNvSpPr txBox="1"/>
          <p:nvPr/>
        </p:nvSpPr>
        <p:spPr>
          <a:xfrm rot="5400000">
            <a:off x="8561669" y="3039934"/>
            <a:ext cx="6779895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CASI DI STUDIO - ATTACCHI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6"/>
          <p:cNvSpPr txBox="1"/>
          <p:nvPr/>
        </p:nvSpPr>
        <p:spPr>
          <a:xfrm>
            <a:off x="11252416" y="6461759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2" name="Google Shape;592;p26"/>
          <p:cNvSpPr txBox="1"/>
          <p:nvPr>
            <p:ph type="title"/>
          </p:nvPr>
        </p:nvSpPr>
        <p:spPr>
          <a:xfrm>
            <a:off x="855396" y="20828"/>
            <a:ext cx="71292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Altri casi reali nel settore dell'energia</a:t>
            </a:r>
            <a:endParaRPr/>
          </a:p>
        </p:txBody>
      </p:sp>
      <p:grpSp>
        <p:nvGrpSpPr>
          <p:cNvPr id="593" name="Google Shape;593;p2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94" name="Google Shape;594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2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6" name="Google Shape;596;p26"/>
          <p:cNvSpPr txBox="1"/>
          <p:nvPr/>
        </p:nvSpPr>
        <p:spPr>
          <a:xfrm>
            <a:off x="122676" y="6289550"/>
            <a:ext cx="79650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29844" marR="508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Fonti: Fursov, Ihor, Klym Yamkovyi e Oleksandr Shmatko. "Smart Grid e generatori eolici: una panoramica delle minacce informatiche e delle vulnerabilità delle reti di alimentazione". Sistemi radioelettronici e informatici 4 (2022): 50-63.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7" name="Google Shape;597;p26"/>
          <p:cNvSpPr txBox="1"/>
          <p:nvPr/>
        </p:nvSpPr>
        <p:spPr>
          <a:xfrm rot="5400000">
            <a:off x="8561669" y="3039934"/>
            <a:ext cx="6779895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CASI DI STUDIO - ATTACCHI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598" name="Google Shape;598;p26"/>
          <p:cNvGraphicFramePr/>
          <p:nvPr/>
        </p:nvGraphicFramePr>
        <p:xfrm>
          <a:off x="291730" y="9381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{EBFE2E3B-04DC-4EF0-9E65-5CAB46E4D699}</a:tableStyleId>
              </a:tblPr>
              <a:tblGrid>
                <a:gridCol w="502275"/>
                <a:gridCol w="764550"/>
                <a:gridCol w="1216650"/>
                <a:gridCol w="647075"/>
                <a:gridCol w="3845550"/>
              </a:tblGrid>
              <a:tr h="29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Anno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Posizione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Oggetti d'attacco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Tipo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Impatto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5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2014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-247650" lvl="0" marL="332105" marR="7683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Internazionale al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Aziende energetiche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6921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250 aziende statunitensi e dell'Europa occidentale sono state infettate a scopo di spionaggio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2015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Ucraina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3175" lvl="0" marL="342265" marR="33464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Operatori elettrici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55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DDoS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 sottostazioni scollegate, 8 province senza corrente per ore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7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2015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EMIRATI ARABI UNITI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Aziende energetiche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57784" lvl="0" marL="100330" marR="9334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 "Laziok"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Spionaggio, furto di dati di importanza strategica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2017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Turchia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-288925" lvl="0" marL="395605" marR="99060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Rete elettrica a Istanbul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Interruzione del sistema elettrico, blackout in città per oltre 2 ore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Utah, USA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Fattorie eoliche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Guasto al sistema elettrico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STATI UNITI D'AMERICA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lvl="0" marL="272415" marR="264160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Dipartimento dell'energia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Guasto al sistema elettrico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2021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Danimarca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25400" lvl="0" marL="139700" marR="13271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Turbine eoliche della società Vestas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Vestas, il principale fornitore di turbine eoliche, i dati compromessi in un sospetto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22.11.21 attacco informatico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8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Ucraina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-215265" lvl="0" marL="307340" marR="83820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Sottostazioni elettriche ucraine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9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-100330" lvl="0" marL="205740" marR="98425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Industro yer2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9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68580" rtl="0" algn="just">
                        <a:lnSpc>
                          <a:spcPct val="1010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virus dell'aprile 2022 prende di mira le sottostazioni ad alta tensione ucraine, controlla gli interruttori e gli interruttori automatici utilizzando i protocolli del sistema di controllo industriale (ICS). Rilevato e mitigato prima del blackout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8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Austria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74929" lvl="0" marL="89535" marR="82550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Turbine eoliche della società Enercon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2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67945" rtl="0" algn="just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Circa 5.800 turbine eoliche in Europa, che generano 11.000 MW, sono state colpite dal malfunzionamento. Ci sono volute settimane per tornare a essere controllate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62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Germania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65100" marR="158115" rtl="0" algn="ctr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Turbine eoliche della società Windtechnik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68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67945" rtl="0" algn="just">
                        <a:lnSpc>
                          <a:spcPct val="99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Deutsche Wind Technik ha subito un attacco informatico il 12 aprile 2022; dopo che l'attacco è stato rilevato, tutte le connessioni di monitoraggio dei dati remoti alle turbine eoliche sono state scollegate per motivi di sicurezza.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62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Germania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7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07034" marR="74930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gigante delle turbine eoliche Nordex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9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55244" lvl="0" marL="115570" marR="107314" rtl="0" algn="l">
                        <a:lnSpc>
                          <a:spcPct val="10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TrickBot del caricatore di bazar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49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67945" rtl="0" algn="just">
                        <a:lnSpc>
                          <a:spcPct val="98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L'attacco informatico è stato individuato tempestivamente dal team di sicurezza informatica. Nordex ha rivelato che sono stati adottati i necessari protocolli di risposta e che i sistemi informatici di diverse sedi e unità aziendali sono stati disattivati.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7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604" name="Google Shape;60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5" name="Google Shape;605;p27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27"/>
          <p:cNvSpPr txBox="1"/>
          <p:nvPr>
            <p:ph type="title"/>
          </p:nvPr>
        </p:nvSpPr>
        <p:spPr>
          <a:xfrm>
            <a:off x="875061" y="308355"/>
            <a:ext cx="41835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BA00"/>
                </a:solidFill>
              </a:rPr>
              <a:t>Connettersi con CyberSecPro: </a:t>
            </a:r>
            <a:r>
              <a:rPr lang="en-US" sz="2700"/>
              <a:t>come registrarsi e altre informazioni pratiche</a:t>
            </a:r>
            <a:endParaRPr sz="2700"/>
          </a:p>
        </p:txBody>
      </p:sp>
      <p:sp>
        <p:nvSpPr>
          <p:cNvPr id="607" name="Google Shape;607;p27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08" name="Google Shape;608;p27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609" name="Google Shape;609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7" name="Google Shape;617;p28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618" name="Google Shape;618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1" name="Google Shape;621;p28"/>
          <p:cNvSpPr txBox="1"/>
          <p:nvPr>
            <p:ph type="title"/>
          </p:nvPr>
        </p:nvSpPr>
        <p:spPr>
          <a:xfrm>
            <a:off x="7049065" y="2175764"/>
            <a:ext cx="3787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</a:rPr>
              <a:t>Grazie</a:t>
            </a:r>
            <a:endParaRPr sz="6000"/>
          </a:p>
        </p:txBody>
      </p:sp>
      <p:grpSp>
        <p:nvGrpSpPr>
          <p:cNvPr id="622" name="Google Shape;622;p28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623" name="Google Shape;623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" name="Google Shape;624;p28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" name="Google Shape;626;p28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7" name="Google Shape;627;p28"/>
          <p:cNvSpPr txBox="1"/>
          <p:nvPr/>
        </p:nvSpPr>
        <p:spPr>
          <a:xfrm>
            <a:off x="7049065" y="3736340"/>
            <a:ext cx="4511040" cy="1818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 avete domande, non esitate a contattarci: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2574290" rtl="0" algn="l">
              <a:lnSpc>
                <a:spcPct val="105000"/>
              </a:lnSpc>
              <a:spcBef>
                <a:spcPts val="1989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095375" rtl="0" algn="l">
              <a:lnSpc>
                <a:spcPct val="118750"/>
              </a:lnSpc>
              <a:spcBef>
                <a:spcPts val="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Abdelkader Shaaban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0" y="-2235"/>
            <a:ext cx="6043268" cy="6862275"/>
            <a:chOff x="0" y="-2235"/>
            <a:chExt cx="6043268" cy="6862275"/>
          </a:xfrm>
        </p:grpSpPr>
        <p:pic>
          <p:nvPicPr>
            <p:cNvPr id="73" name="Google Shape;7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498188" y="17721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8" y="2283048"/>
                  </a:moveTo>
                  <a:lnTo>
                    <a:pt x="1271585" y="2291184"/>
                  </a:lnTo>
                  <a:lnTo>
                    <a:pt x="1226182" y="2312358"/>
                  </a:lnTo>
                  <a:lnTo>
                    <a:pt x="1187879" y="2345356"/>
                  </a:lnTo>
                  <a:lnTo>
                    <a:pt x="1159347" y="2388967"/>
                  </a:lnTo>
                  <a:lnTo>
                    <a:pt x="1159347" y="2390230"/>
                  </a:lnTo>
                  <a:lnTo>
                    <a:pt x="819255" y="3658619"/>
                  </a:lnTo>
                  <a:lnTo>
                    <a:pt x="0" y="6835909"/>
                  </a:lnTo>
                  <a:lnTo>
                    <a:pt x="6637" y="6836639"/>
                  </a:lnTo>
                  <a:lnTo>
                    <a:pt x="13275" y="6837014"/>
                  </a:lnTo>
                  <a:lnTo>
                    <a:pt x="20860" y="6837172"/>
                  </a:lnTo>
                  <a:lnTo>
                    <a:pt x="26549" y="6837172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49" y="2314218"/>
                  </a:lnTo>
                  <a:lnTo>
                    <a:pt x="1322621" y="2307537"/>
                  </a:lnTo>
                  <a:lnTo>
                    <a:pt x="1417705" y="2307537"/>
                  </a:lnTo>
                  <a:lnTo>
                    <a:pt x="1373010" y="2289163"/>
                  </a:lnTo>
                  <a:lnTo>
                    <a:pt x="1321418" y="2283048"/>
                  </a:lnTo>
                  <a:close/>
                </a:path>
                <a:path extrusionOk="0" h="6837680" w="2545079">
                  <a:moveTo>
                    <a:pt x="1417705" y="2307537"/>
                  </a:moveTo>
                  <a:lnTo>
                    <a:pt x="1322621" y="2307537"/>
                  </a:lnTo>
                  <a:lnTo>
                    <a:pt x="1366688" y="2313167"/>
                  </a:lnTo>
                  <a:lnTo>
                    <a:pt x="1412486" y="2333997"/>
                  </a:lnTo>
                  <a:lnTo>
                    <a:pt x="1448453" y="2367015"/>
                  </a:lnTo>
                  <a:lnTo>
                    <a:pt x="1472646" y="2408948"/>
                  </a:lnTo>
                  <a:lnTo>
                    <a:pt x="1483124" y="2456520"/>
                  </a:lnTo>
                  <a:lnTo>
                    <a:pt x="1477945" y="2506456"/>
                  </a:lnTo>
                  <a:lnTo>
                    <a:pt x="1220031" y="3457748"/>
                  </a:lnTo>
                  <a:lnTo>
                    <a:pt x="1214086" y="3493142"/>
                  </a:lnTo>
                  <a:lnTo>
                    <a:pt x="1223055" y="3563455"/>
                  </a:lnTo>
                  <a:lnTo>
                    <a:pt x="1258494" y="3626483"/>
                  </a:lnTo>
                  <a:lnTo>
                    <a:pt x="1314715" y="3669910"/>
                  </a:lnTo>
                  <a:lnTo>
                    <a:pt x="1397611" y="3689044"/>
                  </a:lnTo>
                  <a:lnTo>
                    <a:pt x="1444653" y="3682622"/>
                  </a:lnTo>
                  <a:lnTo>
                    <a:pt x="1487902" y="3664620"/>
                  </a:lnTo>
                  <a:lnTo>
                    <a:pt x="1490650" y="3662531"/>
                  </a:lnTo>
                  <a:lnTo>
                    <a:pt x="1404021" y="3662531"/>
                  </a:lnTo>
                  <a:lnTo>
                    <a:pt x="1354047" y="3657356"/>
                  </a:lnTo>
                  <a:lnTo>
                    <a:pt x="1299050" y="3630194"/>
                  </a:lnTo>
                  <a:lnTo>
                    <a:pt x="1259225" y="3584083"/>
                  </a:lnTo>
                  <a:lnTo>
                    <a:pt x="1239313" y="3525969"/>
                  </a:lnTo>
                  <a:lnTo>
                    <a:pt x="1238602" y="3495254"/>
                  </a:lnTo>
                  <a:lnTo>
                    <a:pt x="1244053" y="3464065"/>
                  </a:lnTo>
                  <a:lnTo>
                    <a:pt x="1501968" y="2512773"/>
                  </a:lnTo>
                  <a:lnTo>
                    <a:pt x="1508395" y="2464187"/>
                  </a:lnTo>
                  <a:lnTo>
                    <a:pt x="1501968" y="2417181"/>
                  </a:lnTo>
                  <a:lnTo>
                    <a:pt x="1483952" y="2373964"/>
                  </a:lnTo>
                  <a:lnTo>
                    <a:pt x="1455611" y="2336749"/>
                  </a:lnTo>
                  <a:lnTo>
                    <a:pt x="1418209" y="2307745"/>
                  </a:lnTo>
                  <a:lnTo>
                    <a:pt x="1417705" y="2307537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5"/>
                  </a:lnTo>
                  <a:lnTo>
                    <a:pt x="1451629" y="3652060"/>
                  </a:lnTo>
                  <a:lnTo>
                    <a:pt x="1404021" y="3662531"/>
                  </a:lnTo>
                  <a:lnTo>
                    <a:pt x="1490650" y="3662531"/>
                  </a:lnTo>
                  <a:lnTo>
                    <a:pt x="1525146" y="3636300"/>
                  </a:lnTo>
                  <a:lnTo>
                    <a:pt x="1554172" y="3598927"/>
                  </a:lnTo>
                  <a:lnTo>
                    <a:pt x="1572767" y="3553763"/>
                  </a:lnTo>
                  <a:lnTo>
                    <a:pt x="1964695" y="2108506"/>
                  </a:lnTo>
                  <a:lnTo>
                    <a:pt x="2539944" y="16422"/>
                  </a:lnTo>
                  <a:lnTo>
                    <a:pt x="2543737" y="3789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3"/>
          <p:cNvSpPr txBox="1"/>
          <p:nvPr>
            <p:ph type="title"/>
          </p:nvPr>
        </p:nvSpPr>
        <p:spPr>
          <a:xfrm>
            <a:off x="6488586" y="1000928"/>
            <a:ext cx="46050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Argomento-1: Introduzione al controllo dell'energia</a:t>
            </a:r>
            <a:endParaRPr sz="3200"/>
          </a:p>
          <a:p>
            <a:pPr indent="0" lvl="0" marL="12700" rtl="0" algn="l">
              <a:lnSpc>
                <a:spcPct val="107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della rete</a:t>
            </a:r>
            <a:endParaRPr sz="3200"/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6488577" y="3288284"/>
            <a:ext cx="50109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Panoramica</a:t>
            </a:r>
            <a:endParaRPr sz="2300"/>
          </a:p>
          <a:p>
            <a:pPr indent="-266700" lvl="0" marL="285750" marR="5080" rtl="0" algn="l">
              <a:lnSpc>
                <a:spcPct val="99400"/>
              </a:lnSpc>
              <a:spcBef>
                <a:spcPts val="162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Introduzione allo scenario applicativo e alle principali sfide di sicurezza nei sistemi di controllo dell'energia.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Tassonomia delle minacce e casi di studio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Osservazioni finali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Riferimenti e fonti</a:t>
            </a:r>
            <a:endParaRPr sz="1700"/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7" name="Google Shape;8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4"/>
          <p:cNvSpPr txBox="1"/>
          <p:nvPr>
            <p:ph type="title"/>
          </p:nvPr>
        </p:nvSpPr>
        <p:spPr>
          <a:xfrm>
            <a:off x="6488586" y="900253"/>
            <a:ext cx="46050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Argomento-1: Introduzione al controllo dell'energia</a:t>
            </a:r>
            <a:endParaRPr sz="3200"/>
          </a:p>
          <a:p>
            <a:pPr indent="0" lvl="0" marL="12700" rtl="0" algn="l">
              <a:lnSpc>
                <a:spcPct val="107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della rete</a:t>
            </a:r>
            <a:endParaRPr sz="3200"/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6488577" y="3288284"/>
            <a:ext cx="50109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Panoramica</a:t>
            </a:r>
            <a:endParaRPr sz="2300"/>
          </a:p>
          <a:p>
            <a:pPr indent="-266700" lvl="0" marL="285750" marR="5080" rtl="0" algn="l">
              <a:lnSpc>
                <a:spcPct val="99400"/>
              </a:lnSpc>
              <a:spcBef>
                <a:spcPts val="162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7F7F7F"/>
                </a:solidFill>
              </a:rPr>
              <a:t>Introduzione allo scenario applicativo e alle principali sfide di sicurezza nei sistemi di controllo dell'energia.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b="1"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Tassonomia delle minacce e casi di studio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28575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7F7F7F"/>
                </a:solidFill>
              </a:rPr>
              <a:t>Osservazioni finali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7F7F7F"/>
                </a:solidFill>
              </a:rPr>
              <a:t>Riferimenti e fonti</a:t>
            </a:r>
            <a:endParaRPr sz="1700"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3494806" y="10314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9" y="2283050"/>
                </a:moveTo>
                <a:lnTo>
                  <a:pt x="1271586" y="2291185"/>
                </a:lnTo>
                <a:lnTo>
                  <a:pt x="1226183" y="2312359"/>
                </a:lnTo>
                <a:lnTo>
                  <a:pt x="1187880" y="2345357"/>
                </a:lnTo>
                <a:lnTo>
                  <a:pt x="1159347" y="2388967"/>
                </a:lnTo>
                <a:lnTo>
                  <a:pt x="1159347" y="2390231"/>
                </a:lnTo>
                <a:lnTo>
                  <a:pt x="819255" y="3658619"/>
                </a:lnTo>
                <a:lnTo>
                  <a:pt x="0" y="6835910"/>
                </a:lnTo>
                <a:lnTo>
                  <a:pt x="6637" y="6836640"/>
                </a:lnTo>
                <a:lnTo>
                  <a:pt x="13275" y="6837015"/>
                </a:lnTo>
                <a:lnTo>
                  <a:pt x="20860" y="6837173"/>
                </a:lnTo>
                <a:lnTo>
                  <a:pt x="26549" y="6837173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50" y="2314218"/>
                </a:lnTo>
                <a:lnTo>
                  <a:pt x="1322622" y="2307538"/>
                </a:lnTo>
                <a:lnTo>
                  <a:pt x="1417704" y="2307538"/>
                </a:lnTo>
                <a:lnTo>
                  <a:pt x="1373012" y="2289164"/>
                </a:lnTo>
                <a:lnTo>
                  <a:pt x="1321419" y="2283050"/>
                </a:lnTo>
                <a:close/>
              </a:path>
              <a:path extrusionOk="0" h="6837680" w="2545079">
                <a:moveTo>
                  <a:pt x="1417704" y="2307538"/>
                </a:moveTo>
                <a:lnTo>
                  <a:pt x="1322622" y="2307538"/>
                </a:lnTo>
                <a:lnTo>
                  <a:pt x="1366690" y="2313167"/>
                </a:lnTo>
                <a:lnTo>
                  <a:pt x="1412487" y="2333998"/>
                </a:lnTo>
                <a:lnTo>
                  <a:pt x="1448453" y="2367016"/>
                </a:lnTo>
                <a:lnTo>
                  <a:pt x="1472646" y="2408949"/>
                </a:lnTo>
                <a:lnTo>
                  <a:pt x="1483125" y="2456521"/>
                </a:lnTo>
                <a:lnTo>
                  <a:pt x="1477947" y="2506458"/>
                </a:lnTo>
                <a:lnTo>
                  <a:pt x="1220033" y="3457750"/>
                </a:lnTo>
                <a:lnTo>
                  <a:pt x="1214086" y="3493143"/>
                </a:lnTo>
                <a:lnTo>
                  <a:pt x="1215054" y="3525971"/>
                </a:lnTo>
                <a:lnTo>
                  <a:pt x="1215133" y="3528655"/>
                </a:lnTo>
                <a:lnTo>
                  <a:pt x="1223055" y="3563456"/>
                </a:lnTo>
                <a:lnTo>
                  <a:pt x="1258495" y="3626484"/>
                </a:lnTo>
                <a:lnTo>
                  <a:pt x="1314716" y="3669911"/>
                </a:lnTo>
                <a:lnTo>
                  <a:pt x="1397612" y="3689046"/>
                </a:lnTo>
                <a:lnTo>
                  <a:pt x="1444654" y="3682624"/>
                </a:lnTo>
                <a:lnTo>
                  <a:pt x="1487903" y="3664621"/>
                </a:lnTo>
                <a:lnTo>
                  <a:pt x="1490651" y="3662531"/>
                </a:lnTo>
                <a:lnTo>
                  <a:pt x="1404021" y="3662531"/>
                </a:lnTo>
                <a:lnTo>
                  <a:pt x="1354047" y="3657357"/>
                </a:lnTo>
                <a:lnTo>
                  <a:pt x="1299051" y="3630195"/>
                </a:lnTo>
                <a:lnTo>
                  <a:pt x="1259225" y="3584084"/>
                </a:lnTo>
                <a:lnTo>
                  <a:pt x="1239313" y="3525971"/>
                </a:lnTo>
                <a:lnTo>
                  <a:pt x="1238602" y="3495255"/>
                </a:lnTo>
                <a:lnTo>
                  <a:pt x="1244055" y="3464067"/>
                </a:lnTo>
                <a:lnTo>
                  <a:pt x="1501968" y="2512775"/>
                </a:lnTo>
                <a:lnTo>
                  <a:pt x="1508395" y="2464189"/>
                </a:lnTo>
                <a:lnTo>
                  <a:pt x="1501968" y="2417182"/>
                </a:lnTo>
                <a:lnTo>
                  <a:pt x="1483952" y="2373966"/>
                </a:lnTo>
                <a:lnTo>
                  <a:pt x="1455611" y="2336750"/>
                </a:lnTo>
                <a:lnTo>
                  <a:pt x="1418210" y="2307746"/>
                </a:lnTo>
                <a:lnTo>
                  <a:pt x="1417704" y="2307538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6"/>
                </a:lnTo>
                <a:lnTo>
                  <a:pt x="1451629" y="3652061"/>
                </a:lnTo>
                <a:lnTo>
                  <a:pt x="1404021" y="3662531"/>
                </a:lnTo>
                <a:lnTo>
                  <a:pt x="1490651" y="3662531"/>
                </a:lnTo>
                <a:lnTo>
                  <a:pt x="1525146" y="3636302"/>
                </a:lnTo>
                <a:lnTo>
                  <a:pt x="1554173" y="3598928"/>
                </a:lnTo>
                <a:lnTo>
                  <a:pt x="1572769" y="3553764"/>
                </a:lnTo>
                <a:lnTo>
                  <a:pt x="1964695" y="2108507"/>
                </a:lnTo>
                <a:lnTo>
                  <a:pt x="2539944" y="16423"/>
                </a:lnTo>
                <a:lnTo>
                  <a:pt x="2543737" y="3790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0" name="Google Shape;100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1" name="Google Shape;10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5"/>
          <p:cNvSpPr txBox="1"/>
          <p:nvPr/>
        </p:nvSpPr>
        <p:spPr>
          <a:xfrm>
            <a:off x="122670" y="6548628"/>
            <a:ext cx="5772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5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5"/>
          <p:cNvSpPr txBox="1"/>
          <p:nvPr>
            <p:ph type="title"/>
          </p:nvPr>
        </p:nvSpPr>
        <p:spPr>
          <a:xfrm>
            <a:off x="719368" y="684886"/>
            <a:ext cx="67908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19558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Verdana"/>
                <a:ea typeface="Verdana"/>
                <a:cs typeface="Verdana"/>
                <a:sym typeface="Verdana"/>
              </a:rPr>
              <a:t>Pertanto, quali minacce possono colpire i sistemi di controllo dell'energia?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691493" y="2499462"/>
            <a:ext cx="6846600" cy="3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5080" rtl="0" algn="ctr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Con il nuovo panorama delle reti di controllo e l'adattamento delle reti di controllo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394335" marR="384810" rtl="0" algn="ctr">
              <a:lnSpc>
                <a:spcPct val="118437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delle nuove tecnologie nell'ambiente operativo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05" rtl="0" algn="ctr">
              <a:lnSpc>
                <a:spcPct val="100000"/>
              </a:lnSpc>
              <a:spcBef>
                <a:spcPts val="3750"/>
              </a:spcBef>
              <a:spcAft>
                <a:spcPts val="0"/>
              </a:spcAft>
              <a:buNone/>
            </a:pPr>
            <a:r>
              <a:rPr lang="en-US" sz="3400">
                <a:latin typeface="Verdana"/>
                <a:ea typeface="Verdana"/>
                <a:cs typeface="Verdana"/>
                <a:sym typeface="Verdana"/>
              </a:rPr>
              <a:t>.... </a:t>
            </a:r>
            <a:r>
              <a:rPr b="1" lang="en-US" sz="4200">
                <a:latin typeface="Verdana"/>
                <a:ea typeface="Verdana"/>
                <a:cs typeface="Verdana"/>
                <a:sym typeface="Verdana"/>
              </a:rPr>
              <a:t>TUTTO!!!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6"/>
          <p:cNvSpPr txBox="1"/>
          <p:nvPr>
            <p:ph type="title"/>
          </p:nvPr>
        </p:nvSpPr>
        <p:spPr>
          <a:xfrm>
            <a:off x="855396" y="387603"/>
            <a:ext cx="424497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delle "reti di controllo"</a:t>
            </a:r>
            <a:endParaRPr/>
          </a:p>
        </p:txBody>
      </p:sp>
      <p:grpSp>
        <p:nvGrpSpPr>
          <p:cNvPr id="113" name="Google Shape;113;p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14" name="Google Shape;11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6"/>
          <p:cNvSpPr txBox="1"/>
          <p:nvPr/>
        </p:nvSpPr>
        <p:spPr>
          <a:xfrm>
            <a:off x="122676" y="6548625"/>
            <a:ext cx="67677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692056" y="1566164"/>
            <a:ext cx="7065000" cy="4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1600" lvl="0" marL="103504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Le reti di controllo si basano principalmente su dispositivi cyber-fisici e IIoT, ma anche su dispositivi IT per l'interconnessione come router, switch e proxy.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398145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Pertanto, gli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obiettivi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delle reti di controllo potrebbero essere, ad esempio: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Master SCADA, server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Controllori, sensori, attuatori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Proxy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Router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9544" lvl="2" marL="57848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Interruttori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395605" rtl="0" algn="l">
              <a:lnSpc>
                <a:spcPct val="117222"/>
              </a:lnSpc>
              <a:spcBef>
                <a:spcPts val="7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In questo modulo,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classifichiamo le minacce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seguendo la categoria generale prevista dal modello ISO 7498-2 -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AIC+A/A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398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Disponibilità (A)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398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Integrità (I)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3981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Riservatezza (C)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39814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Autenticazione/Autorizzazione (A/A)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6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8728216" y="3098634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1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9379653" y="3297428"/>
            <a:ext cx="14287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8728216" y="384686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9549516" y="4044188"/>
            <a:ext cx="10896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8742422" y="4595105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2" y="0"/>
                </a:lnTo>
                <a:lnTo>
                  <a:pt x="70733" y="9101"/>
                </a:lnTo>
                <a:lnTo>
                  <a:pt x="33920" y="33920"/>
                </a:lnTo>
                <a:lnTo>
                  <a:pt x="9101" y="70733"/>
                </a:lnTo>
                <a:lnTo>
                  <a:pt x="0" y="115812"/>
                </a:lnTo>
                <a:lnTo>
                  <a:pt x="0" y="579051"/>
                </a:lnTo>
                <a:lnTo>
                  <a:pt x="9101" y="624131"/>
                </a:lnTo>
                <a:lnTo>
                  <a:pt x="33920" y="660943"/>
                </a:lnTo>
                <a:lnTo>
                  <a:pt x="70733" y="685762"/>
                </a:lnTo>
                <a:lnTo>
                  <a:pt x="115812" y="694863"/>
                </a:lnTo>
                <a:lnTo>
                  <a:pt x="2615811" y="694863"/>
                </a:lnTo>
                <a:lnTo>
                  <a:pt x="2660891" y="685762"/>
                </a:lnTo>
                <a:lnTo>
                  <a:pt x="2697704" y="660943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2"/>
                </a:lnTo>
                <a:lnTo>
                  <a:pt x="2722524" y="70733"/>
                </a:lnTo>
                <a:lnTo>
                  <a:pt x="2697704" y="33920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"/>
          <p:cNvSpPr txBox="1"/>
          <p:nvPr/>
        </p:nvSpPr>
        <p:spPr>
          <a:xfrm>
            <a:off x="9088348" y="5403596"/>
            <a:ext cx="2011680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7"/>
          <p:cNvSpPr txBox="1"/>
          <p:nvPr>
            <p:ph type="title"/>
          </p:nvPr>
        </p:nvSpPr>
        <p:spPr>
          <a:xfrm>
            <a:off x="886258" y="236578"/>
            <a:ext cx="42450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delle "reti di controllo"</a:t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34" name="Google Shape;13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7"/>
          <p:cNvSpPr txBox="1"/>
          <p:nvPr/>
        </p:nvSpPr>
        <p:spPr>
          <a:xfrm>
            <a:off x="122676" y="6548625"/>
            <a:ext cx="6659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591350" y="5290030"/>
            <a:ext cx="3170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58750" lvl="0" marL="196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58750" lvl="0" marL="196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Autenticazione / Autorizzazione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7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41827" y="2135725"/>
            <a:ext cx="6518100" cy="30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switch e proxy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129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Pertanto, gli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obiettivi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delle reti di controllo potrebbero essere, ad esempio: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354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Master SCADA, server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354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Controllori, sensori, attuatori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354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baseline="30000"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di deleghe</a:t>
            </a:r>
            <a:endParaRPr baseline="30000"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3540" rtl="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Router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354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Interruttori </a:t>
            </a:r>
            <a:endParaRPr baseline="-25000" sz="1200">
              <a:latin typeface="Verdana"/>
              <a:ea typeface="Verdana"/>
              <a:cs typeface="Verdana"/>
              <a:sym typeface="Verdana"/>
            </a:endParaRPr>
          </a:p>
          <a:p>
            <a:pPr indent="-90805" lvl="0" marL="90805" marR="3692525" rtl="0" algn="l">
              <a:lnSpc>
                <a:spcPct val="117222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In questo modulo,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classifichiamo le minacce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seguendo la categoria generale prevista dal modello ISO 7498-2 -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AIC+A/A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1295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aseline="-25000" lang="en-US" sz="1300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aseline="-25000" lang="en-US" sz="1300">
                <a:latin typeface="Verdana"/>
                <a:ea typeface="Verdana"/>
                <a:cs typeface="Verdana"/>
                <a:sym typeface="Verdana"/>
              </a:rPr>
              <a:t>Disponibilità	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1295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Integrità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8728215" y="3098634"/>
            <a:ext cx="2746375" cy="2191385"/>
          </a:xfrm>
          <a:custGeom>
            <a:rect b="b" l="l" r="r" t="t"/>
            <a:pathLst>
              <a:path extrusionOk="0" h="2191385" w="2746375">
                <a:moveTo>
                  <a:pt x="2731617" y="864057"/>
                </a:moveTo>
                <a:lnTo>
                  <a:pt x="2722524" y="818972"/>
                </a:lnTo>
                <a:lnTo>
                  <a:pt x="2697696" y="782167"/>
                </a:lnTo>
                <a:lnTo>
                  <a:pt x="2660891" y="757339"/>
                </a:lnTo>
                <a:lnTo>
                  <a:pt x="2615806" y="748245"/>
                </a:lnTo>
                <a:lnTo>
                  <a:pt x="115811" y="748245"/>
                </a:lnTo>
                <a:lnTo>
                  <a:pt x="70726" y="757339"/>
                </a:lnTo>
                <a:lnTo>
                  <a:pt x="33921" y="782167"/>
                </a:lnTo>
                <a:lnTo>
                  <a:pt x="9093" y="818972"/>
                </a:lnTo>
                <a:lnTo>
                  <a:pt x="0" y="864057"/>
                </a:lnTo>
                <a:lnTo>
                  <a:pt x="0" y="1327289"/>
                </a:lnTo>
                <a:lnTo>
                  <a:pt x="9093" y="1372374"/>
                </a:lnTo>
                <a:lnTo>
                  <a:pt x="33921" y="1409179"/>
                </a:lnTo>
                <a:lnTo>
                  <a:pt x="70726" y="1434007"/>
                </a:lnTo>
                <a:lnTo>
                  <a:pt x="115811" y="1443101"/>
                </a:lnTo>
                <a:lnTo>
                  <a:pt x="2615806" y="1443101"/>
                </a:lnTo>
                <a:lnTo>
                  <a:pt x="2660891" y="1434007"/>
                </a:lnTo>
                <a:lnTo>
                  <a:pt x="2697696" y="1409179"/>
                </a:lnTo>
                <a:lnTo>
                  <a:pt x="2722524" y="1372374"/>
                </a:lnTo>
                <a:lnTo>
                  <a:pt x="2731617" y="1327289"/>
                </a:lnTo>
                <a:lnTo>
                  <a:pt x="2731617" y="864057"/>
                </a:lnTo>
                <a:close/>
              </a:path>
              <a:path extrusionOk="0" h="2191385" w="2746375">
                <a:moveTo>
                  <a:pt x="2731617" y="115824"/>
                </a:moveTo>
                <a:lnTo>
                  <a:pt x="2722524" y="70739"/>
                </a:lnTo>
                <a:lnTo>
                  <a:pt x="2697696" y="33921"/>
                </a:lnTo>
                <a:lnTo>
                  <a:pt x="2660891" y="9105"/>
                </a:lnTo>
                <a:lnTo>
                  <a:pt x="2615806" y="0"/>
                </a:lnTo>
                <a:lnTo>
                  <a:pt x="115811" y="0"/>
                </a:lnTo>
                <a:lnTo>
                  <a:pt x="70726" y="9105"/>
                </a:lnTo>
                <a:lnTo>
                  <a:pt x="33921" y="33921"/>
                </a:lnTo>
                <a:lnTo>
                  <a:pt x="9093" y="70739"/>
                </a:lnTo>
                <a:lnTo>
                  <a:pt x="0" y="115824"/>
                </a:lnTo>
                <a:lnTo>
                  <a:pt x="0" y="579056"/>
                </a:lnTo>
                <a:lnTo>
                  <a:pt x="9093" y="624141"/>
                </a:lnTo>
                <a:lnTo>
                  <a:pt x="33921" y="660946"/>
                </a:lnTo>
                <a:lnTo>
                  <a:pt x="70726" y="685774"/>
                </a:lnTo>
                <a:lnTo>
                  <a:pt x="115811" y="694867"/>
                </a:lnTo>
                <a:lnTo>
                  <a:pt x="2615806" y="694867"/>
                </a:lnTo>
                <a:lnTo>
                  <a:pt x="2660891" y="685774"/>
                </a:lnTo>
                <a:lnTo>
                  <a:pt x="2697696" y="660946"/>
                </a:lnTo>
                <a:lnTo>
                  <a:pt x="2722524" y="624141"/>
                </a:lnTo>
                <a:lnTo>
                  <a:pt x="2731617" y="579056"/>
                </a:lnTo>
                <a:lnTo>
                  <a:pt x="2731617" y="115824"/>
                </a:lnTo>
                <a:close/>
              </a:path>
              <a:path extrusionOk="0" h="2191385" w="2746375">
                <a:moveTo>
                  <a:pt x="2745829" y="1612290"/>
                </a:moveTo>
                <a:lnTo>
                  <a:pt x="2736723" y="1567205"/>
                </a:lnTo>
                <a:lnTo>
                  <a:pt x="2711907" y="1530400"/>
                </a:lnTo>
                <a:lnTo>
                  <a:pt x="2675090" y="1505572"/>
                </a:lnTo>
                <a:lnTo>
                  <a:pt x="2630017" y="1496479"/>
                </a:lnTo>
                <a:lnTo>
                  <a:pt x="130009" y="1496479"/>
                </a:lnTo>
                <a:lnTo>
                  <a:pt x="84937" y="1505572"/>
                </a:lnTo>
                <a:lnTo>
                  <a:pt x="48120" y="1530400"/>
                </a:lnTo>
                <a:lnTo>
                  <a:pt x="23304" y="1567205"/>
                </a:lnTo>
                <a:lnTo>
                  <a:pt x="14198" y="1612290"/>
                </a:lnTo>
                <a:lnTo>
                  <a:pt x="14198" y="2075522"/>
                </a:lnTo>
                <a:lnTo>
                  <a:pt x="23304" y="2120608"/>
                </a:lnTo>
                <a:lnTo>
                  <a:pt x="48120" y="2157425"/>
                </a:lnTo>
                <a:lnTo>
                  <a:pt x="84937" y="2182241"/>
                </a:lnTo>
                <a:lnTo>
                  <a:pt x="130009" y="2191334"/>
                </a:lnTo>
                <a:lnTo>
                  <a:pt x="2630017" y="2191334"/>
                </a:lnTo>
                <a:lnTo>
                  <a:pt x="2675090" y="2182241"/>
                </a:lnTo>
                <a:lnTo>
                  <a:pt x="2711907" y="2157425"/>
                </a:lnTo>
                <a:lnTo>
                  <a:pt x="2736723" y="2120608"/>
                </a:lnTo>
                <a:lnTo>
                  <a:pt x="2745829" y="2075522"/>
                </a:lnTo>
                <a:lnTo>
                  <a:pt x="2745829" y="161229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3540" rtl="0" algn="l">
              <a:spcBef>
                <a:spcPts val="220"/>
              </a:spcBef>
              <a:spcAft>
                <a:spcPts val="0"/>
              </a:spcAft>
              <a:buNone/>
            </a:pPr>
            <a:r>
              <a:t/>
            </a:r>
            <a:endParaRPr baseline="30000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83540" rtl="0" algn="l">
              <a:spcBef>
                <a:spcPts val="220"/>
              </a:spcBef>
              <a:spcAft>
                <a:spcPts val="0"/>
              </a:spcAft>
              <a:buNone/>
            </a:pPr>
            <a:r>
              <a:t/>
            </a:r>
            <a:endParaRPr baseline="30000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512742" y="1352239"/>
            <a:ext cx="101937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88900" lvl="0" marL="283210" marR="295402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Le reti di controllo si basano principalmente su dispositivi cyber-fisici e IIoT, ma anche su dispositivi IT per l'interconnessione, come i router,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60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8"/>
          <p:cNvSpPr txBox="1"/>
          <p:nvPr>
            <p:ph type="title"/>
          </p:nvPr>
        </p:nvSpPr>
        <p:spPr>
          <a:xfrm>
            <a:off x="822146" y="198828"/>
            <a:ext cx="71292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DISPONIBILITÀ</a:t>
            </a:r>
            <a:endParaRPr/>
          </a:p>
        </p:txBody>
      </p:sp>
      <p:grpSp>
        <p:nvGrpSpPr>
          <p:cNvPr id="150" name="Google Shape;150;p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51" name="Google Shape;15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8"/>
          <p:cNvSpPr txBox="1"/>
          <p:nvPr/>
        </p:nvSpPr>
        <p:spPr>
          <a:xfrm>
            <a:off x="122676" y="6548625"/>
            <a:ext cx="7062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649193" y="1301958"/>
            <a:ext cx="68223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543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Esaurimento delle limitate risorse HW/SW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508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Come commentato in precedenza, gli oggetti CPS/IIoT alimentati da batterie possono essere bersaglio di attacchi Denial of Service (DoS).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692056" y="2403983"/>
            <a:ext cx="6736715" cy="2099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543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Integrità del canale wireless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84150" lvl="1" marL="39814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Si tratta di un tipo di attacco DoS in cui la comunicazione viene "disturbata".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Sottrazione di dispositivi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212725" rtl="0" algn="l">
              <a:lnSpc>
                <a:spcPct val="100800"/>
              </a:lnSpc>
              <a:spcBef>
                <a:spcPts val="61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Le CPS/IIoT possono essere rubate a causa della loro distribuzione - </a:t>
            </a: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sottostazioni isolate o non presidiate, che sono generalmente configurate negli oggetti fisici critici o incorporate in essi come generatori, tralicci o trasformatori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533586" y="5093729"/>
            <a:ext cx="7567200" cy="1334100"/>
          </a:xfrm>
          <a:prstGeom prst="rect">
            <a:avLst/>
          </a:prstGeom>
          <a:noFill/>
          <a:ln cap="flat" cmpd="sng" w="41275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2225">
            <a:spAutoFit/>
          </a:bodyPr>
          <a:lstStyle/>
          <a:p>
            <a:pPr indent="-141605" lvl="0" marL="2876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Attacchi di negazione del servizio (distribuiti) (DDoS)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517525" marR="690245" rtl="0" algn="l">
              <a:lnSpc>
                <a:spcPct val="103800"/>
              </a:lnSpc>
              <a:spcBef>
                <a:spcPts val="489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I servizi esterni possono essere resi indisponibili attraverso gli attacchi più comuni e tradizionali (ad esempio, una botnet).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517525" marR="786765" rtl="0" algn="l">
              <a:lnSpc>
                <a:spcPct val="118750"/>
              </a:lnSpc>
              <a:spcBef>
                <a:spcPts val="65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Le CPS/IIoT possono essere più difficili da raggiungere, ma ci vuole meno sforzo per abbatterle.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8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8728216" y="384686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9549516" y="4044188"/>
            <a:ext cx="1089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8742422" y="4595105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2" y="0"/>
                </a:lnTo>
                <a:lnTo>
                  <a:pt x="70733" y="9101"/>
                </a:lnTo>
                <a:lnTo>
                  <a:pt x="33920" y="33920"/>
                </a:lnTo>
                <a:lnTo>
                  <a:pt x="9101" y="70733"/>
                </a:lnTo>
                <a:lnTo>
                  <a:pt x="0" y="115812"/>
                </a:lnTo>
                <a:lnTo>
                  <a:pt x="0" y="579051"/>
                </a:lnTo>
                <a:lnTo>
                  <a:pt x="9101" y="624131"/>
                </a:lnTo>
                <a:lnTo>
                  <a:pt x="33920" y="660943"/>
                </a:lnTo>
                <a:lnTo>
                  <a:pt x="70733" y="685762"/>
                </a:lnTo>
                <a:lnTo>
                  <a:pt x="115812" y="694863"/>
                </a:lnTo>
                <a:lnTo>
                  <a:pt x="2615811" y="694863"/>
                </a:lnTo>
                <a:lnTo>
                  <a:pt x="2660891" y="685762"/>
                </a:lnTo>
                <a:lnTo>
                  <a:pt x="2697704" y="660943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2"/>
                </a:lnTo>
                <a:lnTo>
                  <a:pt x="2722524" y="70733"/>
                </a:lnTo>
                <a:lnTo>
                  <a:pt x="2697704" y="33920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4" name="Google Shape;164;p8"/>
          <p:cNvGrpSpPr/>
          <p:nvPr/>
        </p:nvGrpSpPr>
        <p:grpSpPr>
          <a:xfrm>
            <a:off x="7951292" y="1805749"/>
            <a:ext cx="3502660" cy="2734945"/>
            <a:chOff x="7951292" y="1805749"/>
            <a:chExt cx="3502660" cy="2734945"/>
          </a:xfrm>
        </p:grpSpPr>
        <p:sp>
          <p:nvSpPr>
            <p:cNvPr id="165" name="Google Shape;165;p8"/>
            <p:cNvSpPr/>
            <p:nvPr/>
          </p:nvSpPr>
          <p:spPr>
            <a:xfrm>
              <a:off x="7951292" y="1805749"/>
              <a:ext cx="3502660" cy="2734945"/>
            </a:xfrm>
            <a:custGeom>
              <a:rect b="b" l="l" r="r" t="t"/>
              <a:pathLst>
                <a:path extrusionOk="0" h="2734945" w="3502659">
                  <a:moveTo>
                    <a:pt x="770661" y="1335862"/>
                  </a:moveTo>
                  <a:lnTo>
                    <a:pt x="578002" y="1143203"/>
                  </a:lnTo>
                  <a:lnTo>
                    <a:pt x="578002" y="1239532"/>
                  </a:lnTo>
                  <a:lnTo>
                    <a:pt x="0" y="1239532"/>
                  </a:lnTo>
                  <a:lnTo>
                    <a:pt x="0" y="2734564"/>
                  </a:lnTo>
                  <a:lnTo>
                    <a:pt x="192671" y="2734564"/>
                  </a:lnTo>
                  <a:lnTo>
                    <a:pt x="192671" y="1432191"/>
                  </a:lnTo>
                  <a:lnTo>
                    <a:pt x="578002" y="1432191"/>
                  </a:lnTo>
                  <a:lnTo>
                    <a:pt x="578002" y="1528521"/>
                  </a:lnTo>
                  <a:lnTo>
                    <a:pt x="770661" y="1335862"/>
                  </a:lnTo>
                  <a:close/>
                </a:path>
                <a:path extrusionOk="0" h="2734945" w="3502659">
                  <a:moveTo>
                    <a:pt x="3502291" y="115811"/>
                  </a:moveTo>
                  <a:lnTo>
                    <a:pt x="3493185" y="70739"/>
                  </a:lnTo>
                  <a:lnTo>
                    <a:pt x="3468370" y="33921"/>
                  </a:lnTo>
                  <a:lnTo>
                    <a:pt x="3431552" y="9105"/>
                  </a:lnTo>
                  <a:lnTo>
                    <a:pt x="3386480" y="0"/>
                  </a:lnTo>
                  <a:lnTo>
                    <a:pt x="886485" y="0"/>
                  </a:lnTo>
                  <a:lnTo>
                    <a:pt x="841400" y="9105"/>
                  </a:lnTo>
                  <a:lnTo>
                    <a:pt x="804583" y="33921"/>
                  </a:lnTo>
                  <a:lnTo>
                    <a:pt x="779767" y="70739"/>
                  </a:lnTo>
                  <a:lnTo>
                    <a:pt x="770661" y="115811"/>
                  </a:lnTo>
                  <a:lnTo>
                    <a:pt x="770661" y="579056"/>
                  </a:lnTo>
                  <a:lnTo>
                    <a:pt x="779767" y="624141"/>
                  </a:lnTo>
                  <a:lnTo>
                    <a:pt x="804583" y="660946"/>
                  </a:lnTo>
                  <a:lnTo>
                    <a:pt x="841400" y="685761"/>
                  </a:lnTo>
                  <a:lnTo>
                    <a:pt x="886485" y="694867"/>
                  </a:lnTo>
                  <a:lnTo>
                    <a:pt x="3386480" y="694867"/>
                  </a:lnTo>
                  <a:lnTo>
                    <a:pt x="3431552" y="685761"/>
                  </a:lnTo>
                  <a:lnTo>
                    <a:pt x="3468370" y="660946"/>
                  </a:lnTo>
                  <a:lnTo>
                    <a:pt x="3493185" y="624141"/>
                  </a:lnTo>
                  <a:lnTo>
                    <a:pt x="3502291" y="579056"/>
                  </a:lnTo>
                  <a:lnTo>
                    <a:pt x="3502291" y="115811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721965" y="2541662"/>
              <a:ext cx="2731770" cy="1252220"/>
            </a:xfrm>
            <a:custGeom>
              <a:rect b="b" l="l" r="r" t="t"/>
              <a:pathLst>
                <a:path extrusionOk="0" h="1252220" w="2731770">
                  <a:moveTo>
                    <a:pt x="2522980" y="0"/>
                  </a:moveTo>
                  <a:lnTo>
                    <a:pt x="208645" y="0"/>
                  </a:lnTo>
                  <a:lnTo>
                    <a:pt x="160805" y="5510"/>
                  </a:lnTo>
                  <a:lnTo>
                    <a:pt x="116888" y="21206"/>
                  </a:lnTo>
                  <a:lnTo>
                    <a:pt x="78148" y="45836"/>
                  </a:lnTo>
                  <a:lnTo>
                    <a:pt x="45837" y="78148"/>
                  </a:lnTo>
                  <a:lnTo>
                    <a:pt x="21206" y="116888"/>
                  </a:lnTo>
                  <a:lnTo>
                    <a:pt x="5510" y="160804"/>
                  </a:lnTo>
                  <a:lnTo>
                    <a:pt x="0" y="208644"/>
                  </a:lnTo>
                  <a:lnTo>
                    <a:pt x="0" y="1043191"/>
                  </a:lnTo>
                  <a:lnTo>
                    <a:pt x="5510" y="1091032"/>
                  </a:lnTo>
                  <a:lnTo>
                    <a:pt x="21206" y="1134949"/>
                  </a:lnTo>
                  <a:lnTo>
                    <a:pt x="45837" y="1173689"/>
                  </a:lnTo>
                  <a:lnTo>
                    <a:pt x="78148" y="1206000"/>
                  </a:lnTo>
                  <a:lnTo>
                    <a:pt x="116888" y="1230630"/>
                  </a:lnTo>
                  <a:lnTo>
                    <a:pt x="160805" y="1246327"/>
                  </a:lnTo>
                  <a:lnTo>
                    <a:pt x="208645" y="1251837"/>
                  </a:lnTo>
                  <a:lnTo>
                    <a:pt x="2522980" y="1251837"/>
                  </a:lnTo>
                  <a:lnTo>
                    <a:pt x="2570820" y="1246327"/>
                  </a:lnTo>
                  <a:lnTo>
                    <a:pt x="2614737" y="1230630"/>
                  </a:lnTo>
                  <a:lnTo>
                    <a:pt x="2653477" y="1206000"/>
                  </a:lnTo>
                  <a:lnTo>
                    <a:pt x="2685788" y="1173689"/>
                  </a:lnTo>
                  <a:lnTo>
                    <a:pt x="2710418" y="1134949"/>
                  </a:lnTo>
                  <a:lnTo>
                    <a:pt x="2726114" y="1091032"/>
                  </a:lnTo>
                  <a:lnTo>
                    <a:pt x="2731625" y="1043191"/>
                  </a:lnTo>
                  <a:lnTo>
                    <a:pt x="2731625" y="208644"/>
                  </a:lnTo>
                  <a:lnTo>
                    <a:pt x="2726114" y="160804"/>
                  </a:lnTo>
                  <a:lnTo>
                    <a:pt x="2710418" y="116888"/>
                  </a:lnTo>
                  <a:lnTo>
                    <a:pt x="2685788" y="78148"/>
                  </a:lnTo>
                  <a:lnTo>
                    <a:pt x="2653477" y="45836"/>
                  </a:lnTo>
                  <a:lnTo>
                    <a:pt x="2614737" y="21206"/>
                  </a:lnTo>
                  <a:lnTo>
                    <a:pt x="2570820" y="5510"/>
                  </a:lnTo>
                  <a:lnTo>
                    <a:pt x="2522980" y="0"/>
                  </a:lnTo>
                  <a:close/>
                </a:path>
              </a:pathLst>
            </a:custGeom>
            <a:solidFill>
              <a:srgbClr val="FFE3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8"/>
          <p:cNvSpPr txBox="1"/>
          <p:nvPr/>
        </p:nvSpPr>
        <p:spPr>
          <a:xfrm>
            <a:off x="8861816" y="1864867"/>
            <a:ext cx="23685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1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forza bruta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inondazione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2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dei puffi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replay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9"/>
          <p:cNvSpPr txBox="1"/>
          <p:nvPr>
            <p:ph type="title"/>
          </p:nvPr>
        </p:nvSpPr>
        <p:spPr>
          <a:xfrm>
            <a:off x="855396" y="387603"/>
            <a:ext cx="712914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Minacce e tassonomia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"reti di controllo" - DISPONIBILITÀ</a:t>
            </a:r>
            <a:endParaRPr/>
          </a:p>
        </p:txBody>
      </p:sp>
      <p:grpSp>
        <p:nvGrpSpPr>
          <p:cNvPr id="174" name="Google Shape;174;p9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75" name="Google Shape;17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9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9"/>
          <p:cNvSpPr txBox="1"/>
          <p:nvPr/>
        </p:nvSpPr>
        <p:spPr>
          <a:xfrm>
            <a:off x="122676" y="6548625"/>
            <a:ext cx="7452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692056" y="1489583"/>
            <a:ext cx="7081520" cy="1185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54305" lvl="0" marL="16700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Attacco di forza bruta / Attacco dizionario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240" marR="5080" rtl="0" algn="just">
              <a:lnSpc>
                <a:spcPct val="101899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 dispositivi CPS/IIoT/IT nelle reti, come i controller o i router, richiedono l'accesso tramite credenziali tradizionali (nome utente-password) utilizzando una protezione predefinita.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906050" y="5954720"/>
            <a:ext cx="71755" cy="227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 rot="5400000">
            <a:off x="8555001" y="3046602"/>
            <a:ext cx="679323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TASSONOMIA DELLE MINACCE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8728216" y="384686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9549529" y="4044200"/>
            <a:ext cx="15504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8742422" y="4595105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1" y="0"/>
                </a:moveTo>
                <a:lnTo>
                  <a:pt x="115812" y="0"/>
                </a:lnTo>
                <a:lnTo>
                  <a:pt x="70733" y="9101"/>
                </a:lnTo>
                <a:lnTo>
                  <a:pt x="33920" y="33920"/>
                </a:lnTo>
                <a:lnTo>
                  <a:pt x="9101" y="70733"/>
                </a:lnTo>
                <a:lnTo>
                  <a:pt x="0" y="115812"/>
                </a:lnTo>
                <a:lnTo>
                  <a:pt x="0" y="579051"/>
                </a:lnTo>
                <a:lnTo>
                  <a:pt x="9101" y="624131"/>
                </a:lnTo>
                <a:lnTo>
                  <a:pt x="33920" y="660943"/>
                </a:lnTo>
                <a:lnTo>
                  <a:pt x="70733" y="685762"/>
                </a:lnTo>
                <a:lnTo>
                  <a:pt x="115812" y="694863"/>
                </a:lnTo>
                <a:lnTo>
                  <a:pt x="2615811" y="694863"/>
                </a:lnTo>
                <a:lnTo>
                  <a:pt x="2660891" y="685762"/>
                </a:lnTo>
                <a:lnTo>
                  <a:pt x="2697704" y="660943"/>
                </a:lnTo>
                <a:lnTo>
                  <a:pt x="2722524" y="624131"/>
                </a:lnTo>
                <a:lnTo>
                  <a:pt x="2731625" y="579051"/>
                </a:lnTo>
                <a:lnTo>
                  <a:pt x="2731625" y="115812"/>
                </a:lnTo>
                <a:lnTo>
                  <a:pt x="2722524" y="70733"/>
                </a:lnTo>
                <a:lnTo>
                  <a:pt x="2697704" y="33920"/>
                </a:lnTo>
                <a:lnTo>
                  <a:pt x="2660891" y="9101"/>
                </a:lnTo>
                <a:lnTo>
                  <a:pt x="2615811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9150972" y="4793995"/>
            <a:ext cx="19157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8728216" y="5343339"/>
            <a:ext cx="2731770" cy="695325"/>
          </a:xfrm>
          <a:custGeom>
            <a:rect b="b" l="l" r="r" t="t"/>
            <a:pathLst>
              <a:path extrusionOk="0" h="695325" w="2731770">
                <a:moveTo>
                  <a:pt x="2615812" y="0"/>
                </a:moveTo>
                <a:lnTo>
                  <a:pt x="115813" y="0"/>
                </a:lnTo>
                <a:lnTo>
                  <a:pt x="70733" y="9101"/>
                </a:lnTo>
                <a:lnTo>
                  <a:pt x="33921" y="33921"/>
                </a:lnTo>
                <a:lnTo>
                  <a:pt x="9101" y="70733"/>
                </a:lnTo>
                <a:lnTo>
                  <a:pt x="0" y="115813"/>
                </a:lnTo>
                <a:lnTo>
                  <a:pt x="0" y="579052"/>
                </a:lnTo>
                <a:lnTo>
                  <a:pt x="9101" y="624131"/>
                </a:lnTo>
                <a:lnTo>
                  <a:pt x="33921" y="660944"/>
                </a:lnTo>
                <a:lnTo>
                  <a:pt x="70733" y="685764"/>
                </a:lnTo>
                <a:lnTo>
                  <a:pt x="115813" y="694865"/>
                </a:lnTo>
                <a:lnTo>
                  <a:pt x="2615812" y="694865"/>
                </a:lnTo>
                <a:lnTo>
                  <a:pt x="2660891" y="685764"/>
                </a:lnTo>
                <a:lnTo>
                  <a:pt x="2697704" y="660944"/>
                </a:lnTo>
                <a:lnTo>
                  <a:pt x="2722524" y="624131"/>
                </a:lnTo>
                <a:lnTo>
                  <a:pt x="2731625" y="579052"/>
                </a:lnTo>
                <a:lnTo>
                  <a:pt x="2731625" y="115813"/>
                </a:lnTo>
                <a:lnTo>
                  <a:pt x="2722524" y="70733"/>
                </a:lnTo>
                <a:lnTo>
                  <a:pt x="2697704" y="33921"/>
                </a:lnTo>
                <a:lnTo>
                  <a:pt x="2660891" y="9101"/>
                </a:lnTo>
                <a:lnTo>
                  <a:pt x="2615812" y="0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9088348" y="5403596"/>
            <a:ext cx="2011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270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AUTENTICAZIONE/AUTORIZZAZIONE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3326109" y="3824732"/>
            <a:ext cx="7854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IDRA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8" name="Google Shape;188;p9"/>
          <p:cNvGrpSpPr/>
          <p:nvPr/>
        </p:nvGrpSpPr>
        <p:grpSpPr>
          <a:xfrm>
            <a:off x="4200144" y="2800331"/>
            <a:ext cx="2319527" cy="1960644"/>
            <a:chOff x="4200144" y="2800331"/>
            <a:chExt cx="2319527" cy="1960644"/>
          </a:xfrm>
        </p:grpSpPr>
        <p:pic>
          <p:nvPicPr>
            <p:cNvPr id="189" name="Google Shape;18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45864" y="2800331"/>
              <a:ext cx="1098106" cy="722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00144" y="2974848"/>
              <a:ext cx="1085088" cy="384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9"/>
            <p:cNvSpPr/>
            <p:nvPr/>
          </p:nvSpPr>
          <p:spPr>
            <a:xfrm>
              <a:off x="4222416" y="2997681"/>
              <a:ext cx="1005840" cy="303530"/>
            </a:xfrm>
            <a:custGeom>
              <a:rect b="b" l="l" r="r" t="t"/>
              <a:pathLst>
                <a:path extrusionOk="0" h="303529" w="1005839">
                  <a:moveTo>
                    <a:pt x="854287" y="0"/>
                  </a:moveTo>
                  <a:lnTo>
                    <a:pt x="854287" y="75730"/>
                  </a:lnTo>
                  <a:lnTo>
                    <a:pt x="0" y="75730"/>
                  </a:lnTo>
                  <a:lnTo>
                    <a:pt x="0" y="227191"/>
                  </a:lnTo>
                  <a:lnTo>
                    <a:pt x="854287" y="227191"/>
                  </a:lnTo>
                  <a:lnTo>
                    <a:pt x="854287" y="302922"/>
                  </a:lnTo>
                  <a:lnTo>
                    <a:pt x="1005748" y="151461"/>
                  </a:lnTo>
                  <a:lnTo>
                    <a:pt x="854287" y="0"/>
                  </a:lnTo>
                  <a:close/>
                </a:path>
              </a:pathLst>
            </a:custGeom>
            <a:solidFill>
              <a:srgbClr val="800000">
                <a:alpha val="2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2" name="Google Shape;19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00144" y="3383280"/>
              <a:ext cx="1085088" cy="3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9"/>
            <p:cNvSpPr/>
            <p:nvPr/>
          </p:nvSpPr>
          <p:spPr>
            <a:xfrm>
              <a:off x="4222417" y="3404574"/>
              <a:ext cx="1005840" cy="303530"/>
            </a:xfrm>
            <a:custGeom>
              <a:rect b="b" l="l" r="r" t="t"/>
              <a:pathLst>
                <a:path extrusionOk="0" h="303529" w="1005839">
                  <a:moveTo>
                    <a:pt x="854285" y="0"/>
                  </a:moveTo>
                  <a:lnTo>
                    <a:pt x="854285" y="75730"/>
                  </a:lnTo>
                  <a:lnTo>
                    <a:pt x="0" y="75730"/>
                  </a:lnTo>
                  <a:lnTo>
                    <a:pt x="0" y="227191"/>
                  </a:lnTo>
                  <a:lnTo>
                    <a:pt x="854285" y="227191"/>
                  </a:lnTo>
                  <a:lnTo>
                    <a:pt x="854285" y="302921"/>
                  </a:lnTo>
                  <a:lnTo>
                    <a:pt x="1005746" y="151461"/>
                  </a:lnTo>
                  <a:lnTo>
                    <a:pt x="854285" y="0"/>
                  </a:lnTo>
                  <a:close/>
                </a:path>
              </a:pathLst>
            </a:custGeom>
            <a:solidFill>
              <a:srgbClr val="800000">
                <a:alpha val="2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4" name="Google Shape;194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200144" y="3779520"/>
              <a:ext cx="1085088" cy="3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9"/>
            <p:cNvSpPr/>
            <p:nvPr/>
          </p:nvSpPr>
          <p:spPr>
            <a:xfrm>
              <a:off x="4222417" y="3799987"/>
              <a:ext cx="1005840" cy="303530"/>
            </a:xfrm>
            <a:custGeom>
              <a:rect b="b" l="l" r="r" t="t"/>
              <a:pathLst>
                <a:path extrusionOk="0" h="303529" w="1005839">
                  <a:moveTo>
                    <a:pt x="854285" y="0"/>
                  </a:moveTo>
                  <a:lnTo>
                    <a:pt x="854285" y="75730"/>
                  </a:lnTo>
                  <a:lnTo>
                    <a:pt x="0" y="75730"/>
                  </a:lnTo>
                  <a:lnTo>
                    <a:pt x="0" y="227191"/>
                  </a:lnTo>
                  <a:lnTo>
                    <a:pt x="854285" y="227191"/>
                  </a:lnTo>
                  <a:lnTo>
                    <a:pt x="854285" y="302921"/>
                  </a:lnTo>
                  <a:lnTo>
                    <a:pt x="1005746" y="151461"/>
                  </a:lnTo>
                  <a:lnTo>
                    <a:pt x="854285" y="0"/>
                  </a:lnTo>
                  <a:close/>
                </a:path>
              </a:pathLst>
            </a:custGeom>
            <a:solidFill>
              <a:srgbClr val="800000">
                <a:alpha val="2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6" name="Google Shape;196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36463" y="3526536"/>
              <a:ext cx="1283208" cy="12344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9"/>
          <p:cNvSpPr txBox="1"/>
          <p:nvPr/>
        </p:nvSpPr>
        <p:spPr>
          <a:xfrm>
            <a:off x="4215786" y="2556764"/>
            <a:ext cx="10701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7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Utente/pass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rtl="0" algn="l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6385491" y="3897883"/>
            <a:ext cx="1110615" cy="608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7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Controllore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33020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Utente: PepeG Pass: 1234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6486151" y="2885947"/>
            <a:ext cx="919480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Router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5875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Utente: admin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58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Pass: 12345678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3349640" y="4157850"/>
            <a:ext cx="760200" cy="924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t" bIns="0" lIns="0" spcFirstLastPara="1" rIns="0" wrap="square" tIns="62225">
            <a:spAutoFit/>
          </a:bodyPr>
          <a:lstStyle/>
          <a:p>
            <a:pPr indent="0" lvl="0" marL="102235" marR="37211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admin Lola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2235" rtl="0" algn="l">
              <a:lnSpc>
                <a:spcPct val="116428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223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2235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2235" rtl="0" algn="l">
              <a:lnSpc>
                <a:spcPct val="116428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2235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2235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1" name="Google Shape;201;p9"/>
          <p:cNvGrpSpPr/>
          <p:nvPr/>
        </p:nvGrpSpPr>
        <p:grpSpPr>
          <a:xfrm>
            <a:off x="241463" y="2704655"/>
            <a:ext cx="3989160" cy="3769101"/>
            <a:chOff x="241463" y="2704655"/>
            <a:chExt cx="3989160" cy="3769101"/>
          </a:xfrm>
        </p:grpSpPr>
        <p:pic>
          <p:nvPicPr>
            <p:cNvPr id="202" name="Google Shape;202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1463" y="2704655"/>
              <a:ext cx="3005866" cy="1824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188207" y="2868167"/>
              <a:ext cx="1042416" cy="1045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437154" y="2742089"/>
              <a:ext cx="2084159" cy="8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55365" y="4482075"/>
              <a:ext cx="2992866" cy="19916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9"/>
          <p:cNvSpPr txBox="1"/>
          <p:nvPr/>
        </p:nvSpPr>
        <p:spPr>
          <a:xfrm>
            <a:off x="3340873" y="5289803"/>
            <a:ext cx="31458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HYDRA (strumento per Linux, </a:t>
            </a:r>
            <a:r>
              <a:rPr lang="en-US" sz="1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3"/>
              </a:rPr>
              <a:t>https://www.kali.org/tools/hydra/),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gli aggressori possono creare un file con le possibili combinazioni di credenziali (dizionario) per attaccare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7" name="Google Shape;207;p9"/>
          <p:cNvGrpSpPr/>
          <p:nvPr/>
        </p:nvGrpSpPr>
        <p:grpSpPr>
          <a:xfrm>
            <a:off x="8721965" y="1805746"/>
            <a:ext cx="2731770" cy="1988136"/>
            <a:chOff x="8721965" y="1805746"/>
            <a:chExt cx="2731770" cy="1988136"/>
          </a:xfrm>
        </p:grpSpPr>
        <p:sp>
          <p:nvSpPr>
            <p:cNvPr id="208" name="Google Shape;208;p9"/>
            <p:cNvSpPr/>
            <p:nvPr/>
          </p:nvSpPr>
          <p:spPr>
            <a:xfrm>
              <a:off x="8721965" y="1805746"/>
              <a:ext cx="2731770" cy="695325"/>
            </a:xfrm>
            <a:custGeom>
              <a:rect b="b" l="l" r="r" t="t"/>
              <a:pathLst>
                <a:path extrusionOk="0" h="695325" w="2731770">
                  <a:moveTo>
                    <a:pt x="2615812" y="0"/>
                  </a:moveTo>
                  <a:lnTo>
                    <a:pt x="115813" y="0"/>
                  </a:lnTo>
                  <a:lnTo>
                    <a:pt x="70733" y="9101"/>
                  </a:lnTo>
                  <a:lnTo>
                    <a:pt x="33921" y="33921"/>
                  </a:lnTo>
                  <a:lnTo>
                    <a:pt x="9101" y="70733"/>
                  </a:lnTo>
                  <a:lnTo>
                    <a:pt x="0" y="115813"/>
                  </a:lnTo>
                  <a:lnTo>
                    <a:pt x="0" y="579051"/>
                  </a:lnTo>
                  <a:lnTo>
                    <a:pt x="9101" y="624131"/>
                  </a:lnTo>
                  <a:lnTo>
                    <a:pt x="33921" y="660944"/>
                  </a:lnTo>
                  <a:lnTo>
                    <a:pt x="70733" y="685764"/>
                  </a:lnTo>
                  <a:lnTo>
                    <a:pt x="115813" y="694865"/>
                  </a:lnTo>
                  <a:lnTo>
                    <a:pt x="2615812" y="694865"/>
                  </a:lnTo>
                  <a:lnTo>
                    <a:pt x="2660891" y="685764"/>
                  </a:lnTo>
                  <a:lnTo>
                    <a:pt x="2697704" y="660944"/>
                  </a:lnTo>
                  <a:lnTo>
                    <a:pt x="2722524" y="624131"/>
                  </a:lnTo>
                  <a:lnTo>
                    <a:pt x="2731625" y="579051"/>
                  </a:lnTo>
                  <a:lnTo>
                    <a:pt x="2731625" y="115813"/>
                  </a:lnTo>
                  <a:lnTo>
                    <a:pt x="2722524" y="70733"/>
                  </a:lnTo>
                  <a:lnTo>
                    <a:pt x="2697704" y="33921"/>
                  </a:lnTo>
                  <a:lnTo>
                    <a:pt x="2660891" y="9101"/>
                  </a:lnTo>
                  <a:lnTo>
                    <a:pt x="261581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721965" y="2541662"/>
              <a:ext cx="2731770" cy="1252220"/>
            </a:xfrm>
            <a:custGeom>
              <a:rect b="b" l="l" r="r" t="t"/>
              <a:pathLst>
                <a:path extrusionOk="0" h="1252220" w="2731770">
                  <a:moveTo>
                    <a:pt x="2522980" y="0"/>
                  </a:moveTo>
                  <a:lnTo>
                    <a:pt x="208645" y="0"/>
                  </a:lnTo>
                  <a:lnTo>
                    <a:pt x="160805" y="5510"/>
                  </a:lnTo>
                  <a:lnTo>
                    <a:pt x="116888" y="21206"/>
                  </a:lnTo>
                  <a:lnTo>
                    <a:pt x="78148" y="45836"/>
                  </a:lnTo>
                  <a:lnTo>
                    <a:pt x="45837" y="78148"/>
                  </a:lnTo>
                  <a:lnTo>
                    <a:pt x="21206" y="116888"/>
                  </a:lnTo>
                  <a:lnTo>
                    <a:pt x="5510" y="160804"/>
                  </a:lnTo>
                  <a:lnTo>
                    <a:pt x="0" y="208644"/>
                  </a:lnTo>
                  <a:lnTo>
                    <a:pt x="0" y="1043191"/>
                  </a:lnTo>
                  <a:lnTo>
                    <a:pt x="5510" y="1091032"/>
                  </a:lnTo>
                  <a:lnTo>
                    <a:pt x="21206" y="1134949"/>
                  </a:lnTo>
                  <a:lnTo>
                    <a:pt x="45837" y="1173689"/>
                  </a:lnTo>
                  <a:lnTo>
                    <a:pt x="78148" y="1206000"/>
                  </a:lnTo>
                  <a:lnTo>
                    <a:pt x="116888" y="1230630"/>
                  </a:lnTo>
                  <a:lnTo>
                    <a:pt x="160805" y="1246327"/>
                  </a:lnTo>
                  <a:lnTo>
                    <a:pt x="208645" y="1251837"/>
                  </a:lnTo>
                  <a:lnTo>
                    <a:pt x="2522980" y="1251837"/>
                  </a:lnTo>
                  <a:lnTo>
                    <a:pt x="2570820" y="1246327"/>
                  </a:lnTo>
                  <a:lnTo>
                    <a:pt x="2614737" y="1230630"/>
                  </a:lnTo>
                  <a:lnTo>
                    <a:pt x="2653477" y="1206000"/>
                  </a:lnTo>
                  <a:lnTo>
                    <a:pt x="2685788" y="1173689"/>
                  </a:lnTo>
                  <a:lnTo>
                    <a:pt x="2710418" y="1134949"/>
                  </a:lnTo>
                  <a:lnTo>
                    <a:pt x="2726114" y="1091032"/>
                  </a:lnTo>
                  <a:lnTo>
                    <a:pt x="2731625" y="1043191"/>
                  </a:lnTo>
                  <a:lnTo>
                    <a:pt x="2731625" y="208644"/>
                  </a:lnTo>
                  <a:lnTo>
                    <a:pt x="2726114" y="160804"/>
                  </a:lnTo>
                  <a:lnTo>
                    <a:pt x="2710418" y="116888"/>
                  </a:lnTo>
                  <a:lnTo>
                    <a:pt x="2685788" y="78148"/>
                  </a:lnTo>
                  <a:lnTo>
                    <a:pt x="2653477" y="45836"/>
                  </a:lnTo>
                  <a:lnTo>
                    <a:pt x="2614737" y="21206"/>
                  </a:lnTo>
                  <a:lnTo>
                    <a:pt x="2570820" y="5510"/>
                  </a:lnTo>
                  <a:lnTo>
                    <a:pt x="2522980" y="0"/>
                  </a:lnTo>
                  <a:close/>
                </a:path>
              </a:pathLst>
            </a:custGeom>
            <a:solidFill>
              <a:srgbClr val="FFE3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9"/>
          <p:cNvSpPr txBox="1"/>
          <p:nvPr/>
        </p:nvSpPr>
        <p:spPr>
          <a:xfrm>
            <a:off x="8861816" y="1864867"/>
            <a:ext cx="2368500" cy="1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DISPONIBILITÀ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3185" rtl="0" algn="ct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esempi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1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Attacco di forza bruta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inondazione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2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dei puffi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di replay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2025-03-31T10:57:51.0000000Z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