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12192000"/>
  <p:notesSz cx="12192000" cy="6858000"/>
  <p:embeddedFontLst>
    <p:embeddedFont>
      <p:font typeface="Palatino Linotype"/>
      <p:regular r:id="rId48"/>
      <p:bold r:id="rId49"/>
      <p:italic r:id="rId50"/>
      <p:boldItalic r:id="rId51"/>
    </p:embeddedFont>
    <p:embeddedFont>
      <p:font typeface="Tahoma"/>
      <p:regular r:id="rId52"/>
      <p:bold r:id="rId53"/>
    </p:embeddedFont>
    <p:embeddedFont>
      <p:font typeface="Noto Sans Symbols"/>
      <p:regular r:id="rId54"/>
      <p:bold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56" roundtripDataSignature="AMtx7mhEExbLyVUBtHLlfoy98uVAcrA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alatinoLinotype-regular.fntdata"/><Relationship Id="rId47" Type="http://schemas.openxmlformats.org/officeDocument/2006/relationships/slide" Target="slides/slide42.xml"/><Relationship Id="rId49" Type="http://schemas.openxmlformats.org/officeDocument/2006/relationships/font" Target="fonts/PalatinoLinotyp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alatinoLinotype-boldItalic.fntdata"/><Relationship Id="rId50" Type="http://schemas.openxmlformats.org/officeDocument/2006/relationships/font" Target="fonts/PalatinoLinotype-italic.fntdata"/><Relationship Id="rId53" Type="http://schemas.openxmlformats.org/officeDocument/2006/relationships/font" Target="fonts/Tahoma-bold.fntdata"/><Relationship Id="rId52" Type="http://schemas.openxmlformats.org/officeDocument/2006/relationships/font" Target="fonts/Tahoma-regular.fntdata"/><Relationship Id="rId11" Type="http://schemas.openxmlformats.org/officeDocument/2006/relationships/slide" Target="slides/slide6.xml"/><Relationship Id="rId55" Type="http://schemas.openxmlformats.org/officeDocument/2006/relationships/font" Target="fonts/NotoSansSymbols-bold.fntdata"/><Relationship Id="rId10" Type="http://schemas.openxmlformats.org/officeDocument/2006/relationships/slide" Target="slides/slide5.xml"/><Relationship Id="rId54" Type="http://schemas.openxmlformats.org/officeDocument/2006/relationships/font" Target="fonts/NotoSansSymbol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3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4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4"/>
          <p:cNvSpPr txBox="1"/>
          <p:nvPr>
            <p:ph idx="1" type="body"/>
          </p:nvPr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5"/>
          <p:cNvSpPr/>
          <p:nvPr/>
        </p:nvSpPr>
        <p:spPr>
          <a:xfrm>
            <a:off x="4498344" y="5113913"/>
            <a:ext cx="798195" cy="1739264"/>
          </a:xfrm>
          <a:custGeom>
            <a:rect b="b" l="l" r="r" t="t"/>
            <a:pathLst>
              <a:path extrusionOk="0" h="1739265" w="798195">
                <a:moveTo>
                  <a:pt x="0" y="1738882"/>
                </a:moveTo>
                <a:lnTo>
                  <a:pt x="27797" y="1738882"/>
                </a:lnTo>
                <a:lnTo>
                  <a:pt x="454005" y="148967"/>
                </a:lnTo>
                <a:lnTo>
                  <a:pt x="470551" y="108082"/>
                </a:lnTo>
                <a:lnTo>
                  <a:pt x="496363" y="74232"/>
                </a:lnTo>
                <a:lnTo>
                  <a:pt x="529456" y="48583"/>
                </a:lnTo>
                <a:lnTo>
                  <a:pt x="567843" y="32300"/>
                </a:lnTo>
                <a:lnTo>
                  <a:pt x="609540" y="26551"/>
                </a:lnTo>
                <a:lnTo>
                  <a:pt x="652561" y="32500"/>
                </a:lnTo>
                <a:lnTo>
                  <a:pt x="709480" y="60939"/>
                </a:lnTo>
                <a:lnTo>
                  <a:pt x="750515" y="109693"/>
                </a:lnTo>
                <a:lnTo>
                  <a:pt x="770867" y="170635"/>
                </a:lnTo>
                <a:lnTo>
                  <a:pt x="771922" y="203010"/>
                </a:lnTo>
                <a:lnTo>
                  <a:pt x="766400" y="235640"/>
                </a:lnTo>
                <a:lnTo>
                  <a:pt x="362669" y="1738882"/>
                </a:lnTo>
                <a:lnTo>
                  <a:pt x="390467" y="1738882"/>
                </a:lnTo>
                <a:lnTo>
                  <a:pt x="791549" y="242411"/>
                </a:lnTo>
                <a:lnTo>
                  <a:pt x="797775" y="204703"/>
                </a:lnTo>
                <a:lnTo>
                  <a:pt x="796679" y="167249"/>
                </a:lnTo>
                <a:lnTo>
                  <a:pt x="773018" y="96150"/>
                </a:lnTo>
                <a:lnTo>
                  <a:pt x="724537" y="39779"/>
                </a:lnTo>
                <a:lnTo>
                  <a:pt x="659179" y="6770"/>
                </a:lnTo>
                <a:lnTo>
                  <a:pt x="610202" y="0"/>
                </a:lnTo>
                <a:lnTo>
                  <a:pt x="561479" y="6597"/>
                </a:lnTo>
                <a:lnTo>
                  <a:pt x="516822" y="25481"/>
                </a:lnTo>
                <a:lnTo>
                  <a:pt x="478393" y="55285"/>
                </a:lnTo>
                <a:lnTo>
                  <a:pt x="448350" y="94645"/>
                </a:lnTo>
                <a:lnTo>
                  <a:pt x="428854" y="142195"/>
                </a:lnTo>
                <a:lnTo>
                  <a:pt x="0" y="1738882"/>
                </a:lnTo>
                <a:close/>
              </a:path>
            </a:pathLst>
          </a:custGeom>
          <a:solidFill>
            <a:srgbClr val="D7791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5"/>
          <p:cNvSpPr/>
          <p:nvPr/>
        </p:nvSpPr>
        <p:spPr>
          <a:xfrm>
            <a:off x="2933792" y="1270"/>
            <a:ext cx="1818639" cy="6856730"/>
          </a:xfrm>
          <a:custGeom>
            <a:rect b="b" l="l" r="r" t="t"/>
            <a:pathLst>
              <a:path extrusionOk="0" h="6856730" w="1818639">
                <a:moveTo>
                  <a:pt x="1818166" y="0"/>
                </a:moveTo>
                <a:lnTo>
                  <a:pt x="0" y="685673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5"/>
          <p:cNvSpPr/>
          <p:nvPr/>
        </p:nvSpPr>
        <p:spPr>
          <a:xfrm>
            <a:off x="3497580" y="17779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0" y="2283187"/>
                </a:moveTo>
                <a:lnTo>
                  <a:pt x="1271598" y="2291319"/>
                </a:lnTo>
                <a:lnTo>
                  <a:pt x="1226217" y="2312491"/>
                </a:lnTo>
                <a:lnTo>
                  <a:pt x="1187926" y="2345494"/>
                </a:lnTo>
                <a:lnTo>
                  <a:pt x="1159383" y="2389124"/>
                </a:lnTo>
                <a:lnTo>
                  <a:pt x="1159383" y="2390394"/>
                </a:lnTo>
                <a:lnTo>
                  <a:pt x="819277" y="3658870"/>
                </a:lnTo>
                <a:lnTo>
                  <a:pt x="0" y="6836417"/>
                </a:lnTo>
                <a:lnTo>
                  <a:pt x="6647" y="6837147"/>
                </a:lnTo>
                <a:lnTo>
                  <a:pt x="13271" y="6837522"/>
                </a:lnTo>
                <a:lnTo>
                  <a:pt x="20841" y="6837679"/>
                </a:lnTo>
                <a:lnTo>
                  <a:pt x="26543" y="6837679"/>
                </a:lnTo>
                <a:lnTo>
                  <a:pt x="843280" y="3665220"/>
                </a:lnTo>
                <a:lnTo>
                  <a:pt x="1183386" y="2398014"/>
                </a:lnTo>
                <a:lnTo>
                  <a:pt x="1208042" y="2360589"/>
                </a:lnTo>
                <a:lnTo>
                  <a:pt x="1241007" y="2332370"/>
                </a:lnTo>
                <a:lnTo>
                  <a:pt x="1279983" y="2314392"/>
                </a:lnTo>
                <a:lnTo>
                  <a:pt x="1322671" y="2307691"/>
                </a:lnTo>
                <a:lnTo>
                  <a:pt x="1417742" y="2307691"/>
                </a:lnTo>
                <a:lnTo>
                  <a:pt x="1372997" y="2289302"/>
                </a:lnTo>
                <a:lnTo>
                  <a:pt x="1321410" y="2283187"/>
                </a:lnTo>
                <a:close/>
              </a:path>
              <a:path extrusionOk="0" h="6837680" w="2545079">
                <a:moveTo>
                  <a:pt x="1417742" y="2307691"/>
                </a:moveTo>
                <a:lnTo>
                  <a:pt x="1322671" y="2307691"/>
                </a:lnTo>
                <a:lnTo>
                  <a:pt x="1366774" y="2313305"/>
                </a:lnTo>
                <a:lnTo>
                  <a:pt x="1412567" y="2334139"/>
                </a:lnTo>
                <a:lnTo>
                  <a:pt x="1448527" y="2367171"/>
                </a:lnTo>
                <a:lnTo>
                  <a:pt x="1472716" y="2409115"/>
                </a:lnTo>
                <a:lnTo>
                  <a:pt x="1483195" y="2456686"/>
                </a:lnTo>
                <a:lnTo>
                  <a:pt x="1478026" y="2506599"/>
                </a:lnTo>
                <a:lnTo>
                  <a:pt x="1220089" y="3457956"/>
                </a:lnTo>
                <a:lnTo>
                  <a:pt x="1214114" y="3493347"/>
                </a:lnTo>
                <a:lnTo>
                  <a:pt x="1223071" y="3563701"/>
                </a:lnTo>
                <a:lnTo>
                  <a:pt x="1258500" y="3626776"/>
                </a:lnTo>
                <a:lnTo>
                  <a:pt x="1314733" y="3670190"/>
                </a:lnTo>
                <a:lnTo>
                  <a:pt x="1397637" y="3689296"/>
                </a:lnTo>
                <a:lnTo>
                  <a:pt x="1444651" y="3682873"/>
                </a:lnTo>
                <a:lnTo>
                  <a:pt x="1487932" y="3664854"/>
                </a:lnTo>
                <a:lnTo>
                  <a:pt x="1490671" y="3662770"/>
                </a:lnTo>
                <a:lnTo>
                  <a:pt x="1404047" y="3662770"/>
                </a:lnTo>
                <a:lnTo>
                  <a:pt x="1354074" y="3657600"/>
                </a:lnTo>
                <a:lnTo>
                  <a:pt x="1299114" y="3630485"/>
                </a:lnTo>
                <a:lnTo>
                  <a:pt x="1259205" y="3584321"/>
                </a:lnTo>
                <a:lnTo>
                  <a:pt x="1239313" y="3526218"/>
                </a:lnTo>
                <a:lnTo>
                  <a:pt x="1238613" y="3495488"/>
                </a:lnTo>
                <a:lnTo>
                  <a:pt x="1244092" y="3464306"/>
                </a:lnTo>
                <a:lnTo>
                  <a:pt x="1502029" y="2512949"/>
                </a:lnTo>
                <a:lnTo>
                  <a:pt x="1508451" y="2464359"/>
                </a:lnTo>
                <a:lnTo>
                  <a:pt x="1502019" y="2417346"/>
                </a:lnTo>
                <a:lnTo>
                  <a:pt x="1483995" y="2374122"/>
                </a:lnTo>
                <a:lnTo>
                  <a:pt x="1455641" y="2336898"/>
                </a:lnTo>
                <a:lnTo>
                  <a:pt x="1418220" y="2307888"/>
                </a:lnTo>
                <a:lnTo>
                  <a:pt x="1417742" y="2307691"/>
                </a:lnTo>
                <a:close/>
              </a:path>
              <a:path extrusionOk="0" h="6837680" w="2545079">
                <a:moveTo>
                  <a:pt x="2545080" y="0"/>
                </a:moveTo>
                <a:lnTo>
                  <a:pt x="2518537" y="0"/>
                </a:lnTo>
                <a:lnTo>
                  <a:pt x="1939417" y="2101088"/>
                </a:lnTo>
                <a:lnTo>
                  <a:pt x="1547495" y="3546475"/>
                </a:lnTo>
                <a:lnTo>
                  <a:pt x="1526659" y="3592206"/>
                </a:lnTo>
                <a:lnTo>
                  <a:pt x="1493620" y="3628128"/>
                </a:lnTo>
                <a:lnTo>
                  <a:pt x="1451656" y="3652298"/>
                </a:lnTo>
                <a:lnTo>
                  <a:pt x="1404047" y="3662770"/>
                </a:lnTo>
                <a:lnTo>
                  <a:pt x="1490671" y="3662770"/>
                </a:lnTo>
                <a:lnTo>
                  <a:pt x="1525166" y="3636522"/>
                </a:lnTo>
                <a:lnTo>
                  <a:pt x="1554181" y="3599138"/>
                </a:lnTo>
                <a:lnTo>
                  <a:pt x="1572768" y="3553968"/>
                </a:lnTo>
                <a:lnTo>
                  <a:pt x="1964817" y="2108708"/>
                </a:lnTo>
                <a:lnTo>
                  <a:pt x="2540000" y="16383"/>
                </a:lnTo>
                <a:lnTo>
                  <a:pt x="2543810" y="3810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5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6"/>
          <p:cNvSpPr txBox="1"/>
          <p:nvPr>
            <p:ph type="ctrTitle"/>
          </p:nvPr>
        </p:nvSpPr>
        <p:spPr>
          <a:xfrm>
            <a:off x="875347" y="396557"/>
            <a:ext cx="59448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440" y="2633868"/>
            <a:ext cx="5353368" cy="403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460" y="2783840"/>
            <a:ext cx="4866640" cy="35509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7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7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/>
          <p:nvPr/>
        </p:nvSpPr>
        <p:spPr>
          <a:xfrm>
            <a:off x="6896192" y="1270"/>
            <a:ext cx="1818639" cy="6856730"/>
          </a:xfrm>
          <a:custGeom>
            <a:rect b="b" l="l" r="r" t="t"/>
            <a:pathLst>
              <a:path extrusionOk="0" h="6856730" w="1818640">
                <a:moveTo>
                  <a:pt x="0" y="6856730"/>
                </a:moveTo>
                <a:lnTo>
                  <a:pt x="1818166" y="0"/>
                </a:lnTo>
              </a:path>
            </a:pathLst>
          </a:custGeom>
          <a:noFill/>
          <a:ln cap="flat" cmpd="sng" w="22225">
            <a:solidFill>
              <a:srgbClr val="D77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43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43"/>
          <p:cNvSpPr txBox="1"/>
          <p:nvPr>
            <p:ph idx="1" type="body"/>
          </p:nvPr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600" u="none" cap="none" strike="noStrike">
                <a:solidFill>
                  <a:srgbClr val="FFB9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4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114300">
              <a:lnSpc>
                <a:spcPct val="100000"/>
              </a:lnSpc>
              <a:spcBef>
                <a:spcPts val="0"/>
              </a:spcBef>
              <a:buNone/>
              <a:defRPr b="0" i="0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6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64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azuh-server-ip-address/" TargetMode="External"/><Relationship Id="rId4" Type="http://schemas.openxmlformats.org/officeDocument/2006/relationships/hyperlink" Target="https://192.168.122.173/" TargetMode="Externa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59.png"/><Relationship Id="rId8" Type="http://schemas.openxmlformats.org/officeDocument/2006/relationships/image" Target="../media/image4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Relationship Id="rId4" Type="http://schemas.openxmlformats.org/officeDocument/2006/relationships/image" Target="../media/image42.jpg"/><Relationship Id="rId5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8.png"/><Relationship Id="rId4" Type="http://schemas.openxmlformats.org/officeDocument/2006/relationships/image" Target="../media/image7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png"/><Relationship Id="rId4" Type="http://schemas.openxmlformats.org/officeDocument/2006/relationships/image" Target="../media/image51.jpg"/><Relationship Id="rId5" Type="http://schemas.openxmlformats.org/officeDocument/2006/relationships/image" Target="../media/image61.png"/><Relationship Id="rId6" Type="http://schemas.openxmlformats.org/officeDocument/2006/relationships/image" Target="../media/image79.jpg"/><Relationship Id="rId7" Type="http://schemas.openxmlformats.org/officeDocument/2006/relationships/image" Target="../media/image52.png"/><Relationship Id="rId8" Type="http://schemas.openxmlformats.org/officeDocument/2006/relationships/image" Target="../media/image6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Relationship Id="rId4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2.png"/><Relationship Id="rId4" Type="http://schemas.openxmlformats.org/officeDocument/2006/relationships/image" Target="../media/image111.png"/><Relationship Id="rId5" Type="http://schemas.openxmlformats.org/officeDocument/2006/relationships/image" Target="../media/image6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9.png"/><Relationship Id="rId4" Type="http://schemas.openxmlformats.org/officeDocument/2006/relationships/image" Target="../media/image7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0.png"/><Relationship Id="rId4" Type="http://schemas.openxmlformats.org/officeDocument/2006/relationships/image" Target="../media/image7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3.png"/><Relationship Id="rId4" Type="http://schemas.openxmlformats.org/officeDocument/2006/relationships/image" Target="../media/image7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7.png"/><Relationship Id="rId4" Type="http://schemas.openxmlformats.org/officeDocument/2006/relationships/image" Target="../media/image9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1.png"/><Relationship Id="rId4" Type="http://schemas.openxmlformats.org/officeDocument/2006/relationships/image" Target="../media/image8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2.png"/><Relationship Id="rId4" Type="http://schemas.openxmlformats.org/officeDocument/2006/relationships/image" Target="../media/image9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3.png"/><Relationship Id="rId4" Type="http://schemas.openxmlformats.org/officeDocument/2006/relationships/image" Target="../media/image9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9.png"/><Relationship Id="rId4" Type="http://schemas.openxmlformats.org/officeDocument/2006/relationships/image" Target="../media/image8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9.png"/><Relationship Id="rId4" Type="http://schemas.openxmlformats.org/officeDocument/2006/relationships/image" Target="../media/image92.png"/><Relationship Id="rId5" Type="http://schemas.openxmlformats.org/officeDocument/2006/relationships/image" Target="../media/image8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6.png"/><Relationship Id="rId4" Type="http://schemas.openxmlformats.org/officeDocument/2006/relationships/image" Target="../media/image86.png"/><Relationship Id="rId5" Type="http://schemas.openxmlformats.org/officeDocument/2006/relationships/image" Target="../media/image85.png"/><Relationship Id="rId6" Type="http://schemas.openxmlformats.org/officeDocument/2006/relationships/image" Target="../media/image9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9.png"/><Relationship Id="rId4" Type="http://schemas.openxmlformats.org/officeDocument/2006/relationships/image" Target="../media/image9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4.png"/><Relationship Id="rId4" Type="http://schemas.openxmlformats.org/officeDocument/2006/relationships/image" Target="../media/image97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3.png"/><Relationship Id="rId4" Type="http://schemas.openxmlformats.org/officeDocument/2006/relationships/image" Target="../media/image10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2.png"/><Relationship Id="rId4" Type="http://schemas.openxmlformats.org/officeDocument/2006/relationships/image" Target="../media/image1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wazuh.com/platform/overview/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4.png"/><Relationship Id="rId4" Type="http://schemas.openxmlformats.org/officeDocument/2006/relationships/image" Target="../media/image10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6.png"/><Relationship Id="rId4" Type="http://schemas.openxmlformats.org/officeDocument/2006/relationships/image" Target="../media/image11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hyperlink" Target="mailto:abdelkader.Shaaban@ait.ac.at" TargetMode="External"/><Relationship Id="rId5" Type="http://schemas.openxmlformats.org/officeDocument/2006/relationships/hyperlink" Target="mailto:Stefan.Schauer@ait.ac.a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hyperlink" Target="https://documentation.wazuh.com/current/getting-started/architecture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hyperlink" Target="https://wazuh.com/install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1.jpg"/><Relationship Id="rId13" Type="http://schemas.openxmlformats.org/officeDocument/2006/relationships/image" Target="../media/image19.png"/><Relationship Id="rId1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0.png"/><Relationship Id="rId15" Type="http://schemas.openxmlformats.org/officeDocument/2006/relationships/image" Target="../media/image60.png"/><Relationship Id="rId14" Type="http://schemas.openxmlformats.org/officeDocument/2006/relationships/image" Target="../media/image20.jpg"/><Relationship Id="rId17" Type="http://schemas.openxmlformats.org/officeDocument/2006/relationships/hyperlink" Target="https://wazuh.com/install/" TargetMode="External"/><Relationship Id="rId16" Type="http://schemas.openxmlformats.org/officeDocument/2006/relationships/image" Target="../media/image22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ackages.wazuh.com/4.x/vm/wazuh-4.8.1.ova" TargetMode="External"/><Relationship Id="rId4" Type="http://schemas.openxmlformats.org/officeDocument/2006/relationships/hyperlink" Target="https://packages.wazuh.com/4.x/vm/wazuh-4.8.1.ova" TargetMode="External"/><Relationship Id="rId5" Type="http://schemas.openxmlformats.org/officeDocument/2006/relationships/hyperlink" Target="https://documentation.wazuh.com/current/deployment-options/virtual-machine/virtual-machine.html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hyperlink" Target="https://documentation.wazuh.com/current/deployment-options/virtual-machine/virtual-machine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3.png"/><Relationship Id="rId4" Type="http://schemas.openxmlformats.org/officeDocument/2006/relationships/image" Target="../media/image25.png"/><Relationship Id="rId5" Type="http://schemas.openxmlformats.org/officeDocument/2006/relationships/image" Target="../media/image27.jpg"/><Relationship Id="rId6" Type="http://schemas.openxmlformats.org/officeDocument/2006/relationships/image" Target="../media/image65.png"/><Relationship Id="rId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4561862" y="-339"/>
            <a:ext cx="6184228" cy="6858339"/>
            <a:chOff x="4561862" y="-339"/>
            <a:chExt cx="6184228" cy="6858339"/>
          </a:xfrm>
        </p:grpSpPr>
        <p:sp>
          <p:nvSpPr>
            <p:cNvPr id="53" name="Google Shape;53;p1"/>
            <p:cNvSpPr/>
            <p:nvPr/>
          </p:nvSpPr>
          <p:spPr>
            <a:xfrm>
              <a:off x="5384150" y="-339"/>
              <a:ext cx="5361940" cy="6841490"/>
            </a:xfrm>
            <a:custGeom>
              <a:rect b="b" l="l" r="r" t="t"/>
              <a:pathLst>
                <a:path extrusionOk="0" h="6841490" w="5361940">
                  <a:moveTo>
                    <a:pt x="5361727" y="0"/>
                  </a:moveTo>
                  <a:lnTo>
                    <a:pt x="1922424" y="0"/>
                  </a:lnTo>
                  <a:lnTo>
                    <a:pt x="0" y="6841059"/>
                  </a:lnTo>
                  <a:lnTo>
                    <a:pt x="3439277" y="6841059"/>
                  </a:lnTo>
                  <a:lnTo>
                    <a:pt x="5361727" y="0"/>
                  </a:lnTo>
                  <a:close/>
                </a:path>
              </a:pathLst>
            </a:custGeom>
            <a:solidFill>
              <a:srgbClr val="FFB900">
                <a:alpha val="22352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561862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37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" name="Google Shape;55;p1"/>
          <p:cNvSpPr txBox="1"/>
          <p:nvPr>
            <p:ph type="title"/>
          </p:nvPr>
        </p:nvSpPr>
        <p:spPr>
          <a:xfrm>
            <a:off x="6644071" y="721925"/>
            <a:ext cx="48852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9375">
            <a:spAutoFit/>
          </a:bodyPr>
          <a:lstStyle/>
          <a:p>
            <a:pPr indent="3809" lvl="0" marL="12700" marR="5080" rtl="0" algn="ctr">
              <a:lnSpc>
                <a:spcPct val="9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Protezione di rete per i sistemi di controllo dell'energia</a:t>
            </a:r>
            <a:endParaRPr sz="4400"/>
          </a:p>
        </p:txBody>
      </p:sp>
      <p:sp>
        <p:nvSpPr>
          <p:cNvPr id="56" name="Google Shape;56;p1"/>
          <p:cNvSpPr txBox="1"/>
          <p:nvPr/>
        </p:nvSpPr>
        <p:spPr>
          <a:xfrm>
            <a:off x="6892925" y="3395027"/>
            <a:ext cx="4433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8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900">
                <a:solidFill>
                  <a:srgbClr val="D7791A"/>
                </a:solidFill>
                <a:latin typeface="Tahoma"/>
                <a:ea typeface="Tahoma"/>
                <a:cs typeface="Tahoma"/>
                <a:sym typeface="Tahoma"/>
              </a:rPr>
              <a:t>CSP004_C_E</a:t>
            </a:r>
            <a:endParaRPr sz="49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13750"/>
              </a:lnSpc>
              <a:spcBef>
                <a:spcPts val="5325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DR.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DR. ABDELKADER SHAABAN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Tahoma"/>
                <a:ea typeface="Tahoma"/>
                <a:cs typeface="Tahoma"/>
                <a:sym typeface="Tahoma"/>
              </a:rPr>
              <a:t>AIT ISTITUTO AUSTRIACO DI TECNOLOGIA</a:t>
            </a:r>
            <a:endParaRPr sz="11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7" name="Google Shape;57;p1"/>
          <p:cNvGrpSpPr/>
          <p:nvPr/>
        </p:nvGrpSpPr>
        <p:grpSpPr>
          <a:xfrm>
            <a:off x="0" y="-2540"/>
            <a:ext cx="10843259" cy="6863079"/>
            <a:chOff x="0" y="-2540"/>
            <a:chExt cx="10843259" cy="6863079"/>
          </a:xfrm>
        </p:grpSpPr>
        <p:sp>
          <p:nvSpPr>
            <p:cNvPr id="58" name="Google Shape;58;p1"/>
            <p:cNvSpPr/>
            <p:nvPr/>
          </p:nvSpPr>
          <p:spPr>
            <a:xfrm>
              <a:off x="3507740" y="0"/>
              <a:ext cx="2549525" cy="6847840"/>
            </a:xfrm>
            <a:custGeom>
              <a:rect b="b" l="l" r="r" t="t"/>
              <a:pathLst>
                <a:path extrusionOk="0" h="6847840" w="2549525">
                  <a:moveTo>
                    <a:pt x="2549525" y="0"/>
                  </a:moveTo>
                  <a:lnTo>
                    <a:pt x="2523229" y="0"/>
                  </a:lnTo>
                  <a:lnTo>
                    <a:pt x="1945259" y="2097151"/>
                  </a:lnTo>
                  <a:lnTo>
                    <a:pt x="1552194" y="3546855"/>
                  </a:lnTo>
                  <a:lnTo>
                    <a:pt x="1531268" y="3592724"/>
                  </a:lnTo>
                  <a:lnTo>
                    <a:pt x="1498114" y="3628753"/>
                  </a:lnTo>
                  <a:lnTo>
                    <a:pt x="1456017" y="3652999"/>
                  </a:lnTo>
                  <a:lnTo>
                    <a:pt x="1408263" y="3663517"/>
                  </a:lnTo>
                  <a:lnTo>
                    <a:pt x="1358138" y="3658362"/>
                  </a:lnTo>
                  <a:lnTo>
                    <a:pt x="1303004" y="3631072"/>
                  </a:lnTo>
                  <a:lnTo>
                    <a:pt x="1263014" y="3584829"/>
                  </a:lnTo>
                  <a:lnTo>
                    <a:pt x="1243012" y="3526535"/>
                  </a:lnTo>
                  <a:lnTo>
                    <a:pt x="1242298" y="3495710"/>
                  </a:lnTo>
                  <a:lnTo>
                    <a:pt x="1247775" y="3464433"/>
                  </a:lnTo>
                  <a:lnTo>
                    <a:pt x="1506474" y="2510282"/>
                  </a:lnTo>
                  <a:lnTo>
                    <a:pt x="1512939" y="2461556"/>
                  </a:lnTo>
                  <a:lnTo>
                    <a:pt x="1506511" y="2414401"/>
                  </a:lnTo>
                  <a:lnTo>
                    <a:pt x="1488455" y="2371042"/>
                  </a:lnTo>
                  <a:lnTo>
                    <a:pt x="1460039" y="2333704"/>
                  </a:lnTo>
                  <a:lnTo>
                    <a:pt x="1422527" y="2304615"/>
                  </a:lnTo>
                  <a:lnTo>
                    <a:pt x="1377188" y="2286000"/>
                  </a:lnTo>
                  <a:lnTo>
                    <a:pt x="1325437" y="2279838"/>
                  </a:lnTo>
                  <a:lnTo>
                    <a:pt x="1275447" y="2287979"/>
                  </a:lnTo>
                  <a:lnTo>
                    <a:pt x="1229896" y="2309207"/>
                  </a:lnTo>
                  <a:lnTo>
                    <a:pt x="1191459" y="2342310"/>
                  </a:lnTo>
                  <a:lnTo>
                    <a:pt x="1162812" y="2386076"/>
                  </a:lnTo>
                  <a:lnTo>
                    <a:pt x="1162812" y="2387346"/>
                  </a:lnTo>
                  <a:lnTo>
                    <a:pt x="821689" y="3659631"/>
                  </a:lnTo>
                  <a:lnTo>
                    <a:pt x="0" y="6846572"/>
                  </a:lnTo>
                  <a:lnTo>
                    <a:pt x="6667" y="6847305"/>
                  </a:lnTo>
                  <a:lnTo>
                    <a:pt x="20002" y="6847819"/>
                  </a:lnTo>
                  <a:lnTo>
                    <a:pt x="26670" y="6847839"/>
                  </a:lnTo>
                  <a:lnTo>
                    <a:pt x="845820" y="3665981"/>
                  </a:lnTo>
                  <a:lnTo>
                    <a:pt x="1186942" y="2394966"/>
                  </a:lnTo>
                  <a:lnTo>
                    <a:pt x="1211687" y="2357417"/>
                  </a:lnTo>
                  <a:lnTo>
                    <a:pt x="1244760" y="2329123"/>
                  </a:lnTo>
                  <a:lnTo>
                    <a:pt x="1283850" y="2311106"/>
                  </a:lnTo>
                  <a:lnTo>
                    <a:pt x="1326646" y="2304391"/>
                  </a:lnTo>
                  <a:lnTo>
                    <a:pt x="1370838" y="2310003"/>
                  </a:lnTo>
                  <a:lnTo>
                    <a:pt x="1416768" y="2330915"/>
                  </a:lnTo>
                  <a:lnTo>
                    <a:pt x="1452835" y="2364037"/>
                  </a:lnTo>
                  <a:lnTo>
                    <a:pt x="1477100" y="2406097"/>
                  </a:lnTo>
                  <a:lnTo>
                    <a:pt x="1487625" y="2453819"/>
                  </a:lnTo>
                  <a:lnTo>
                    <a:pt x="1482471" y="2503932"/>
                  </a:lnTo>
                  <a:lnTo>
                    <a:pt x="1223772" y="3458083"/>
                  </a:lnTo>
                  <a:lnTo>
                    <a:pt x="1217797" y="3493587"/>
                  </a:lnTo>
                  <a:lnTo>
                    <a:pt x="1226754" y="3564167"/>
                  </a:lnTo>
                  <a:lnTo>
                    <a:pt x="1262278" y="3627377"/>
                  </a:lnTo>
                  <a:lnTo>
                    <a:pt x="1318702" y="3670931"/>
                  </a:lnTo>
                  <a:lnTo>
                    <a:pt x="1401836" y="3690101"/>
                  </a:lnTo>
                  <a:lnTo>
                    <a:pt x="1449027" y="3683677"/>
                  </a:lnTo>
                  <a:lnTo>
                    <a:pt x="1492408" y="3665632"/>
                  </a:lnTo>
                  <a:lnTo>
                    <a:pt x="1529757" y="3637237"/>
                  </a:lnTo>
                  <a:lnTo>
                    <a:pt x="1558850" y="3599762"/>
                  </a:lnTo>
                  <a:lnTo>
                    <a:pt x="1577467" y="3554476"/>
                  </a:lnTo>
                  <a:lnTo>
                    <a:pt x="1970659" y="2104771"/>
                  </a:lnTo>
                  <a:lnTo>
                    <a:pt x="2547620" y="6350"/>
                  </a:lnTo>
                  <a:lnTo>
                    <a:pt x="2549525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" name="Google Shape;5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40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8880" y="6167119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1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 server Wazuh</a:t>
            </a:r>
            <a:endParaRPr/>
          </a:p>
        </p:txBody>
      </p:sp>
      <p:sp>
        <p:nvSpPr>
          <p:cNvPr id="200" name="Google Shape;200;p10"/>
          <p:cNvSpPr txBox="1"/>
          <p:nvPr/>
        </p:nvSpPr>
        <p:spPr>
          <a:xfrm>
            <a:off x="875347" y="1474723"/>
            <a:ext cx="7369809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Selezionare la VM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importata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di Wazuh e andare su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Impostazioni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&gt;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Display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965835" y="3164522"/>
            <a:ext cx="4474845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Selezionate </a:t>
            </a:r>
            <a:r>
              <a:rPr b="1" lang="en-US" sz="1800" u="sng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VMSVGA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nella sezione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Grafica.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Controllore.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965835" y="4537075"/>
            <a:ext cx="118808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Premere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ok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3" name="Google Shape;203;p10"/>
          <p:cNvGrpSpPr/>
          <p:nvPr/>
        </p:nvGrpSpPr>
        <p:grpSpPr>
          <a:xfrm>
            <a:off x="5737859" y="1709420"/>
            <a:ext cx="6454140" cy="5148580"/>
            <a:chOff x="5737859" y="1709420"/>
            <a:chExt cx="6454140" cy="5148580"/>
          </a:xfrm>
        </p:grpSpPr>
        <p:pic>
          <p:nvPicPr>
            <p:cNvPr id="204" name="Google Shape;20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7859" y="1709420"/>
              <a:ext cx="6454140" cy="5148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3439" y="1905000"/>
              <a:ext cx="5892800" cy="48793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0"/>
            <p:cNvSpPr/>
            <p:nvPr/>
          </p:nvSpPr>
          <p:spPr>
            <a:xfrm>
              <a:off x="8401049" y="4347210"/>
              <a:ext cx="706120" cy="251460"/>
            </a:xfrm>
            <a:custGeom>
              <a:rect b="b" l="l" r="r" t="t"/>
              <a:pathLst>
                <a:path extrusionOk="0" h="251460" w="706120">
                  <a:moveTo>
                    <a:pt x="0" y="251460"/>
                  </a:moveTo>
                  <a:lnTo>
                    <a:pt x="706120" y="251460"/>
                  </a:lnTo>
                  <a:lnTo>
                    <a:pt x="706120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7" name="Google Shape;207;p1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1"/>
          <p:cNvGrpSpPr/>
          <p:nvPr/>
        </p:nvGrpSpPr>
        <p:grpSpPr>
          <a:xfrm>
            <a:off x="6596380" y="1460512"/>
            <a:ext cx="5469889" cy="4735830"/>
            <a:chOff x="6596380" y="1460512"/>
            <a:chExt cx="5469889" cy="4735830"/>
          </a:xfrm>
        </p:grpSpPr>
        <p:pic>
          <p:nvPicPr>
            <p:cNvPr id="213" name="Google Shape;21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96380" y="1460512"/>
              <a:ext cx="5469889" cy="4735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91960" y="1656080"/>
              <a:ext cx="4892040" cy="4157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11"/>
          <p:cNvSpPr txBox="1"/>
          <p:nvPr>
            <p:ph type="title"/>
          </p:nvPr>
        </p:nvSpPr>
        <p:spPr>
          <a:xfrm>
            <a:off x="875347" y="437197"/>
            <a:ext cx="544766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 server Wazuh</a:t>
            </a:r>
            <a:endParaRPr/>
          </a:p>
        </p:txBody>
      </p:sp>
      <p:sp>
        <p:nvSpPr>
          <p:cNvPr id="216" name="Google Shape;216;p11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7" name="Google Shape;217;p11"/>
          <p:cNvGrpSpPr/>
          <p:nvPr/>
        </p:nvGrpSpPr>
        <p:grpSpPr>
          <a:xfrm>
            <a:off x="357981" y="2473895"/>
            <a:ext cx="6128066" cy="4384104"/>
            <a:chOff x="357981" y="2473895"/>
            <a:chExt cx="6128066" cy="4384104"/>
          </a:xfrm>
        </p:grpSpPr>
        <p:pic>
          <p:nvPicPr>
            <p:cNvPr id="218" name="Google Shape;21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57981" y="2473895"/>
              <a:ext cx="6128066" cy="43841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8000" y="2623820"/>
              <a:ext cx="5641340" cy="40309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1"/>
          <p:cNvGrpSpPr/>
          <p:nvPr/>
        </p:nvGrpSpPr>
        <p:grpSpPr>
          <a:xfrm>
            <a:off x="4592008" y="1253243"/>
            <a:ext cx="815669" cy="744978"/>
            <a:chOff x="3572733" y="1253243"/>
            <a:chExt cx="815669" cy="744978"/>
          </a:xfrm>
        </p:grpSpPr>
        <p:pic>
          <p:nvPicPr>
            <p:cNvPr id="221" name="Google Shape;221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72733" y="1253243"/>
              <a:ext cx="815669" cy="744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27119" y="1303019"/>
              <a:ext cx="657860" cy="5918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1"/>
            <p:cNvSpPr/>
            <p:nvPr/>
          </p:nvSpPr>
          <p:spPr>
            <a:xfrm>
              <a:off x="3608069" y="1283969"/>
              <a:ext cx="695960" cy="629920"/>
            </a:xfrm>
            <a:custGeom>
              <a:rect b="b" l="l" r="r" t="t"/>
              <a:pathLst>
                <a:path extrusionOk="0" h="629919" w="695960">
                  <a:moveTo>
                    <a:pt x="0" y="629920"/>
                  </a:moveTo>
                  <a:lnTo>
                    <a:pt x="695960" y="629920"/>
                  </a:lnTo>
                  <a:lnTo>
                    <a:pt x="695960" y="0"/>
                  </a:lnTo>
                  <a:lnTo>
                    <a:pt x="0" y="0"/>
                  </a:lnTo>
                  <a:lnTo>
                    <a:pt x="0" y="629920"/>
                  </a:lnTo>
                  <a:close/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11"/>
          <p:cNvSpPr txBox="1"/>
          <p:nvPr/>
        </p:nvSpPr>
        <p:spPr>
          <a:xfrm>
            <a:off x="812482" y="1446529"/>
            <a:ext cx="4152900" cy="11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Premere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pulsante di avvio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47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Attender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fino alla schermata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accesso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7022083" y="5934709"/>
            <a:ext cx="44348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server di Wazuh 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stato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7916544" y="6208712"/>
            <a:ext cx="264985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installato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avviato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6882383" y="395859"/>
            <a:ext cx="35184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Inserire l'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utente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password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Per impostazione predefinita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Utente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wazuh-user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Password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wazuh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 server Wazuh</a:t>
            </a:r>
            <a:endParaRPr/>
          </a:p>
        </p:txBody>
      </p:sp>
      <p:sp>
        <p:nvSpPr>
          <p:cNvPr id="233" name="Google Shape;233;p12"/>
          <p:cNvSpPr txBox="1"/>
          <p:nvPr/>
        </p:nvSpPr>
        <p:spPr>
          <a:xfrm>
            <a:off x="493394" y="2129091"/>
            <a:ext cx="4929505" cy="575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prima cosa, è necessario trovare l'</a:t>
            </a: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indirizzo IP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dell'applicazione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Server Wazuh.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493394" y="4599304"/>
            <a:ext cx="54394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Andare 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Wazuh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digitare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`indirizzo IP`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5" name="Google Shape;235;p12"/>
          <p:cNvGrpSpPr/>
          <p:nvPr/>
        </p:nvGrpSpPr>
        <p:grpSpPr>
          <a:xfrm>
            <a:off x="5811520" y="711189"/>
            <a:ext cx="6380480" cy="6097270"/>
            <a:chOff x="5811520" y="711189"/>
            <a:chExt cx="6380480" cy="6097270"/>
          </a:xfrm>
        </p:grpSpPr>
        <p:pic>
          <p:nvPicPr>
            <p:cNvPr id="236" name="Google Shape;23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11520" y="711189"/>
              <a:ext cx="6380480" cy="6097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07100" y="906779"/>
              <a:ext cx="6062980" cy="5519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2"/>
            <p:cNvSpPr/>
            <p:nvPr/>
          </p:nvSpPr>
          <p:spPr>
            <a:xfrm>
              <a:off x="6706870" y="4738369"/>
              <a:ext cx="1452880" cy="203200"/>
            </a:xfrm>
            <a:custGeom>
              <a:rect b="b" l="l" r="r" t="t"/>
              <a:pathLst>
                <a:path extrusionOk="0" h="203200" w="1452879">
                  <a:moveTo>
                    <a:pt x="0" y="203199"/>
                  </a:moveTo>
                  <a:lnTo>
                    <a:pt x="1452879" y="203199"/>
                  </a:lnTo>
                  <a:lnTo>
                    <a:pt x="1452879" y="0"/>
                  </a:lnTo>
                  <a:lnTo>
                    <a:pt x="0" y="0"/>
                  </a:lnTo>
                  <a:lnTo>
                    <a:pt x="0" y="20319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1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/>
          <p:nvPr>
            <p:ph type="title"/>
          </p:nvPr>
        </p:nvSpPr>
        <p:spPr>
          <a:xfrm>
            <a:off x="875347" y="487997"/>
            <a:ext cx="544766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 server Wazuh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749617" y="1286573"/>
            <a:ext cx="10920095" cy="1672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Si noti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 volte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gestore di Wazuh non si avvia correttamente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Assicurarsi che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lo stato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 gestore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manager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Wazuh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4841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status wazuh-manager | grep running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2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 non 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avviato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riavviarlo con: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restart wazuh-manager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46" name="Google Shape;246;p13"/>
          <p:cNvGrpSpPr/>
          <p:nvPr/>
        </p:nvGrpSpPr>
        <p:grpSpPr>
          <a:xfrm>
            <a:off x="2842260" y="2816847"/>
            <a:ext cx="7181850" cy="4041152"/>
            <a:chOff x="2842260" y="2816847"/>
            <a:chExt cx="7181850" cy="4041152"/>
          </a:xfrm>
        </p:grpSpPr>
        <p:pic>
          <p:nvPicPr>
            <p:cNvPr id="247" name="Google Shape;24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42260" y="2816847"/>
              <a:ext cx="7181850" cy="4041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37840" y="3012439"/>
              <a:ext cx="6604000" cy="3688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1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2087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14"/>
          <p:cNvSpPr txBox="1"/>
          <p:nvPr/>
        </p:nvSpPr>
        <p:spPr>
          <a:xfrm>
            <a:off x="1189989" y="1315720"/>
            <a:ext cx="70569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36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Aprire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browser web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dell'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Agente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visitare il sito: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5845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https://wazuh-server-ip-address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311150" rtl="0" algn="l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Nel nostro caso il server-ip è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192.168.122.173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371855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https://192.168.122.173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57" name="Google Shape;257;p14"/>
          <p:cNvGrpSpPr/>
          <p:nvPr/>
        </p:nvGrpSpPr>
        <p:grpSpPr>
          <a:xfrm>
            <a:off x="640080" y="2501912"/>
            <a:ext cx="5147310" cy="4356087"/>
            <a:chOff x="640080" y="2501912"/>
            <a:chExt cx="5147310" cy="4356087"/>
          </a:xfrm>
        </p:grpSpPr>
        <p:pic>
          <p:nvPicPr>
            <p:cNvPr id="258" name="Google Shape;258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0080" y="2501912"/>
              <a:ext cx="5147310" cy="4356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5660" y="2697480"/>
              <a:ext cx="4569460" cy="400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14"/>
          <p:cNvSpPr txBox="1"/>
          <p:nvPr/>
        </p:nvSpPr>
        <p:spPr>
          <a:xfrm>
            <a:off x="2200020" y="6086157"/>
            <a:ext cx="17673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Nome utente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admin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Tahoma"/>
                <a:ea typeface="Tahoma"/>
                <a:cs typeface="Tahoma"/>
                <a:sym typeface="Tahoma"/>
              </a:rPr>
              <a:t>Password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: admin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1" name="Google Shape;261;p14"/>
          <p:cNvGrpSpPr/>
          <p:nvPr/>
        </p:nvGrpSpPr>
        <p:grpSpPr>
          <a:xfrm>
            <a:off x="5161279" y="2479039"/>
            <a:ext cx="6861810" cy="4378959"/>
            <a:chOff x="5161279" y="2479039"/>
            <a:chExt cx="6861810" cy="4378959"/>
          </a:xfrm>
        </p:grpSpPr>
        <p:pic>
          <p:nvPicPr>
            <p:cNvPr id="262" name="Google Shape;262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75779" y="2479039"/>
              <a:ext cx="5147310" cy="437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71359" y="2674619"/>
              <a:ext cx="4569459" cy="3980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4"/>
            <p:cNvSpPr/>
            <p:nvPr/>
          </p:nvSpPr>
          <p:spPr>
            <a:xfrm>
              <a:off x="5161279" y="4704079"/>
              <a:ext cx="2153920" cy="510540"/>
            </a:xfrm>
            <a:custGeom>
              <a:rect b="b" l="l" r="r" t="t"/>
              <a:pathLst>
                <a:path extrusionOk="0" h="510539" w="2153920">
                  <a:moveTo>
                    <a:pt x="1898650" y="0"/>
                  </a:moveTo>
                  <a:lnTo>
                    <a:pt x="1898650" y="127635"/>
                  </a:lnTo>
                  <a:lnTo>
                    <a:pt x="0" y="127635"/>
                  </a:lnTo>
                  <a:lnTo>
                    <a:pt x="0" y="382905"/>
                  </a:lnTo>
                  <a:lnTo>
                    <a:pt x="1898650" y="382905"/>
                  </a:lnTo>
                  <a:lnTo>
                    <a:pt x="1898650" y="510540"/>
                  </a:lnTo>
                  <a:lnTo>
                    <a:pt x="2153920" y="25527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5161279" y="4704079"/>
              <a:ext cx="2153920" cy="510540"/>
            </a:xfrm>
            <a:custGeom>
              <a:rect b="b" l="l" r="r" t="t"/>
              <a:pathLst>
                <a:path extrusionOk="0" h="510539" w="2153920">
                  <a:moveTo>
                    <a:pt x="0" y="127635"/>
                  </a:moveTo>
                  <a:lnTo>
                    <a:pt x="1898650" y="127635"/>
                  </a:lnTo>
                  <a:lnTo>
                    <a:pt x="1898650" y="0"/>
                  </a:lnTo>
                  <a:lnTo>
                    <a:pt x="2153920" y="255270"/>
                  </a:lnTo>
                  <a:lnTo>
                    <a:pt x="1898650" y="510540"/>
                  </a:lnTo>
                  <a:lnTo>
                    <a:pt x="1898650" y="382905"/>
                  </a:lnTo>
                  <a:lnTo>
                    <a:pt x="0" y="382905"/>
                  </a:lnTo>
                  <a:lnTo>
                    <a:pt x="0" y="127635"/>
                  </a:lnTo>
                  <a:close/>
                </a:path>
              </a:pathLst>
            </a:custGeom>
            <a:noFill/>
            <a:ln cap="flat" cmpd="sng" w="158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63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271" name="Google Shape;271;p15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2" name="Google Shape;272;p15"/>
          <p:cNvGrpSpPr/>
          <p:nvPr/>
        </p:nvGrpSpPr>
        <p:grpSpPr>
          <a:xfrm>
            <a:off x="5397500" y="1010907"/>
            <a:ext cx="6794500" cy="5459730"/>
            <a:chOff x="5397500" y="1010907"/>
            <a:chExt cx="6794500" cy="5459730"/>
          </a:xfrm>
        </p:grpSpPr>
        <p:pic>
          <p:nvPicPr>
            <p:cNvPr id="273" name="Google Shape;273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97500" y="1010907"/>
              <a:ext cx="6794500" cy="5459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93079" y="1206499"/>
              <a:ext cx="6482080" cy="4881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5" name="Google Shape;275;p15"/>
          <p:cNvSpPr txBox="1"/>
          <p:nvPr/>
        </p:nvSpPr>
        <p:spPr>
          <a:xfrm>
            <a:off x="544830" y="2026665"/>
            <a:ext cx="493268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browser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potrebbe bloccare la connessione al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server Web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 causa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impostazioni di sicurezza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impediscono connessioni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non verificate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4139" y="4445000"/>
            <a:ext cx="588010" cy="48133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544830" y="3947096"/>
            <a:ext cx="4863465" cy="849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Pertanto, fare clic su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"AVANZATE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 e poi procedere al link per il server IP 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è sicuro, non preoccupatevi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8100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 server Wazuh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585152" y="1384680"/>
            <a:ext cx="4702800" cy="13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Quando si visita la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pagina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gestore di Wazuh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è possibile che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venga visualizzata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la seguente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schermata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 Questo può accadere perché, a volte, l'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indice di Wazuh non si avvia correttamente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5608954" y="1384680"/>
            <a:ext cx="59391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Verificare se lo stato dell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'indicizzatore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attivo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; in caso contrario, è necessario riavviarlo.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Controllare lo stato utilizzando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status wazuh-indexer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6" name="Google Shape;2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1820" y="2397760"/>
            <a:ext cx="6146800" cy="34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5804789" y="5842000"/>
            <a:ext cx="58764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Se si vede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qualcosa di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simile alla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schermata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precedente, è necessario avviare l'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indicizzatore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sul server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5804789" y="6390322"/>
            <a:ext cx="48030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usando: </a:t>
            </a: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restart wazuh-indexer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78100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 server Wazuh</a:t>
            </a:r>
            <a:endParaRPr/>
          </a:p>
        </p:txBody>
      </p:sp>
      <p:sp>
        <p:nvSpPr>
          <p:cNvPr id="294" name="Google Shape;294;p17"/>
          <p:cNvSpPr txBox="1"/>
          <p:nvPr/>
        </p:nvSpPr>
        <p:spPr>
          <a:xfrm>
            <a:off x="549592" y="1300734"/>
            <a:ext cx="67944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Verificare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nuovamente lo stato dell'indicizzatore: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275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status wazuh-indexer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3604259" y="5951854"/>
            <a:ext cx="46208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Ora lo stato dovrebbe essere "</a:t>
            </a:r>
            <a:r>
              <a:rPr b="1" lang="en-US" sz="1800">
                <a:solidFill>
                  <a:srgbClr val="00AF50"/>
                </a:solidFill>
                <a:latin typeface="Tahoma"/>
                <a:ea typeface="Tahoma"/>
                <a:cs typeface="Tahoma"/>
                <a:sym typeface="Tahoma"/>
              </a:rPr>
              <a:t>attivo"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96" name="Google Shape;296;p17"/>
          <p:cNvGrpSpPr/>
          <p:nvPr/>
        </p:nvGrpSpPr>
        <p:grpSpPr>
          <a:xfrm>
            <a:off x="2451100" y="1800872"/>
            <a:ext cx="7476490" cy="4580878"/>
            <a:chOff x="2451100" y="1800872"/>
            <a:chExt cx="7476490" cy="4580878"/>
          </a:xfrm>
        </p:grpSpPr>
        <p:pic>
          <p:nvPicPr>
            <p:cNvPr id="297" name="Google Shape;29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8159" y="5900420"/>
              <a:ext cx="590550" cy="481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51100" y="1800872"/>
              <a:ext cx="7476490" cy="4415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46679" y="1996439"/>
              <a:ext cx="6898640" cy="38379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17"/>
            <p:cNvSpPr/>
            <p:nvPr/>
          </p:nvSpPr>
          <p:spPr>
            <a:xfrm>
              <a:off x="3526789" y="3321049"/>
              <a:ext cx="1508760" cy="251460"/>
            </a:xfrm>
            <a:custGeom>
              <a:rect b="b" l="l" r="r" t="t"/>
              <a:pathLst>
                <a:path extrusionOk="0" h="251460" w="1508760">
                  <a:moveTo>
                    <a:pt x="0" y="251460"/>
                  </a:moveTo>
                  <a:lnTo>
                    <a:pt x="1508760" y="251460"/>
                  </a:lnTo>
                  <a:lnTo>
                    <a:pt x="1508760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1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>
            <p:ph type="ctrTitle"/>
          </p:nvPr>
        </p:nvSpPr>
        <p:spPr>
          <a:xfrm>
            <a:off x="875351" y="396550"/>
            <a:ext cx="75555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307" name="Google Shape;307;p18"/>
          <p:cNvSpPr txBox="1"/>
          <p:nvPr/>
        </p:nvSpPr>
        <p:spPr>
          <a:xfrm>
            <a:off x="1113472" y="1065820"/>
            <a:ext cx="56160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Dalla pagina dell'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endpoint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, selezionare </a:t>
            </a:r>
            <a:r>
              <a:rPr b="1" lang="en-US">
                <a:latin typeface="Tahoma"/>
                <a:ea typeface="Tahoma"/>
                <a:cs typeface="Tahoma"/>
                <a:sym typeface="Tahoma"/>
              </a:rPr>
              <a:t>Distribuisci nuovo agente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08" name="Google Shape;308;p18"/>
          <p:cNvGrpSpPr/>
          <p:nvPr/>
        </p:nvGrpSpPr>
        <p:grpSpPr>
          <a:xfrm>
            <a:off x="609600" y="1280185"/>
            <a:ext cx="11182350" cy="5577814"/>
            <a:chOff x="609600" y="1280185"/>
            <a:chExt cx="11182350" cy="5577814"/>
          </a:xfrm>
        </p:grpSpPr>
        <p:pic>
          <p:nvPicPr>
            <p:cNvPr id="309" name="Google Shape;30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" y="1280185"/>
              <a:ext cx="11182350" cy="5577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5179" y="1475740"/>
              <a:ext cx="10604500" cy="5161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8"/>
            <p:cNvSpPr/>
            <p:nvPr/>
          </p:nvSpPr>
          <p:spPr>
            <a:xfrm>
              <a:off x="6965950" y="4392930"/>
              <a:ext cx="1330960" cy="251460"/>
            </a:xfrm>
            <a:custGeom>
              <a:rect b="b" l="l" r="r" t="t"/>
              <a:pathLst>
                <a:path extrusionOk="0" h="251460" w="1330959">
                  <a:moveTo>
                    <a:pt x="0" y="251460"/>
                  </a:moveTo>
                  <a:lnTo>
                    <a:pt x="1330959" y="251460"/>
                  </a:lnTo>
                  <a:lnTo>
                    <a:pt x="1330959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1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9"/>
          <p:cNvGrpSpPr/>
          <p:nvPr/>
        </p:nvGrpSpPr>
        <p:grpSpPr>
          <a:xfrm>
            <a:off x="2689860" y="1757680"/>
            <a:ext cx="9502139" cy="4565612"/>
            <a:chOff x="2689860" y="1757680"/>
            <a:chExt cx="9502139" cy="4565612"/>
          </a:xfrm>
        </p:grpSpPr>
        <p:pic>
          <p:nvPicPr>
            <p:cNvPr id="318" name="Google Shape;31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89860" y="4338282"/>
              <a:ext cx="6348730" cy="1985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85440" y="4533899"/>
              <a:ext cx="5770879" cy="140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38239" y="1864359"/>
              <a:ext cx="5953760" cy="2348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33819" y="2059940"/>
              <a:ext cx="5580380" cy="1770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19"/>
            <p:cNvSpPr/>
            <p:nvPr/>
          </p:nvSpPr>
          <p:spPr>
            <a:xfrm>
              <a:off x="11737340" y="1757680"/>
              <a:ext cx="454659" cy="447040"/>
            </a:xfrm>
            <a:custGeom>
              <a:rect b="b" l="l" r="r" t="t"/>
              <a:pathLst>
                <a:path extrusionOk="0" h="447039" w="454659">
                  <a:moveTo>
                    <a:pt x="227329" y="0"/>
                  </a:moveTo>
                  <a:lnTo>
                    <a:pt x="181500" y="4541"/>
                  </a:lnTo>
                  <a:lnTo>
                    <a:pt x="138820" y="17565"/>
                  </a:lnTo>
                  <a:lnTo>
                    <a:pt x="100204" y="38174"/>
                  </a:lnTo>
                  <a:lnTo>
                    <a:pt x="66563" y="65468"/>
                  </a:lnTo>
                  <a:lnTo>
                    <a:pt x="38810" y="98549"/>
                  </a:lnTo>
                  <a:lnTo>
                    <a:pt x="17857" y="136517"/>
                  </a:lnTo>
                  <a:lnTo>
                    <a:pt x="4616" y="178473"/>
                  </a:lnTo>
                  <a:lnTo>
                    <a:pt x="0" y="223520"/>
                  </a:lnTo>
                  <a:lnTo>
                    <a:pt x="4616" y="268566"/>
                  </a:lnTo>
                  <a:lnTo>
                    <a:pt x="17857" y="310522"/>
                  </a:lnTo>
                  <a:lnTo>
                    <a:pt x="38810" y="348490"/>
                  </a:lnTo>
                  <a:lnTo>
                    <a:pt x="66563" y="381571"/>
                  </a:lnTo>
                  <a:lnTo>
                    <a:pt x="100204" y="408865"/>
                  </a:lnTo>
                  <a:lnTo>
                    <a:pt x="138820" y="429474"/>
                  </a:lnTo>
                  <a:lnTo>
                    <a:pt x="181500" y="442498"/>
                  </a:lnTo>
                  <a:lnTo>
                    <a:pt x="227329" y="447040"/>
                  </a:lnTo>
                  <a:lnTo>
                    <a:pt x="273159" y="442498"/>
                  </a:lnTo>
                  <a:lnTo>
                    <a:pt x="315839" y="429474"/>
                  </a:lnTo>
                  <a:lnTo>
                    <a:pt x="354455" y="408865"/>
                  </a:lnTo>
                  <a:lnTo>
                    <a:pt x="388096" y="381571"/>
                  </a:lnTo>
                  <a:lnTo>
                    <a:pt x="415849" y="348490"/>
                  </a:lnTo>
                  <a:lnTo>
                    <a:pt x="436802" y="310522"/>
                  </a:lnTo>
                  <a:lnTo>
                    <a:pt x="450043" y="268566"/>
                  </a:lnTo>
                  <a:lnTo>
                    <a:pt x="454659" y="223520"/>
                  </a:lnTo>
                  <a:lnTo>
                    <a:pt x="450043" y="178473"/>
                  </a:lnTo>
                  <a:lnTo>
                    <a:pt x="436802" y="136517"/>
                  </a:lnTo>
                  <a:lnTo>
                    <a:pt x="415849" y="98549"/>
                  </a:lnTo>
                  <a:lnTo>
                    <a:pt x="388096" y="65468"/>
                  </a:lnTo>
                  <a:lnTo>
                    <a:pt x="354455" y="38174"/>
                  </a:lnTo>
                  <a:lnTo>
                    <a:pt x="315839" y="17565"/>
                  </a:lnTo>
                  <a:lnTo>
                    <a:pt x="273159" y="4541"/>
                  </a:lnTo>
                  <a:lnTo>
                    <a:pt x="227329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1737340" y="1757680"/>
              <a:ext cx="454659" cy="447040"/>
            </a:xfrm>
            <a:custGeom>
              <a:rect b="b" l="l" r="r" t="t"/>
              <a:pathLst>
                <a:path extrusionOk="0" h="447039" w="454659">
                  <a:moveTo>
                    <a:pt x="0" y="223520"/>
                  </a:moveTo>
                  <a:lnTo>
                    <a:pt x="4616" y="178473"/>
                  </a:lnTo>
                  <a:lnTo>
                    <a:pt x="17857" y="136517"/>
                  </a:lnTo>
                  <a:lnTo>
                    <a:pt x="38810" y="98549"/>
                  </a:lnTo>
                  <a:lnTo>
                    <a:pt x="66563" y="65468"/>
                  </a:lnTo>
                  <a:lnTo>
                    <a:pt x="100204" y="38174"/>
                  </a:lnTo>
                  <a:lnTo>
                    <a:pt x="138820" y="17565"/>
                  </a:lnTo>
                  <a:lnTo>
                    <a:pt x="181500" y="4541"/>
                  </a:lnTo>
                  <a:lnTo>
                    <a:pt x="227329" y="0"/>
                  </a:lnTo>
                  <a:lnTo>
                    <a:pt x="273159" y="4541"/>
                  </a:lnTo>
                  <a:lnTo>
                    <a:pt x="315839" y="17565"/>
                  </a:lnTo>
                  <a:lnTo>
                    <a:pt x="354455" y="38174"/>
                  </a:lnTo>
                  <a:lnTo>
                    <a:pt x="388096" y="65468"/>
                  </a:lnTo>
                  <a:lnTo>
                    <a:pt x="415849" y="98549"/>
                  </a:lnTo>
                  <a:lnTo>
                    <a:pt x="436802" y="136517"/>
                  </a:lnTo>
                  <a:lnTo>
                    <a:pt x="450043" y="178473"/>
                  </a:lnTo>
                  <a:lnTo>
                    <a:pt x="454659" y="223520"/>
                  </a:lnTo>
                  <a:lnTo>
                    <a:pt x="450043" y="268566"/>
                  </a:lnTo>
                  <a:lnTo>
                    <a:pt x="436802" y="310522"/>
                  </a:lnTo>
                  <a:lnTo>
                    <a:pt x="415849" y="348490"/>
                  </a:lnTo>
                  <a:lnTo>
                    <a:pt x="388096" y="381571"/>
                  </a:lnTo>
                  <a:lnTo>
                    <a:pt x="354455" y="408865"/>
                  </a:lnTo>
                  <a:lnTo>
                    <a:pt x="315839" y="429474"/>
                  </a:lnTo>
                  <a:lnTo>
                    <a:pt x="273159" y="442498"/>
                  </a:lnTo>
                  <a:lnTo>
                    <a:pt x="227329" y="447040"/>
                  </a:lnTo>
                  <a:lnTo>
                    <a:pt x="181500" y="442498"/>
                  </a:lnTo>
                  <a:lnTo>
                    <a:pt x="138820" y="429474"/>
                  </a:lnTo>
                  <a:lnTo>
                    <a:pt x="100204" y="408865"/>
                  </a:lnTo>
                  <a:lnTo>
                    <a:pt x="66563" y="381571"/>
                  </a:lnTo>
                  <a:lnTo>
                    <a:pt x="38810" y="348490"/>
                  </a:lnTo>
                  <a:lnTo>
                    <a:pt x="17857" y="310522"/>
                  </a:lnTo>
                  <a:lnTo>
                    <a:pt x="4616" y="268566"/>
                  </a:lnTo>
                  <a:lnTo>
                    <a:pt x="0" y="223520"/>
                  </a:lnTo>
                  <a:close/>
                </a:path>
              </a:pathLst>
            </a:custGeom>
            <a:noFill/>
            <a:ln cap="flat" cmpd="sng" w="15875">
              <a:solidFill>
                <a:srgbClr val="E02E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19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325" name="Google Shape;325;p19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19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16292" y="1479803"/>
            <a:ext cx="54870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Selezionare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sistema operativo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nel nostro caso Linux.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11890375" y="1826895"/>
            <a:ext cx="1536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2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28" name="Google Shape;328;p19"/>
          <p:cNvGrpSpPr/>
          <p:nvPr/>
        </p:nvGrpSpPr>
        <p:grpSpPr>
          <a:xfrm>
            <a:off x="8313419" y="4295140"/>
            <a:ext cx="457200" cy="444500"/>
            <a:chOff x="8313419" y="4295140"/>
            <a:chExt cx="457200" cy="444500"/>
          </a:xfrm>
        </p:grpSpPr>
        <p:sp>
          <p:nvSpPr>
            <p:cNvPr id="329" name="Google Shape;329;p19"/>
            <p:cNvSpPr/>
            <p:nvPr/>
          </p:nvSpPr>
          <p:spPr>
            <a:xfrm>
              <a:off x="8313419" y="4295140"/>
              <a:ext cx="457200" cy="444500"/>
            </a:xfrm>
            <a:custGeom>
              <a:rect b="b" l="l" r="r" t="t"/>
              <a:pathLst>
                <a:path extrusionOk="0" h="444500" w="457200">
                  <a:moveTo>
                    <a:pt x="228600" y="0"/>
                  </a:moveTo>
                  <a:lnTo>
                    <a:pt x="182533" y="4512"/>
                  </a:lnTo>
                  <a:lnTo>
                    <a:pt x="139624" y="17456"/>
                  </a:lnTo>
                  <a:lnTo>
                    <a:pt x="100793" y="37940"/>
                  </a:lnTo>
                  <a:lnTo>
                    <a:pt x="66960" y="65071"/>
                  </a:lnTo>
                  <a:lnTo>
                    <a:pt x="39045" y="97959"/>
                  </a:lnTo>
                  <a:lnTo>
                    <a:pt x="17966" y="135713"/>
                  </a:lnTo>
                  <a:lnTo>
                    <a:pt x="4644" y="177440"/>
                  </a:lnTo>
                  <a:lnTo>
                    <a:pt x="0" y="222250"/>
                  </a:lnTo>
                  <a:lnTo>
                    <a:pt x="4644" y="267022"/>
                  </a:lnTo>
                  <a:lnTo>
                    <a:pt x="17966" y="308733"/>
                  </a:lnTo>
                  <a:lnTo>
                    <a:pt x="39045" y="346484"/>
                  </a:lnTo>
                  <a:lnTo>
                    <a:pt x="66960" y="379380"/>
                  </a:lnTo>
                  <a:lnTo>
                    <a:pt x="100793" y="406526"/>
                  </a:lnTo>
                  <a:lnTo>
                    <a:pt x="139624" y="427025"/>
                  </a:lnTo>
                  <a:lnTo>
                    <a:pt x="182533" y="439982"/>
                  </a:lnTo>
                  <a:lnTo>
                    <a:pt x="228600" y="444500"/>
                  </a:lnTo>
                  <a:lnTo>
                    <a:pt x="274666" y="439982"/>
                  </a:lnTo>
                  <a:lnTo>
                    <a:pt x="317575" y="427025"/>
                  </a:lnTo>
                  <a:lnTo>
                    <a:pt x="356406" y="406526"/>
                  </a:lnTo>
                  <a:lnTo>
                    <a:pt x="390239" y="379380"/>
                  </a:lnTo>
                  <a:lnTo>
                    <a:pt x="418154" y="346484"/>
                  </a:lnTo>
                  <a:lnTo>
                    <a:pt x="439233" y="308733"/>
                  </a:lnTo>
                  <a:lnTo>
                    <a:pt x="452555" y="267022"/>
                  </a:lnTo>
                  <a:lnTo>
                    <a:pt x="457200" y="222250"/>
                  </a:lnTo>
                  <a:lnTo>
                    <a:pt x="452555" y="177440"/>
                  </a:lnTo>
                  <a:lnTo>
                    <a:pt x="439233" y="135713"/>
                  </a:lnTo>
                  <a:lnTo>
                    <a:pt x="418154" y="97959"/>
                  </a:lnTo>
                  <a:lnTo>
                    <a:pt x="390239" y="65071"/>
                  </a:lnTo>
                  <a:lnTo>
                    <a:pt x="356406" y="37940"/>
                  </a:lnTo>
                  <a:lnTo>
                    <a:pt x="317575" y="17456"/>
                  </a:lnTo>
                  <a:lnTo>
                    <a:pt x="274666" y="451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8313419" y="4295140"/>
              <a:ext cx="457200" cy="444500"/>
            </a:xfrm>
            <a:custGeom>
              <a:rect b="b" l="l" r="r" t="t"/>
              <a:pathLst>
                <a:path extrusionOk="0" h="444500" w="457200">
                  <a:moveTo>
                    <a:pt x="0" y="222250"/>
                  </a:moveTo>
                  <a:lnTo>
                    <a:pt x="4644" y="177440"/>
                  </a:lnTo>
                  <a:lnTo>
                    <a:pt x="17966" y="135713"/>
                  </a:lnTo>
                  <a:lnTo>
                    <a:pt x="39045" y="97959"/>
                  </a:lnTo>
                  <a:lnTo>
                    <a:pt x="66960" y="65071"/>
                  </a:lnTo>
                  <a:lnTo>
                    <a:pt x="100793" y="37940"/>
                  </a:lnTo>
                  <a:lnTo>
                    <a:pt x="139624" y="17456"/>
                  </a:lnTo>
                  <a:lnTo>
                    <a:pt x="182533" y="4512"/>
                  </a:lnTo>
                  <a:lnTo>
                    <a:pt x="228600" y="0"/>
                  </a:lnTo>
                  <a:lnTo>
                    <a:pt x="274666" y="4512"/>
                  </a:lnTo>
                  <a:lnTo>
                    <a:pt x="317575" y="17456"/>
                  </a:lnTo>
                  <a:lnTo>
                    <a:pt x="356406" y="37940"/>
                  </a:lnTo>
                  <a:lnTo>
                    <a:pt x="390239" y="65071"/>
                  </a:lnTo>
                  <a:lnTo>
                    <a:pt x="418154" y="97959"/>
                  </a:lnTo>
                  <a:lnTo>
                    <a:pt x="439233" y="135713"/>
                  </a:lnTo>
                  <a:lnTo>
                    <a:pt x="452555" y="177440"/>
                  </a:lnTo>
                  <a:lnTo>
                    <a:pt x="457200" y="222250"/>
                  </a:lnTo>
                  <a:lnTo>
                    <a:pt x="452555" y="267022"/>
                  </a:lnTo>
                  <a:lnTo>
                    <a:pt x="439233" y="308733"/>
                  </a:lnTo>
                  <a:lnTo>
                    <a:pt x="418154" y="346484"/>
                  </a:lnTo>
                  <a:lnTo>
                    <a:pt x="390239" y="379380"/>
                  </a:lnTo>
                  <a:lnTo>
                    <a:pt x="356406" y="406526"/>
                  </a:lnTo>
                  <a:lnTo>
                    <a:pt x="317575" y="427025"/>
                  </a:lnTo>
                  <a:lnTo>
                    <a:pt x="274666" y="439982"/>
                  </a:lnTo>
                  <a:lnTo>
                    <a:pt x="228600" y="444500"/>
                  </a:lnTo>
                  <a:lnTo>
                    <a:pt x="182533" y="439982"/>
                  </a:lnTo>
                  <a:lnTo>
                    <a:pt x="139624" y="427025"/>
                  </a:lnTo>
                  <a:lnTo>
                    <a:pt x="100793" y="406526"/>
                  </a:lnTo>
                  <a:lnTo>
                    <a:pt x="66960" y="379380"/>
                  </a:lnTo>
                  <a:lnTo>
                    <a:pt x="39045" y="346484"/>
                  </a:lnTo>
                  <a:lnTo>
                    <a:pt x="17966" y="308733"/>
                  </a:lnTo>
                  <a:lnTo>
                    <a:pt x="4644" y="267022"/>
                  </a:lnTo>
                  <a:lnTo>
                    <a:pt x="0" y="222250"/>
                  </a:lnTo>
                  <a:close/>
                </a:path>
              </a:pathLst>
            </a:custGeom>
            <a:noFill/>
            <a:ln cap="flat" cmpd="sng" w="15875">
              <a:solidFill>
                <a:srgbClr val="E02E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19"/>
          <p:cNvSpPr txBox="1"/>
          <p:nvPr/>
        </p:nvSpPr>
        <p:spPr>
          <a:xfrm>
            <a:off x="8471789" y="4364354"/>
            <a:ext cx="1536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3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2" name="Google Shape;332;p19"/>
          <p:cNvSpPr txBox="1"/>
          <p:nvPr/>
        </p:nvSpPr>
        <p:spPr>
          <a:xfrm>
            <a:off x="3873246" y="6069329"/>
            <a:ext cx="37935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594995" lvl="0" marL="60706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Copiate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ed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eseguite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questo comando (potrebbe essere necessario il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 comando sudo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3" name="Google Shape;333;p19"/>
          <p:cNvGrpSpPr/>
          <p:nvPr/>
        </p:nvGrpSpPr>
        <p:grpSpPr>
          <a:xfrm>
            <a:off x="177800" y="1821179"/>
            <a:ext cx="6463030" cy="2396490"/>
            <a:chOff x="177800" y="1821179"/>
            <a:chExt cx="6463030" cy="2396490"/>
          </a:xfrm>
        </p:grpSpPr>
        <p:pic>
          <p:nvPicPr>
            <p:cNvPr id="334" name="Google Shape;334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8300" y="1869439"/>
              <a:ext cx="6272530" cy="23482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879" y="2065019"/>
              <a:ext cx="5694680" cy="17703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p19"/>
            <p:cNvSpPr/>
            <p:nvPr/>
          </p:nvSpPr>
          <p:spPr>
            <a:xfrm>
              <a:off x="177800" y="1821179"/>
              <a:ext cx="457200" cy="444500"/>
            </a:xfrm>
            <a:custGeom>
              <a:rect b="b" l="l" r="r" t="t"/>
              <a:pathLst>
                <a:path extrusionOk="0" h="444500" w="457200">
                  <a:moveTo>
                    <a:pt x="228600" y="0"/>
                  </a:moveTo>
                  <a:lnTo>
                    <a:pt x="182529" y="4517"/>
                  </a:lnTo>
                  <a:lnTo>
                    <a:pt x="139619" y="17474"/>
                  </a:lnTo>
                  <a:lnTo>
                    <a:pt x="100788" y="37973"/>
                  </a:lnTo>
                  <a:lnTo>
                    <a:pt x="66955" y="65119"/>
                  </a:lnTo>
                  <a:lnTo>
                    <a:pt x="39041" y="98015"/>
                  </a:lnTo>
                  <a:lnTo>
                    <a:pt x="17964" y="135766"/>
                  </a:lnTo>
                  <a:lnTo>
                    <a:pt x="4644" y="177477"/>
                  </a:lnTo>
                  <a:lnTo>
                    <a:pt x="0" y="222250"/>
                  </a:lnTo>
                  <a:lnTo>
                    <a:pt x="4644" y="267022"/>
                  </a:lnTo>
                  <a:lnTo>
                    <a:pt x="17964" y="308733"/>
                  </a:lnTo>
                  <a:lnTo>
                    <a:pt x="39041" y="346484"/>
                  </a:lnTo>
                  <a:lnTo>
                    <a:pt x="66955" y="379380"/>
                  </a:lnTo>
                  <a:lnTo>
                    <a:pt x="100788" y="406526"/>
                  </a:lnTo>
                  <a:lnTo>
                    <a:pt x="139619" y="427025"/>
                  </a:lnTo>
                  <a:lnTo>
                    <a:pt x="182529" y="439982"/>
                  </a:lnTo>
                  <a:lnTo>
                    <a:pt x="228600" y="444500"/>
                  </a:lnTo>
                  <a:lnTo>
                    <a:pt x="274670" y="439982"/>
                  </a:lnTo>
                  <a:lnTo>
                    <a:pt x="317580" y="427025"/>
                  </a:lnTo>
                  <a:lnTo>
                    <a:pt x="356411" y="406526"/>
                  </a:lnTo>
                  <a:lnTo>
                    <a:pt x="390244" y="379380"/>
                  </a:lnTo>
                  <a:lnTo>
                    <a:pt x="418158" y="346484"/>
                  </a:lnTo>
                  <a:lnTo>
                    <a:pt x="439235" y="308733"/>
                  </a:lnTo>
                  <a:lnTo>
                    <a:pt x="452555" y="267022"/>
                  </a:lnTo>
                  <a:lnTo>
                    <a:pt x="457200" y="222250"/>
                  </a:lnTo>
                  <a:lnTo>
                    <a:pt x="452555" y="177477"/>
                  </a:lnTo>
                  <a:lnTo>
                    <a:pt x="439235" y="135766"/>
                  </a:lnTo>
                  <a:lnTo>
                    <a:pt x="418158" y="98015"/>
                  </a:lnTo>
                  <a:lnTo>
                    <a:pt x="390244" y="65119"/>
                  </a:lnTo>
                  <a:lnTo>
                    <a:pt x="356411" y="37973"/>
                  </a:lnTo>
                  <a:lnTo>
                    <a:pt x="317580" y="17474"/>
                  </a:lnTo>
                  <a:lnTo>
                    <a:pt x="274670" y="4517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77800" y="1821179"/>
              <a:ext cx="457200" cy="444500"/>
            </a:xfrm>
            <a:custGeom>
              <a:rect b="b" l="l" r="r" t="t"/>
              <a:pathLst>
                <a:path extrusionOk="0" h="444500" w="457200">
                  <a:moveTo>
                    <a:pt x="0" y="222250"/>
                  </a:moveTo>
                  <a:lnTo>
                    <a:pt x="4644" y="177477"/>
                  </a:lnTo>
                  <a:lnTo>
                    <a:pt x="17964" y="135766"/>
                  </a:lnTo>
                  <a:lnTo>
                    <a:pt x="39041" y="98015"/>
                  </a:lnTo>
                  <a:lnTo>
                    <a:pt x="66955" y="65119"/>
                  </a:lnTo>
                  <a:lnTo>
                    <a:pt x="100788" y="37973"/>
                  </a:lnTo>
                  <a:lnTo>
                    <a:pt x="139619" y="17474"/>
                  </a:lnTo>
                  <a:lnTo>
                    <a:pt x="182529" y="4517"/>
                  </a:lnTo>
                  <a:lnTo>
                    <a:pt x="228600" y="0"/>
                  </a:lnTo>
                  <a:lnTo>
                    <a:pt x="274670" y="4517"/>
                  </a:lnTo>
                  <a:lnTo>
                    <a:pt x="317580" y="17474"/>
                  </a:lnTo>
                  <a:lnTo>
                    <a:pt x="356411" y="37973"/>
                  </a:lnTo>
                  <a:lnTo>
                    <a:pt x="390244" y="65119"/>
                  </a:lnTo>
                  <a:lnTo>
                    <a:pt x="418158" y="98015"/>
                  </a:lnTo>
                  <a:lnTo>
                    <a:pt x="439235" y="135766"/>
                  </a:lnTo>
                  <a:lnTo>
                    <a:pt x="452555" y="177477"/>
                  </a:lnTo>
                  <a:lnTo>
                    <a:pt x="457200" y="222250"/>
                  </a:lnTo>
                  <a:lnTo>
                    <a:pt x="452555" y="267022"/>
                  </a:lnTo>
                  <a:lnTo>
                    <a:pt x="439235" y="308733"/>
                  </a:lnTo>
                  <a:lnTo>
                    <a:pt x="418158" y="346484"/>
                  </a:lnTo>
                  <a:lnTo>
                    <a:pt x="390244" y="379380"/>
                  </a:lnTo>
                  <a:lnTo>
                    <a:pt x="356411" y="406526"/>
                  </a:lnTo>
                  <a:lnTo>
                    <a:pt x="317580" y="427025"/>
                  </a:lnTo>
                  <a:lnTo>
                    <a:pt x="274670" y="439982"/>
                  </a:lnTo>
                  <a:lnTo>
                    <a:pt x="228600" y="444500"/>
                  </a:lnTo>
                  <a:lnTo>
                    <a:pt x="182529" y="439982"/>
                  </a:lnTo>
                  <a:lnTo>
                    <a:pt x="139619" y="427025"/>
                  </a:lnTo>
                  <a:lnTo>
                    <a:pt x="100788" y="406526"/>
                  </a:lnTo>
                  <a:lnTo>
                    <a:pt x="66955" y="379380"/>
                  </a:lnTo>
                  <a:lnTo>
                    <a:pt x="39041" y="346484"/>
                  </a:lnTo>
                  <a:lnTo>
                    <a:pt x="17964" y="308733"/>
                  </a:lnTo>
                  <a:lnTo>
                    <a:pt x="4644" y="267022"/>
                  </a:lnTo>
                  <a:lnTo>
                    <a:pt x="0" y="222250"/>
                  </a:lnTo>
                  <a:close/>
                </a:path>
              </a:pathLst>
            </a:custGeom>
            <a:noFill/>
            <a:ln cap="flat" cmpd="sng" w="15875">
              <a:solidFill>
                <a:srgbClr val="E02E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19"/>
          <p:cNvSpPr txBox="1"/>
          <p:nvPr/>
        </p:nvSpPr>
        <p:spPr>
          <a:xfrm>
            <a:off x="329882" y="1889378"/>
            <a:ext cx="1536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1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>
            <a:off x="0" y="-2539"/>
            <a:ext cx="6042659" cy="6863079"/>
            <a:chOff x="0" y="-2539"/>
            <a:chExt cx="6042659" cy="6863079"/>
          </a:xfrm>
        </p:grpSpPr>
        <p:sp>
          <p:nvSpPr>
            <p:cNvPr id="68" name="Google Shape;68;p2"/>
            <p:cNvSpPr/>
            <p:nvPr/>
          </p:nvSpPr>
          <p:spPr>
            <a:xfrm>
              <a:off x="449834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337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97579" y="177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3" y="2389124"/>
                  </a:lnTo>
                  <a:lnTo>
                    <a:pt x="1159383" y="2390394"/>
                  </a:lnTo>
                  <a:lnTo>
                    <a:pt x="819277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79"/>
                  </a:lnTo>
                  <a:lnTo>
                    <a:pt x="26543" y="6837679"/>
                  </a:lnTo>
                  <a:lnTo>
                    <a:pt x="843280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2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5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2" y="3464306"/>
                  </a:lnTo>
                  <a:lnTo>
                    <a:pt x="1502029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5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1088"/>
                  </a:lnTo>
                  <a:lnTo>
                    <a:pt x="1547495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8" y="3553968"/>
                  </a:lnTo>
                  <a:lnTo>
                    <a:pt x="1964817" y="2108708"/>
                  </a:lnTo>
                  <a:lnTo>
                    <a:pt x="2540000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-2539"/>
              <a:ext cx="5842000" cy="68630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2"/>
          <p:cNvSpPr txBox="1"/>
          <p:nvPr>
            <p:ph type="title"/>
          </p:nvPr>
        </p:nvSpPr>
        <p:spPr>
          <a:xfrm>
            <a:off x="6527800" y="660336"/>
            <a:ext cx="4469765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225">
            <a:spAutoFit/>
          </a:bodyPr>
          <a:lstStyle/>
          <a:p>
            <a:pPr indent="0" lvl="0" marL="12700" marR="5080" rtl="0" algn="ctr">
              <a:lnSpc>
                <a:spcPct val="8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di rete per i sistemi di controllo dell'energia</a:t>
            </a:r>
            <a:endParaRPr sz="3200"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2"/>
          <p:cNvSpPr txBox="1"/>
          <p:nvPr>
            <p:ph idx="1" type="body"/>
          </p:nvPr>
        </p:nvSpPr>
        <p:spPr>
          <a:xfrm>
            <a:off x="5808345" y="2487295"/>
            <a:ext cx="5923915" cy="281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69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Queste diapositive illustrano gli strumenti offensivi essenziali che</a:t>
            </a:r>
            <a:endParaRPr/>
          </a:p>
          <a:p>
            <a:pPr indent="0" lvl="0" marL="4749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saranno utilizzati in questo corso.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Questi strumenti sono destinati a essere utilizzati nell'ambito di questo corso per dimostrare come i diversi strumenti possano essere impiegati per varie attività di cyberattacco e affrontare le debolezze di sicurezza esistenti per evitare o mitigare i rischi informatici correlati. Pertanto, tutte queste attività pratiche sono intese SOLO a scopo didattico e non per altre attività dannose o non autorizzate.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0"/>
          <p:cNvGrpSpPr/>
          <p:nvPr/>
        </p:nvGrpSpPr>
        <p:grpSpPr>
          <a:xfrm>
            <a:off x="6504940" y="1648472"/>
            <a:ext cx="5687059" cy="5078730"/>
            <a:chOff x="6504940" y="1648472"/>
            <a:chExt cx="5687059" cy="5078730"/>
          </a:xfrm>
        </p:grpSpPr>
        <p:pic>
          <p:nvPicPr>
            <p:cNvPr id="344" name="Google Shape;344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04940" y="1648472"/>
              <a:ext cx="5687059" cy="5078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0520" y="1844040"/>
              <a:ext cx="5288279" cy="4500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p20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700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11131550" y="6322828"/>
            <a:ext cx="17780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20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281940" y="3710304"/>
            <a:ext cx="6235065" cy="757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wget https://packages.wazuh.com/4.x/apt/pool/main/w/wazuh- agent/wazuh-agent_4.8.1-1_amd64.deb &amp;&amp; sudo WAZUH_MANAGER='192.168.122.173' WAZUH_AGENT_NAME='Client' dpkg -i ./wazuh-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agent_4.8.1-1_amd64.deb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697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354" name="Google Shape;354;p21"/>
          <p:cNvSpPr txBox="1"/>
          <p:nvPr/>
        </p:nvSpPr>
        <p:spPr>
          <a:xfrm>
            <a:off x="11144250" y="6335528"/>
            <a:ext cx="1524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21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>
            <a:off x="5593079" y="1551952"/>
            <a:ext cx="6598920" cy="5306047"/>
            <a:chOff x="5593079" y="1551952"/>
            <a:chExt cx="6598920" cy="5306047"/>
          </a:xfrm>
        </p:grpSpPr>
        <p:pic>
          <p:nvPicPr>
            <p:cNvPr id="356" name="Google Shape;356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93079" y="1551952"/>
              <a:ext cx="6598920" cy="5306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88659" y="1747519"/>
              <a:ext cx="6403340" cy="4980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1"/>
            <p:cNvSpPr/>
            <p:nvPr/>
          </p:nvSpPr>
          <p:spPr>
            <a:xfrm>
              <a:off x="6097269" y="3986530"/>
              <a:ext cx="2987040" cy="271780"/>
            </a:xfrm>
            <a:custGeom>
              <a:rect b="b" l="l" r="r" t="t"/>
              <a:pathLst>
                <a:path extrusionOk="0" h="271779" w="2987040">
                  <a:moveTo>
                    <a:pt x="0" y="271780"/>
                  </a:moveTo>
                  <a:lnTo>
                    <a:pt x="2987039" y="271780"/>
                  </a:lnTo>
                  <a:lnTo>
                    <a:pt x="2987039" y="0"/>
                  </a:lnTo>
                  <a:lnTo>
                    <a:pt x="0" y="0"/>
                  </a:lnTo>
                  <a:lnTo>
                    <a:pt x="0" y="27178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1"/>
          <p:cNvSpPr txBox="1"/>
          <p:nvPr/>
        </p:nvSpPr>
        <p:spPr>
          <a:xfrm>
            <a:off x="685482" y="3457892"/>
            <a:ext cx="460248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Aggiornare 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IP del server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nel file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ossec.conf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635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sul lato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agente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863282" y="4281106"/>
            <a:ext cx="424815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Sudo nano /var/ossec/etc/ossec.conf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21"/>
          <p:cNvSpPr txBox="1"/>
          <p:nvPr/>
        </p:nvSpPr>
        <p:spPr>
          <a:xfrm>
            <a:off x="7107301" y="3460432"/>
            <a:ext cx="4497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Questo indirizzo IP potrebbe essere diverso da quello del vostro Wazuh Manager.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  <a:p>
            <a:pPr indent="0" lvl="0" marL="104139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IP, quindi assicuratevi di aggiungere quello corretto.</a:t>
            </a:r>
            <a:endParaRPr sz="13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2"/>
          <p:cNvGrpSpPr/>
          <p:nvPr/>
        </p:nvGrpSpPr>
        <p:grpSpPr>
          <a:xfrm>
            <a:off x="2321560" y="5138420"/>
            <a:ext cx="6944359" cy="1084580"/>
            <a:chOff x="2321560" y="5138420"/>
            <a:chExt cx="6944359" cy="1084580"/>
          </a:xfrm>
        </p:grpSpPr>
        <p:pic>
          <p:nvPicPr>
            <p:cNvPr id="367" name="Google Shape;36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1560" y="5138420"/>
              <a:ext cx="6944359" cy="108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22"/>
            <p:cNvSpPr/>
            <p:nvPr/>
          </p:nvSpPr>
          <p:spPr>
            <a:xfrm>
              <a:off x="2396490" y="5299710"/>
              <a:ext cx="4770120" cy="307340"/>
            </a:xfrm>
            <a:custGeom>
              <a:rect b="b" l="l" r="r" t="t"/>
              <a:pathLst>
                <a:path extrusionOk="0" h="307339" w="4770120">
                  <a:moveTo>
                    <a:pt x="0" y="307339"/>
                  </a:moveTo>
                  <a:lnTo>
                    <a:pt x="4770120" y="307339"/>
                  </a:lnTo>
                  <a:lnTo>
                    <a:pt x="4770120" y="0"/>
                  </a:lnTo>
                  <a:lnTo>
                    <a:pt x="0" y="0"/>
                  </a:lnTo>
                  <a:lnTo>
                    <a:pt x="0" y="307339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22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0697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dell'agente (endpoint)</a:t>
            </a:r>
            <a:endParaRPr/>
          </a:p>
        </p:txBody>
      </p:sp>
      <p:sp>
        <p:nvSpPr>
          <p:cNvPr id="370" name="Google Shape;370;p2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22"/>
          <p:cNvSpPr txBox="1"/>
          <p:nvPr/>
        </p:nvSpPr>
        <p:spPr>
          <a:xfrm>
            <a:off x="606742" y="1476375"/>
            <a:ext cx="10212705" cy="3192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Registrare 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agente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manager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il seguente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comando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3568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/var/ossec/bin/agent-auth -m &lt;ip del gestore&gt; -A &lt;nome_agente&gt;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7589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Sostituire &lt;manager_ip&gt; con 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indirizzo IP del manager Wazuh (nel nostro caso 192.168.122.173)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&lt;agent_name&gt; con il nome dell'agente configurato nel manager.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75895" marR="5080" rtl="0" algn="just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Si noti che il nome_agente deve essere univoco per evitare duplicazioni, in quanto i nomi di agenti doppi impediranno all'agente di connettersi con successo al manager.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6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Avviare l'agente (punto finale)</a:t>
            </a:r>
            <a:endParaRPr/>
          </a:p>
        </p:txBody>
      </p:sp>
      <p:grpSp>
        <p:nvGrpSpPr>
          <p:cNvPr id="377" name="Google Shape;377;p23"/>
          <p:cNvGrpSpPr/>
          <p:nvPr/>
        </p:nvGrpSpPr>
        <p:grpSpPr>
          <a:xfrm>
            <a:off x="5237479" y="970267"/>
            <a:ext cx="6531609" cy="5642610"/>
            <a:chOff x="5237479" y="970267"/>
            <a:chExt cx="6531609" cy="5642610"/>
          </a:xfrm>
        </p:grpSpPr>
        <p:pic>
          <p:nvPicPr>
            <p:cNvPr id="378" name="Google Shape;37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37479" y="970267"/>
              <a:ext cx="6531609" cy="5642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33059" y="1165860"/>
              <a:ext cx="5953760" cy="5064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23"/>
            <p:cNvSpPr/>
            <p:nvPr/>
          </p:nvSpPr>
          <p:spPr>
            <a:xfrm>
              <a:off x="6292849" y="5078730"/>
              <a:ext cx="3103880" cy="1016000"/>
            </a:xfrm>
            <a:custGeom>
              <a:rect b="b" l="l" r="r" t="t"/>
              <a:pathLst>
                <a:path extrusionOk="0" h="1016000" w="3103879">
                  <a:moveTo>
                    <a:pt x="0" y="452120"/>
                  </a:moveTo>
                  <a:lnTo>
                    <a:pt x="2987040" y="452120"/>
                  </a:lnTo>
                  <a:lnTo>
                    <a:pt x="2987040" y="0"/>
                  </a:lnTo>
                  <a:lnTo>
                    <a:pt x="0" y="0"/>
                  </a:lnTo>
                  <a:lnTo>
                    <a:pt x="0" y="452120"/>
                  </a:lnTo>
                  <a:close/>
                </a:path>
                <a:path extrusionOk="0" h="1016000" w="3103879">
                  <a:moveTo>
                    <a:pt x="116839" y="1016000"/>
                  </a:moveTo>
                  <a:lnTo>
                    <a:pt x="3103879" y="1016000"/>
                  </a:lnTo>
                  <a:lnTo>
                    <a:pt x="3103879" y="746760"/>
                  </a:lnTo>
                  <a:lnTo>
                    <a:pt x="116839" y="746760"/>
                  </a:lnTo>
                  <a:lnTo>
                    <a:pt x="116839" y="101600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23"/>
          <p:cNvSpPr txBox="1"/>
          <p:nvPr/>
        </p:nvSpPr>
        <p:spPr>
          <a:xfrm>
            <a:off x="875347" y="3129534"/>
            <a:ext cx="3613150" cy="1723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daemon-reload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9525" lvl="0" marL="21590" marR="5080" rtl="0" algn="l">
              <a:lnSpc>
                <a:spcPct val="358125"/>
              </a:lnSpc>
              <a:spcBef>
                <a:spcPts val="61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systemctl enable wazuh-agent Sudo systemctl start wazuh-agent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2" name="Google Shape;382;p2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23"/>
          <p:cNvSpPr txBox="1"/>
          <p:nvPr/>
        </p:nvSpPr>
        <p:spPr>
          <a:xfrm>
            <a:off x="800417" y="2105659"/>
            <a:ext cx="145605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Eseguire l'agente: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"/>
          <p:cNvSpPr txBox="1"/>
          <p:nvPr>
            <p:ph type="title"/>
          </p:nvPr>
        </p:nvSpPr>
        <p:spPr>
          <a:xfrm>
            <a:off x="497852" y="0"/>
            <a:ext cx="99969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7950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Controllare l'elenco degli agenti (punto finale)</a:t>
            </a:r>
            <a:endParaRPr/>
          </a:p>
        </p:txBody>
      </p:sp>
      <p:sp>
        <p:nvSpPr>
          <p:cNvPr id="389" name="Google Shape;389;p24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24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90" name="Google Shape;390;p24"/>
          <p:cNvGrpSpPr/>
          <p:nvPr/>
        </p:nvGrpSpPr>
        <p:grpSpPr>
          <a:xfrm>
            <a:off x="215793" y="2199559"/>
            <a:ext cx="11722207" cy="4222884"/>
            <a:chOff x="215793" y="2199559"/>
            <a:chExt cx="11722207" cy="4222884"/>
          </a:xfrm>
        </p:grpSpPr>
        <p:pic>
          <p:nvPicPr>
            <p:cNvPr id="391" name="Google Shape;39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5793" y="2199559"/>
              <a:ext cx="5906982" cy="42228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5759" y="2349499"/>
              <a:ext cx="5420360" cy="3736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13120" y="2349499"/>
              <a:ext cx="6024880" cy="3736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24"/>
            <p:cNvSpPr/>
            <p:nvPr/>
          </p:nvSpPr>
          <p:spPr>
            <a:xfrm>
              <a:off x="6216649" y="5096510"/>
              <a:ext cx="2710180" cy="236220"/>
            </a:xfrm>
            <a:custGeom>
              <a:rect b="b" l="l" r="r" t="t"/>
              <a:pathLst>
                <a:path extrusionOk="0" h="236220" w="2710179">
                  <a:moveTo>
                    <a:pt x="0" y="236219"/>
                  </a:moveTo>
                  <a:lnTo>
                    <a:pt x="2710179" y="236219"/>
                  </a:lnTo>
                  <a:lnTo>
                    <a:pt x="2710179" y="0"/>
                  </a:lnTo>
                  <a:lnTo>
                    <a:pt x="0" y="0"/>
                  </a:lnTo>
                  <a:lnTo>
                    <a:pt x="0" y="23621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Google Shape;395;p24"/>
          <p:cNvSpPr txBox="1"/>
          <p:nvPr/>
        </p:nvSpPr>
        <p:spPr>
          <a:xfrm>
            <a:off x="1103005" y="1017073"/>
            <a:ext cx="44031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Assicurarsi che il proprio agente sia elencato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sul server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6" name="Google Shape;396;p24"/>
          <p:cNvSpPr txBox="1"/>
          <p:nvPr/>
        </p:nvSpPr>
        <p:spPr>
          <a:xfrm>
            <a:off x="7252081" y="6480423"/>
            <a:ext cx="42183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/var/ossec/bin/gestione_agenti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7" name="Google Shape;397;p24"/>
          <p:cNvSpPr txBox="1"/>
          <p:nvPr/>
        </p:nvSpPr>
        <p:spPr>
          <a:xfrm>
            <a:off x="1102994" y="1584071"/>
            <a:ext cx="41655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Elencare tutti gli agenti del server utilizzando: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Sudo /var/ossec/bin/agent_control -l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8" name="Google Shape;398;p24"/>
          <p:cNvSpPr txBox="1"/>
          <p:nvPr/>
        </p:nvSpPr>
        <p:spPr>
          <a:xfrm>
            <a:off x="6127496" y="1446148"/>
            <a:ext cx="55257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176655" lvl="0" marL="1188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Ora si dovrebbe vedere l'agente aggiunto di recente nell'elenco degli agenti del server Wazuh.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"/>
          <p:cNvSpPr txBox="1"/>
          <p:nvPr>
            <p:ph type="title"/>
          </p:nvPr>
        </p:nvSpPr>
        <p:spPr>
          <a:xfrm>
            <a:off x="875351" y="399725"/>
            <a:ext cx="81093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dell'agente (punto finale)</a:t>
            </a:r>
            <a:endParaRPr/>
          </a:p>
        </p:txBody>
      </p:sp>
      <p:sp>
        <p:nvSpPr>
          <p:cNvPr id="404" name="Google Shape;404;p25"/>
          <p:cNvSpPr txBox="1"/>
          <p:nvPr/>
        </p:nvSpPr>
        <p:spPr>
          <a:xfrm>
            <a:off x="607059" y="1137920"/>
            <a:ext cx="111444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Controllare l'agente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installato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dalla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dashboard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Visitare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server Wazuh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attraverso il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browser web dell'agente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utilizzando l'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indirizzo IP Wazuh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 questo punto si dovrebbe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vedere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quanti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agenti attivi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sono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 esecuzione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comunicano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con il sistema di gestione delle risorse.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Server Wazuh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25"/>
          <p:cNvSpPr txBox="1"/>
          <p:nvPr/>
        </p:nvSpPr>
        <p:spPr>
          <a:xfrm>
            <a:off x="607059" y="4023423"/>
            <a:ext cx="24741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655" lvl="0" marL="2997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In questo esempio, abbiamo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due agenti attivi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06" name="Google Shape;406;p25"/>
          <p:cNvGrpSpPr/>
          <p:nvPr/>
        </p:nvGrpSpPr>
        <p:grpSpPr>
          <a:xfrm>
            <a:off x="3474720" y="2565425"/>
            <a:ext cx="8717280" cy="4292574"/>
            <a:chOff x="3474720" y="2565425"/>
            <a:chExt cx="8717280" cy="4292574"/>
          </a:xfrm>
        </p:grpSpPr>
        <p:pic>
          <p:nvPicPr>
            <p:cNvPr id="407" name="Google Shape;407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4720" y="2565425"/>
              <a:ext cx="8717280" cy="429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70300" y="2760979"/>
              <a:ext cx="8458200" cy="40970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5"/>
            <p:cNvSpPr/>
            <p:nvPr/>
          </p:nvSpPr>
          <p:spPr>
            <a:xfrm>
              <a:off x="3671570" y="3633469"/>
              <a:ext cx="8458200" cy="2461260"/>
            </a:xfrm>
            <a:custGeom>
              <a:rect b="b" l="l" r="r" t="t"/>
              <a:pathLst>
                <a:path extrusionOk="0" h="2461260" w="8458200">
                  <a:moveTo>
                    <a:pt x="1135379" y="243839"/>
                  </a:moveTo>
                  <a:lnTo>
                    <a:pt x="2268219" y="243839"/>
                  </a:lnTo>
                  <a:lnTo>
                    <a:pt x="2268219" y="0"/>
                  </a:lnTo>
                  <a:lnTo>
                    <a:pt x="1135379" y="0"/>
                  </a:lnTo>
                  <a:lnTo>
                    <a:pt x="1135379" y="243839"/>
                  </a:lnTo>
                  <a:close/>
                </a:path>
                <a:path extrusionOk="0" h="2461260" w="8458200">
                  <a:moveTo>
                    <a:pt x="0" y="2461260"/>
                  </a:moveTo>
                  <a:lnTo>
                    <a:pt x="8458200" y="2461260"/>
                  </a:lnTo>
                  <a:lnTo>
                    <a:pt x="8458200" y="2217419"/>
                  </a:lnTo>
                  <a:lnTo>
                    <a:pt x="0" y="2217419"/>
                  </a:lnTo>
                  <a:lnTo>
                    <a:pt x="0" y="24612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0" name="Google Shape;410;p2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6"/>
          <p:cNvGrpSpPr/>
          <p:nvPr/>
        </p:nvGrpSpPr>
        <p:grpSpPr>
          <a:xfrm>
            <a:off x="500380" y="1539265"/>
            <a:ext cx="11268710" cy="5318734"/>
            <a:chOff x="500380" y="1539265"/>
            <a:chExt cx="11268710" cy="5318734"/>
          </a:xfrm>
        </p:grpSpPr>
        <p:pic>
          <p:nvPicPr>
            <p:cNvPr id="416" name="Google Shape;416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0380" y="1539265"/>
              <a:ext cx="11268710" cy="5318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5960" y="1734820"/>
              <a:ext cx="10690860" cy="51231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8" name="Google Shape;418;p26"/>
          <p:cNvSpPr txBox="1"/>
          <p:nvPr>
            <p:ph type="title"/>
          </p:nvPr>
        </p:nvSpPr>
        <p:spPr>
          <a:xfrm>
            <a:off x="875351" y="399725"/>
            <a:ext cx="7995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Avvio dell'agente (punto finale)</a:t>
            </a:r>
            <a:endParaRPr/>
          </a:p>
        </p:txBody>
      </p:sp>
      <p:sp>
        <p:nvSpPr>
          <p:cNvPr id="419" name="Google Shape;419;p26"/>
          <p:cNvSpPr txBox="1"/>
          <p:nvPr/>
        </p:nvSpPr>
        <p:spPr>
          <a:xfrm>
            <a:off x="875347" y="1167765"/>
            <a:ext cx="5340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003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In questo esempio, abbiamo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tre agenti attivi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26"/>
          <p:cNvSpPr txBox="1"/>
          <p:nvPr/>
        </p:nvSpPr>
        <p:spPr>
          <a:xfrm>
            <a:off x="2026666" y="5964237"/>
            <a:ext cx="59430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Raspberry pi client, server e il mio dispositivo Admin Kali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1" name="Google Shape;421;p26"/>
          <p:cNvSpPr/>
          <p:nvPr/>
        </p:nvSpPr>
        <p:spPr>
          <a:xfrm>
            <a:off x="2683510" y="5134609"/>
            <a:ext cx="1341120" cy="800100"/>
          </a:xfrm>
          <a:custGeom>
            <a:rect b="b" l="l" r="r" t="t"/>
            <a:pathLst>
              <a:path extrusionOk="0" h="800100" w="1341120">
                <a:moveTo>
                  <a:pt x="0" y="800099"/>
                </a:moveTo>
                <a:lnTo>
                  <a:pt x="1341119" y="800099"/>
                </a:lnTo>
                <a:lnTo>
                  <a:pt x="1341119" y="0"/>
                </a:lnTo>
                <a:lnTo>
                  <a:pt x="0" y="0"/>
                </a:lnTo>
                <a:lnTo>
                  <a:pt x="0" y="800099"/>
                </a:lnTo>
                <a:close/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28" name="Google Shape;428;p27"/>
          <p:cNvSpPr txBox="1"/>
          <p:nvPr/>
        </p:nvSpPr>
        <p:spPr>
          <a:xfrm>
            <a:off x="419100" y="2191700"/>
            <a:ext cx="5230800" cy="27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Valutazione della configurazione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215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274320" lvl="0" marL="2997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Questo processo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verifica se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il sistema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è conforme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standard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alle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linee guida di sicurezza stabiliti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99720" marR="5080" rtl="0" algn="just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aiuta a monitorare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lo stato di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conformità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tutte le vostre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risorse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assicurandovi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che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seguano le politiche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e 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controlli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 sicurezza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necessari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29" name="Google Shape;429;p27"/>
          <p:cNvGrpSpPr/>
          <p:nvPr/>
        </p:nvGrpSpPr>
        <p:grpSpPr>
          <a:xfrm>
            <a:off x="6908392" y="1616586"/>
            <a:ext cx="4843362" cy="3945492"/>
            <a:chOff x="4569459" y="1188707"/>
            <a:chExt cx="7622540" cy="4908550"/>
          </a:xfrm>
        </p:grpSpPr>
        <p:pic>
          <p:nvPicPr>
            <p:cNvPr id="430" name="Google Shape;43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9459" y="1188707"/>
              <a:ext cx="7622540" cy="4908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65039" y="1384299"/>
              <a:ext cx="7404100" cy="433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27"/>
            <p:cNvSpPr/>
            <p:nvPr/>
          </p:nvSpPr>
          <p:spPr>
            <a:xfrm>
              <a:off x="4781549" y="4029710"/>
              <a:ext cx="1016000" cy="147320"/>
            </a:xfrm>
            <a:custGeom>
              <a:rect b="b" l="l" r="r" t="t"/>
              <a:pathLst>
                <a:path extrusionOk="0" h="147320" w="1016000">
                  <a:moveTo>
                    <a:pt x="0" y="147319"/>
                  </a:moveTo>
                  <a:lnTo>
                    <a:pt x="1016000" y="147319"/>
                  </a:lnTo>
                  <a:lnTo>
                    <a:pt x="1016000" y="0"/>
                  </a:lnTo>
                  <a:lnTo>
                    <a:pt x="0" y="0"/>
                  </a:lnTo>
                  <a:lnTo>
                    <a:pt x="0" y="14731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3" name="Google Shape;433;p2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28"/>
          <p:cNvGrpSpPr/>
          <p:nvPr/>
        </p:nvGrpSpPr>
        <p:grpSpPr>
          <a:xfrm>
            <a:off x="4874259" y="1968474"/>
            <a:ext cx="7317740" cy="3813810"/>
            <a:chOff x="4874259" y="1968474"/>
            <a:chExt cx="7317740" cy="3813810"/>
          </a:xfrm>
        </p:grpSpPr>
        <p:pic>
          <p:nvPicPr>
            <p:cNvPr id="439" name="Google Shape;439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74259" y="1968474"/>
              <a:ext cx="7317740" cy="38138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9839" y="2164080"/>
              <a:ext cx="6967219" cy="323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28"/>
            <p:cNvSpPr/>
            <p:nvPr/>
          </p:nvSpPr>
          <p:spPr>
            <a:xfrm>
              <a:off x="5274309" y="4715510"/>
              <a:ext cx="6009640" cy="172720"/>
            </a:xfrm>
            <a:custGeom>
              <a:rect b="b" l="l" r="r" t="t"/>
              <a:pathLst>
                <a:path extrusionOk="0" h="172720" w="6009640">
                  <a:moveTo>
                    <a:pt x="0" y="172719"/>
                  </a:moveTo>
                  <a:lnTo>
                    <a:pt x="6009640" y="172719"/>
                  </a:lnTo>
                  <a:lnTo>
                    <a:pt x="6009640" y="0"/>
                  </a:lnTo>
                  <a:lnTo>
                    <a:pt x="0" y="0"/>
                  </a:lnTo>
                  <a:lnTo>
                    <a:pt x="0" y="17271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8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43" name="Google Shape;443;p2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p28"/>
          <p:cNvSpPr txBox="1"/>
          <p:nvPr/>
        </p:nvSpPr>
        <p:spPr>
          <a:xfrm>
            <a:off x="419100" y="2191702"/>
            <a:ext cx="287591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Valutazione della configurazione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5" name="Google Shape;445;p28"/>
          <p:cNvSpPr txBox="1"/>
          <p:nvPr/>
        </p:nvSpPr>
        <p:spPr>
          <a:xfrm>
            <a:off x="419100" y="3838257"/>
            <a:ext cx="397129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Selezionare l'agente da controllare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29"/>
          <p:cNvGrpSpPr/>
          <p:nvPr/>
        </p:nvGrpSpPr>
        <p:grpSpPr>
          <a:xfrm>
            <a:off x="4282440" y="1125207"/>
            <a:ext cx="7909560" cy="5088890"/>
            <a:chOff x="4282440" y="1125207"/>
            <a:chExt cx="7909560" cy="5088890"/>
          </a:xfrm>
        </p:grpSpPr>
        <p:pic>
          <p:nvPicPr>
            <p:cNvPr id="451" name="Google Shape;45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440" y="1125207"/>
              <a:ext cx="7909559" cy="5088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2" name="Google Shape;45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78020" y="1320800"/>
              <a:ext cx="7713980" cy="4511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29"/>
            <p:cNvSpPr/>
            <p:nvPr/>
          </p:nvSpPr>
          <p:spPr>
            <a:xfrm>
              <a:off x="6445250" y="3181349"/>
              <a:ext cx="5544820" cy="2143760"/>
            </a:xfrm>
            <a:custGeom>
              <a:rect b="b" l="l" r="r" t="t"/>
              <a:pathLst>
                <a:path extrusionOk="0" h="2143760" w="5544820">
                  <a:moveTo>
                    <a:pt x="0" y="2143760"/>
                  </a:moveTo>
                  <a:lnTo>
                    <a:pt x="5544820" y="2143760"/>
                  </a:lnTo>
                  <a:lnTo>
                    <a:pt x="5544820" y="0"/>
                  </a:lnTo>
                  <a:lnTo>
                    <a:pt x="0" y="0"/>
                  </a:lnTo>
                  <a:lnTo>
                    <a:pt x="0" y="214376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29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55" name="Google Shape;455;p2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29"/>
          <p:cNvSpPr txBox="1"/>
          <p:nvPr/>
        </p:nvSpPr>
        <p:spPr>
          <a:xfrm>
            <a:off x="419100" y="2191702"/>
            <a:ext cx="287591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Valutazione della configurazione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" name="Google Shape;457;p29"/>
          <p:cNvSpPr txBox="1"/>
          <p:nvPr/>
        </p:nvSpPr>
        <p:spPr>
          <a:xfrm>
            <a:off x="419100" y="3289934"/>
            <a:ext cx="3559175" cy="1397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Ecco un elenco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avvisi di sicurezza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comuni, le loro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descrizioni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raccomandazioni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il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miglioramento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la loro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corrispondenza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con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conformità normativa.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"/>
            <a:ext cx="5842000" cy="686307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>
            <p:ph type="title"/>
          </p:nvPr>
        </p:nvSpPr>
        <p:spPr>
          <a:xfrm>
            <a:off x="5920740" y="2894391"/>
            <a:ext cx="1207135" cy="107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6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SIEM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259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B900"/>
                </a:solidFill>
              </a:rPr>
              <a:t>Wazuh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0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63" name="Google Shape;463;p30"/>
          <p:cNvSpPr txBox="1"/>
          <p:nvPr/>
        </p:nvSpPr>
        <p:spPr>
          <a:xfrm>
            <a:off x="342265" y="2165350"/>
            <a:ext cx="213233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Rilevamento del malware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4" name="Google Shape;464;p30"/>
          <p:cNvSpPr txBox="1"/>
          <p:nvPr/>
        </p:nvSpPr>
        <p:spPr>
          <a:xfrm>
            <a:off x="342265" y="3262884"/>
            <a:ext cx="3557904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Eseguire un'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indagine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verificare se sono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stati rilevati file sospetti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su qualsiasi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endpoint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65" name="Google Shape;465;p30"/>
          <p:cNvGrpSpPr/>
          <p:nvPr/>
        </p:nvGrpSpPr>
        <p:grpSpPr>
          <a:xfrm>
            <a:off x="5184581" y="759450"/>
            <a:ext cx="7008003" cy="5343748"/>
            <a:chOff x="3782059" y="759434"/>
            <a:chExt cx="8409940" cy="5325110"/>
          </a:xfrm>
        </p:grpSpPr>
        <p:pic>
          <p:nvPicPr>
            <p:cNvPr id="466" name="Google Shape;46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82059" y="759434"/>
              <a:ext cx="8409940" cy="5325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77639" y="955040"/>
              <a:ext cx="8107679" cy="47472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30"/>
            <p:cNvSpPr/>
            <p:nvPr/>
          </p:nvSpPr>
          <p:spPr>
            <a:xfrm>
              <a:off x="5993129" y="2851149"/>
              <a:ext cx="1922780" cy="718820"/>
            </a:xfrm>
            <a:custGeom>
              <a:rect b="b" l="l" r="r" t="t"/>
              <a:pathLst>
                <a:path extrusionOk="0" h="718820" w="1922779">
                  <a:moveTo>
                    <a:pt x="0" y="718820"/>
                  </a:moveTo>
                  <a:lnTo>
                    <a:pt x="1922779" y="718820"/>
                  </a:lnTo>
                  <a:lnTo>
                    <a:pt x="1922779" y="0"/>
                  </a:lnTo>
                  <a:lnTo>
                    <a:pt x="0" y="0"/>
                  </a:lnTo>
                  <a:lnTo>
                    <a:pt x="0" y="71882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" name="Google Shape;469;p3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1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75" name="Google Shape;475;p31"/>
          <p:cNvSpPr txBox="1"/>
          <p:nvPr/>
        </p:nvSpPr>
        <p:spPr>
          <a:xfrm>
            <a:off x="419100" y="2191702"/>
            <a:ext cx="213360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Rilevamento del malware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6" name="Google Shape;476;p31"/>
          <p:cNvSpPr txBox="1"/>
          <p:nvPr/>
        </p:nvSpPr>
        <p:spPr>
          <a:xfrm>
            <a:off x="419100" y="3289934"/>
            <a:ext cx="3558540" cy="1671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stata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attività sospetta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che si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riferiva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 un rischio per la sicurezza perché un file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 configurazione critico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elasticsearch.yml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non dovrebbe essere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scrivibile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da tutti gli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utenti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477" name="Google Shape;477;p31"/>
          <p:cNvGrpSpPr/>
          <p:nvPr/>
        </p:nvGrpSpPr>
        <p:grpSpPr>
          <a:xfrm>
            <a:off x="3858259" y="1290332"/>
            <a:ext cx="8333740" cy="5309870"/>
            <a:chOff x="3858259" y="1290332"/>
            <a:chExt cx="8333740" cy="5309870"/>
          </a:xfrm>
        </p:grpSpPr>
        <p:pic>
          <p:nvPicPr>
            <p:cNvPr id="478" name="Google Shape;47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58259" y="1290332"/>
              <a:ext cx="8333740" cy="53098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53839" y="1485899"/>
              <a:ext cx="8036559" cy="47320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3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32"/>
          <p:cNvGrpSpPr/>
          <p:nvPr/>
        </p:nvGrpSpPr>
        <p:grpSpPr>
          <a:xfrm>
            <a:off x="2463800" y="2313926"/>
            <a:ext cx="7890509" cy="4544073"/>
            <a:chOff x="2463800" y="2313926"/>
            <a:chExt cx="7890509" cy="4544073"/>
          </a:xfrm>
        </p:grpSpPr>
        <p:pic>
          <p:nvPicPr>
            <p:cNvPr id="486" name="Google Shape;486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63800" y="2313926"/>
              <a:ext cx="7890509" cy="4544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59379" y="2509520"/>
              <a:ext cx="7312659" cy="4079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32"/>
            <p:cNvSpPr/>
            <p:nvPr/>
          </p:nvSpPr>
          <p:spPr>
            <a:xfrm>
              <a:off x="2731770" y="4911090"/>
              <a:ext cx="1747520" cy="617220"/>
            </a:xfrm>
            <a:custGeom>
              <a:rect b="b" l="l" r="r" t="t"/>
              <a:pathLst>
                <a:path extrusionOk="0" h="617220" w="1747520">
                  <a:moveTo>
                    <a:pt x="0" y="617220"/>
                  </a:moveTo>
                  <a:lnTo>
                    <a:pt x="1747520" y="617220"/>
                  </a:lnTo>
                  <a:lnTo>
                    <a:pt x="1747520" y="0"/>
                  </a:lnTo>
                  <a:lnTo>
                    <a:pt x="0" y="0"/>
                  </a:lnTo>
                  <a:lnTo>
                    <a:pt x="0" y="617220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32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90" name="Google Shape;490;p32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1" name="Google Shape;491;p32"/>
          <p:cNvSpPr txBox="1"/>
          <p:nvPr/>
        </p:nvSpPr>
        <p:spPr>
          <a:xfrm>
            <a:off x="298767" y="1358900"/>
            <a:ext cx="115977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Monitoraggio dell'integrità dei file</a:t>
            </a:r>
            <a:endParaRPr sz="17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progettato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monitorare i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file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system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rilevare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qualsiasi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modifica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contenuto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o delle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autorizzazioni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, o qualsiasi attività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sospetta correlata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che potrebbe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indicare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una potenziale </a:t>
            </a:r>
            <a:r>
              <a:rPr b="1" lang="en-US" sz="1700">
                <a:latin typeface="Tahoma"/>
                <a:ea typeface="Tahoma"/>
                <a:cs typeface="Tahoma"/>
                <a:sym typeface="Tahoma"/>
              </a:rPr>
              <a:t>violazione dell'integrità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497" name="Google Shape;497;p33"/>
          <p:cNvSpPr txBox="1"/>
          <p:nvPr/>
        </p:nvSpPr>
        <p:spPr>
          <a:xfrm>
            <a:off x="4809109" y="5188203"/>
            <a:ext cx="3815700" cy="2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Abilitiamo insieme questa funzione </a:t>
            </a:r>
            <a:r>
              <a:rPr lang="en-US" sz="16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☺</a:t>
            </a:r>
            <a:endParaRPr sz="16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498" name="Google Shape;498;p33"/>
          <p:cNvGrpSpPr/>
          <p:nvPr/>
        </p:nvGrpSpPr>
        <p:grpSpPr>
          <a:xfrm>
            <a:off x="1747520" y="2882900"/>
            <a:ext cx="9711690" cy="2264283"/>
            <a:chOff x="1747520" y="2882900"/>
            <a:chExt cx="9711690" cy="2264283"/>
          </a:xfrm>
        </p:grpSpPr>
        <p:pic>
          <p:nvPicPr>
            <p:cNvPr id="499" name="Google Shape;49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47520" y="2882900"/>
              <a:ext cx="9711690" cy="22642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43100" y="3078479"/>
              <a:ext cx="9133840" cy="1686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33"/>
          <p:cNvSpPr txBox="1"/>
          <p:nvPr/>
        </p:nvSpPr>
        <p:spPr>
          <a:xfrm>
            <a:off x="5480430" y="4095750"/>
            <a:ext cx="2583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È disattivato per impostazione predefinita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Google Shape;502;p33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3" name="Google Shape;503;p33"/>
          <p:cNvSpPr txBox="1"/>
          <p:nvPr/>
        </p:nvSpPr>
        <p:spPr>
          <a:xfrm>
            <a:off x="298767" y="1358900"/>
            <a:ext cx="1159764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Monitoraggio dell'integrità dei file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È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progettato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monitorare i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file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system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rilevare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qualsiasi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modifica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contenuto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delle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autorizzazioni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 o qualsiasi attività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sospetta correlata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potrebbe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indicare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una potenziale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violazione dell'integrità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4"/>
          <p:cNvGrpSpPr/>
          <p:nvPr/>
        </p:nvGrpSpPr>
        <p:grpSpPr>
          <a:xfrm>
            <a:off x="55690" y="2430691"/>
            <a:ext cx="6305929" cy="3719982"/>
            <a:chOff x="55690" y="2430691"/>
            <a:chExt cx="6305929" cy="3719982"/>
          </a:xfrm>
        </p:grpSpPr>
        <p:pic>
          <p:nvPicPr>
            <p:cNvPr id="509" name="Google Shape;50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690" y="2430691"/>
              <a:ext cx="6305929" cy="3719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5739" y="2580640"/>
              <a:ext cx="5819140" cy="32334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34"/>
            <p:cNvSpPr/>
            <p:nvPr/>
          </p:nvSpPr>
          <p:spPr>
            <a:xfrm>
              <a:off x="499110" y="3666490"/>
              <a:ext cx="4980940" cy="513080"/>
            </a:xfrm>
            <a:custGeom>
              <a:rect b="b" l="l" r="r" t="t"/>
              <a:pathLst>
                <a:path extrusionOk="0" h="513079" w="4980940">
                  <a:moveTo>
                    <a:pt x="0" y="513080"/>
                  </a:moveTo>
                  <a:lnTo>
                    <a:pt x="4980940" y="513080"/>
                  </a:lnTo>
                  <a:lnTo>
                    <a:pt x="4980940" y="0"/>
                  </a:lnTo>
                  <a:lnTo>
                    <a:pt x="0" y="0"/>
                  </a:lnTo>
                  <a:lnTo>
                    <a:pt x="0" y="513080"/>
                  </a:lnTo>
                  <a:close/>
                </a:path>
              </a:pathLst>
            </a:custGeom>
            <a:noFill/>
            <a:ln cap="flat" cmpd="sng" w="285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34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513" name="Google Shape;513;p34"/>
          <p:cNvSpPr txBox="1"/>
          <p:nvPr/>
        </p:nvSpPr>
        <p:spPr>
          <a:xfrm>
            <a:off x="387984" y="1334579"/>
            <a:ext cx="4527550" cy="718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4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Sul dispositivo Wazuh-Server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311785" rtl="0" algn="l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nano /var/ossec/etc/ossec.conf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4" name="Google Shape;514;p34"/>
          <p:cNvSpPr txBox="1"/>
          <p:nvPr/>
        </p:nvSpPr>
        <p:spPr>
          <a:xfrm>
            <a:off x="7646669" y="5897879"/>
            <a:ext cx="20173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Salvare le modifiche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15" name="Google Shape;515;p34"/>
          <p:cNvGrpSpPr/>
          <p:nvPr/>
        </p:nvGrpSpPr>
        <p:grpSpPr>
          <a:xfrm>
            <a:off x="5475223" y="2578100"/>
            <a:ext cx="6662166" cy="3235960"/>
            <a:chOff x="5475223" y="2578100"/>
            <a:chExt cx="6662166" cy="3235960"/>
          </a:xfrm>
        </p:grpSpPr>
        <p:pic>
          <p:nvPicPr>
            <p:cNvPr id="516" name="Google Shape;516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16979" y="2578100"/>
              <a:ext cx="5819139" cy="3235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34"/>
            <p:cNvSpPr/>
            <p:nvPr/>
          </p:nvSpPr>
          <p:spPr>
            <a:xfrm>
              <a:off x="6417309" y="2782570"/>
              <a:ext cx="5720080" cy="2479040"/>
            </a:xfrm>
            <a:custGeom>
              <a:rect b="b" l="l" r="r" t="t"/>
              <a:pathLst>
                <a:path extrusionOk="0" h="2479040" w="5720080">
                  <a:moveTo>
                    <a:pt x="0" y="2479040"/>
                  </a:moveTo>
                  <a:lnTo>
                    <a:pt x="5720080" y="2479040"/>
                  </a:lnTo>
                  <a:lnTo>
                    <a:pt x="5720080" y="1965959"/>
                  </a:lnTo>
                  <a:lnTo>
                    <a:pt x="0" y="1965959"/>
                  </a:lnTo>
                  <a:lnTo>
                    <a:pt x="0" y="2479040"/>
                  </a:lnTo>
                  <a:close/>
                </a:path>
                <a:path extrusionOk="0" h="2479040" w="5720080">
                  <a:moveTo>
                    <a:pt x="0" y="513079"/>
                  </a:moveTo>
                  <a:lnTo>
                    <a:pt x="3962399" y="513079"/>
                  </a:lnTo>
                  <a:lnTo>
                    <a:pt x="3962399" y="0"/>
                  </a:lnTo>
                  <a:lnTo>
                    <a:pt x="0" y="0"/>
                  </a:lnTo>
                  <a:lnTo>
                    <a:pt x="0" y="51307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5475223" y="3918838"/>
              <a:ext cx="942340" cy="1086485"/>
            </a:xfrm>
            <a:custGeom>
              <a:rect b="b" l="l" r="r" t="t"/>
              <a:pathLst>
                <a:path extrusionOk="0" h="1086485" w="942339">
                  <a:moveTo>
                    <a:pt x="887544" y="1032946"/>
                  </a:moveTo>
                  <a:lnTo>
                    <a:pt x="863600" y="1053719"/>
                  </a:lnTo>
                  <a:lnTo>
                    <a:pt x="942339" y="1086358"/>
                  </a:lnTo>
                  <a:lnTo>
                    <a:pt x="931082" y="1042543"/>
                  </a:lnTo>
                  <a:lnTo>
                    <a:pt x="895858" y="1042543"/>
                  </a:lnTo>
                  <a:lnTo>
                    <a:pt x="887544" y="1032946"/>
                  </a:lnTo>
                  <a:close/>
                </a:path>
                <a:path extrusionOk="0" h="1086485" w="942339">
                  <a:moveTo>
                    <a:pt x="897200" y="1024568"/>
                  </a:moveTo>
                  <a:lnTo>
                    <a:pt x="887544" y="1032946"/>
                  </a:lnTo>
                  <a:lnTo>
                    <a:pt x="895858" y="1042543"/>
                  </a:lnTo>
                  <a:lnTo>
                    <a:pt x="905510" y="1034161"/>
                  </a:lnTo>
                  <a:lnTo>
                    <a:pt x="897200" y="1024568"/>
                  </a:lnTo>
                  <a:close/>
                </a:path>
                <a:path extrusionOk="0" h="1086485" w="942339">
                  <a:moveTo>
                    <a:pt x="921130" y="1003808"/>
                  </a:moveTo>
                  <a:lnTo>
                    <a:pt x="897200" y="1024568"/>
                  </a:lnTo>
                  <a:lnTo>
                    <a:pt x="905510" y="1034161"/>
                  </a:lnTo>
                  <a:lnTo>
                    <a:pt x="895858" y="1042543"/>
                  </a:lnTo>
                  <a:lnTo>
                    <a:pt x="931082" y="1042543"/>
                  </a:lnTo>
                  <a:lnTo>
                    <a:pt x="921130" y="1003808"/>
                  </a:lnTo>
                  <a:close/>
                </a:path>
                <a:path extrusionOk="0" h="1086485" w="942339">
                  <a:moveTo>
                    <a:pt x="9651" y="0"/>
                  </a:moveTo>
                  <a:lnTo>
                    <a:pt x="0" y="8381"/>
                  </a:lnTo>
                  <a:lnTo>
                    <a:pt x="887544" y="1032946"/>
                  </a:lnTo>
                  <a:lnTo>
                    <a:pt x="897200" y="1024568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E02E6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9" name="Google Shape;519;p34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35"/>
          <p:cNvGrpSpPr/>
          <p:nvPr/>
        </p:nvGrpSpPr>
        <p:grpSpPr>
          <a:xfrm>
            <a:off x="45422" y="1440045"/>
            <a:ext cx="6313764" cy="3783598"/>
            <a:chOff x="45422" y="1440045"/>
            <a:chExt cx="6313764" cy="3783598"/>
          </a:xfrm>
        </p:grpSpPr>
        <p:pic>
          <p:nvPicPr>
            <p:cNvPr id="525" name="Google Shape;525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22" y="1440045"/>
              <a:ext cx="6313764" cy="3783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2559" y="1590039"/>
              <a:ext cx="5859780" cy="3296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35"/>
            <p:cNvSpPr/>
            <p:nvPr/>
          </p:nvSpPr>
          <p:spPr>
            <a:xfrm>
              <a:off x="97789" y="4398010"/>
              <a:ext cx="5925820" cy="637540"/>
            </a:xfrm>
            <a:custGeom>
              <a:rect b="b" l="l" r="r" t="t"/>
              <a:pathLst>
                <a:path extrusionOk="0" h="637539" w="5925820">
                  <a:moveTo>
                    <a:pt x="0" y="637539"/>
                  </a:moveTo>
                  <a:lnTo>
                    <a:pt x="5925820" y="637539"/>
                  </a:lnTo>
                  <a:lnTo>
                    <a:pt x="5925820" y="0"/>
                  </a:lnTo>
                  <a:lnTo>
                    <a:pt x="0" y="0"/>
                  </a:lnTo>
                  <a:lnTo>
                    <a:pt x="0" y="63753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8" name="Google Shape;528;p35"/>
          <p:cNvSpPr txBox="1"/>
          <p:nvPr>
            <p:ph type="title"/>
          </p:nvPr>
        </p:nvSpPr>
        <p:spPr>
          <a:xfrm>
            <a:off x="497840" y="222587"/>
            <a:ext cx="8371840" cy="1074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25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529" name="Google Shape;529;p35"/>
          <p:cNvSpPr txBox="1"/>
          <p:nvPr/>
        </p:nvSpPr>
        <p:spPr>
          <a:xfrm>
            <a:off x="1229994" y="5124450"/>
            <a:ext cx="4018279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Riavviare il server wazuh utilizzando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systemctl restart wazuh-manager.service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0" name="Google Shape;530;p35"/>
          <p:cNvSpPr txBox="1"/>
          <p:nvPr/>
        </p:nvSpPr>
        <p:spPr>
          <a:xfrm>
            <a:off x="3418204" y="4367593"/>
            <a:ext cx="1273175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Nessun errore </a:t>
            </a:r>
            <a:r>
              <a:rPr lang="en-US" sz="1800">
                <a:solidFill>
                  <a:srgbClr val="CF2D1D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☺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grpSp>
        <p:nvGrpSpPr>
          <p:cNvPr id="531" name="Google Shape;531;p35"/>
          <p:cNvGrpSpPr/>
          <p:nvPr/>
        </p:nvGrpSpPr>
        <p:grpSpPr>
          <a:xfrm>
            <a:off x="5974079" y="1394460"/>
            <a:ext cx="6217920" cy="3874770"/>
            <a:chOff x="5974079" y="1394460"/>
            <a:chExt cx="6217920" cy="3874770"/>
          </a:xfrm>
        </p:grpSpPr>
        <p:pic>
          <p:nvPicPr>
            <p:cNvPr id="532" name="Google Shape;532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74079" y="1394460"/>
              <a:ext cx="6217920" cy="3874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3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69659" y="1590040"/>
              <a:ext cx="5913120" cy="3296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4" name="Google Shape;534;p35"/>
          <p:cNvSpPr txBox="1"/>
          <p:nvPr/>
        </p:nvSpPr>
        <p:spPr>
          <a:xfrm>
            <a:off x="7140575" y="5124450"/>
            <a:ext cx="3975100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1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Controllare lo stato del server utilizzando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systemctl status wazuh-manager.service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5" name="Google Shape;535;p35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6"/>
          <p:cNvSpPr txBox="1"/>
          <p:nvPr>
            <p:ph type="title"/>
          </p:nvPr>
        </p:nvSpPr>
        <p:spPr>
          <a:xfrm>
            <a:off x="875351" y="399725"/>
            <a:ext cx="5315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541" name="Google Shape;541;p36"/>
          <p:cNvSpPr txBox="1"/>
          <p:nvPr/>
        </p:nvSpPr>
        <p:spPr>
          <a:xfrm>
            <a:off x="11131550" y="6323647"/>
            <a:ext cx="17780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36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269240" y="1243584"/>
            <a:ext cx="11303000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Creiamo un file chiamato "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test.txt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" nella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directory `/etc`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 vedere se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il File Integrity Monitoring di Wazuh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lo rileverà.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3" name="Google Shape;543;p36"/>
          <p:cNvSpPr txBox="1"/>
          <p:nvPr/>
        </p:nvSpPr>
        <p:spPr>
          <a:xfrm>
            <a:off x="269240" y="3075685"/>
            <a:ext cx="5987415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Sul lato agente, navigare nella directory `/etc` digitando: </a:t>
            </a: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cd /etc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4" name="Google Shape;544;p36"/>
          <p:cNvSpPr txBox="1"/>
          <p:nvPr/>
        </p:nvSpPr>
        <p:spPr>
          <a:xfrm>
            <a:off x="269240" y="4142740"/>
            <a:ext cx="54038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Quindi, creare il file usando il comando `touch`: </a:t>
            </a:r>
            <a:r>
              <a:rPr b="1" lang="en-US" sz="14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touch test.txt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5" name="Google Shape;545;p36"/>
          <p:cNvSpPr txBox="1"/>
          <p:nvPr/>
        </p:nvSpPr>
        <p:spPr>
          <a:xfrm>
            <a:off x="269240" y="6061392"/>
            <a:ext cx="1129601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Wazuh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dovrebbe ora essere in grado 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monitorare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modifiche non autorizzate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creazione di file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nel sistema critico.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6" name="Google Shape;546;p36"/>
          <p:cNvSpPr txBox="1"/>
          <p:nvPr/>
        </p:nvSpPr>
        <p:spPr>
          <a:xfrm>
            <a:off x="269240" y="6335712"/>
            <a:ext cx="12579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directory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47" name="Google Shape;547;p36"/>
          <p:cNvGrpSpPr/>
          <p:nvPr/>
        </p:nvGrpSpPr>
        <p:grpSpPr>
          <a:xfrm>
            <a:off x="6337300" y="2059927"/>
            <a:ext cx="5854700" cy="4334510"/>
            <a:chOff x="6337300" y="2059927"/>
            <a:chExt cx="5854700" cy="4334510"/>
          </a:xfrm>
        </p:grpSpPr>
        <p:pic>
          <p:nvPicPr>
            <p:cNvPr id="548" name="Google Shape;54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37300" y="2059927"/>
              <a:ext cx="5854700" cy="4334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32879" y="2255519"/>
              <a:ext cx="5468620" cy="37566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"/>
          <p:cNvSpPr txBox="1"/>
          <p:nvPr/>
        </p:nvSpPr>
        <p:spPr>
          <a:xfrm>
            <a:off x="11144250" y="6335528"/>
            <a:ext cx="1524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37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5" name="Google Shape;555;p37"/>
          <p:cNvSpPr txBox="1"/>
          <p:nvPr/>
        </p:nvSpPr>
        <p:spPr>
          <a:xfrm>
            <a:off x="1373505" y="2107565"/>
            <a:ext cx="3174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Aggiornare </a:t>
            </a:r>
            <a:r>
              <a:rPr b="1" lang="en-US" sz="12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ossec.conf </a:t>
            </a: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da questo percorso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/var/ossec/etc/ossec.conf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Google Shape;556;p37"/>
          <p:cNvSpPr txBox="1"/>
          <p:nvPr/>
        </p:nvSpPr>
        <p:spPr>
          <a:xfrm>
            <a:off x="6773926" y="2124709"/>
            <a:ext cx="45390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06400" lvl="0" marL="4191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ahoma"/>
                <a:ea typeface="Tahoma"/>
                <a:cs typeface="Tahoma"/>
                <a:sym typeface="Tahoma"/>
              </a:rPr>
              <a:t>Quindi riavviare l'agente utilizzando il seguente comando: </a:t>
            </a:r>
            <a:r>
              <a:rPr b="1" lang="en-US" sz="1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systemctl restart wazuh-agent.service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57" name="Google Shape;557;p37"/>
          <p:cNvGrpSpPr/>
          <p:nvPr/>
        </p:nvGrpSpPr>
        <p:grpSpPr>
          <a:xfrm>
            <a:off x="119379" y="2481541"/>
            <a:ext cx="12072621" cy="4376458"/>
            <a:chOff x="119379" y="2481541"/>
            <a:chExt cx="12072621" cy="4376458"/>
          </a:xfrm>
        </p:grpSpPr>
        <p:pic>
          <p:nvPicPr>
            <p:cNvPr id="558" name="Google Shape;55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379" y="2481541"/>
              <a:ext cx="6358890" cy="4376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4959" y="2677158"/>
              <a:ext cx="5781040" cy="40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0" name="Google Shape;560;p37"/>
            <p:cNvSpPr/>
            <p:nvPr/>
          </p:nvSpPr>
          <p:spPr>
            <a:xfrm>
              <a:off x="420370" y="3978910"/>
              <a:ext cx="5306060" cy="508000"/>
            </a:xfrm>
            <a:custGeom>
              <a:rect b="b" l="l" r="r" t="t"/>
              <a:pathLst>
                <a:path extrusionOk="0" h="508000" w="5306060">
                  <a:moveTo>
                    <a:pt x="0" y="508000"/>
                  </a:moveTo>
                  <a:lnTo>
                    <a:pt x="5306060" y="508000"/>
                  </a:lnTo>
                  <a:lnTo>
                    <a:pt x="5306060" y="0"/>
                  </a:lnTo>
                  <a:lnTo>
                    <a:pt x="0" y="0"/>
                  </a:lnTo>
                  <a:lnTo>
                    <a:pt x="0" y="50800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1" name="Google Shape;561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00420" y="2481541"/>
              <a:ext cx="6291580" cy="4376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96000" y="2677160"/>
              <a:ext cx="6024880" cy="40639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3" name="Google Shape;563;p37"/>
          <p:cNvSpPr txBox="1"/>
          <p:nvPr/>
        </p:nvSpPr>
        <p:spPr>
          <a:xfrm>
            <a:off x="8129905" y="3518789"/>
            <a:ext cx="127254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Nessun errore </a:t>
            </a:r>
            <a:r>
              <a:rPr lang="en-US" sz="1800">
                <a:solidFill>
                  <a:srgbClr val="CF2D1D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☺</a:t>
            </a: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564" name="Google Shape;564;p37"/>
          <p:cNvSpPr txBox="1"/>
          <p:nvPr>
            <p:ph type="title"/>
          </p:nvPr>
        </p:nvSpPr>
        <p:spPr>
          <a:xfrm>
            <a:off x="497840" y="222587"/>
            <a:ext cx="8371800" cy="1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9850">
            <a:spAutoFit/>
          </a:bodyPr>
          <a:lstStyle/>
          <a:p>
            <a:pPr indent="0" lvl="0" marL="389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Sicurezza degli endpoint</a:t>
            </a:r>
            <a:endParaRPr sz="3500"/>
          </a:p>
          <a:p>
            <a:pPr indent="0" lvl="0" marL="1270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Controllare la pagina di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monitoraggio dell'integrità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dei file sul lato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agente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; ora dovrebbe funzionare.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37"/>
          <p:cNvSpPr txBox="1"/>
          <p:nvPr/>
        </p:nvSpPr>
        <p:spPr>
          <a:xfrm>
            <a:off x="497840" y="1515490"/>
            <a:ext cx="11424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Tuttavia, se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non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vengono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rilevate modifiche a causa della creazione del file (text.txt),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potrebbe essere necessario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aggiornare il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file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ossec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conf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sull'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agente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per garantire il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monitoraggio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e il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rilevamento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corretto delle </a:t>
            </a:r>
            <a:r>
              <a:rPr b="1" lang="en-US" sz="1500">
                <a:latin typeface="Tahoma"/>
                <a:ea typeface="Tahoma"/>
                <a:cs typeface="Tahoma"/>
                <a:sym typeface="Tahoma"/>
              </a:rPr>
              <a:t>modifiche </a:t>
            </a: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al file.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/>
          <p:nvPr>
            <p:ph type="title"/>
          </p:nvPr>
        </p:nvSpPr>
        <p:spPr>
          <a:xfrm>
            <a:off x="875347" y="399732"/>
            <a:ext cx="389382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571" name="Google Shape;571;p38"/>
          <p:cNvSpPr txBox="1"/>
          <p:nvPr/>
        </p:nvSpPr>
        <p:spPr>
          <a:xfrm>
            <a:off x="3969259" y="1103695"/>
            <a:ext cx="37002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latin typeface="Tahoma"/>
                <a:ea typeface="Tahoma"/>
                <a:cs typeface="Tahoma"/>
                <a:sym typeface="Tahoma"/>
              </a:rPr>
              <a:t>Controllare lo stato dell'agente utilizzando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Sudo systemctl status wazuh-agent.service</a:t>
            </a:r>
            <a:endParaRPr sz="14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72" name="Google Shape;572;p38"/>
          <p:cNvGrpSpPr/>
          <p:nvPr/>
        </p:nvGrpSpPr>
        <p:grpSpPr>
          <a:xfrm>
            <a:off x="2626360" y="1808467"/>
            <a:ext cx="6854190" cy="4865370"/>
            <a:chOff x="2626360" y="1808467"/>
            <a:chExt cx="6854190" cy="4865370"/>
          </a:xfrm>
        </p:grpSpPr>
        <p:pic>
          <p:nvPicPr>
            <p:cNvPr id="573" name="Google Shape;573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26360" y="1808467"/>
              <a:ext cx="6854190" cy="4865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21940" y="2004060"/>
              <a:ext cx="6276340" cy="4287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38"/>
            <p:cNvSpPr/>
            <p:nvPr/>
          </p:nvSpPr>
          <p:spPr>
            <a:xfrm>
              <a:off x="3049270" y="2947669"/>
              <a:ext cx="2458720" cy="266700"/>
            </a:xfrm>
            <a:custGeom>
              <a:rect b="b" l="l" r="r" t="t"/>
              <a:pathLst>
                <a:path extrusionOk="0" h="266700" w="2458720">
                  <a:moveTo>
                    <a:pt x="0" y="266700"/>
                  </a:moveTo>
                  <a:lnTo>
                    <a:pt x="2458720" y="266700"/>
                  </a:lnTo>
                  <a:lnTo>
                    <a:pt x="245872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8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9"/>
          <p:cNvSpPr txBox="1"/>
          <p:nvPr>
            <p:ph type="ctrTitle"/>
          </p:nvPr>
        </p:nvSpPr>
        <p:spPr>
          <a:xfrm>
            <a:off x="875347" y="396557"/>
            <a:ext cx="59448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582" name="Google Shape;582;p39"/>
          <p:cNvSpPr txBox="1"/>
          <p:nvPr/>
        </p:nvSpPr>
        <p:spPr>
          <a:xfrm>
            <a:off x="659765" y="1116329"/>
            <a:ext cx="7201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Verificare nuovamente la pagina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Monitoraggio integrità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file sul lato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agente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83" name="Google Shape;583;p39"/>
          <p:cNvGrpSpPr/>
          <p:nvPr/>
        </p:nvGrpSpPr>
        <p:grpSpPr>
          <a:xfrm>
            <a:off x="1488439" y="1361427"/>
            <a:ext cx="9401810" cy="5496572"/>
            <a:chOff x="1488439" y="1361427"/>
            <a:chExt cx="9401810" cy="5496572"/>
          </a:xfrm>
        </p:grpSpPr>
        <p:pic>
          <p:nvPicPr>
            <p:cNvPr id="584" name="Google Shape;58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8439" y="1361427"/>
              <a:ext cx="9401810" cy="5496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84019" y="1557019"/>
              <a:ext cx="8823960" cy="52044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6" name="Google Shape;586;p3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4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88" name="Google Shape;88;p4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" name="Google Shape;8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4"/>
          <p:cNvSpPr txBox="1"/>
          <p:nvPr>
            <p:ph type="title"/>
          </p:nvPr>
        </p:nvSpPr>
        <p:spPr>
          <a:xfrm>
            <a:off x="875347" y="295528"/>
            <a:ext cx="1249045" cy="467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Wazuh</a:t>
            </a:r>
            <a:endParaRPr sz="2900"/>
          </a:p>
        </p:txBody>
      </p:sp>
      <p:sp>
        <p:nvSpPr>
          <p:cNvPr id="91" name="Google Shape;91;p4"/>
          <p:cNvSpPr txBox="1"/>
          <p:nvPr/>
        </p:nvSpPr>
        <p:spPr>
          <a:xfrm>
            <a:off x="11207750" y="6323647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4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4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540702" y="1077848"/>
            <a:ext cx="766762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Wazuh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offre un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solido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monitoraggio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della sicurezza e la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protezione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degli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asset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IT utilizzando: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Gestione delle informazioni e degli eventi di sicurezza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SIEM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) e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19" lvl="1" marL="7569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Funzionalità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di rilevamento e risposta estesa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XDR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).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7020" lvl="0" marL="299720" rtl="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Wazuh può essere utilizzato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diversi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casi d'uso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767585" y="2795523"/>
            <a:ext cx="248285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Valutazione della configurazione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256154" y="3335909"/>
            <a:ext cx="18415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Rilevamento del malware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2649854" y="3876040"/>
            <a:ext cx="232791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Monitoraggio dell'integrità dei file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2992120" y="4206282"/>
            <a:ext cx="195707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Caccia alle minacce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291465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Analisi dei dati di log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3586226" y="5270500"/>
            <a:ext cx="220726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Rilevamento delle vulnerabilità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6487795" y="5270500"/>
            <a:ext cx="175323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Risposta agli incidenti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800468" y="4206282"/>
            <a:ext cx="2209800" cy="88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725">
            <a:spAutoFit/>
          </a:bodyPr>
          <a:lstStyle/>
          <a:p>
            <a:pPr indent="0" lvl="0" marL="4959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Igiene informatica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Conformità normativa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7593710" y="3870007"/>
            <a:ext cx="185801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Sicurezza dei contenitori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7896225" y="3335909"/>
            <a:ext cx="206565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Gestione della postura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8300339" y="2800350"/>
            <a:ext cx="199199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Protezione del carico di lavoro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187642" y="6590347"/>
            <a:ext cx="950594" cy="147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Panoramica di Wazuh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0"/>
          <p:cNvSpPr txBox="1"/>
          <p:nvPr>
            <p:ph type="ctrTitle"/>
          </p:nvPr>
        </p:nvSpPr>
        <p:spPr>
          <a:xfrm>
            <a:off x="875347" y="396557"/>
            <a:ext cx="59448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592" name="Google Shape;592;p40"/>
          <p:cNvSpPr txBox="1"/>
          <p:nvPr/>
        </p:nvSpPr>
        <p:spPr>
          <a:xfrm>
            <a:off x="678815" y="1215009"/>
            <a:ext cx="7887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Threat Hunting: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rilevare qualsiasi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potenziale minaccia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informatica sugli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agenti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attivi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93" name="Google Shape;593;p40"/>
          <p:cNvGrpSpPr/>
          <p:nvPr/>
        </p:nvGrpSpPr>
        <p:grpSpPr>
          <a:xfrm>
            <a:off x="1653539" y="1516385"/>
            <a:ext cx="8807450" cy="5341614"/>
            <a:chOff x="1653539" y="1516385"/>
            <a:chExt cx="8807450" cy="5341614"/>
          </a:xfrm>
        </p:grpSpPr>
        <p:pic>
          <p:nvPicPr>
            <p:cNvPr id="594" name="Google Shape;594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3539" y="1516385"/>
              <a:ext cx="8807450" cy="53416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9119" y="1711959"/>
              <a:ext cx="8229600" cy="482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6" name="Google Shape;596;p40"/>
            <p:cNvSpPr/>
            <p:nvPr/>
          </p:nvSpPr>
          <p:spPr>
            <a:xfrm>
              <a:off x="6076949" y="3699509"/>
              <a:ext cx="1859280" cy="589280"/>
            </a:xfrm>
            <a:custGeom>
              <a:rect b="b" l="l" r="r" t="t"/>
              <a:pathLst>
                <a:path extrusionOk="0" h="589279" w="1859279">
                  <a:moveTo>
                    <a:pt x="0" y="589280"/>
                  </a:moveTo>
                  <a:lnTo>
                    <a:pt x="1859279" y="589280"/>
                  </a:lnTo>
                  <a:lnTo>
                    <a:pt x="1859279" y="0"/>
                  </a:lnTo>
                  <a:lnTo>
                    <a:pt x="0" y="0"/>
                  </a:lnTo>
                  <a:lnTo>
                    <a:pt x="0" y="58928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7" name="Google Shape;597;p40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41"/>
          <p:cNvGrpSpPr/>
          <p:nvPr/>
        </p:nvGrpSpPr>
        <p:grpSpPr>
          <a:xfrm>
            <a:off x="1201419" y="1541779"/>
            <a:ext cx="9262110" cy="5314950"/>
            <a:chOff x="1201419" y="1541779"/>
            <a:chExt cx="9262110" cy="5314950"/>
          </a:xfrm>
        </p:grpSpPr>
        <p:pic>
          <p:nvPicPr>
            <p:cNvPr id="603" name="Google Shape;60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01419" y="1541779"/>
              <a:ext cx="9262110" cy="5314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96999" y="1737359"/>
              <a:ext cx="8684260" cy="473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5" name="Google Shape;605;p41"/>
            <p:cNvSpPr/>
            <p:nvPr/>
          </p:nvSpPr>
          <p:spPr>
            <a:xfrm>
              <a:off x="2993390" y="4006849"/>
              <a:ext cx="6885940" cy="662940"/>
            </a:xfrm>
            <a:custGeom>
              <a:rect b="b" l="l" r="r" t="t"/>
              <a:pathLst>
                <a:path extrusionOk="0" h="662939" w="6885940">
                  <a:moveTo>
                    <a:pt x="0" y="662939"/>
                  </a:moveTo>
                  <a:lnTo>
                    <a:pt x="6885940" y="662939"/>
                  </a:lnTo>
                  <a:lnTo>
                    <a:pt x="6885940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41"/>
          <p:cNvSpPr txBox="1"/>
          <p:nvPr>
            <p:ph type="title"/>
          </p:nvPr>
        </p:nvSpPr>
        <p:spPr>
          <a:xfrm>
            <a:off x="875352" y="399725"/>
            <a:ext cx="59952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Sicurezza degli endpoint</a:t>
            </a:r>
            <a:endParaRPr/>
          </a:p>
        </p:txBody>
      </p:sp>
      <p:sp>
        <p:nvSpPr>
          <p:cNvPr id="607" name="Google Shape;607;p41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8" name="Google Shape;608;p41"/>
          <p:cNvSpPr txBox="1"/>
          <p:nvPr/>
        </p:nvSpPr>
        <p:spPr>
          <a:xfrm>
            <a:off x="10162540" y="3567366"/>
            <a:ext cx="17373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Sono state </a:t>
            </a:r>
            <a:r>
              <a:rPr b="1" lang="en-US" sz="13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rilevate minacce </a:t>
            </a:r>
            <a:r>
              <a:rPr lang="en-US" sz="13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a causa dello </a:t>
            </a:r>
            <a:r>
              <a:rPr b="1" lang="en-US" sz="13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stato aperto </a:t>
            </a:r>
            <a:r>
              <a:rPr lang="en-US" sz="13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300">
                <a:solidFill>
                  <a:srgbClr val="CF2D1D"/>
                </a:solidFill>
                <a:latin typeface="Tahoma"/>
                <a:ea typeface="Tahoma"/>
                <a:cs typeface="Tahoma"/>
                <a:sym typeface="Tahoma"/>
              </a:rPr>
              <a:t>chiuso della porta 502 (cioè lo schema client-server Modbus TCP</a:t>
            </a:r>
            <a:r>
              <a:rPr lang="en-US" sz="1300">
                <a:solidFill>
                  <a:srgbClr val="CF2D1D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9" name="Google Shape;609;p41"/>
          <p:cNvSpPr txBox="1"/>
          <p:nvPr/>
        </p:nvSpPr>
        <p:spPr>
          <a:xfrm>
            <a:off x="755332" y="1225550"/>
            <a:ext cx="78873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Threat Hunting: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rilevare qualsiasi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potenziale minaccia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informatica sugli 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agenti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attivi</a:t>
            </a:r>
            <a:r>
              <a:rPr b="1" lang="en-US" sz="1600">
                <a:latin typeface="Tahoma"/>
                <a:ea typeface="Tahoma"/>
                <a:cs typeface="Tahoma"/>
                <a:sym typeface="Tahoma"/>
              </a:rPr>
              <a:t>.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2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2"/>
          <p:cNvSpPr/>
          <p:nvPr/>
        </p:nvSpPr>
        <p:spPr>
          <a:xfrm>
            <a:off x="6490708" y="32561"/>
            <a:ext cx="5348605" cy="6823709"/>
          </a:xfrm>
          <a:custGeom>
            <a:rect b="b" l="l" r="r" t="t"/>
            <a:pathLst>
              <a:path extrusionOk="0" h="6823709" w="5348605">
                <a:moveTo>
                  <a:pt x="5348309" y="0"/>
                </a:moveTo>
                <a:lnTo>
                  <a:pt x="1917613" y="0"/>
                </a:lnTo>
                <a:lnTo>
                  <a:pt x="0" y="6823423"/>
                </a:lnTo>
                <a:lnTo>
                  <a:pt x="3430670" y="6823423"/>
                </a:lnTo>
                <a:lnTo>
                  <a:pt x="5348309" y="0"/>
                </a:lnTo>
                <a:close/>
              </a:path>
            </a:pathLst>
          </a:custGeom>
          <a:solidFill>
            <a:srgbClr val="FFB900">
              <a:alpha val="1254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6" name="Google Shape;616;p42"/>
          <p:cNvGrpSpPr/>
          <p:nvPr/>
        </p:nvGrpSpPr>
        <p:grpSpPr>
          <a:xfrm>
            <a:off x="4064092" y="1270"/>
            <a:ext cx="2923447" cy="6856730"/>
            <a:chOff x="4064092" y="1270"/>
            <a:chExt cx="2923447" cy="6856730"/>
          </a:xfrm>
        </p:grpSpPr>
        <p:sp>
          <p:nvSpPr>
            <p:cNvPr id="617" name="Google Shape;617;p42"/>
            <p:cNvSpPr/>
            <p:nvPr/>
          </p:nvSpPr>
          <p:spPr>
            <a:xfrm>
              <a:off x="5453384" y="5113913"/>
              <a:ext cx="798195" cy="1739264"/>
            </a:xfrm>
            <a:custGeom>
              <a:rect b="b" l="l" r="r" t="t"/>
              <a:pathLst>
                <a:path extrusionOk="0" h="1739265" w="798195">
                  <a:moveTo>
                    <a:pt x="0" y="1738882"/>
                  </a:moveTo>
                  <a:lnTo>
                    <a:pt x="27797" y="1738882"/>
                  </a:lnTo>
                  <a:lnTo>
                    <a:pt x="454005" y="148967"/>
                  </a:lnTo>
                  <a:lnTo>
                    <a:pt x="470551" y="108082"/>
                  </a:lnTo>
                  <a:lnTo>
                    <a:pt x="496363" y="74232"/>
                  </a:lnTo>
                  <a:lnTo>
                    <a:pt x="529456" y="48583"/>
                  </a:lnTo>
                  <a:lnTo>
                    <a:pt x="567843" y="32300"/>
                  </a:lnTo>
                  <a:lnTo>
                    <a:pt x="609540" y="26551"/>
                  </a:lnTo>
                  <a:lnTo>
                    <a:pt x="652561" y="32500"/>
                  </a:lnTo>
                  <a:lnTo>
                    <a:pt x="709480" y="60939"/>
                  </a:lnTo>
                  <a:lnTo>
                    <a:pt x="750515" y="109693"/>
                  </a:lnTo>
                  <a:lnTo>
                    <a:pt x="770867" y="170635"/>
                  </a:lnTo>
                  <a:lnTo>
                    <a:pt x="771922" y="203010"/>
                  </a:lnTo>
                  <a:lnTo>
                    <a:pt x="766400" y="235640"/>
                  </a:lnTo>
                  <a:lnTo>
                    <a:pt x="362669" y="1738882"/>
                  </a:lnTo>
                  <a:lnTo>
                    <a:pt x="390467" y="1738882"/>
                  </a:lnTo>
                  <a:lnTo>
                    <a:pt x="791549" y="242411"/>
                  </a:lnTo>
                  <a:lnTo>
                    <a:pt x="797775" y="204703"/>
                  </a:lnTo>
                  <a:lnTo>
                    <a:pt x="796679" y="167249"/>
                  </a:lnTo>
                  <a:lnTo>
                    <a:pt x="773018" y="96150"/>
                  </a:lnTo>
                  <a:lnTo>
                    <a:pt x="724537" y="39779"/>
                  </a:lnTo>
                  <a:lnTo>
                    <a:pt x="659179" y="6770"/>
                  </a:lnTo>
                  <a:lnTo>
                    <a:pt x="610202" y="0"/>
                  </a:lnTo>
                  <a:lnTo>
                    <a:pt x="561479" y="6597"/>
                  </a:lnTo>
                  <a:lnTo>
                    <a:pt x="516822" y="25481"/>
                  </a:lnTo>
                  <a:lnTo>
                    <a:pt x="478393" y="55285"/>
                  </a:lnTo>
                  <a:lnTo>
                    <a:pt x="448350" y="94645"/>
                  </a:lnTo>
                  <a:lnTo>
                    <a:pt x="428854" y="142195"/>
                  </a:lnTo>
                  <a:lnTo>
                    <a:pt x="0" y="1738882"/>
                  </a:lnTo>
                  <a:close/>
                </a:path>
              </a:pathLst>
            </a:custGeom>
            <a:solidFill>
              <a:srgbClr val="D7791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4442459" y="5079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0" y="2283187"/>
                  </a:moveTo>
                  <a:lnTo>
                    <a:pt x="1271598" y="2291319"/>
                  </a:lnTo>
                  <a:lnTo>
                    <a:pt x="1226217" y="2312491"/>
                  </a:lnTo>
                  <a:lnTo>
                    <a:pt x="1187926" y="2345494"/>
                  </a:lnTo>
                  <a:lnTo>
                    <a:pt x="1159382" y="2389124"/>
                  </a:lnTo>
                  <a:lnTo>
                    <a:pt x="1159382" y="2390394"/>
                  </a:lnTo>
                  <a:lnTo>
                    <a:pt x="819276" y="3658870"/>
                  </a:lnTo>
                  <a:lnTo>
                    <a:pt x="0" y="6836417"/>
                  </a:lnTo>
                  <a:lnTo>
                    <a:pt x="6647" y="6837147"/>
                  </a:lnTo>
                  <a:lnTo>
                    <a:pt x="13271" y="6837522"/>
                  </a:lnTo>
                  <a:lnTo>
                    <a:pt x="20841" y="6837680"/>
                  </a:lnTo>
                  <a:lnTo>
                    <a:pt x="26542" y="6837680"/>
                  </a:lnTo>
                  <a:lnTo>
                    <a:pt x="843279" y="3665220"/>
                  </a:lnTo>
                  <a:lnTo>
                    <a:pt x="1183386" y="2398014"/>
                  </a:lnTo>
                  <a:lnTo>
                    <a:pt x="1208042" y="2360589"/>
                  </a:lnTo>
                  <a:lnTo>
                    <a:pt x="1241007" y="2332370"/>
                  </a:lnTo>
                  <a:lnTo>
                    <a:pt x="1279983" y="2314392"/>
                  </a:lnTo>
                  <a:lnTo>
                    <a:pt x="1322671" y="2307691"/>
                  </a:lnTo>
                  <a:lnTo>
                    <a:pt x="1417742" y="2307691"/>
                  </a:lnTo>
                  <a:lnTo>
                    <a:pt x="1372997" y="2289302"/>
                  </a:lnTo>
                  <a:lnTo>
                    <a:pt x="1321410" y="2283187"/>
                  </a:lnTo>
                  <a:close/>
                </a:path>
                <a:path extrusionOk="0" h="6837680" w="2545079">
                  <a:moveTo>
                    <a:pt x="1417742" y="2307691"/>
                  </a:moveTo>
                  <a:lnTo>
                    <a:pt x="1322671" y="2307691"/>
                  </a:lnTo>
                  <a:lnTo>
                    <a:pt x="1366774" y="2313305"/>
                  </a:lnTo>
                  <a:lnTo>
                    <a:pt x="1412567" y="2334139"/>
                  </a:lnTo>
                  <a:lnTo>
                    <a:pt x="1448527" y="2367171"/>
                  </a:lnTo>
                  <a:lnTo>
                    <a:pt x="1472716" y="2409115"/>
                  </a:lnTo>
                  <a:lnTo>
                    <a:pt x="1483195" y="2456686"/>
                  </a:lnTo>
                  <a:lnTo>
                    <a:pt x="1478026" y="2506599"/>
                  </a:lnTo>
                  <a:lnTo>
                    <a:pt x="1220089" y="3457956"/>
                  </a:lnTo>
                  <a:lnTo>
                    <a:pt x="1214114" y="3493347"/>
                  </a:lnTo>
                  <a:lnTo>
                    <a:pt x="1223071" y="3563701"/>
                  </a:lnTo>
                  <a:lnTo>
                    <a:pt x="1258500" y="3626776"/>
                  </a:lnTo>
                  <a:lnTo>
                    <a:pt x="1314733" y="3670190"/>
                  </a:lnTo>
                  <a:lnTo>
                    <a:pt x="1397637" y="3689296"/>
                  </a:lnTo>
                  <a:lnTo>
                    <a:pt x="1444651" y="3682873"/>
                  </a:lnTo>
                  <a:lnTo>
                    <a:pt x="1487931" y="3664854"/>
                  </a:lnTo>
                  <a:lnTo>
                    <a:pt x="1490671" y="3662770"/>
                  </a:lnTo>
                  <a:lnTo>
                    <a:pt x="1404047" y="3662770"/>
                  </a:lnTo>
                  <a:lnTo>
                    <a:pt x="1354074" y="3657600"/>
                  </a:lnTo>
                  <a:lnTo>
                    <a:pt x="1299114" y="3630485"/>
                  </a:lnTo>
                  <a:lnTo>
                    <a:pt x="1259204" y="3584321"/>
                  </a:lnTo>
                  <a:lnTo>
                    <a:pt x="1239313" y="3526218"/>
                  </a:lnTo>
                  <a:lnTo>
                    <a:pt x="1238613" y="3495488"/>
                  </a:lnTo>
                  <a:lnTo>
                    <a:pt x="1244091" y="3464306"/>
                  </a:lnTo>
                  <a:lnTo>
                    <a:pt x="1502028" y="2512949"/>
                  </a:lnTo>
                  <a:lnTo>
                    <a:pt x="1508451" y="2464359"/>
                  </a:lnTo>
                  <a:lnTo>
                    <a:pt x="1502019" y="2417346"/>
                  </a:lnTo>
                  <a:lnTo>
                    <a:pt x="1483994" y="2374122"/>
                  </a:lnTo>
                  <a:lnTo>
                    <a:pt x="1455641" y="2336898"/>
                  </a:lnTo>
                  <a:lnTo>
                    <a:pt x="1418220" y="2307888"/>
                  </a:lnTo>
                  <a:lnTo>
                    <a:pt x="1417742" y="2307691"/>
                  </a:lnTo>
                  <a:close/>
                </a:path>
                <a:path extrusionOk="0" h="6837680" w="2545079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088"/>
                  </a:lnTo>
                  <a:lnTo>
                    <a:pt x="1547494" y="3546475"/>
                  </a:lnTo>
                  <a:lnTo>
                    <a:pt x="1526659" y="3592206"/>
                  </a:lnTo>
                  <a:lnTo>
                    <a:pt x="1493620" y="3628128"/>
                  </a:lnTo>
                  <a:lnTo>
                    <a:pt x="1451656" y="3652298"/>
                  </a:lnTo>
                  <a:lnTo>
                    <a:pt x="1404047" y="3662770"/>
                  </a:lnTo>
                  <a:lnTo>
                    <a:pt x="1490671" y="3662770"/>
                  </a:lnTo>
                  <a:lnTo>
                    <a:pt x="1525166" y="3636522"/>
                  </a:lnTo>
                  <a:lnTo>
                    <a:pt x="1554181" y="3599138"/>
                  </a:lnTo>
                  <a:lnTo>
                    <a:pt x="1572767" y="3553968"/>
                  </a:lnTo>
                  <a:lnTo>
                    <a:pt x="1964816" y="2108708"/>
                  </a:lnTo>
                  <a:lnTo>
                    <a:pt x="2539999" y="16383"/>
                  </a:lnTo>
                  <a:lnTo>
                    <a:pt x="2543810" y="3810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4064092" y="1270"/>
              <a:ext cx="1818639" cy="6856730"/>
            </a:xfrm>
            <a:custGeom>
              <a:rect b="b" l="l" r="r" t="t"/>
              <a:pathLst>
                <a:path extrusionOk="0" h="6856730" w="1818639">
                  <a:moveTo>
                    <a:pt x="1818166" y="0"/>
                  </a:moveTo>
                  <a:lnTo>
                    <a:pt x="0" y="6856730"/>
                  </a:lnTo>
                </a:path>
              </a:pathLst>
            </a:custGeom>
            <a:noFill/>
            <a:ln cap="flat" cmpd="sng" w="22225">
              <a:solidFill>
                <a:srgbClr val="D779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42"/>
          <p:cNvSpPr txBox="1"/>
          <p:nvPr>
            <p:ph type="title"/>
          </p:nvPr>
        </p:nvSpPr>
        <p:spPr>
          <a:xfrm>
            <a:off x="7050405" y="2170112"/>
            <a:ext cx="3771900" cy="9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B900"/>
                </a:solidFill>
              </a:rPr>
              <a:t>Grazie</a:t>
            </a:r>
            <a:endParaRPr sz="6000"/>
          </a:p>
        </p:txBody>
      </p:sp>
      <p:pic>
        <p:nvPicPr>
          <p:cNvPr id="621" name="Google Shape;62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80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2"/>
          <p:cNvSpPr txBox="1"/>
          <p:nvPr/>
        </p:nvSpPr>
        <p:spPr>
          <a:xfrm>
            <a:off x="7050405" y="3732783"/>
            <a:ext cx="316293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 prega di inviare tutte le domande a: Abdelkader Shaaban,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 </a:t>
            </a: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Stefan Schauer </a:t>
            </a:r>
            <a:r>
              <a:rPr lang="en-US" sz="16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Stefan.Schauer@ait.ac.at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Google Shape;623;p42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5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10" name="Google Shape;110;p5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1" name="Google Shape;11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5"/>
          <p:cNvSpPr txBox="1"/>
          <p:nvPr>
            <p:ph type="title"/>
          </p:nvPr>
        </p:nvSpPr>
        <p:spPr>
          <a:xfrm>
            <a:off x="875347" y="462978"/>
            <a:ext cx="5563870" cy="51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Wazuh: Componenti centrali</a:t>
            </a:r>
            <a:endParaRPr sz="3200"/>
          </a:p>
        </p:txBody>
      </p:sp>
      <p:sp>
        <p:nvSpPr>
          <p:cNvPr id="113" name="Google Shape;113;p5"/>
          <p:cNvSpPr txBox="1"/>
          <p:nvPr/>
        </p:nvSpPr>
        <p:spPr>
          <a:xfrm>
            <a:off x="11207750" y="6323647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5" name="Google Shape;115;p5"/>
          <p:cNvGrpSpPr/>
          <p:nvPr/>
        </p:nvGrpSpPr>
        <p:grpSpPr>
          <a:xfrm>
            <a:off x="1902460" y="1211567"/>
            <a:ext cx="9183370" cy="5297170"/>
            <a:chOff x="1902460" y="1211567"/>
            <a:chExt cx="9183370" cy="5297170"/>
          </a:xfrm>
        </p:grpSpPr>
        <p:pic>
          <p:nvPicPr>
            <p:cNvPr id="116" name="Google Shape;11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460" y="1211567"/>
              <a:ext cx="9183370" cy="5297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98040" y="1407160"/>
              <a:ext cx="8605519" cy="4719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5"/>
          <p:cNvSpPr txBox="1"/>
          <p:nvPr/>
        </p:nvSpPr>
        <p:spPr>
          <a:xfrm>
            <a:off x="78739" y="6580187"/>
            <a:ext cx="3695700" cy="16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Architettura - Iniziare con Wazuh - Documentazione di Wazuh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6"/>
          <p:cNvGrpSpPr/>
          <p:nvPr/>
        </p:nvGrpSpPr>
        <p:grpSpPr>
          <a:xfrm>
            <a:off x="7377807" y="0"/>
            <a:ext cx="3465451" cy="6858000"/>
            <a:chOff x="7377807" y="0"/>
            <a:chExt cx="3465451" cy="6858000"/>
          </a:xfrm>
        </p:grpSpPr>
        <p:sp>
          <p:nvSpPr>
            <p:cNvPr id="124" name="Google Shape;124;p6"/>
            <p:cNvSpPr/>
            <p:nvPr/>
          </p:nvSpPr>
          <p:spPr>
            <a:xfrm>
              <a:off x="7377807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2091" y="1537610"/>
                  </a:moveTo>
                  <a:lnTo>
                    <a:pt x="1494718" y="1544070"/>
                  </a:lnTo>
                  <a:lnTo>
                    <a:pt x="1451169" y="1562179"/>
                  </a:lnTo>
                  <a:lnTo>
                    <a:pt x="1413673" y="1590670"/>
                  </a:lnTo>
                  <a:lnTo>
                    <a:pt x="1384461" y="1628276"/>
                  </a:lnTo>
                  <a:lnTo>
                    <a:pt x="1365761" y="1673733"/>
                  </a:lnTo>
                  <a:lnTo>
                    <a:pt x="971045" y="3128772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572" y="3136391"/>
                  </a:lnTo>
                  <a:lnTo>
                    <a:pt x="1391161" y="1681479"/>
                  </a:lnTo>
                  <a:lnTo>
                    <a:pt x="1412178" y="1635400"/>
                  </a:lnTo>
                  <a:lnTo>
                    <a:pt x="1445454" y="1599202"/>
                  </a:lnTo>
                  <a:lnTo>
                    <a:pt x="1487704" y="1574842"/>
                  </a:lnTo>
                  <a:lnTo>
                    <a:pt x="1535641" y="1564278"/>
                  </a:lnTo>
                  <a:lnTo>
                    <a:pt x="1637552" y="1564278"/>
                  </a:lnTo>
                  <a:lnTo>
                    <a:pt x="1625581" y="1556847"/>
                  </a:lnTo>
                  <a:lnTo>
                    <a:pt x="1591072" y="1544070"/>
                  </a:lnTo>
                  <a:lnTo>
                    <a:pt x="1542091" y="1537610"/>
                  </a:lnTo>
                  <a:close/>
                </a:path>
                <a:path extrusionOk="0" h="6858000" w="2555875">
                  <a:moveTo>
                    <a:pt x="1637552" y="1564278"/>
                  </a:moveTo>
                  <a:lnTo>
                    <a:pt x="1535641" y="1564278"/>
                  </a:lnTo>
                  <a:lnTo>
                    <a:pt x="1585979" y="1569465"/>
                  </a:lnTo>
                  <a:lnTo>
                    <a:pt x="1615243" y="1580638"/>
                  </a:lnTo>
                  <a:lnTo>
                    <a:pt x="1663721" y="1617793"/>
                  </a:lnTo>
                  <a:lnTo>
                    <a:pt x="1694580" y="1671824"/>
                  </a:lnTo>
                  <a:lnTo>
                    <a:pt x="1702200" y="1732728"/>
                  </a:lnTo>
                  <a:lnTo>
                    <a:pt x="1696723" y="1764157"/>
                  </a:lnTo>
                  <a:lnTo>
                    <a:pt x="1437008" y="2721864"/>
                  </a:lnTo>
                  <a:lnTo>
                    <a:pt x="1430563" y="2770768"/>
                  </a:lnTo>
                  <a:lnTo>
                    <a:pt x="1437051" y="2818082"/>
                  </a:lnTo>
                  <a:lnTo>
                    <a:pt x="1455201" y="2861579"/>
                  </a:lnTo>
                  <a:lnTo>
                    <a:pt x="1483744" y="2899033"/>
                  </a:lnTo>
                  <a:lnTo>
                    <a:pt x="1521410" y="2928218"/>
                  </a:lnTo>
                  <a:lnTo>
                    <a:pt x="1566929" y="2946908"/>
                  </a:lnTo>
                  <a:lnTo>
                    <a:pt x="1618845" y="2953102"/>
                  </a:lnTo>
                  <a:lnTo>
                    <a:pt x="1669011" y="2944922"/>
                  </a:lnTo>
                  <a:lnTo>
                    <a:pt x="1704363" y="2928436"/>
                  </a:lnTo>
                  <a:lnTo>
                    <a:pt x="1617635" y="2928436"/>
                  </a:lnTo>
                  <a:lnTo>
                    <a:pt x="1573279" y="2922778"/>
                  </a:lnTo>
                  <a:lnTo>
                    <a:pt x="1527139" y="2901824"/>
                  </a:lnTo>
                  <a:lnTo>
                    <a:pt x="1490910" y="2868592"/>
                  </a:lnTo>
                  <a:lnTo>
                    <a:pt x="1466551" y="2826381"/>
                  </a:lnTo>
                  <a:lnTo>
                    <a:pt x="1456017" y="2778489"/>
                  </a:lnTo>
                  <a:lnTo>
                    <a:pt x="1461265" y="2728214"/>
                  </a:lnTo>
                  <a:lnTo>
                    <a:pt x="1720980" y="1770507"/>
                  </a:lnTo>
                  <a:lnTo>
                    <a:pt x="1726951" y="1734833"/>
                  </a:lnTo>
                  <a:lnTo>
                    <a:pt x="1725967" y="1701800"/>
                  </a:lnTo>
                  <a:lnTo>
                    <a:pt x="1725886" y="1699053"/>
                  </a:lnTo>
                  <a:lnTo>
                    <a:pt x="1717891" y="1664011"/>
                  </a:lnTo>
                  <a:lnTo>
                    <a:pt x="1703073" y="1630552"/>
                  </a:lnTo>
                  <a:lnTo>
                    <a:pt x="1682196" y="1600555"/>
                  </a:lnTo>
                  <a:lnTo>
                    <a:pt x="1656163" y="1575831"/>
                  </a:lnTo>
                  <a:lnTo>
                    <a:pt x="1637552" y="1564278"/>
                  </a:lnTo>
                  <a:close/>
                </a:path>
                <a:path extrusionOk="0" h="6858000" w="2555875">
                  <a:moveTo>
                    <a:pt x="2555783" y="0"/>
                  </a:moveTo>
                  <a:lnTo>
                    <a:pt x="2528639" y="0"/>
                  </a:lnTo>
                  <a:lnTo>
                    <a:pt x="2100329" y="1561846"/>
                  </a:lnTo>
                  <a:lnTo>
                    <a:pt x="1757810" y="2837561"/>
                  </a:lnTo>
                  <a:lnTo>
                    <a:pt x="1733023" y="2875245"/>
                  </a:lnTo>
                  <a:lnTo>
                    <a:pt x="1699841" y="2903639"/>
                  </a:lnTo>
                  <a:lnTo>
                    <a:pt x="1660600" y="2921713"/>
                  </a:lnTo>
                  <a:lnTo>
                    <a:pt x="1617635" y="2928436"/>
                  </a:lnTo>
                  <a:lnTo>
                    <a:pt x="1704363" y="2928436"/>
                  </a:lnTo>
                  <a:lnTo>
                    <a:pt x="1714733" y="2923599"/>
                  </a:lnTo>
                  <a:lnTo>
                    <a:pt x="1753317" y="2890365"/>
                  </a:lnTo>
                  <a:lnTo>
                    <a:pt x="1782067" y="2846451"/>
                  </a:lnTo>
                  <a:lnTo>
                    <a:pt x="1782067" y="2845180"/>
                  </a:lnTo>
                  <a:lnTo>
                    <a:pt x="2124586" y="1568196"/>
                  </a:lnTo>
                  <a:lnTo>
                    <a:pt x="2555783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" name="Google Shape;12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48879" y="6167120"/>
              <a:ext cx="3294379" cy="612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6"/>
          <p:cNvSpPr txBox="1"/>
          <p:nvPr>
            <p:ph type="title"/>
          </p:nvPr>
        </p:nvSpPr>
        <p:spPr>
          <a:xfrm>
            <a:off x="875347" y="604520"/>
            <a:ext cx="556133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Wazuh: Componenti centrali</a:t>
            </a:r>
            <a:endParaRPr sz="3200"/>
          </a:p>
        </p:txBody>
      </p:sp>
      <p:sp>
        <p:nvSpPr>
          <p:cNvPr id="127" name="Google Shape;127;p6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758190" y="2718815"/>
            <a:ext cx="3260090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L'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indicizzatore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Wazuh è un motore di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ricerca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analisi full-text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altamente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scalabile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758190" y="3816350"/>
            <a:ext cx="1691639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Questo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indice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centrale è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generato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dal server.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2533904" y="3816350"/>
            <a:ext cx="1484630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13208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memorizza gli avvisi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di Wazuh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6539" y="2149070"/>
            <a:ext cx="1530922" cy="260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4577969" y="2679700"/>
            <a:ext cx="3261360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server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Wazuh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analizza i dati ricevuti dagli agenti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e li elabora utilizzando le informazioni sulle minacce.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577969" y="4051934"/>
            <a:ext cx="3260725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Un singolo server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può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analizzare i dati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migliaia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di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agenti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e scalare se configurato come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cluster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577969" y="5423534"/>
            <a:ext cx="325818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Viene utilizzato anche per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gestire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gli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agenti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configurandoli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in remoto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quando necessario.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84140" y="2113049"/>
            <a:ext cx="1529734" cy="28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8380730" y="2674048"/>
            <a:ext cx="3164205" cy="1123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cruscotto di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Wazuh è l'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interfaccia utente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web per la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visualizzazione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l'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analisi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e la gestione dei dati.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8380730" y="4046473"/>
            <a:ext cx="3169285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Include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cruscotti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per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conformità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normativa,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8380730" y="4595495"/>
            <a:ext cx="31656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vulnerabilità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integrità dei file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valutazione della configurazione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infrastruttura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cloud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eventi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tra gli altri.</a:t>
            </a:r>
            <a:endParaRPr sz="1800">
              <a:solidFill>
                <a:srgbClr val="20242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42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0242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8380730" y="5418772"/>
            <a:ext cx="24873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4300" y="2105660"/>
            <a:ext cx="2026920" cy="47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6"/>
          <p:cNvSpPr txBox="1"/>
          <p:nvPr/>
        </p:nvSpPr>
        <p:spPr>
          <a:xfrm>
            <a:off x="148907" y="6590948"/>
            <a:ext cx="83883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Installare Wazuh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8879" y="6167120"/>
            <a:ext cx="3294379" cy="6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>
            <p:ph type="ctrTitle"/>
          </p:nvPr>
        </p:nvSpPr>
        <p:spPr>
          <a:xfrm>
            <a:off x="875347" y="396557"/>
            <a:ext cx="594487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Agenti Wazuh</a:t>
            </a:r>
            <a:endParaRPr sz="3200"/>
          </a:p>
        </p:txBody>
      </p:sp>
      <p:sp>
        <p:nvSpPr>
          <p:cNvPr id="149" name="Google Shape;149;p7"/>
          <p:cNvSpPr txBox="1"/>
          <p:nvPr/>
        </p:nvSpPr>
        <p:spPr>
          <a:xfrm>
            <a:off x="8308720" y="30480"/>
            <a:ext cx="3777615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CSP004_C_E: Abdelkader Shaaban e Stefan Schauer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548254" y="2034159"/>
            <a:ext cx="9211945" cy="8489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Gli agenti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Wazuh sono installati su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endpoint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quali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laptop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desktop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server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istanze cloud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o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macchine virtuali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. Forniscono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funzionalità di prevenzione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rilevamento 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202429"/>
                </a:solidFill>
                <a:latin typeface="Tahoma"/>
                <a:ea typeface="Tahoma"/>
                <a:cs typeface="Tahoma"/>
                <a:sym typeface="Tahoma"/>
              </a:rPr>
              <a:t>risposta alle minacce</a:t>
            </a:r>
            <a:r>
              <a:rPr lang="en-US" sz="1800">
                <a:solidFill>
                  <a:srgbClr val="20242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80" y="2108892"/>
            <a:ext cx="1465006" cy="379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7"/>
          <p:cNvGrpSpPr/>
          <p:nvPr/>
        </p:nvGrpSpPr>
        <p:grpSpPr>
          <a:xfrm>
            <a:off x="167334" y="3119120"/>
            <a:ext cx="12024664" cy="2439670"/>
            <a:chOff x="167334" y="3119120"/>
            <a:chExt cx="12024664" cy="2439670"/>
          </a:xfrm>
        </p:grpSpPr>
        <p:pic>
          <p:nvPicPr>
            <p:cNvPr id="153" name="Google Shape;153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7334" y="3164528"/>
              <a:ext cx="2361541" cy="2315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17500" y="3314700"/>
              <a:ext cx="187452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33600" y="3119120"/>
              <a:ext cx="2386329" cy="2406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329180" y="3314700"/>
              <a:ext cx="180848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076699" y="3139440"/>
              <a:ext cx="2350770" cy="2386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272279" y="3335020"/>
              <a:ext cx="1772920" cy="1808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84240" y="3169920"/>
              <a:ext cx="2406650" cy="2368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179819" y="3365500"/>
              <a:ext cx="1828800" cy="179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945119" y="3180080"/>
              <a:ext cx="2338070" cy="2378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140700" y="3375660"/>
              <a:ext cx="1760220" cy="180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7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37419" y="3149600"/>
              <a:ext cx="2354579" cy="240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033000" y="3345180"/>
              <a:ext cx="1892300" cy="1831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p7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48907" y="6590948"/>
            <a:ext cx="838835" cy="165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Installare Wazuh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797559" y="3195320"/>
            <a:ext cx="10434320" cy="2816860"/>
          </a:xfrm>
          <a:custGeom>
            <a:rect b="b" l="l" r="r" t="t"/>
            <a:pathLst>
              <a:path extrusionOk="0" h="2816860" w="10434320">
                <a:moveTo>
                  <a:pt x="10434320" y="0"/>
                </a:moveTo>
                <a:lnTo>
                  <a:pt x="0" y="0"/>
                </a:lnTo>
                <a:lnTo>
                  <a:pt x="0" y="2816860"/>
                </a:lnTo>
                <a:lnTo>
                  <a:pt x="10434320" y="2816860"/>
                </a:lnTo>
                <a:lnTo>
                  <a:pt x="104343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 txBox="1"/>
          <p:nvPr>
            <p:ph type="title"/>
          </p:nvPr>
        </p:nvSpPr>
        <p:spPr>
          <a:xfrm>
            <a:off x="875351" y="335600"/>
            <a:ext cx="7341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 server Wazuh</a:t>
            </a:r>
            <a:endParaRPr/>
          </a:p>
        </p:txBody>
      </p:sp>
      <p:sp>
        <p:nvSpPr>
          <p:cNvPr id="173" name="Google Shape;173;p8"/>
          <p:cNvSpPr txBox="1"/>
          <p:nvPr/>
        </p:nvSpPr>
        <p:spPr>
          <a:xfrm>
            <a:off x="11207750" y="6323647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875347" y="1252473"/>
            <a:ext cx="10477500" cy="4711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Wazuh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fornisce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un'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immagine di macchina virtuale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precostituita in formato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Open Virtual Appliance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OVA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). Questa può essere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importata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direttamente in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VirtualBox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o in altri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sistemi di virtualizzazione compatibili con OVA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Tenete presente che questa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macchina virtuale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funziona solo su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sistemi a 64 bit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Non fornisce alta disponibilità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scalabilità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 Tuttavia, queste possono essere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implementate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utilizzando la distribuzione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distribuita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Selezionate 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versione Wazuh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nella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parte superiore destra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della pagina.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9885" lvl="0" marL="362585" rtl="0" algn="l">
              <a:lnSpc>
                <a:spcPct val="100000"/>
              </a:lnSpc>
              <a:spcBef>
                <a:spcPts val="216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Quindi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scaricare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il </a:t>
            </a:r>
            <a:r>
              <a:rPr lang="en-US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dispositivo virtuale (OVA)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che contiene i seguenti 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componenti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Amazon Linux 2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Wazuh manager 4.8.1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Wazuh indexer 4.8.1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Filebeat-OSS 7.10.2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1" marL="75628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Cruscotto Wazuh 4.8.1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Ulteriori dettagli sull'</a:t>
            </a: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installazione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sono disponibili nella pagina di </a:t>
            </a:r>
            <a:r>
              <a:rPr lang="en-US" sz="18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documentazione di Wazuh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8630919" y="2306320"/>
            <a:ext cx="3178810" cy="1284097"/>
            <a:chOff x="8630919" y="2306320"/>
            <a:chExt cx="3178810" cy="1284097"/>
          </a:xfrm>
        </p:grpSpPr>
        <p:pic>
          <p:nvPicPr>
            <p:cNvPr id="176" name="Google Shape;17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630919" y="2306320"/>
              <a:ext cx="3178810" cy="1284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826499" y="2501900"/>
              <a:ext cx="2600959" cy="706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8"/>
          <p:cNvSpPr txBox="1"/>
          <p:nvPr/>
        </p:nvSpPr>
        <p:spPr>
          <a:xfrm>
            <a:off x="-952" y="6675159"/>
            <a:ext cx="3036570" cy="150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u="sng">
                <a:solidFill>
                  <a:srgbClr val="86872C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Macchina virtuale (OVA) - Alternative di installazione (wazuh.com)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4499" y="1414780"/>
            <a:ext cx="2514600" cy="49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 txBox="1"/>
          <p:nvPr>
            <p:ph type="title"/>
          </p:nvPr>
        </p:nvSpPr>
        <p:spPr>
          <a:xfrm>
            <a:off x="875351" y="327025"/>
            <a:ext cx="6737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Installazione del server Wazuh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974089" y="1185290"/>
            <a:ext cx="7073265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Navigare fino al file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.ova scaricato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e fare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doppio clic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su di esso.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974089" y="3697604"/>
            <a:ext cx="4091304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702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Premere </a:t>
            </a:r>
            <a:r>
              <a:rPr b="1" lang="en-US" sz="1800" u="sng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Fine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e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attendere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che venga visualizzato il messaggio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9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La macchina virtuale 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è stata importata </a:t>
            </a:r>
            <a:r>
              <a:rPr b="1" lang="en-US" sz="1800">
                <a:solidFill>
                  <a:srgbClr val="292929"/>
                </a:solidFill>
                <a:latin typeface="Tahoma"/>
                <a:ea typeface="Tahoma"/>
                <a:cs typeface="Tahoma"/>
                <a:sym typeface="Tahoma"/>
              </a:rPr>
              <a:t>con successo</a:t>
            </a:r>
            <a:r>
              <a:rPr lang="en-US" sz="1800">
                <a:solidFill>
                  <a:srgbClr val="29292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87" name="Google Shape;187;p9"/>
          <p:cNvGrpSpPr/>
          <p:nvPr/>
        </p:nvGrpSpPr>
        <p:grpSpPr>
          <a:xfrm>
            <a:off x="5372100" y="1717061"/>
            <a:ext cx="6819900" cy="5140938"/>
            <a:chOff x="5372100" y="1717061"/>
            <a:chExt cx="6819900" cy="5140938"/>
          </a:xfrm>
        </p:grpSpPr>
        <p:pic>
          <p:nvPicPr>
            <p:cNvPr id="188" name="Google Shape;18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2100" y="1717061"/>
              <a:ext cx="6819900" cy="5140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7679" y="1912620"/>
              <a:ext cx="6299200" cy="4681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9"/>
            <p:cNvSpPr/>
            <p:nvPr/>
          </p:nvSpPr>
          <p:spPr>
            <a:xfrm>
              <a:off x="10288270" y="6272530"/>
              <a:ext cx="708660" cy="248920"/>
            </a:xfrm>
            <a:custGeom>
              <a:rect b="b" l="l" r="r" t="t"/>
              <a:pathLst>
                <a:path extrusionOk="0" h="248920" w="708659">
                  <a:moveTo>
                    <a:pt x="0" y="248920"/>
                  </a:moveTo>
                  <a:lnTo>
                    <a:pt x="708659" y="248920"/>
                  </a:lnTo>
                  <a:lnTo>
                    <a:pt x="708659" y="0"/>
                  </a:lnTo>
                  <a:lnTo>
                    <a:pt x="0" y="0"/>
                  </a:lnTo>
                  <a:lnTo>
                    <a:pt x="0" y="248920"/>
                  </a:lnTo>
                  <a:close/>
                </a:path>
              </a:pathLst>
            </a:cu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9"/>
          <p:cNvGrpSpPr/>
          <p:nvPr/>
        </p:nvGrpSpPr>
        <p:grpSpPr>
          <a:xfrm>
            <a:off x="1818162" y="4867837"/>
            <a:ext cx="2194245" cy="1152929"/>
            <a:chOff x="1818162" y="4502912"/>
            <a:chExt cx="2194245" cy="1152929"/>
          </a:xfrm>
        </p:grpSpPr>
        <p:pic>
          <p:nvPicPr>
            <p:cNvPr id="192" name="Google Shape;192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18162" y="4502912"/>
              <a:ext cx="2194245" cy="11529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968499" y="4653279"/>
              <a:ext cx="1706879" cy="6654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9"/>
          <p:cNvSpPr txBox="1"/>
          <p:nvPr>
            <p:ph idx="12" type="sldNum"/>
          </p:nvPr>
        </p:nvSpPr>
        <p:spPr>
          <a:xfrm>
            <a:off x="11106150" y="6322828"/>
            <a:ext cx="242570" cy="196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2025-03-31T09:08:42.0000000Z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