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Book Antiqua"/>
      <p:regular r:id="rId27"/>
      <p:bold r:id="rId28"/>
      <p:italic r:id="rId29"/>
      <p:boldItalic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5" roundtripDataSignature="AMtx7mh+GySZaUagZAKBPtsOIPbNMI8f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BookAntiqua-bold.fntdata"/><Relationship Id="rId27" Type="http://schemas.openxmlformats.org/officeDocument/2006/relationships/font" Target="fonts/BookAntiqu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ookAntiqua-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regular.fntdata"/><Relationship Id="rId30" Type="http://schemas.openxmlformats.org/officeDocument/2006/relationships/font" Target="fonts/BookAntiqua-boldItalic.fntdata"/><Relationship Id="rId11" Type="http://schemas.openxmlformats.org/officeDocument/2006/relationships/slide" Target="slides/slide6.xml"/><Relationship Id="rId33" Type="http://schemas.openxmlformats.org/officeDocument/2006/relationships/font" Target="fonts/CenturyGothic-italic.fntdata"/><Relationship Id="rId10" Type="http://schemas.openxmlformats.org/officeDocument/2006/relationships/slide" Target="slides/slide5.xml"/><Relationship Id="rId32" Type="http://schemas.openxmlformats.org/officeDocument/2006/relationships/font" Target="fonts/CenturyGothic-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CenturyGothic-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pic>
        <p:nvPicPr>
          <p:cNvPr id="15" name="Google Shape;15;p13"/>
          <p:cNvPicPr preferRelativeResize="0"/>
          <p:nvPr/>
        </p:nvPicPr>
        <p:blipFill rotWithShape="1">
          <a:blip r:embed="rId2">
            <a:alphaModFix/>
          </a:blip>
          <a:srcRect b="0" l="0" r="0" t="0"/>
          <a:stretch/>
        </p:blipFill>
        <p:spPr>
          <a:xfrm>
            <a:off x="5032131" y="-30007"/>
            <a:ext cx="6064493" cy="6879887"/>
          </a:xfrm>
          <a:prstGeom prst="rect">
            <a:avLst/>
          </a:prstGeom>
          <a:noFill/>
          <a:ln>
            <a:noFill/>
          </a:ln>
        </p:spPr>
      </p:pic>
      <p:sp>
        <p:nvSpPr>
          <p:cNvPr id="16" name="Google Shape;16;p13"/>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8" name="Google Shape;18;p13"/>
          <p:cNvSpPr/>
          <p:nvPr>
            <p:ph idx="2" type="pic"/>
          </p:nvPr>
        </p:nvSpPr>
        <p:spPr>
          <a:xfrm>
            <a:off x="0" y="-2235"/>
            <a:ext cx="5840730" cy="6862275"/>
          </a:xfrm>
          <a:prstGeom prst="rect">
            <a:avLst/>
          </a:prstGeom>
          <a:solidFill>
            <a:schemeClr val="lt2"/>
          </a:solidFill>
          <a:ln>
            <a:noFill/>
          </a:ln>
        </p:spPr>
      </p:sp>
      <p:sp>
        <p:nvSpPr>
          <p:cNvPr id="19" name="Google Shape;19;p13"/>
          <p:cNvSpPr txBox="1"/>
          <p:nvPr>
            <p:ph idx="3"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0" name="Google Shape;20;p13"/>
          <p:cNvCxnSpPr/>
          <p:nvPr/>
        </p:nvCxnSpPr>
        <p:spPr>
          <a:xfrm flipH="1">
            <a:off x="4559556" y="-10665"/>
            <a:ext cx="1930144" cy="6877290"/>
          </a:xfrm>
          <a:prstGeom prst="straightConnector1">
            <a:avLst/>
          </a:prstGeom>
          <a:noFill/>
          <a:ln cap="flat" cmpd="sng" w="2540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86" name="Shape 86"/>
        <p:cNvGrpSpPr/>
        <p:nvPr/>
      </p:nvGrpSpPr>
      <p:grpSpPr>
        <a:xfrm>
          <a:off x="0" y="0"/>
          <a:ext cx="0" cy="0"/>
          <a:chOff x="0" y="0"/>
          <a:chExt cx="0" cy="0"/>
        </a:xfrm>
      </p:grpSpPr>
      <p:sp>
        <p:nvSpPr>
          <p:cNvPr id="87" name="Google Shape;87;p22"/>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2"/>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89" name="Google Shape;89;p22"/>
          <p:cNvSpPr txBox="1"/>
          <p:nvPr>
            <p:ph idx="2"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22"/>
          <p:cNvSpPr txBox="1"/>
          <p:nvPr>
            <p:ph idx="3"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22"/>
          <p:cNvSpPr txBox="1"/>
          <p:nvPr>
            <p:ph idx="4"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22"/>
          <p:cNvSpPr txBox="1"/>
          <p:nvPr>
            <p:ph idx="5"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22"/>
          <p:cNvSpPr txBox="1"/>
          <p:nvPr>
            <p:ph idx="6"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22"/>
          <p:cNvSpPr txBox="1"/>
          <p:nvPr>
            <p:ph idx="7"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95" name="Shape 95"/>
        <p:cNvGrpSpPr/>
        <p:nvPr/>
      </p:nvGrpSpPr>
      <p:grpSpPr>
        <a:xfrm>
          <a:off x="0" y="0"/>
          <a:ext cx="0" cy="0"/>
          <a:chOff x="0" y="0"/>
          <a:chExt cx="0" cy="0"/>
        </a:xfrm>
      </p:grpSpPr>
      <p:sp>
        <p:nvSpPr>
          <p:cNvPr id="96" name="Google Shape;96;p23"/>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3"/>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23"/>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23"/>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23"/>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23"/>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23"/>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23"/>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23"/>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23"/>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23"/>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23"/>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109" name="Shape 109"/>
        <p:cNvGrpSpPr/>
        <p:nvPr/>
      </p:nvGrpSpPr>
      <p:grpSpPr>
        <a:xfrm>
          <a:off x="0" y="0"/>
          <a:ext cx="0" cy="0"/>
          <a:chOff x="0" y="0"/>
          <a:chExt cx="0" cy="0"/>
        </a:xfrm>
      </p:grpSpPr>
      <p:sp>
        <p:nvSpPr>
          <p:cNvPr id="110" name="Google Shape;110;p24"/>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4"/>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2" name="Google Shape;112;p24"/>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3" name="Google Shape;113;p24"/>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4" name="Google Shape;114;p24"/>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24"/>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6" name="Google Shape;116;p24"/>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7" name="Google Shape;117;p24"/>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8" name="Google Shape;118;p24"/>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24"/>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0" name="Google Shape;120;p24"/>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2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122" name="Shape 122"/>
        <p:cNvGrpSpPr/>
        <p:nvPr/>
      </p:nvGrpSpPr>
      <p:grpSpPr>
        <a:xfrm>
          <a:off x="0" y="0"/>
          <a:ext cx="0" cy="0"/>
          <a:chOff x="0" y="0"/>
          <a:chExt cx="0" cy="0"/>
        </a:xfrm>
      </p:grpSpPr>
      <p:sp>
        <p:nvSpPr>
          <p:cNvPr id="123" name="Google Shape;123;p25"/>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5"/>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25"/>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6" name="Google Shape;126;p25"/>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25"/>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25"/>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9" name="Google Shape;129;p25"/>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p25"/>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25"/>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2" name="Google Shape;132;p25"/>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3" name="Google Shape;133;p25"/>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4" name="Google Shape;134;p2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135" name="Shape 135"/>
        <p:cNvGrpSpPr/>
        <p:nvPr/>
      </p:nvGrpSpPr>
      <p:grpSpPr>
        <a:xfrm>
          <a:off x="0" y="0"/>
          <a:ext cx="0" cy="0"/>
          <a:chOff x="0" y="0"/>
          <a:chExt cx="0" cy="0"/>
        </a:xfrm>
      </p:grpSpPr>
      <p:sp>
        <p:nvSpPr>
          <p:cNvPr id="136" name="Google Shape;136;p26"/>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37" name="Google Shape;137;p26"/>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6"/>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9" name="Google Shape;139;p26"/>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0" name="Google Shape;140;p26"/>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p26"/>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2" name="Google Shape;142;p26"/>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26"/>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4" name="Google Shape;144;p26"/>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5" name="Google Shape;145;p26"/>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6" name="Google Shape;146;p26"/>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7" name="Google Shape;147;p26"/>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8" name="Google Shape;148;p2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149" name="Shape 149"/>
        <p:cNvGrpSpPr/>
        <p:nvPr/>
      </p:nvGrpSpPr>
      <p:grpSpPr>
        <a:xfrm>
          <a:off x="0" y="0"/>
          <a:ext cx="0" cy="0"/>
          <a:chOff x="0" y="0"/>
          <a:chExt cx="0" cy="0"/>
        </a:xfrm>
      </p:grpSpPr>
      <p:sp>
        <p:nvSpPr>
          <p:cNvPr id="150" name="Google Shape;150;p27"/>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51" name="Google Shape;151;p2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3" name="Google Shape;153;p27"/>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27"/>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5" name="Google Shape;155;p27"/>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6" name="Google Shape;156;p27"/>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7" name="Google Shape;157;p27"/>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27"/>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9" name="Google Shape;159;p27"/>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0" name="Google Shape;160;p27"/>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1" name="Google Shape;161;p27"/>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2" name="Google Shape;162;p2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63" name="Shape 163"/>
        <p:cNvGrpSpPr/>
        <p:nvPr/>
      </p:nvGrpSpPr>
      <p:grpSpPr>
        <a:xfrm>
          <a:off x="0" y="0"/>
          <a:ext cx="0" cy="0"/>
          <a:chOff x="0" y="0"/>
          <a:chExt cx="0" cy="0"/>
        </a:xfrm>
      </p:grpSpPr>
      <p:sp>
        <p:nvSpPr>
          <p:cNvPr id="164" name="Google Shape;164;p28"/>
          <p:cNvSpPr txBox="1"/>
          <p:nvPr>
            <p:ph type="title"/>
          </p:nvPr>
        </p:nvSpPr>
        <p:spPr>
          <a:xfrm>
            <a:off x="1097280" y="286603"/>
            <a:ext cx="10058400" cy="145075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000B13"/>
              </a:buClr>
              <a:buSzPts val="2471"/>
              <a:buFont typeface="Times New Roman"/>
              <a:buNone/>
              <a:defRPr b="0" i="0" sz="2471">
                <a:solidFill>
                  <a:srgbClr val="000B13"/>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28"/>
          <p:cNvSpPr txBox="1"/>
          <p:nvPr>
            <p:ph idx="1" type="body"/>
          </p:nvPr>
        </p:nvSpPr>
        <p:spPr>
          <a:xfrm>
            <a:off x="1097280" y="2108201"/>
            <a:ext cx="10058400" cy="3760891"/>
          </a:xfrm>
          <a:prstGeom prst="rect">
            <a:avLst/>
          </a:prstGeom>
          <a:noFill/>
          <a:ln>
            <a:noFill/>
          </a:ln>
        </p:spPr>
        <p:txBody>
          <a:bodyPr anchorCtr="0" anchor="t" bIns="0" lIns="0" spcFirstLastPara="1" rIns="0" wrap="square" tIns="0">
            <a:normAutofit/>
          </a:bodyPr>
          <a:lstStyle>
            <a:lvl1pPr indent="-385508" lvl="0" marL="457200" algn="l">
              <a:lnSpc>
                <a:spcPct val="100000"/>
              </a:lnSpc>
              <a:spcBef>
                <a:spcPts val="1200"/>
              </a:spcBef>
              <a:spcAft>
                <a:spcPts val="0"/>
              </a:spcAft>
              <a:buSzPts val="2471"/>
              <a:buChar char=" "/>
              <a:defRPr b="0" i="1" sz="2471">
                <a:solidFill>
                  <a:schemeClr val="dk1"/>
                </a:solidFill>
                <a:latin typeface="Times New Roman"/>
                <a:ea typeface="Times New Roman"/>
                <a:cs typeface="Times New Roman"/>
                <a:sym typeface="Times New Roman"/>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6" name="Shape 1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21" name="Shape 21"/>
        <p:cNvGrpSpPr/>
        <p:nvPr/>
      </p:nvGrpSpPr>
      <p:grpSpPr>
        <a:xfrm>
          <a:off x="0" y="0"/>
          <a:ext cx="0" cy="0"/>
          <a:chOff x="0" y="0"/>
          <a:chExt cx="0" cy="0"/>
        </a:xfrm>
      </p:grpSpPr>
      <p:sp>
        <p:nvSpPr>
          <p:cNvPr id="22" name="Google Shape;22;p14"/>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 name="Google Shape;24;p14"/>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5" name="Google Shape;25;p1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26" name="Shape 26"/>
        <p:cNvGrpSpPr/>
        <p:nvPr/>
      </p:nvGrpSpPr>
      <p:grpSpPr>
        <a:xfrm>
          <a:off x="0" y="0"/>
          <a:ext cx="0" cy="0"/>
          <a:chOff x="0" y="0"/>
          <a:chExt cx="0" cy="0"/>
        </a:xfrm>
      </p:grpSpPr>
      <p:sp>
        <p:nvSpPr>
          <p:cNvPr id="27" name="Google Shape;27;p15"/>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9" name="Google Shape;29;p15"/>
          <p:cNvSpPr txBox="1"/>
          <p:nvPr>
            <p:ph idx="2"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30" name="Shape 30"/>
        <p:cNvGrpSpPr/>
        <p:nvPr/>
      </p:nvGrpSpPr>
      <p:grpSpPr>
        <a:xfrm>
          <a:off x="0" y="0"/>
          <a:ext cx="0" cy="0"/>
          <a:chOff x="0" y="0"/>
          <a:chExt cx="0" cy="0"/>
        </a:xfrm>
      </p:grpSpPr>
      <p:sp>
        <p:nvSpPr>
          <p:cNvPr id="31" name="Google Shape;31;p16"/>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33" name="Shape 33"/>
        <p:cNvGrpSpPr/>
        <p:nvPr/>
      </p:nvGrpSpPr>
      <p:grpSpPr>
        <a:xfrm>
          <a:off x="0" y="0"/>
          <a:ext cx="0" cy="0"/>
          <a:chOff x="0" y="0"/>
          <a:chExt cx="0" cy="0"/>
        </a:xfrm>
      </p:grpSpPr>
      <p:sp>
        <p:nvSpPr>
          <p:cNvPr id="34" name="Google Shape;34;p17"/>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5" name="Google Shape;35;p1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1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17"/>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 name="Google Shape;39;p17"/>
          <p:cNvSpPr txBox="1"/>
          <p:nvPr>
            <p:ph idx="3"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17"/>
          <p:cNvSpPr txBox="1"/>
          <p:nvPr>
            <p:ph idx="4"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17"/>
          <p:cNvSpPr txBox="1"/>
          <p:nvPr>
            <p:ph idx="5"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17"/>
          <p:cNvSpPr txBox="1"/>
          <p:nvPr>
            <p:ph idx="6"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17"/>
          <p:cNvSpPr txBox="1"/>
          <p:nvPr>
            <p:ph idx="7"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17"/>
          <p:cNvSpPr txBox="1"/>
          <p:nvPr>
            <p:ph idx="8"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17"/>
          <p:cNvSpPr txBox="1"/>
          <p:nvPr>
            <p:ph idx="9"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17"/>
          <p:cNvSpPr txBox="1"/>
          <p:nvPr>
            <p:ph idx="13"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47" name="Shape 47"/>
        <p:cNvGrpSpPr/>
        <p:nvPr/>
      </p:nvGrpSpPr>
      <p:grpSpPr>
        <a:xfrm>
          <a:off x="0" y="0"/>
          <a:ext cx="0" cy="0"/>
          <a:chOff x="0" y="0"/>
          <a:chExt cx="0" cy="0"/>
        </a:xfrm>
      </p:grpSpPr>
      <p:sp>
        <p:nvSpPr>
          <p:cNvPr id="48" name="Google Shape;48;p18"/>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1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51" name="Shape 51"/>
        <p:cNvGrpSpPr/>
        <p:nvPr/>
      </p:nvGrpSpPr>
      <p:grpSpPr>
        <a:xfrm>
          <a:off x="0" y="0"/>
          <a:ext cx="0" cy="0"/>
          <a:chOff x="0" y="0"/>
          <a:chExt cx="0" cy="0"/>
        </a:xfrm>
      </p:grpSpPr>
      <p:sp>
        <p:nvSpPr>
          <p:cNvPr id="52" name="Google Shape;52;p19"/>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4" name="Google Shape;54;p1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55" name="Shape 55"/>
        <p:cNvGrpSpPr/>
        <p:nvPr/>
      </p:nvGrpSpPr>
      <p:grpSpPr>
        <a:xfrm>
          <a:off x="0" y="0"/>
          <a:ext cx="0" cy="0"/>
          <a:chOff x="0" y="0"/>
          <a:chExt cx="0" cy="0"/>
        </a:xfrm>
      </p:grpSpPr>
      <p:grpSp>
        <p:nvGrpSpPr>
          <p:cNvPr id="56" name="Google Shape;56;p20"/>
          <p:cNvGrpSpPr/>
          <p:nvPr/>
        </p:nvGrpSpPr>
        <p:grpSpPr>
          <a:xfrm>
            <a:off x="8233290" y="0"/>
            <a:ext cx="2740011" cy="6850028"/>
            <a:chOff x="8233290" y="0"/>
            <a:chExt cx="2740011" cy="6850028"/>
          </a:xfrm>
        </p:grpSpPr>
        <p:pic>
          <p:nvPicPr>
            <p:cNvPr id="57" name="Google Shape;57;p20"/>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58" name="Google Shape;58;p20"/>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59" name="Google Shape;59;p20"/>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0" name="Google Shape;60;p20"/>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0"/>
          <p:cNvSpPr/>
          <p:nvPr>
            <p:ph idx="1" type="body"/>
          </p:nvPr>
        </p:nvSpPr>
        <p:spPr>
          <a:xfrm>
            <a:off x="131835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20"/>
          <p:cNvSpPr/>
          <p:nvPr>
            <p:ph idx="2" type="pic"/>
          </p:nvPr>
        </p:nvSpPr>
        <p:spPr>
          <a:xfrm>
            <a:off x="2239419" y="2833688"/>
            <a:ext cx="1005840" cy="914400"/>
          </a:xfrm>
          <a:prstGeom prst="rect">
            <a:avLst/>
          </a:prstGeom>
          <a:noFill/>
          <a:ln>
            <a:noFill/>
          </a:ln>
        </p:spPr>
      </p:sp>
      <p:sp>
        <p:nvSpPr>
          <p:cNvPr id="63" name="Google Shape;63;p20"/>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20"/>
          <p:cNvSpPr/>
          <p:nvPr>
            <p:ph idx="4" type="body"/>
          </p:nvPr>
        </p:nvSpPr>
        <p:spPr>
          <a:xfrm>
            <a:off x="465109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20"/>
          <p:cNvSpPr/>
          <p:nvPr>
            <p:ph idx="5" type="pic"/>
          </p:nvPr>
        </p:nvSpPr>
        <p:spPr>
          <a:xfrm>
            <a:off x="5572159" y="2954840"/>
            <a:ext cx="1005840" cy="914400"/>
          </a:xfrm>
          <a:prstGeom prst="rect">
            <a:avLst/>
          </a:prstGeom>
          <a:noFill/>
          <a:ln>
            <a:noFill/>
          </a:ln>
        </p:spPr>
      </p:sp>
      <p:sp>
        <p:nvSpPr>
          <p:cNvPr id="66" name="Google Shape;66;p20"/>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20"/>
          <p:cNvSpPr/>
          <p:nvPr>
            <p:ph idx="7" type="body"/>
          </p:nvPr>
        </p:nvSpPr>
        <p:spPr>
          <a:xfrm>
            <a:off x="7995403"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20"/>
          <p:cNvSpPr/>
          <p:nvPr>
            <p:ph idx="8" type="pic"/>
          </p:nvPr>
        </p:nvSpPr>
        <p:spPr>
          <a:xfrm>
            <a:off x="8916470" y="2833688"/>
            <a:ext cx="1005840" cy="914400"/>
          </a:xfrm>
          <a:prstGeom prst="rect">
            <a:avLst/>
          </a:prstGeom>
          <a:noFill/>
          <a:ln>
            <a:noFill/>
          </a:ln>
        </p:spPr>
      </p:sp>
      <p:sp>
        <p:nvSpPr>
          <p:cNvPr id="69" name="Google Shape;69;p20"/>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2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71" name="Shape 71"/>
        <p:cNvGrpSpPr/>
        <p:nvPr/>
      </p:nvGrpSpPr>
      <p:grpSpPr>
        <a:xfrm>
          <a:off x="0" y="0"/>
          <a:ext cx="0" cy="0"/>
          <a:chOff x="0" y="0"/>
          <a:chExt cx="0" cy="0"/>
        </a:xfrm>
      </p:grpSpPr>
      <p:grpSp>
        <p:nvGrpSpPr>
          <p:cNvPr id="72" name="Google Shape;72;p21"/>
          <p:cNvGrpSpPr/>
          <p:nvPr/>
        </p:nvGrpSpPr>
        <p:grpSpPr>
          <a:xfrm>
            <a:off x="8233290" y="0"/>
            <a:ext cx="2740011" cy="6850028"/>
            <a:chOff x="8233290" y="0"/>
            <a:chExt cx="2740011" cy="6850028"/>
          </a:xfrm>
        </p:grpSpPr>
        <p:pic>
          <p:nvPicPr>
            <p:cNvPr id="73" name="Google Shape;73;p21"/>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74" name="Google Shape;74;p21"/>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75" name="Google Shape;75;p21"/>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21"/>
          <p:cNvSpPr/>
          <p:nvPr>
            <p:ph idx="2" type="pic"/>
          </p:nvPr>
        </p:nvSpPr>
        <p:spPr>
          <a:xfrm>
            <a:off x="2239419" y="2833688"/>
            <a:ext cx="1005840" cy="914400"/>
          </a:xfrm>
          <a:prstGeom prst="rect">
            <a:avLst/>
          </a:prstGeom>
          <a:noFill/>
          <a:ln>
            <a:noFill/>
          </a:ln>
        </p:spPr>
      </p:sp>
      <p:sp>
        <p:nvSpPr>
          <p:cNvPr id="78" name="Google Shape;78;p21"/>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9" name="Google Shape;79;p21"/>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21"/>
          <p:cNvSpPr/>
          <p:nvPr>
            <p:ph idx="5" type="pic"/>
          </p:nvPr>
        </p:nvSpPr>
        <p:spPr>
          <a:xfrm>
            <a:off x="5572159" y="2954840"/>
            <a:ext cx="1005840" cy="914400"/>
          </a:xfrm>
          <a:prstGeom prst="rect">
            <a:avLst/>
          </a:prstGeom>
          <a:noFill/>
          <a:ln>
            <a:noFill/>
          </a:ln>
        </p:spPr>
      </p:sp>
      <p:sp>
        <p:nvSpPr>
          <p:cNvPr id="81" name="Google Shape;81;p21"/>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2" name="Google Shape;82;p21"/>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21"/>
          <p:cNvSpPr/>
          <p:nvPr>
            <p:ph idx="8" type="pic"/>
          </p:nvPr>
        </p:nvSpPr>
        <p:spPr>
          <a:xfrm>
            <a:off x="8916470" y="2833688"/>
            <a:ext cx="1005840" cy="914400"/>
          </a:xfrm>
          <a:prstGeom prst="rect">
            <a:avLst/>
          </a:prstGeom>
          <a:noFill/>
          <a:ln>
            <a:noFill/>
          </a:ln>
        </p:spPr>
      </p:sp>
      <p:sp>
        <p:nvSpPr>
          <p:cNvPr id="84" name="Google Shape;84;p21"/>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2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1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2"/>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
          <p:cNvSpPr txBox="1"/>
          <p:nvPr>
            <p:ph type="ctrTitle"/>
          </p:nvPr>
        </p:nvSpPr>
        <p:spPr>
          <a:xfrm>
            <a:off x="6789128" y="1238864"/>
            <a:ext cx="4580497" cy="21148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ook Antiqua"/>
              <a:buNone/>
            </a:pPr>
            <a:r>
              <a:rPr lang="en-US" sz="4800"/>
              <a:t>Network Security For Energy</a:t>
            </a:r>
            <a:endParaRPr/>
          </a:p>
        </p:txBody>
      </p:sp>
      <p:sp>
        <p:nvSpPr>
          <p:cNvPr id="173" name="Google Shape;173;p1"/>
          <p:cNvSpPr txBox="1"/>
          <p:nvPr>
            <p:ph idx="1" type="subTitle"/>
          </p:nvPr>
        </p:nvSpPr>
        <p:spPr>
          <a:xfrm>
            <a:off x="6239937" y="5114673"/>
            <a:ext cx="3208863" cy="1008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en-US"/>
              <a:t>PRESENTATION BY: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US"/>
              <a:t>ANTONIOS NTIB</a:t>
            </a:r>
            <a:endParaRPr/>
          </a:p>
        </p:txBody>
      </p:sp>
      <p:sp>
        <p:nvSpPr>
          <p:cNvPr id="174" name="Google Shape;174;p1"/>
          <p:cNvSpPr txBox="1"/>
          <p:nvPr>
            <p:ph idx="3" type="body"/>
          </p:nvPr>
        </p:nvSpPr>
        <p:spPr>
          <a:xfrm>
            <a:off x="6239937" y="3409333"/>
            <a:ext cx="5419073" cy="10089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CSP004_C_E</a:t>
            </a:r>
            <a:endParaRPr/>
          </a:p>
        </p:txBody>
      </p:sp>
      <p:sp>
        <p:nvSpPr>
          <p:cNvPr id="175" name="Google Shape;175;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176" name="Google Shape;176;p1"/>
          <p:cNvPicPr preferRelativeResize="0"/>
          <p:nvPr>
            <p:ph idx="2" type="pic"/>
          </p:nvPr>
        </p:nvPicPr>
        <p:blipFill rotWithShape="1">
          <a:blip r:embed="rId3">
            <a:alphaModFix/>
          </a:blip>
          <a:srcRect b="782" l="0" r="0" t="784"/>
          <a:stretch/>
        </p:blipFill>
        <p:spPr>
          <a:xfrm>
            <a:off x="0" y="-2235"/>
            <a:ext cx="5840730" cy="6862275"/>
          </a:xfrm>
          <a:prstGeom prst="rect">
            <a:avLst/>
          </a:prstGeom>
          <a:solidFill>
            <a:schemeClr val="lt2"/>
          </a:solidFill>
          <a:ln>
            <a:noFill/>
          </a:ln>
        </p:spPr>
      </p:pic>
      <p:grpSp>
        <p:nvGrpSpPr>
          <p:cNvPr id="177" name="Google Shape;177;p1"/>
          <p:cNvGrpSpPr/>
          <p:nvPr/>
        </p:nvGrpSpPr>
        <p:grpSpPr>
          <a:xfrm>
            <a:off x="7549377" y="6167336"/>
            <a:ext cx="3294001" cy="612000"/>
            <a:chOff x="5179092" y="5483822"/>
            <a:chExt cx="3294001" cy="612000"/>
          </a:xfrm>
        </p:grpSpPr>
        <p:pic>
          <p:nvPicPr>
            <p:cNvPr id="178" name="Google Shape;178;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79" name="Google Shape;179;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80" name="Google Shape;180;p1"/>
          <p:cNvSpPr txBox="1"/>
          <p:nvPr/>
        </p:nvSpPr>
        <p:spPr>
          <a:xfrm>
            <a:off x="6239937" y="4473889"/>
            <a:ext cx="54190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SLIDE SET #7: </a:t>
            </a:r>
            <a:r>
              <a:rPr b="1" i="0" lang="en-US" sz="1800" u="none" cap="none" strike="noStrike">
                <a:solidFill>
                  <a:schemeClr val="dk1"/>
                </a:solidFill>
                <a:latin typeface="Century Gothic"/>
                <a:ea typeface="Century Gothic"/>
                <a:cs typeface="Century Gothic"/>
                <a:sym typeface="Century Gothic"/>
              </a:rPr>
              <a:t>Man-in-the-Middle (MITM) Attack</a:t>
            </a:r>
            <a:endParaRPr b="1" i="1" sz="1800" u="none" cap="none" strike="noStrike">
              <a:solidFill>
                <a:schemeClr val="dk1"/>
              </a:solidFill>
              <a:latin typeface="Century Gothic"/>
              <a:ea typeface="Century Gothic"/>
              <a:cs typeface="Century Gothic"/>
              <a:sym typeface="Century Gothic"/>
            </a:endParaRPr>
          </a:p>
        </p:txBody>
      </p:sp>
      <p:pic>
        <p:nvPicPr>
          <p:cNvPr descr="A red sign with white text&#10;&#10;Description automatically generated" id="181" name="Google Shape;181;p1"/>
          <p:cNvPicPr preferRelativeResize="0"/>
          <p:nvPr/>
        </p:nvPicPr>
        <p:blipFill rotWithShape="1">
          <a:blip r:embed="rId6">
            <a:alphaModFix/>
          </a:blip>
          <a:srcRect b="0" l="0" r="0" t="0"/>
          <a:stretch/>
        </p:blipFill>
        <p:spPr>
          <a:xfrm>
            <a:off x="9568593" y="4898851"/>
            <a:ext cx="1532424" cy="56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6"/>
          <p:cNvSpPr txBox="1"/>
          <p:nvPr>
            <p:ph type="ctrTitle"/>
          </p:nvPr>
        </p:nvSpPr>
        <p:spPr>
          <a:xfrm>
            <a:off x="580104" y="926178"/>
            <a:ext cx="10558046" cy="612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Types of Man-in-the-Middle Attacks</a:t>
            </a:r>
            <a:endParaRPr/>
          </a:p>
        </p:txBody>
      </p:sp>
      <p:sp>
        <p:nvSpPr>
          <p:cNvPr id="252" name="Google Shape;252;p6"/>
          <p:cNvSpPr txBox="1"/>
          <p:nvPr>
            <p:ph idx="2" type="body"/>
          </p:nvPr>
        </p:nvSpPr>
        <p:spPr>
          <a:xfrm>
            <a:off x="867685" y="2007596"/>
            <a:ext cx="10270465" cy="3547629"/>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800"/>
              <a:buFont typeface="Courier New"/>
              <a:buChar char="o"/>
            </a:pPr>
            <a:r>
              <a:rPr b="1" lang="en-US" sz="1800"/>
              <a:t>SSL Hijacking: </a:t>
            </a:r>
            <a:r>
              <a:rPr lang="en-US" sz="1800"/>
              <a:t>An extension of HTTPS spoofing, hijacking the Secure Sockets Layers (SSL) is when a hacker takes this protocol responsible for encrypting HTTPS connections and intercepts user data traveling between them and the server they're connecting to.</a:t>
            </a:r>
            <a:endParaRPr/>
          </a:p>
          <a:p>
            <a:pPr indent="0" lvl="0" marL="0" rtl="0" algn="l">
              <a:lnSpc>
                <a:spcPct val="100000"/>
              </a:lnSpc>
              <a:spcBef>
                <a:spcPts val="0"/>
              </a:spcBef>
              <a:spcAft>
                <a:spcPts val="0"/>
              </a:spcAft>
              <a:buSzPts val="1800"/>
              <a:buNone/>
            </a:pPr>
            <a:r>
              <a:t/>
            </a:r>
            <a:endParaRPr sz="1800"/>
          </a:p>
          <a:p>
            <a:pPr indent="-274320" lvl="0" marL="274320" rtl="0" algn="l">
              <a:lnSpc>
                <a:spcPct val="100000"/>
              </a:lnSpc>
              <a:spcBef>
                <a:spcPts val="1800"/>
              </a:spcBef>
              <a:spcAft>
                <a:spcPts val="0"/>
              </a:spcAft>
              <a:buSzPts val="1800"/>
              <a:buFont typeface="Courier New"/>
              <a:buChar char="o"/>
            </a:pPr>
            <a:r>
              <a:rPr b="1" lang="en-US" sz="1800"/>
              <a:t>Session Hijacking: </a:t>
            </a:r>
            <a:r>
              <a:rPr lang="en-US" sz="1800"/>
              <a:t>Commonly known as browser cookie theft, an attacker will steal information stored on web browser cookies, such as saved passwords.</a:t>
            </a:r>
            <a:endParaRPr/>
          </a:p>
          <a:p>
            <a:pPr indent="0" lvl="0" marL="0" rtl="0" algn="l">
              <a:lnSpc>
                <a:spcPct val="100000"/>
              </a:lnSpc>
              <a:spcBef>
                <a:spcPts val="1800"/>
              </a:spcBef>
              <a:spcAft>
                <a:spcPts val="0"/>
              </a:spcAft>
              <a:buSzPts val="1800"/>
              <a:buNone/>
            </a:pPr>
            <a:r>
              <a:t/>
            </a:r>
            <a:endParaRPr sz="1800"/>
          </a:p>
          <a:p>
            <a:pPr indent="-274320" lvl="0" marL="274320" rtl="0" algn="l">
              <a:lnSpc>
                <a:spcPct val="100000"/>
              </a:lnSpc>
              <a:spcBef>
                <a:spcPts val="1800"/>
              </a:spcBef>
              <a:spcAft>
                <a:spcPts val="0"/>
              </a:spcAft>
              <a:buSzPts val="1800"/>
              <a:buFont typeface="Courier New"/>
              <a:buChar char="o"/>
            </a:pPr>
            <a:r>
              <a:rPr b="1" lang="en-US" sz="1800"/>
              <a:t>Ettercap: </a:t>
            </a:r>
            <a:r>
              <a:rPr lang="en-US" sz="1800"/>
              <a:t>Open-source tool for analyzing network protocols, hosts, and activity. Can intercept network traffic data, capture credentials, and decrypt password data.</a:t>
            </a:r>
            <a:endParaRPr sz="1800"/>
          </a:p>
          <a:p>
            <a:pPr indent="-198755" lvl="0" marL="274320" rtl="0" algn="l">
              <a:lnSpc>
                <a:spcPct val="100000"/>
              </a:lnSpc>
              <a:spcBef>
                <a:spcPts val="1800"/>
              </a:spcBef>
              <a:spcAft>
                <a:spcPts val="0"/>
              </a:spcAft>
              <a:buSzPts val="1400"/>
              <a:buFont typeface="Courier New"/>
              <a:buNone/>
            </a:pPr>
            <a:r>
              <a:t/>
            </a:r>
            <a:endParaRPr/>
          </a:p>
        </p:txBody>
      </p:sp>
      <p:pic>
        <p:nvPicPr>
          <p:cNvPr id="253" name="Google Shape;253;p6"/>
          <p:cNvPicPr preferRelativeResize="0"/>
          <p:nvPr/>
        </p:nvPicPr>
        <p:blipFill rotWithShape="1">
          <a:blip r:embed="rId3">
            <a:alphaModFix/>
          </a:blip>
          <a:srcRect b="0" l="0" r="0" t="0"/>
          <a:stretch/>
        </p:blipFill>
        <p:spPr>
          <a:xfrm>
            <a:off x="7146254" y="5931362"/>
            <a:ext cx="1530000" cy="612000"/>
          </a:xfrm>
          <a:prstGeom prst="rect">
            <a:avLst/>
          </a:prstGeom>
          <a:noFill/>
          <a:ln>
            <a:noFill/>
          </a:ln>
        </p:spPr>
      </p:pic>
      <p:sp>
        <p:nvSpPr>
          <p:cNvPr id="254" name="Google Shape;254;p6"/>
          <p:cNvSpPr txBox="1"/>
          <p:nvPr/>
        </p:nvSpPr>
        <p:spPr>
          <a:xfrm>
            <a:off x="10697497" y="6083473"/>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4"/>
          <p:cNvSpPr txBox="1"/>
          <p:nvPr>
            <p:ph type="ctrTitle"/>
          </p:nvPr>
        </p:nvSpPr>
        <p:spPr>
          <a:xfrm>
            <a:off x="471949" y="715654"/>
            <a:ext cx="10930470" cy="7690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Types of Man-in-the-Middle Attacks (cont’d)</a:t>
            </a:r>
            <a:endParaRPr/>
          </a:p>
        </p:txBody>
      </p:sp>
      <p:sp>
        <p:nvSpPr>
          <p:cNvPr id="260" name="Google Shape;260;p34"/>
          <p:cNvSpPr txBox="1"/>
          <p:nvPr>
            <p:ph idx="2" type="body"/>
          </p:nvPr>
        </p:nvSpPr>
        <p:spPr>
          <a:xfrm>
            <a:off x="1247126" y="2144066"/>
            <a:ext cx="8899763" cy="3479985"/>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1800"/>
              </a:spcBef>
              <a:spcAft>
                <a:spcPts val="0"/>
              </a:spcAft>
              <a:buSzPts val="2000"/>
              <a:buFont typeface="Courier New"/>
              <a:buChar char="o"/>
            </a:pPr>
            <a:r>
              <a:rPr b="1" lang="en-US" sz="2000"/>
              <a:t>dsniff: </a:t>
            </a:r>
            <a:r>
              <a:rPr lang="en-US" sz="2000"/>
              <a:t>A suite of password and network analysis tools that lets users pull passwords, email contents, and files, intercept network traffic data, and deploy man-in-the- middle attacks using HTTPS redirects.</a:t>
            </a:r>
            <a:endParaRPr/>
          </a:p>
          <a:p>
            <a:pPr indent="0" lvl="0" marL="0" rtl="0" algn="l">
              <a:lnSpc>
                <a:spcPct val="100000"/>
              </a:lnSpc>
              <a:spcBef>
                <a:spcPts val="1800"/>
              </a:spcBef>
              <a:spcAft>
                <a:spcPts val="0"/>
              </a:spcAft>
              <a:buSzPts val="2000"/>
              <a:buNone/>
            </a:pPr>
            <a:r>
              <a:t/>
            </a:r>
            <a:endParaRPr sz="2000"/>
          </a:p>
          <a:p>
            <a:pPr indent="-274320" lvl="0" marL="274320" rtl="0" algn="l">
              <a:lnSpc>
                <a:spcPct val="100000"/>
              </a:lnSpc>
              <a:spcBef>
                <a:spcPts val="1800"/>
              </a:spcBef>
              <a:spcAft>
                <a:spcPts val="0"/>
              </a:spcAft>
              <a:buSzPts val="2000"/>
              <a:buFont typeface="Courier New"/>
              <a:buChar char="o"/>
            </a:pPr>
            <a:r>
              <a:rPr b="1" lang="en-US" sz="2000"/>
              <a:t>Cain and Abel: </a:t>
            </a:r>
            <a:r>
              <a:rPr lang="en-US" sz="2000"/>
              <a:t>Initially created as a password recovery tool, it developed into a packet sniffing and analysis software to evaluate a network and perform spoofing while also being able to carry out other cyber attacks such as brute force.</a:t>
            </a:r>
            <a:endParaRPr/>
          </a:p>
          <a:p>
            <a:pPr indent="-228600" lvl="0" marL="457200" rtl="0" algn="l">
              <a:lnSpc>
                <a:spcPct val="100000"/>
              </a:lnSpc>
              <a:spcBef>
                <a:spcPts val="1200"/>
              </a:spcBef>
              <a:spcAft>
                <a:spcPts val="0"/>
              </a:spcAft>
              <a:buSzPts val="1400"/>
              <a:buFont typeface="Courier New"/>
              <a:buNone/>
            </a:pPr>
            <a:r>
              <a:t/>
            </a:r>
            <a:endParaRPr/>
          </a:p>
        </p:txBody>
      </p:sp>
      <p:sp>
        <p:nvSpPr>
          <p:cNvPr id="261" name="Google Shape;261;p34"/>
          <p:cNvSpPr txBox="1"/>
          <p:nvPr/>
        </p:nvSpPr>
        <p:spPr>
          <a:xfrm>
            <a:off x="10520517" y="6142346"/>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9</a:t>
            </a:r>
            <a:endParaRPr/>
          </a:p>
        </p:txBody>
      </p:sp>
      <p:pic>
        <p:nvPicPr>
          <p:cNvPr id="262" name="Google Shape;262;p34"/>
          <p:cNvPicPr preferRelativeResize="0"/>
          <p:nvPr/>
        </p:nvPicPr>
        <p:blipFill rotWithShape="1">
          <a:blip r:embed="rId3">
            <a:alphaModFix/>
          </a:blip>
          <a:srcRect b="0" l="0" r="0" t="0"/>
          <a:stretch/>
        </p:blipFill>
        <p:spPr>
          <a:xfrm>
            <a:off x="8385119" y="5990234"/>
            <a:ext cx="1530000" cy="61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7"/>
          <p:cNvSpPr txBox="1"/>
          <p:nvPr>
            <p:ph type="ctrTitle"/>
          </p:nvPr>
        </p:nvSpPr>
        <p:spPr>
          <a:xfrm>
            <a:off x="1188135" y="440352"/>
            <a:ext cx="9715839" cy="111314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SSL -&gt; Prevention of Man-In-The-Middle Attacks</a:t>
            </a:r>
            <a:endParaRPr/>
          </a:p>
        </p:txBody>
      </p:sp>
      <p:sp>
        <p:nvSpPr>
          <p:cNvPr id="268" name="Google Shape;268;p7"/>
          <p:cNvSpPr txBox="1"/>
          <p:nvPr>
            <p:ph idx="2" type="body"/>
          </p:nvPr>
        </p:nvSpPr>
        <p:spPr>
          <a:xfrm>
            <a:off x="1455543" y="2005050"/>
            <a:ext cx="9546754" cy="2901248"/>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2200"/>
              <a:buFont typeface="Courier New"/>
              <a:buChar char="o"/>
            </a:pPr>
            <a:r>
              <a:rPr lang="en-US" sz="2200"/>
              <a:t>SSL prevents this type of attack through several mechanisms, which act as multilayer security against even the most relentless threats</a:t>
            </a:r>
            <a:endParaRPr/>
          </a:p>
          <a:p>
            <a:pPr indent="0" lvl="0" marL="0" rtl="0" algn="l">
              <a:lnSpc>
                <a:spcPct val="100000"/>
              </a:lnSpc>
              <a:spcBef>
                <a:spcPts val="0"/>
              </a:spcBef>
              <a:spcAft>
                <a:spcPts val="0"/>
              </a:spcAft>
              <a:buSzPts val="2200"/>
              <a:buNone/>
            </a:pPr>
            <a:r>
              <a:t/>
            </a:r>
            <a:endParaRPr sz="2200"/>
          </a:p>
          <a:p>
            <a:pPr indent="-274320" lvl="0" marL="274320" rtl="0" algn="l">
              <a:lnSpc>
                <a:spcPct val="100000"/>
              </a:lnSpc>
              <a:spcBef>
                <a:spcPts val="1800"/>
              </a:spcBef>
              <a:spcAft>
                <a:spcPts val="0"/>
              </a:spcAft>
              <a:buSzPts val="2200"/>
              <a:buFont typeface="Courier New"/>
              <a:buChar char="o"/>
            </a:pPr>
            <a:r>
              <a:rPr lang="en-US" sz="2200"/>
              <a:t>Encryption: SSL/TLS encrypts the data exchanged between the client and server using cryptographic algorithms. This encryption ensures that even if an attacker intercepts the data, they cannot decipher its contents without the encryption key.</a:t>
            </a:r>
            <a:endParaRPr sz="2200"/>
          </a:p>
          <a:p>
            <a:pPr indent="-192087" lvl="0" marL="274320" rtl="0" algn="l">
              <a:lnSpc>
                <a:spcPct val="100000"/>
              </a:lnSpc>
              <a:spcBef>
                <a:spcPts val="1800"/>
              </a:spcBef>
              <a:spcAft>
                <a:spcPts val="0"/>
              </a:spcAft>
              <a:buSzPts val="1400"/>
              <a:buFont typeface="Courier New"/>
              <a:buNone/>
            </a:pPr>
            <a:r>
              <a:t/>
            </a:r>
            <a:endParaRPr/>
          </a:p>
          <a:p>
            <a:pPr indent="-192087" lvl="0" marL="274320" rtl="0" algn="l">
              <a:lnSpc>
                <a:spcPct val="100000"/>
              </a:lnSpc>
              <a:spcBef>
                <a:spcPts val="1800"/>
              </a:spcBef>
              <a:spcAft>
                <a:spcPts val="0"/>
              </a:spcAft>
              <a:buSzPts val="1400"/>
              <a:buFont typeface="Courier New"/>
              <a:buNone/>
            </a:pPr>
            <a:r>
              <a:t/>
            </a:r>
            <a:endParaRPr/>
          </a:p>
        </p:txBody>
      </p:sp>
      <p:pic>
        <p:nvPicPr>
          <p:cNvPr id="269" name="Google Shape;269;p7"/>
          <p:cNvPicPr preferRelativeResize="0"/>
          <p:nvPr/>
        </p:nvPicPr>
        <p:blipFill rotWithShape="1">
          <a:blip r:embed="rId3">
            <a:alphaModFix/>
          </a:blip>
          <a:srcRect b="0" l="0" r="0" t="0"/>
          <a:stretch/>
        </p:blipFill>
        <p:spPr>
          <a:xfrm>
            <a:off x="7146254" y="5931362"/>
            <a:ext cx="1530000" cy="612000"/>
          </a:xfrm>
          <a:prstGeom prst="rect">
            <a:avLst/>
          </a:prstGeom>
          <a:noFill/>
          <a:ln>
            <a:noFill/>
          </a:ln>
        </p:spPr>
      </p:pic>
      <p:sp>
        <p:nvSpPr>
          <p:cNvPr id="270" name="Google Shape;270;p7"/>
          <p:cNvSpPr txBox="1"/>
          <p:nvPr/>
        </p:nvSpPr>
        <p:spPr>
          <a:xfrm>
            <a:off x="10520517" y="6142346"/>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type="ctrTitle"/>
          </p:nvPr>
        </p:nvSpPr>
        <p:spPr>
          <a:xfrm>
            <a:off x="963561" y="715654"/>
            <a:ext cx="10438857" cy="114264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SSL -&gt; Prevention of Man-In-The-Middle Attacks (cont’d)</a:t>
            </a:r>
            <a:endParaRPr/>
          </a:p>
        </p:txBody>
      </p:sp>
      <p:sp>
        <p:nvSpPr>
          <p:cNvPr id="276" name="Google Shape;276;p35"/>
          <p:cNvSpPr txBox="1"/>
          <p:nvPr>
            <p:ph idx="2" type="body"/>
          </p:nvPr>
        </p:nvSpPr>
        <p:spPr>
          <a:xfrm>
            <a:off x="1394610" y="2316230"/>
            <a:ext cx="9440537" cy="3826115"/>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1800"/>
              </a:spcBef>
              <a:spcAft>
                <a:spcPts val="0"/>
              </a:spcAft>
              <a:buSzPts val="2000"/>
              <a:buFont typeface="Courier New"/>
              <a:buChar char="o"/>
            </a:pPr>
            <a:r>
              <a:rPr lang="en-US" sz="2000"/>
              <a:t>Authentication: SSL/TLS uses digital certificates to authenticate the server’s identity. These certificates are issued by trusted Certificate Authorities (CAs) and contain information that verifies the server’s identity, preventing attackers from impersonating the server and tricking the client into connecting to a malicious entity.</a:t>
            </a:r>
            <a:endParaRPr/>
          </a:p>
          <a:p>
            <a:pPr indent="-274320" lvl="0" marL="274320" rtl="0" algn="l">
              <a:lnSpc>
                <a:spcPct val="100000"/>
              </a:lnSpc>
              <a:spcBef>
                <a:spcPts val="1800"/>
              </a:spcBef>
              <a:spcAft>
                <a:spcPts val="0"/>
              </a:spcAft>
              <a:buSzPts val="2000"/>
              <a:buFont typeface="Courier New"/>
              <a:buChar char="o"/>
            </a:pPr>
            <a:r>
              <a:rPr lang="en-US" sz="2000"/>
              <a:t>Integrity: SSL adds a digital signature to the transmitted data, which allows the recipient to verify that the data hasn’t been tampered with during transmission. If an attacker alters the intercepted data, the digital signature will become invalid, alerting the recipient of potential tampering.</a:t>
            </a:r>
            <a:endParaRPr/>
          </a:p>
          <a:p>
            <a:pPr indent="0" lvl="0" marL="139700" rtl="0" algn="l">
              <a:lnSpc>
                <a:spcPct val="100000"/>
              </a:lnSpc>
              <a:spcBef>
                <a:spcPts val="1200"/>
              </a:spcBef>
              <a:spcAft>
                <a:spcPts val="0"/>
              </a:spcAft>
              <a:buSzPts val="1400"/>
              <a:buNone/>
            </a:pPr>
            <a:r>
              <a:t/>
            </a:r>
            <a:endParaRPr/>
          </a:p>
        </p:txBody>
      </p:sp>
      <p:sp>
        <p:nvSpPr>
          <p:cNvPr id="277" name="Google Shape;277;p35"/>
          <p:cNvSpPr txBox="1"/>
          <p:nvPr/>
        </p:nvSpPr>
        <p:spPr>
          <a:xfrm>
            <a:off x="10520517" y="6142346"/>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8"/>
          <p:cNvSpPr txBox="1"/>
          <p:nvPr>
            <p:ph type="ctrTitle"/>
          </p:nvPr>
        </p:nvSpPr>
        <p:spPr>
          <a:xfrm>
            <a:off x="678426" y="511044"/>
            <a:ext cx="11582400" cy="809092"/>
          </a:xfrm>
          <a:prstGeom prst="rect">
            <a:avLst/>
          </a:prstGeom>
          <a:noFill/>
          <a:ln>
            <a:noFill/>
          </a:ln>
        </p:spPr>
        <p:txBody>
          <a:bodyPr anchorCtr="0" anchor="b" bIns="0" lIns="0" spcFirstLastPara="1" rIns="0" wrap="square" tIns="11200">
            <a:spAutoFit/>
          </a:bodyPr>
          <a:lstStyle/>
          <a:p>
            <a:pPr indent="0" lvl="0" marL="11206" marR="4483" rtl="0" algn="l">
              <a:lnSpc>
                <a:spcPct val="143700"/>
              </a:lnSpc>
              <a:spcBef>
                <a:spcPts val="0"/>
              </a:spcBef>
              <a:spcAft>
                <a:spcPts val="0"/>
              </a:spcAft>
              <a:buClr>
                <a:schemeClr val="lt1"/>
              </a:buClr>
              <a:buSzPts val="3600"/>
              <a:buFont typeface="Book Antiqua"/>
              <a:buNone/>
            </a:pPr>
            <a:r>
              <a:rPr lang="en-US"/>
              <a:t>How Does SSL Prevent Man-In-The-Middle Attacks? </a:t>
            </a:r>
            <a:endParaRPr/>
          </a:p>
        </p:txBody>
      </p:sp>
      <p:sp>
        <p:nvSpPr>
          <p:cNvPr id="283" name="Google Shape;283;p8"/>
          <p:cNvSpPr txBox="1"/>
          <p:nvPr>
            <p:ph idx="2" type="body"/>
          </p:nvPr>
        </p:nvSpPr>
        <p:spPr>
          <a:xfrm>
            <a:off x="552405" y="1320136"/>
            <a:ext cx="11582400" cy="4720819"/>
          </a:xfrm>
          <a:prstGeom prst="rect">
            <a:avLst/>
          </a:prstGeom>
          <a:noFill/>
          <a:ln>
            <a:noFill/>
          </a:ln>
        </p:spPr>
        <p:txBody>
          <a:bodyPr anchorCtr="0" anchor="t" bIns="45700" lIns="91425" spcFirstLastPara="1" rIns="0" wrap="square" tIns="0">
            <a:normAutofit/>
          </a:bodyPr>
          <a:lstStyle/>
          <a:p>
            <a:pPr indent="0" lvl="0" marL="0" rtl="0" algn="l">
              <a:lnSpc>
                <a:spcPct val="100000"/>
              </a:lnSpc>
              <a:spcBef>
                <a:spcPts val="0"/>
              </a:spcBef>
              <a:spcAft>
                <a:spcPts val="0"/>
              </a:spcAft>
              <a:buSzPts val="1600"/>
              <a:buNone/>
            </a:pPr>
            <a:r>
              <a:rPr lang="en-US" sz="1600"/>
              <a:t>The contribution of the HTTPS protocol in stopping Man-in-the-Middle attacks derives from the concept of the SSL Certificates and the Certificate Authorities – all part of </a:t>
            </a:r>
            <a:r>
              <a:rPr b="1" i="1" lang="en-US" sz="1600"/>
              <a:t>Public Key Infrastructure (PKI)</a:t>
            </a:r>
            <a:r>
              <a:rPr lang="en-US" sz="1600"/>
              <a:t>. It relies on the private key, which establishes a secure connection when it’s associated with the corresponding certificate.</a:t>
            </a:r>
            <a:endParaRPr sz="1800"/>
          </a:p>
          <a:p>
            <a:pPr indent="0" lvl="0" marL="0" rtl="0" algn="l">
              <a:lnSpc>
                <a:spcPct val="100000"/>
              </a:lnSpc>
              <a:spcBef>
                <a:spcPts val="1800"/>
              </a:spcBef>
              <a:spcAft>
                <a:spcPts val="0"/>
              </a:spcAft>
              <a:buSzPts val="1800"/>
              <a:buNone/>
            </a:pPr>
            <a:r>
              <a:rPr b="1" lang="en-US" sz="1800" u="sng"/>
              <a:t>The question is</a:t>
            </a:r>
            <a:r>
              <a:rPr b="1" i="1" lang="en-US" sz="1800" u="sng"/>
              <a:t>:</a:t>
            </a:r>
            <a:r>
              <a:rPr lang="en-US" sz="1800"/>
              <a:t> </a:t>
            </a:r>
            <a:r>
              <a:rPr i="1" lang="en-US" sz="2200"/>
              <a:t>if a Client is connecting to a Server, can an attacker, who gets between them, receive the SSL certificate and successfully decrypt the data?</a:t>
            </a:r>
            <a:endParaRPr/>
          </a:p>
          <a:p>
            <a:pPr indent="0" lvl="0" marL="0" rtl="0" algn="l">
              <a:lnSpc>
                <a:spcPct val="100000"/>
              </a:lnSpc>
              <a:spcBef>
                <a:spcPts val="1800"/>
              </a:spcBef>
              <a:spcAft>
                <a:spcPts val="0"/>
              </a:spcAft>
              <a:buSzPts val="2200"/>
              <a:buNone/>
            </a:pPr>
            <a:r>
              <a:t/>
            </a:r>
            <a:endParaRPr i="1" sz="2200"/>
          </a:p>
          <a:p>
            <a:pPr indent="-285750" lvl="0" marL="285750" rtl="0" algn="l">
              <a:lnSpc>
                <a:spcPct val="100000"/>
              </a:lnSpc>
              <a:spcBef>
                <a:spcPts val="1800"/>
              </a:spcBef>
              <a:spcAft>
                <a:spcPts val="0"/>
              </a:spcAft>
              <a:buSzPts val="1400"/>
              <a:buFont typeface="Noto Sans Symbols"/>
              <a:buChar char="⮚"/>
            </a:pPr>
            <a:r>
              <a:rPr lang="en-US"/>
              <a:t>Indeed, the attacker can receive the same certificate because the last one contains the public key and the domain name the server sends to anyone who wants to connect to it. However, the attacker can’t decrypt the information because only the server owns the matching private key that can decrypt the data.</a:t>
            </a:r>
            <a:endParaRPr/>
          </a:p>
          <a:p>
            <a:pPr indent="0" lvl="0" marL="0" rtl="0" algn="l">
              <a:lnSpc>
                <a:spcPct val="100000"/>
              </a:lnSpc>
              <a:spcBef>
                <a:spcPts val="1800"/>
              </a:spcBef>
              <a:spcAft>
                <a:spcPts val="0"/>
              </a:spcAft>
              <a:buSzPts val="1400"/>
              <a:buNone/>
            </a:pPr>
            <a:r>
              <a:t/>
            </a:r>
            <a:endParaRPr/>
          </a:p>
          <a:p>
            <a:pPr indent="-285750" lvl="0" marL="285750" rtl="0" algn="l">
              <a:lnSpc>
                <a:spcPct val="100000"/>
              </a:lnSpc>
              <a:spcBef>
                <a:spcPts val="1800"/>
              </a:spcBef>
              <a:spcAft>
                <a:spcPts val="0"/>
              </a:spcAft>
              <a:buSzPts val="1400"/>
              <a:buFont typeface="Noto Sans Symbols"/>
              <a:buChar char="⮚"/>
            </a:pPr>
            <a:r>
              <a:rPr lang="en-US"/>
              <a:t>So, because the server keeps this private key secret, the hacker can’t use the website’s certificate. They have to use one of their own, convincing the Certificate Authority to either sign the certificate or use it as it is. Thus, if the attacker’s certificate is not validated by a trusted Certificate Authority, the client’s web browser won’t trust it.</a:t>
            </a:r>
            <a:endParaRPr/>
          </a:p>
          <a:p>
            <a:pPr indent="-205422" lvl="0" marL="274320" rtl="0" algn="l">
              <a:lnSpc>
                <a:spcPct val="100000"/>
              </a:lnSpc>
              <a:spcBef>
                <a:spcPts val="1800"/>
              </a:spcBef>
              <a:spcAft>
                <a:spcPts val="0"/>
              </a:spcAft>
              <a:buSzPts val="1400"/>
              <a:buFont typeface="Courier New"/>
              <a:buNone/>
            </a:pPr>
            <a:r>
              <a:t/>
            </a:r>
            <a:endParaRPr/>
          </a:p>
          <a:p>
            <a:pPr indent="-205422" lvl="0" marL="274320" rtl="0" algn="l">
              <a:lnSpc>
                <a:spcPct val="100000"/>
              </a:lnSpc>
              <a:spcBef>
                <a:spcPts val="1800"/>
              </a:spcBef>
              <a:spcAft>
                <a:spcPts val="0"/>
              </a:spcAft>
              <a:buSzPts val="1400"/>
              <a:buFont typeface="Courier New"/>
              <a:buNone/>
            </a:pPr>
            <a:r>
              <a:t/>
            </a:r>
            <a:endParaRPr/>
          </a:p>
        </p:txBody>
      </p:sp>
      <p:pic>
        <p:nvPicPr>
          <p:cNvPr id="284" name="Google Shape;284;p8"/>
          <p:cNvPicPr preferRelativeResize="0"/>
          <p:nvPr/>
        </p:nvPicPr>
        <p:blipFill rotWithShape="1">
          <a:blip r:embed="rId3">
            <a:alphaModFix/>
          </a:blip>
          <a:srcRect b="0" l="0" r="0" t="0"/>
          <a:stretch/>
        </p:blipFill>
        <p:spPr>
          <a:xfrm>
            <a:off x="8444112" y="6040956"/>
            <a:ext cx="1530000" cy="612000"/>
          </a:xfrm>
          <a:prstGeom prst="rect">
            <a:avLst/>
          </a:prstGeom>
          <a:noFill/>
          <a:ln>
            <a:noFill/>
          </a:ln>
        </p:spPr>
      </p:pic>
      <p:sp>
        <p:nvSpPr>
          <p:cNvPr id="285" name="Google Shape;285;p8"/>
          <p:cNvSpPr txBox="1"/>
          <p:nvPr/>
        </p:nvSpPr>
        <p:spPr>
          <a:xfrm>
            <a:off x="10520517" y="6142346"/>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6"/>
          <p:cNvSpPr txBox="1"/>
          <p:nvPr>
            <p:ph type="ctrTitle"/>
          </p:nvPr>
        </p:nvSpPr>
        <p:spPr>
          <a:xfrm>
            <a:off x="698090" y="715655"/>
            <a:ext cx="11041625" cy="76389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Font typeface="Book Antiqua"/>
              <a:buNone/>
            </a:pPr>
            <a:r>
              <a:rPr lang="en-US"/>
              <a:t>How Does SSL Prevent Man-In-The-Middle Attacks? (cont’d) </a:t>
            </a:r>
            <a:endParaRPr/>
          </a:p>
        </p:txBody>
      </p:sp>
      <p:sp>
        <p:nvSpPr>
          <p:cNvPr id="291" name="Google Shape;291;p36"/>
          <p:cNvSpPr txBox="1"/>
          <p:nvPr>
            <p:ph idx="2" type="body"/>
          </p:nvPr>
        </p:nvSpPr>
        <p:spPr>
          <a:xfrm>
            <a:off x="1207798" y="2247403"/>
            <a:ext cx="9686344" cy="3180003"/>
          </a:xfrm>
          <a:prstGeom prst="rect">
            <a:avLst/>
          </a:prstGeom>
          <a:noFill/>
          <a:ln>
            <a:noFill/>
          </a:ln>
        </p:spPr>
        <p:txBody>
          <a:bodyPr anchorCtr="0" anchor="t" bIns="45700" lIns="91425" spcFirstLastPara="1" rIns="0" wrap="square" tIns="0">
            <a:normAutofit lnSpcReduction="10000"/>
          </a:bodyPr>
          <a:lstStyle/>
          <a:p>
            <a:pPr indent="-285750" lvl="0" marL="285750" rtl="0" algn="l">
              <a:lnSpc>
                <a:spcPct val="100000"/>
              </a:lnSpc>
              <a:spcBef>
                <a:spcPts val="1800"/>
              </a:spcBef>
              <a:spcAft>
                <a:spcPts val="0"/>
              </a:spcAft>
              <a:buSzPts val="2200"/>
              <a:buFont typeface="Noto Sans Symbols"/>
              <a:buChar char="⮚"/>
            </a:pPr>
            <a:r>
              <a:rPr lang="en-US" sz="2200"/>
              <a:t>Attackers may also try to forge the SSL Certificate and provide their own public key to the client. This action will nullify the CA’s signature, while the browser will display warnings about the invalid SSL Certificate.</a:t>
            </a:r>
            <a:endParaRPr/>
          </a:p>
          <a:p>
            <a:pPr indent="0" lvl="0" marL="0" rtl="0" algn="l">
              <a:lnSpc>
                <a:spcPct val="100000"/>
              </a:lnSpc>
              <a:spcBef>
                <a:spcPts val="1800"/>
              </a:spcBef>
              <a:spcAft>
                <a:spcPts val="0"/>
              </a:spcAft>
              <a:buSzPts val="2200"/>
              <a:buNone/>
            </a:pPr>
            <a:r>
              <a:t/>
            </a:r>
            <a:endParaRPr sz="2200"/>
          </a:p>
          <a:p>
            <a:pPr indent="-285750" lvl="0" marL="285750" rtl="0" algn="l">
              <a:lnSpc>
                <a:spcPct val="100000"/>
              </a:lnSpc>
              <a:spcBef>
                <a:spcPts val="1800"/>
              </a:spcBef>
              <a:spcAft>
                <a:spcPts val="0"/>
              </a:spcAft>
              <a:buSzPts val="2200"/>
              <a:buFont typeface="Noto Sans Symbols"/>
              <a:buChar char="⮚"/>
            </a:pPr>
            <a:r>
              <a:rPr lang="en-US" sz="2200"/>
              <a:t>Therefore, the specific structure of the SSL Certificate prevents Man-in-the-Middle attacks, protects your customers from dealing with hackers, and ensures the trustworthiness of your company.</a:t>
            </a:r>
            <a:endParaRPr/>
          </a:p>
          <a:p>
            <a:pPr indent="0" lvl="0" marL="139700" rtl="0" algn="l">
              <a:lnSpc>
                <a:spcPct val="100000"/>
              </a:lnSpc>
              <a:spcBef>
                <a:spcPts val="1200"/>
              </a:spcBef>
              <a:spcAft>
                <a:spcPts val="0"/>
              </a:spcAft>
              <a:buSzPts val="1400"/>
              <a:buNone/>
            </a:pPr>
            <a:r>
              <a:t/>
            </a:r>
            <a:endParaRPr/>
          </a:p>
        </p:txBody>
      </p:sp>
      <p:pic>
        <p:nvPicPr>
          <p:cNvPr id="292" name="Google Shape;292;p36"/>
          <p:cNvPicPr preferRelativeResize="0"/>
          <p:nvPr/>
        </p:nvPicPr>
        <p:blipFill rotWithShape="1">
          <a:blip r:embed="rId3">
            <a:alphaModFix/>
          </a:blip>
          <a:srcRect b="0" l="0" r="0" t="0"/>
          <a:stretch/>
        </p:blipFill>
        <p:spPr>
          <a:xfrm>
            <a:off x="8444112" y="6040956"/>
            <a:ext cx="1530000" cy="612000"/>
          </a:xfrm>
          <a:prstGeom prst="rect">
            <a:avLst/>
          </a:prstGeom>
          <a:noFill/>
          <a:ln>
            <a:noFill/>
          </a:ln>
        </p:spPr>
      </p:pic>
      <p:sp>
        <p:nvSpPr>
          <p:cNvPr id="293" name="Google Shape;293;p36"/>
          <p:cNvSpPr txBox="1"/>
          <p:nvPr/>
        </p:nvSpPr>
        <p:spPr>
          <a:xfrm>
            <a:off x="10520517" y="6142346"/>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9"/>
          <p:cNvSpPr txBox="1"/>
          <p:nvPr>
            <p:ph type="ctrTitle"/>
          </p:nvPr>
        </p:nvSpPr>
        <p:spPr>
          <a:xfrm>
            <a:off x="796414" y="-120088"/>
            <a:ext cx="10272910"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How to Prevent Man-in-the-Middle Attacks</a:t>
            </a:r>
            <a:endParaRPr/>
          </a:p>
        </p:txBody>
      </p:sp>
      <p:sp>
        <p:nvSpPr>
          <p:cNvPr id="299" name="Google Shape;299;p9"/>
          <p:cNvSpPr txBox="1"/>
          <p:nvPr>
            <p:ph idx="2" type="body"/>
          </p:nvPr>
        </p:nvSpPr>
        <p:spPr>
          <a:xfrm>
            <a:off x="1003260" y="1439602"/>
            <a:ext cx="9566417" cy="4625345"/>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2200"/>
              <a:buFont typeface="Courier New"/>
              <a:buChar char="o"/>
            </a:pPr>
            <a:r>
              <a:rPr b="1" lang="en-US" sz="2200"/>
              <a:t>Prioritize HTTPS connections: </a:t>
            </a:r>
            <a:r>
              <a:rPr lang="en-US" sz="2200"/>
              <a:t>Avoid websites with no HTTPS connection indicated in the website address. You can also implement DNS over HTTPS, which encrypts DNS requests, hiding your online activity.</a:t>
            </a:r>
            <a:endParaRPr sz="2200"/>
          </a:p>
          <a:p>
            <a:pPr indent="-274320" lvl="0" marL="274320" rtl="0" algn="l">
              <a:lnSpc>
                <a:spcPct val="100000"/>
              </a:lnSpc>
              <a:spcBef>
                <a:spcPts val="1800"/>
              </a:spcBef>
              <a:spcAft>
                <a:spcPts val="0"/>
              </a:spcAft>
              <a:buSzPts val="2200"/>
              <a:buFont typeface="Courier New"/>
              <a:buChar char="o"/>
            </a:pPr>
            <a:r>
              <a:rPr b="1" lang="en-US" sz="2200"/>
              <a:t>Avoid unsecure/public WiFi: </a:t>
            </a:r>
            <a:r>
              <a:rPr lang="en-US" sz="2200"/>
              <a:t>Though it may seem convenient, public WiFi could be a trap used to target users that don't have solid cyber awareness.</a:t>
            </a:r>
            <a:endParaRPr sz="2200"/>
          </a:p>
          <a:p>
            <a:pPr indent="-274320" lvl="0" marL="274320" rtl="0" algn="l">
              <a:lnSpc>
                <a:spcPct val="100000"/>
              </a:lnSpc>
              <a:spcBef>
                <a:spcPts val="1800"/>
              </a:spcBef>
              <a:spcAft>
                <a:spcPts val="0"/>
              </a:spcAft>
              <a:buSzPts val="2200"/>
              <a:buFont typeface="Courier New"/>
              <a:buChar char="o"/>
            </a:pPr>
            <a:r>
              <a:rPr b="1" lang="en-US" sz="2200"/>
              <a:t>Incorporate MFA: </a:t>
            </a:r>
            <a:r>
              <a:rPr lang="en-US" sz="2200"/>
              <a:t>Multi-factor authentication (MFA) helps avoid issues you might have after a cybercriminal obtains credentials. Acquiring an additional authentication factor such as a hardware token or face scan prevents the hacker from being able to access an account.</a:t>
            </a:r>
            <a:endParaRPr sz="2200"/>
          </a:p>
          <a:p>
            <a:pPr indent="-198755" lvl="0" marL="274320" rtl="0" algn="l">
              <a:lnSpc>
                <a:spcPct val="100000"/>
              </a:lnSpc>
              <a:spcBef>
                <a:spcPts val="1800"/>
              </a:spcBef>
              <a:spcAft>
                <a:spcPts val="0"/>
              </a:spcAft>
              <a:buSzPts val="1400"/>
              <a:buFont typeface="Courier New"/>
              <a:buNone/>
            </a:pPr>
            <a:r>
              <a:t/>
            </a:r>
            <a:endParaRPr/>
          </a:p>
          <a:p>
            <a:pPr indent="-198755" lvl="0" marL="274320" rtl="0" algn="l">
              <a:lnSpc>
                <a:spcPct val="100000"/>
              </a:lnSpc>
              <a:spcBef>
                <a:spcPts val="1800"/>
              </a:spcBef>
              <a:spcAft>
                <a:spcPts val="0"/>
              </a:spcAft>
              <a:buSzPts val="1400"/>
              <a:buFont typeface="Courier New"/>
              <a:buNone/>
            </a:pPr>
            <a:r>
              <a:t/>
            </a:r>
            <a:endParaRPr/>
          </a:p>
          <a:p>
            <a:pPr indent="-198755" lvl="0" marL="274320" rtl="0" algn="l">
              <a:lnSpc>
                <a:spcPct val="100000"/>
              </a:lnSpc>
              <a:spcBef>
                <a:spcPts val="1800"/>
              </a:spcBef>
              <a:spcAft>
                <a:spcPts val="0"/>
              </a:spcAft>
              <a:buSzPts val="1400"/>
              <a:buFont typeface="Courier New"/>
              <a:buNone/>
            </a:pPr>
            <a:r>
              <a:t/>
            </a:r>
            <a:endParaRPr/>
          </a:p>
          <a:p>
            <a:pPr indent="-198755" lvl="0" marL="274320" rtl="0" algn="l">
              <a:lnSpc>
                <a:spcPct val="100000"/>
              </a:lnSpc>
              <a:spcBef>
                <a:spcPts val="1800"/>
              </a:spcBef>
              <a:spcAft>
                <a:spcPts val="0"/>
              </a:spcAft>
              <a:buSzPts val="1400"/>
              <a:buFont typeface="Courier New"/>
              <a:buNone/>
            </a:pPr>
            <a:r>
              <a:t/>
            </a:r>
            <a:endParaRPr/>
          </a:p>
          <a:p>
            <a:pPr indent="-198755" lvl="0" marL="274320" rtl="0" algn="l">
              <a:lnSpc>
                <a:spcPct val="100000"/>
              </a:lnSpc>
              <a:spcBef>
                <a:spcPts val="1800"/>
              </a:spcBef>
              <a:spcAft>
                <a:spcPts val="0"/>
              </a:spcAft>
              <a:buSzPts val="1400"/>
              <a:buFont typeface="Courier New"/>
              <a:buNone/>
            </a:pPr>
            <a:r>
              <a:t/>
            </a:r>
            <a:endParaRPr/>
          </a:p>
        </p:txBody>
      </p:sp>
      <p:pic>
        <p:nvPicPr>
          <p:cNvPr id="300" name="Google Shape;300;p9"/>
          <p:cNvPicPr preferRelativeResize="0"/>
          <p:nvPr/>
        </p:nvPicPr>
        <p:blipFill rotWithShape="1">
          <a:blip r:embed="rId3">
            <a:alphaModFix/>
          </a:blip>
          <a:srcRect b="0" l="0" r="0" t="0"/>
          <a:stretch/>
        </p:blipFill>
        <p:spPr>
          <a:xfrm>
            <a:off x="8404783" y="6064947"/>
            <a:ext cx="1530000" cy="612000"/>
          </a:xfrm>
          <a:prstGeom prst="rect">
            <a:avLst/>
          </a:prstGeom>
          <a:noFill/>
          <a:ln>
            <a:noFill/>
          </a:ln>
        </p:spPr>
      </p:pic>
      <p:sp>
        <p:nvSpPr>
          <p:cNvPr id="301" name="Google Shape;301;p9"/>
          <p:cNvSpPr txBox="1"/>
          <p:nvPr/>
        </p:nvSpPr>
        <p:spPr>
          <a:xfrm>
            <a:off x="10520517" y="6142346"/>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type="ctrTitle"/>
          </p:nvPr>
        </p:nvSpPr>
        <p:spPr>
          <a:xfrm>
            <a:off x="796414" y="-120088"/>
            <a:ext cx="10272910"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How to Prevent Man-in-the-Middle Attacks (cont’d)</a:t>
            </a:r>
            <a:endParaRPr/>
          </a:p>
        </p:txBody>
      </p:sp>
      <p:sp>
        <p:nvSpPr>
          <p:cNvPr id="307" name="Google Shape;307;p37"/>
          <p:cNvSpPr txBox="1"/>
          <p:nvPr>
            <p:ph idx="2" type="body"/>
          </p:nvPr>
        </p:nvSpPr>
        <p:spPr>
          <a:xfrm>
            <a:off x="1003260" y="2206519"/>
            <a:ext cx="9566417" cy="2994746"/>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1800"/>
              </a:spcBef>
              <a:spcAft>
                <a:spcPts val="0"/>
              </a:spcAft>
              <a:buSzPts val="2400"/>
              <a:buFont typeface="Courier New"/>
              <a:buChar char="o"/>
            </a:pPr>
            <a:r>
              <a:rPr b="1" lang="en-US" sz="2400"/>
              <a:t>Practice network segmentation: </a:t>
            </a:r>
            <a:r>
              <a:rPr lang="en-US" sz="2400"/>
              <a:t>Zero Trust Architecture is an excellent framework for network security, particularly for using principles such as network segmentation to defend against man-in-the-middle attacks. This element of </a:t>
            </a:r>
            <a:r>
              <a:rPr b="1" lang="en-US" sz="2400"/>
              <a:t>Zero Trust </a:t>
            </a:r>
            <a:r>
              <a:rPr lang="en-US" sz="2400"/>
              <a:t>refers to dividing the network into secured segments to isolate incidents and prevent lateral movement by threat actors.</a:t>
            </a:r>
            <a:endParaRPr/>
          </a:p>
          <a:p>
            <a:pPr indent="-198755" lvl="0" marL="274320" rtl="0" algn="l">
              <a:lnSpc>
                <a:spcPct val="100000"/>
              </a:lnSpc>
              <a:spcBef>
                <a:spcPts val="1800"/>
              </a:spcBef>
              <a:spcAft>
                <a:spcPts val="0"/>
              </a:spcAft>
              <a:buSzPts val="1400"/>
              <a:buFont typeface="Courier New"/>
              <a:buNone/>
            </a:pPr>
            <a:r>
              <a:t/>
            </a:r>
            <a:endParaRPr/>
          </a:p>
          <a:p>
            <a:pPr indent="-198755" lvl="0" marL="274320" rtl="0" algn="l">
              <a:lnSpc>
                <a:spcPct val="100000"/>
              </a:lnSpc>
              <a:spcBef>
                <a:spcPts val="1800"/>
              </a:spcBef>
              <a:spcAft>
                <a:spcPts val="0"/>
              </a:spcAft>
              <a:buSzPts val="1400"/>
              <a:buFont typeface="Courier New"/>
              <a:buNone/>
            </a:pPr>
            <a:r>
              <a:t/>
            </a:r>
            <a:endParaRPr/>
          </a:p>
          <a:p>
            <a:pPr indent="-198755" lvl="0" marL="274320" rtl="0" algn="l">
              <a:lnSpc>
                <a:spcPct val="100000"/>
              </a:lnSpc>
              <a:spcBef>
                <a:spcPts val="1800"/>
              </a:spcBef>
              <a:spcAft>
                <a:spcPts val="0"/>
              </a:spcAft>
              <a:buSzPts val="1400"/>
              <a:buFont typeface="Courier New"/>
              <a:buNone/>
            </a:pPr>
            <a:r>
              <a:t/>
            </a:r>
            <a:endParaRPr/>
          </a:p>
          <a:p>
            <a:pPr indent="-198755" lvl="0" marL="274320" rtl="0" algn="l">
              <a:lnSpc>
                <a:spcPct val="100000"/>
              </a:lnSpc>
              <a:spcBef>
                <a:spcPts val="1800"/>
              </a:spcBef>
              <a:spcAft>
                <a:spcPts val="0"/>
              </a:spcAft>
              <a:buSzPts val="1400"/>
              <a:buFont typeface="Courier New"/>
              <a:buNone/>
            </a:pPr>
            <a:r>
              <a:t/>
            </a:r>
            <a:endParaRPr/>
          </a:p>
          <a:p>
            <a:pPr indent="-198755" lvl="0" marL="274320" rtl="0" algn="l">
              <a:lnSpc>
                <a:spcPct val="100000"/>
              </a:lnSpc>
              <a:spcBef>
                <a:spcPts val="1800"/>
              </a:spcBef>
              <a:spcAft>
                <a:spcPts val="0"/>
              </a:spcAft>
              <a:buSzPts val="1400"/>
              <a:buFont typeface="Courier New"/>
              <a:buNone/>
            </a:pPr>
            <a:r>
              <a:t/>
            </a:r>
            <a:endParaRPr/>
          </a:p>
        </p:txBody>
      </p:sp>
      <p:pic>
        <p:nvPicPr>
          <p:cNvPr id="308" name="Google Shape;308;p37"/>
          <p:cNvPicPr preferRelativeResize="0"/>
          <p:nvPr/>
        </p:nvPicPr>
        <p:blipFill rotWithShape="1">
          <a:blip r:embed="rId3">
            <a:alphaModFix/>
          </a:blip>
          <a:srcRect b="0" l="0" r="0" t="0"/>
          <a:stretch/>
        </p:blipFill>
        <p:spPr>
          <a:xfrm>
            <a:off x="8404783" y="6064947"/>
            <a:ext cx="1530000" cy="612000"/>
          </a:xfrm>
          <a:prstGeom prst="rect">
            <a:avLst/>
          </a:prstGeom>
          <a:noFill/>
          <a:ln>
            <a:noFill/>
          </a:ln>
        </p:spPr>
      </p:pic>
      <p:sp>
        <p:nvSpPr>
          <p:cNvPr id="309" name="Google Shape;309;p37"/>
          <p:cNvSpPr txBox="1"/>
          <p:nvPr/>
        </p:nvSpPr>
        <p:spPr>
          <a:xfrm>
            <a:off x="10520517" y="6142346"/>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8"/>
          <p:cNvSpPr txBox="1"/>
          <p:nvPr>
            <p:ph type="ctrTitle"/>
          </p:nvPr>
        </p:nvSpPr>
        <p:spPr>
          <a:xfrm>
            <a:off x="580103" y="715655"/>
            <a:ext cx="10822315" cy="8870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How to Prevent Man-in-the-Middle Attacks (cont’d)</a:t>
            </a:r>
            <a:endParaRPr/>
          </a:p>
        </p:txBody>
      </p:sp>
      <p:sp>
        <p:nvSpPr>
          <p:cNvPr id="315" name="Google Shape;315;p38"/>
          <p:cNvSpPr txBox="1"/>
          <p:nvPr>
            <p:ph idx="2" type="body"/>
          </p:nvPr>
        </p:nvSpPr>
        <p:spPr>
          <a:xfrm>
            <a:off x="904567" y="2144067"/>
            <a:ext cx="10717162" cy="3686462"/>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1800"/>
              </a:spcBef>
              <a:spcAft>
                <a:spcPts val="0"/>
              </a:spcAft>
              <a:buSzPts val="2000"/>
              <a:buFont typeface="Courier New"/>
              <a:buChar char="o"/>
            </a:pPr>
            <a:r>
              <a:rPr b="1" lang="en-US" sz="2000"/>
              <a:t>Encrypt your emails: </a:t>
            </a:r>
            <a:r>
              <a:rPr lang="en-US" sz="2000"/>
              <a:t>For email hijacking, secure/multipurpose internet mail extensions (S/MIME) encrypt email contents and certify emails with certificates to authenticate senders. </a:t>
            </a:r>
            <a:r>
              <a:rPr i="1" lang="en-US" sz="2000" u="sng"/>
              <a:t>Use a certificate management system: Automated solutions for managing network SSL certificates ensure a centralized and streamlined method for remediating expired ones susceptible to hijacking.</a:t>
            </a:r>
            <a:endParaRPr/>
          </a:p>
          <a:p>
            <a:pPr indent="-147320" lvl="0" marL="274320" rtl="0" algn="l">
              <a:lnSpc>
                <a:spcPct val="100000"/>
              </a:lnSpc>
              <a:spcBef>
                <a:spcPts val="1800"/>
              </a:spcBef>
              <a:spcAft>
                <a:spcPts val="0"/>
              </a:spcAft>
              <a:buSzPts val="2000"/>
              <a:buFont typeface="Courier New"/>
              <a:buNone/>
            </a:pPr>
            <a:r>
              <a:t/>
            </a:r>
            <a:endParaRPr i="1" sz="2000" u="sng"/>
          </a:p>
          <a:p>
            <a:pPr indent="-274320" lvl="0" marL="274320" rtl="0" algn="l">
              <a:lnSpc>
                <a:spcPct val="100000"/>
              </a:lnSpc>
              <a:spcBef>
                <a:spcPts val="1800"/>
              </a:spcBef>
              <a:spcAft>
                <a:spcPts val="0"/>
              </a:spcAft>
              <a:buSzPts val="2000"/>
              <a:buFont typeface="Courier New"/>
              <a:buChar char="o"/>
            </a:pPr>
            <a:r>
              <a:rPr b="1" lang="en-US" sz="2000"/>
              <a:t>Utilize Privileged Access Management (PAM): </a:t>
            </a:r>
            <a:r>
              <a:rPr lang="en-US" sz="2000"/>
              <a:t>Implement privileged access controls to enforce least privilege and restrict account creation and permissions to the minimal level technical staff need to do their job.</a:t>
            </a:r>
            <a:endParaRPr/>
          </a:p>
          <a:p>
            <a:pPr indent="-228600" lvl="0" marL="457200" rtl="0" algn="l">
              <a:lnSpc>
                <a:spcPct val="100000"/>
              </a:lnSpc>
              <a:spcBef>
                <a:spcPts val="1200"/>
              </a:spcBef>
              <a:spcAft>
                <a:spcPts val="0"/>
              </a:spcAft>
              <a:buSzPts val="1400"/>
              <a:buFont typeface="Courier New"/>
              <a:buNone/>
            </a:pPr>
            <a:r>
              <a:t/>
            </a:r>
            <a:endParaRPr/>
          </a:p>
        </p:txBody>
      </p:sp>
      <p:pic>
        <p:nvPicPr>
          <p:cNvPr id="316" name="Google Shape;316;p38"/>
          <p:cNvPicPr preferRelativeResize="0"/>
          <p:nvPr/>
        </p:nvPicPr>
        <p:blipFill rotWithShape="1">
          <a:blip r:embed="rId3">
            <a:alphaModFix/>
          </a:blip>
          <a:srcRect b="0" l="0" r="0" t="0"/>
          <a:stretch/>
        </p:blipFill>
        <p:spPr>
          <a:xfrm>
            <a:off x="8493273" y="5976457"/>
            <a:ext cx="1530000" cy="612000"/>
          </a:xfrm>
          <a:prstGeom prst="rect">
            <a:avLst/>
          </a:prstGeom>
          <a:noFill/>
          <a:ln>
            <a:noFill/>
          </a:ln>
        </p:spPr>
      </p:pic>
      <p:sp>
        <p:nvSpPr>
          <p:cNvPr id="317" name="Google Shape;317;p38"/>
          <p:cNvSpPr txBox="1"/>
          <p:nvPr/>
        </p:nvSpPr>
        <p:spPr>
          <a:xfrm>
            <a:off x="10520517" y="6142346"/>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16</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0"/>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US"/>
              <a:t>MITM Attack Concepts to Know</a:t>
            </a:r>
            <a:br>
              <a:rPr lang="en-US"/>
            </a:br>
            <a:endParaRPr/>
          </a:p>
        </p:txBody>
      </p:sp>
      <p:sp>
        <p:nvSpPr>
          <p:cNvPr id="323" name="Google Shape;323;p10"/>
          <p:cNvSpPr txBox="1"/>
          <p:nvPr>
            <p:ph idx="1" type="body"/>
          </p:nvPr>
        </p:nvSpPr>
        <p:spPr>
          <a:xfrm>
            <a:off x="796322" y="1844040"/>
            <a:ext cx="11169536" cy="3524373"/>
          </a:xfrm>
          <a:prstGeom prst="rect">
            <a:avLst/>
          </a:prstGeom>
          <a:noFill/>
          <a:ln>
            <a:noFill/>
          </a:ln>
        </p:spPr>
        <p:txBody>
          <a:bodyPr anchorCtr="0" anchor="t" bIns="45700" lIns="0" spcFirstLastPara="1" rIns="0" wrap="square" tIns="45700">
            <a:normAutofit fontScale="25000" lnSpcReduction="20000"/>
          </a:bodyPr>
          <a:lstStyle/>
          <a:p>
            <a:pPr indent="-127000" lvl="0" marL="91440" rtl="0" algn="l">
              <a:lnSpc>
                <a:spcPct val="100000"/>
              </a:lnSpc>
              <a:spcBef>
                <a:spcPts val="0"/>
              </a:spcBef>
              <a:spcAft>
                <a:spcPts val="0"/>
              </a:spcAft>
              <a:buSzPct val="100000"/>
              <a:buChar char=" "/>
            </a:pPr>
            <a:r>
              <a:rPr i="1" lang="en-US" sz="8000"/>
              <a:t>Some concepts to know to get an easier grasp on a MITM attack include:</a:t>
            </a:r>
            <a:endParaRPr/>
          </a:p>
          <a:p>
            <a:pPr indent="0" lvl="0" marL="91440" rtl="0" algn="l">
              <a:lnSpc>
                <a:spcPct val="100000"/>
              </a:lnSpc>
              <a:spcBef>
                <a:spcPts val="0"/>
              </a:spcBef>
              <a:spcAft>
                <a:spcPts val="0"/>
              </a:spcAft>
              <a:buSzPct val="100000"/>
              <a:buNone/>
            </a:pPr>
            <a:r>
              <a:t/>
            </a:r>
            <a:endParaRPr i="1" sz="8000"/>
          </a:p>
          <a:p>
            <a:pPr indent="0" lvl="0" marL="0" rtl="0" algn="l">
              <a:lnSpc>
                <a:spcPct val="100000"/>
              </a:lnSpc>
              <a:spcBef>
                <a:spcPts val="1400"/>
              </a:spcBef>
              <a:spcAft>
                <a:spcPts val="0"/>
              </a:spcAft>
              <a:buSzPct val="100000"/>
              <a:buNone/>
            </a:pPr>
            <a:r>
              <a:t/>
            </a:r>
            <a:endParaRPr b="1" sz="8000"/>
          </a:p>
          <a:p>
            <a:pPr indent="0" lvl="0" marL="0" rtl="0" algn="l">
              <a:lnSpc>
                <a:spcPct val="100000"/>
              </a:lnSpc>
              <a:spcBef>
                <a:spcPts val="1400"/>
              </a:spcBef>
              <a:spcAft>
                <a:spcPts val="0"/>
              </a:spcAft>
              <a:buSzPct val="100000"/>
              <a:buNone/>
            </a:pPr>
            <a:r>
              <a:rPr b="1" lang="en-US" sz="8000"/>
              <a:t>Spoofing: </a:t>
            </a:r>
            <a:r>
              <a:rPr lang="en-US" sz="8000"/>
              <a:t>Technique commonly used in man-in-the- middle attacks where a trusted system, such as a website or IP address, pretends to be something else through replication or delusion to gain a target's confidence.</a:t>
            </a:r>
            <a:endParaRPr/>
          </a:p>
          <a:p>
            <a:pPr indent="0" lvl="0" marL="0" rtl="0" algn="l">
              <a:lnSpc>
                <a:spcPct val="100000"/>
              </a:lnSpc>
              <a:spcBef>
                <a:spcPts val="1400"/>
              </a:spcBef>
              <a:spcAft>
                <a:spcPts val="0"/>
              </a:spcAft>
              <a:buSzPct val="100000"/>
              <a:buNone/>
            </a:pPr>
            <a:r>
              <a:t/>
            </a:r>
            <a:endParaRPr b="1" sz="8000"/>
          </a:p>
          <a:p>
            <a:pPr indent="0" lvl="0" marL="0" rtl="0" algn="l">
              <a:lnSpc>
                <a:spcPct val="100000"/>
              </a:lnSpc>
              <a:spcBef>
                <a:spcPts val="1400"/>
              </a:spcBef>
              <a:spcAft>
                <a:spcPts val="0"/>
              </a:spcAft>
              <a:buSzPct val="100000"/>
              <a:buNone/>
            </a:pPr>
            <a:r>
              <a:rPr b="1" lang="en-US" sz="8000"/>
              <a:t>Hijacking: </a:t>
            </a:r>
            <a:r>
              <a:rPr lang="en-US" sz="8000"/>
              <a:t>Tactics for MITM where an attacker entirely takes control over an email account, website, or SSL to insert themselves between a user and system.</a:t>
            </a:r>
            <a:endParaRPr sz="8000"/>
          </a:p>
          <a:p>
            <a:pPr indent="-15875" lvl="0" marL="91440" rtl="0" algn="l">
              <a:lnSpc>
                <a:spcPct val="100000"/>
              </a:lnSpc>
              <a:spcBef>
                <a:spcPts val="1400"/>
              </a:spcBef>
              <a:spcAft>
                <a:spcPts val="0"/>
              </a:spcAft>
              <a:buSzPct val="100000"/>
              <a:buNone/>
            </a:pPr>
            <a:r>
              <a:t/>
            </a:r>
            <a:endParaRPr/>
          </a:p>
        </p:txBody>
      </p:sp>
      <p:pic>
        <p:nvPicPr>
          <p:cNvPr id="324" name="Google Shape;324;p10"/>
          <p:cNvPicPr preferRelativeResize="0"/>
          <p:nvPr/>
        </p:nvPicPr>
        <p:blipFill rotWithShape="1">
          <a:blip r:embed="rId3">
            <a:alphaModFix/>
          </a:blip>
          <a:srcRect b="0" l="0" r="0" t="0"/>
          <a:stretch/>
        </p:blipFill>
        <p:spPr>
          <a:xfrm>
            <a:off x="8031158" y="6118175"/>
            <a:ext cx="1530000" cy="612000"/>
          </a:xfrm>
          <a:prstGeom prst="rect">
            <a:avLst/>
          </a:prstGeom>
          <a:noFill/>
          <a:ln>
            <a:noFill/>
          </a:ln>
        </p:spPr>
      </p:pic>
      <p:sp>
        <p:nvSpPr>
          <p:cNvPr id="325" name="Google Shape;325;p10"/>
          <p:cNvSpPr txBox="1"/>
          <p:nvPr/>
        </p:nvSpPr>
        <p:spPr>
          <a:xfrm>
            <a:off x="10510685" y="6118175"/>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ctrTitle"/>
          </p:nvPr>
        </p:nvSpPr>
        <p:spPr>
          <a:xfrm>
            <a:off x="983226" y="320040"/>
            <a:ext cx="9910916" cy="75167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MITM Attacks: Real incidents on the Energy Sector </a:t>
            </a:r>
            <a:endParaRPr/>
          </a:p>
        </p:txBody>
      </p:sp>
      <p:pic>
        <p:nvPicPr>
          <p:cNvPr id="187" name="Google Shape;187;p30"/>
          <p:cNvPicPr preferRelativeResize="0"/>
          <p:nvPr/>
        </p:nvPicPr>
        <p:blipFill rotWithShape="1">
          <a:blip r:embed="rId3">
            <a:alphaModFix/>
          </a:blip>
          <a:srcRect b="0" l="0" r="0" t="0"/>
          <a:stretch/>
        </p:blipFill>
        <p:spPr>
          <a:xfrm>
            <a:off x="8975055" y="5927594"/>
            <a:ext cx="1530000" cy="612000"/>
          </a:xfrm>
          <a:prstGeom prst="rect">
            <a:avLst/>
          </a:prstGeom>
          <a:noFill/>
          <a:ln>
            <a:noFill/>
          </a:ln>
        </p:spPr>
      </p:pic>
      <p:pic>
        <p:nvPicPr>
          <p:cNvPr descr="What is MITM (Man in the Middle) Attack | Imperva" id="188" name="Google Shape;188;p30"/>
          <p:cNvPicPr preferRelativeResize="0"/>
          <p:nvPr/>
        </p:nvPicPr>
        <p:blipFill rotWithShape="1">
          <a:blip r:embed="rId4">
            <a:alphaModFix/>
          </a:blip>
          <a:srcRect b="0" l="0" r="0" t="0"/>
          <a:stretch/>
        </p:blipFill>
        <p:spPr>
          <a:xfrm>
            <a:off x="5204459" y="3224901"/>
            <a:ext cx="5295900" cy="2476500"/>
          </a:xfrm>
          <a:prstGeom prst="rect">
            <a:avLst/>
          </a:prstGeom>
          <a:noFill/>
          <a:ln>
            <a:noFill/>
          </a:ln>
        </p:spPr>
      </p:pic>
      <p:pic>
        <p:nvPicPr>
          <p:cNvPr descr="Future Internet | Free Full-Text | Detection of Man-in-the-Middle (MitM)  Cyber-Attacks in Oil and Gas Process Control Networks Using Machine  Learning Algorithms" id="189" name="Google Shape;189;p30"/>
          <p:cNvPicPr preferRelativeResize="0"/>
          <p:nvPr/>
        </p:nvPicPr>
        <p:blipFill rotWithShape="1">
          <a:blip r:embed="rId5">
            <a:alphaModFix/>
          </a:blip>
          <a:srcRect b="0" l="0" r="0" t="0"/>
          <a:stretch/>
        </p:blipFill>
        <p:spPr>
          <a:xfrm>
            <a:off x="680406" y="3383041"/>
            <a:ext cx="3619858" cy="2907733"/>
          </a:xfrm>
          <a:prstGeom prst="rect">
            <a:avLst/>
          </a:prstGeom>
          <a:noFill/>
          <a:ln>
            <a:noFill/>
          </a:ln>
        </p:spPr>
      </p:pic>
      <p:sp>
        <p:nvSpPr>
          <p:cNvPr id="190" name="Google Shape;190;p30"/>
          <p:cNvSpPr txBox="1"/>
          <p:nvPr/>
        </p:nvSpPr>
        <p:spPr>
          <a:xfrm>
            <a:off x="680406" y="1415845"/>
            <a:ext cx="1078400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MiTM attacks are type of attacks which could be used by cyber criminals in order to intercept communication between power plants, end-users/consumers and Energy Providers as well as stealing data from the internal networks used by employees of a power plant. By implementing security policies and issuing certificates for services used and provided by Energy Providers the validity and privacy of data hardens and all parties involved in the production, delivery and consumption of energy services have reduced risk for their data to be leaked</a:t>
            </a:r>
            <a:r>
              <a:rPr b="0" i="0" lang="en-US" sz="1400" u="none" cap="none" strike="noStrike">
                <a:solidFill>
                  <a:srgbClr val="000000"/>
                </a:solidFill>
                <a:latin typeface="Arial"/>
                <a:ea typeface="Arial"/>
                <a:cs typeface="Arial"/>
                <a:sym typeface="Arial"/>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9"/>
          <p:cNvSpPr txBox="1"/>
          <p:nvPr>
            <p:ph type="ctrTitle"/>
          </p:nvPr>
        </p:nvSpPr>
        <p:spPr>
          <a:xfrm>
            <a:off x="796322" y="320040"/>
            <a:ext cx="9871678" cy="102697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MITM Attack Concepts to Know (cont’d)</a:t>
            </a:r>
            <a:endParaRPr/>
          </a:p>
        </p:txBody>
      </p:sp>
      <p:sp>
        <p:nvSpPr>
          <p:cNvPr id="331" name="Google Shape;331;p39"/>
          <p:cNvSpPr txBox="1"/>
          <p:nvPr>
            <p:ph idx="1" type="body"/>
          </p:nvPr>
        </p:nvSpPr>
        <p:spPr>
          <a:xfrm>
            <a:off x="796321" y="2252075"/>
            <a:ext cx="10590137" cy="2968853"/>
          </a:xfrm>
          <a:prstGeom prst="rect">
            <a:avLst/>
          </a:prstGeom>
          <a:noFill/>
          <a:ln>
            <a:noFill/>
          </a:ln>
        </p:spPr>
        <p:txBody>
          <a:bodyPr anchorCtr="0" anchor="t" bIns="45700" lIns="0" spcFirstLastPara="1" rIns="0" wrap="square" tIns="45700">
            <a:noAutofit/>
          </a:bodyPr>
          <a:lstStyle/>
          <a:p>
            <a:pPr indent="-127000" lvl="0" marL="91440" rtl="0" algn="l">
              <a:lnSpc>
                <a:spcPct val="100000"/>
              </a:lnSpc>
              <a:spcBef>
                <a:spcPts val="1400"/>
              </a:spcBef>
              <a:spcAft>
                <a:spcPts val="0"/>
              </a:spcAft>
              <a:buSzPts val="2000"/>
              <a:buChar char=" "/>
            </a:pPr>
            <a:r>
              <a:rPr b="1" lang="en-US" sz="2000"/>
              <a:t>Phishing: </a:t>
            </a:r>
            <a:r>
              <a:rPr lang="en-US" sz="2000"/>
              <a:t>Often done through email or on websites, it's a tactic commonly used in MITM attacks where a spammer or criminal attempts to steal information or deliver malware by pretending to be a trusted sender or legitimate website.</a:t>
            </a:r>
            <a:endParaRPr/>
          </a:p>
          <a:p>
            <a:pPr indent="0" lvl="0" marL="91440" rtl="0" algn="l">
              <a:lnSpc>
                <a:spcPct val="100000"/>
              </a:lnSpc>
              <a:spcBef>
                <a:spcPts val="1400"/>
              </a:spcBef>
              <a:spcAft>
                <a:spcPts val="0"/>
              </a:spcAft>
              <a:buSzPts val="2000"/>
              <a:buNone/>
            </a:pPr>
            <a:r>
              <a:t/>
            </a:r>
            <a:endParaRPr sz="2000"/>
          </a:p>
          <a:p>
            <a:pPr indent="-127000" lvl="0" marL="91440" rtl="0" algn="l">
              <a:lnSpc>
                <a:spcPct val="100000"/>
              </a:lnSpc>
              <a:spcBef>
                <a:spcPts val="1400"/>
              </a:spcBef>
              <a:spcAft>
                <a:spcPts val="0"/>
              </a:spcAft>
              <a:buSzPts val="2000"/>
              <a:buChar char=" "/>
            </a:pPr>
            <a:r>
              <a:rPr b="1" lang="en-US" sz="2000"/>
              <a:t>Eavesdropping: </a:t>
            </a:r>
            <a:r>
              <a:rPr lang="en-US" sz="2000"/>
              <a:t>Part of the MITM attack process where a successful hacker intercepts data transmissions and communications between two users or users and services.</a:t>
            </a:r>
            <a:endParaRPr/>
          </a:p>
        </p:txBody>
      </p:sp>
      <p:sp>
        <p:nvSpPr>
          <p:cNvPr id="332" name="Google Shape;332;p39"/>
          <p:cNvSpPr txBox="1"/>
          <p:nvPr>
            <p:ph idx="12" type="sldNum"/>
          </p:nvPr>
        </p:nvSpPr>
        <p:spPr>
          <a:xfrm>
            <a:off x="10854812" y="6043899"/>
            <a:ext cx="431099"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solidFill>
                  <a:schemeClr val="dk1"/>
                </a:solidFill>
                <a:latin typeface="Arial"/>
                <a:ea typeface="Arial"/>
                <a:cs typeface="Arial"/>
                <a:sym typeface="Arial"/>
              </a:rPr>
              <a:t>18</a:t>
            </a:r>
            <a:endParaRPr/>
          </a:p>
        </p:txBody>
      </p:sp>
      <p:pic>
        <p:nvPicPr>
          <p:cNvPr id="333" name="Google Shape;333;p39"/>
          <p:cNvPicPr preferRelativeResize="0"/>
          <p:nvPr/>
        </p:nvPicPr>
        <p:blipFill rotWithShape="1">
          <a:blip r:embed="rId3">
            <a:alphaModFix/>
          </a:blip>
          <a:srcRect b="0" l="0" r="0" t="0"/>
          <a:stretch/>
        </p:blipFill>
        <p:spPr>
          <a:xfrm>
            <a:off x="7972164" y="6043899"/>
            <a:ext cx="1530000" cy="61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1"/>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Thank you</a:t>
            </a:r>
            <a:endParaRPr/>
          </a:p>
        </p:txBody>
      </p:sp>
      <p:pic>
        <p:nvPicPr>
          <p:cNvPr descr="A person and person looking at a computer screen" id="339" name="Google Shape;339;p11"/>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grpSp>
        <p:nvGrpSpPr>
          <p:cNvPr id="340" name="Google Shape;340;p11"/>
          <p:cNvGrpSpPr/>
          <p:nvPr/>
        </p:nvGrpSpPr>
        <p:grpSpPr>
          <a:xfrm>
            <a:off x="4059704" y="0"/>
            <a:ext cx="2928883" cy="6871447"/>
            <a:chOff x="4059704" y="0"/>
            <a:chExt cx="2928883" cy="6871447"/>
          </a:xfrm>
        </p:grpSpPr>
        <p:sp>
          <p:nvSpPr>
            <p:cNvPr id="341" name="Google Shape;341;p11"/>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342" name="Google Shape;342;p11"/>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pic>
        <p:nvPicPr>
          <p:cNvPr id="343" name="Google Shape;343;p11"/>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
          <p:cNvSpPr txBox="1"/>
          <p:nvPr>
            <p:ph type="ctrTitle"/>
          </p:nvPr>
        </p:nvSpPr>
        <p:spPr>
          <a:xfrm>
            <a:off x="796322" y="1010957"/>
            <a:ext cx="8622981" cy="432106"/>
          </a:xfrm>
          <a:prstGeom prst="rect">
            <a:avLst/>
          </a:prstGeom>
          <a:noFill/>
          <a:ln>
            <a:noFill/>
          </a:ln>
        </p:spPr>
        <p:txBody>
          <a:bodyPr anchorCtr="0" anchor="b" bIns="0" lIns="0" spcFirstLastPara="1" rIns="0" wrap="square" tIns="0">
            <a:spAutoFit/>
          </a:bodyPr>
          <a:lstStyle/>
          <a:p>
            <a:pPr indent="0" lvl="0" marL="1121" rtl="0" algn="l">
              <a:lnSpc>
                <a:spcPct val="77944"/>
              </a:lnSpc>
              <a:spcBef>
                <a:spcPts val="0"/>
              </a:spcBef>
              <a:spcAft>
                <a:spcPts val="0"/>
              </a:spcAft>
              <a:buClr>
                <a:schemeClr val="dk1"/>
              </a:buClr>
              <a:buSzPts val="3600"/>
              <a:buFont typeface="Book Antiqua"/>
              <a:buNone/>
            </a:pPr>
            <a:r>
              <a:rPr lang="en-US"/>
              <a:t>Man-in-the-</a:t>
            </a:r>
            <a:r>
              <a:rPr lang="en-US">
                <a:latin typeface="Times New Roman"/>
                <a:ea typeface="Times New Roman"/>
                <a:cs typeface="Times New Roman"/>
                <a:sym typeface="Times New Roman"/>
              </a:rPr>
              <a:t>Middle</a:t>
            </a:r>
            <a:r>
              <a:rPr lang="en-US"/>
              <a:t> (MITM) Attack</a:t>
            </a:r>
            <a:endParaRPr/>
          </a:p>
        </p:txBody>
      </p:sp>
      <p:sp>
        <p:nvSpPr>
          <p:cNvPr id="196" name="Google Shape;196;p2"/>
          <p:cNvSpPr txBox="1"/>
          <p:nvPr>
            <p:ph idx="1" type="body"/>
          </p:nvPr>
        </p:nvSpPr>
        <p:spPr>
          <a:xfrm>
            <a:off x="796322" y="2252075"/>
            <a:ext cx="10638594" cy="2890196"/>
          </a:xfrm>
          <a:prstGeom prst="rect">
            <a:avLst/>
          </a:prstGeom>
          <a:noFill/>
          <a:ln>
            <a:noFill/>
          </a:ln>
        </p:spPr>
        <p:txBody>
          <a:bodyPr anchorCtr="0" anchor="t" bIns="45700" lIns="0" spcFirstLastPara="1" rIns="0" wrap="square" tIns="45700">
            <a:normAutofit fontScale="92500" lnSpcReduction="10000"/>
          </a:bodyPr>
          <a:lstStyle/>
          <a:p>
            <a:pPr indent="-91440" lvl="0" marL="91440" rtl="0" algn="l">
              <a:lnSpc>
                <a:spcPct val="100000"/>
              </a:lnSpc>
              <a:spcBef>
                <a:spcPts val="0"/>
              </a:spcBef>
              <a:spcAft>
                <a:spcPts val="0"/>
              </a:spcAft>
              <a:buSzPct val="84084"/>
              <a:buChar char=" "/>
            </a:pPr>
            <a:r>
              <a:rPr lang="en-US" sz="1800"/>
              <a:t>A man-in-the-middle (MITM) attack is a cyber attack in which a threat actor puts themselves in the middle of two parties, typically a user and an application, to intercept their communications and data exchanges and use them for malicious purposes like making unauthorized purchases or hacking.</a:t>
            </a:r>
            <a:endParaRPr sz="1800"/>
          </a:p>
          <a:p>
            <a:pPr indent="-2539" lvl="0" marL="91440" rtl="0" algn="l">
              <a:lnSpc>
                <a:spcPct val="100000"/>
              </a:lnSpc>
              <a:spcBef>
                <a:spcPts val="1400"/>
              </a:spcBef>
              <a:spcAft>
                <a:spcPts val="0"/>
              </a:spcAft>
              <a:buSzPct val="108108"/>
              <a:buNone/>
            </a:pPr>
            <a:r>
              <a:t/>
            </a:r>
            <a:endParaRPr/>
          </a:p>
          <a:p>
            <a:pPr indent="-2539" lvl="0" marL="91440" rtl="0" algn="l">
              <a:lnSpc>
                <a:spcPct val="100000"/>
              </a:lnSpc>
              <a:spcBef>
                <a:spcPts val="1400"/>
              </a:spcBef>
              <a:spcAft>
                <a:spcPts val="0"/>
              </a:spcAft>
              <a:buSzPct val="108108"/>
              <a:buNone/>
            </a:pPr>
            <a:r>
              <a:t/>
            </a:r>
            <a:endParaRPr/>
          </a:p>
          <a:p>
            <a:pPr indent="-91440" lvl="0" marL="91440" rtl="0" algn="l">
              <a:lnSpc>
                <a:spcPct val="100000"/>
              </a:lnSpc>
              <a:spcBef>
                <a:spcPts val="1400"/>
              </a:spcBef>
              <a:spcAft>
                <a:spcPts val="0"/>
              </a:spcAft>
              <a:buSzPct val="84084"/>
              <a:buChar char=" "/>
            </a:pPr>
            <a:r>
              <a:rPr lang="en-US" sz="1800"/>
              <a:t>By secretly standing between the user and a trusted system, such as a website or application, a cybercriminal can easily obtain sensitive data. The user assumes they're interacting exclusively with a trustworthy site and willingly relinquishes login credentials, financial information, or other compromising data.</a:t>
            </a:r>
            <a:endParaRPr sz="1800"/>
          </a:p>
        </p:txBody>
      </p:sp>
      <p:pic>
        <p:nvPicPr>
          <p:cNvPr id="197" name="Google Shape;197;p2"/>
          <p:cNvPicPr preferRelativeResize="0"/>
          <p:nvPr/>
        </p:nvPicPr>
        <p:blipFill rotWithShape="1">
          <a:blip r:embed="rId3">
            <a:alphaModFix/>
          </a:blip>
          <a:srcRect b="0" l="0" r="0" t="0"/>
          <a:stretch/>
        </p:blipFill>
        <p:spPr>
          <a:xfrm>
            <a:off x="8975055" y="5927594"/>
            <a:ext cx="1530000" cy="612000"/>
          </a:xfrm>
          <a:prstGeom prst="rect">
            <a:avLst/>
          </a:prstGeom>
          <a:noFill/>
          <a:ln>
            <a:noFill/>
          </a:ln>
        </p:spPr>
      </p:pic>
      <p:sp>
        <p:nvSpPr>
          <p:cNvPr id="198" name="Google Shape;198;p2"/>
          <p:cNvSpPr txBox="1"/>
          <p:nvPr/>
        </p:nvSpPr>
        <p:spPr>
          <a:xfrm>
            <a:off x="10677833" y="6167336"/>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ph type="ctrTitle"/>
          </p:nvPr>
        </p:nvSpPr>
        <p:spPr>
          <a:xfrm>
            <a:off x="1011154" y="686158"/>
            <a:ext cx="7572407" cy="63136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SSL and Man-In-The-Middle</a:t>
            </a:r>
            <a:endParaRPr/>
          </a:p>
        </p:txBody>
      </p:sp>
      <p:sp>
        <p:nvSpPr>
          <p:cNvPr id="204" name="Google Shape;204;p3"/>
          <p:cNvSpPr txBox="1"/>
          <p:nvPr>
            <p:ph idx="2" type="body"/>
          </p:nvPr>
        </p:nvSpPr>
        <p:spPr>
          <a:xfrm>
            <a:off x="1309124" y="2468179"/>
            <a:ext cx="7815212" cy="1612208"/>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US" sz="2000"/>
              <a:t>Several factors and breaches contribute to a MITM attack. The most common loopholes are the absence of a valid SSL certificate, fraudulent SSL issuance, or improper SSL configuration.</a:t>
            </a:r>
            <a:endParaRPr sz="2000"/>
          </a:p>
          <a:p>
            <a:pPr indent="-185420" lvl="0" marL="274320" rtl="0" algn="l">
              <a:lnSpc>
                <a:spcPct val="100000"/>
              </a:lnSpc>
              <a:spcBef>
                <a:spcPts val="1800"/>
              </a:spcBef>
              <a:spcAft>
                <a:spcPts val="0"/>
              </a:spcAft>
              <a:buSzPts val="1400"/>
              <a:buFont typeface="Courier New"/>
              <a:buNone/>
            </a:pPr>
            <a:r>
              <a:t/>
            </a:r>
            <a:endParaRPr/>
          </a:p>
        </p:txBody>
      </p:sp>
      <p:pic>
        <p:nvPicPr>
          <p:cNvPr id="205" name="Google Shape;205;p3"/>
          <p:cNvPicPr preferRelativeResize="0"/>
          <p:nvPr/>
        </p:nvPicPr>
        <p:blipFill rotWithShape="1">
          <a:blip r:embed="rId3">
            <a:alphaModFix/>
          </a:blip>
          <a:srcRect b="0" l="0" r="0" t="0"/>
          <a:stretch/>
        </p:blipFill>
        <p:spPr>
          <a:xfrm>
            <a:off x="7146254" y="5931362"/>
            <a:ext cx="1530000" cy="612000"/>
          </a:xfrm>
          <a:prstGeom prst="rect">
            <a:avLst/>
          </a:prstGeom>
          <a:noFill/>
          <a:ln>
            <a:noFill/>
          </a:ln>
        </p:spPr>
      </p:pic>
      <p:sp>
        <p:nvSpPr>
          <p:cNvPr id="206" name="Google Shape;206;p3"/>
          <p:cNvSpPr txBox="1"/>
          <p:nvPr/>
        </p:nvSpPr>
        <p:spPr>
          <a:xfrm>
            <a:off x="10697497" y="6083473"/>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
          <p:cNvSpPr txBox="1"/>
          <p:nvPr>
            <p:ph type="ctrTitle"/>
          </p:nvPr>
        </p:nvSpPr>
        <p:spPr>
          <a:xfrm>
            <a:off x="717756" y="544379"/>
            <a:ext cx="10243780" cy="565307"/>
          </a:xfrm>
          <a:prstGeom prst="rect">
            <a:avLst/>
          </a:prstGeom>
          <a:noFill/>
          <a:ln>
            <a:noFill/>
          </a:ln>
        </p:spPr>
        <p:txBody>
          <a:bodyPr anchorCtr="0" anchor="b" bIns="0" lIns="0" spcFirstLastPara="1" rIns="0" wrap="square" tIns="11200">
            <a:spAutoFit/>
          </a:bodyPr>
          <a:lstStyle/>
          <a:p>
            <a:pPr indent="0" lvl="0" marL="11206" rtl="0" algn="l">
              <a:lnSpc>
                <a:spcPct val="100000"/>
              </a:lnSpc>
              <a:spcBef>
                <a:spcPts val="0"/>
              </a:spcBef>
              <a:spcAft>
                <a:spcPts val="0"/>
              </a:spcAft>
              <a:buClr>
                <a:schemeClr val="lt1"/>
              </a:buClr>
              <a:buSzPts val="3600"/>
              <a:buFont typeface="Book Antiqua"/>
              <a:buNone/>
            </a:pPr>
            <a:r>
              <a:rPr lang="en-US"/>
              <a:t>Things that happen during a MITM attack:</a:t>
            </a:r>
            <a:endParaRPr/>
          </a:p>
        </p:txBody>
      </p:sp>
      <p:sp>
        <p:nvSpPr>
          <p:cNvPr id="212" name="Google Shape;212;p4"/>
          <p:cNvSpPr txBox="1"/>
          <p:nvPr>
            <p:ph idx="2" type="body"/>
          </p:nvPr>
        </p:nvSpPr>
        <p:spPr>
          <a:xfrm>
            <a:off x="1081915" y="1276834"/>
            <a:ext cx="10323503" cy="4593024"/>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2400"/>
              <a:buFont typeface="Courier New"/>
              <a:buChar char="o"/>
            </a:pPr>
            <a:r>
              <a:rPr lang="en-US" sz="2400"/>
              <a:t>The client initiates a connection to a website with an SSL certificate, intending to establish a secure connection.</a:t>
            </a:r>
            <a:endParaRPr sz="2400"/>
          </a:p>
          <a:p>
            <a:pPr indent="-274320" lvl="0" marL="274320" rtl="0" algn="l">
              <a:lnSpc>
                <a:spcPct val="100000"/>
              </a:lnSpc>
              <a:spcBef>
                <a:spcPts val="1800"/>
              </a:spcBef>
              <a:spcAft>
                <a:spcPts val="0"/>
              </a:spcAft>
              <a:buSzPts val="2400"/>
              <a:buFont typeface="Courier New"/>
              <a:buChar char="o"/>
            </a:pPr>
            <a:r>
              <a:rPr lang="en-US" sz="2400"/>
              <a:t>The attacker intercepts this connection and pretends to be the website, generating a fake SSL certificate that appears valid.</a:t>
            </a:r>
            <a:endParaRPr sz="2400"/>
          </a:p>
          <a:p>
            <a:pPr indent="-274320" lvl="0" marL="274320" rtl="0" algn="l">
              <a:lnSpc>
                <a:spcPct val="100000"/>
              </a:lnSpc>
              <a:spcBef>
                <a:spcPts val="1800"/>
              </a:spcBef>
              <a:spcAft>
                <a:spcPts val="0"/>
              </a:spcAft>
              <a:buSzPts val="2400"/>
              <a:buFont typeface="Courier New"/>
              <a:buChar char="o"/>
            </a:pPr>
            <a:r>
              <a:rPr lang="en-US" sz="2400"/>
              <a:t>The client’s browser, unaware of the attack, receives the fake certificate and assumes it’s legitimate, as it can be challenging to detect a forged certificate.</a:t>
            </a:r>
            <a:endParaRPr sz="2400"/>
          </a:p>
          <a:p>
            <a:pPr indent="-274320" lvl="0" marL="274320" rtl="0" algn="l">
              <a:lnSpc>
                <a:spcPct val="100000"/>
              </a:lnSpc>
              <a:spcBef>
                <a:spcPts val="1800"/>
              </a:spcBef>
              <a:spcAft>
                <a:spcPts val="0"/>
              </a:spcAft>
              <a:buSzPts val="2400"/>
              <a:buFont typeface="Courier New"/>
              <a:buChar char="o"/>
            </a:pPr>
            <a:r>
              <a:rPr lang="en-US" sz="2400"/>
              <a:t>The attacker acts as a middleman, decrypting the client’s encrypted communication, reading its contents, and potentially modifying the data.</a:t>
            </a:r>
            <a:endParaRPr/>
          </a:p>
          <a:p>
            <a:pPr indent="-192087" lvl="0" marL="274320" rtl="0" algn="l">
              <a:lnSpc>
                <a:spcPct val="100000"/>
              </a:lnSpc>
              <a:spcBef>
                <a:spcPts val="1800"/>
              </a:spcBef>
              <a:spcAft>
                <a:spcPts val="0"/>
              </a:spcAft>
              <a:buSzPts val="1400"/>
              <a:buFont typeface="Courier New"/>
              <a:buNone/>
            </a:pPr>
            <a:r>
              <a:t/>
            </a:r>
            <a:endParaRPr/>
          </a:p>
          <a:p>
            <a:pPr indent="-192087" lvl="0" marL="274320" rtl="0" algn="l">
              <a:lnSpc>
                <a:spcPct val="100000"/>
              </a:lnSpc>
              <a:spcBef>
                <a:spcPts val="1800"/>
              </a:spcBef>
              <a:spcAft>
                <a:spcPts val="0"/>
              </a:spcAft>
              <a:buSzPts val="1400"/>
              <a:buFont typeface="Courier New"/>
              <a:buNone/>
            </a:pPr>
            <a:r>
              <a:t/>
            </a:r>
            <a:endParaRPr/>
          </a:p>
          <a:p>
            <a:pPr indent="-192087" lvl="0" marL="274320" rtl="0" algn="l">
              <a:lnSpc>
                <a:spcPct val="100000"/>
              </a:lnSpc>
              <a:spcBef>
                <a:spcPts val="1800"/>
              </a:spcBef>
              <a:spcAft>
                <a:spcPts val="0"/>
              </a:spcAft>
              <a:buSzPts val="1400"/>
              <a:buFont typeface="Courier New"/>
              <a:buNone/>
            </a:pPr>
            <a:r>
              <a:t/>
            </a:r>
            <a:endParaRPr/>
          </a:p>
        </p:txBody>
      </p:sp>
      <p:pic>
        <p:nvPicPr>
          <p:cNvPr id="213" name="Google Shape;213;p4"/>
          <p:cNvPicPr preferRelativeResize="0"/>
          <p:nvPr/>
        </p:nvPicPr>
        <p:blipFill rotWithShape="1">
          <a:blip r:embed="rId3">
            <a:alphaModFix/>
          </a:blip>
          <a:srcRect b="0" l="0" r="0" t="0"/>
          <a:stretch/>
        </p:blipFill>
        <p:spPr>
          <a:xfrm>
            <a:off x="7883674" y="6007621"/>
            <a:ext cx="1530000" cy="612000"/>
          </a:xfrm>
          <a:prstGeom prst="rect">
            <a:avLst/>
          </a:prstGeom>
          <a:noFill/>
          <a:ln>
            <a:noFill/>
          </a:ln>
        </p:spPr>
      </p:pic>
      <p:sp>
        <p:nvSpPr>
          <p:cNvPr id="214" name="Google Shape;214;p4"/>
          <p:cNvSpPr txBox="1"/>
          <p:nvPr/>
        </p:nvSpPr>
        <p:spPr>
          <a:xfrm>
            <a:off x="10697497" y="6083473"/>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ctrTitle"/>
          </p:nvPr>
        </p:nvSpPr>
        <p:spPr>
          <a:xfrm>
            <a:off x="924233" y="715654"/>
            <a:ext cx="10478186" cy="123113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Things that happen during a MITM attack: (cont’d)</a:t>
            </a:r>
            <a:endParaRPr/>
          </a:p>
        </p:txBody>
      </p:sp>
      <p:sp>
        <p:nvSpPr>
          <p:cNvPr id="220" name="Google Shape;220;p31"/>
          <p:cNvSpPr txBox="1"/>
          <p:nvPr>
            <p:ph idx="2" type="body"/>
          </p:nvPr>
        </p:nvSpPr>
        <p:spPr>
          <a:xfrm>
            <a:off x="924233" y="2104104"/>
            <a:ext cx="10314038" cy="3932902"/>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1800"/>
              </a:spcBef>
              <a:spcAft>
                <a:spcPts val="0"/>
              </a:spcAft>
              <a:buSzPts val="2600"/>
              <a:buFont typeface="Courier New"/>
              <a:buChar char="o"/>
            </a:pPr>
            <a:r>
              <a:rPr lang="en-US" sz="2600"/>
              <a:t>The attacker then re-encrypts the communication using a legitimate SSL certificate from an authentic website.</a:t>
            </a:r>
            <a:endParaRPr/>
          </a:p>
          <a:p>
            <a:pPr indent="-274320" lvl="0" marL="274320" rtl="0" algn="l">
              <a:lnSpc>
                <a:spcPct val="100000"/>
              </a:lnSpc>
              <a:spcBef>
                <a:spcPts val="1800"/>
              </a:spcBef>
              <a:spcAft>
                <a:spcPts val="0"/>
              </a:spcAft>
              <a:buSzPts val="2600"/>
              <a:buFont typeface="Courier New"/>
              <a:buChar char="o"/>
            </a:pPr>
            <a:r>
              <a:rPr lang="en-US" sz="2600"/>
              <a:t>The server receives the modified communication from the attacker, unaware of tampering, and responds accordingly.</a:t>
            </a:r>
            <a:endParaRPr/>
          </a:p>
          <a:p>
            <a:pPr indent="-274320" lvl="0" marL="274320" rtl="0" algn="l">
              <a:lnSpc>
                <a:spcPct val="100000"/>
              </a:lnSpc>
              <a:spcBef>
                <a:spcPts val="1800"/>
              </a:spcBef>
              <a:spcAft>
                <a:spcPts val="0"/>
              </a:spcAft>
              <a:buSzPts val="2600"/>
              <a:buFont typeface="Courier New"/>
              <a:buChar char="o"/>
            </a:pPr>
            <a:r>
              <a:rPr lang="en-US" sz="2600"/>
              <a:t>The attacker repeats this process for each session between the client and the server, effectively eavesdropping or manipulating the entire conversation.</a:t>
            </a:r>
            <a:endParaRPr/>
          </a:p>
          <a:p>
            <a:pPr indent="-228600" lvl="0" marL="457200" rtl="0" algn="l">
              <a:lnSpc>
                <a:spcPct val="100000"/>
              </a:lnSpc>
              <a:spcBef>
                <a:spcPts val="1200"/>
              </a:spcBef>
              <a:spcAft>
                <a:spcPts val="0"/>
              </a:spcAft>
              <a:buSzPts val="1400"/>
              <a:buFont typeface="Courier New"/>
              <a:buNone/>
            </a:pPr>
            <a:r>
              <a:t/>
            </a:r>
            <a:endParaRPr/>
          </a:p>
        </p:txBody>
      </p:sp>
      <p:pic>
        <p:nvPicPr>
          <p:cNvPr id="221" name="Google Shape;221;p31"/>
          <p:cNvPicPr preferRelativeResize="0"/>
          <p:nvPr/>
        </p:nvPicPr>
        <p:blipFill rotWithShape="1">
          <a:blip r:embed="rId3">
            <a:alphaModFix/>
          </a:blip>
          <a:srcRect b="0" l="0" r="0" t="0"/>
          <a:stretch/>
        </p:blipFill>
        <p:spPr>
          <a:xfrm>
            <a:off x="7883674" y="6007621"/>
            <a:ext cx="1530000" cy="612000"/>
          </a:xfrm>
          <a:prstGeom prst="rect">
            <a:avLst/>
          </a:prstGeom>
          <a:noFill/>
          <a:ln>
            <a:noFill/>
          </a:ln>
        </p:spPr>
      </p:pic>
      <p:sp>
        <p:nvSpPr>
          <p:cNvPr id="222" name="Google Shape;222;p31"/>
          <p:cNvSpPr txBox="1"/>
          <p:nvPr/>
        </p:nvSpPr>
        <p:spPr>
          <a:xfrm>
            <a:off x="10697497" y="6083473"/>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5"/>
          <p:cNvSpPr txBox="1"/>
          <p:nvPr>
            <p:ph type="ctrTitle"/>
          </p:nvPr>
        </p:nvSpPr>
        <p:spPr>
          <a:xfrm>
            <a:off x="743398" y="164934"/>
            <a:ext cx="9678795" cy="8182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Types of Man-in-the-Middle Attacks</a:t>
            </a:r>
            <a:endParaRPr/>
          </a:p>
        </p:txBody>
      </p:sp>
      <p:sp>
        <p:nvSpPr>
          <p:cNvPr id="228" name="Google Shape;228;p5"/>
          <p:cNvSpPr txBox="1"/>
          <p:nvPr>
            <p:ph idx="2" type="body"/>
          </p:nvPr>
        </p:nvSpPr>
        <p:spPr>
          <a:xfrm>
            <a:off x="452285" y="1260576"/>
            <a:ext cx="11543072" cy="4510959"/>
          </a:xfrm>
          <a:prstGeom prst="rect">
            <a:avLst/>
          </a:prstGeom>
          <a:noFill/>
          <a:ln>
            <a:noFill/>
          </a:ln>
        </p:spPr>
        <p:txBody>
          <a:bodyPr anchorCtr="0" anchor="t" bIns="45700" lIns="91425" spcFirstLastPara="1" rIns="0" wrap="square" tIns="0">
            <a:normAutofit/>
          </a:bodyPr>
          <a:lstStyle/>
          <a:p>
            <a:pPr indent="0" lvl="0" marL="0" rtl="0" algn="l">
              <a:lnSpc>
                <a:spcPct val="100000"/>
              </a:lnSpc>
              <a:spcBef>
                <a:spcPts val="0"/>
              </a:spcBef>
              <a:spcAft>
                <a:spcPts val="0"/>
              </a:spcAft>
              <a:buSzPts val="2000"/>
              <a:buNone/>
            </a:pPr>
            <a:r>
              <a:rPr lang="en-US" sz="2000"/>
              <a:t>A man-in-the-middle attack in cyber security qualifies as any circumstance where a threat actor places themselves between a user and an entity such as a network, website, or application to obtain information. The method by which hackers obtain that information varies using different forms of spoofing, a method of impersonating trusted online entities or websites. The main types of MITM attacks include:</a:t>
            </a:r>
            <a:endParaRPr/>
          </a:p>
          <a:p>
            <a:pPr indent="0" lvl="0" marL="0" rtl="0" algn="l">
              <a:lnSpc>
                <a:spcPct val="100000"/>
              </a:lnSpc>
              <a:spcBef>
                <a:spcPts val="0"/>
              </a:spcBef>
              <a:spcAft>
                <a:spcPts val="0"/>
              </a:spcAft>
              <a:buSzPts val="2000"/>
              <a:buNone/>
            </a:pPr>
            <a:r>
              <a:t/>
            </a:r>
            <a:endParaRPr sz="2000"/>
          </a:p>
          <a:p>
            <a:pPr indent="0" lvl="0" marL="0" rtl="0" algn="l">
              <a:lnSpc>
                <a:spcPct val="100000"/>
              </a:lnSpc>
              <a:spcBef>
                <a:spcPts val="0"/>
              </a:spcBef>
              <a:spcAft>
                <a:spcPts val="0"/>
              </a:spcAft>
              <a:buSzPts val="2000"/>
              <a:buNone/>
            </a:pPr>
            <a:r>
              <a:t/>
            </a:r>
            <a:endParaRPr sz="2000"/>
          </a:p>
          <a:p>
            <a:pPr indent="-274320" lvl="0" marL="274320" rtl="0" algn="l">
              <a:lnSpc>
                <a:spcPct val="100000"/>
              </a:lnSpc>
              <a:spcBef>
                <a:spcPts val="1800"/>
              </a:spcBef>
              <a:spcAft>
                <a:spcPts val="0"/>
              </a:spcAft>
              <a:buSzPts val="2200"/>
              <a:buFont typeface="Courier New"/>
              <a:buChar char="o"/>
            </a:pPr>
            <a:r>
              <a:rPr b="1" lang="en-US" sz="2200"/>
              <a:t>IP Spoofing: </a:t>
            </a:r>
            <a:r>
              <a:rPr lang="en-US" sz="2200"/>
              <a:t>A cybercriminal alters the Internet Protocol (IP) address of a website, email address, or device and spoofs the entity—making the user think they're interacting with a trusted source when they're really passing information to a malicious actor.</a:t>
            </a:r>
            <a:endParaRPr sz="2200"/>
          </a:p>
          <a:p>
            <a:pPr indent="-198755" lvl="0" marL="274320" rtl="0" algn="l">
              <a:lnSpc>
                <a:spcPct val="100000"/>
              </a:lnSpc>
              <a:spcBef>
                <a:spcPts val="1800"/>
              </a:spcBef>
              <a:spcAft>
                <a:spcPts val="0"/>
              </a:spcAft>
              <a:buSzPts val="1400"/>
              <a:buFont typeface="Courier New"/>
              <a:buNone/>
            </a:pPr>
            <a:r>
              <a:t/>
            </a:r>
            <a:endParaRPr/>
          </a:p>
        </p:txBody>
      </p:sp>
      <p:pic>
        <p:nvPicPr>
          <p:cNvPr id="229" name="Google Shape;229;p5"/>
          <p:cNvPicPr preferRelativeResize="0"/>
          <p:nvPr/>
        </p:nvPicPr>
        <p:blipFill rotWithShape="1">
          <a:blip r:embed="rId3">
            <a:alphaModFix/>
          </a:blip>
          <a:srcRect b="0" l="0" r="0" t="0"/>
          <a:stretch/>
        </p:blipFill>
        <p:spPr>
          <a:xfrm>
            <a:off x="7146254" y="5931362"/>
            <a:ext cx="1530000" cy="612000"/>
          </a:xfrm>
          <a:prstGeom prst="rect">
            <a:avLst/>
          </a:prstGeom>
          <a:noFill/>
          <a:ln>
            <a:noFill/>
          </a:ln>
        </p:spPr>
      </p:pic>
      <p:sp>
        <p:nvSpPr>
          <p:cNvPr id="230" name="Google Shape;230;p5"/>
          <p:cNvSpPr txBox="1"/>
          <p:nvPr/>
        </p:nvSpPr>
        <p:spPr>
          <a:xfrm>
            <a:off x="10697497" y="6083473"/>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2"/>
          <p:cNvSpPr txBox="1"/>
          <p:nvPr>
            <p:ph type="ctrTitle"/>
          </p:nvPr>
        </p:nvSpPr>
        <p:spPr>
          <a:xfrm>
            <a:off x="1129141" y="745151"/>
            <a:ext cx="9460201" cy="83784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Types of Man-in-the-Middle Attacks (cont’d)</a:t>
            </a:r>
            <a:endParaRPr/>
          </a:p>
        </p:txBody>
      </p:sp>
      <p:sp>
        <p:nvSpPr>
          <p:cNvPr id="236" name="Google Shape;236;p32"/>
          <p:cNvSpPr txBox="1"/>
          <p:nvPr>
            <p:ph idx="2" type="body"/>
          </p:nvPr>
        </p:nvSpPr>
        <p:spPr>
          <a:xfrm>
            <a:off x="648930" y="1962269"/>
            <a:ext cx="10589342" cy="4150580"/>
          </a:xfrm>
          <a:prstGeom prst="rect">
            <a:avLst/>
          </a:prstGeom>
          <a:noFill/>
          <a:ln>
            <a:noFill/>
          </a:ln>
        </p:spPr>
        <p:txBody>
          <a:bodyPr anchorCtr="0" anchor="t" bIns="45700" lIns="91425" spcFirstLastPara="1" rIns="0" wrap="square" tIns="0">
            <a:normAutofit/>
          </a:bodyPr>
          <a:lstStyle/>
          <a:p>
            <a:pPr indent="-342900" lvl="0" marL="342900" rtl="0" algn="l">
              <a:lnSpc>
                <a:spcPct val="100000"/>
              </a:lnSpc>
              <a:spcBef>
                <a:spcPts val="1800"/>
              </a:spcBef>
              <a:spcAft>
                <a:spcPts val="0"/>
              </a:spcAft>
              <a:buSzPts val="2000"/>
              <a:buFont typeface="Courier New"/>
              <a:buChar char="o"/>
            </a:pPr>
            <a:r>
              <a:rPr b="1" lang="en-US" sz="2000"/>
              <a:t>Email Hijacking: </a:t>
            </a:r>
            <a:r>
              <a:rPr lang="en-US" sz="2000"/>
              <a:t>Attackers secretly gain access to a banking or credit card company's email accounts to monitor transactions and steal information. They might also use the email account or a spoofed email address slightly different from the actual one to provide false</a:t>
            </a:r>
            <a:br>
              <a:rPr lang="en-US" sz="2000"/>
            </a:br>
            <a:r>
              <a:rPr lang="en-US" sz="2000"/>
              <a:t>instructions to the customers, such as wiring money into a new checking account.</a:t>
            </a:r>
            <a:endParaRPr/>
          </a:p>
          <a:p>
            <a:pPr indent="-215900" lvl="0" marL="342900" rtl="0" algn="l">
              <a:lnSpc>
                <a:spcPct val="100000"/>
              </a:lnSpc>
              <a:spcBef>
                <a:spcPts val="1800"/>
              </a:spcBef>
              <a:spcAft>
                <a:spcPts val="0"/>
              </a:spcAft>
              <a:buSzPts val="2000"/>
              <a:buFont typeface="Courier New"/>
              <a:buNone/>
            </a:pPr>
            <a:r>
              <a:t/>
            </a:r>
            <a:endParaRPr b="1" sz="2000"/>
          </a:p>
          <a:p>
            <a:pPr indent="-342900" lvl="0" marL="342900" rtl="0" algn="l">
              <a:lnSpc>
                <a:spcPct val="100000"/>
              </a:lnSpc>
              <a:spcBef>
                <a:spcPts val="1800"/>
              </a:spcBef>
              <a:spcAft>
                <a:spcPts val="0"/>
              </a:spcAft>
              <a:buSzPts val="2000"/>
              <a:buFont typeface="Courier New"/>
              <a:buChar char="o"/>
            </a:pPr>
            <a:r>
              <a:rPr b="1" lang="en-US" sz="2000"/>
              <a:t>DNS Spoofing: </a:t>
            </a:r>
            <a:r>
              <a:rPr lang="en-US" sz="2000"/>
              <a:t>For Domain Name System (DNS) spoofing, a spammer creates and operates a fake website that the user is familiar with and routes them to it to acquire user credentials or other information.</a:t>
            </a:r>
            <a:endParaRPr/>
          </a:p>
          <a:p>
            <a:pPr indent="-228600" lvl="0" marL="457200" rtl="0" algn="l">
              <a:lnSpc>
                <a:spcPct val="100000"/>
              </a:lnSpc>
              <a:spcBef>
                <a:spcPts val="1200"/>
              </a:spcBef>
              <a:spcAft>
                <a:spcPts val="0"/>
              </a:spcAft>
              <a:buSzPts val="1400"/>
              <a:buFont typeface="Courier New"/>
              <a:buNone/>
            </a:pPr>
            <a:r>
              <a:t/>
            </a:r>
            <a:endParaRPr/>
          </a:p>
        </p:txBody>
      </p:sp>
      <p:pic>
        <p:nvPicPr>
          <p:cNvPr id="237" name="Google Shape;237;p32"/>
          <p:cNvPicPr preferRelativeResize="0"/>
          <p:nvPr/>
        </p:nvPicPr>
        <p:blipFill rotWithShape="1">
          <a:blip r:embed="rId3">
            <a:alphaModFix/>
          </a:blip>
          <a:srcRect b="0" l="0" r="0" t="0"/>
          <a:stretch/>
        </p:blipFill>
        <p:spPr>
          <a:xfrm>
            <a:off x="7146254" y="5931362"/>
            <a:ext cx="1530000" cy="612000"/>
          </a:xfrm>
          <a:prstGeom prst="rect">
            <a:avLst/>
          </a:prstGeom>
          <a:noFill/>
          <a:ln>
            <a:noFill/>
          </a:ln>
        </p:spPr>
      </p:pic>
      <p:sp>
        <p:nvSpPr>
          <p:cNvPr id="238" name="Google Shape;238;p32"/>
          <p:cNvSpPr txBox="1"/>
          <p:nvPr/>
        </p:nvSpPr>
        <p:spPr>
          <a:xfrm>
            <a:off x="10668000" y="6112849"/>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ctrTitle"/>
          </p:nvPr>
        </p:nvSpPr>
        <p:spPr>
          <a:xfrm>
            <a:off x="786581" y="715655"/>
            <a:ext cx="10615837" cy="798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Types of Man-in-the-Middle Attacks (cont’d)</a:t>
            </a:r>
            <a:endParaRPr/>
          </a:p>
        </p:txBody>
      </p:sp>
      <p:sp>
        <p:nvSpPr>
          <p:cNvPr id="244" name="Google Shape;244;p33"/>
          <p:cNvSpPr txBox="1"/>
          <p:nvPr>
            <p:ph idx="2" type="body"/>
          </p:nvPr>
        </p:nvSpPr>
        <p:spPr>
          <a:xfrm>
            <a:off x="991488" y="2144066"/>
            <a:ext cx="10522086" cy="3332502"/>
          </a:xfrm>
          <a:prstGeom prst="rect">
            <a:avLst/>
          </a:prstGeom>
          <a:noFill/>
          <a:ln>
            <a:noFill/>
          </a:ln>
        </p:spPr>
        <p:txBody>
          <a:bodyPr anchorCtr="0" anchor="t" bIns="45700" lIns="91425" spcFirstLastPara="1" rIns="0" wrap="square" tIns="0">
            <a:normAutofit lnSpcReduction="10000"/>
          </a:bodyPr>
          <a:lstStyle/>
          <a:p>
            <a:pPr indent="-317500" lvl="0" marL="457200" rtl="0" algn="l">
              <a:lnSpc>
                <a:spcPct val="100000"/>
              </a:lnSpc>
              <a:spcBef>
                <a:spcPts val="1200"/>
              </a:spcBef>
              <a:spcAft>
                <a:spcPts val="0"/>
              </a:spcAft>
              <a:buSzPts val="1400"/>
              <a:buFont typeface="Courier New"/>
              <a:buChar char="o"/>
            </a:pPr>
            <a:r>
              <a:rPr b="1" lang="en-US" sz="2200"/>
              <a:t>HTTPS Spoofing: </a:t>
            </a:r>
            <a:r>
              <a:rPr lang="en-US" sz="2200"/>
              <a:t>A user assumes a website has the HyperText Transfer Protocol Secure (HTTPS), meaning they have their computer data encrypted to the website host. However, they were secretly redirected to a non-secure HTTP website, allowing criminals to track interactions and steal information.</a:t>
            </a:r>
            <a:endParaRPr/>
          </a:p>
          <a:p>
            <a:pPr indent="-228600" lvl="0" marL="457200" rtl="0" algn="l">
              <a:lnSpc>
                <a:spcPct val="100000"/>
              </a:lnSpc>
              <a:spcBef>
                <a:spcPts val="1200"/>
              </a:spcBef>
              <a:spcAft>
                <a:spcPts val="0"/>
              </a:spcAft>
              <a:buSzPts val="1400"/>
              <a:buFont typeface="Courier New"/>
              <a:buNone/>
            </a:pPr>
            <a:r>
              <a:t/>
            </a:r>
            <a:endParaRPr sz="2200"/>
          </a:p>
          <a:p>
            <a:pPr indent="-317500" lvl="0" marL="457200" rtl="0" algn="l">
              <a:lnSpc>
                <a:spcPct val="100000"/>
              </a:lnSpc>
              <a:spcBef>
                <a:spcPts val="1200"/>
              </a:spcBef>
              <a:spcAft>
                <a:spcPts val="0"/>
              </a:spcAft>
              <a:buSzPts val="1400"/>
              <a:buFont typeface="Courier New"/>
              <a:buChar char="o"/>
            </a:pPr>
            <a:r>
              <a:rPr b="1" lang="en-US" sz="2200"/>
              <a:t>Wi-Fi Eavesdropping: </a:t>
            </a:r>
            <a:r>
              <a:rPr lang="en-US" sz="2200"/>
              <a:t>Spammers create public Wi-Fi networks or hotspots that appear to be a nearby business or other trusted source. Users who connect then have all their activity and sensitive data intercepted.</a:t>
            </a:r>
            <a:endParaRPr/>
          </a:p>
          <a:p>
            <a:pPr indent="-228600" lvl="0" marL="457200" rtl="0" algn="l">
              <a:lnSpc>
                <a:spcPct val="100000"/>
              </a:lnSpc>
              <a:spcBef>
                <a:spcPts val="1200"/>
              </a:spcBef>
              <a:spcAft>
                <a:spcPts val="0"/>
              </a:spcAft>
              <a:buSzPts val="1400"/>
              <a:buFont typeface="Courier New"/>
              <a:buNone/>
            </a:pPr>
            <a:r>
              <a:t/>
            </a:r>
            <a:endParaRPr sz="1400"/>
          </a:p>
          <a:p>
            <a:pPr indent="-228600" lvl="0" marL="457200" rtl="0" algn="l">
              <a:lnSpc>
                <a:spcPct val="100000"/>
              </a:lnSpc>
              <a:spcBef>
                <a:spcPts val="1200"/>
              </a:spcBef>
              <a:spcAft>
                <a:spcPts val="0"/>
              </a:spcAft>
              <a:buSzPts val="1400"/>
              <a:buFont typeface="Courier New"/>
              <a:buNone/>
            </a:pPr>
            <a:r>
              <a:t/>
            </a:r>
            <a:endParaRPr/>
          </a:p>
        </p:txBody>
      </p:sp>
      <p:pic>
        <p:nvPicPr>
          <p:cNvPr id="245" name="Google Shape;245;p33"/>
          <p:cNvPicPr preferRelativeResize="0"/>
          <p:nvPr/>
        </p:nvPicPr>
        <p:blipFill rotWithShape="1">
          <a:blip r:embed="rId3">
            <a:alphaModFix/>
          </a:blip>
          <a:srcRect b="0" l="0" r="0" t="0"/>
          <a:stretch/>
        </p:blipFill>
        <p:spPr>
          <a:xfrm>
            <a:off x="7146254" y="5931362"/>
            <a:ext cx="1530000" cy="612000"/>
          </a:xfrm>
          <a:prstGeom prst="rect">
            <a:avLst/>
          </a:prstGeom>
          <a:noFill/>
          <a:ln>
            <a:noFill/>
          </a:ln>
        </p:spPr>
      </p:pic>
      <p:sp>
        <p:nvSpPr>
          <p:cNvPr id="246" name="Google Shape;246;p33"/>
          <p:cNvSpPr txBox="1"/>
          <p:nvPr/>
        </p:nvSpPr>
        <p:spPr>
          <a:xfrm>
            <a:off x="10697497" y="6083473"/>
            <a:ext cx="501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