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Book Antiqua"/>
      <p:regular r:id="rId49"/>
      <p:bold r:id="rId50"/>
      <p:italic r:id="rId51"/>
      <p:boldItalic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57" roundtripDataSignature="AMtx7mgD5v9j4zZ7oWV0ZCPHawS7k8XU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BookAntiqu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ookAntiqua-italic.fntdata"/><Relationship Id="rId50" Type="http://schemas.openxmlformats.org/officeDocument/2006/relationships/font" Target="fonts/BookAntiqua-bold.fntdata"/><Relationship Id="rId53" Type="http://schemas.openxmlformats.org/officeDocument/2006/relationships/font" Target="fonts/CenturyGothic-regular.fntdata"/><Relationship Id="rId52" Type="http://schemas.openxmlformats.org/officeDocument/2006/relationships/font" Target="fonts/BookAntiqua-boldItalic.fntdata"/><Relationship Id="rId11" Type="http://schemas.openxmlformats.org/officeDocument/2006/relationships/slide" Target="slides/slide6.xml"/><Relationship Id="rId55" Type="http://schemas.openxmlformats.org/officeDocument/2006/relationships/font" Target="fonts/CenturyGothic-italic.fntdata"/><Relationship Id="rId10" Type="http://schemas.openxmlformats.org/officeDocument/2006/relationships/slide" Target="slides/slide5.xml"/><Relationship Id="rId54" Type="http://schemas.openxmlformats.org/officeDocument/2006/relationships/font" Target="fonts/CenturyGothic-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pic>
        <p:nvPicPr>
          <p:cNvPr id="15" name="Google Shape;15;p43"/>
          <p:cNvPicPr preferRelativeResize="0"/>
          <p:nvPr/>
        </p:nvPicPr>
        <p:blipFill rotWithShape="1">
          <a:blip r:embed="rId2">
            <a:alphaModFix/>
          </a:blip>
          <a:srcRect b="0" l="0" r="0" t="0"/>
          <a:stretch/>
        </p:blipFill>
        <p:spPr>
          <a:xfrm>
            <a:off x="5032131" y="-30007"/>
            <a:ext cx="6064493" cy="6879887"/>
          </a:xfrm>
          <a:prstGeom prst="rect">
            <a:avLst/>
          </a:prstGeom>
          <a:noFill/>
          <a:ln>
            <a:noFill/>
          </a:ln>
        </p:spPr>
      </p:pic>
      <p:sp>
        <p:nvSpPr>
          <p:cNvPr id="16" name="Google Shape;16;p43"/>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8" name="Google Shape;18;p43"/>
          <p:cNvSpPr/>
          <p:nvPr>
            <p:ph idx="2" type="pic"/>
          </p:nvPr>
        </p:nvSpPr>
        <p:spPr>
          <a:xfrm>
            <a:off x="0" y="-2235"/>
            <a:ext cx="5840730" cy="6862275"/>
          </a:xfrm>
          <a:prstGeom prst="rect">
            <a:avLst/>
          </a:prstGeom>
          <a:solidFill>
            <a:schemeClr val="lt2"/>
          </a:solidFill>
          <a:ln>
            <a:noFill/>
          </a:ln>
        </p:spPr>
      </p:sp>
      <p:sp>
        <p:nvSpPr>
          <p:cNvPr id="19" name="Google Shape;19;p43"/>
          <p:cNvSpPr txBox="1"/>
          <p:nvPr>
            <p:ph idx="3"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0" name="Google Shape;20;p43"/>
          <p:cNvCxnSpPr/>
          <p:nvPr/>
        </p:nvCxnSpPr>
        <p:spPr>
          <a:xfrm flipH="1">
            <a:off x="4559556" y="-10665"/>
            <a:ext cx="1930144" cy="687729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84" name="Shape 84"/>
        <p:cNvGrpSpPr/>
        <p:nvPr/>
      </p:nvGrpSpPr>
      <p:grpSpPr>
        <a:xfrm>
          <a:off x="0" y="0"/>
          <a:ext cx="0" cy="0"/>
          <a:chOff x="0" y="0"/>
          <a:chExt cx="0" cy="0"/>
        </a:xfrm>
      </p:grpSpPr>
      <p:sp>
        <p:nvSpPr>
          <p:cNvPr id="85" name="Google Shape;85;p52"/>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2"/>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87" name="Google Shape;87;p52"/>
          <p:cNvSpPr/>
          <p:nvPr>
            <p:ph idx="2" type="pic"/>
          </p:nvPr>
        </p:nvSpPr>
        <p:spPr>
          <a:xfrm>
            <a:off x="0" y="-2235"/>
            <a:ext cx="5840730" cy="6862275"/>
          </a:xfrm>
          <a:prstGeom prst="rect">
            <a:avLst/>
          </a:prstGeom>
          <a:solidFill>
            <a:schemeClr val="lt2"/>
          </a:solidFill>
          <a:ln>
            <a:noFill/>
          </a:ln>
        </p:spPr>
      </p:sp>
      <p:sp>
        <p:nvSpPr>
          <p:cNvPr id="88" name="Google Shape;88;p52"/>
          <p:cNvSpPr txBox="1"/>
          <p:nvPr>
            <p:ph idx="3"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52"/>
          <p:cNvSpPr txBox="1"/>
          <p:nvPr>
            <p:ph idx="4"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90" name="Google Shape;90;p52"/>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
        <p:nvSpPr>
          <p:cNvPr id="91" name="Google Shape;91;p52"/>
          <p:cNvSpPr txBox="1"/>
          <p:nvPr>
            <p:ph idx="5"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52"/>
          <p:cNvSpPr txBox="1"/>
          <p:nvPr>
            <p:ph idx="6"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52"/>
          <p:cNvSpPr txBox="1"/>
          <p:nvPr>
            <p:ph idx="7"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52"/>
          <p:cNvSpPr txBox="1"/>
          <p:nvPr>
            <p:ph idx="8"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95" name="Shape 95"/>
        <p:cNvGrpSpPr/>
        <p:nvPr/>
      </p:nvGrpSpPr>
      <p:grpSpPr>
        <a:xfrm>
          <a:off x="0" y="0"/>
          <a:ext cx="0" cy="0"/>
          <a:chOff x="0" y="0"/>
          <a:chExt cx="0" cy="0"/>
        </a:xfrm>
      </p:grpSpPr>
      <p:sp>
        <p:nvSpPr>
          <p:cNvPr id="96" name="Google Shape;96;p53"/>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7" name="Google Shape;97;p53"/>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53"/>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53"/>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53"/>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53"/>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53"/>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53"/>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53"/>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53"/>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53"/>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5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09" name="Shape 109"/>
        <p:cNvGrpSpPr/>
        <p:nvPr/>
      </p:nvGrpSpPr>
      <p:grpSpPr>
        <a:xfrm>
          <a:off x="0" y="0"/>
          <a:ext cx="0" cy="0"/>
          <a:chOff x="0" y="0"/>
          <a:chExt cx="0" cy="0"/>
        </a:xfrm>
      </p:grpSpPr>
      <p:sp>
        <p:nvSpPr>
          <p:cNvPr id="110" name="Google Shape;110;p54"/>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54"/>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 name="Google Shape;112;p54"/>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54"/>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54"/>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54"/>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6" name="Google Shape;116;p54"/>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7" name="Google Shape;117;p54"/>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54"/>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54"/>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54"/>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5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122" name="Shape 122"/>
        <p:cNvGrpSpPr/>
        <p:nvPr/>
      </p:nvGrpSpPr>
      <p:grpSpPr>
        <a:xfrm>
          <a:off x="0" y="0"/>
          <a:ext cx="0" cy="0"/>
          <a:chOff x="0" y="0"/>
          <a:chExt cx="0" cy="0"/>
        </a:xfrm>
      </p:grpSpPr>
      <p:sp>
        <p:nvSpPr>
          <p:cNvPr id="123" name="Google Shape;123;p5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55"/>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55"/>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55"/>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55"/>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9" name="Google Shape;129;p55"/>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55"/>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55"/>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55"/>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55"/>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5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135" name="Shape 135"/>
        <p:cNvGrpSpPr/>
        <p:nvPr/>
      </p:nvGrpSpPr>
      <p:grpSpPr>
        <a:xfrm>
          <a:off x="0" y="0"/>
          <a:ext cx="0" cy="0"/>
          <a:chOff x="0" y="0"/>
          <a:chExt cx="0" cy="0"/>
        </a:xfrm>
      </p:grpSpPr>
      <p:sp>
        <p:nvSpPr>
          <p:cNvPr id="136" name="Google Shape;136;p56"/>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56"/>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8" name="Google Shape;138;p56"/>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9" name="Google Shape;139;p56"/>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0" name="Google Shape;140;p56"/>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56"/>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2" name="Google Shape;142;p56"/>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56"/>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56"/>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56"/>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6" name="Google Shape;146;p56"/>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7" name="Google Shape;147;p5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148" name="Shape 148"/>
        <p:cNvGrpSpPr/>
        <p:nvPr/>
      </p:nvGrpSpPr>
      <p:grpSpPr>
        <a:xfrm>
          <a:off x="0" y="0"/>
          <a:ext cx="0" cy="0"/>
          <a:chOff x="0" y="0"/>
          <a:chExt cx="0" cy="0"/>
        </a:xfrm>
      </p:grpSpPr>
      <p:sp>
        <p:nvSpPr>
          <p:cNvPr id="149" name="Google Shape;149;p5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5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5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2" name="Google Shape;152;p57"/>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3" name="Google Shape;153;p57"/>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57"/>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57"/>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57"/>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57"/>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57"/>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9" name="Google Shape;159;p57"/>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5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1" name="Shape 161"/>
        <p:cNvGrpSpPr/>
        <p:nvPr/>
      </p:nvGrpSpPr>
      <p:grpSpPr>
        <a:xfrm>
          <a:off x="0" y="0"/>
          <a:ext cx="0" cy="0"/>
          <a:chOff x="0" y="0"/>
          <a:chExt cx="0" cy="0"/>
        </a:xfrm>
      </p:grpSpPr>
      <p:sp>
        <p:nvSpPr>
          <p:cNvPr id="162" name="Google Shape;162;p58"/>
          <p:cNvSpPr txBox="1"/>
          <p:nvPr>
            <p:ph type="title"/>
          </p:nvPr>
        </p:nvSpPr>
        <p:spPr>
          <a:xfrm>
            <a:off x="1097280" y="286603"/>
            <a:ext cx="10058400" cy="145075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58"/>
          <p:cNvSpPr txBox="1"/>
          <p:nvPr>
            <p:ph idx="1" type="body"/>
          </p:nvPr>
        </p:nvSpPr>
        <p:spPr>
          <a:xfrm>
            <a:off x="1097280" y="2108201"/>
            <a:ext cx="10058400" cy="3760891"/>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1200"/>
              </a:spcBef>
              <a:spcAft>
                <a:spcPts val="0"/>
              </a:spcAft>
              <a:buSzPts val="2800"/>
              <a:buChar char="o"/>
              <a:defRPr b="0" i="0" sz="2800">
                <a:solidFill>
                  <a:schemeClr val="dk1"/>
                </a:solidFill>
                <a:latin typeface="Times New Roman"/>
                <a:ea typeface="Times New Roman"/>
                <a:cs typeface="Times New Roman"/>
                <a:sym typeface="Times New Roman"/>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4" name="Shape 16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lt1"/>
        </a:solidFill>
      </p:bgPr>
    </p:bg>
    <p:spTree>
      <p:nvGrpSpPr>
        <p:cNvPr id="165" name="Shape 165"/>
        <p:cNvGrpSpPr/>
        <p:nvPr/>
      </p:nvGrpSpPr>
      <p:grpSpPr>
        <a:xfrm>
          <a:off x="0" y="0"/>
          <a:ext cx="0" cy="0"/>
          <a:chOff x="0" y="0"/>
          <a:chExt cx="0" cy="0"/>
        </a:xfrm>
      </p:grpSpPr>
      <p:pic>
        <p:nvPicPr>
          <p:cNvPr id="166" name="Google Shape;166;p60"/>
          <p:cNvPicPr preferRelativeResize="0"/>
          <p:nvPr/>
        </p:nvPicPr>
        <p:blipFill rotWithShape="1">
          <a:blip r:embed="rId2">
            <a:alphaModFix/>
          </a:blip>
          <a:srcRect b="0" l="0" r="0" t="0"/>
          <a:stretch/>
        </p:blipFill>
        <p:spPr>
          <a:xfrm>
            <a:off x="0" y="1689977"/>
            <a:ext cx="12169139" cy="4189487"/>
          </a:xfrm>
          <a:prstGeom prst="rect">
            <a:avLst/>
          </a:prstGeom>
          <a:noFill/>
          <a:ln>
            <a:noFill/>
          </a:ln>
        </p:spPr>
      </p:pic>
      <p:sp>
        <p:nvSpPr>
          <p:cNvPr id="167" name="Google Shape;167;p60"/>
          <p:cNvSpPr/>
          <p:nvPr/>
        </p:nvSpPr>
        <p:spPr>
          <a:xfrm>
            <a:off x="65020" y="2569335"/>
            <a:ext cx="7447280" cy="708660"/>
          </a:xfrm>
          <a:custGeom>
            <a:rect b="b" l="l" r="r" t="t"/>
            <a:pathLst>
              <a:path extrusionOk="0" h="708660" w="5585460">
                <a:moveTo>
                  <a:pt x="0" y="118110"/>
                </a:moveTo>
                <a:lnTo>
                  <a:pt x="9282" y="72116"/>
                </a:lnTo>
                <a:lnTo>
                  <a:pt x="34594" y="34575"/>
                </a:lnTo>
                <a:lnTo>
                  <a:pt x="72137" y="9274"/>
                </a:lnTo>
                <a:lnTo>
                  <a:pt x="118110" y="0"/>
                </a:lnTo>
                <a:lnTo>
                  <a:pt x="5467096" y="0"/>
                </a:lnTo>
                <a:lnTo>
                  <a:pt x="5513089" y="9274"/>
                </a:lnTo>
                <a:lnTo>
                  <a:pt x="5550630" y="34575"/>
                </a:lnTo>
                <a:lnTo>
                  <a:pt x="5575931" y="72116"/>
                </a:lnTo>
                <a:lnTo>
                  <a:pt x="5585206" y="118110"/>
                </a:lnTo>
                <a:lnTo>
                  <a:pt x="5585206" y="590550"/>
                </a:lnTo>
                <a:lnTo>
                  <a:pt x="5575931" y="636543"/>
                </a:lnTo>
                <a:lnTo>
                  <a:pt x="5550630" y="674084"/>
                </a:lnTo>
                <a:lnTo>
                  <a:pt x="5513089" y="699385"/>
                </a:lnTo>
                <a:lnTo>
                  <a:pt x="5467096" y="708660"/>
                </a:lnTo>
                <a:lnTo>
                  <a:pt x="118110" y="708660"/>
                </a:lnTo>
                <a:lnTo>
                  <a:pt x="72137" y="699385"/>
                </a:lnTo>
                <a:lnTo>
                  <a:pt x="34594" y="674084"/>
                </a:lnTo>
                <a:lnTo>
                  <a:pt x="9282" y="636543"/>
                </a:lnTo>
                <a:lnTo>
                  <a:pt x="0" y="590550"/>
                </a:lnTo>
                <a:lnTo>
                  <a:pt x="0" y="118110"/>
                </a:lnTo>
                <a:close/>
              </a:path>
            </a:pathLst>
          </a:custGeom>
          <a:noFill/>
          <a:ln cap="flat" cmpd="sng" w="579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68" name="Google Shape;168;p60"/>
          <p:cNvPicPr preferRelativeResize="0"/>
          <p:nvPr/>
        </p:nvPicPr>
        <p:blipFill rotWithShape="1">
          <a:blip r:embed="rId3">
            <a:alphaModFix/>
          </a:blip>
          <a:srcRect b="0" l="0" r="0" t="0"/>
          <a:stretch/>
        </p:blipFill>
        <p:spPr>
          <a:xfrm>
            <a:off x="7542433" y="1459864"/>
            <a:ext cx="2362075" cy="1617724"/>
          </a:xfrm>
          <a:prstGeom prst="rect">
            <a:avLst/>
          </a:prstGeom>
          <a:noFill/>
          <a:ln>
            <a:noFill/>
          </a:ln>
        </p:spPr>
      </p:pic>
      <p:sp>
        <p:nvSpPr>
          <p:cNvPr id="169" name="Google Shape;169;p60"/>
          <p:cNvSpPr txBox="1"/>
          <p:nvPr>
            <p:ph type="ctrTitle"/>
          </p:nvPr>
        </p:nvSpPr>
        <p:spPr>
          <a:xfrm>
            <a:off x="1694011" y="827069"/>
            <a:ext cx="6664960" cy="4154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60"/>
          <p:cNvSpPr txBox="1"/>
          <p:nvPr>
            <p:ph idx="1" type="subTitle"/>
          </p:nvPr>
        </p:nvSpPr>
        <p:spPr>
          <a:xfrm>
            <a:off x="1828800" y="3840480"/>
            <a:ext cx="8534400" cy="430887"/>
          </a:xfrm>
          <a:prstGeom prst="rect">
            <a:avLst/>
          </a:prstGeom>
          <a:noFill/>
          <a:ln>
            <a:noFill/>
          </a:ln>
        </p:spPr>
        <p:txBody>
          <a:bodyPr anchorCtr="0" anchor="t" bIns="0" lIns="0" spcFirstLastPara="1" rIns="0" wrap="square" tIns="0">
            <a:spAutoFit/>
          </a:bodyPr>
          <a:lstStyle>
            <a:lvl1pPr lvl="0" algn="l">
              <a:lnSpc>
                <a:spcPct val="100000"/>
              </a:lnSpc>
              <a:spcBef>
                <a:spcPts val="1200"/>
              </a:spcBef>
              <a:spcAft>
                <a:spcPts val="0"/>
              </a:spcAft>
              <a:buSzPts val="2800"/>
              <a:buChar char="o"/>
              <a:defRPr b="0" i="0" sz="2800">
                <a:solidFill>
                  <a:schemeClr val="dk1"/>
                </a:solidFill>
                <a:latin typeface="Times New Roman"/>
                <a:ea typeface="Times New Roman"/>
                <a:cs typeface="Times New Roman"/>
                <a:sym typeface="Times New Roman"/>
              </a:defRPr>
            </a:lvl1pPr>
            <a:lvl2pPr lvl="1" algn="l">
              <a:lnSpc>
                <a:spcPct val="100000"/>
              </a:lnSpc>
              <a:spcBef>
                <a:spcPts val="200"/>
              </a:spcBef>
              <a:spcAft>
                <a:spcPts val="0"/>
              </a:spcAft>
              <a:buClr>
                <a:schemeClr val="dk1"/>
              </a:buClr>
              <a:buSzPts val="1800"/>
              <a:buChar char="◦"/>
              <a:defRPr/>
            </a:lvl2pPr>
            <a:lvl3pPr lvl="2" algn="l">
              <a:lnSpc>
                <a:spcPct val="100000"/>
              </a:lnSpc>
              <a:spcBef>
                <a:spcPts val="400"/>
              </a:spcBef>
              <a:spcAft>
                <a:spcPts val="0"/>
              </a:spcAft>
              <a:buClr>
                <a:schemeClr val="dk1"/>
              </a:buClr>
              <a:buSzPts val="1800"/>
              <a:buChar char="◦"/>
              <a:defRPr/>
            </a:lvl3pPr>
            <a:lvl4pPr lvl="3" algn="l">
              <a:lnSpc>
                <a:spcPct val="100000"/>
              </a:lnSpc>
              <a:spcBef>
                <a:spcPts val="400"/>
              </a:spcBef>
              <a:spcAft>
                <a:spcPts val="0"/>
              </a:spcAft>
              <a:buClr>
                <a:schemeClr val="dk1"/>
              </a:buClr>
              <a:buSzPts val="1800"/>
              <a:buChar char="◦"/>
              <a:defRPr/>
            </a:lvl4pPr>
            <a:lvl5pPr lvl="4" algn="l">
              <a:lnSpc>
                <a:spcPct val="100000"/>
              </a:lnSpc>
              <a:spcBef>
                <a:spcPts val="400"/>
              </a:spcBef>
              <a:spcAft>
                <a:spcPts val="0"/>
              </a:spcAft>
              <a:buClr>
                <a:schemeClr val="dk1"/>
              </a:buClr>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1" name="Shape 171"/>
        <p:cNvGrpSpPr/>
        <p:nvPr/>
      </p:nvGrpSpPr>
      <p:grpSpPr>
        <a:xfrm>
          <a:off x="0" y="0"/>
          <a:ext cx="0" cy="0"/>
          <a:chOff x="0" y="0"/>
          <a:chExt cx="0" cy="0"/>
        </a:xfrm>
      </p:grpSpPr>
      <p:sp>
        <p:nvSpPr>
          <p:cNvPr id="172" name="Google Shape;172;p61"/>
          <p:cNvSpPr txBox="1"/>
          <p:nvPr>
            <p:ph type="title"/>
          </p:nvPr>
        </p:nvSpPr>
        <p:spPr>
          <a:xfrm>
            <a:off x="1097280" y="286603"/>
            <a:ext cx="10058400" cy="145075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21" name="Shape 21"/>
        <p:cNvGrpSpPr/>
        <p:nvPr/>
      </p:nvGrpSpPr>
      <p:grpSpPr>
        <a:xfrm>
          <a:off x="0" y="0"/>
          <a:ext cx="0" cy="0"/>
          <a:chOff x="0" y="0"/>
          <a:chExt cx="0" cy="0"/>
        </a:xfrm>
      </p:grpSpPr>
      <p:sp>
        <p:nvSpPr>
          <p:cNvPr id="22" name="Google Shape;22;p44"/>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44"/>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 name="Google Shape;25;p4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73" name="Shape 173"/>
        <p:cNvGrpSpPr/>
        <p:nvPr/>
      </p:nvGrpSpPr>
      <p:grpSpPr>
        <a:xfrm>
          <a:off x="0" y="0"/>
          <a:ext cx="0" cy="0"/>
          <a:chOff x="0" y="0"/>
          <a:chExt cx="0" cy="0"/>
        </a:xfrm>
      </p:grpSpPr>
      <p:pic>
        <p:nvPicPr>
          <p:cNvPr id="174" name="Google Shape;174;p62"/>
          <p:cNvPicPr preferRelativeResize="0"/>
          <p:nvPr/>
        </p:nvPicPr>
        <p:blipFill rotWithShape="1">
          <a:blip r:embed="rId2">
            <a:alphaModFix/>
          </a:blip>
          <a:srcRect b="0" l="0" r="0" t="0"/>
          <a:stretch/>
        </p:blipFill>
        <p:spPr>
          <a:xfrm>
            <a:off x="838674" y="1840523"/>
            <a:ext cx="10512969" cy="4320131"/>
          </a:xfrm>
          <a:prstGeom prst="rect">
            <a:avLst/>
          </a:prstGeom>
          <a:noFill/>
          <a:ln>
            <a:noFill/>
          </a:ln>
        </p:spPr>
      </p:pic>
      <p:pic>
        <p:nvPicPr>
          <p:cNvPr id="175" name="Google Shape;175;p62"/>
          <p:cNvPicPr preferRelativeResize="0"/>
          <p:nvPr/>
        </p:nvPicPr>
        <p:blipFill rotWithShape="1">
          <a:blip r:embed="rId3">
            <a:alphaModFix/>
          </a:blip>
          <a:srcRect b="0" l="0" r="0" t="0"/>
          <a:stretch/>
        </p:blipFill>
        <p:spPr>
          <a:xfrm>
            <a:off x="1984654" y="1838961"/>
            <a:ext cx="2670911" cy="322313"/>
          </a:xfrm>
          <a:prstGeom prst="rect">
            <a:avLst/>
          </a:prstGeom>
          <a:noFill/>
          <a:ln>
            <a:noFill/>
          </a:ln>
        </p:spPr>
      </p:pic>
      <p:sp>
        <p:nvSpPr>
          <p:cNvPr id="176" name="Google Shape;176;p62"/>
          <p:cNvSpPr txBox="1"/>
          <p:nvPr>
            <p:ph type="title"/>
          </p:nvPr>
        </p:nvSpPr>
        <p:spPr>
          <a:xfrm>
            <a:off x="1097280" y="286603"/>
            <a:ext cx="10058400" cy="145075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62"/>
          <p:cNvSpPr txBox="1"/>
          <p:nvPr>
            <p:ph idx="1" type="body"/>
          </p:nvPr>
        </p:nvSpPr>
        <p:spPr>
          <a:xfrm>
            <a:off x="609600" y="1577340"/>
            <a:ext cx="5303520" cy="307777"/>
          </a:xfrm>
          <a:prstGeom prst="rect">
            <a:avLst/>
          </a:prstGeom>
          <a:noFill/>
          <a:ln>
            <a:noFill/>
          </a:ln>
        </p:spPr>
        <p:txBody>
          <a:bodyPr anchorCtr="0" anchor="t" bIns="0" lIns="0" spcFirstLastPara="1" rIns="0" wrap="square" tIns="0">
            <a:spAutoFit/>
          </a:bodyPr>
          <a:lstStyle>
            <a:lvl1pPr indent="-355600" lvl="0" marL="457200" algn="l">
              <a:lnSpc>
                <a:spcPct val="100000"/>
              </a:lnSpc>
              <a:spcBef>
                <a:spcPts val="1200"/>
              </a:spcBef>
              <a:spcAft>
                <a:spcPts val="0"/>
              </a:spcAft>
              <a:buSzPts val="2000"/>
              <a:buChar char="o"/>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8" name="Google Shape;178;p62"/>
          <p:cNvSpPr txBox="1"/>
          <p:nvPr>
            <p:ph idx="2" type="body"/>
          </p:nvPr>
        </p:nvSpPr>
        <p:spPr>
          <a:xfrm>
            <a:off x="6278880" y="1577340"/>
            <a:ext cx="5303520" cy="307777"/>
          </a:xfrm>
          <a:prstGeom prst="rect">
            <a:avLst/>
          </a:prstGeom>
          <a:noFill/>
          <a:ln>
            <a:noFill/>
          </a:ln>
        </p:spPr>
        <p:txBody>
          <a:bodyPr anchorCtr="0" anchor="t" bIns="0" lIns="0" spcFirstLastPara="1" rIns="0" wrap="square" tIns="0">
            <a:spAutoFit/>
          </a:bodyPr>
          <a:lstStyle>
            <a:lvl1pPr indent="-355600" lvl="0" marL="457200" algn="l">
              <a:lnSpc>
                <a:spcPct val="100000"/>
              </a:lnSpc>
              <a:spcBef>
                <a:spcPts val="1200"/>
              </a:spcBef>
              <a:spcAft>
                <a:spcPts val="0"/>
              </a:spcAft>
              <a:buSzPts val="2000"/>
              <a:buChar char="o"/>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26" name="Shape 26"/>
        <p:cNvGrpSpPr/>
        <p:nvPr/>
      </p:nvGrpSpPr>
      <p:grpSpPr>
        <a:xfrm>
          <a:off x="0" y="0"/>
          <a:ext cx="0" cy="0"/>
          <a:chOff x="0" y="0"/>
          <a:chExt cx="0" cy="0"/>
        </a:xfrm>
      </p:grpSpPr>
      <p:sp>
        <p:nvSpPr>
          <p:cNvPr id="27" name="Google Shape;27;p45"/>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9" name="Google Shape;29;p45"/>
          <p:cNvSpPr txBox="1"/>
          <p:nvPr>
            <p:ph idx="2"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30" name="Shape 30"/>
        <p:cNvGrpSpPr/>
        <p:nvPr/>
      </p:nvGrpSpPr>
      <p:grpSpPr>
        <a:xfrm>
          <a:off x="0" y="0"/>
          <a:ext cx="0" cy="0"/>
          <a:chOff x="0" y="0"/>
          <a:chExt cx="0" cy="0"/>
        </a:xfrm>
      </p:grpSpPr>
      <p:sp>
        <p:nvSpPr>
          <p:cNvPr id="31" name="Google Shape;31;p46"/>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6"/>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3" name="Shape 33"/>
        <p:cNvGrpSpPr/>
        <p:nvPr/>
      </p:nvGrpSpPr>
      <p:grpSpPr>
        <a:xfrm>
          <a:off x="0" y="0"/>
          <a:ext cx="0" cy="0"/>
          <a:chOff x="0" y="0"/>
          <a:chExt cx="0" cy="0"/>
        </a:xfrm>
      </p:grpSpPr>
      <p:sp>
        <p:nvSpPr>
          <p:cNvPr id="34" name="Google Shape;34;p47"/>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5" name="Google Shape;35;p4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4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4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47"/>
          <p:cNvSpPr txBox="1"/>
          <p:nvPr>
            <p:ph idx="3"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47"/>
          <p:cNvSpPr txBox="1"/>
          <p:nvPr>
            <p:ph idx="4"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47"/>
          <p:cNvSpPr txBox="1"/>
          <p:nvPr>
            <p:ph idx="5"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47"/>
          <p:cNvSpPr txBox="1"/>
          <p:nvPr>
            <p:ph idx="6"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47"/>
          <p:cNvSpPr txBox="1"/>
          <p:nvPr>
            <p:ph idx="7"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47"/>
          <p:cNvSpPr txBox="1"/>
          <p:nvPr>
            <p:ph idx="8"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47"/>
          <p:cNvSpPr txBox="1"/>
          <p:nvPr>
            <p:ph idx="9"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7"/>
          <p:cNvSpPr txBox="1"/>
          <p:nvPr>
            <p:ph idx="13"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47" name="Shape 47"/>
        <p:cNvGrpSpPr/>
        <p:nvPr/>
      </p:nvGrpSpPr>
      <p:grpSpPr>
        <a:xfrm>
          <a:off x="0" y="0"/>
          <a:ext cx="0" cy="0"/>
          <a:chOff x="0" y="0"/>
          <a:chExt cx="0" cy="0"/>
        </a:xfrm>
      </p:grpSpPr>
      <p:sp>
        <p:nvSpPr>
          <p:cNvPr id="48" name="Google Shape;48;p48"/>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4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51" name="Shape 51"/>
        <p:cNvGrpSpPr/>
        <p:nvPr/>
      </p:nvGrpSpPr>
      <p:grpSpPr>
        <a:xfrm>
          <a:off x="0" y="0"/>
          <a:ext cx="0" cy="0"/>
          <a:chOff x="0" y="0"/>
          <a:chExt cx="0" cy="0"/>
        </a:xfrm>
      </p:grpSpPr>
      <p:sp>
        <p:nvSpPr>
          <p:cNvPr id="52" name="Google Shape;52;p49"/>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53" name="Google Shape;53;p49"/>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9"/>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4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56" name="Shape 56"/>
        <p:cNvGrpSpPr/>
        <p:nvPr/>
      </p:nvGrpSpPr>
      <p:grpSpPr>
        <a:xfrm>
          <a:off x="0" y="0"/>
          <a:ext cx="0" cy="0"/>
          <a:chOff x="0" y="0"/>
          <a:chExt cx="0" cy="0"/>
        </a:xfrm>
      </p:grpSpPr>
      <p:sp>
        <p:nvSpPr>
          <p:cNvPr id="57" name="Google Shape;57;p50"/>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8" name="Google Shape;58;p50"/>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0"/>
          <p:cNvSpPr/>
          <p:nvPr>
            <p:ph idx="1" type="body"/>
          </p:nvPr>
        </p:nvSpPr>
        <p:spPr>
          <a:xfrm>
            <a:off x="131835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50"/>
          <p:cNvSpPr/>
          <p:nvPr>
            <p:ph idx="2" type="pic"/>
          </p:nvPr>
        </p:nvSpPr>
        <p:spPr>
          <a:xfrm>
            <a:off x="2239419" y="2833688"/>
            <a:ext cx="1005840" cy="914400"/>
          </a:xfrm>
          <a:prstGeom prst="rect">
            <a:avLst/>
          </a:prstGeom>
          <a:noFill/>
          <a:ln>
            <a:noFill/>
          </a:ln>
        </p:spPr>
      </p:sp>
      <p:sp>
        <p:nvSpPr>
          <p:cNvPr id="61" name="Google Shape;61;p50"/>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50"/>
          <p:cNvSpPr/>
          <p:nvPr>
            <p:ph idx="4" type="body"/>
          </p:nvPr>
        </p:nvSpPr>
        <p:spPr>
          <a:xfrm>
            <a:off x="465109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50"/>
          <p:cNvSpPr/>
          <p:nvPr>
            <p:ph idx="5" type="pic"/>
          </p:nvPr>
        </p:nvSpPr>
        <p:spPr>
          <a:xfrm>
            <a:off x="5572159" y="2954840"/>
            <a:ext cx="1005840" cy="914400"/>
          </a:xfrm>
          <a:prstGeom prst="rect">
            <a:avLst/>
          </a:prstGeom>
          <a:noFill/>
          <a:ln>
            <a:noFill/>
          </a:ln>
        </p:spPr>
      </p:sp>
      <p:sp>
        <p:nvSpPr>
          <p:cNvPr id="64" name="Google Shape;64;p50"/>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50"/>
          <p:cNvSpPr/>
          <p:nvPr>
            <p:ph idx="7" type="body"/>
          </p:nvPr>
        </p:nvSpPr>
        <p:spPr>
          <a:xfrm>
            <a:off x="7995403"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50"/>
          <p:cNvSpPr/>
          <p:nvPr>
            <p:ph idx="8" type="pic"/>
          </p:nvPr>
        </p:nvSpPr>
        <p:spPr>
          <a:xfrm>
            <a:off x="8916470" y="2833688"/>
            <a:ext cx="1005840" cy="914400"/>
          </a:xfrm>
          <a:prstGeom prst="rect">
            <a:avLst/>
          </a:prstGeom>
          <a:noFill/>
          <a:ln>
            <a:noFill/>
          </a:ln>
        </p:spPr>
      </p:sp>
      <p:sp>
        <p:nvSpPr>
          <p:cNvPr id="67" name="Google Shape;67;p50"/>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5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69" name="Shape 69"/>
        <p:cNvGrpSpPr/>
        <p:nvPr/>
      </p:nvGrpSpPr>
      <p:grpSpPr>
        <a:xfrm>
          <a:off x="0" y="0"/>
          <a:ext cx="0" cy="0"/>
          <a:chOff x="0" y="0"/>
          <a:chExt cx="0" cy="0"/>
        </a:xfrm>
      </p:grpSpPr>
      <p:grpSp>
        <p:nvGrpSpPr>
          <p:cNvPr id="70" name="Google Shape;70;p51"/>
          <p:cNvGrpSpPr/>
          <p:nvPr/>
        </p:nvGrpSpPr>
        <p:grpSpPr>
          <a:xfrm>
            <a:off x="8233290" y="0"/>
            <a:ext cx="2740011" cy="6850028"/>
            <a:chOff x="8233290" y="0"/>
            <a:chExt cx="2740011" cy="6850028"/>
          </a:xfrm>
        </p:grpSpPr>
        <p:pic>
          <p:nvPicPr>
            <p:cNvPr id="71" name="Google Shape;71;p51"/>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72" name="Google Shape;72;p51"/>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73" name="Google Shape;73;p51"/>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1"/>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5" name="Google Shape;75;p51"/>
          <p:cNvSpPr/>
          <p:nvPr>
            <p:ph idx="2" type="pic"/>
          </p:nvPr>
        </p:nvSpPr>
        <p:spPr>
          <a:xfrm>
            <a:off x="2239419" y="2833688"/>
            <a:ext cx="1005840" cy="914400"/>
          </a:xfrm>
          <a:prstGeom prst="rect">
            <a:avLst/>
          </a:prstGeom>
          <a:noFill/>
          <a:ln>
            <a:noFill/>
          </a:ln>
        </p:spPr>
      </p:sp>
      <p:sp>
        <p:nvSpPr>
          <p:cNvPr id="76" name="Google Shape;76;p51"/>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51"/>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51"/>
          <p:cNvSpPr/>
          <p:nvPr>
            <p:ph idx="5" type="pic"/>
          </p:nvPr>
        </p:nvSpPr>
        <p:spPr>
          <a:xfrm>
            <a:off x="5572159" y="2954840"/>
            <a:ext cx="1005840" cy="914400"/>
          </a:xfrm>
          <a:prstGeom prst="rect">
            <a:avLst/>
          </a:prstGeom>
          <a:noFill/>
          <a:ln>
            <a:noFill/>
          </a:ln>
        </p:spPr>
      </p:sp>
      <p:sp>
        <p:nvSpPr>
          <p:cNvPr id="79" name="Google Shape;79;p51"/>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51"/>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51"/>
          <p:cNvSpPr/>
          <p:nvPr>
            <p:ph idx="8" type="pic"/>
          </p:nvPr>
        </p:nvSpPr>
        <p:spPr>
          <a:xfrm>
            <a:off x="8916470" y="2833688"/>
            <a:ext cx="1005840" cy="914400"/>
          </a:xfrm>
          <a:prstGeom prst="rect">
            <a:avLst/>
          </a:prstGeom>
          <a:noFill/>
          <a:ln>
            <a:noFill/>
          </a:ln>
        </p:spPr>
      </p:sp>
      <p:sp>
        <p:nvSpPr>
          <p:cNvPr id="82" name="Google Shape;82;p51"/>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5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ourier New"/>
              <a:buChar char="o"/>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4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42"/>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21.png"/><Relationship Id="rId5" Type="http://schemas.openxmlformats.org/officeDocument/2006/relationships/image" Target="../media/image20.jpg"/><Relationship Id="rId6" Type="http://schemas.openxmlformats.org/officeDocument/2006/relationships/image" Target="../media/image26.png"/><Relationship Id="rId7"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google.com/" TargetMode="External"/><Relationship Id="rId4" Type="http://schemas.openxmlformats.org/officeDocument/2006/relationships/hyperlink" Target="http://www.google.com/" TargetMode="External"/><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google.com/"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type="ctrTitle"/>
          </p:nvPr>
        </p:nvSpPr>
        <p:spPr>
          <a:xfrm>
            <a:off x="7119890" y="1209368"/>
            <a:ext cx="4323426" cy="209312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Network Security For Energy</a:t>
            </a:r>
            <a:endParaRPr/>
          </a:p>
        </p:txBody>
      </p:sp>
      <p:sp>
        <p:nvSpPr>
          <p:cNvPr id="185" name="Google Shape;185;p1"/>
          <p:cNvSpPr txBox="1"/>
          <p:nvPr>
            <p:ph idx="1" type="subTitle"/>
          </p:nvPr>
        </p:nvSpPr>
        <p:spPr>
          <a:xfrm>
            <a:off x="6351404" y="5052188"/>
            <a:ext cx="3097396"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PRESENTATION BY: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ANTONIOS NTIB</a:t>
            </a:r>
            <a:endParaRPr/>
          </a:p>
        </p:txBody>
      </p:sp>
      <p:sp>
        <p:nvSpPr>
          <p:cNvPr id="186" name="Google Shape;186;p1"/>
          <p:cNvSpPr txBox="1"/>
          <p:nvPr>
            <p:ph idx="3" type="body"/>
          </p:nvPr>
        </p:nvSpPr>
        <p:spPr>
          <a:xfrm>
            <a:off x="6243484" y="3373515"/>
            <a:ext cx="5199216"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CSP004_C_E</a:t>
            </a:r>
            <a:endParaRPr/>
          </a:p>
          <a:p>
            <a:pPr indent="0" lvl="0" marL="0" rtl="0" algn="l">
              <a:lnSpc>
                <a:spcPct val="100000"/>
              </a:lnSpc>
              <a:spcBef>
                <a:spcPts val="1400"/>
              </a:spcBef>
              <a:spcAft>
                <a:spcPts val="0"/>
              </a:spcAft>
              <a:buSzPts val="6000"/>
              <a:buNone/>
            </a:pPr>
            <a:r>
              <a:t/>
            </a:r>
            <a:endParaRPr/>
          </a:p>
        </p:txBody>
      </p:sp>
      <p:sp>
        <p:nvSpPr>
          <p:cNvPr id="187" name="Google Shape;187;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88" name="Google Shape;188;p1"/>
          <p:cNvPicPr preferRelativeResize="0"/>
          <p:nvPr>
            <p:ph idx="2" type="pic"/>
          </p:nvPr>
        </p:nvPicPr>
        <p:blipFill rotWithShape="1">
          <a:blip r:embed="rId3">
            <a:alphaModFix/>
          </a:blip>
          <a:srcRect b="782" l="0" r="0" t="784"/>
          <a:stretch/>
        </p:blipFill>
        <p:spPr>
          <a:xfrm>
            <a:off x="0" y="-2235"/>
            <a:ext cx="5840730" cy="6862275"/>
          </a:xfrm>
          <a:prstGeom prst="rect">
            <a:avLst/>
          </a:prstGeom>
          <a:solidFill>
            <a:schemeClr val="lt2"/>
          </a:solidFill>
          <a:ln>
            <a:noFill/>
          </a:ln>
        </p:spPr>
      </p:pic>
      <p:grpSp>
        <p:nvGrpSpPr>
          <p:cNvPr id="189" name="Google Shape;189;p1"/>
          <p:cNvGrpSpPr/>
          <p:nvPr/>
        </p:nvGrpSpPr>
        <p:grpSpPr>
          <a:xfrm>
            <a:off x="7549377" y="6167336"/>
            <a:ext cx="3294001" cy="612000"/>
            <a:chOff x="5179092" y="5483822"/>
            <a:chExt cx="3294001" cy="612000"/>
          </a:xfrm>
        </p:grpSpPr>
        <p:pic>
          <p:nvPicPr>
            <p:cNvPr id="190" name="Google Shape;190;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91" name="Google Shape;191;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92" name="Google Shape;192;p1"/>
          <p:cNvSpPr txBox="1"/>
          <p:nvPr/>
        </p:nvSpPr>
        <p:spPr>
          <a:xfrm>
            <a:off x="6243484" y="4420251"/>
            <a:ext cx="48590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SLIDE SET #5: </a:t>
            </a:r>
            <a:r>
              <a:rPr b="1" i="1" lang="en-US" sz="1800" u="none" cap="none" strike="noStrike">
                <a:solidFill>
                  <a:schemeClr val="dk1"/>
                </a:solidFill>
                <a:latin typeface="Century Gothic"/>
                <a:ea typeface="Century Gothic"/>
                <a:cs typeface="Century Gothic"/>
                <a:sym typeface="Century Gothic"/>
              </a:rPr>
              <a:t>DNS SECURITY</a:t>
            </a:r>
            <a:endParaRPr b="0" i="0" sz="1400" u="none" cap="none" strike="noStrike">
              <a:solidFill>
                <a:srgbClr val="000000"/>
              </a:solidFill>
              <a:latin typeface="Arial"/>
              <a:ea typeface="Arial"/>
              <a:cs typeface="Arial"/>
              <a:sym typeface="Arial"/>
            </a:endParaRPr>
          </a:p>
        </p:txBody>
      </p:sp>
      <p:pic>
        <p:nvPicPr>
          <p:cNvPr descr="A red sign with white text&#10;&#10;Description automatically generated" id="193" name="Google Shape;193;p1"/>
          <p:cNvPicPr preferRelativeResize="0"/>
          <p:nvPr/>
        </p:nvPicPr>
        <p:blipFill rotWithShape="1">
          <a:blip r:embed="rId6">
            <a:alphaModFix/>
          </a:blip>
          <a:srcRect b="0" l="0" r="0" t="0"/>
          <a:stretch/>
        </p:blipFill>
        <p:spPr>
          <a:xfrm>
            <a:off x="9448800" y="4789583"/>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7"/>
          <p:cNvSpPr txBox="1"/>
          <p:nvPr>
            <p:ph type="ctrTitle"/>
          </p:nvPr>
        </p:nvSpPr>
        <p:spPr>
          <a:xfrm>
            <a:off x="1207799" y="655164"/>
            <a:ext cx="5340485" cy="396888"/>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lt1"/>
              </a:buClr>
              <a:buSzPts val="2500"/>
              <a:buFont typeface="Book Antiqua"/>
              <a:buNone/>
            </a:pPr>
            <a:r>
              <a:rPr lang="en-US" sz="2500"/>
              <a:t>Domain Name Servers</a:t>
            </a:r>
            <a:endParaRPr sz="2500"/>
          </a:p>
        </p:txBody>
      </p:sp>
      <p:sp>
        <p:nvSpPr>
          <p:cNvPr id="261" name="Google Shape;261;p7"/>
          <p:cNvSpPr txBox="1"/>
          <p:nvPr>
            <p:ph idx="2" type="body"/>
          </p:nvPr>
        </p:nvSpPr>
        <p:spPr>
          <a:xfrm>
            <a:off x="1207799" y="1325263"/>
            <a:ext cx="6096367" cy="4207474"/>
          </a:xfrm>
          <a:prstGeom prst="rect">
            <a:avLst/>
          </a:prstGeom>
          <a:noFill/>
          <a:ln>
            <a:noFill/>
          </a:ln>
        </p:spPr>
        <p:txBody>
          <a:bodyPr anchorCtr="0" anchor="t" bIns="45700" lIns="91425" spcFirstLastPara="1" rIns="0" wrap="square" tIns="0">
            <a:normAutofit fontScale="92500" lnSpcReduction="10000"/>
          </a:bodyPr>
          <a:lstStyle/>
          <a:p>
            <a:pPr indent="-274320" lvl="0" marL="274320" rtl="0" algn="l">
              <a:lnSpc>
                <a:spcPct val="100000"/>
              </a:lnSpc>
              <a:spcBef>
                <a:spcPts val="0"/>
              </a:spcBef>
              <a:spcAft>
                <a:spcPts val="0"/>
              </a:spcAft>
              <a:buSzPct val="100000"/>
              <a:buFont typeface="Courier New"/>
              <a:buChar char="o"/>
            </a:pPr>
            <a:r>
              <a:rPr lang="en-US"/>
              <a:t>Top-level domain (TLD) servers</a:t>
            </a:r>
            <a:endParaRPr/>
          </a:p>
          <a:p>
            <a:pPr indent="-274320" lvl="0" marL="274320" rtl="0" algn="l">
              <a:lnSpc>
                <a:spcPct val="100000"/>
              </a:lnSpc>
              <a:spcBef>
                <a:spcPts val="1800"/>
              </a:spcBef>
              <a:spcAft>
                <a:spcPts val="0"/>
              </a:spcAft>
              <a:buSzPct val="100000"/>
              <a:buFont typeface="Courier New"/>
              <a:buChar char="o"/>
            </a:pPr>
            <a:r>
              <a:rPr lang="en-US"/>
              <a:t>Responsible for com, org, net, edu, etc.</a:t>
            </a:r>
            <a:endParaRPr/>
          </a:p>
          <a:p>
            <a:pPr indent="-274320" lvl="0" marL="274320" rtl="0" algn="l">
              <a:lnSpc>
                <a:spcPct val="100000"/>
              </a:lnSpc>
              <a:spcBef>
                <a:spcPts val="1800"/>
              </a:spcBef>
              <a:spcAft>
                <a:spcPts val="0"/>
              </a:spcAft>
              <a:buSzPct val="100000"/>
              <a:buFont typeface="Courier New"/>
              <a:buChar char="o"/>
            </a:pPr>
            <a:r>
              <a:rPr lang="en-US"/>
              <a:t>All top-level country domains, e.g. uk, fr, ca, jp, in.</a:t>
            </a:r>
            <a:endParaRPr/>
          </a:p>
          <a:p>
            <a:pPr indent="-274320" lvl="0" marL="274320" rtl="0" algn="l">
              <a:lnSpc>
                <a:spcPct val="100000"/>
              </a:lnSpc>
              <a:spcBef>
                <a:spcPts val="1800"/>
              </a:spcBef>
              <a:spcAft>
                <a:spcPts val="0"/>
              </a:spcAft>
              <a:buSzPct val="100000"/>
              <a:buFont typeface="Courier New"/>
              <a:buChar char="o"/>
            </a:pPr>
            <a:r>
              <a:rPr lang="en-US"/>
              <a:t>Network Solutions, LLC controls com servers</a:t>
            </a:r>
            <a:endParaRPr/>
          </a:p>
          <a:p>
            <a:pPr indent="-274320" lvl="0" marL="274320" rtl="0" algn="l">
              <a:lnSpc>
                <a:spcPct val="100000"/>
              </a:lnSpc>
              <a:spcBef>
                <a:spcPts val="1800"/>
              </a:spcBef>
              <a:spcAft>
                <a:spcPts val="0"/>
              </a:spcAft>
              <a:buSzPct val="100000"/>
              <a:buFont typeface="Courier New"/>
              <a:buChar char="o"/>
            </a:pPr>
            <a:r>
              <a:rPr lang="en-US"/>
              <a:t>Authoritative DNS servers</a:t>
            </a:r>
            <a:endParaRPr/>
          </a:p>
          <a:p>
            <a:pPr indent="-274320" lvl="0" marL="274320" rtl="0" algn="l">
              <a:lnSpc>
                <a:spcPct val="100000"/>
              </a:lnSpc>
              <a:spcBef>
                <a:spcPts val="1800"/>
              </a:spcBef>
              <a:spcAft>
                <a:spcPts val="0"/>
              </a:spcAft>
              <a:buSzPct val="100000"/>
              <a:buFont typeface="Courier New"/>
              <a:buChar char="o"/>
            </a:pPr>
            <a:r>
              <a:rPr lang="en-US"/>
              <a:t>Organization’s DNS servers, providing authoritative hostname to IP mappings for organization’s servers.</a:t>
            </a:r>
            <a:endParaRPr/>
          </a:p>
          <a:p>
            <a:pPr indent="-274320" lvl="0" marL="274320" rtl="0" algn="l">
              <a:lnSpc>
                <a:spcPct val="100000"/>
              </a:lnSpc>
              <a:spcBef>
                <a:spcPts val="1800"/>
              </a:spcBef>
              <a:spcAft>
                <a:spcPts val="0"/>
              </a:spcAft>
              <a:buSzPct val="100000"/>
              <a:buFont typeface="Courier New"/>
              <a:buChar char="o"/>
            </a:pPr>
            <a:r>
              <a:rPr lang="en-US"/>
              <a:t>Can be maintained by organization or service provider</a:t>
            </a:r>
            <a:endParaRPr/>
          </a:p>
          <a:p>
            <a:pPr indent="-274320" lvl="0" marL="274320" rtl="0" algn="l">
              <a:lnSpc>
                <a:spcPct val="100000"/>
              </a:lnSpc>
              <a:spcBef>
                <a:spcPts val="1800"/>
              </a:spcBef>
              <a:spcAft>
                <a:spcPts val="0"/>
              </a:spcAft>
              <a:buSzPct val="100000"/>
              <a:buFont typeface="Courier New"/>
              <a:buChar char="o"/>
            </a:pPr>
            <a:r>
              <a:rPr lang="en-US"/>
              <a:t>Local DNS servers</a:t>
            </a:r>
            <a:endParaRPr/>
          </a:p>
          <a:p>
            <a:pPr indent="-274320" lvl="0" marL="274320" rtl="0" algn="l">
              <a:lnSpc>
                <a:spcPct val="100000"/>
              </a:lnSpc>
              <a:spcBef>
                <a:spcPts val="1800"/>
              </a:spcBef>
              <a:spcAft>
                <a:spcPts val="0"/>
              </a:spcAft>
              <a:buSzPct val="100000"/>
              <a:buFont typeface="Courier New"/>
              <a:buChar char="o"/>
            </a:pPr>
            <a:r>
              <a:rPr lang="en-US"/>
              <a:t>Not strictly part of the domain hierarchy</a:t>
            </a:r>
            <a:endParaRPr/>
          </a:p>
          <a:p>
            <a:pPr indent="-274320" lvl="0" marL="274320" rtl="0" algn="l">
              <a:lnSpc>
                <a:spcPct val="100000"/>
              </a:lnSpc>
              <a:spcBef>
                <a:spcPts val="1800"/>
              </a:spcBef>
              <a:spcAft>
                <a:spcPts val="0"/>
              </a:spcAft>
              <a:buSzPct val="100000"/>
              <a:buFont typeface="Courier New"/>
              <a:buChar char="o"/>
            </a:pPr>
            <a:r>
              <a:rPr lang="en-US"/>
              <a:t>Each ISP (university, hospital, company) has one</a:t>
            </a:r>
            <a:endParaRPr/>
          </a:p>
          <a:p>
            <a:pPr indent="-192087" lvl="0" marL="274320" rtl="0" algn="l">
              <a:lnSpc>
                <a:spcPct val="100000"/>
              </a:lnSpc>
              <a:spcBef>
                <a:spcPts val="1800"/>
              </a:spcBef>
              <a:spcAft>
                <a:spcPts val="0"/>
              </a:spcAft>
              <a:buSzPct val="100000"/>
              <a:buFont typeface="Courier New"/>
              <a:buNone/>
            </a:pPr>
            <a:r>
              <a:t/>
            </a:r>
            <a:endParaRPr/>
          </a:p>
          <a:p>
            <a:pPr indent="-192087" lvl="0" marL="274320" rtl="0" algn="l">
              <a:lnSpc>
                <a:spcPct val="100000"/>
              </a:lnSpc>
              <a:spcBef>
                <a:spcPts val="1800"/>
              </a:spcBef>
              <a:spcAft>
                <a:spcPts val="0"/>
              </a:spcAft>
              <a:buSzPct val="100000"/>
              <a:buFont typeface="Courier New"/>
              <a:buNone/>
            </a:pPr>
            <a:r>
              <a:t/>
            </a:r>
            <a:endParaRPr/>
          </a:p>
        </p:txBody>
      </p:sp>
      <p:pic>
        <p:nvPicPr>
          <p:cNvPr id="262" name="Google Shape;262;p7"/>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63" name="Google Shape;263;p7"/>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6</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8"/>
          <p:cNvSpPr txBox="1"/>
          <p:nvPr>
            <p:ph type="ctrTitle"/>
          </p:nvPr>
        </p:nvSpPr>
        <p:spPr>
          <a:xfrm>
            <a:off x="1276625" y="839331"/>
            <a:ext cx="5733776" cy="627721"/>
          </a:xfrm>
          <a:prstGeom prst="rect">
            <a:avLst/>
          </a:prstGeom>
          <a:noFill/>
          <a:ln>
            <a:noFill/>
          </a:ln>
        </p:spPr>
        <p:txBody>
          <a:bodyPr anchorCtr="0" anchor="b" bIns="0" lIns="0" spcFirstLastPara="1" rIns="0" wrap="square" tIns="12050">
            <a:spAutoFit/>
          </a:bodyPr>
          <a:lstStyle/>
          <a:p>
            <a:pPr indent="0" lvl="0" marL="1537970" rtl="0" algn="l">
              <a:lnSpc>
                <a:spcPct val="100000"/>
              </a:lnSpc>
              <a:spcBef>
                <a:spcPts val="0"/>
              </a:spcBef>
              <a:spcAft>
                <a:spcPts val="0"/>
              </a:spcAft>
              <a:buClr>
                <a:schemeClr val="lt1"/>
              </a:buClr>
              <a:buSzPts val="4000"/>
              <a:buFont typeface="Book Antiqua"/>
              <a:buNone/>
            </a:pPr>
            <a:r>
              <a:rPr lang="en-US" sz="4000"/>
              <a:t>DNS Resolving</a:t>
            </a:r>
            <a:endParaRPr sz="4000"/>
          </a:p>
        </p:txBody>
      </p:sp>
      <p:sp>
        <p:nvSpPr>
          <p:cNvPr id="269" name="Google Shape;269;p8"/>
          <p:cNvSpPr txBox="1"/>
          <p:nvPr>
            <p:ph idx="2" type="body"/>
          </p:nvPr>
        </p:nvSpPr>
        <p:spPr>
          <a:xfrm>
            <a:off x="1379150" y="2248511"/>
            <a:ext cx="7326601" cy="2716780"/>
          </a:xfrm>
          <a:prstGeom prst="rect">
            <a:avLst/>
          </a:prstGeom>
          <a:noFill/>
          <a:ln>
            <a:noFill/>
          </a:ln>
        </p:spPr>
        <p:txBody>
          <a:bodyPr anchorCtr="0" anchor="t" bIns="45700" lIns="91425" spcFirstLastPara="1" rIns="0" wrap="square" tIns="0">
            <a:normAutofit fontScale="92500" lnSpcReduction="20000"/>
          </a:bodyPr>
          <a:lstStyle/>
          <a:p>
            <a:pPr indent="-274320" lvl="0" marL="274320" rtl="0" algn="l">
              <a:lnSpc>
                <a:spcPct val="100000"/>
              </a:lnSpc>
              <a:spcBef>
                <a:spcPts val="0"/>
              </a:spcBef>
              <a:spcAft>
                <a:spcPts val="0"/>
              </a:spcAft>
              <a:buSzPct val="100000"/>
              <a:buFont typeface="Courier New"/>
              <a:buChar char="o"/>
            </a:pPr>
            <a:r>
              <a:rPr lang="en-US" sz="2000"/>
              <a:t>When a host makes a DNS query, it is forwarded to a local upstream resolver</a:t>
            </a:r>
            <a:endParaRPr sz="2000"/>
          </a:p>
          <a:p>
            <a:pPr indent="-274320" lvl="0" marL="274320" rtl="0" algn="l">
              <a:lnSpc>
                <a:spcPct val="100000"/>
              </a:lnSpc>
              <a:spcBef>
                <a:spcPts val="1800"/>
              </a:spcBef>
              <a:spcAft>
                <a:spcPts val="0"/>
              </a:spcAft>
              <a:buSzPct val="100000"/>
              <a:buFont typeface="Courier New"/>
              <a:buChar char="o"/>
            </a:pPr>
            <a:r>
              <a:rPr lang="en-US" sz="2000"/>
              <a:t>The local upstream resolver acts as a proxy and forwards query into the domain name hierarchy</a:t>
            </a:r>
            <a:endParaRPr sz="2000"/>
          </a:p>
          <a:p>
            <a:pPr indent="-274320" lvl="0" marL="274320" rtl="0" algn="l">
              <a:lnSpc>
                <a:spcPct val="100000"/>
              </a:lnSpc>
              <a:spcBef>
                <a:spcPts val="1800"/>
              </a:spcBef>
              <a:spcAft>
                <a:spcPts val="0"/>
              </a:spcAft>
              <a:buSzPct val="100000"/>
              <a:buFont typeface="Courier New"/>
              <a:buChar char="o"/>
            </a:pPr>
            <a:r>
              <a:rPr lang="en-US" sz="2000"/>
              <a:t>Two resolution schemes:</a:t>
            </a:r>
            <a:endParaRPr sz="2000"/>
          </a:p>
          <a:p>
            <a:pPr indent="-274320" lvl="0" marL="274320" rtl="0" algn="l">
              <a:lnSpc>
                <a:spcPct val="100000"/>
              </a:lnSpc>
              <a:spcBef>
                <a:spcPts val="1800"/>
              </a:spcBef>
              <a:spcAft>
                <a:spcPts val="0"/>
              </a:spcAft>
              <a:buSzPct val="100000"/>
              <a:buFont typeface="Courier New"/>
              <a:buChar char="o"/>
            </a:pPr>
            <a:r>
              <a:rPr lang="en-US" sz="2000"/>
              <a:t>Iterative</a:t>
            </a:r>
            <a:endParaRPr sz="2000"/>
          </a:p>
          <a:p>
            <a:pPr indent="-274320" lvl="0" marL="274320" rtl="0" algn="l">
              <a:lnSpc>
                <a:spcPct val="100000"/>
              </a:lnSpc>
              <a:spcBef>
                <a:spcPts val="1800"/>
              </a:spcBef>
              <a:spcAft>
                <a:spcPts val="0"/>
              </a:spcAft>
              <a:buSzPct val="100000"/>
              <a:buFont typeface="Courier New"/>
              <a:buChar char="o"/>
            </a:pPr>
            <a:r>
              <a:rPr lang="en-US" sz="2000"/>
              <a:t>Recursive</a:t>
            </a:r>
            <a:endParaRPr sz="2000"/>
          </a:p>
          <a:p>
            <a:pPr indent="-192087" lvl="0" marL="274320" rtl="0" algn="l">
              <a:lnSpc>
                <a:spcPct val="100000"/>
              </a:lnSpc>
              <a:spcBef>
                <a:spcPts val="1800"/>
              </a:spcBef>
              <a:spcAft>
                <a:spcPts val="0"/>
              </a:spcAft>
              <a:buSzPct val="100000"/>
              <a:buFont typeface="Courier New"/>
              <a:buNone/>
            </a:pPr>
            <a:r>
              <a:t/>
            </a:r>
            <a:endParaRPr/>
          </a:p>
          <a:p>
            <a:pPr indent="-192087" lvl="0" marL="274320" rtl="0" algn="l">
              <a:lnSpc>
                <a:spcPct val="100000"/>
              </a:lnSpc>
              <a:spcBef>
                <a:spcPts val="1800"/>
              </a:spcBef>
              <a:spcAft>
                <a:spcPts val="0"/>
              </a:spcAft>
              <a:buSzPct val="100000"/>
              <a:buFont typeface="Courier New"/>
              <a:buNone/>
            </a:pPr>
            <a:r>
              <a:t/>
            </a:r>
            <a:endParaRPr/>
          </a:p>
        </p:txBody>
      </p:sp>
      <p:pic>
        <p:nvPicPr>
          <p:cNvPr id="270" name="Google Shape;270;p8"/>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71" name="Google Shape;271;p8"/>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7</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9"/>
          <p:cNvSpPr txBox="1"/>
          <p:nvPr>
            <p:ph type="ctrTitle"/>
          </p:nvPr>
        </p:nvSpPr>
        <p:spPr>
          <a:xfrm>
            <a:off x="1305521" y="788766"/>
            <a:ext cx="8170636" cy="566822"/>
          </a:xfrm>
          <a:prstGeom prst="rect">
            <a:avLst/>
          </a:prstGeom>
          <a:noFill/>
          <a:ln>
            <a:noFill/>
          </a:ln>
        </p:spPr>
        <p:txBody>
          <a:bodyPr anchorCtr="0" anchor="b" bIns="0" lIns="0" spcFirstLastPara="1" rIns="0" wrap="square" tIns="12700">
            <a:spAutoFit/>
          </a:bodyPr>
          <a:lstStyle/>
          <a:p>
            <a:pPr indent="0" lvl="0" marL="466725" rtl="0" algn="l">
              <a:lnSpc>
                <a:spcPct val="100000"/>
              </a:lnSpc>
              <a:spcBef>
                <a:spcPts val="0"/>
              </a:spcBef>
              <a:spcAft>
                <a:spcPts val="0"/>
              </a:spcAft>
              <a:buClr>
                <a:schemeClr val="lt1"/>
              </a:buClr>
              <a:buSzPts val="3600"/>
              <a:buFont typeface="Book Antiqua"/>
              <a:buNone/>
            </a:pPr>
            <a:r>
              <a:rPr lang="en-US"/>
              <a:t>Iterative and Recursive Resolution</a:t>
            </a:r>
            <a:endParaRPr/>
          </a:p>
        </p:txBody>
      </p:sp>
      <p:grpSp>
        <p:nvGrpSpPr>
          <p:cNvPr id="277" name="Google Shape;277;p9"/>
          <p:cNvGrpSpPr/>
          <p:nvPr/>
        </p:nvGrpSpPr>
        <p:grpSpPr>
          <a:xfrm>
            <a:off x="1737962" y="1814215"/>
            <a:ext cx="3142613" cy="3494677"/>
            <a:chOff x="523826" y="1272964"/>
            <a:chExt cx="3930954" cy="4371334"/>
          </a:xfrm>
        </p:grpSpPr>
        <p:pic>
          <p:nvPicPr>
            <p:cNvPr id="278" name="Google Shape;278;p9"/>
            <p:cNvPicPr preferRelativeResize="0"/>
            <p:nvPr/>
          </p:nvPicPr>
          <p:blipFill rotWithShape="1">
            <a:blip r:embed="rId3">
              <a:alphaModFix/>
            </a:blip>
            <a:srcRect b="0" l="0" r="0" t="0"/>
            <a:stretch/>
          </p:blipFill>
          <p:spPr>
            <a:xfrm>
              <a:off x="523826" y="1272964"/>
              <a:ext cx="3930954" cy="4114540"/>
            </a:xfrm>
            <a:prstGeom prst="rect">
              <a:avLst/>
            </a:prstGeom>
            <a:noFill/>
            <a:ln>
              <a:noFill/>
            </a:ln>
          </p:spPr>
        </p:pic>
        <p:pic>
          <p:nvPicPr>
            <p:cNvPr id="279" name="Google Shape;279;p9"/>
            <p:cNvPicPr preferRelativeResize="0"/>
            <p:nvPr/>
          </p:nvPicPr>
          <p:blipFill rotWithShape="1">
            <a:blip r:embed="rId4">
              <a:alphaModFix/>
            </a:blip>
            <a:srcRect b="0" l="0" r="0" t="0"/>
            <a:stretch/>
          </p:blipFill>
          <p:spPr>
            <a:xfrm>
              <a:off x="1371600" y="5259504"/>
              <a:ext cx="1538477" cy="384794"/>
            </a:xfrm>
            <a:prstGeom prst="rect">
              <a:avLst/>
            </a:prstGeom>
            <a:noFill/>
            <a:ln>
              <a:noFill/>
            </a:ln>
          </p:spPr>
        </p:pic>
      </p:grpSp>
      <p:grpSp>
        <p:nvGrpSpPr>
          <p:cNvPr id="280" name="Google Shape;280;p9"/>
          <p:cNvGrpSpPr/>
          <p:nvPr/>
        </p:nvGrpSpPr>
        <p:grpSpPr>
          <a:xfrm>
            <a:off x="5558330" y="1814215"/>
            <a:ext cx="3516844" cy="3462692"/>
            <a:chOff x="4800600" y="1272964"/>
            <a:chExt cx="3962399" cy="4286025"/>
          </a:xfrm>
        </p:grpSpPr>
        <p:pic>
          <p:nvPicPr>
            <p:cNvPr id="281" name="Google Shape;281;p9"/>
            <p:cNvPicPr preferRelativeResize="0"/>
            <p:nvPr/>
          </p:nvPicPr>
          <p:blipFill rotWithShape="1">
            <a:blip r:embed="rId5">
              <a:alphaModFix/>
            </a:blip>
            <a:srcRect b="0" l="0" r="0" t="0"/>
            <a:stretch/>
          </p:blipFill>
          <p:spPr>
            <a:xfrm>
              <a:off x="4800600" y="1272964"/>
              <a:ext cx="3962399" cy="4114540"/>
            </a:xfrm>
            <a:prstGeom prst="rect">
              <a:avLst/>
            </a:prstGeom>
            <a:noFill/>
            <a:ln>
              <a:noFill/>
            </a:ln>
          </p:spPr>
        </p:pic>
        <p:pic>
          <p:nvPicPr>
            <p:cNvPr id="282" name="Google Shape;282;p9"/>
            <p:cNvPicPr preferRelativeResize="0"/>
            <p:nvPr/>
          </p:nvPicPr>
          <p:blipFill rotWithShape="1">
            <a:blip r:embed="rId6">
              <a:alphaModFix/>
            </a:blip>
            <a:srcRect b="0" l="0" r="0" t="0"/>
            <a:stretch/>
          </p:blipFill>
          <p:spPr>
            <a:xfrm>
              <a:off x="4922520" y="5174170"/>
              <a:ext cx="1536953" cy="384819"/>
            </a:xfrm>
            <a:prstGeom prst="rect">
              <a:avLst/>
            </a:prstGeom>
            <a:noFill/>
            <a:ln>
              <a:noFill/>
            </a:ln>
          </p:spPr>
        </p:pic>
      </p:grpSp>
      <p:sp>
        <p:nvSpPr>
          <p:cNvPr id="283" name="Google Shape;283;p9"/>
          <p:cNvSpPr txBox="1"/>
          <p:nvPr/>
        </p:nvSpPr>
        <p:spPr>
          <a:xfrm>
            <a:off x="2598252" y="5020066"/>
            <a:ext cx="864869"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Iterative</a:t>
            </a:r>
            <a:endParaRPr b="0" i="0" sz="1500" u="none" cap="none" strike="noStrike">
              <a:solidFill>
                <a:schemeClr val="dk1"/>
              </a:solidFill>
              <a:latin typeface="Century Gothic"/>
              <a:ea typeface="Century Gothic"/>
              <a:cs typeface="Century Gothic"/>
              <a:sym typeface="Century Gothic"/>
            </a:endParaRPr>
          </a:p>
        </p:txBody>
      </p:sp>
      <p:pic>
        <p:nvPicPr>
          <p:cNvPr id="284" name="Google Shape;284;p9"/>
          <p:cNvPicPr preferRelativeResize="0"/>
          <p:nvPr/>
        </p:nvPicPr>
        <p:blipFill rotWithShape="1">
          <a:blip r:embed="rId7">
            <a:alphaModFix/>
          </a:blip>
          <a:srcRect b="0" l="0" r="0" t="0"/>
          <a:stretch/>
        </p:blipFill>
        <p:spPr>
          <a:xfrm>
            <a:off x="7224912" y="5767520"/>
            <a:ext cx="1530000" cy="612000"/>
          </a:xfrm>
          <a:prstGeom prst="rect">
            <a:avLst/>
          </a:prstGeom>
          <a:noFill/>
          <a:ln>
            <a:noFill/>
          </a:ln>
        </p:spPr>
      </p:pic>
      <p:sp>
        <p:nvSpPr>
          <p:cNvPr id="285" name="Google Shape;285;p9"/>
          <p:cNvSpPr txBox="1"/>
          <p:nvPr/>
        </p:nvSpPr>
        <p:spPr>
          <a:xfrm>
            <a:off x="5852987" y="4981769"/>
            <a:ext cx="991235"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Recursive</a:t>
            </a:r>
            <a:endParaRPr b="0" i="0" sz="1500" u="none" cap="none" strike="noStrike">
              <a:solidFill>
                <a:schemeClr val="dk1"/>
              </a:solidFill>
              <a:latin typeface="Century Gothic"/>
              <a:ea typeface="Century Gothic"/>
              <a:cs typeface="Century Gothic"/>
              <a:sym typeface="Century Gothic"/>
            </a:endParaRPr>
          </a:p>
        </p:txBody>
      </p:sp>
      <p:sp>
        <p:nvSpPr>
          <p:cNvPr id="286" name="Google Shape;286;p9"/>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8</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0"/>
          <p:cNvSpPr txBox="1"/>
          <p:nvPr>
            <p:ph type="ctrTitle"/>
          </p:nvPr>
        </p:nvSpPr>
        <p:spPr>
          <a:xfrm>
            <a:off x="796322" y="320040"/>
            <a:ext cx="6732237" cy="1524000"/>
          </a:xfrm>
          <a:prstGeom prst="rect">
            <a:avLst/>
          </a:prstGeom>
          <a:noFill/>
          <a:ln>
            <a:noFill/>
          </a:ln>
        </p:spPr>
        <p:txBody>
          <a:bodyPr anchorCtr="0" anchor="b" bIns="0" lIns="0" spcFirstLastPara="1" rIns="0" wrap="square" tIns="12050">
            <a:spAutoFit/>
          </a:bodyPr>
          <a:lstStyle/>
          <a:p>
            <a:pPr indent="0" lvl="0" marL="937260" rtl="0" algn="l">
              <a:lnSpc>
                <a:spcPct val="100000"/>
              </a:lnSpc>
              <a:spcBef>
                <a:spcPts val="0"/>
              </a:spcBef>
              <a:spcAft>
                <a:spcPts val="0"/>
              </a:spcAft>
              <a:buClr>
                <a:schemeClr val="dk1"/>
              </a:buClr>
              <a:buSzPts val="4000"/>
              <a:buFont typeface="Book Antiqua"/>
              <a:buNone/>
            </a:pPr>
            <a:r>
              <a:rPr lang="en-US" sz="4000"/>
              <a:t>DNS Result Caching</a:t>
            </a:r>
            <a:endParaRPr sz="4000"/>
          </a:p>
        </p:txBody>
      </p:sp>
      <p:sp>
        <p:nvSpPr>
          <p:cNvPr id="292" name="Google Shape;292;p10"/>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lnSpcReduction="10000"/>
          </a:bodyPr>
          <a:lstStyle/>
          <a:p>
            <a:pPr indent="-285750" lvl="0" marL="298450" rtl="0" algn="l">
              <a:lnSpc>
                <a:spcPct val="100000"/>
              </a:lnSpc>
              <a:spcBef>
                <a:spcPts val="0"/>
              </a:spcBef>
              <a:spcAft>
                <a:spcPts val="0"/>
              </a:spcAft>
              <a:buSzPts val="1400"/>
              <a:buChar char="o"/>
            </a:pPr>
            <a:r>
              <a:rPr lang="en-US"/>
              <a:t>DNS responses are cached</a:t>
            </a:r>
            <a:endParaRPr/>
          </a:p>
          <a:p>
            <a:pPr indent="-285750" lvl="0" marL="298450" rtl="0" algn="l">
              <a:lnSpc>
                <a:spcPct val="100000"/>
              </a:lnSpc>
              <a:spcBef>
                <a:spcPts val="705"/>
              </a:spcBef>
              <a:spcAft>
                <a:spcPts val="0"/>
              </a:spcAft>
              <a:buSzPts val="1633"/>
              <a:buChar char="o"/>
            </a:pPr>
            <a:r>
              <a:rPr lang="en-US"/>
              <a:t>Enables responding to the same query fast</a:t>
            </a:r>
            <a:endParaRPr/>
          </a:p>
          <a:p>
            <a:pPr indent="-185420" lvl="0" marL="274320" rtl="0" algn="l">
              <a:lnSpc>
                <a:spcPct val="100000"/>
              </a:lnSpc>
              <a:spcBef>
                <a:spcPts val="1135"/>
              </a:spcBef>
              <a:spcAft>
                <a:spcPts val="0"/>
              </a:spcAft>
              <a:buSzPts val="1400"/>
              <a:buNone/>
            </a:pPr>
            <a:r>
              <a:t/>
            </a:r>
            <a:endParaRPr/>
          </a:p>
          <a:p>
            <a:pPr indent="-285750" lvl="0" marL="298450" rtl="0" algn="l">
              <a:lnSpc>
                <a:spcPct val="100000"/>
              </a:lnSpc>
              <a:spcBef>
                <a:spcPts val="1400"/>
              </a:spcBef>
              <a:spcAft>
                <a:spcPts val="0"/>
              </a:spcAft>
              <a:buSzPts val="1400"/>
              <a:buChar char="o"/>
            </a:pPr>
            <a:r>
              <a:rPr lang="en-US"/>
              <a:t>Negative results are cached too</a:t>
            </a:r>
            <a:endParaRPr/>
          </a:p>
          <a:p>
            <a:pPr indent="-285750" lvl="0" marL="298450" rtl="0" algn="l">
              <a:lnSpc>
                <a:spcPct val="100000"/>
              </a:lnSpc>
              <a:spcBef>
                <a:spcPts val="695"/>
              </a:spcBef>
              <a:spcAft>
                <a:spcPts val="0"/>
              </a:spcAft>
              <a:buSzPts val="1633"/>
              <a:buChar char="o"/>
            </a:pPr>
            <a:r>
              <a:rPr lang="en-US"/>
              <a:t>Saves time for nonexistent sites, e.g., mistyping</a:t>
            </a:r>
            <a:endParaRPr/>
          </a:p>
          <a:p>
            <a:pPr indent="-185420" lvl="0" marL="274320" rtl="0" algn="l">
              <a:lnSpc>
                <a:spcPct val="100000"/>
              </a:lnSpc>
              <a:spcBef>
                <a:spcPts val="1130"/>
              </a:spcBef>
              <a:spcAft>
                <a:spcPts val="0"/>
              </a:spcAft>
              <a:buSzPts val="1400"/>
              <a:buNone/>
            </a:pPr>
            <a:r>
              <a:t/>
            </a:r>
            <a:endParaRPr/>
          </a:p>
          <a:p>
            <a:pPr indent="-285750" lvl="0" marL="298450" rtl="0" algn="l">
              <a:lnSpc>
                <a:spcPct val="100000"/>
              </a:lnSpc>
              <a:spcBef>
                <a:spcPts val="205"/>
              </a:spcBef>
              <a:spcAft>
                <a:spcPts val="0"/>
              </a:spcAft>
              <a:buSzPts val="1400"/>
              <a:buChar char="o"/>
            </a:pPr>
            <a:r>
              <a:rPr lang="en-US"/>
              <a:t>Cached data has expiration</a:t>
            </a:r>
            <a:endParaRPr/>
          </a:p>
          <a:p>
            <a:pPr indent="-285750" lvl="0" marL="298450" marR="5080" rtl="0" algn="l">
              <a:lnSpc>
                <a:spcPct val="187142"/>
              </a:lnSpc>
              <a:spcBef>
                <a:spcPts val="880"/>
              </a:spcBef>
              <a:spcAft>
                <a:spcPts val="0"/>
              </a:spcAft>
              <a:buSzPts val="1633"/>
              <a:buChar char="o"/>
            </a:pPr>
            <a:r>
              <a:rPr lang="en-US"/>
              <a:t>Each DNS record (also known as, resource record or just RR) 	has an associated field called Time-To-Live (in short, TTL)</a:t>
            </a:r>
            <a:endParaRPr/>
          </a:p>
          <a:p>
            <a:pPr indent="-185420" lvl="0" marL="274320" rtl="0" algn="l">
              <a:lnSpc>
                <a:spcPct val="100000"/>
              </a:lnSpc>
              <a:spcBef>
                <a:spcPts val="1400"/>
              </a:spcBef>
              <a:spcAft>
                <a:spcPts val="0"/>
              </a:spcAft>
              <a:buSzPts val="1400"/>
              <a:buFont typeface="Courier New"/>
              <a:buNone/>
            </a:pPr>
            <a:r>
              <a:t/>
            </a:r>
            <a:endParaRPr/>
          </a:p>
        </p:txBody>
      </p:sp>
      <p:pic>
        <p:nvPicPr>
          <p:cNvPr id="293" name="Google Shape;293;p1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94" name="Google Shape;294;p10"/>
          <p:cNvSpPr txBox="1"/>
          <p:nvPr>
            <p:ph idx="4294967295"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CSP TRAINING MODULE NAME: PRESENTATION TEMPLATE CREATED BY PR</a:t>
            </a:r>
            <a:endParaRPr/>
          </a:p>
        </p:txBody>
      </p:sp>
      <p:sp>
        <p:nvSpPr>
          <p:cNvPr id="295" name="Google Shape;295;p10"/>
          <p:cNvSpPr txBox="1"/>
          <p:nvPr/>
        </p:nvSpPr>
        <p:spPr>
          <a:xfrm>
            <a:off x="10176386" y="5718480"/>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txBox="1"/>
          <p:nvPr>
            <p:ph type="ctrTitle"/>
          </p:nvPr>
        </p:nvSpPr>
        <p:spPr>
          <a:xfrm>
            <a:off x="181530" y="713902"/>
            <a:ext cx="7267608" cy="566822"/>
          </a:xfrm>
          <a:prstGeom prst="rect">
            <a:avLst/>
          </a:prstGeom>
          <a:noFill/>
          <a:ln>
            <a:noFill/>
          </a:ln>
        </p:spPr>
        <p:txBody>
          <a:bodyPr anchorCtr="0" anchor="b" bIns="0" lIns="0" spcFirstLastPara="1" rIns="0" wrap="square" tIns="12700">
            <a:spAutoFit/>
          </a:bodyPr>
          <a:lstStyle/>
          <a:p>
            <a:pPr indent="0" lvl="0" marL="1801495" rtl="0" algn="l">
              <a:lnSpc>
                <a:spcPct val="100000"/>
              </a:lnSpc>
              <a:spcBef>
                <a:spcPts val="0"/>
              </a:spcBef>
              <a:spcAft>
                <a:spcPts val="0"/>
              </a:spcAft>
              <a:buClr>
                <a:schemeClr val="lt1"/>
              </a:buClr>
              <a:buSzPts val="3600"/>
              <a:buFont typeface="Book Antiqua"/>
              <a:buNone/>
            </a:pPr>
            <a:r>
              <a:rPr lang="en-US"/>
              <a:t>DNS Name Resolution</a:t>
            </a:r>
            <a:endParaRPr/>
          </a:p>
        </p:txBody>
      </p:sp>
      <p:pic>
        <p:nvPicPr>
          <p:cNvPr id="301" name="Google Shape;301;p11"/>
          <p:cNvPicPr preferRelativeResize="0"/>
          <p:nvPr/>
        </p:nvPicPr>
        <p:blipFill rotWithShape="1">
          <a:blip r:embed="rId3">
            <a:alphaModFix/>
          </a:blip>
          <a:srcRect b="0" l="0" r="0" t="0"/>
          <a:stretch/>
        </p:blipFill>
        <p:spPr>
          <a:xfrm>
            <a:off x="1956619" y="1543665"/>
            <a:ext cx="7069394" cy="3944702"/>
          </a:xfrm>
          <a:prstGeom prst="rect">
            <a:avLst/>
          </a:prstGeom>
          <a:noFill/>
          <a:ln>
            <a:noFill/>
          </a:ln>
        </p:spPr>
      </p:pic>
      <p:pic>
        <p:nvPicPr>
          <p:cNvPr id="302" name="Google Shape;302;p11"/>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303" name="Google Shape;303;p11"/>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10</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2"/>
          <p:cNvSpPr txBox="1"/>
          <p:nvPr>
            <p:ph type="ctrTitle"/>
          </p:nvPr>
        </p:nvSpPr>
        <p:spPr>
          <a:xfrm>
            <a:off x="748050" y="716168"/>
            <a:ext cx="6367369" cy="396904"/>
          </a:xfrm>
          <a:prstGeom prst="rect">
            <a:avLst/>
          </a:prstGeom>
          <a:noFill/>
          <a:ln>
            <a:noFill/>
          </a:ln>
        </p:spPr>
        <p:txBody>
          <a:bodyPr anchorCtr="0" anchor="b" bIns="0" lIns="0" spcFirstLastPara="1" rIns="0" wrap="square" tIns="12050">
            <a:spAutoFit/>
          </a:bodyPr>
          <a:lstStyle/>
          <a:p>
            <a:pPr indent="0" lvl="0" marL="1545590" rtl="0" algn="l">
              <a:lnSpc>
                <a:spcPct val="100000"/>
              </a:lnSpc>
              <a:spcBef>
                <a:spcPts val="0"/>
              </a:spcBef>
              <a:spcAft>
                <a:spcPts val="0"/>
              </a:spcAft>
              <a:buClr>
                <a:schemeClr val="dk1"/>
              </a:buClr>
              <a:buSzPts val="2500"/>
              <a:buFont typeface="Book Antiqua"/>
              <a:buNone/>
            </a:pPr>
            <a:r>
              <a:rPr lang="en-US" sz="2500"/>
              <a:t>DNS Packet in the Wire</a:t>
            </a:r>
            <a:endParaRPr sz="2500"/>
          </a:p>
        </p:txBody>
      </p:sp>
      <p:pic>
        <p:nvPicPr>
          <p:cNvPr id="309" name="Google Shape;309;p12"/>
          <p:cNvPicPr preferRelativeResize="0"/>
          <p:nvPr/>
        </p:nvPicPr>
        <p:blipFill rotWithShape="1">
          <a:blip r:embed="rId3">
            <a:alphaModFix/>
          </a:blip>
          <a:srcRect b="0" l="0" r="0" t="0"/>
          <a:stretch/>
        </p:blipFill>
        <p:spPr>
          <a:xfrm>
            <a:off x="2223120" y="1580602"/>
            <a:ext cx="4176606" cy="4082421"/>
          </a:xfrm>
          <a:prstGeom prst="rect">
            <a:avLst/>
          </a:prstGeom>
          <a:noFill/>
          <a:ln>
            <a:noFill/>
          </a:ln>
        </p:spPr>
      </p:pic>
      <p:sp>
        <p:nvSpPr>
          <p:cNvPr id="310" name="Google Shape;310;p12"/>
          <p:cNvSpPr txBox="1"/>
          <p:nvPr/>
        </p:nvSpPr>
        <p:spPr>
          <a:xfrm>
            <a:off x="423563" y="3117605"/>
            <a:ext cx="842010"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16-bit ID</a:t>
            </a:r>
            <a:endParaRPr b="0" i="0" sz="1500" u="none" cap="none" strike="noStrike">
              <a:solidFill>
                <a:schemeClr val="dk1"/>
              </a:solidFill>
              <a:latin typeface="Century Gothic"/>
              <a:ea typeface="Century Gothic"/>
              <a:cs typeface="Century Gothic"/>
              <a:sym typeface="Century Gothic"/>
            </a:endParaRPr>
          </a:p>
        </p:txBody>
      </p:sp>
      <p:grpSp>
        <p:nvGrpSpPr>
          <p:cNvPr id="311" name="Google Shape;311;p12"/>
          <p:cNvGrpSpPr/>
          <p:nvPr/>
        </p:nvGrpSpPr>
        <p:grpSpPr>
          <a:xfrm>
            <a:off x="1199913" y="2712807"/>
            <a:ext cx="5326282" cy="1851049"/>
            <a:chOff x="1749677" y="2508580"/>
            <a:chExt cx="5326282" cy="1851049"/>
          </a:xfrm>
        </p:grpSpPr>
        <p:sp>
          <p:nvSpPr>
            <p:cNvPr id="312" name="Google Shape;312;p12"/>
            <p:cNvSpPr/>
            <p:nvPr/>
          </p:nvSpPr>
          <p:spPr>
            <a:xfrm>
              <a:off x="1749677" y="3211084"/>
              <a:ext cx="1155700" cy="434340"/>
            </a:xfrm>
            <a:custGeom>
              <a:rect b="b" l="l" r="r" t="t"/>
              <a:pathLst>
                <a:path extrusionOk="0" h="434339" w="1155700">
                  <a:moveTo>
                    <a:pt x="0" y="0"/>
                  </a:moveTo>
                  <a:lnTo>
                    <a:pt x="1155077" y="434149"/>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3" name="Google Shape;313;p12"/>
            <p:cNvSpPr/>
            <p:nvPr/>
          </p:nvSpPr>
          <p:spPr>
            <a:xfrm>
              <a:off x="2866817" y="3585032"/>
              <a:ext cx="127635" cy="107314"/>
            </a:xfrm>
            <a:custGeom>
              <a:rect b="b" l="l" r="r" t="t"/>
              <a:pathLst>
                <a:path extrusionOk="0" h="107314" w="127635">
                  <a:moveTo>
                    <a:pt x="40220" y="0"/>
                  </a:moveTo>
                  <a:lnTo>
                    <a:pt x="0" y="106984"/>
                  </a:lnTo>
                  <a:lnTo>
                    <a:pt x="127101" y="93713"/>
                  </a:lnTo>
                  <a:lnTo>
                    <a:pt x="4022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4" name="Google Shape;314;p12"/>
            <p:cNvSpPr/>
            <p:nvPr/>
          </p:nvSpPr>
          <p:spPr>
            <a:xfrm>
              <a:off x="4300438" y="2508580"/>
              <a:ext cx="1877695" cy="1024255"/>
            </a:xfrm>
            <a:custGeom>
              <a:rect b="b" l="l" r="r" t="t"/>
              <a:pathLst>
                <a:path extrusionOk="0" h="1024254" w="1877695">
                  <a:moveTo>
                    <a:pt x="1877123" y="0"/>
                  </a:moveTo>
                  <a:lnTo>
                    <a:pt x="0" y="1024077"/>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5" name="Google Shape;315;p12"/>
            <p:cNvSpPr/>
            <p:nvPr/>
          </p:nvSpPr>
          <p:spPr>
            <a:xfrm>
              <a:off x="4216830" y="3473363"/>
              <a:ext cx="128270" cy="105410"/>
            </a:xfrm>
            <a:custGeom>
              <a:rect b="b" l="l" r="r" t="t"/>
              <a:pathLst>
                <a:path extrusionOk="0" h="105410" w="128270">
                  <a:moveTo>
                    <a:pt x="72961" y="0"/>
                  </a:moveTo>
                  <a:lnTo>
                    <a:pt x="0" y="104914"/>
                  </a:lnTo>
                  <a:lnTo>
                    <a:pt x="127711" y="100342"/>
                  </a:lnTo>
                  <a:lnTo>
                    <a:pt x="72961"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6" name="Google Shape;316;p12"/>
            <p:cNvSpPr/>
            <p:nvPr/>
          </p:nvSpPr>
          <p:spPr>
            <a:xfrm>
              <a:off x="4481499" y="2917634"/>
              <a:ext cx="2060575" cy="633095"/>
            </a:xfrm>
            <a:custGeom>
              <a:rect b="b" l="l" r="r" t="t"/>
              <a:pathLst>
                <a:path extrusionOk="0" h="633095" w="2060575">
                  <a:moveTo>
                    <a:pt x="2060486" y="0"/>
                  </a:moveTo>
                  <a:lnTo>
                    <a:pt x="0" y="632688"/>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7" name="Google Shape;317;p12"/>
            <p:cNvSpPr/>
            <p:nvPr/>
          </p:nvSpPr>
          <p:spPr>
            <a:xfrm>
              <a:off x="4390454" y="3490089"/>
              <a:ext cx="126364" cy="109855"/>
            </a:xfrm>
            <a:custGeom>
              <a:rect b="b" l="l" r="r" t="t"/>
              <a:pathLst>
                <a:path extrusionOk="0" h="109854" w="126364">
                  <a:moveTo>
                    <a:pt x="92481" y="0"/>
                  </a:moveTo>
                  <a:lnTo>
                    <a:pt x="0" y="88188"/>
                  </a:lnTo>
                  <a:lnTo>
                    <a:pt x="126034" y="109258"/>
                  </a:lnTo>
                  <a:lnTo>
                    <a:pt x="92481"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8" name="Google Shape;318;p12"/>
            <p:cNvSpPr/>
            <p:nvPr/>
          </p:nvSpPr>
          <p:spPr>
            <a:xfrm>
              <a:off x="5482744" y="3714469"/>
              <a:ext cx="1593215" cy="645160"/>
            </a:xfrm>
            <a:custGeom>
              <a:rect b="b" l="l" r="r" t="t"/>
              <a:pathLst>
                <a:path extrusionOk="0" h="645160" w="1593215">
                  <a:moveTo>
                    <a:pt x="1593049" y="644563"/>
                  </a:moveTo>
                  <a:lnTo>
                    <a:pt x="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9" name="Google Shape;319;p12"/>
            <p:cNvSpPr/>
            <p:nvPr/>
          </p:nvSpPr>
          <p:spPr>
            <a:xfrm>
              <a:off x="5394440" y="3668642"/>
              <a:ext cx="127635" cy="106045"/>
            </a:xfrm>
            <a:custGeom>
              <a:rect b="b" l="l" r="r" t="t"/>
              <a:pathLst>
                <a:path extrusionOk="0" h="106045" w="127635">
                  <a:moveTo>
                    <a:pt x="127393" y="0"/>
                  </a:moveTo>
                  <a:lnTo>
                    <a:pt x="0" y="10109"/>
                  </a:lnTo>
                  <a:lnTo>
                    <a:pt x="84518" y="105956"/>
                  </a:lnTo>
                  <a:lnTo>
                    <a:pt x="127393"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20" name="Google Shape;320;p12"/>
            <p:cNvSpPr/>
            <p:nvPr/>
          </p:nvSpPr>
          <p:spPr>
            <a:xfrm>
              <a:off x="2156001" y="3716633"/>
              <a:ext cx="2435860" cy="503555"/>
            </a:xfrm>
            <a:custGeom>
              <a:rect b="b" l="l" r="r" t="t"/>
              <a:pathLst>
                <a:path extrusionOk="0" h="503554" w="2435860">
                  <a:moveTo>
                    <a:pt x="0" y="503555"/>
                  </a:moveTo>
                  <a:lnTo>
                    <a:pt x="243558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21" name="Google Shape;321;p12"/>
            <p:cNvSpPr/>
            <p:nvPr/>
          </p:nvSpPr>
          <p:spPr>
            <a:xfrm>
              <a:off x="4561343" y="3664529"/>
              <a:ext cx="123825" cy="112395"/>
            </a:xfrm>
            <a:custGeom>
              <a:rect b="b" l="l" r="r" t="t"/>
              <a:pathLst>
                <a:path extrusionOk="0" h="112395" w="123825">
                  <a:moveTo>
                    <a:pt x="0" y="0"/>
                  </a:moveTo>
                  <a:lnTo>
                    <a:pt x="23152" y="111937"/>
                  </a:lnTo>
                  <a:lnTo>
                    <a:pt x="123507" y="32829"/>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sp>
        <p:nvSpPr>
          <p:cNvPr id="322" name="Google Shape;322;p12"/>
          <p:cNvSpPr txBox="1"/>
          <p:nvPr/>
        </p:nvSpPr>
        <p:spPr>
          <a:xfrm>
            <a:off x="5705747" y="2576585"/>
            <a:ext cx="1633220"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1-bit, 0-Query, 1-</a:t>
            </a:r>
            <a:endParaRPr b="0" i="0" sz="1500" u="none" cap="none" strike="noStrike">
              <a:solidFill>
                <a:schemeClr val="dk1"/>
              </a:solidFill>
              <a:latin typeface="Century Gothic"/>
              <a:ea typeface="Century Gothic"/>
              <a:cs typeface="Century Gothic"/>
              <a:sym typeface="Century Gothic"/>
            </a:endParaRPr>
          </a:p>
        </p:txBody>
      </p:sp>
      <p:sp>
        <p:nvSpPr>
          <p:cNvPr id="323" name="Google Shape;323;p12"/>
          <p:cNvSpPr txBox="1"/>
          <p:nvPr/>
        </p:nvSpPr>
        <p:spPr>
          <a:xfrm>
            <a:off x="6071507" y="2985017"/>
            <a:ext cx="211454"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0-</a:t>
            </a:r>
            <a:endParaRPr b="0" i="0" sz="1500" u="none" cap="none" strike="noStrike">
              <a:solidFill>
                <a:schemeClr val="dk1"/>
              </a:solidFill>
              <a:latin typeface="Century Gothic"/>
              <a:ea typeface="Century Gothic"/>
              <a:cs typeface="Century Gothic"/>
              <a:sym typeface="Century Gothic"/>
            </a:endParaRPr>
          </a:p>
        </p:txBody>
      </p:sp>
      <p:sp>
        <p:nvSpPr>
          <p:cNvPr id="324" name="Google Shape;324;p12"/>
          <p:cNvSpPr txBox="1"/>
          <p:nvPr/>
        </p:nvSpPr>
        <p:spPr>
          <a:xfrm>
            <a:off x="6604907" y="4278893"/>
            <a:ext cx="931544" cy="495713"/>
          </a:xfrm>
          <a:prstGeom prst="rect">
            <a:avLst/>
          </a:prstGeom>
          <a:noFill/>
          <a:ln>
            <a:noFill/>
          </a:ln>
        </p:spPr>
        <p:txBody>
          <a:bodyPr anchorCtr="0" anchor="t" bIns="0" lIns="0" spcFirstLastPara="1" rIns="0" wrap="square" tIns="12700">
            <a:spAutoFit/>
          </a:bodyPr>
          <a:lstStyle/>
          <a:p>
            <a:pPr indent="0" lvl="0" marL="12700" marR="5080" rtl="0" algn="l">
              <a:lnSpc>
                <a:spcPct val="1094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Response code</a:t>
            </a:r>
            <a:endParaRPr b="0" i="0" sz="1500" u="none" cap="none" strike="noStrike">
              <a:solidFill>
                <a:schemeClr val="dk1"/>
              </a:solidFill>
              <a:latin typeface="Century Gothic"/>
              <a:ea typeface="Century Gothic"/>
              <a:cs typeface="Century Gothic"/>
              <a:sym typeface="Century Gothic"/>
            </a:endParaRPr>
          </a:p>
        </p:txBody>
      </p:sp>
      <p:sp>
        <p:nvSpPr>
          <p:cNvPr id="325" name="Google Shape;325;p12"/>
          <p:cNvSpPr txBox="1"/>
          <p:nvPr/>
        </p:nvSpPr>
        <p:spPr>
          <a:xfrm>
            <a:off x="423563" y="3899418"/>
            <a:ext cx="1480820" cy="1465016"/>
          </a:xfrm>
          <a:prstGeom prst="rect">
            <a:avLst/>
          </a:prstGeom>
          <a:noFill/>
          <a:ln>
            <a:noFill/>
          </a:ln>
        </p:spPr>
        <p:txBody>
          <a:bodyPr anchorCtr="0" anchor="t" bIns="0" lIns="0" spcFirstLastPara="1" rIns="0" wrap="square" tIns="12700">
            <a:spAutoFit/>
          </a:bodyPr>
          <a:lstStyle/>
          <a:p>
            <a:pPr indent="0" lvl="0" marL="12700" marR="190500" rtl="0" algn="l">
              <a:lnSpc>
                <a:spcPct val="1094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1 for Authoritative</a:t>
            </a:r>
            <a:endParaRPr b="0" i="0" sz="1500" u="none" cap="none" strike="noStrike">
              <a:solidFill>
                <a:schemeClr val="dk1"/>
              </a:solidFill>
              <a:latin typeface="Century Gothic"/>
              <a:ea typeface="Century Gothic"/>
              <a:cs typeface="Century Gothic"/>
              <a:sym typeface="Century Gothic"/>
            </a:endParaRPr>
          </a:p>
          <a:p>
            <a:pPr indent="0" lvl="0" marL="12700" marR="0" rtl="0" algn="l">
              <a:lnSpc>
                <a:spcPct val="100000"/>
              </a:lnSpc>
              <a:spcBef>
                <a:spcPts val="1005"/>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Answer,</a:t>
            </a:r>
            <a:endParaRPr b="0" i="0" sz="1500" u="none" cap="none" strike="noStrike">
              <a:solidFill>
                <a:schemeClr val="dk1"/>
              </a:solidFill>
              <a:latin typeface="Century Gothic"/>
              <a:ea typeface="Century Gothic"/>
              <a:cs typeface="Century Gothic"/>
              <a:sym typeface="Century Gothic"/>
            </a:endParaRPr>
          </a:p>
          <a:p>
            <a:pPr indent="0" lvl="0" marL="12700" marR="0" rtl="0" algn="l">
              <a:lnSpc>
                <a:spcPct val="119666"/>
              </a:lnSpc>
              <a:spcBef>
                <a:spcPts val="101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0-otherwise</a:t>
            </a:r>
            <a:endParaRPr b="0" i="0" sz="1500" u="none" cap="none" strike="noStrike">
              <a:solidFill>
                <a:schemeClr val="dk1"/>
              </a:solidFill>
              <a:latin typeface="Century Gothic"/>
              <a:ea typeface="Century Gothic"/>
              <a:cs typeface="Century Gothic"/>
              <a:sym typeface="Century Gothic"/>
            </a:endParaRPr>
          </a:p>
          <a:p>
            <a:pPr indent="0" lvl="0" marL="50800" marR="0" rtl="0" algn="l">
              <a:lnSpc>
                <a:spcPct val="119666"/>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1 for truncated</a:t>
            </a:r>
            <a:endParaRPr b="0" i="0" sz="1500" u="none" cap="none" strike="noStrike">
              <a:solidFill>
                <a:schemeClr val="dk1"/>
              </a:solidFill>
              <a:latin typeface="Century Gothic"/>
              <a:ea typeface="Century Gothic"/>
              <a:cs typeface="Century Gothic"/>
              <a:sym typeface="Century Gothic"/>
            </a:endParaRPr>
          </a:p>
        </p:txBody>
      </p:sp>
      <p:sp>
        <p:nvSpPr>
          <p:cNvPr id="326" name="Google Shape;326;p12"/>
          <p:cNvSpPr txBox="1"/>
          <p:nvPr/>
        </p:nvSpPr>
        <p:spPr>
          <a:xfrm>
            <a:off x="461663" y="5613917"/>
            <a:ext cx="716280"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answer</a:t>
            </a:r>
            <a:endParaRPr b="0" i="0" sz="1500" u="none" cap="none" strike="noStrike">
              <a:solidFill>
                <a:schemeClr val="dk1"/>
              </a:solidFill>
              <a:latin typeface="Century Gothic"/>
              <a:ea typeface="Century Gothic"/>
              <a:cs typeface="Century Gothic"/>
              <a:sym typeface="Century Gothic"/>
            </a:endParaRPr>
          </a:p>
        </p:txBody>
      </p:sp>
      <p:grpSp>
        <p:nvGrpSpPr>
          <p:cNvPr id="327" name="Google Shape;327;p12"/>
          <p:cNvGrpSpPr/>
          <p:nvPr/>
        </p:nvGrpSpPr>
        <p:grpSpPr>
          <a:xfrm>
            <a:off x="1710218" y="3927337"/>
            <a:ext cx="2508415" cy="1323986"/>
            <a:chOff x="2259982" y="3723110"/>
            <a:chExt cx="2508415" cy="1323986"/>
          </a:xfrm>
        </p:grpSpPr>
        <p:sp>
          <p:nvSpPr>
            <p:cNvPr id="328" name="Google Shape;328;p12"/>
            <p:cNvSpPr/>
            <p:nvPr/>
          </p:nvSpPr>
          <p:spPr>
            <a:xfrm>
              <a:off x="2259982" y="3767571"/>
              <a:ext cx="2423795" cy="1279525"/>
            </a:xfrm>
            <a:custGeom>
              <a:rect b="b" l="l" r="r" t="t"/>
              <a:pathLst>
                <a:path extrusionOk="0" h="1279525" w="2423795">
                  <a:moveTo>
                    <a:pt x="0" y="1278991"/>
                  </a:moveTo>
                  <a:lnTo>
                    <a:pt x="2423668"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29" name="Google Shape;329;p12"/>
            <p:cNvSpPr/>
            <p:nvPr/>
          </p:nvSpPr>
          <p:spPr>
            <a:xfrm>
              <a:off x="4640127" y="3723110"/>
              <a:ext cx="128270" cy="104139"/>
            </a:xfrm>
            <a:custGeom>
              <a:rect b="b" l="l" r="r" t="t"/>
              <a:pathLst>
                <a:path extrusionOk="0" h="104139" w="128270">
                  <a:moveTo>
                    <a:pt x="127762" y="0"/>
                  </a:moveTo>
                  <a:lnTo>
                    <a:pt x="0" y="2819"/>
                  </a:lnTo>
                  <a:lnTo>
                    <a:pt x="53352" y="103898"/>
                  </a:lnTo>
                  <a:lnTo>
                    <a:pt x="127762"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sp>
        <p:nvSpPr>
          <p:cNvPr id="330" name="Google Shape;330;p12"/>
          <p:cNvSpPr txBox="1"/>
          <p:nvPr/>
        </p:nvSpPr>
        <p:spPr>
          <a:xfrm>
            <a:off x="1824119" y="5677926"/>
            <a:ext cx="1403350" cy="495713"/>
          </a:xfrm>
          <a:prstGeom prst="rect">
            <a:avLst/>
          </a:prstGeom>
          <a:noFill/>
          <a:ln>
            <a:noFill/>
          </a:ln>
        </p:spPr>
        <p:txBody>
          <a:bodyPr anchorCtr="0" anchor="t" bIns="0" lIns="0" spcFirstLastPara="1" rIns="0" wrap="square" tIns="12700">
            <a:spAutoFit/>
          </a:bodyPr>
          <a:lstStyle/>
          <a:p>
            <a:pPr indent="0" lvl="0" marL="12700" marR="5080" rtl="0" algn="l">
              <a:lnSpc>
                <a:spcPct val="109400"/>
              </a:lnSpc>
              <a:spcBef>
                <a:spcPts val="0"/>
              </a:spcBef>
              <a:spcAft>
                <a:spcPts val="0"/>
              </a:spcAft>
              <a:buClr>
                <a:srgbClr val="000000"/>
              </a:buClr>
              <a:buSzPts val="1500"/>
              <a:buFont typeface="Arial"/>
              <a:buNone/>
            </a:pPr>
            <a:r>
              <a:rPr b="1" i="0" lang="en-US" sz="1500" u="none" cap="none" strike="noStrike">
                <a:solidFill>
                  <a:srgbClr val="FF0000"/>
                </a:solidFill>
                <a:latin typeface="Century Gothic"/>
                <a:ea typeface="Century Gothic"/>
                <a:cs typeface="Century Gothic"/>
                <a:sym typeface="Century Gothic"/>
              </a:rPr>
              <a:t>1 for recursion desired</a:t>
            </a:r>
            <a:endParaRPr b="0" i="0" sz="1500" u="none" cap="none" strike="noStrike">
              <a:solidFill>
                <a:schemeClr val="dk1"/>
              </a:solidFill>
              <a:latin typeface="Century Gothic"/>
              <a:ea typeface="Century Gothic"/>
              <a:cs typeface="Century Gothic"/>
              <a:sym typeface="Century Gothic"/>
            </a:endParaRPr>
          </a:p>
        </p:txBody>
      </p:sp>
      <p:grpSp>
        <p:nvGrpSpPr>
          <p:cNvPr id="331" name="Google Shape;331;p12"/>
          <p:cNvGrpSpPr/>
          <p:nvPr/>
        </p:nvGrpSpPr>
        <p:grpSpPr>
          <a:xfrm>
            <a:off x="2556756" y="3927340"/>
            <a:ext cx="1749377" cy="1864611"/>
            <a:chOff x="3106519" y="3723113"/>
            <a:chExt cx="1749377" cy="1864611"/>
          </a:xfrm>
        </p:grpSpPr>
        <p:sp>
          <p:nvSpPr>
            <p:cNvPr id="332" name="Google Shape;332;p12"/>
            <p:cNvSpPr/>
            <p:nvPr/>
          </p:nvSpPr>
          <p:spPr>
            <a:xfrm>
              <a:off x="3106519" y="3792579"/>
              <a:ext cx="1684655" cy="1795145"/>
            </a:xfrm>
            <a:custGeom>
              <a:rect b="b" l="l" r="r" t="t"/>
              <a:pathLst>
                <a:path extrusionOk="0" h="1795145" w="1684654">
                  <a:moveTo>
                    <a:pt x="0" y="1795094"/>
                  </a:moveTo>
                  <a:lnTo>
                    <a:pt x="1684070" y="0"/>
                  </a:lnTo>
                </a:path>
              </a:pathLst>
            </a:custGeom>
            <a:noFill/>
            <a:ln cap="flat" cmpd="sng" w="38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33" name="Google Shape;333;p12"/>
            <p:cNvSpPr/>
            <p:nvPr/>
          </p:nvSpPr>
          <p:spPr>
            <a:xfrm>
              <a:off x="4735882" y="3723113"/>
              <a:ext cx="120014" cy="122555"/>
            </a:xfrm>
            <a:custGeom>
              <a:rect b="b" l="l" r="r" t="t"/>
              <a:pathLst>
                <a:path extrusionOk="0" h="122554" w="120014">
                  <a:moveTo>
                    <a:pt x="119875" y="0"/>
                  </a:moveTo>
                  <a:lnTo>
                    <a:pt x="0" y="44272"/>
                  </a:lnTo>
                  <a:lnTo>
                    <a:pt x="83362" y="122466"/>
                  </a:lnTo>
                  <a:lnTo>
                    <a:pt x="11987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sp>
        <p:nvSpPr>
          <p:cNvPr id="334" name="Google Shape;334;p12"/>
          <p:cNvSpPr txBox="1"/>
          <p:nvPr/>
        </p:nvSpPr>
        <p:spPr>
          <a:xfrm>
            <a:off x="4902600" y="5546861"/>
            <a:ext cx="1403350" cy="495713"/>
          </a:xfrm>
          <a:prstGeom prst="rect">
            <a:avLst/>
          </a:prstGeom>
          <a:noFill/>
          <a:ln>
            <a:noFill/>
          </a:ln>
        </p:spPr>
        <p:txBody>
          <a:bodyPr anchorCtr="0" anchor="t" bIns="0" lIns="0" spcFirstLastPara="1" rIns="0" wrap="square" tIns="12700">
            <a:spAutoFit/>
          </a:bodyPr>
          <a:lstStyle/>
          <a:p>
            <a:pPr indent="0" lvl="0" marL="12700" marR="5080" rtl="0" algn="l">
              <a:lnSpc>
                <a:spcPct val="109400"/>
              </a:lnSpc>
              <a:spcBef>
                <a:spcPts val="0"/>
              </a:spcBef>
              <a:spcAft>
                <a:spcPts val="0"/>
              </a:spcAft>
              <a:buClr>
                <a:srgbClr val="000000"/>
              </a:buClr>
              <a:buSzPts val="1500"/>
              <a:buFont typeface="Arial"/>
              <a:buNone/>
            </a:pPr>
            <a:r>
              <a:rPr b="1" i="0" lang="en-US" sz="1500" u="none" cap="none" strike="noStrike">
                <a:solidFill>
                  <a:srgbClr val="FF0000"/>
                </a:solidFill>
                <a:latin typeface="Century Gothic"/>
                <a:ea typeface="Century Gothic"/>
                <a:cs typeface="Century Gothic"/>
                <a:sym typeface="Century Gothic"/>
              </a:rPr>
              <a:t>1 for recursion available</a:t>
            </a:r>
            <a:endParaRPr b="0" i="0" sz="1500" u="none" cap="none" strike="noStrike">
              <a:solidFill>
                <a:schemeClr val="dk1"/>
              </a:solidFill>
              <a:latin typeface="Century Gothic"/>
              <a:ea typeface="Century Gothic"/>
              <a:cs typeface="Century Gothic"/>
              <a:sym typeface="Century Gothic"/>
            </a:endParaRPr>
          </a:p>
        </p:txBody>
      </p:sp>
      <p:grpSp>
        <p:nvGrpSpPr>
          <p:cNvPr id="335" name="Google Shape;335;p12"/>
          <p:cNvGrpSpPr/>
          <p:nvPr/>
        </p:nvGrpSpPr>
        <p:grpSpPr>
          <a:xfrm>
            <a:off x="4369105" y="3927345"/>
            <a:ext cx="1266395" cy="1621931"/>
            <a:chOff x="4918869" y="3723118"/>
            <a:chExt cx="1266395" cy="1621931"/>
          </a:xfrm>
        </p:grpSpPr>
        <p:sp>
          <p:nvSpPr>
            <p:cNvPr id="336" name="Google Shape;336;p12"/>
            <p:cNvSpPr/>
            <p:nvPr/>
          </p:nvSpPr>
          <p:spPr>
            <a:xfrm>
              <a:off x="4977494" y="3798189"/>
              <a:ext cx="1207770" cy="1546860"/>
            </a:xfrm>
            <a:custGeom>
              <a:rect b="b" l="l" r="r" t="t"/>
              <a:pathLst>
                <a:path extrusionOk="0" h="1546860" w="1207770">
                  <a:moveTo>
                    <a:pt x="1207541" y="1546288"/>
                  </a:moveTo>
                  <a:lnTo>
                    <a:pt x="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37" name="Google Shape;337;p12"/>
            <p:cNvSpPr/>
            <p:nvPr/>
          </p:nvSpPr>
          <p:spPr>
            <a:xfrm>
              <a:off x="4918869" y="3723118"/>
              <a:ext cx="115570" cy="125730"/>
            </a:xfrm>
            <a:custGeom>
              <a:rect b="b" l="l" r="r" t="t"/>
              <a:pathLst>
                <a:path extrusionOk="0" h="125729" w="115570">
                  <a:moveTo>
                    <a:pt x="0" y="0"/>
                  </a:moveTo>
                  <a:lnTo>
                    <a:pt x="25298" y="125260"/>
                  </a:lnTo>
                  <a:lnTo>
                    <a:pt x="115392" y="54914"/>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pic>
        <p:nvPicPr>
          <p:cNvPr id="338" name="Google Shape;338;p12"/>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
        <p:nvSpPr>
          <p:cNvPr id="339" name="Google Shape;339;p12"/>
          <p:cNvSpPr txBox="1"/>
          <p:nvPr/>
        </p:nvSpPr>
        <p:spPr>
          <a:xfrm>
            <a:off x="10038735" y="5688984"/>
            <a:ext cx="5604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type="ctrTitle"/>
          </p:nvPr>
        </p:nvSpPr>
        <p:spPr>
          <a:xfrm>
            <a:off x="1031286" y="626650"/>
            <a:ext cx="6224921"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lt1"/>
              </a:buClr>
              <a:buSzPts val="3600"/>
              <a:buFont typeface="Book Antiqua"/>
              <a:buNone/>
            </a:pPr>
            <a:r>
              <a:rPr lang="en-US"/>
              <a:t>Selective DNS Record Types</a:t>
            </a:r>
            <a:endParaRPr/>
          </a:p>
        </p:txBody>
      </p:sp>
      <p:sp>
        <p:nvSpPr>
          <p:cNvPr id="345" name="Google Shape;345;p13"/>
          <p:cNvSpPr txBox="1"/>
          <p:nvPr>
            <p:ph idx="2" type="body"/>
          </p:nvPr>
        </p:nvSpPr>
        <p:spPr>
          <a:xfrm>
            <a:off x="1031286" y="1443403"/>
            <a:ext cx="6351271" cy="4314285"/>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A record</a:t>
            </a:r>
            <a:endParaRPr/>
          </a:p>
          <a:p>
            <a:pPr indent="-274320" lvl="0" marL="274320" rtl="0" algn="l">
              <a:lnSpc>
                <a:spcPct val="100000"/>
              </a:lnSpc>
              <a:spcBef>
                <a:spcPts val="1200"/>
              </a:spcBef>
              <a:spcAft>
                <a:spcPts val="0"/>
              </a:spcAft>
              <a:buSzPts val="1400"/>
              <a:buChar char="o"/>
            </a:pPr>
            <a:r>
              <a:rPr lang="en-US"/>
              <a:t>Domain name to IP mapping</a:t>
            </a:r>
            <a:endParaRPr/>
          </a:p>
          <a:p>
            <a:pPr indent="-274320" lvl="0" marL="274320" rtl="0" algn="l">
              <a:lnSpc>
                <a:spcPct val="100000"/>
              </a:lnSpc>
              <a:spcBef>
                <a:spcPts val="1200"/>
              </a:spcBef>
              <a:spcAft>
                <a:spcPts val="0"/>
              </a:spcAft>
              <a:buSzPts val="1400"/>
              <a:buChar char="o"/>
            </a:pPr>
            <a:r>
              <a:rPr lang="en-US"/>
              <a:t>NS record</a:t>
            </a:r>
            <a:endParaRPr/>
          </a:p>
          <a:p>
            <a:pPr indent="-274320" lvl="0" marL="274320" rtl="0" algn="l">
              <a:lnSpc>
                <a:spcPct val="100000"/>
              </a:lnSpc>
              <a:spcBef>
                <a:spcPts val="1200"/>
              </a:spcBef>
              <a:spcAft>
                <a:spcPts val="0"/>
              </a:spcAft>
              <a:buSzPts val="1400"/>
              <a:buChar char="o"/>
            </a:pPr>
            <a:r>
              <a:rPr lang="en-US"/>
              <a:t>Information about (authoritative) DNS server</a:t>
            </a:r>
            <a:endParaRPr/>
          </a:p>
          <a:p>
            <a:pPr indent="-274320" lvl="0" marL="274320" rtl="0" algn="l">
              <a:lnSpc>
                <a:spcPct val="100000"/>
              </a:lnSpc>
              <a:spcBef>
                <a:spcPts val="1200"/>
              </a:spcBef>
              <a:spcAft>
                <a:spcPts val="0"/>
              </a:spcAft>
              <a:buSzPts val="1400"/>
              <a:buChar char="o"/>
            </a:pPr>
            <a:r>
              <a:rPr lang="en-US"/>
              <a:t>MX record</a:t>
            </a:r>
            <a:endParaRPr/>
          </a:p>
          <a:p>
            <a:pPr indent="-274320" lvl="0" marL="274320" rtl="0" algn="l">
              <a:lnSpc>
                <a:spcPct val="100000"/>
              </a:lnSpc>
              <a:spcBef>
                <a:spcPts val="1200"/>
              </a:spcBef>
              <a:spcAft>
                <a:spcPts val="0"/>
              </a:spcAft>
              <a:buSzPts val="1400"/>
              <a:buChar char="o"/>
            </a:pPr>
            <a:r>
              <a:rPr lang="en-US"/>
              <a:t>Mail exchange record</a:t>
            </a:r>
            <a:endParaRPr/>
          </a:p>
          <a:p>
            <a:pPr indent="-274320" lvl="0" marL="274320" rtl="0" algn="l">
              <a:lnSpc>
                <a:spcPct val="100000"/>
              </a:lnSpc>
              <a:spcBef>
                <a:spcPts val="1200"/>
              </a:spcBef>
              <a:spcAft>
                <a:spcPts val="0"/>
              </a:spcAft>
              <a:buSzPts val="1400"/>
              <a:buChar char="o"/>
            </a:pPr>
            <a:r>
              <a:rPr lang="en-US"/>
              <a:t>SOA record</a:t>
            </a:r>
            <a:endParaRPr/>
          </a:p>
          <a:p>
            <a:pPr indent="-274320" lvl="0" marL="274320" rtl="0" algn="l">
              <a:lnSpc>
                <a:spcPct val="100000"/>
              </a:lnSpc>
              <a:spcBef>
                <a:spcPts val="1200"/>
              </a:spcBef>
              <a:spcAft>
                <a:spcPts val="0"/>
              </a:spcAft>
              <a:buSzPts val="1400"/>
              <a:buChar char="o"/>
            </a:pPr>
            <a:r>
              <a:rPr lang="en-US"/>
              <a:t>Key information about the zone (e.g., contact address of the admin)</a:t>
            </a:r>
            <a:endParaRPr/>
          </a:p>
          <a:p>
            <a:pPr indent="-274320" lvl="0" marL="274320" rtl="0" algn="l">
              <a:lnSpc>
                <a:spcPct val="100000"/>
              </a:lnSpc>
              <a:spcBef>
                <a:spcPts val="1200"/>
              </a:spcBef>
              <a:spcAft>
                <a:spcPts val="0"/>
              </a:spcAft>
              <a:buSzPts val="1400"/>
              <a:buChar char="o"/>
            </a:pPr>
            <a:r>
              <a:rPr lang="en-US"/>
              <a:t>CNAME record</a:t>
            </a:r>
            <a:endParaRPr/>
          </a:p>
          <a:p>
            <a:pPr indent="-274320" lvl="0" marL="274320" rtl="0" algn="l">
              <a:lnSpc>
                <a:spcPct val="100000"/>
              </a:lnSpc>
              <a:spcBef>
                <a:spcPts val="1200"/>
              </a:spcBef>
              <a:spcAft>
                <a:spcPts val="0"/>
              </a:spcAft>
              <a:buSzPts val="1400"/>
              <a:buChar char="o"/>
            </a:pPr>
            <a:r>
              <a:rPr lang="en-US"/>
              <a:t>Canonical or alias of a domain</a:t>
            </a:r>
            <a:endParaRPr/>
          </a:p>
          <a:p>
            <a:pPr indent="-274320" lvl="0" marL="274320" rtl="0" algn="l">
              <a:lnSpc>
                <a:spcPct val="100000"/>
              </a:lnSpc>
              <a:spcBef>
                <a:spcPts val="1200"/>
              </a:spcBef>
              <a:spcAft>
                <a:spcPts val="0"/>
              </a:spcAft>
              <a:buSzPts val="1400"/>
              <a:buChar char="o"/>
            </a:pPr>
            <a:r>
              <a:rPr lang="en-US"/>
              <a:t>TXT record</a:t>
            </a:r>
            <a:endParaRPr/>
          </a:p>
          <a:p>
            <a:pPr indent="-274320" lvl="0" marL="274320" rtl="0" algn="l">
              <a:lnSpc>
                <a:spcPct val="100000"/>
              </a:lnSpc>
              <a:spcBef>
                <a:spcPts val="1200"/>
              </a:spcBef>
              <a:spcAft>
                <a:spcPts val="0"/>
              </a:spcAft>
              <a:buSzPts val="1400"/>
              <a:buChar char="o"/>
            </a:pPr>
            <a:r>
              <a:rPr lang="en-US"/>
              <a:t>Textual description of the domain</a:t>
            </a:r>
            <a:endParaRPr/>
          </a:p>
          <a:p>
            <a:pPr indent="-185420" lvl="0" marL="274320" rtl="0" algn="l">
              <a:lnSpc>
                <a:spcPct val="100000"/>
              </a:lnSpc>
              <a:spcBef>
                <a:spcPts val="1800"/>
              </a:spcBef>
              <a:spcAft>
                <a:spcPts val="0"/>
              </a:spcAft>
              <a:buSzPts val="1400"/>
              <a:buFont typeface="Courier New"/>
              <a:buNone/>
            </a:pPr>
            <a:r>
              <a:t/>
            </a:r>
            <a:endParaRPr/>
          </a:p>
        </p:txBody>
      </p:sp>
      <p:pic>
        <p:nvPicPr>
          <p:cNvPr id="346" name="Google Shape;346;p13"/>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347" name="Google Shape;347;p13"/>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4"/>
          <p:cNvSpPr txBox="1"/>
          <p:nvPr>
            <p:ph type="ctrTitle"/>
          </p:nvPr>
        </p:nvSpPr>
        <p:spPr>
          <a:xfrm>
            <a:off x="745683" y="746068"/>
            <a:ext cx="6087736" cy="473833"/>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lt1"/>
              </a:buClr>
              <a:buSzPts val="2500"/>
              <a:buFont typeface="Book Antiqua"/>
              <a:buNone/>
            </a:pPr>
            <a:r>
              <a:rPr lang="en-US" sz="3000"/>
              <a:t>DNS Packet Payload</a:t>
            </a:r>
            <a:endParaRPr sz="3000"/>
          </a:p>
        </p:txBody>
      </p:sp>
      <p:sp>
        <p:nvSpPr>
          <p:cNvPr id="353" name="Google Shape;353;p14"/>
          <p:cNvSpPr txBox="1"/>
          <p:nvPr>
            <p:ph idx="2" type="body"/>
          </p:nvPr>
        </p:nvSpPr>
        <p:spPr>
          <a:xfrm>
            <a:off x="899997" y="1745493"/>
            <a:ext cx="6395538" cy="3652417"/>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Question Section</a:t>
            </a:r>
            <a:endParaRPr/>
          </a:p>
          <a:p>
            <a:pPr indent="-274320" lvl="0" marL="274320" rtl="0" algn="l">
              <a:lnSpc>
                <a:spcPct val="100000"/>
              </a:lnSpc>
              <a:spcBef>
                <a:spcPts val="1200"/>
              </a:spcBef>
              <a:spcAft>
                <a:spcPts val="0"/>
              </a:spcAft>
              <a:buSzPts val="1400"/>
              <a:buChar char="o"/>
            </a:pPr>
            <a:r>
              <a:rPr lang="en-US"/>
              <a:t>Contains the question asked</a:t>
            </a:r>
            <a:endParaRPr/>
          </a:p>
          <a:p>
            <a:pPr indent="-274320" lvl="0" marL="274320" rtl="0" algn="l">
              <a:lnSpc>
                <a:spcPct val="100000"/>
              </a:lnSpc>
              <a:spcBef>
                <a:spcPts val="1200"/>
              </a:spcBef>
              <a:spcAft>
                <a:spcPts val="0"/>
              </a:spcAft>
              <a:buSzPts val="1400"/>
              <a:buChar char="o"/>
            </a:pPr>
            <a:r>
              <a:rPr lang="en-US"/>
              <a:t>Answer Section</a:t>
            </a:r>
            <a:endParaRPr/>
          </a:p>
          <a:p>
            <a:pPr indent="-274320" lvl="0" marL="274320" rtl="0" algn="l">
              <a:lnSpc>
                <a:spcPct val="100000"/>
              </a:lnSpc>
              <a:spcBef>
                <a:spcPts val="1200"/>
              </a:spcBef>
              <a:spcAft>
                <a:spcPts val="0"/>
              </a:spcAft>
              <a:buSzPts val="1400"/>
              <a:buChar char="o"/>
            </a:pPr>
            <a:r>
              <a:rPr lang="en-US"/>
              <a:t>Contains the records that answer the question</a:t>
            </a:r>
            <a:endParaRPr/>
          </a:p>
          <a:p>
            <a:pPr indent="-274320" lvl="0" marL="274320" rtl="0" algn="l">
              <a:lnSpc>
                <a:spcPct val="100000"/>
              </a:lnSpc>
              <a:spcBef>
                <a:spcPts val="1200"/>
              </a:spcBef>
              <a:spcAft>
                <a:spcPts val="0"/>
              </a:spcAft>
              <a:buSzPts val="1400"/>
              <a:buChar char="o"/>
            </a:pPr>
            <a:r>
              <a:rPr lang="en-US"/>
              <a:t>Authority Section</a:t>
            </a:r>
            <a:endParaRPr/>
          </a:p>
          <a:p>
            <a:pPr indent="-274320" lvl="0" marL="274320" rtl="0" algn="l">
              <a:lnSpc>
                <a:spcPct val="100000"/>
              </a:lnSpc>
              <a:spcBef>
                <a:spcPts val="1200"/>
              </a:spcBef>
              <a:spcAft>
                <a:spcPts val="0"/>
              </a:spcAft>
              <a:buSzPts val="1400"/>
              <a:buChar char="o"/>
            </a:pPr>
            <a:r>
              <a:rPr lang="en-US"/>
              <a:t>Contains the records that point to domain authority</a:t>
            </a:r>
            <a:endParaRPr/>
          </a:p>
          <a:p>
            <a:pPr indent="-274320" lvl="0" marL="274320" rtl="0" algn="l">
              <a:lnSpc>
                <a:spcPct val="100000"/>
              </a:lnSpc>
              <a:spcBef>
                <a:spcPts val="1200"/>
              </a:spcBef>
              <a:spcAft>
                <a:spcPts val="0"/>
              </a:spcAft>
              <a:buSzPts val="1400"/>
              <a:buChar char="o"/>
            </a:pPr>
            <a:r>
              <a:rPr lang="en-US"/>
              <a:t>Additional Section</a:t>
            </a:r>
            <a:endParaRPr/>
          </a:p>
          <a:p>
            <a:pPr indent="-274320" lvl="0" marL="274320" rtl="0" algn="l">
              <a:lnSpc>
                <a:spcPct val="100000"/>
              </a:lnSpc>
              <a:spcBef>
                <a:spcPts val="1200"/>
              </a:spcBef>
              <a:spcAft>
                <a:spcPts val="0"/>
              </a:spcAft>
              <a:buSzPts val="1400"/>
              <a:buChar char="o"/>
            </a:pPr>
            <a:r>
              <a:rPr lang="en-US"/>
              <a:t>Glue records</a:t>
            </a:r>
            <a:endParaRPr/>
          </a:p>
          <a:p>
            <a:pPr indent="-274320" lvl="0" marL="274320" rtl="0" algn="l">
              <a:lnSpc>
                <a:spcPct val="100000"/>
              </a:lnSpc>
              <a:spcBef>
                <a:spcPts val="1200"/>
              </a:spcBef>
              <a:spcAft>
                <a:spcPts val="0"/>
              </a:spcAft>
              <a:buSzPts val="1400"/>
              <a:buChar char="o"/>
            </a:pPr>
            <a:r>
              <a:rPr lang="en-US"/>
              <a:t>IP address of the domain authorities</a:t>
            </a:r>
            <a:endParaRPr/>
          </a:p>
          <a:p>
            <a:pPr indent="-274320" lvl="0" marL="274320" rtl="0" algn="l">
              <a:lnSpc>
                <a:spcPct val="100000"/>
              </a:lnSpc>
              <a:spcBef>
                <a:spcPts val="1200"/>
              </a:spcBef>
              <a:spcAft>
                <a:spcPts val="0"/>
              </a:spcAft>
              <a:buSzPts val="1400"/>
              <a:buChar char="o"/>
            </a:pPr>
            <a:r>
              <a:rPr lang="en-US"/>
              <a:t>Break circular dependency</a:t>
            </a:r>
            <a:endParaRPr/>
          </a:p>
          <a:p>
            <a:pPr indent="-185420" lvl="0" marL="274320" rtl="0" algn="l">
              <a:lnSpc>
                <a:spcPct val="100000"/>
              </a:lnSpc>
              <a:spcBef>
                <a:spcPts val="1200"/>
              </a:spcBef>
              <a:spcAft>
                <a:spcPts val="0"/>
              </a:spcAft>
              <a:buSzPts val="1400"/>
              <a:buNone/>
            </a:pPr>
            <a:r>
              <a:t/>
            </a:r>
            <a:endParaRPr/>
          </a:p>
          <a:p>
            <a:pPr indent="-185420" lvl="0" marL="274320" rtl="0" algn="l">
              <a:lnSpc>
                <a:spcPct val="100000"/>
              </a:lnSpc>
              <a:spcBef>
                <a:spcPts val="1200"/>
              </a:spcBef>
              <a:spcAft>
                <a:spcPts val="0"/>
              </a:spcAft>
              <a:buSzPts val="1400"/>
              <a:buNone/>
            </a:pPr>
            <a:r>
              <a:t/>
            </a:r>
            <a:endParaRPr/>
          </a:p>
        </p:txBody>
      </p:sp>
      <p:pic>
        <p:nvPicPr>
          <p:cNvPr id="354" name="Google Shape;354;p14"/>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355" name="Google Shape;355;p14"/>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13</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5"/>
          <p:cNvSpPr txBox="1"/>
          <p:nvPr>
            <p:ph type="ctrTitle"/>
          </p:nvPr>
        </p:nvSpPr>
        <p:spPr>
          <a:xfrm>
            <a:off x="1258529" y="621537"/>
            <a:ext cx="6636774" cy="550777"/>
          </a:xfrm>
          <a:prstGeom prst="rect">
            <a:avLst/>
          </a:prstGeom>
          <a:noFill/>
          <a:ln>
            <a:noFill/>
          </a:ln>
        </p:spPr>
        <p:txBody>
          <a:bodyPr anchorCtr="0" anchor="b" bIns="0" lIns="0" spcFirstLastPara="1" rIns="0" wrap="square" tIns="12050">
            <a:spAutoFit/>
          </a:bodyPr>
          <a:lstStyle/>
          <a:p>
            <a:pPr indent="0" lvl="0" marL="1801495" rtl="0" algn="l">
              <a:lnSpc>
                <a:spcPct val="100000"/>
              </a:lnSpc>
              <a:spcBef>
                <a:spcPts val="0"/>
              </a:spcBef>
              <a:spcAft>
                <a:spcPts val="0"/>
              </a:spcAft>
              <a:buClr>
                <a:schemeClr val="lt1"/>
              </a:buClr>
              <a:buSzPts val="3500"/>
              <a:buFont typeface="Book Antiqua"/>
              <a:buNone/>
            </a:pPr>
            <a:r>
              <a:rPr lang="en-US" sz="3500"/>
              <a:t>DNS Name Resolution</a:t>
            </a:r>
            <a:endParaRPr sz="3500"/>
          </a:p>
        </p:txBody>
      </p:sp>
      <p:sp>
        <p:nvSpPr>
          <p:cNvPr id="361" name="Google Shape;361;p15"/>
          <p:cNvSpPr txBox="1"/>
          <p:nvPr>
            <p:ph idx="2" type="body"/>
          </p:nvPr>
        </p:nvSpPr>
        <p:spPr>
          <a:xfrm>
            <a:off x="2556504" y="1459221"/>
            <a:ext cx="1661535" cy="236320"/>
          </a:xfrm>
          <a:prstGeom prst="rect">
            <a:avLst/>
          </a:prstGeom>
          <a:noFill/>
          <a:ln>
            <a:noFill/>
          </a:ln>
        </p:spPr>
        <p:txBody>
          <a:bodyPr anchorCtr="0" anchor="t" bIns="45700" lIns="91425" spcFirstLastPara="1" rIns="0" wrap="square" tIns="0">
            <a:normAutofit fontScale="92500" lnSpcReduction="10000"/>
          </a:bodyPr>
          <a:lstStyle/>
          <a:p>
            <a:pPr indent="0" lvl="0" marL="0" rtl="0" algn="l">
              <a:lnSpc>
                <a:spcPct val="100000"/>
              </a:lnSpc>
              <a:spcBef>
                <a:spcPts val="0"/>
              </a:spcBef>
              <a:spcAft>
                <a:spcPts val="0"/>
              </a:spcAft>
              <a:buSzPct val="108108"/>
              <a:buNone/>
            </a:pPr>
            <a:r>
              <a:rPr lang="en-US"/>
              <a:t>www.unixwiz.net</a:t>
            </a:r>
            <a:endParaRPr/>
          </a:p>
          <a:p>
            <a:pPr indent="0" lvl="0" marL="0" rtl="0" algn="l">
              <a:lnSpc>
                <a:spcPct val="100000"/>
              </a:lnSpc>
              <a:spcBef>
                <a:spcPts val="1800"/>
              </a:spcBef>
              <a:spcAft>
                <a:spcPts val="0"/>
              </a:spcAft>
              <a:buSzPct val="108108"/>
              <a:buNone/>
            </a:pPr>
            <a:r>
              <a:t/>
            </a:r>
            <a:endParaRPr/>
          </a:p>
        </p:txBody>
      </p:sp>
      <p:pic>
        <p:nvPicPr>
          <p:cNvPr descr="A diagram of a computer server&#10;&#10;Description automatically generated" id="362" name="Google Shape;362;p15"/>
          <p:cNvPicPr preferRelativeResize="0"/>
          <p:nvPr/>
        </p:nvPicPr>
        <p:blipFill rotWithShape="1">
          <a:blip r:embed="rId3">
            <a:alphaModFix/>
          </a:blip>
          <a:srcRect b="0" l="0" r="0" t="0"/>
          <a:stretch/>
        </p:blipFill>
        <p:spPr>
          <a:xfrm>
            <a:off x="1695373" y="1846200"/>
            <a:ext cx="5763086" cy="3316259"/>
          </a:xfrm>
          <a:prstGeom prst="rect">
            <a:avLst/>
          </a:prstGeom>
          <a:noFill/>
          <a:ln>
            <a:noFill/>
          </a:ln>
        </p:spPr>
      </p:pic>
      <p:pic>
        <p:nvPicPr>
          <p:cNvPr id="363" name="Google Shape;363;p15"/>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364" name="Google Shape;364;p15"/>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14</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6"/>
          <p:cNvSpPr txBox="1"/>
          <p:nvPr>
            <p:ph type="ctrTitle"/>
          </p:nvPr>
        </p:nvSpPr>
        <p:spPr>
          <a:xfrm>
            <a:off x="796322" y="554055"/>
            <a:ext cx="8023213"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Inherent DNS Vulnerabilities</a:t>
            </a:r>
            <a:endParaRPr/>
          </a:p>
        </p:txBody>
      </p:sp>
      <p:sp>
        <p:nvSpPr>
          <p:cNvPr id="370" name="Google Shape;370;p16"/>
          <p:cNvSpPr txBox="1"/>
          <p:nvPr>
            <p:ph idx="1" type="body"/>
          </p:nvPr>
        </p:nvSpPr>
        <p:spPr>
          <a:xfrm>
            <a:off x="796322" y="1465989"/>
            <a:ext cx="7138310" cy="3430475"/>
          </a:xfrm>
          <a:prstGeom prst="rect">
            <a:avLst/>
          </a:prstGeom>
          <a:noFill/>
          <a:ln>
            <a:noFill/>
          </a:ln>
        </p:spPr>
        <p:txBody>
          <a:bodyPr anchorCtr="0" anchor="t" bIns="45700" lIns="0" spcFirstLastPara="1" rIns="0" wrap="square" tIns="45700">
            <a:noAutofit/>
          </a:bodyPr>
          <a:lstStyle/>
          <a:p>
            <a:pPr indent="-285750" lvl="0" marL="297816" marR="920750" rtl="0" algn="l">
              <a:lnSpc>
                <a:spcPct val="247857"/>
              </a:lnSpc>
              <a:spcBef>
                <a:spcPts val="0"/>
              </a:spcBef>
              <a:spcAft>
                <a:spcPts val="0"/>
              </a:spcAft>
              <a:buSzPts val="1400"/>
              <a:buChar char="o"/>
            </a:pPr>
            <a:r>
              <a:rPr lang="en-US"/>
              <a:t>Users typically trust the host-address mapping provided by the DNS</a:t>
            </a:r>
            <a:endParaRPr/>
          </a:p>
          <a:p>
            <a:pPr indent="-285750" lvl="0" marL="298450" rtl="0" algn="l">
              <a:lnSpc>
                <a:spcPct val="100000"/>
              </a:lnSpc>
              <a:spcBef>
                <a:spcPts val="559"/>
              </a:spcBef>
              <a:spcAft>
                <a:spcPts val="0"/>
              </a:spcAft>
              <a:buClr>
                <a:srgbClr val="000000"/>
              </a:buClr>
              <a:buSzPts val="1633"/>
              <a:buChar char="o"/>
            </a:pPr>
            <a:r>
              <a:rPr b="1" lang="en-US">
                <a:solidFill>
                  <a:schemeClr val="accent1"/>
                </a:solidFill>
              </a:rPr>
              <a:t>What can go wrong with bad DNS information?</a:t>
            </a:r>
            <a:endParaRPr>
              <a:solidFill>
                <a:schemeClr val="accent1"/>
              </a:solidFill>
            </a:endParaRPr>
          </a:p>
          <a:p>
            <a:pPr indent="-185420" lvl="0" marL="274320" rtl="0" algn="l">
              <a:lnSpc>
                <a:spcPct val="100000"/>
              </a:lnSpc>
              <a:spcBef>
                <a:spcPts val="1765"/>
              </a:spcBef>
              <a:spcAft>
                <a:spcPts val="0"/>
              </a:spcAft>
              <a:buSzPts val="1400"/>
              <a:buNone/>
            </a:pPr>
            <a:r>
              <a:t/>
            </a:r>
            <a:endParaRPr/>
          </a:p>
          <a:p>
            <a:pPr indent="-285750" lvl="0" marL="297816" marR="5080" rtl="0" algn="l">
              <a:lnSpc>
                <a:spcPct val="103200"/>
              </a:lnSpc>
              <a:spcBef>
                <a:spcPts val="1400"/>
              </a:spcBef>
              <a:spcAft>
                <a:spcPts val="0"/>
              </a:spcAft>
              <a:buSzPts val="1400"/>
              <a:buChar char="o"/>
            </a:pPr>
            <a:r>
              <a:rPr lang="en-US"/>
              <a:t>DNS resolvers trust responses received after sending out queries </a:t>
            </a:r>
            <a:endParaRPr/>
          </a:p>
          <a:p>
            <a:pPr indent="-285750" lvl="0" marL="297816" marR="5080" rtl="0" algn="l">
              <a:lnSpc>
                <a:spcPct val="103200"/>
              </a:lnSpc>
              <a:spcBef>
                <a:spcPts val="1400"/>
              </a:spcBef>
              <a:spcAft>
                <a:spcPts val="0"/>
              </a:spcAft>
              <a:buSzPts val="1400"/>
              <a:buChar char="o"/>
            </a:pPr>
            <a:r>
              <a:rPr b="1" lang="en-US">
                <a:solidFill>
                  <a:schemeClr val="accent1"/>
                </a:solidFill>
              </a:rPr>
              <a:t>How can one exploit this?</a:t>
            </a:r>
            <a:endParaRPr>
              <a:solidFill>
                <a:schemeClr val="accent1"/>
              </a:solidFill>
            </a:endParaRPr>
          </a:p>
          <a:p>
            <a:pPr indent="-185420" lvl="0" marL="274320" rtl="0" algn="l">
              <a:lnSpc>
                <a:spcPct val="100000"/>
              </a:lnSpc>
              <a:spcBef>
                <a:spcPts val="1340"/>
              </a:spcBef>
              <a:spcAft>
                <a:spcPts val="0"/>
              </a:spcAft>
              <a:buSzPts val="1400"/>
              <a:buNone/>
            </a:pPr>
            <a:r>
              <a:t/>
            </a:r>
            <a:endParaRPr/>
          </a:p>
          <a:p>
            <a:pPr indent="-285750" lvl="0" marL="298450" rtl="0" algn="l">
              <a:lnSpc>
                <a:spcPct val="100000"/>
              </a:lnSpc>
              <a:spcBef>
                <a:spcPts val="1400"/>
              </a:spcBef>
              <a:spcAft>
                <a:spcPts val="0"/>
              </a:spcAft>
              <a:buSzPts val="1400"/>
              <a:buChar char="o"/>
            </a:pPr>
            <a:r>
              <a:rPr b="1" lang="en-US"/>
              <a:t>Root of all evil</a:t>
            </a:r>
            <a:r>
              <a:rPr lang="en-US"/>
              <a:t>:</a:t>
            </a:r>
            <a:endParaRPr/>
          </a:p>
          <a:p>
            <a:pPr indent="-285750" lvl="0" marL="298450" rtl="0" algn="l">
              <a:lnSpc>
                <a:spcPct val="100000"/>
              </a:lnSpc>
              <a:spcBef>
                <a:spcPts val="790"/>
              </a:spcBef>
              <a:spcAft>
                <a:spcPts val="0"/>
              </a:spcAft>
              <a:buSzPts val="1633"/>
              <a:buChar char="o"/>
            </a:pPr>
            <a:r>
              <a:rPr lang="en-US"/>
              <a:t>No authentication for DNS responses</a:t>
            </a:r>
            <a:endParaRPr/>
          </a:p>
          <a:p>
            <a:pPr indent="-185420" lvl="0" marL="274320" rtl="0" algn="l">
              <a:lnSpc>
                <a:spcPct val="100000"/>
              </a:lnSpc>
              <a:spcBef>
                <a:spcPts val="1400"/>
              </a:spcBef>
              <a:spcAft>
                <a:spcPts val="0"/>
              </a:spcAft>
              <a:buSzPts val="1400"/>
              <a:buFont typeface="Courier New"/>
              <a:buNone/>
            </a:pPr>
            <a:r>
              <a:t/>
            </a:r>
            <a:endParaRPr/>
          </a:p>
        </p:txBody>
      </p:sp>
      <p:pic>
        <p:nvPicPr>
          <p:cNvPr id="371" name="Google Shape;371;p16"/>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372" name="Google Shape;372;p16"/>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3"/>
          <p:cNvSpPr txBox="1"/>
          <p:nvPr>
            <p:ph type="ctrTitle"/>
          </p:nvPr>
        </p:nvSpPr>
        <p:spPr>
          <a:xfrm>
            <a:off x="796322" y="320040"/>
            <a:ext cx="10972891" cy="12341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What is the meaning behind learning how DNS works and how it impacts the Energy Sector</a:t>
            </a:r>
            <a:endParaRPr/>
          </a:p>
        </p:txBody>
      </p:sp>
      <p:sp>
        <p:nvSpPr>
          <p:cNvPr id="199" name="Google Shape;199;p63"/>
          <p:cNvSpPr txBox="1"/>
          <p:nvPr>
            <p:ph idx="1" type="body"/>
          </p:nvPr>
        </p:nvSpPr>
        <p:spPr>
          <a:xfrm>
            <a:off x="796322" y="2226113"/>
            <a:ext cx="10461613" cy="3145834"/>
          </a:xfrm>
          <a:prstGeom prst="rect">
            <a:avLst/>
          </a:prstGeom>
          <a:noFill/>
          <a:ln>
            <a:noFill/>
          </a:ln>
        </p:spPr>
        <p:txBody>
          <a:bodyPr anchorCtr="0" anchor="t" bIns="45700" lIns="0" spcFirstLastPara="1" rIns="0" wrap="square" tIns="45700">
            <a:normAutofit/>
          </a:bodyPr>
          <a:lstStyle/>
          <a:p>
            <a:pPr indent="-317500" lvl="0" marL="457200" rtl="0" algn="l">
              <a:lnSpc>
                <a:spcPct val="100000"/>
              </a:lnSpc>
              <a:spcBef>
                <a:spcPts val="1200"/>
              </a:spcBef>
              <a:spcAft>
                <a:spcPts val="0"/>
              </a:spcAft>
              <a:buSzPts val="1400"/>
              <a:buFont typeface="Courier New"/>
              <a:buChar char="o"/>
            </a:pPr>
            <a:r>
              <a:rPr lang="en-US"/>
              <a:t>DNS is a technology that is being used to access website, servers, web services etc.. in a easy manner as it resolves the URLs assigned public static IPs. This helps a lot as people, users, developers, etc… are able to access critical infrastructure without the need of remembering the addressing numbers of  IPs. </a:t>
            </a:r>
            <a:endParaRPr/>
          </a:p>
          <a:p>
            <a:pPr indent="-317500" lvl="0" marL="457200" rtl="0" algn="l">
              <a:lnSpc>
                <a:spcPct val="100000"/>
              </a:lnSpc>
              <a:spcBef>
                <a:spcPts val="1200"/>
              </a:spcBef>
              <a:spcAft>
                <a:spcPts val="0"/>
              </a:spcAft>
              <a:buSzPts val="1400"/>
              <a:buFont typeface="Courier New"/>
              <a:buChar char="o"/>
            </a:pPr>
            <a:r>
              <a:rPr lang="en-US"/>
              <a:t>DNS Security policies can be used to filter out specific traffic and block malicious traffic as it may prevent users to not access specific web services on the Internet.</a:t>
            </a:r>
            <a:endParaRPr/>
          </a:p>
          <a:p>
            <a:pPr indent="-317500" lvl="0" marL="457200" rtl="0" algn="l">
              <a:lnSpc>
                <a:spcPct val="100000"/>
              </a:lnSpc>
              <a:spcBef>
                <a:spcPts val="1200"/>
              </a:spcBef>
              <a:spcAft>
                <a:spcPts val="0"/>
              </a:spcAft>
              <a:buSzPts val="1400"/>
              <a:buFont typeface="Courier New"/>
              <a:buChar char="o"/>
            </a:pPr>
            <a:r>
              <a:rPr lang="en-US"/>
              <a:t>It can also work as isolating mechanism for web services and internal infrastructure that may have access to critical and sensitive data.</a:t>
            </a:r>
            <a:endParaRPr/>
          </a:p>
          <a:p>
            <a:pPr indent="-317500" lvl="0" marL="457200" rtl="0" algn="l">
              <a:lnSpc>
                <a:spcPct val="100000"/>
              </a:lnSpc>
              <a:spcBef>
                <a:spcPts val="1200"/>
              </a:spcBef>
              <a:spcAft>
                <a:spcPts val="0"/>
              </a:spcAft>
              <a:buSzPts val="1400"/>
              <a:buFont typeface="Courier New"/>
              <a:buChar char="o"/>
            </a:pPr>
            <a:r>
              <a:rPr lang="en-US"/>
              <a:t>DNS can be source of attacks such as DDoS, SPAM Email, DNS Amplification Attacks. By learning the fundamentals and the innerworkings of DNS Security, cybersecurity experts can be prevent those attacks.</a:t>
            </a:r>
            <a:endParaRPr/>
          </a:p>
          <a:p>
            <a:pPr indent="-228600" lvl="0" marL="457200" rtl="0" algn="l">
              <a:lnSpc>
                <a:spcPct val="100000"/>
              </a:lnSpc>
              <a:spcBef>
                <a:spcPts val="1200"/>
              </a:spcBef>
              <a:spcAft>
                <a:spcPts val="0"/>
              </a:spcAft>
              <a:buSzPts val="1400"/>
              <a:buFont typeface="Courier New"/>
              <a:buNone/>
            </a:pPr>
            <a:r>
              <a:t/>
            </a:r>
            <a:endParaRPr/>
          </a:p>
        </p:txBody>
      </p:sp>
      <p:pic>
        <p:nvPicPr>
          <p:cNvPr id="200" name="Google Shape;200;p63"/>
          <p:cNvPicPr preferRelativeResize="0"/>
          <p:nvPr/>
        </p:nvPicPr>
        <p:blipFill rotWithShape="1">
          <a:blip r:embed="rId3">
            <a:alphaModFix/>
          </a:blip>
          <a:srcRect b="0" l="0" r="0" t="0"/>
          <a:stretch/>
        </p:blipFill>
        <p:spPr>
          <a:xfrm>
            <a:off x="9102874" y="6043899"/>
            <a:ext cx="1530000" cy="61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7"/>
          <p:cNvSpPr txBox="1"/>
          <p:nvPr>
            <p:ph type="ctrTitle"/>
          </p:nvPr>
        </p:nvSpPr>
        <p:spPr>
          <a:xfrm>
            <a:off x="796322" y="320040"/>
            <a:ext cx="6732237" cy="1524000"/>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User side attack—Pharming</a:t>
            </a:r>
            <a:endParaRPr/>
          </a:p>
        </p:txBody>
      </p:sp>
      <p:sp>
        <p:nvSpPr>
          <p:cNvPr id="378" name="Google Shape;378;p17"/>
          <p:cNvSpPr txBox="1"/>
          <p:nvPr>
            <p:ph idx="1" type="body"/>
          </p:nvPr>
        </p:nvSpPr>
        <p:spPr>
          <a:xfrm>
            <a:off x="796322" y="2252076"/>
            <a:ext cx="9321072" cy="2506737"/>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Exploit DNS poisoning attack</a:t>
            </a:r>
            <a:endParaRPr/>
          </a:p>
          <a:p>
            <a:pPr indent="-274320" lvl="0" marL="274320" rtl="0" algn="l">
              <a:lnSpc>
                <a:spcPct val="100000"/>
              </a:lnSpc>
              <a:spcBef>
                <a:spcPts val="1400"/>
              </a:spcBef>
              <a:spcAft>
                <a:spcPts val="0"/>
              </a:spcAft>
              <a:buSzPts val="1400"/>
              <a:buFont typeface="Courier New"/>
              <a:buChar char="o"/>
            </a:pPr>
            <a:r>
              <a:rPr lang="en-US"/>
              <a:t>Change IP addresses to redirect URLs to bad sites •</a:t>
            </a:r>
            <a:endParaRPr/>
          </a:p>
          <a:p>
            <a:pPr indent="-274320" lvl="0" marL="274320" rtl="0" algn="l">
              <a:lnSpc>
                <a:spcPct val="100000"/>
              </a:lnSpc>
              <a:spcBef>
                <a:spcPts val="1400"/>
              </a:spcBef>
              <a:spcAft>
                <a:spcPts val="0"/>
              </a:spcAft>
              <a:buSzPts val="1400"/>
              <a:buFont typeface="Courier New"/>
              <a:buChar char="o"/>
            </a:pPr>
            <a:r>
              <a:rPr lang="en-US"/>
              <a:t>Potentially more dangerous than phishing attacks</a:t>
            </a:r>
            <a:endParaRPr/>
          </a:p>
          <a:p>
            <a:pPr indent="-274320" lvl="0" marL="274320" rtl="0" algn="l">
              <a:lnSpc>
                <a:spcPct val="100000"/>
              </a:lnSpc>
              <a:spcBef>
                <a:spcPts val="1400"/>
              </a:spcBef>
              <a:spcAft>
                <a:spcPts val="0"/>
              </a:spcAft>
              <a:buSzPts val="1400"/>
              <a:buFont typeface="Courier New"/>
              <a:buChar char="o"/>
            </a:pPr>
            <a:r>
              <a:rPr lang="en-US"/>
              <a:t>DNS poisoning attacks are not uncommon:</a:t>
            </a:r>
            <a:endParaRPr/>
          </a:p>
          <a:p>
            <a:pPr indent="-274320" lvl="0" marL="274320" rtl="0" algn="l">
              <a:lnSpc>
                <a:spcPct val="100000"/>
              </a:lnSpc>
              <a:spcBef>
                <a:spcPts val="1400"/>
              </a:spcBef>
              <a:spcAft>
                <a:spcPts val="0"/>
              </a:spcAft>
              <a:buSzPts val="1400"/>
              <a:buFont typeface="Courier New"/>
              <a:buChar char="o"/>
            </a:pPr>
            <a:r>
              <a:rPr lang="en-US"/>
              <a:t>January 2005, the domain name for a large New York ISP, 	Panix, was hijacked to a site in Australia</a:t>
            </a:r>
            <a:endParaRPr/>
          </a:p>
          <a:p>
            <a:pPr indent="-274320" lvl="0" marL="274320" rtl="0" algn="l">
              <a:lnSpc>
                <a:spcPct val="100000"/>
              </a:lnSpc>
              <a:spcBef>
                <a:spcPts val="1400"/>
              </a:spcBef>
              <a:spcAft>
                <a:spcPts val="0"/>
              </a:spcAft>
              <a:buSzPts val="1400"/>
              <a:buFont typeface="Courier New"/>
              <a:buChar char="o"/>
            </a:pPr>
            <a:r>
              <a:rPr lang="en-US"/>
              <a:t>November 2004, Google and Amazon users were sent to 	Med Network Inc., an online pharmacy</a:t>
            </a:r>
            <a:endParaRPr/>
          </a:p>
          <a:p>
            <a:pPr indent="-185420" lvl="0" marL="274320" rtl="0" algn="l">
              <a:lnSpc>
                <a:spcPct val="100000"/>
              </a:lnSpc>
              <a:spcBef>
                <a:spcPts val="1400"/>
              </a:spcBef>
              <a:spcAft>
                <a:spcPts val="0"/>
              </a:spcAft>
              <a:buSzPts val="1400"/>
              <a:buFont typeface="Courier New"/>
              <a:buNone/>
            </a:pPr>
            <a:r>
              <a:t/>
            </a:r>
            <a:endParaRPr/>
          </a:p>
        </p:txBody>
      </p:sp>
      <p:pic>
        <p:nvPicPr>
          <p:cNvPr id="379" name="Google Shape;379;p17"/>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380" name="Google Shape;380;p17"/>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8"/>
          <p:cNvSpPr txBox="1"/>
          <p:nvPr>
            <p:ph type="ctrTitle"/>
          </p:nvPr>
        </p:nvSpPr>
        <p:spPr>
          <a:xfrm>
            <a:off x="796322" y="320040"/>
            <a:ext cx="6732237" cy="1524000"/>
          </a:xfrm>
          <a:prstGeom prst="rect">
            <a:avLst/>
          </a:prstGeom>
          <a:noFill/>
          <a:ln>
            <a:noFill/>
          </a:ln>
        </p:spPr>
        <p:txBody>
          <a:bodyPr anchorCtr="0" anchor="b" bIns="0" lIns="0" spcFirstLastPara="1" rIns="0" wrap="square" tIns="13325">
            <a:spAutoFit/>
          </a:bodyPr>
          <a:lstStyle/>
          <a:p>
            <a:pPr indent="0" lvl="0" marL="556260" rtl="0" algn="l">
              <a:lnSpc>
                <a:spcPct val="100000"/>
              </a:lnSpc>
              <a:spcBef>
                <a:spcPts val="0"/>
              </a:spcBef>
              <a:spcAft>
                <a:spcPts val="0"/>
              </a:spcAft>
              <a:buClr>
                <a:schemeClr val="dk1"/>
              </a:buClr>
              <a:buSzPts val="4400"/>
              <a:buFont typeface="Book Antiqua"/>
              <a:buNone/>
            </a:pPr>
            <a:r>
              <a:rPr lang="en-US" sz="4400"/>
              <a:t>DNS Cache Poisoning</a:t>
            </a:r>
            <a:endParaRPr sz="4400"/>
          </a:p>
        </p:txBody>
      </p:sp>
      <p:sp>
        <p:nvSpPr>
          <p:cNvPr id="386" name="Google Shape;386;p18"/>
          <p:cNvSpPr txBox="1"/>
          <p:nvPr>
            <p:ph idx="1" type="body"/>
          </p:nvPr>
        </p:nvSpPr>
        <p:spPr>
          <a:xfrm>
            <a:off x="796322" y="2252076"/>
            <a:ext cx="5797550" cy="3186642"/>
          </a:xfrm>
          <a:prstGeom prst="rect">
            <a:avLst/>
          </a:prstGeom>
          <a:noFill/>
          <a:ln>
            <a:noFill/>
          </a:ln>
        </p:spPr>
        <p:txBody>
          <a:bodyPr anchorCtr="0" anchor="t" bIns="0" lIns="0" spcFirstLastPara="1" rIns="0" wrap="square" tIns="12050">
            <a:spAutoFit/>
          </a:bodyPr>
          <a:lstStyle/>
          <a:p>
            <a:pPr indent="-285750" lvl="0" marL="299720" rtl="0" algn="l">
              <a:lnSpc>
                <a:spcPct val="100000"/>
              </a:lnSpc>
              <a:spcBef>
                <a:spcPts val="0"/>
              </a:spcBef>
              <a:spcAft>
                <a:spcPts val="0"/>
              </a:spcAft>
              <a:buSzPts val="1400"/>
              <a:buChar char="o"/>
            </a:pPr>
            <a:r>
              <a:rPr lang="en-US"/>
              <a:t>Attacker wants his IP address returned for a DNS query</a:t>
            </a:r>
            <a:endParaRPr/>
          </a:p>
          <a:p>
            <a:pPr indent="-285750" lvl="0" marL="299085" marR="5080" rtl="0" algn="l">
              <a:lnSpc>
                <a:spcPct val="103600"/>
              </a:lnSpc>
              <a:spcBef>
                <a:spcPts val="1665"/>
              </a:spcBef>
              <a:spcAft>
                <a:spcPts val="0"/>
              </a:spcAft>
              <a:buSzPts val="1400"/>
              <a:buChar char="o"/>
            </a:pPr>
            <a:r>
              <a:rPr lang="en-US"/>
              <a:t>When the resolver asks </a:t>
            </a:r>
            <a:r>
              <a:rPr b="1" lang="en-US">
                <a:solidFill>
                  <a:schemeClr val="accent1"/>
                </a:solidFill>
              </a:rPr>
              <a:t>ns1.google.com </a:t>
            </a:r>
            <a:r>
              <a:rPr lang="en-US"/>
              <a:t>for </a:t>
            </a:r>
            <a:r>
              <a:rPr b="1" lang="en-US" u="sng">
                <a:solidFill>
                  <a:srgbClr val="FF0000"/>
                </a:solidFill>
                <a:hlinkClick r:id="rId3">
                  <a:extLst>
                    <a:ext uri="{A12FA001-AC4F-418D-AE19-62706E023703}">
                      <ahyp:hlinkClr val="tx"/>
                    </a:ext>
                  </a:extLst>
                </a:hlinkClick>
              </a:rPr>
              <a:t>www.google.com</a:t>
            </a:r>
            <a:r>
              <a:rPr lang="en-US" u="sng">
                <a:solidFill>
                  <a:schemeClr val="hlink"/>
                </a:solidFill>
                <a:hlinkClick r:id="rId4"/>
              </a:rPr>
              <a:t>,</a:t>
            </a:r>
            <a:r>
              <a:rPr lang="en-US"/>
              <a:t> the attacker could reply first, with his own IP</a:t>
            </a:r>
            <a:endParaRPr/>
          </a:p>
          <a:p>
            <a:pPr indent="-285750" lvl="0" marL="299720" rtl="0" algn="l">
              <a:lnSpc>
                <a:spcPct val="100000"/>
              </a:lnSpc>
              <a:spcBef>
                <a:spcPts val="1665"/>
              </a:spcBef>
              <a:spcAft>
                <a:spcPts val="0"/>
              </a:spcAft>
              <a:buClr>
                <a:srgbClr val="000000"/>
              </a:buClr>
              <a:buSzPts val="1400"/>
              <a:buChar char="o"/>
            </a:pPr>
            <a:r>
              <a:rPr b="1" lang="en-US">
                <a:solidFill>
                  <a:schemeClr val="accent1"/>
                </a:solidFill>
              </a:rPr>
              <a:t>What is supposed to prevent this?</a:t>
            </a:r>
            <a:endParaRPr>
              <a:solidFill>
                <a:schemeClr val="accent1"/>
              </a:solidFill>
            </a:endParaRPr>
          </a:p>
          <a:p>
            <a:pPr indent="-285750" lvl="0" marL="299720" rtl="0" algn="l">
              <a:lnSpc>
                <a:spcPct val="100000"/>
              </a:lnSpc>
              <a:spcBef>
                <a:spcPts val="1780"/>
              </a:spcBef>
              <a:spcAft>
                <a:spcPts val="0"/>
              </a:spcAft>
              <a:buSzPts val="1400"/>
              <a:buChar char="o"/>
            </a:pPr>
            <a:r>
              <a:rPr lang="en-US"/>
              <a:t>Transaction or Query ID</a:t>
            </a:r>
            <a:endParaRPr/>
          </a:p>
          <a:p>
            <a:pPr indent="-285750" lvl="0" marL="299720" rtl="0" algn="l">
              <a:lnSpc>
                <a:spcPct val="100000"/>
              </a:lnSpc>
              <a:spcBef>
                <a:spcPts val="1270"/>
              </a:spcBef>
              <a:spcAft>
                <a:spcPts val="0"/>
              </a:spcAft>
              <a:buSzPts val="1621"/>
              <a:buChar char="o"/>
            </a:pPr>
            <a:r>
              <a:rPr lang="en-US"/>
              <a:t>16-bit random number</a:t>
            </a:r>
            <a:endParaRPr/>
          </a:p>
          <a:p>
            <a:pPr indent="-285750" lvl="0" marL="299720" rtl="0" algn="l">
              <a:lnSpc>
                <a:spcPct val="100000"/>
              </a:lnSpc>
              <a:spcBef>
                <a:spcPts val="1460"/>
              </a:spcBef>
              <a:spcAft>
                <a:spcPts val="0"/>
              </a:spcAft>
              <a:buSzPts val="1621"/>
              <a:buChar char="o"/>
            </a:pPr>
            <a:r>
              <a:rPr lang="en-US"/>
              <a:t>The real server knows the number, because it was contained in the query</a:t>
            </a:r>
            <a:endParaRPr/>
          </a:p>
          <a:p>
            <a:pPr indent="-285750" lvl="0" marL="299720" rtl="0" algn="l">
              <a:lnSpc>
                <a:spcPct val="100000"/>
              </a:lnSpc>
              <a:spcBef>
                <a:spcPts val="1495"/>
              </a:spcBef>
              <a:spcAft>
                <a:spcPts val="0"/>
              </a:spcAft>
              <a:buSzPts val="1621"/>
              <a:buChar char="o"/>
            </a:pPr>
            <a:r>
              <a:rPr lang="en-US"/>
              <a:t>The attacker has to guess</a:t>
            </a:r>
            <a:endParaRPr/>
          </a:p>
        </p:txBody>
      </p:sp>
      <p:pic>
        <p:nvPicPr>
          <p:cNvPr id="387" name="Google Shape;387;p18"/>
          <p:cNvPicPr preferRelativeResize="0"/>
          <p:nvPr/>
        </p:nvPicPr>
        <p:blipFill rotWithShape="1">
          <a:blip r:embed="rId5">
            <a:alphaModFix/>
          </a:blip>
          <a:srcRect b="0" l="0" r="0" t="0"/>
          <a:stretch/>
        </p:blipFill>
        <p:spPr>
          <a:xfrm>
            <a:off x="7549377" y="6167336"/>
            <a:ext cx="1530000" cy="612000"/>
          </a:xfrm>
          <a:prstGeom prst="rect">
            <a:avLst/>
          </a:prstGeom>
          <a:noFill/>
          <a:ln>
            <a:noFill/>
          </a:ln>
        </p:spPr>
      </p:pic>
      <p:sp>
        <p:nvSpPr>
          <p:cNvPr id="388" name="Google Shape;388;p18"/>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17</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9"/>
          <p:cNvSpPr txBox="1"/>
          <p:nvPr>
            <p:ph type="ctrTitle"/>
          </p:nvPr>
        </p:nvSpPr>
        <p:spPr>
          <a:xfrm>
            <a:off x="796322" y="320040"/>
            <a:ext cx="6732237" cy="1524000"/>
          </a:xfrm>
          <a:prstGeom prst="rect">
            <a:avLst/>
          </a:prstGeom>
          <a:noFill/>
          <a:ln>
            <a:noFill/>
          </a:ln>
        </p:spPr>
        <p:txBody>
          <a:bodyPr anchorCtr="0" anchor="b" bIns="0" lIns="0" spcFirstLastPara="1" rIns="0" wrap="square" tIns="0">
            <a:spAutoFit/>
          </a:bodyPr>
          <a:lstStyle/>
          <a:p>
            <a:pPr indent="-6350" lvl="0" marL="18415" marR="5080" rtl="0" algn="l">
              <a:lnSpc>
                <a:spcPct val="125750"/>
              </a:lnSpc>
              <a:spcBef>
                <a:spcPts val="0"/>
              </a:spcBef>
              <a:spcAft>
                <a:spcPts val="0"/>
              </a:spcAft>
              <a:buClr>
                <a:schemeClr val="dk1"/>
              </a:buClr>
              <a:buSzPts val="4000"/>
              <a:buFont typeface="Book Antiqua"/>
              <a:buNone/>
            </a:pPr>
            <a:r>
              <a:rPr lang="en-US" sz="4000"/>
              <a:t>DNS Cache Poisoning (contd.)</a:t>
            </a:r>
            <a:endParaRPr sz="4000"/>
          </a:p>
        </p:txBody>
      </p:sp>
      <p:sp>
        <p:nvSpPr>
          <p:cNvPr id="394" name="Google Shape;394;p19"/>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Responding before the real DNS server</a:t>
            </a:r>
            <a:endParaRPr/>
          </a:p>
          <a:p>
            <a:pPr indent="-274320" lvl="0" marL="274320" rtl="0" algn="l">
              <a:lnSpc>
                <a:spcPct val="100000"/>
              </a:lnSpc>
              <a:spcBef>
                <a:spcPts val="1400"/>
              </a:spcBef>
              <a:spcAft>
                <a:spcPts val="0"/>
              </a:spcAft>
              <a:buSzPts val="1400"/>
              <a:buFont typeface="Courier New"/>
              <a:buChar char="o"/>
            </a:pPr>
            <a:r>
              <a:rPr lang="en-US"/>
              <a:t>An attacker can guess when a DNS cache entry times out 	and a query has been sent, and provide a fake response.</a:t>
            </a:r>
            <a:endParaRPr/>
          </a:p>
          <a:p>
            <a:pPr indent="-274320" lvl="0" marL="274320" rtl="0" algn="l">
              <a:lnSpc>
                <a:spcPct val="100000"/>
              </a:lnSpc>
              <a:spcBef>
                <a:spcPts val="1400"/>
              </a:spcBef>
              <a:spcAft>
                <a:spcPts val="0"/>
              </a:spcAft>
              <a:buSzPts val="1400"/>
              <a:buFont typeface="Courier New"/>
              <a:buChar char="o"/>
            </a:pPr>
            <a:r>
              <a:rPr lang="en-US"/>
              <a:t>The fake response will be accepted only when its 16-bit 	transaction ID matches the query</a:t>
            </a:r>
            <a:endParaRPr/>
          </a:p>
          <a:p>
            <a:pPr indent="-274320" lvl="0" marL="274320" rtl="0" algn="l">
              <a:lnSpc>
                <a:spcPct val="100000"/>
              </a:lnSpc>
              <a:spcBef>
                <a:spcPts val="1400"/>
              </a:spcBef>
              <a:spcAft>
                <a:spcPts val="0"/>
              </a:spcAft>
              <a:buSzPts val="1400"/>
              <a:buFont typeface="Courier New"/>
              <a:buChar char="o"/>
            </a:pPr>
            <a:r>
              <a:rPr lang="en-US"/>
              <a:t>CERT reported in 1997 that BIND uses sequential 	transaction ID and is easily predicted</a:t>
            </a:r>
            <a:endParaRPr/>
          </a:p>
          <a:p>
            <a:pPr indent="-274320" lvl="0" marL="274320" rtl="0" algn="l">
              <a:lnSpc>
                <a:spcPct val="100000"/>
              </a:lnSpc>
              <a:spcBef>
                <a:spcPts val="1400"/>
              </a:spcBef>
              <a:spcAft>
                <a:spcPts val="0"/>
              </a:spcAft>
              <a:buSzPts val="1400"/>
              <a:buFont typeface="Courier New"/>
              <a:buChar char="o"/>
            </a:pPr>
            <a:r>
              <a:rPr lang="en-US"/>
              <a:t>fixed by using random transaction IDs</a:t>
            </a:r>
            <a:endParaRPr/>
          </a:p>
          <a:p>
            <a:pPr indent="-185420" lvl="0" marL="274320" rtl="0" algn="l">
              <a:lnSpc>
                <a:spcPct val="100000"/>
              </a:lnSpc>
              <a:spcBef>
                <a:spcPts val="1400"/>
              </a:spcBef>
              <a:spcAft>
                <a:spcPts val="0"/>
              </a:spcAft>
              <a:buSzPts val="1400"/>
              <a:buFont typeface="Courier New"/>
              <a:buNone/>
            </a:pPr>
            <a:r>
              <a:t/>
            </a:r>
            <a:endParaRPr/>
          </a:p>
        </p:txBody>
      </p:sp>
      <p:pic>
        <p:nvPicPr>
          <p:cNvPr id="395" name="Google Shape;395;p19"/>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396" name="Google Shape;396;p19"/>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0"/>
          <p:cNvSpPr txBox="1"/>
          <p:nvPr>
            <p:ph type="ctrTitle"/>
          </p:nvPr>
        </p:nvSpPr>
        <p:spPr>
          <a:xfrm>
            <a:off x="393200" y="735684"/>
            <a:ext cx="8568190" cy="396888"/>
          </a:xfrm>
          <a:prstGeom prst="rect">
            <a:avLst/>
          </a:prstGeom>
          <a:noFill/>
          <a:ln>
            <a:noFill/>
          </a:ln>
        </p:spPr>
        <p:txBody>
          <a:bodyPr anchorCtr="0" anchor="b" bIns="0" lIns="0" spcFirstLastPara="1" rIns="0" wrap="square" tIns="12050">
            <a:spAutoFit/>
          </a:bodyPr>
          <a:lstStyle/>
          <a:p>
            <a:pPr indent="0" lvl="0" marL="669290" rtl="0" algn="l">
              <a:lnSpc>
                <a:spcPct val="100000"/>
              </a:lnSpc>
              <a:spcBef>
                <a:spcPts val="0"/>
              </a:spcBef>
              <a:spcAft>
                <a:spcPts val="0"/>
              </a:spcAft>
              <a:buClr>
                <a:schemeClr val="dk1"/>
              </a:buClr>
              <a:buSzPts val="2500"/>
              <a:buFont typeface="Book Antiqua"/>
              <a:buNone/>
            </a:pPr>
            <a:r>
              <a:rPr lang="en-US" sz="2500"/>
              <a:t>DNS Cache Poisoning: Racing to Respond First</a:t>
            </a:r>
            <a:endParaRPr sz="2500"/>
          </a:p>
        </p:txBody>
      </p:sp>
      <p:pic>
        <p:nvPicPr>
          <p:cNvPr id="402" name="Google Shape;402;p20"/>
          <p:cNvPicPr preferRelativeResize="0"/>
          <p:nvPr/>
        </p:nvPicPr>
        <p:blipFill rotWithShape="1">
          <a:blip r:embed="rId3">
            <a:alphaModFix/>
          </a:blip>
          <a:srcRect b="0" l="0" r="0" t="0"/>
          <a:stretch/>
        </p:blipFill>
        <p:spPr>
          <a:xfrm>
            <a:off x="946751" y="1543665"/>
            <a:ext cx="8964165" cy="4306529"/>
          </a:xfrm>
          <a:prstGeom prst="rect">
            <a:avLst/>
          </a:prstGeom>
          <a:noFill/>
          <a:ln>
            <a:noFill/>
          </a:ln>
        </p:spPr>
      </p:pic>
      <p:pic>
        <p:nvPicPr>
          <p:cNvPr id="403" name="Google Shape;403;p20"/>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
        <p:nvSpPr>
          <p:cNvPr id="404" name="Google Shape;404;p20"/>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1"/>
          <p:cNvSpPr txBox="1"/>
          <p:nvPr>
            <p:ph type="ctrTitle"/>
          </p:nvPr>
        </p:nvSpPr>
        <p:spPr>
          <a:xfrm>
            <a:off x="707832" y="784538"/>
            <a:ext cx="8957278" cy="489231"/>
          </a:xfrm>
          <a:prstGeom prst="rect">
            <a:avLst/>
          </a:prstGeom>
          <a:noFill/>
          <a:ln>
            <a:noFill/>
          </a:ln>
        </p:spPr>
        <p:txBody>
          <a:bodyPr anchorCtr="0" anchor="b" bIns="0" lIns="0" spcFirstLastPara="1" rIns="0" wrap="square" tIns="8250">
            <a:spAutoFit/>
          </a:bodyPr>
          <a:lstStyle/>
          <a:p>
            <a:pPr indent="-6350" lvl="0" marL="18415" marR="5080" rtl="0" algn="l">
              <a:lnSpc>
                <a:spcPct val="125200"/>
              </a:lnSpc>
              <a:spcBef>
                <a:spcPts val="0"/>
              </a:spcBef>
              <a:spcAft>
                <a:spcPts val="0"/>
              </a:spcAft>
              <a:buClr>
                <a:schemeClr val="dk1"/>
              </a:buClr>
              <a:buSzPts val="2500"/>
              <a:buFont typeface="Book Antiqua"/>
              <a:buNone/>
            </a:pPr>
            <a:r>
              <a:rPr lang="en-US" sz="2500"/>
              <a:t>DNS Cache Poisoning Attack 1 Schuba and Spafford in 1993</a:t>
            </a:r>
            <a:endParaRPr sz="2500"/>
          </a:p>
        </p:txBody>
      </p:sp>
      <p:sp>
        <p:nvSpPr>
          <p:cNvPr id="410" name="Google Shape;410;p21"/>
          <p:cNvSpPr txBox="1"/>
          <p:nvPr>
            <p:ph idx="1" type="body"/>
          </p:nvPr>
        </p:nvSpPr>
        <p:spPr>
          <a:xfrm>
            <a:off x="707832" y="1740797"/>
            <a:ext cx="7079316" cy="3568621"/>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Intuition: Predictable Query ID (QID)</a:t>
            </a:r>
            <a:endParaRPr/>
          </a:p>
          <a:p>
            <a:pPr indent="-274320" lvl="0" marL="274320" rtl="0" algn="l">
              <a:lnSpc>
                <a:spcPct val="100000"/>
              </a:lnSpc>
              <a:spcBef>
                <a:spcPts val="1400"/>
              </a:spcBef>
              <a:spcAft>
                <a:spcPts val="0"/>
              </a:spcAft>
              <a:buSzPts val="1400"/>
              <a:buFont typeface="Courier New"/>
              <a:buChar char="o"/>
            </a:pPr>
            <a:r>
              <a:rPr lang="en-US"/>
              <a:t>First, guess QID:</a:t>
            </a:r>
            <a:endParaRPr/>
          </a:p>
          <a:p>
            <a:pPr indent="-274320" lvl="0" marL="274320" rtl="0" algn="l">
              <a:lnSpc>
                <a:spcPct val="100000"/>
              </a:lnSpc>
              <a:spcBef>
                <a:spcPts val="1400"/>
              </a:spcBef>
              <a:spcAft>
                <a:spcPts val="0"/>
              </a:spcAft>
              <a:buSzPts val="1400"/>
              <a:buFont typeface="Courier New"/>
              <a:buChar char="o"/>
            </a:pPr>
            <a:r>
              <a:rPr lang="en-US"/>
              <a:t>Ask (dns.target.com) for www.evil.org</a:t>
            </a:r>
            <a:endParaRPr/>
          </a:p>
          <a:p>
            <a:pPr indent="-274320" lvl="0" marL="274320" rtl="0" algn="l">
              <a:lnSpc>
                <a:spcPct val="100000"/>
              </a:lnSpc>
              <a:spcBef>
                <a:spcPts val="1400"/>
              </a:spcBef>
              <a:spcAft>
                <a:spcPts val="0"/>
              </a:spcAft>
              <a:buSzPts val="1400"/>
              <a:buFont typeface="Courier New"/>
              <a:buChar char="o"/>
            </a:pPr>
            <a:r>
              <a:rPr lang="en-US"/>
              <a:t>Request is sent to dns.evil.org (get QID)</a:t>
            </a:r>
            <a:endParaRPr/>
          </a:p>
          <a:p>
            <a:pPr indent="-274320" lvl="0" marL="274320" rtl="0" algn="l">
              <a:lnSpc>
                <a:spcPct val="100000"/>
              </a:lnSpc>
              <a:spcBef>
                <a:spcPts val="1400"/>
              </a:spcBef>
              <a:spcAft>
                <a:spcPts val="0"/>
              </a:spcAft>
              <a:buSzPts val="1400"/>
              <a:buFont typeface="Courier New"/>
              <a:buChar char="o"/>
            </a:pPr>
            <a:r>
              <a:rPr lang="en-US"/>
              <a:t>Attacker controls dns.evil.org</a:t>
            </a:r>
            <a:endParaRPr/>
          </a:p>
          <a:p>
            <a:pPr indent="-274320" lvl="0" marL="274320" rtl="0" algn="l">
              <a:lnSpc>
                <a:spcPct val="100000"/>
              </a:lnSpc>
              <a:spcBef>
                <a:spcPts val="1400"/>
              </a:spcBef>
              <a:spcAft>
                <a:spcPts val="0"/>
              </a:spcAft>
              <a:buSzPts val="1400"/>
              <a:buFont typeface="Courier New"/>
              <a:buChar char="o"/>
            </a:pPr>
            <a:r>
              <a:rPr lang="en-US"/>
              <a:t>Second, attack:</a:t>
            </a:r>
            <a:endParaRPr/>
          </a:p>
          <a:p>
            <a:pPr indent="-274320" lvl="0" marL="274320" rtl="0" algn="l">
              <a:lnSpc>
                <a:spcPct val="100000"/>
              </a:lnSpc>
              <a:spcBef>
                <a:spcPts val="1400"/>
              </a:spcBef>
              <a:spcAft>
                <a:spcPts val="0"/>
              </a:spcAft>
              <a:buSzPts val="1400"/>
              <a:buFont typeface="Courier New"/>
              <a:buChar char="o"/>
            </a:pPr>
            <a:r>
              <a:rPr lang="en-US"/>
              <a:t>Ask (dns.target.com) for www.yahoo.com</a:t>
            </a:r>
            <a:endParaRPr/>
          </a:p>
          <a:p>
            <a:pPr indent="-274320" lvl="0" marL="274320" rtl="0" algn="l">
              <a:lnSpc>
                <a:spcPct val="100000"/>
              </a:lnSpc>
              <a:spcBef>
                <a:spcPts val="1400"/>
              </a:spcBef>
              <a:spcAft>
                <a:spcPts val="0"/>
              </a:spcAft>
              <a:buSzPts val="1400"/>
              <a:buFont typeface="Courier New"/>
              <a:buChar char="o"/>
            </a:pPr>
            <a:r>
              <a:rPr lang="en-US"/>
              <a:t>Gives responses from dns.yahoo.com to the attackers chosen IP</a:t>
            </a:r>
            <a:endParaRPr/>
          </a:p>
          <a:p>
            <a:pPr indent="-185420" lvl="0" marL="274320" rtl="0" algn="l">
              <a:lnSpc>
                <a:spcPct val="100000"/>
              </a:lnSpc>
              <a:spcBef>
                <a:spcPts val="1400"/>
              </a:spcBef>
              <a:spcAft>
                <a:spcPts val="0"/>
              </a:spcAft>
              <a:buSzPts val="1400"/>
              <a:buFont typeface="Courier New"/>
              <a:buNone/>
            </a:pPr>
            <a:r>
              <a:t/>
            </a:r>
            <a:endParaRPr/>
          </a:p>
        </p:txBody>
      </p:sp>
      <p:pic>
        <p:nvPicPr>
          <p:cNvPr id="411" name="Google Shape;411;p21"/>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12" name="Google Shape;412;p21"/>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20</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2"/>
          <p:cNvSpPr txBox="1"/>
          <p:nvPr>
            <p:ph type="ctrTitle"/>
          </p:nvPr>
        </p:nvSpPr>
        <p:spPr>
          <a:xfrm>
            <a:off x="796322" y="320040"/>
            <a:ext cx="6732237" cy="1524000"/>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Defense: the Bailiwicks Rules</a:t>
            </a:r>
            <a:endParaRPr/>
          </a:p>
        </p:txBody>
      </p:sp>
      <p:sp>
        <p:nvSpPr>
          <p:cNvPr id="418" name="Google Shape;418;p22"/>
          <p:cNvSpPr txBox="1"/>
          <p:nvPr>
            <p:ph idx="1" type="body"/>
          </p:nvPr>
        </p:nvSpPr>
        <p:spPr>
          <a:xfrm>
            <a:off x="904477" y="2340566"/>
            <a:ext cx="5797550"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The bailiwick system prevents foo.com from declaring anything about com, or some other new TLD, or www.google.com</a:t>
            </a:r>
            <a:endParaRPr/>
          </a:p>
          <a:p>
            <a:pPr indent="-274320" lvl="0" marL="274320" rtl="0" algn="l">
              <a:lnSpc>
                <a:spcPct val="100000"/>
              </a:lnSpc>
              <a:spcBef>
                <a:spcPts val="1400"/>
              </a:spcBef>
              <a:spcAft>
                <a:spcPts val="0"/>
              </a:spcAft>
              <a:buSzPts val="1400"/>
              <a:buFont typeface="Courier New"/>
              <a:buChar char="o"/>
            </a:pPr>
            <a:r>
              <a:rPr lang="en-US"/>
              <a:t>Using the bailiwicks rules</a:t>
            </a:r>
            <a:endParaRPr/>
          </a:p>
          <a:p>
            <a:pPr indent="-274320" lvl="0" marL="274320" rtl="0" algn="l">
              <a:lnSpc>
                <a:spcPct val="100000"/>
              </a:lnSpc>
              <a:spcBef>
                <a:spcPts val="1400"/>
              </a:spcBef>
              <a:spcAft>
                <a:spcPts val="0"/>
              </a:spcAft>
              <a:buSzPts val="1400"/>
              <a:buFont typeface="Courier New"/>
              <a:buChar char="o"/>
            </a:pPr>
            <a:r>
              <a:rPr lang="en-US"/>
              <a:t>The root servers can return any record</a:t>
            </a:r>
            <a:endParaRPr/>
          </a:p>
          <a:p>
            <a:pPr indent="-274320" lvl="0" marL="274320" rtl="0" algn="l">
              <a:lnSpc>
                <a:spcPct val="100000"/>
              </a:lnSpc>
              <a:spcBef>
                <a:spcPts val="1400"/>
              </a:spcBef>
              <a:spcAft>
                <a:spcPts val="0"/>
              </a:spcAft>
              <a:buSzPts val="1400"/>
              <a:buFont typeface="Courier New"/>
              <a:buChar char="o"/>
            </a:pPr>
            <a:r>
              <a:rPr lang="en-US"/>
              <a:t>The com servers can return any record for com</a:t>
            </a:r>
            <a:endParaRPr/>
          </a:p>
          <a:p>
            <a:pPr indent="-274320" lvl="0" marL="274320" rtl="0" algn="l">
              <a:lnSpc>
                <a:spcPct val="100000"/>
              </a:lnSpc>
              <a:spcBef>
                <a:spcPts val="1400"/>
              </a:spcBef>
              <a:spcAft>
                <a:spcPts val="0"/>
              </a:spcAft>
              <a:buSzPts val="1400"/>
              <a:buFont typeface="Courier New"/>
              <a:buChar char="o"/>
            </a:pPr>
            <a:r>
              <a:rPr lang="en-US"/>
              <a:t>The google.com servers can return any record for</a:t>
            </a:r>
            <a:endParaRPr/>
          </a:p>
          <a:p>
            <a:pPr indent="-274320" lvl="0" marL="274320" rtl="0" algn="l">
              <a:lnSpc>
                <a:spcPct val="100000"/>
              </a:lnSpc>
              <a:spcBef>
                <a:spcPts val="1400"/>
              </a:spcBef>
              <a:spcAft>
                <a:spcPts val="0"/>
              </a:spcAft>
              <a:buSzPts val="1400"/>
              <a:buFont typeface="Courier New"/>
              <a:buChar char="o"/>
            </a:pPr>
            <a:r>
              <a:rPr lang="en-US"/>
              <a:t>google.com</a:t>
            </a:r>
            <a:endParaRPr/>
          </a:p>
          <a:p>
            <a:pPr indent="-185420" lvl="0" marL="274320" rtl="0" algn="l">
              <a:lnSpc>
                <a:spcPct val="100000"/>
              </a:lnSpc>
              <a:spcBef>
                <a:spcPts val="1400"/>
              </a:spcBef>
              <a:spcAft>
                <a:spcPts val="0"/>
              </a:spcAft>
              <a:buSzPts val="1400"/>
              <a:buFont typeface="Courier New"/>
              <a:buNone/>
            </a:pPr>
            <a:r>
              <a:t/>
            </a:r>
            <a:endParaRPr/>
          </a:p>
        </p:txBody>
      </p:sp>
      <p:pic>
        <p:nvPicPr>
          <p:cNvPr id="419" name="Google Shape;419;p22"/>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20" name="Google Shape;420;p22"/>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3"/>
          <p:cNvSpPr txBox="1"/>
          <p:nvPr>
            <p:ph type="ctrTitle"/>
          </p:nvPr>
        </p:nvSpPr>
        <p:spPr>
          <a:xfrm>
            <a:off x="471858" y="896607"/>
            <a:ext cx="9429226" cy="1065420"/>
          </a:xfrm>
          <a:prstGeom prst="rect">
            <a:avLst/>
          </a:prstGeom>
          <a:noFill/>
          <a:ln>
            <a:noFill/>
          </a:ln>
        </p:spPr>
        <p:txBody>
          <a:bodyPr anchorCtr="0" anchor="b" bIns="0" lIns="0" spcFirstLastPara="1" rIns="0" wrap="square" tIns="12700">
            <a:spAutoFit/>
          </a:bodyPr>
          <a:lstStyle/>
          <a:p>
            <a:pPr indent="0" lvl="0" marL="576580" rtl="0" algn="l">
              <a:lnSpc>
                <a:spcPct val="95000"/>
              </a:lnSpc>
              <a:spcBef>
                <a:spcPts val="0"/>
              </a:spcBef>
              <a:spcAft>
                <a:spcPts val="0"/>
              </a:spcAft>
              <a:buClr>
                <a:schemeClr val="dk1"/>
              </a:buClr>
              <a:buSzPts val="3600"/>
              <a:buFont typeface="Book Antiqua"/>
              <a:buNone/>
            </a:pPr>
            <a:r>
              <a:rPr lang="en-US"/>
              <a:t>DNS Cache Poisoning Attack 2</a:t>
            </a:r>
            <a:endParaRPr/>
          </a:p>
          <a:p>
            <a:pPr indent="0" lvl="0" marL="676910" rtl="0" algn="l">
              <a:lnSpc>
                <a:spcPct val="95000"/>
              </a:lnSpc>
              <a:spcBef>
                <a:spcPts val="0"/>
              </a:spcBef>
              <a:spcAft>
                <a:spcPts val="0"/>
              </a:spcAft>
              <a:buClr>
                <a:schemeClr val="dk1"/>
              </a:buClr>
              <a:buSzPts val="3600"/>
              <a:buFont typeface="Times New Roman"/>
              <a:buNone/>
            </a:pPr>
            <a:r>
              <a:rPr i="1" lang="en-US">
                <a:latin typeface="Times New Roman"/>
                <a:ea typeface="Times New Roman"/>
                <a:cs typeface="Times New Roman"/>
                <a:sym typeface="Times New Roman"/>
              </a:rPr>
              <a:t>Birthday</a:t>
            </a:r>
            <a:r>
              <a:rPr i="1" lang="en-US"/>
              <a:t> </a:t>
            </a:r>
            <a:r>
              <a:rPr i="1" lang="en-US">
                <a:latin typeface="Times New Roman"/>
                <a:ea typeface="Times New Roman"/>
                <a:cs typeface="Times New Roman"/>
                <a:sym typeface="Times New Roman"/>
              </a:rPr>
              <a:t>Attack</a:t>
            </a:r>
            <a:r>
              <a:rPr i="1" lang="en-US"/>
              <a:t> </a:t>
            </a:r>
            <a:r>
              <a:rPr lang="en-US"/>
              <a:t>– Vagner Sacramento 2002</a:t>
            </a:r>
            <a:endParaRPr/>
          </a:p>
        </p:txBody>
      </p:sp>
      <p:sp>
        <p:nvSpPr>
          <p:cNvPr id="426" name="Google Shape;426;p23"/>
          <p:cNvSpPr txBox="1"/>
          <p:nvPr>
            <p:ph idx="1" type="body"/>
          </p:nvPr>
        </p:nvSpPr>
        <p:spPr>
          <a:xfrm>
            <a:off x="796321" y="2252076"/>
            <a:ext cx="6627033" cy="2850866"/>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600"/>
              <a:t>Have many clients send the same DNS request to the resolver</a:t>
            </a:r>
            <a:endParaRPr sz="1600"/>
          </a:p>
          <a:p>
            <a:pPr indent="-274320" lvl="0" marL="274320" rtl="0" algn="l">
              <a:lnSpc>
                <a:spcPct val="100000"/>
              </a:lnSpc>
              <a:spcBef>
                <a:spcPts val="1400"/>
              </a:spcBef>
              <a:spcAft>
                <a:spcPts val="0"/>
              </a:spcAft>
              <a:buSzPts val="1400"/>
              <a:buFont typeface="Courier New"/>
              <a:buChar char="o"/>
            </a:pPr>
            <a:r>
              <a:rPr lang="en-US" sz="1600"/>
              <a:t>Each such request generated a DNS query</a:t>
            </a:r>
            <a:endParaRPr sz="1600"/>
          </a:p>
          <a:p>
            <a:pPr indent="-274320" lvl="0" marL="274320" rtl="0" algn="l">
              <a:lnSpc>
                <a:spcPct val="100000"/>
              </a:lnSpc>
              <a:spcBef>
                <a:spcPts val="1400"/>
              </a:spcBef>
              <a:spcAft>
                <a:spcPts val="0"/>
              </a:spcAft>
              <a:buSzPts val="1400"/>
              <a:buFont typeface="Courier New"/>
              <a:buChar char="o"/>
            </a:pPr>
            <a:r>
              <a:rPr lang="en-US" sz="1600"/>
              <a:t>Send hundreds of reply with random TXID at the same time</a:t>
            </a:r>
            <a:endParaRPr sz="1600"/>
          </a:p>
          <a:p>
            <a:pPr indent="-274320" lvl="0" marL="274320" rtl="0" algn="l">
              <a:lnSpc>
                <a:spcPct val="100000"/>
              </a:lnSpc>
              <a:spcBef>
                <a:spcPts val="1400"/>
              </a:spcBef>
              <a:spcAft>
                <a:spcPts val="0"/>
              </a:spcAft>
              <a:buSzPts val="1400"/>
              <a:buFont typeface="Courier New"/>
              <a:buChar char="o"/>
            </a:pPr>
            <a:r>
              <a:rPr lang="en-US" sz="1600"/>
              <a:t>Due to birthday paradox, the success probability can be close to 1:</a:t>
            </a:r>
            <a:endParaRPr sz="1600"/>
          </a:p>
          <a:p>
            <a:pPr indent="-274320" lvl="0" marL="274320" rtl="0" algn="l">
              <a:lnSpc>
                <a:spcPct val="100000"/>
              </a:lnSpc>
              <a:spcBef>
                <a:spcPts val="1400"/>
              </a:spcBef>
              <a:spcAft>
                <a:spcPts val="0"/>
              </a:spcAft>
              <a:buSzPts val="1400"/>
              <a:buFont typeface="Courier New"/>
              <a:buChar char="o"/>
            </a:pPr>
            <a:r>
              <a:rPr lang="en-US" sz="1600"/>
              <a:t>With a few hundred client queries and several hundred fake responses</a:t>
            </a:r>
            <a:endParaRPr sz="1600"/>
          </a:p>
          <a:p>
            <a:pPr indent="-185420" lvl="0" marL="274320" rtl="0" algn="l">
              <a:lnSpc>
                <a:spcPct val="100000"/>
              </a:lnSpc>
              <a:spcBef>
                <a:spcPts val="1400"/>
              </a:spcBef>
              <a:spcAft>
                <a:spcPts val="0"/>
              </a:spcAft>
              <a:buSzPts val="1400"/>
              <a:buFont typeface="Courier New"/>
              <a:buNone/>
            </a:pPr>
            <a:r>
              <a:t/>
            </a:r>
            <a:endParaRPr/>
          </a:p>
        </p:txBody>
      </p:sp>
      <p:pic>
        <p:nvPicPr>
          <p:cNvPr id="427" name="Google Shape;427;p23"/>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28" name="Google Shape;428;p23"/>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22</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4"/>
          <p:cNvSpPr txBox="1"/>
          <p:nvPr>
            <p:ph type="ctrTitle"/>
          </p:nvPr>
        </p:nvSpPr>
        <p:spPr>
          <a:xfrm>
            <a:off x="664789" y="726120"/>
            <a:ext cx="7649588"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DNS Cache Poisoning – so far</a:t>
            </a:r>
            <a:endParaRPr/>
          </a:p>
        </p:txBody>
      </p:sp>
      <p:sp>
        <p:nvSpPr>
          <p:cNvPr id="434" name="Google Shape;434;p24"/>
          <p:cNvSpPr txBox="1"/>
          <p:nvPr>
            <p:ph idx="1" type="body"/>
          </p:nvPr>
        </p:nvSpPr>
        <p:spPr>
          <a:xfrm>
            <a:off x="824241" y="1772509"/>
            <a:ext cx="6253407" cy="3312982"/>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100000"/>
              <a:buFont typeface="Courier New"/>
              <a:buChar char="o"/>
            </a:pPr>
            <a:r>
              <a:rPr lang="en-US"/>
              <a:t>Early versions of DNS servers deterministically incremented the ID field</a:t>
            </a:r>
            <a:endParaRPr/>
          </a:p>
          <a:p>
            <a:pPr indent="-274320" lvl="0" marL="274320" rtl="0" algn="l">
              <a:lnSpc>
                <a:spcPct val="100000"/>
              </a:lnSpc>
              <a:spcBef>
                <a:spcPts val="1400"/>
              </a:spcBef>
              <a:spcAft>
                <a:spcPts val="0"/>
              </a:spcAft>
              <a:buSzPct val="100000"/>
              <a:buFont typeface="Courier New"/>
              <a:buChar char="o"/>
            </a:pPr>
            <a:r>
              <a:rPr lang="en-US"/>
              <a:t>Vulnerabilities were discovered in the random ID generation</a:t>
            </a:r>
            <a:endParaRPr/>
          </a:p>
          <a:p>
            <a:pPr indent="-274320" lvl="0" marL="274320" rtl="0" algn="l">
              <a:lnSpc>
                <a:spcPct val="100000"/>
              </a:lnSpc>
              <a:spcBef>
                <a:spcPts val="1400"/>
              </a:spcBef>
              <a:spcAft>
                <a:spcPts val="0"/>
              </a:spcAft>
              <a:buSzPct val="100000"/>
              <a:buFont typeface="Courier New"/>
              <a:buChar char="o"/>
            </a:pPr>
            <a:r>
              <a:rPr lang="en-US"/>
              <a:t>Weak random number generator</a:t>
            </a:r>
            <a:endParaRPr/>
          </a:p>
          <a:p>
            <a:pPr indent="-274320" lvl="0" marL="274320" rtl="0" algn="l">
              <a:lnSpc>
                <a:spcPct val="100000"/>
              </a:lnSpc>
              <a:spcBef>
                <a:spcPts val="1400"/>
              </a:spcBef>
              <a:spcAft>
                <a:spcPts val="0"/>
              </a:spcAft>
              <a:buSzPct val="100000"/>
              <a:buFont typeface="Courier New"/>
              <a:buChar char="o"/>
            </a:pPr>
            <a:r>
              <a:rPr lang="en-US"/>
              <a:t>The attacker is able to predict the ID if knowing several IDs in previous transactions</a:t>
            </a:r>
            <a:endParaRPr/>
          </a:p>
          <a:p>
            <a:pPr indent="-274320" lvl="0" marL="274320" rtl="0" algn="l">
              <a:lnSpc>
                <a:spcPct val="100000"/>
              </a:lnSpc>
              <a:spcBef>
                <a:spcPts val="1400"/>
              </a:spcBef>
              <a:spcAft>
                <a:spcPts val="0"/>
              </a:spcAft>
              <a:buSzPct val="100000"/>
              <a:buFont typeface="Courier New"/>
              <a:buChar char="o"/>
            </a:pPr>
            <a:r>
              <a:rPr lang="en-US"/>
              <a:t>Birthday attack</a:t>
            </a:r>
            <a:endParaRPr/>
          </a:p>
          <a:p>
            <a:pPr indent="-274320" lvl="0" marL="274320" rtl="0" algn="l">
              <a:lnSpc>
                <a:spcPct val="100000"/>
              </a:lnSpc>
              <a:spcBef>
                <a:spcPts val="1400"/>
              </a:spcBef>
              <a:spcAft>
                <a:spcPts val="0"/>
              </a:spcAft>
              <a:buSzPct val="100000"/>
              <a:buFont typeface="Courier New"/>
              <a:buChar char="o"/>
            </a:pPr>
            <a:r>
              <a:rPr lang="en-US"/>
              <a:t>16- bit (only 65,536 options).</a:t>
            </a:r>
            <a:endParaRPr/>
          </a:p>
          <a:p>
            <a:pPr indent="-274320" lvl="0" marL="274320" rtl="0" algn="l">
              <a:lnSpc>
                <a:spcPct val="100000"/>
              </a:lnSpc>
              <a:spcBef>
                <a:spcPts val="1400"/>
              </a:spcBef>
              <a:spcAft>
                <a:spcPts val="0"/>
              </a:spcAft>
              <a:buSzPct val="100000"/>
              <a:buFont typeface="Courier New"/>
              <a:buChar char="o"/>
            </a:pPr>
            <a:r>
              <a:rPr lang="en-US"/>
              <a:t>Force the resolver to send many identical queries, with different IDs, at the same time</a:t>
            </a:r>
            <a:endParaRPr/>
          </a:p>
          <a:p>
            <a:pPr indent="-274320" lvl="0" marL="274320" rtl="0" algn="l">
              <a:lnSpc>
                <a:spcPct val="100000"/>
              </a:lnSpc>
              <a:spcBef>
                <a:spcPts val="1400"/>
              </a:spcBef>
              <a:spcAft>
                <a:spcPts val="0"/>
              </a:spcAft>
              <a:buSzPct val="100000"/>
              <a:buFont typeface="Courier New"/>
              <a:buChar char="o"/>
            </a:pPr>
            <a:r>
              <a:rPr lang="en-US"/>
              <a:t>Increase the probability of making a correct guess</a:t>
            </a:r>
            <a:endParaRPr/>
          </a:p>
          <a:p>
            <a:pPr indent="-192087" lvl="0" marL="274320" rtl="0" algn="l">
              <a:lnSpc>
                <a:spcPct val="100000"/>
              </a:lnSpc>
              <a:spcBef>
                <a:spcPts val="1400"/>
              </a:spcBef>
              <a:spcAft>
                <a:spcPts val="0"/>
              </a:spcAft>
              <a:buSzPct val="100000"/>
              <a:buFont typeface="Courier New"/>
              <a:buNone/>
            </a:pPr>
            <a:r>
              <a:t/>
            </a:r>
            <a:endParaRPr/>
          </a:p>
        </p:txBody>
      </p:sp>
      <p:pic>
        <p:nvPicPr>
          <p:cNvPr id="435" name="Google Shape;435;p24"/>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36" name="Google Shape;436;p24"/>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23</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5"/>
          <p:cNvSpPr txBox="1"/>
          <p:nvPr>
            <p:ph type="ctrTitle"/>
          </p:nvPr>
        </p:nvSpPr>
        <p:spPr>
          <a:xfrm>
            <a:off x="796322" y="710396"/>
            <a:ext cx="9134259" cy="1133644"/>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DNS Cache Poisoning Attack 3</a:t>
            </a:r>
            <a:endParaRPr/>
          </a:p>
          <a:p>
            <a:pPr indent="0" lvl="0" marL="147955" rtl="0" algn="l">
              <a:lnSpc>
                <a:spcPct val="100000"/>
              </a:lnSpc>
              <a:spcBef>
                <a:spcPts val="145"/>
              </a:spcBef>
              <a:spcAft>
                <a:spcPts val="0"/>
              </a:spcAft>
              <a:buClr>
                <a:schemeClr val="dk1"/>
              </a:buClr>
              <a:buSzPts val="3600"/>
              <a:buFont typeface="Times New Roman"/>
              <a:buNone/>
            </a:pPr>
            <a:r>
              <a:rPr i="1" lang="en-US">
                <a:latin typeface="Times New Roman"/>
                <a:ea typeface="Times New Roman"/>
                <a:cs typeface="Times New Roman"/>
                <a:sym typeface="Times New Roman"/>
              </a:rPr>
              <a:t>Dan</a:t>
            </a:r>
            <a:r>
              <a:rPr i="1" lang="en-US"/>
              <a:t> </a:t>
            </a:r>
            <a:r>
              <a:rPr i="1" lang="en-US">
                <a:latin typeface="Times New Roman"/>
                <a:ea typeface="Times New Roman"/>
                <a:cs typeface="Times New Roman"/>
                <a:sym typeface="Times New Roman"/>
              </a:rPr>
              <a:t>Kaminsky</a:t>
            </a:r>
            <a:r>
              <a:rPr i="1" lang="en-US"/>
              <a:t> 2008</a:t>
            </a:r>
            <a:endParaRPr/>
          </a:p>
        </p:txBody>
      </p:sp>
      <p:sp>
        <p:nvSpPr>
          <p:cNvPr id="442" name="Google Shape;442;p25"/>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lnSpcReduction="10000"/>
          </a:bodyPr>
          <a:lstStyle/>
          <a:p>
            <a:pPr indent="-274320" lvl="0" marL="274320" rtl="0" algn="l">
              <a:lnSpc>
                <a:spcPct val="100000"/>
              </a:lnSpc>
              <a:spcBef>
                <a:spcPts val="0"/>
              </a:spcBef>
              <a:spcAft>
                <a:spcPts val="0"/>
              </a:spcAft>
              <a:buSzPts val="1400"/>
              <a:buFont typeface="Courier New"/>
              <a:buChar char="o"/>
            </a:pPr>
            <a:r>
              <a:rPr lang="en-US"/>
              <a:t>Kaminsky Attack</a:t>
            </a:r>
            <a:endParaRPr/>
          </a:p>
          <a:p>
            <a:pPr indent="-274320" lvl="0" marL="274320" rtl="0" algn="l">
              <a:lnSpc>
                <a:spcPct val="100000"/>
              </a:lnSpc>
              <a:spcBef>
                <a:spcPts val="1400"/>
              </a:spcBef>
              <a:spcAft>
                <a:spcPts val="0"/>
              </a:spcAft>
              <a:buSzPts val="1400"/>
              <a:buFont typeface="Courier New"/>
              <a:buChar char="o"/>
            </a:pPr>
            <a:r>
              <a:rPr lang="en-US"/>
              <a:t>Big security news in summer of 2008</a:t>
            </a:r>
            <a:endParaRPr/>
          </a:p>
          <a:p>
            <a:pPr indent="-274320" lvl="0" marL="274320" rtl="0" algn="l">
              <a:lnSpc>
                <a:spcPct val="100000"/>
              </a:lnSpc>
              <a:spcBef>
                <a:spcPts val="1400"/>
              </a:spcBef>
              <a:spcAft>
                <a:spcPts val="0"/>
              </a:spcAft>
              <a:buSzPts val="1400"/>
              <a:buFont typeface="Courier New"/>
              <a:buChar char="o"/>
            </a:pPr>
            <a:r>
              <a:rPr lang="en-US"/>
              <a:t>DNS servers were quickly patched to defend against this attack</a:t>
            </a:r>
            <a:endParaRPr/>
          </a:p>
          <a:p>
            <a:pPr indent="-274320" lvl="0" marL="274320" rtl="0" algn="l">
              <a:lnSpc>
                <a:spcPct val="100000"/>
              </a:lnSpc>
              <a:spcBef>
                <a:spcPts val="1400"/>
              </a:spcBef>
              <a:spcAft>
                <a:spcPts val="0"/>
              </a:spcAft>
              <a:buSzPts val="1400"/>
              <a:buFont typeface="Courier New"/>
              <a:buChar char="o"/>
            </a:pPr>
            <a:r>
              <a:rPr lang="en-US"/>
              <a:t>Sophisticated attack</a:t>
            </a:r>
            <a:endParaRPr/>
          </a:p>
          <a:p>
            <a:pPr indent="-274320" lvl="0" marL="274320" rtl="0" algn="l">
              <a:lnSpc>
                <a:spcPct val="100000"/>
              </a:lnSpc>
              <a:spcBef>
                <a:spcPts val="1400"/>
              </a:spcBef>
              <a:spcAft>
                <a:spcPts val="0"/>
              </a:spcAft>
              <a:buSzPts val="1400"/>
              <a:buFont typeface="Courier New"/>
              <a:buChar char="o"/>
            </a:pPr>
            <a:r>
              <a:rPr lang="en-US"/>
              <a:t>In prior attacks, when the attacker loses the race, the record is cached with a TTL</a:t>
            </a:r>
            <a:endParaRPr/>
          </a:p>
          <a:p>
            <a:pPr indent="-274320" lvl="0" marL="274320" rtl="0" algn="l">
              <a:lnSpc>
                <a:spcPct val="100000"/>
              </a:lnSpc>
              <a:spcBef>
                <a:spcPts val="1400"/>
              </a:spcBef>
              <a:spcAft>
                <a:spcPts val="0"/>
              </a:spcAft>
              <a:buSzPts val="1400"/>
              <a:buFont typeface="Courier New"/>
              <a:buChar char="o"/>
            </a:pPr>
            <a:r>
              <a:rPr lang="en-US"/>
              <a:t>Before TTL expires, new instance of the attack cannot be carried out</a:t>
            </a:r>
            <a:endParaRPr/>
          </a:p>
          <a:p>
            <a:pPr indent="-274320" lvl="0" marL="274320" rtl="0" algn="l">
              <a:lnSpc>
                <a:spcPct val="100000"/>
              </a:lnSpc>
              <a:spcBef>
                <a:spcPts val="1400"/>
              </a:spcBef>
              <a:spcAft>
                <a:spcPts val="0"/>
              </a:spcAft>
              <a:buSzPts val="1400"/>
              <a:buFont typeface="Courier New"/>
              <a:buChar char="o"/>
            </a:pPr>
            <a:r>
              <a:rPr lang="en-US"/>
              <a:t>Poisoning address for google.com in a DNS server is not easy</a:t>
            </a:r>
            <a:endParaRPr/>
          </a:p>
          <a:p>
            <a:pPr indent="-185420" lvl="0" marL="274320" rtl="0" algn="l">
              <a:lnSpc>
                <a:spcPct val="100000"/>
              </a:lnSpc>
              <a:spcBef>
                <a:spcPts val="1400"/>
              </a:spcBef>
              <a:spcAft>
                <a:spcPts val="0"/>
              </a:spcAft>
              <a:buSzPts val="1400"/>
              <a:buFont typeface="Courier New"/>
              <a:buNone/>
            </a:pPr>
            <a:r>
              <a:t/>
            </a:r>
            <a:endParaRPr/>
          </a:p>
        </p:txBody>
      </p:sp>
      <p:pic>
        <p:nvPicPr>
          <p:cNvPr id="443" name="Google Shape;443;p25"/>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44" name="Google Shape;444;p25"/>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24</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6"/>
          <p:cNvSpPr txBox="1"/>
          <p:nvPr>
            <p:ph type="ctrTitle"/>
          </p:nvPr>
        </p:nvSpPr>
        <p:spPr>
          <a:xfrm>
            <a:off x="815987" y="785605"/>
            <a:ext cx="8662310"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Features of Kaminsky Attack</a:t>
            </a:r>
            <a:endParaRPr/>
          </a:p>
        </p:txBody>
      </p:sp>
      <p:sp>
        <p:nvSpPr>
          <p:cNvPr id="450" name="Google Shape;450;p26"/>
          <p:cNvSpPr txBox="1"/>
          <p:nvPr>
            <p:ph idx="1" type="body"/>
          </p:nvPr>
        </p:nvSpPr>
        <p:spPr>
          <a:xfrm>
            <a:off x="815987" y="1780621"/>
            <a:ext cx="7777407" cy="4291774"/>
          </a:xfrm>
          <a:prstGeom prst="rect">
            <a:avLst/>
          </a:prstGeom>
          <a:noFill/>
          <a:ln>
            <a:noFill/>
          </a:ln>
        </p:spPr>
        <p:txBody>
          <a:bodyPr anchorCtr="0" anchor="t" bIns="45700" lIns="0" spcFirstLastPara="1" rIns="0" wrap="square" tIns="45700">
            <a:normAutofit fontScale="25000" lnSpcReduction="20000"/>
          </a:bodyPr>
          <a:lstStyle/>
          <a:p>
            <a:pPr indent="-274320" lvl="0" marL="274320" rtl="0" algn="l">
              <a:lnSpc>
                <a:spcPct val="100000"/>
              </a:lnSpc>
              <a:spcBef>
                <a:spcPts val="0"/>
              </a:spcBef>
              <a:spcAft>
                <a:spcPts val="0"/>
              </a:spcAft>
              <a:buSzPct val="100000"/>
              <a:buFont typeface="Courier New"/>
              <a:buChar char="o"/>
            </a:pPr>
            <a:r>
              <a:rPr lang="en-US" sz="6800"/>
              <a:t>The attacker does not need to wait to launch an attack</a:t>
            </a:r>
            <a:endParaRPr sz="6800"/>
          </a:p>
          <a:p>
            <a:pPr indent="-274320" lvl="0" marL="274320" rtl="0" algn="l">
              <a:lnSpc>
                <a:spcPct val="100000"/>
              </a:lnSpc>
              <a:spcBef>
                <a:spcPts val="1400"/>
              </a:spcBef>
              <a:spcAft>
                <a:spcPts val="0"/>
              </a:spcAft>
              <a:buSzPct val="100000"/>
              <a:buFont typeface="Courier New"/>
              <a:buChar char="o"/>
            </a:pPr>
            <a:r>
              <a:rPr lang="en-US" sz="6800"/>
              <a:t>The bad guy asks the resolver to look up www.google.com</a:t>
            </a:r>
            <a:endParaRPr sz="6800"/>
          </a:p>
          <a:p>
            <a:pPr indent="-274320" lvl="0" marL="274320" rtl="0" algn="l">
              <a:lnSpc>
                <a:spcPct val="100000"/>
              </a:lnSpc>
              <a:spcBef>
                <a:spcPts val="1400"/>
              </a:spcBef>
              <a:spcAft>
                <a:spcPts val="0"/>
              </a:spcAft>
              <a:buSzPct val="100000"/>
              <a:buFont typeface="Courier New"/>
              <a:buChar char="o"/>
            </a:pPr>
            <a:r>
              <a:rPr lang="en-US" sz="6800"/>
              <a:t>If the bad guy lost the race, the other race for www.google.com will be suppressed by the TTL</a:t>
            </a:r>
            <a:endParaRPr sz="6800"/>
          </a:p>
          <a:p>
            <a:pPr indent="-198755" lvl="0" marL="274320" rtl="0" algn="l">
              <a:lnSpc>
                <a:spcPct val="100000"/>
              </a:lnSpc>
              <a:spcBef>
                <a:spcPts val="1400"/>
              </a:spcBef>
              <a:spcAft>
                <a:spcPts val="0"/>
              </a:spcAft>
              <a:buSzPct val="100000"/>
              <a:buFont typeface="Courier New"/>
              <a:buNone/>
            </a:pPr>
            <a:r>
              <a:t/>
            </a:r>
            <a:endParaRPr sz="6800"/>
          </a:p>
          <a:p>
            <a:pPr indent="-274320" lvl="0" marL="274320" rtl="0" algn="l">
              <a:lnSpc>
                <a:spcPct val="100000"/>
              </a:lnSpc>
              <a:spcBef>
                <a:spcPts val="1400"/>
              </a:spcBef>
              <a:spcAft>
                <a:spcPts val="0"/>
              </a:spcAft>
              <a:buSzPct val="100000"/>
              <a:buFont typeface="Courier New"/>
              <a:buChar char="o"/>
            </a:pPr>
            <a:r>
              <a:rPr lang="en-US" sz="6800"/>
              <a:t>If the bad guy asks the resolver to look up 1.google.com, 2.google.com, 3.google.com, and so on</a:t>
            </a:r>
            <a:endParaRPr sz="6800"/>
          </a:p>
          <a:p>
            <a:pPr indent="-274320" lvl="0" marL="274320" rtl="0" algn="l">
              <a:lnSpc>
                <a:spcPct val="100000"/>
              </a:lnSpc>
              <a:spcBef>
                <a:spcPts val="1400"/>
              </a:spcBef>
              <a:spcAft>
                <a:spcPts val="0"/>
              </a:spcAft>
              <a:buSzPct val="100000"/>
              <a:buFont typeface="Courier New"/>
              <a:buChar char="o"/>
            </a:pPr>
            <a:r>
              <a:rPr lang="en-US" sz="6800"/>
              <a:t>Each new query starts a new race </a:t>
            </a:r>
            <a:endParaRPr sz="6800"/>
          </a:p>
          <a:p>
            <a:pPr indent="-274320" lvl="0" marL="274320" rtl="0" algn="l">
              <a:lnSpc>
                <a:spcPct val="100000"/>
              </a:lnSpc>
              <a:spcBef>
                <a:spcPts val="1400"/>
              </a:spcBef>
              <a:spcAft>
                <a:spcPts val="0"/>
              </a:spcAft>
              <a:buSzPct val="100000"/>
              <a:buFont typeface="Courier New"/>
              <a:buChar char="o"/>
            </a:pPr>
            <a:r>
              <a:rPr lang="en-US" sz="6800"/>
              <a:t>Eventually, the bad guy will win</a:t>
            </a:r>
            <a:endParaRPr sz="6800"/>
          </a:p>
          <a:p>
            <a:pPr indent="-198755" lvl="0" marL="274320" rtl="0" algn="l">
              <a:lnSpc>
                <a:spcPct val="100000"/>
              </a:lnSpc>
              <a:spcBef>
                <a:spcPts val="1400"/>
              </a:spcBef>
              <a:spcAft>
                <a:spcPts val="0"/>
              </a:spcAft>
              <a:buSzPct val="100000"/>
              <a:buFont typeface="Courier New"/>
              <a:buNone/>
            </a:pPr>
            <a:r>
              <a:t/>
            </a:r>
            <a:endParaRPr sz="6800"/>
          </a:p>
          <a:p>
            <a:pPr indent="-274320" lvl="0" marL="274320" rtl="0" algn="l">
              <a:lnSpc>
                <a:spcPct val="100000"/>
              </a:lnSpc>
              <a:spcBef>
                <a:spcPts val="1400"/>
              </a:spcBef>
              <a:spcAft>
                <a:spcPts val="0"/>
              </a:spcAft>
              <a:buSzPct val="100000"/>
              <a:buFont typeface="Courier New"/>
              <a:buChar char="o"/>
            </a:pPr>
            <a:r>
              <a:rPr lang="en-US" sz="6800"/>
              <a:t>he is able to spoof 183.google.com</a:t>
            </a:r>
            <a:endParaRPr sz="6800"/>
          </a:p>
          <a:p>
            <a:pPr indent="-274320" lvl="0" marL="274320" rtl="0" algn="l">
              <a:lnSpc>
                <a:spcPct val="100000"/>
              </a:lnSpc>
              <a:spcBef>
                <a:spcPts val="1400"/>
              </a:spcBef>
              <a:spcAft>
                <a:spcPts val="0"/>
              </a:spcAft>
              <a:buSzPct val="100000"/>
              <a:buFont typeface="Courier New"/>
              <a:buChar char="o"/>
            </a:pPr>
            <a:r>
              <a:rPr lang="en-US" sz="6800"/>
              <a:t>So what? No one wants to visit 183.google.com</a:t>
            </a:r>
            <a:endParaRPr sz="6800"/>
          </a:p>
          <a:p>
            <a:pPr indent="-198755" lvl="0" marL="274320" rtl="0" algn="l">
              <a:lnSpc>
                <a:spcPct val="100000"/>
              </a:lnSpc>
              <a:spcBef>
                <a:spcPts val="1400"/>
              </a:spcBef>
              <a:spcAft>
                <a:spcPts val="0"/>
              </a:spcAft>
              <a:buSzPct val="100000"/>
              <a:buFont typeface="Courier New"/>
              <a:buNone/>
            </a:pPr>
            <a:r>
              <a:t/>
            </a:r>
            <a:endParaRPr/>
          </a:p>
        </p:txBody>
      </p:sp>
      <p:pic>
        <p:nvPicPr>
          <p:cNvPr id="451" name="Google Shape;451;p26"/>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52" name="Google Shape;452;p26"/>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A diagram of a network&#10;&#10;Description automatically generated" id="205" name="Google Shape;205;p64"/>
          <p:cNvPicPr preferRelativeResize="0"/>
          <p:nvPr/>
        </p:nvPicPr>
        <p:blipFill rotWithShape="1">
          <a:blip r:embed="rId3">
            <a:alphaModFix/>
          </a:blip>
          <a:srcRect b="0" l="0" r="0" t="0"/>
          <a:stretch/>
        </p:blipFill>
        <p:spPr>
          <a:xfrm>
            <a:off x="6190325" y="2395079"/>
            <a:ext cx="5454343" cy="3566629"/>
          </a:xfrm>
          <a:prstGeom prst="rect">
            <a:avLst/>
          </a:prstGeom>
          <a:noFill/>
          <a:ln>
            <a:noFill/>
          </a:ln>
        </p:spPr>
      </p:pic>
      <p:pic>
        <p:nvPicPr>
          <p:cNvPr id="206" name="Google Shape;206;p64"/>
          <p:cNvPicPr preferRelativeResize="0"/>
          <p:nvPr/>
        </p:nvPicPr>
        <p:blipFill rotWithShape="1">
          <a:blip r:embed="rId4">
            <a:alphaModFix/>
          </a:blip>
          <a:srcRect b="0" l="0" r="0" t="0"/>
          <a:stretch/>
        </p:blipFill>
        <p:spPr>
          <a:xfrm>
            <a:off x="9234406" y="6128007"/>
            <a:ext cx="1530000" cy="612000"/>
          </a:xfrm>
          <a:prstGeom prst="rect">
            <a:avLst/>
          </a:prstGeom>
          <a:noFill/>
          <a:ln>
            <a:noFill/>
          </a:ln>
        </p:spPr>
      </p:pic>
      <p:pic>
        <p:nvPicPr>
          <p:cNvPr descr="A diagram of a server&#10;&#10;Description automatically generated" id="207" name="Google Shape;207;p64"/>
          <p:cNvPicPr preferRelativeResize="0"/>
          <p:nvPr/>
        </p:nvPicPr>
        <p:blipFill rotWithShape="1">
          <a:blip r:embed="rId5">
            <a:alphaModFix/>
          </a:blip>
          <a:srcRect b="0" l="0" r="0" t="0"/>
          <a:stretch/>
        </p:blipFill>
        <p:spPr>
          <a:xfrm>
            <a:off x="855406" y="677059"/>
            <a:ext cx="5240594" cy="343604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7"/>
          <p:cNvSpPr txBox="1"/>
          <p:nvPr>
            <p:ph type="ctrTitle"/>
          </p:nvPr>
        </p:nvSpPr>
        <p:spPr>
          <a:xfrm>
            <a:off x="752076" y="857710"/>
            <a:ext cx="7816736"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Kaminsky-style Poisoning</a:t>
            </a:r>
            <a:endParaRPr/>
          </a:p>
        </p:txBody>
      </p:sp>
      <p:sp>
        <p:nvSpPr>
          <p:cNvPr id="458" name="Google Shape;458;p27"/>
          <p:cNvSpPr txBox="1"/>
          <p:nvPr>
            <p:ph idx="1" type="body"/>
          </p:nvPr>
        </p:nvSpPr>
        <p:spPr>
          <a:xfrm>
            <a:off x="796321" y="2252075"/>
            <a:ext cx="7728247" cy="3617783"/>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2200"/>
              <a:t>A bad guy who wins the race for “183.google.com” can end up stealing “www.google.com” as well</a:t>
            </a:r>
            <a:endParaRPr sz="2200"/>
          </a:p>
          <a:p>
            <a:pPr indent="-274320" lvl="0" marL="274320" rtl="0" algn="l">
              <a:lnSpc>
                <a:spcPct val="100000"/>
              </a:lnSpc>
              <a:spcBef>
                <a:spcPts val="1400"/>
              </a:spcBef>
              <a:spcAft>
                <a:spcPts val="0"/>
              </a:spcAft>
              <a:buSzPts val="1400"/>
              <a:buFont typeface="Courier New"/>
              <a:buChar char="o"/>
            </a:pPr>
            <a:r>
              <a:rPr lang="en-US" sz="2200"/>
              <a:t>Original malicious response:</a:t>
            </a:r>
            <a:endParaRPr sz="2200"/>
          </a:p>
          <a:p>
            <a:pPr indent="-274320" lvl="0" marL="274320" rtl="0" algn="l">
              <a:lnSpc>
                <a:spcPct val="100000"/>
              </a:lnSpc>
              <a:spcBef>
                <a:spcPts val="1400"/>
              </a:spcBef>
              <a:spcAft>
                <a:spcPts val="0"/>
              </a:spcAft>
              <a:buSzPts val="1400"/>
              <a:buFont typeface="Courier New"/>
              <a:buChar char="o"/>
            </a:pPr>
            <a:r>
              <a:rPr lang="en-US" sz="2200"/>
              <a:t>google.com NS www.google.com</a:t>
            </a:r>
            <a:endParaRPr sz="2200"/>
          </a:p>
          <a:p>
            <a:pPr indent="-274320" lvl="0" marL="274320" rtl="0" algn="l">
              <a:lnSpc>
                <a:spcPct val="100000"/>
              </a:lnSpc>
              <a:spcBef>
                <a:spcPts val="1400"/>
              </a:spcBef>
              <a:spcAft>
                <a:spcPts val="0"/>
              </a:spcAft>
              <a:buSzPts val="1400"/>
              <a:buFont typeface="Courier New"/>
              <a:buChar char="o"/>
            </a:pPr>
            <a:r>
              <a:rPr lang="en-US" sz="2200" u="sng">
                <a:solidFill>
                  <a:schemeClr val="hlink"/>
                </a:solidFill>
                <a:hlinkClick r:id="rId3"/>
              </a:rPr>
              <a:t>www.google.com</a:t>
            </a:r>
            <a:r>
              <a:rPr lang="en-US" sz="2200"/>
              <a:t> A6.6.6.6</a:t>
            </a:r>
            <a:endParaRPr sz="2200"/>
          </a:p>
          <a:p>
            <a:pPr indent="-274320" lvl="0" marL="274320" rtl="0" algn="l">
              <a:lnSpc>
                <a:spcPct val="100000"/>
              </a:lnSpc>
              <a:spcBef>
                <a:spcPts val="1400"/>
              </a:spcBef>
              <a:spcAft>
                <a:spcPts val="0"/>
              </a:spcAft>
              <a:buSzPts val="1400"/>
              <a:buFont typeface="Courier New"/>
              <a:buChar char="o"/>
            </a:pPr>
            <a:r>
              <a:rPr lang="en-US" sz="2200"/>
              <a:t>Killer response:</a:t>
            </a:r>
            <a:endParaRPr sz="2200"/>
          </a:p>
          <a:p>
            <a:pPr indent="-274320" lvl="0" marL="274320" rtl="0" algn="l">
              <a:lnSpc>
                <a:spcPct val="100000"/>
              </a:lnSpc>
              <a:spcBef>
                <a:spcPts val="1400"/>
              </a:spcBef>
              <a:spcAft>
                <a:spcPts val="0"/>
              </a:spcAft>
              <a:buSzPts val="1400"/>
              <a:buFont typeface="Courier New"/>
              <a:buChar char="o"/>
            </a:pPr>
            <a:r>
              <a:rPr lang="en-US" sz="2200"/>
              <a:t>google.com NS ns1.google.com </a:t>
            </a:r>
            <a:endParaRPr sz="2200"/>
          </a:p>
          <a:p>
            <a:pPr indent="-185420" lvl="0" marL="274320" rtl="0" algn="l">
              <a:lnSpc>
                <a:spcPct val="100000"/>
              </a:lnSpc>
              <a:spcBef>
                <a:spcPts val="1400"/>
              </a:spcBef>
              <a:spcAft>
                <a:spcPts val="0"/>
              </a:spcAft>
              <a:buSzPts val="1400"/>
              <a:buFont typeface="Courier New"/>
              <a:buNone/>
            </a:pPr>
            <a:r>
              <a:t/>
            </a:r>
            <a:endParaRPr/>
          </a:p>
          <a:p>
            <a:pPr indent="-185420" lvl="0" marL="274320" rtl="0" algn="l">
              <a:lnSpc>
                <a:spcPct val="100000"/>
              </a:lnSpc>
              <a:spcBef>
                <a:spcPts val="1400"/>
              </a:spcBef>
              <a:spcAft>
                <a:spcPts val="0"/>
              </a:spcAft>
              <a:buSzPts val="1400"/>
              <a:buFont typeface="Courier New"/>
              <a:buNone/>
            </a:pPr>
            <a:r>
              <a:t/>
            </a:r>
            <a:endParaRPr/>
          </a:p>
        </p:txBody>
      </p:sp>
      <p:sp>
        <p:nvSpPr>
          <p:cNvPr id="459" name="Google Shape;459;p27"/>
          <p:cNvSpPr txBox="1"/>
          <p:nvPr/>
        </p:nvSpPr>
        <p:spPr>
          <a:xfrm>
            <a:off x="2678684" y="1637793"/>
            <a:ext cx="5705475" cy="417678"/>
          </a:xfrm>
          <a:prstGeom prst="rect">
            <a:avLst/>
          </a:prstGeom>
          <a:noFill/>
          <a:ln>
            <a:noFill/>
          </a:ln>
        </p:spPr>
        <p:txBody>
          <a:bodyPr anchorCtr="0" anchor="t" bIns="0" lIns="0" spcFirstLastPara="1" rIns="0" wrap="square" tIns="625">
            <a:spAutoFit/>
          </a:bodyPr>
          <a:lstStyle/>
          <a:p>
            <a:pPr indent="-49529" lvl="0" marL="239395" marR="5080" rtl="0" algn="l">
              <a:lnSpc>
                <a:spcPct val="102699"/>
              </a:lnSpc>
              <a:spcBef>
                <a:spcPts val="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pic>
        <p:nvPicPr>
          <p:cNvPr id="460" name="Google Shape;460;p27"/>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
        <p:nvSpPr>
          <p:cNvPr id="461" name="Google Shape;461;p27"/>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8"/>
          <p:cNvSpPr txBox="1"/>
          <p:nvPr>
            <p:ph type="ctrTitle"/>
          </p:nvPr>
        </p:nvSpPr>
        <p:spPr>
          <a:xfrm>
            <a:off x="796322" y="926441"/>
            <a:ext cx="7462775" cy="627721"/>
          </a:xfrm>
          <a:prstGeom prst="rect">
            <a:avLst/>
          </a:prstGeom>
          <a:noFill/>
          <a:ln>
            <a:noFill/>
          </a:ln>
        </p:spPr>
        <p:txBody>
          <a:bodyPr anchorCtr="0" anchor="b" bIns="0" lIns="0" spcFirstLastPara="1" rIns="0" wrap="square" tIns="12050">
            <a:spAutoFit/>
          </a:bodyPr>
          <a:lstStyle/>
          <a:p>
            <a:pPr indent="0" lvl="0" marL="352425" rtl="0" algn="l">
              <a:lnSpc>
                <a:spcPct val="100000"/>
              </a:lnSpc>
              <a:spcBef>
                <a:spcPts val="0"/>
              </a:spcBef>
              <a:spcAft>
                <a:spcPts val="0"/>
              </a:spcAft>
              <a:buClr>
                <a:schemeClr val="dk1"/>
              </a:buClr>
              <a:buSzPts val="4000"/>
              <a:buFont typeface="Book Antiqua"/>
              <a:buNone/>
            </a:pPr>
            <a:r>
              <a:rPr lang="en-US" sz="4000"/>
              <a:t>Kaminsky-style Poisoning</a:t>
            </a:r>
            <a:endParaRPr sz="4000"/>
          </a:p>
        </p:txBody>
      </p:sp>
      <p:sp>
        <p:nvSpPr>
          <p:cNvPr id="467" name="Google Shape;467;p28"/>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2000"/>
              <a:t>Why does it succeed?</a:t>
            </a:r>
            <a:endParaRPr sz="2000"/>
          </a:p>
          <a:p>
            <a:pPr indent="-274320" lvl="0" marL="274320" rtl="0" algn="l">
              <a:lnSpc>
                <a:spcPct val="100000"/>
              </a:lnSpc>
              <a:spcBef>
                <a:spcPts val="1400"/>
              </a:spcBef>
              <a:spcAft>
                <a:spcPts val="0"/>
              </a:spcAft>
              <a:buSzPts val="1400"/>
              <a:buFont typeface="Courier New"/>
              <a:buChar char="o"/>
            </a:pPr>
            <a:r>
              <a:rPr lang="en-US" sz="2000"/>
              <a:t>The attacker can start a new instance of attack anytime without waiting for the cache entry to expire</a:t>
            </a:r>
            <a:endParaRPr sz="2000"/>
          </a:p>
          <a:p>
            <a:pPr indent="-274320" lvl="0" marL="274320" rtl="0" algn="l">
              <a:lnSpc>
                <a:spcPct val="100000"/>
              </a:lnSpc>
              <a:spcBef>
                <a:spcPts val="1400"/>
              </a:spcBef>
              <a:spcAft>
                <a:spcPts val="0"/>
              </a:spcAft>
              <a:buSzPts val="1400"/>
              <a:buFont typeface="Courier New"/>
              <a:buChar char="o"/>
            </a:pPr>
            <a:r>
              <a:rPr lang="en-US" sz="2000"/>
              <a:t>No wait penalty for racing failure</a:t>
            </a:r>
            <a:endParaRPr sz="2000"/>
          </a:p>
          <a:p>
            <a:pPr indent="-274320" lvl="0" marL="274320" rtl="0" algn="l">
              <a:lnSpc>
                <a:spcPct val="100000"/>
              </a:lnSpc>
              <a:spcBef>
                <a:spcPts val="1400"/>
              </a:spcBef>
              <a:spcAft>
                <a:spcPts val="0"/>
              </a:spcAft>
              <a:buSzPts val="1400"/>
              <a:buFont typeface="Courier New"/>
              <a:buChar char="o"/>
            </a:pPr>
            <a:r>
              <a:rPr lang="en-US" sz="2000"/>
              <a:t>The attack is only bandwidth limited</a:t>
            </a:r>
            <a:endParaRPr sz="2000"/>
          </a:p>
          <a:p>
            <a:pPr indent="-185420" lvl="0" marL="274320" rtl="0" algn="l">
              <a:lnSpc>
                <a:spcPct val="100000"/>
              </a:lnSpc>
              <a:spcBef>
                <a:spcPts val="1400"/>
              </a:spcBef>
              <a:spcAft>
                <a:spcPts val="0"/>
              </a:spcAft>
              <a:buSzPts val="1400"/>
              <a:buFont typeface="Courier New"/>
              <a:buNone/>
            </a:pPr>
            <a:r>
              <a:t/>
            </a:r>
            <a:endParaRPr/>
          </a:p>
        </p:txBody>
      </p:sp>
      <p:pic>
        <p:nvPicPr>
          <p:cNvPr id="468" name="Google Shape;468;p28"/>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69" name="Google Shape;469;p28"/>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9"/>
          <p:cNvSpPr txBox="1"/>
          <p:nvPr>
            <p:ph type="ctrTitle"/>
          </p:nvPr>
        </p:nvSpPr>
        <p:spPr>
          <a:xfrm>
            <a:off x="6497554" y="2190493"/>
            <a:ext cx="5153672" cy="33057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500"/>
              <a:buFont typeface="Book Antiqua"/>
              <a:buNone/>
            </a:pPr>
            <a:r>
              <a:rPr lang="en-US" sz="4500"/>
              <a:t>Defenses based on</a:t>
            </a:r>
            <a:br>
              <a:rPr lang="en-US" sz="4500"/>
            </a:br>
            <a:r>
              <a:rPr lang="en-US" sz="4500"/>
              <a:t>increasing the entropy</a:t>
            </a:r>
            <a:br>
              <a:rPr lang="en-US" sz="4500"/>
            </a:br>
            <a:endParaRPr sz="4500"/>
          </a:p>
        </p:txBody>
      </p:sp>
      <p:pic>
        <p:nvPicPr>
          <p:cNvPr id="475" name="Google Shape;475;p29"/>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pic>
        <p:nvPicPr>
          <p:cNvPr descr="A person pointing at papers&#10;&#10;Description automatically generated" id="476" name="Google Shape;476;p29"/>
          <p:cNvPicPr preferRelativeResize="0"/>
          <p:nvPr>
            <p:ph idx="2" type="pic"/>
          </p:nvPr>
        </p:nvPicPr>
        <p:blipFill rotWithShape="1">
          <a:blip r:embed="rId4">
            <a:alphaModFix/>
          </a:blip>
          <a:srcRect b="0" l="4194" r="4192" t="0"/>
          <a:stretch/>
        </p:blipFill>
        <p:spPr>
          <a:xfrm>
            <a:off x="0" y="-2235"/>
            <a:ext cx="5840730" cy="6862275"/>
          </a:xfrm>
          <a:prstGeom prst="rect">
            <a:avLst/>
          </a:prstGeom>
          <a:solidFill>
            <a:schemeClr val="lt2"/>
          </a:solidFill>
          <a:ln>
            <a:noFill/>
          </a:ln>
        </p:spPr>
      </p:pic>
      <p:sp>
        <p:nvSpPr>
          <p:cNvPr id="477" name="Google Shape;477;p29"/>
          <p:cNvSpPr txBox="1"/>
          <p:nvPr/>
        </p:nvSpPr>
        <p:spPr>
          <a:xfrm>
            <a:off x="10040772" y="5682457"/>
            <a:ext cx="7472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27</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0"/>
          <p:cNvSpPr txBox="1"/>
          <p:nvPr>
            <p:ph type="ctrTitle"/>
          </p:nvPr>
        </p:nvSpPr>
        <p:spPr>
          <a:xfrm>
            <a:off x="186815" y="690664"/>
            <a:ext cx="10579508" cy="611050"/>
          </a:xfrm>
          <a:prstGeom prst="rect">
            <a:avLst/>
          </a:prstGeom>
          <a:noFill/>
          <a:ln>
            <a:noFill/>
          </a:ln>
        </p:spPr>
        <p:txBody>
          <a:bodyPr anchorCtr="0" anchor="b" bIns="0" lIns="0" spcFirstLastPara="1" rIns="0" wrap="square" tIns="56500">
            <a:spAutoFit/>
          </a:bodyPr>
          <a:lstStyle/>
          <a:p>
            <a:pPr indent="0" lvl="0" marL="2589530" rtl="0" algn="l">
              <a:lnSpc>
                <a:spcPct val="100000"/>
              </a:lnSpc>
              <a:spcBef>
                <a:spcPts val="0"/>
              </a:spcBef>
              <a:spcAft>
                <a:spcPts val="0"/>
              </a:spcAft>
              <a:buClr>
                <a:schemeClr val="dk1"/>
              </a:buClr>
              <a:buSzPts val="3600"/>
              <a:buFont typeface="Book Antiqua"/>
              <a:buNone/>
            </a:pPr>
            <a:r>
              <a:rPr lang="en-US"/>
              <a:t>Defense –</a:t>
            </a:r>
            <a:r>
              <a:rPr lang="en-US">
                <a:latin typeface="Calibri"/>
                <a:ea typeface="Calibri"/>
                <a:cs typeface="Calibri"/>
                <a:sym typeface="Calibri"/>
              </a:rPr>
              <a:t>1(Source Port Randomization)</a:t>
            </a:r>
            <a:endParaRPr/>
          </a:p>
        </p:txBody>
      </p:sp>
      <p:sp>
        <p:nvSpPr>
          <p:cNvPr id="483" name="Google Shape;483;p30"/>
          <p:cNvSpPr txBox="1"/>
          <p:nvPr>
            <p:ph idx="1" type="body"/>
          </p:nvPr>
        </p:nvSpPr>
        <p:spPr>
          <a:xfrm>
            <a:off x="604146" y="2288703"/>
            <a:ext cx="10983707" cy="2812052"/>
          </a:xfrm>
          <a:prstGeom prst="rect">
            <a:avLst/>
          </a:prstGeom>
          <a:noFill/>
          <a:ln>
            <a:noFill/>
          </a:ln>
        </p:spPr>
        <p:txBody>
          <a:bodyPr anchorCtr="0" anchor="t" bIns="0" lIns="0" spcFirstLastPara="1" rIns="0" wrap="square" tIns="15875">
            <a:spAutoFit/>
          </a:bodyPr>
          <a:lstStyle/>
          <a:p>
            <a:pPr indent="-285750" lvl="0" marL="297816" marR="6985" rtl="0" algn="l">
              <a:lnSpc>
                <a:spcPct val="247142"/>
              </a:lnSpc>
              <a:spcBef>
                <a:spcPts val="0"/>
              </a:spcBef>
              <a:spcAft>
                <a:spcPts val="0"/>
              </a:spcAft>
              <a:buSzPts val="1400"/>
              <a:buChar char="o"/>
            </a:pPr>
            <a:r>
              <a:rPr lang="en-US" sz="1800"/>
              <a:t>Use a random source port for each out-going DNS query</a:t>
            </a:r>
            <a:endParaRPr sz="1800"/>
          </a:p>
          <a:p>
            <a:pPr indent="-285750" lvl="0" marL="297816" marR="5080" rtl="0" algn="l">
              <a:lnSpc>
                <a:spcPct val="103200"/>
              </a:lnSpc>
              <a:spcBef>
                <a:spcPts val="680"/>
              </a:spcBef>
              <a:spcAft>
                <a:spcPts val="0"/>
              </a:spcAft>
              <a:buSzPts val="1400"/>
              <a:buChar char="o"/>
            </a:pPr>
            <a:r>
              <a:rPr b="1" lang="en-US" sz="1800"/>
              <a:t>Entropy</a:t>
            </a:r>
            <a:r>
              <a:rPr lang="en-US" sz="1800"/>
              <a:t>: 16-bit (from TXID) + 11-bit (from source port) = 27-bit entropy</a:t>
            </a:r>
            <a:endParaRPr sz="1800"/>
          </a:p>
          <a:p>
            <a:pPr indent="-285750" lvl="0" marL="297816" marR="5715" rtl="0" algn="l">
              <a:lnSpc>
                <a:spcPct val="102899"/>
              </a:lnSpc>
              <a:spcBef>
                <a:spcPts val="800"/>
              </a:spcBef>
              <a:spcAft>
                <a:spcPts val="0"/>
              </a:spcAft>
              <a:buSzPts val="1400"/>
              <a:buChar char="o"/>
            </a:pPr>
            <a:r>
              <a:rPr lang="en-US" sz="1800"/>
              <a:t>To win, the attacker has a much bigger space of possible IDs to forge a valid response</a:t>
            </a:r>
            <a:endParaRPr sz="1800"/>
          </a:p>
          <a:p>
            <a:pPr indent="-285750" lvl="0" marL="297816" marR="5080" rtl="0" algn="l">
              <a:lnSpc>
                <a:spcPct val="217857"/>
              </a:lnSpc>
              <a:spcBef>
                <a:spcPts val="1119"/>
              </a:spcBef>
              <a:spcAft>
                <a:spcPts val="0"/>
              </a:spcAft>
              <a:buClr>
                <a:srgbClr val="000000"/>
              </a:buClr>
              <a:buSzPts val="1400"/>
              <a:buChar char="o"/>
            </a:pPr>
            <a:r>
              <a:rPr b="1" lang="en-US" sz="1800">
                <a:solidFill>
                  <a:srgbClr val="FF0000"/>
                </a:solidFill>
              </a:rPr>
              <a:t>Limitation</a:t>
            </a:r>
            <a:r>
              <a:rPr lang="en-US" sz="1800"/>
              <a:t>: When the resolver is behind a NAT device, the additional entropy provided by source port randomization is low (e.g., 2 bits)</a:t>
            </a:r>
            <a:endParaRPr sz="1800"/>
          </a:p>
        </p:txBody>
      </p:sp>
      <p:pic>
        <p:nvPicPr>
          <p:cNvPr id="484" name="Google Shape;484;p3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85" name="Google Shape;485;p30"/>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1"/>
          <p:cNvSpPr txBox="1"/>
          <p:nvPr>
            <p:ph type="ctrTitle"/>
          </p:nvPr>
        </p:nvSpPr>
        <p:spPr>
          <a:xfrm>
            <a:off x="824241" y="730697"/>
            <a:ext cx="6732237" cy="396904"/>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dk1"/>
              </a:buClr>
              <a:buSzPts val="2500"/>
              <a:buFont typeface="Book Antiqua"/>
              <a:buNone/>
            </a:pPr>
            <a:r>
              <a:rPr lang="en-US" sz="2500"/>
              <a:t>Defense-2 (0x20 Randomization)</a:t>
            </a:r>
            <a:endParaRPr sz="2500"/>
          </a:p>
        </p:txBody>
      </p:sp>
      <p:sp>
        <p:nvSpPr>
          <p:cNvPr id="491" name="Google Shape;491;p31"/>
          <p:cNvSpPr txBox="1"/>
          <p:nvPr>
            <p:ph idx="1" type="body"/>
          </p:nvPr>
        </p:nvSpPr>
        <p:spPr>
          <a:xfrm>
            <a:off x="824240" y="1507038"/>
            <a:ext cx="9470133" cy="4529968"/>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100000"/>
              <a:buFont typeface="Courier New"/>
              <a:buChar char="o"/>
            </a:pPr>
            <a:r>
              <a:rPr lang="en-US" sz="1800"/>
              <a:t>Domain names are case-insensitive</a:t>
            </a:r>
            <a:endParaRPr sz="1800"/>
          </a:p>
          <a:p>
            <a:pPr indent="-274320" lvl="0" marL="274320" rtl="0" algn="l">
              <a:lnSpc>
                <a:spcPct val="100000"/>
              </a:lnSpc>
              <a:spcBef>
                <a:spcPts val="1400"/>
              </a:spcBef>
              <a:spcAft>
                <a:spcPts val="0"/>
              </a:spcAft>
              <a:buSzPct val="100000"/>
              <a:buFont typeface="Courier New"/>
              <a:buChar char="o"/>
            </a:pPr>
            <a:r>
              <a:rPr lang="en-US" sz="1800"/>
              <a:t>www.google.com and WWW.GOOGLE.COM resolves to the same IP address</a:t>
            </a:r>
            <a:endParaRPr sz="1800"/>
          </a:p>
          <a:p>
            <a:pPr indent="-274320" lvl="0" marL="274320" rtl="0" algn="l">
              <a:lnSpc>
                <a:spcPct val="100000"/>
              </a:lnSpc>
              <a:spcBef>
                <a:spcPts val="1400"/>
              </a:spcBef>
              <a:spcAft>
                <a:spcPts val="0"/>
              </a:spcAft>
              <a:buSzPct val="100000"/>
              <a:buFont typeface="Courier New"/>
              <a:buChar char="o"/>
            </a:pPr>
            <a:r>
              <a:rPr lang="en-US" sz="1800"/>
              <a:t>Randomly change some of the characters in the domain name to upper case letters</a:t>
            </a:r>
            <a:endParaRPr sz="1800"/>
          </a:p>
          <a:p>
            <a:pPr indent="-274320" lvl="0" marL="274320" rtl="0" algn="l">
              <a:lnSpc>
                <a:spcPct val="100000"/>
              </a:lnSpc>
              <a:spcBef>
                <a:spcPts val="1400"/>
              </a:spcBef>
              <a:spcAft>
                <a:spcPts val="0"/>
              </a:spcAft>
              <a:buSzPct val="100000"/>
              <a:buFont typeface="Courier New"/>
              <a:buChar char="o"/>
            </a:pPr>
            <a:r>
              <a:rPr lang="en-US" sz="1800"/>
              <a:t>The expectation is that the resolver responding will copy the domain name in the response from the query</a:t>
            </a:r>
            <a:endParaRPr sz="1800"/>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rPr lang="en-US" sz="2000"/>
              <a:t>Limitations:</a:t>
            </a:r>
            <a:endParaRPr sz="2000"/>
          </a:p>
          <a:p>
            <a:pPr indent="-274320" lvl="0" marL="274320" rtl="0" algn="l">
              <a:lnSpc>
                <a:spcPct val="100000"/>
              </a:lnSpc>
              <a:spcBef>
                <a:spcPts val="1400"/>
              </a:spcBef>
              <a:spcAft>
                <a:spcPts val="0"/>
              </a:spcAft>
              <a:buSzPct val="100000"/>
              <a:buFont typeface="Courier New"/>
              <a:buChar char="o"/>
            </a:pPr>
            <a:r>
              <a:rPr lang="en-US" sz="2000"/>
              <a:t>Attacker can query: www.123.com</a:t>
            </a:r>
            <a:endParaRPr sz="2000"/>
          </a:p>
          <a:p>
            <a:pPr indent="-274320" lvl="0" marL="274320" rtl="0" algn="l">
              <a:lnSpc>
                <a:spcPct val="100000"/>
              </a:lnSpc>
              <a:spcBef>
                <a:spcPts val="1400"/>
              </a:spcBef>
              <a:spcAft>
                <a:spcPts val="0"/>
              </a:spcAft>
              <a:buSzPct val="100000"/>
              <a:buFont typeface="Courier New"/>
              <a:buChar char="o"/>
            </a:pPr>
            <a:r>
              <a:rPr lang="en-US" sz="2000"/>
              <a:t>Some of the resolvers always return domain name in all lower-case</a:t>
            </a:r>
            <a:endParaRPr sz="2000"/>
          </a:p>
          <a:p>
            <a:pPr indent="-274320" lvl="0" marL="274320" rtl="0" algn="l">
              <a:lnSpc>
                <a:spcPct val="100000"/>
              </a:lnSpc>
              <a:spcBef>
                <a:spcPts val="1400"/>
              </a:spcBef>
              <a:spcAft>
                <a:spcPts val="0"/>
              </a:spcAft>
              <a:buSzPct val="100000"/>
              <a:buFont typeface="Courier New"/>
              <a:buChar char="o"/>
            </a:pPr>
            <a:r>
              <a:rPr lang="en-US" sz="2000"/>
              <a:t>Some of the resolvers use a case-sensitive matching</a:t>
            </a:r>
            <a:endParaRPr sz="2000"/>
          </a:p>
          <a:p>
            <a:pPr indent="-274320" lvl="0" marL="274320" rtl="0" algn="l">
              <a:lnSpc>
                <a:spcPct val="100000"/>
              </a:lnSpc>
              <a:spcBef>
                <a:spcPts val="1400"/>
              </a:spcBef>
              <a:spcAft>
                <a:spcPts val="0"/>
              </a:spcAft>
              <a:buSzPct val="100000"/>
              <a:buFont typeface="Courier New"/>
              <a:buChar char="o"/>
            </a:pPr>
            <a:r>
              <a:rPr lang="en-US" sz="2000"/>
              <a:t>70% resolvers support 0x20 randomization</a:t>
            </a:r>
            <a:endParaRPr sz="2000"/>
          </a:p>
          <a:p>
            <a:pPr indent="-192087" lvl="0" marL="274320" rtl="0" algn="l">
              <a:lnSpc>
                <a:spcPct val="100000"/>
              </a:lnSpc>
              <a:spcBef>
                <a:spcPts val="1400"/>
              </a:spcBef>
              <a:spcAft>
                <a:spcPts val="0"/>
              </a:spcAft>
              <a:buSzPct val="100000"/>
              <a:buFont typeface="Courier New"/>
              <a:buNone/>
            </a:pPr>
            <a:r>
              <a:t/>
            </a:r>
            <a:endParaRPr/>
          </a:p>
        </p:txBody>
      </p:sp>
      <p:pic>
        <p:nvPicPr>
          <p:cNvPr id="492" name="Google Shape;492;p31"/>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93" name="Google Shape;493;p31"/>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2"/>
          <p:cNvSpPr txBox="1"/>
          <p:nvPr>
            <p:ph type="ctrTitle"/>
          </p:nvPr>
        </p:nvSpPr>
        <p:spPr>
          <a:xfrm>
            <a:off x="796322" y="729397"/>
            <a:ext cx="8141201" cy="396888"/>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dk1"/>
              </a:buClr>
              <a:buSzPts val="2500"/>
              <a:buFont typeface="Book Antiqua"/>
              <a:buNone/>
            </a:pPr>
            <a:r>
              <a:rPr lang="en-US" sz="2500"/>
              <a:t>Defense –3 </a:t>
            </a:r>
            <a:r>
              <a:rPr lang="en-US" sz="2500">
                <a:latin typeface="Calibri"/>
                <a:ea typeface="Calibri"/>
                <a:cs typeface="Calibri"/>
                <a:sym typeface="Calibri"/>
              </a:rPr>
              <a:t>(WSEC DNS)</a:t>
            </a:r>
            <a:endParaRPr sz="2500">
              <a:latin typeface="Calibri"/>
              <a:ea typeface="Calibri"/>
              <a:cs typeface="Calibri"/>
              <a:sym typeface="Calibri"/>
            </a:endParaRPr>
          </a:p>
        </p:txBody>
      </p:sp>
      <p:sp>
        <p:nvSpPr>
          <p:cNvPr id="499" name="Google Shape;499;p32"/>
          <p:cNvSpPr txBox="1"/>
          <p:nvPr>
            <p:ph idx="1" type="body"/>
          </p:nvPr>
        </p:nvSpPr>
        <p:spPr>
          <a:xfrm>
            <a:off x="727495" y="1767192"/>
            <a:ext cx="8141201" cy="3129274"/>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84084"/>
              <a:buFont typeface="Courier New"/>
              <a:buChar char="o"/>
            </a:pPr>
            <a:r>
              <a:rPr lang="en-US" sz="1800"/>
              <a:t>While querying root or TLD DNS servers, prepend random prefix</a:t>
            </a:r>
            <a:endParaRPr sz="1800"/>
          </a:p>
          <a:p>
            <a:pPr indent="-274320" lvl="0" marL="274320" rtl="0" algn="l">
              <a:lnSpc>
                <a:spcPct val="100000"/>
              </a:lnSpc>
              <a:spcBef>
                <a:spcPts val="1400"/>
              </a:spcBef>
              <a:spcAft>
                <a:spcPts val="0"/>
              </a:spcAft>
              <a:buSzPct val="84084"/>
              <a:buFont typeface="Courier New"/>
              <a:buChar char="o"/>
            </a:pPr>
            <a:r>
              <a:rPr lang="en-US" sz="1800"/>
              <a:t>Ddsj030gojfd.www.google.com and www.google.com returns the same RRs (not IP)</a:t>
            </a:r>
            <a:endParaRPr sz="1800"/>
          </a:p>
          <a:p>
            <a:pPr indent="-274320" lvl="0" marL="274320" rtl="0" algn="l">
              <a:lnSpc>
                <a:spcPct val="100000"/>
              </a:lnSpc>
              <a:spcBef>
                <a:spcPts val="1400"/>
              </a:spcBef>
              <a:spcAft>
                <a:spcPts val="0"/>
              </a:spcAft>
              <a:buSzPct val="84084"/>
              <a:buFont typeface="Courier New"/>
              <a:buChar char="o"/>
            </a:pPr>
            <a:r>
              <a:rPr lang="en-US" sz="1800"/>
              <a:t>Limitations:</a:t>
            </a:r>
            <a:endParaRPr sz="1800"/>
          </a:p>
          <a:p>
            <a:pPr indent="-274320" lvl="0" marL="274320" rtl="0" algn="l">
              <a:lnSpc>
                <a:spcPct val="100000"/>
              </a:lnSpc>
              <a:spcBef>
                <a:spcPts val="1400"/>
              </a:spcBef>
              <a:spcAft>
                <a:spcPts val="0"/>
              </a:spcAft>
              <a:buSzPct val="84084"/>
              <a:buFont typeface="Courier New"/>
              <a:buChar char="o"/>
            </a:pPr>
            <a:r>
              <a:rPr lang="en-US" sz="1800"/>
              <a:t>Domain names can be maximum 255-byte length</a:t>
            </a:r>
            <a:endParaRPr sz="1800"/>
          </a:p>
          <a:p>
            <a:pPr indent="-274320" lvl="0" marL="274320" rtl="0" algn="l">
              <a:lnSpc>
                <a:spcPct val="100000"/>
              </a:lnSpc>
              <a:spcBef>
                <a:spcPts val="1400"/>
              </a:spcBef>
              <a:spcAft>
                <a:spcPts val="0"/>
              </a:spcAft>
              <a:buSzPct val="84084"/>
              <a:buFont typeface="Courier New"/>
              <a:buChar char="o"/>
            </a:pPr>
            <a:r>
              <a:rPr lang="en-US" sz="1800"/>
              <a:t>Attackers can query 255-byte domains</a:t>
            </a:r>
            <a:endParaRPr sz="1800"/>
          </a:p>
          <a:p>
            <a:pPr indent="-274320" lvl="0" marL="274320" rtl="0" algn="l">
              <a:lnSpc>
                <a:spcPct val="100000"/>
              </a:lnSpc>
              <a:spcBef>
                <a:spcPts val="1400"/>
              </a:spcBef>
              <a:spcAft>
                <a:spcPts val="0"/>
              </a:spcAft>
              <a:buSzPct val="84084"/>
              <a:buFont typeface="Courier New"/>
              <a:buChar char="o"/>
            </a:pPr>
            <a:r>
              <a:rPr lang="en-US" sz="1800"/>
              <a:t>This is applicable to referrals not A queries</a:t>
            </a:r>
            <a:endParaRPr sz="1800"/>
          </a:p>
          <a:p>
            <a:pPr indent="-274320" lvl="0" marL="274320" rtl="0" algn="l">
              <a:lnSpc>
                <a:spcPct val="100000"/>
              </a:lnSpc>
              <a:spcBef>
                <a:spcPts val="1400"/>
              </a:spcBef>
              <a:spcAft>
                <a:spcPts val="0"/>
              </a:spcAft>
              <a:buSzPct val="84084"/>
              <a:buFont typeface="Courier New"/>
              <a:buChar char="o"/>
            </a:pPr>
            <a:r>
              <a:rPr lang="en-US" sz="1800"/>
              <a:t>Some resolvers exclude long domain names as they are uncommon</a:t>
            </a:r>
            <a:endParaRPr sz="1800"/>
          </a:p>
          <a:p>
            <a:pPr indent="-185420" lvl="0" marL="274320" rtl="0" algn="l">
              <a:lnSpc>
                <a:spcPct val="100000"/>
              </a:lnSpc>
              <a:spcBef>
                <a:spcPts val="1400"/>
              </a:spcBef>
              <a:spcAft>
                <a:spcPts val="0"/>
              </a:spcAft>
              <a:buSzPct val="108108"/>
              <a:buFont typeface="Courier New"/>
              <a:buNone/>
            </a:pPr>
            <a:r>
              <a:t/>
            </a:r>
            <a:endParaRPr/>
          </a:p>
        </p:txBody>
      </p:sp>
      <p:pic>
        <p:nvPicPr>
          <p:cNvPr id="500" name="Google Shape;500;p32"/>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01" name="Google Shape;501;p32"/>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30</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3"/>
          <p:cNvSpPr txBox="1"/>
          <p:nvPr>
            <p:ph type="ctrTitle"/>
          </p:nvPr>
        </p:nvSpPr>
        <p:spPr>
          <a:xfrm>
            <a:off x="796322" y="649482"/>
            <a:ext cx="8283055" cy="1194558"/>
          </a:xfrm>
          <a:prstGeom prst="rect">
            <a:avLst/>
          </a:prstGeom>
          <a:noFill/>
          <a:ln>
            <a:noFill/>
          </a:ln>
        </p:spPr>
        <p:txBody>
          <a:bodyPr anchorCtr="0" anchor="b" bIns="0" lIns="0" spcFirstLastPara="1" rIns="0" wrap="square" tIns="47625">
            <a:spAutoFit/>
          </a:bodyPr>
          <a:lstStyle/>
          <a:p>
            <a:pPr indent="0" lvl="0" marL="1609090" rtl="0" algn="l">
              <a:lnSpc>
                <a:spcPct val="100000"/>
              </a:lnSpc>
              <a:spcBef>
                <a:spcPts val="0"/>
              </a:spcBef>
              <a:spcAft>
                <a:spcPts val="0"/>
              </a:spcAft>
              <a:buClr>
                <a:schemeClr val="dk1"/>
              </a:buClr>
              <a:buSzPts val="3600"/>
              <a:buFont typeface="Book Antiqua"/>
              <a:buNone/>
            </a:pPr>
            <a:r>
              <a:rPr lang="en-US" sz="3600"/>
              <a:t>Defense – 4</a:t>
            </a:r>
            <a:endParaRPr sz="3600"/>
          </a:p>
          <a:p>
            <a:pPr indent="0" lvl="0" marL="12700" rtl="0" algn="l">
              <a:lnSpc>
                <a:spcPct val="100000"/>
              </a:lnSpc>
              <a:spcBef>
                <a:spcPts val="280"/>
              </a:spcBef>
              <a:spcAft>
                <a:spcPts val="0"/>
              </a:spcAft>
              <a:buClr>
                <a:schemeClr val="dk1"/>
              </a:buClr>
              <a:buSzPts val="3600"/>
              <a:buFont typeface="Book Antiqua"/>
              <a:buNone/>
            </a:pPr>
            <a:r>
              <a:rPr lang="en-US" sz="3600"/>
              <a:t>(Randomize destination IP address)</a:t>
            </a:r>
            <a:endParaRPr sz="3600"/>
          </a:p>
        </p:txBody>
      </p:sp>
      <p:sp>
        <p:nvSpPr>
          <p:cNvPr id="507" name="Google Shape;507;p33"/>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fontScale="85000" lnSpcReduction="20000"/>
          </a:bodyPr>
          <a:lstStyle/>
          <a:p>
            <a:pPr indent="-274320" lvl="0" marL="274320" rtl="0" algn="l">
              <a:lnSpc>
                <a:spcPct val="100000"/>
              </a:lnSpc>
              <a:spcBef>
                <a:spcPts val="0"/>
              </a:spcBef>
              <a:spcAft>
                <a:spcPts val="0"/>
              </a:spcAft>
              <a:buSzPct val="82352"/>
              <a:buFont typeface="Courier New"/>
              <a:buChar char="o"/>
            </a:pPr>
            <a:r>
              <a:rPr lang="en-US" sz="2000"/>
              <a:t>Multiple IP addresses for a DNS server </a:t>
            </a:r>
            <a:endParaRPr sz="2000"/>
          </a:p>
          <a:p>
            <a:pPr indent="-274320" lvl="0" marL="274320" rtl="0" algn="l">
              <a:lnSpc>
                <a:spcPct val="100000"/>
              </a:lnSpc>
              <a:spcBef>
                <a:spcPts val="1400"/>
              </a:spcBef>
              <a:spcAft>
                <a:spcPts val="0"/>
              </a:spcAft>
              <a:buSzPct val="82352"/>
              <a:buFont typeface="Courier New"/>
              <a:buChar char="o"/>
            </a:pPr>
            <a:r>
              <a:rPr lang="en-US" sz="2000"/>
              <a:t>Choose one randomly from that list to query</a:t>
            </a:r>
            <a:endParaRPr sz="2000"/>
          </a:p>
          <a:p>
            <a:pPr indent="-185420" lvl="0" marL="274320" rtl="0" algn="l">
              <a:lnSpc>
                <a:spcPct val="100000"/>
              </a:lnSpc>
              <a:spcBef>
                <a:spcPts val="1400"/>
              </a:spcBef>
              <a:spcAft>
                <a:spcPts val="0"/>
              </a:spcAft>
              <a:buSzPct val="82352"/>
              <a:buFont typeface="Courier New"/>
              <a:buNone/>
            </a:pPr>
            <a:r>
              <a:t/>
            </a:r>
            <a:endParaRPr sz="2000"/>
          </a:p>
          <a:p>
            <a:pPr indent="-185420" lvl="0" marL="274320" rtl="0" algn="l">
              <a:lnSpc>
                <a:spcPct val="100000"/>
              </a:lnSpc>
              <a:spcBef>
                <a:spcPts val="1400"/>
              </a:spcBef>
              <a:spcAft>
                <a:spcPts val="0"/>
              </a:spcAft>
              <a:buSzPct val="82352"/>
              <a:buFont typeface="Courier New"/>
              <a:buNone/>
            </a:pPr>
            <a:r>
              <a:t/>
            </a:r>
            <a:endParaRPr sz="2000"/>
          </a:p>
          <a:p>
            <a:pPr indent="0" lvl="0" marL="0" rtl="0" algn="l">
              <a:lnSpc>
                <a:spcPct val="100000"/>
              </a:lnSpc>
              <a:spcBef>
                <a:spcPts val="1400"/>
              </a:spcBef>
              <a:spcAft>
                <a:spcPts val="0"/>
              </a:spcAft>
              <a:buSzPct val="82352"/>
              <a:buNone/>
            </a:pPr>
            <a:r>
              <a:rPr lang="en-US" sz="2000"/>
              <a:t>Limitations:</a:t>
            </a:r>
            <a:endParaRPr sz="2000"/>
          </a:p>
          <a:p>
            <a:pPr indent="-274320" lvl="0" marL="274320" rtl="0" algn="l">
              <a:lnSpc>
                <a:spcPct val="100000"/>
              </a:lnSpc>
              <a:spcBef>
                <a:spcPts val="1400"/>
              </a:spcBef>
              <a:spcAft>
                <a:spcPts val="0"/>
              </a:spcAft>
              <a:buSzPct val="82352"/>
              <a:buFont typeface="Courier New"/>
              <a:buChar char="o"/>
            </a:pPr>
            <a:r>
              <a:rPr lang="en-US" sz="2000"/>
              <a:t>The set of IP addresses are small</a:t>
            </a:r>
            <a:endParaRPr sz="2000"/>
          </a:p>
          <a:p>
            <a:pPr indent="-274320" lvl="0" marL="274320" rtl="0" algn="l">
              <a:lnSpc>
                <a:spcPct val="100000"/>
              </a:lnSpc>
              <a:spcBef>
                <a:spcPts val="1400"/>
              </a:spcBef>
              <a:spcAft>
                <a:spcPts val="0"/>
              </a:spcAft>
              <a:buSzPct val="82352"/>
              <a:buFont typeface="Courier New"/>
              <a:buChar char="o"/>
            </a:pPr>
            <a:r>
              <a:rPr lang="en-US" sz="2000"/>
              <a:t>They are many time predictable</a:t>
            </a:r>
            <a:endParaRPr sz="2000"/>
          </a:p>
          <a:p>
            <a:pPr indent="-274320" lvl="0" marL="274320" rtl="0" algn="l">
              <a:lnSpc>
                <a:spcPct val="100000"/>
              </a:lnSpc>
              <a:spcBef>
                <a:spcPts val="1400"/>
              </a:spcBef>
              <a:spcAft>
                <a:spcPts val="0"/>
              </a:spcAft>
              <a:buSzPct val="82352"/>
              <a:buFont typeface="Courier New"/>
              <a:buChar char="o"/>
            </a:pPr>
            <a:r>
              <a:rPr lang="en-US" sz="2000"/>
              <a:t>Attack it to make it more predictable</a:t>
            </a:r>
            <a:endParaRPr sz="2000"/>
          </a:p>
          <a:p>
            <a:pPr indent="-185420" lvl="0" marL="274320" rtl="0" algn="l">
              <a:lnSpc>
                <a:spcPct val="100000"/>
              </a:lnSpc>
              <a:spcBef>
                <a:spcPts val="1400"/>
              </a:spcBef>
              <a:spcAft>
                <a:spcPts val="0"/>
              </a:spcAft>
              <a:buSzPct val="117647"/>
              <a:buFont typeface="Courier New"/>
              <a:buNone/>
            </a:pPr>
            <a:r>
              <a:t/>
            </a:r>
            <a:endParaRPr/>
          </a:p>
        </p:txBody>
      </p:sp>
      <p:pic>
        <p:nvPicPr>
          <p:cNvPr id="508" name="Google Shape;508;p33"/>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09" name="Google Shape;509;p33"/>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4"/>
          <p:cNvSpPr txBox="1"/>
          <p:nvPr>
            <p:ph type="ctrTitle"/>
          </p:nvPr>
        </p:nvSpPr>
        <p:spPr>
          <a:xfrm>
            <a:off x="796322" y="320040"/>
            <a:ext cx="6732237" cy="1524000"/>
          </a:xfrm>
          <a:prstGeom prst="rect">
            <a:avLst/>
          </a:prstGeom>
          <a:noFill/>
          <a:ln>
            <a:noFill/>
          </a:ln>
        </p:spPr>
        <p:txBody>
          <a:bodyPr anchorCtr="0" anchor="b" bIns="0" lIns="0" spcFirstLastPara="1" rIns="0" wrap="square" tIns="0">
            <a:spAutoFit/>
          </a:bodyPr>
          <a:lstStyle/>
          <a:p>
            <a:pPr indent="827405" lvl="0" marL="12700" marR="5080" rtl="0" algn="l">
              <a:lnSpc>
                <a:spcPct val="125750"/>
              </a:lnSpc>
              <a:spcBef>
                <a:spcPts val="0"/>
              </a:spcBef>
              <a:spcAft>
                <a:spcPts val="0"/>
              </a:spcAft>
              <a:buClr>
                <a:schemeClr val="dk1"/>
              </a:buClr>
              <a:buSzPts val="4000"/>
              <a:buFont typeface="Book Antiqua"/>
              <a:buNone/>
            </a:pPr>
            <a:r>
              <a:rPr lang="en-US" sz="4000"/>
              <a:t>Defense—5 (Randomizing Source IP)</a:t>
            </a:r>
            <a:endParaRPr sz="4000"/>
          </a:p>
        </p:txBody>
      </p:sp>
      <p:sp>
        <p:nvSpPr>
          <p:cNvPr id="515" name="Google Shape;515;p34"/>
          <p:cNvSpPr txBox="1"/>
          <p:nvPr>
            <p:ph idx="1" type="body"/>
          </p:nvPr>
        </p:nvSpPr>
        <p:spPr>
          <a:xfrm>
            <a:off x="796321" y="2252076"/>
            <a:ext cx="7856065" cy="3018014"/>
          </a:xfrm>
          <a:prstGeom prst="rect">
            <a:avLst/>
          </a:prstGeom>
          <a:noFill/>
          <a:ln>
            <a:noFill/>
          </a:ln>
        </p:spPr>
        <p:txBody>
          <a:bodyPr anchorCtr="0" anchor="t" bIns="45700" lIns="0" spcFirstLastPara="1" rIns="0" wrap="square" tIns="45700">
            <a:normAutofit lnSpcReduction="10000"/>
          </a:bodyPr>
          <a:lstStyle/>
          <a:p>
            <a:pPr indent="-274320" lvl="0" marL="274320" rtl="0" algn="l">
              <a:lnSpc>
                <a:spcPct val="100000"/>
              </a:lnSpc>
              <a:spcBef>
                <a:spcPts val="0"/>
              </a:spcBef>
              <a:spcAft>
                <a:spcPts val="0"/>
              </a:spcAft>
              <a:buSzPts val="1400"/>
              <a:buFont typeface="Courier New"/>
              <a:buChar char="o"/>
            </a:pPr>
            <a:r>
              <a:rPr lang="en-US" sz="2000"/>
              <a:t>This is called the NAT-antidote</a:t>
            </a:r>
            <a:endParaRPr sz="2000"/>
          </a:p>
          <a:p>
            <a:pPr indent="-274320" lvl="0" marL="274320" rtl="0" algn="l">
              <a:lnSpc>
                <a:spcPct val="100000"/>
              </a:lnSpc>
              <a:spcBef>
                <a:spcPts val="1400"/>
              </a:spcBef>
              <a:spcAft>
                <a:spcPts val="0"/>
              </a:spcAft>
              <a:buSzPts val="1400"/>
              <a:buFont typeface="Courier New"/>
              <a:buChar char="o"/>
            </a:pPr>
            <a:r>
              <a:rPr lang="en-US" sz="2000"/>
              <a:t>This is applicable when the resolver is behind a NAT</a:t>
            </a:r>
            <a:endParaRPr sz="2000"/>
          </a:p>
          <a:p>
            <a:pPr indent="-274320" lvl="0" marL="274320" rtl="0" algn="l">
              <a:lnSpc>
                <a:spcPct val="100000"/>
              </a:lnSpc>
              <a:spcBef>
                <a:spcPts val="1400"/>
              </a:spcBef>
              <a:spcAft>
                <a:spcPts val="0"/>
              </a:spcAft>
              <a:buSzPts val="1400"/>
              <a:buFont typeface="Courier New"/>
              <a:buChar char="o"/>
            </a:pPr>
            <a:r>
              <a:rPr lang="en-US" sz="2000"/>
              <a:t>When NAT receives a query from the resolver, it randomly changes the source IP address to a random IP in that network</a:t>
            </a:r>
            <a:endParaRPr sz="2000"/>
          </a:p>
          <a:p>
            <a:pPr indent="0" lvl="0" marL="0" rtl="0" algn="l">
              <a:lnSpc>
                <a:spcPct val="100000"/>
              </a:lnSpc>
              <a:spcBef>
                <a:spcPts val="1400"/>
              </a:spcBef>
              <a:spcAft>
                <a:spcPts val="0"/>
              </a:spcAft>
              <a:buSzPts val="1400"/>
              <a:buNone/>
            </a:pPr>
            <a:r>
              <a:t/>
            </a:r>
            <a:endParaRPr sz="2000"/>
          </a:p>
          <a:p>
            <a:pPr indent="0" lvl="0" marL="0" rtl="0" algn="l">
              <a:lnSpc>
                <a:spcPct val="100000"/>
              </a:lnSpc>
              <a:spcBef>
                <a:spcPts val="1400"/>
              </a:spcBef>
              <a:spcAft>
                <a:spcPts val="0"/>
              </a:spcAft>
              <a:buSzPts val="1400"/>
              <a:buNone/>
            </a:pPr>
            <a:r>
              <a:rPr lang="en-US" sz="2000"/>
              <a:t>Limitations:</a:t>
            </a:r>
            <a:endParaRPr sz="2000"/>
          </a:p>
          <a:p>
            <a:pPr indent="-274320" lvl="0" marL="274320" rtl="0" algn="l">
              <a:lnSpc>
                <a:spcPct val="100000"/>
              </a:lnSpc>
              <a:spcBef>
                <a:spcPts val="1400"/>
              </a:spcBef>
              <a:spcAft>
                <a:spcPts val="0"/>
              </a:spcAft>
              <a:buSzPts val="1400"/>
              <a:buFont typeface="Courier New"/>
              <a:buChar char="o"/>
            </a:pPr>
            <a:r>
              <a:rPr lang="en-US" sz="2000"/>
              <a:t>Extra entropy depends on the network size</a:t>
            </a:r>
            <a:endParaRPr sz="2000"/>
          </a:p>
          <a:p>
            <a:pPr indent="-185420" lvl="0" marL="274320" rtl="0" algn="l">
              <a:lnSpc>
                <a:spcPct val="100000"/>
              </a:lnSpc>
              <a:spcBef>
                <a:spcPts val="1400"/>
              </a:spcBef>
              <a:spcAft>
                <a:spcPts val="0"/>
              </a:spcAft>
              <a:buSzPts val="1400"/>
              <a:buFont typeface="Courier New"/>
              <a:buNone/>
            </a:pPr>
            <a:r>
              <a:t/>
            </a:r>
            <a:endParaRPr/>
          </a:p>
        </p:txBody>
      </p:sp>
      <p:pic>
        <p:nvPicPr>
          <p:cNvPr id="516" name="Google Shape;516;p34"/>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17" name="Google Shape;517;p34"/>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32</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6"/>
          <p:cNvSpPr txBox="1"/>
          <p:nvPr>
            <p:ph type="ctrTitle"/>
          </p:nvPr>
        </p:nvSpPr>
        <p:spPr>
          <a:xfrm>
            <a:off x="258005" y="1450276"/>
            <a:ext cx="5995311" cy="637355"/>
          </a:xfrm>
          <a:prstGeom prst="rect">
            <a:avLst/>
          </a:prstGeom>
          <a:noFill/>
          <a:ln>
            <a:noFill/>
          </a:ln>
        </p:spPr>
        <p:txBody>
          <a:bodyPr anchorCtr="0" anchor="b" bIns="0" lIns="0" spcFirstLastPara="1" rIns="0" wrap="square" tIns="12050">
            <a:spAutoFit/>
          </a:bodyPr>
          <a:lstStyle/>
          <a:p>
            <a:pPr indent="0" lvl="0" marL="376555" rtl="0" algn="l">
              <a:lnSpc>
                <a:spcPct val="100000"/>
              </a:lnSpc>
              <a:spcBef>
                <a:spcPts val="0"/>
              </a:spcBef>
              <a:spcAft>
                <a:spcPts val="0"/>
              </a:spcAft>
              <a:buClr>
                <a:schemeClr val="dk1"/>
              </a:buClr>
              <a:buSzPts val="4000"/>
              <a:buFont typeface="Book Antiqua"/>
              <a:buNone/>
            </a:pPr>
            <a:r>
              <a:rPr lang="en-US" sz="4000"/>
              <a:t>Attack Detection</a:t>
            </a:r>
            <a:endParaRPr sz="4000"/>
          </a:p>
        </p:txBody>
      </p:sp>
      <p:sp>
        <p:nvSpPr>
          <p:cNvPr id="523" name="Google Shape;523;p36"/>
          <p:cNvSpPr txBox="1"/>
          <p:nvPr>
            <p:ph idx="1" type="body"/>
          </p:nvPr>
        </p:nvSpPr>
        <p:spPr>
          <a:xfrm>
            <a:off x="511277" y="2534041"/>
            <a:ext cx="10370666" cy="2103120"/>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2000"/>
              <a:buFont typeface="Courier New"/>
              <a:buChar char="o"/>
            </a:pPr>
            <a:r>
              <a:rPr lang="en-US" sz="2000"/>
              <a:t>Received a response for a query and the TXID of the response does not match with the query’s TXID</a:t>
            </a:r>
            <a:endParaRPr sz="2000"/>
          </a:p>
          <a:p>
            <a:pPr indent="-274320" lvl="0" marL="274320" rtl="0" algn="l">
              <a:lnSpc>
                <a:spcPct val="100000"/>
              </a:lnSpc>
              <a:spcBef>
                <a:spcPts val="1400"/>
              </a:spcBef>
              <a:spcAft>
                <a:spcPts val="0"/>
              </a:spcAft>
              <a:buSzPts val="2000"/>
              <a:buFont typeface="Courier New"/>
              <a:buChar char="o"/>
            </a:pPr>
            <a:r>
              <a:rPr lang="en-US" sz="2000"/>
              <a:t>Can happen in benign cases as DNS runs on top of UDP</a:t>
            </a:r>
            <a:endParaRPr sz="2000"/>
          </a:p>
          <a:p>
            <a:pPr indent="-147320" lvl="0" marL="274320" rtl="0" algn="l">
              <a:lnSpc>
                <a:spcPct val="100000"/>
              </a:lnSpc>
              <a:spcBef>
                <a:spcPts val="1400"/>
              </a:spcBef>
              <a:spcAft>
                <a:spcPts val="0"/>
              </a:spcAft>
              <a:buSzPts val="2000"/>
              <a:buFont typeface="Courier New"/>
              <a:buNone/>
            </a:pPr>
            <a:r>
              <a:t/>
            </a:r>
            <a:endParaRPr sz="2000"/>
          </a:p>
        </p:txBody>
      </p:sp>
      <p:pic>
        <p:nvPicPr>
          <p:cNvPr id="524" name="Google Shape;524;p36"/>
          <p:cNvPicPr preferRelativeResize="0"/>
          <p:nvPr/>
        </p:nvPicPr>
        <p:blipFill rotWithShape="1">
          <a:blip r:embed="rId3">
            <a:alphaModFix/>
          </a:blip>
          <a:srcRect b="0" l="0" r="0" t="0"/>
          <a:stretch/>
        </p:blipFill>
        <p:spPr>
          <a:xfrm>
            <a:off x="8321923" y="5431105"/>
            <a:ext cx="1530000" cy="612000"/>
          </a:xfrm>
          <a:prstGeom prst="rect">
            <a:avLst/>
          </a:prstGeom>
          <a:noFill/>
          <a:ln>
            <a:noFill/>
          </a:ln>
        </p:spPr>
      </p:pic>
      <p:sp>
        <p:nvSpPr>
          <p:cNvPr id="525" name="Google Shape;525;p36"/>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34</a:t>
            </a:r>
            <a:endParaRPr b="0" i="0" sz="1400" u="none" cap="none" strike="noStrike">
              <a:solidFill>
                <a:schemeClr val="dk1"/>
              </a:solidFill>
              <a:latin typeface="Arial"/>
              <a:ea typeface="Arial"/>
              <a:cs typeface="Arial"/>
              <a:sym typeface="Arial"/>
            </a:endParaRPr>
          </a:p>
        </p:txBody>
      </p:sp>
      <p:sp>
        <p:nvSpPr>
          <p:cNvPr id="526" name="Google Shape;526;p36"/>
          <p:cNvSpPr txBox="1"/>
          <p:nvPr/>
        </p:nvSpPr>
        <p:spPr>
          <a:xfrm>
            <a:off x="511277" y="265203"/>
            <a:ext cx="934064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200" u="none" cap="none" strike="noStrike">
                <a:solidFill>
                  <a:srgbClr val="000000"/>
                </a:solidFill>
                <a:latin typeface="Arial"/>
                <a:ea typeface="Arial"/>
                <a:cs typeface="Arial"/>
                <a:sym typeface="Arial"/>
              </a:rPr>
              <a:t>Αdaptive &amp; Longterm Defenses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7"/>
          <p:cNvSpPr txBox="1"/>
          <p:nvPr>
            <p:ph type="ctrTitle"/>
          </p:nvPr>
        </p:nvSpPr>
        <p:spPr>
          <a:xfrm>
            <a:off x="-1504335" y="637020"/>
            <a:ext cx="7315200" cy="1120820"/>
          </a:xfrm>
          <a:prstGeom prst="rect">
            <a:avLst/>
          </a:prstGeom>
          <a:noFill/>
          <a:ln>
            <a:noFill/>
          </a:ln>
        </p:spPr>
        <p:txBody>
          <a:bodyPr anchorCtr="0" anchor="b" bIns="0" lIns="0" spcFirstLastPara="1" rIns="0" wrap="square" tIns="12700">
            <a:spAutoFit/>
          </a:bodyPr>
          <a:lstStyle/>
          <a:p>
            <a:pPr indent="0" lvl="0" marL="2379345" rtl="0" algn="l">
              <a:lnSpc>
                <a:spcPct val="100000"/>
              </a:lnSpc>
              <a:spcBef>
                <a:spcPts val="0"/>
              </a:spcBef>
              <a:spcAft>
                <a:spcPts val="0"/>
              </a:spcAft>
              <a:buClr>
                <a:schemeClr val="dk1"/>
              </a:buClr>
              <a:buSzPts val="3600"/>
              <a:buFont typeface="Book Antiqua"/>
              <a:buNone/>
            </a:pPr>
            <a:r>
              <a:rPr lang="en-US"/>
              <a:t>Defense—6 (Sandwich Antidote)</a:t>
            </a:r>
            <a:endParaRPr/>
          </a:p>
        </p:txBody>
      </p:sp>
      <p:sp>
        <p:nvSpPr>
          <p:cNvPr id="532" name="Google Shape;532;p37"/>
          <p:cNvSpPr txBox="1"/>
          <p:nvPr>
            <p:ph idx="1" type="body"/>
          </p:nvPr>
        </p:nvSpPr>
        <p:spPr>
          <a:xfrm>
            <a:off x="796321" y="2252075"/>
            <a:ext cx="7413613" cy="3421138"/>
          </a:xfrm>
          <a:prstGeom prst="rect">
            <a:avLst/>
          </a:prstGeom>
          <a:noFill/>
          <a:ln>
            <a:noFill/>
          </a:ln>
        </p:spPr>
        <p:txBody>
          <a:bodyPr anchorCtr="0" anchor="t" bIns="45700" lIns="0" spcFirstLastPara="1" rIns="0" wrap="square" tIns="45700">
            <a:normAutofit lnSpcReduction="10000"/>
          </a:bodyPr>
          <a:lstStyle/>
          <a:p>
            <a:pPr indent="-274320" lvl="0" marL="274320" rtl="0" algn="l">
              <a:lnSpc>
                <a:spcPct val="100000"/>
              </a:lnSpc>
              <a:spcBef>
                <a:spcPts val="0"/>
              </a:spcBef>
              <a:spcAft>
                <a:spcPts val="0"/>
              </a:spcAft>
              <a:buSzPts val="1400"/>
              <a:buFont typeface="Courier New"/>
              <a:buChar char="o"/>
            </a:pPr>
            <a:r>
              <a:rPr lang="en-US" sz="1800"/>
              <a:t>Detect attack and apply sandwich antidote</a:t>
            </a:r>
            <a:endParaRPr sz="1800"/>
          </a:p>
          <a:p>
            <a:pPr indent="-274320" lvl="0" marL="274320" rtl="0" algn="l">
              <a:lnSpc>
                <a:spcPct val="100000"/>
              </a:lnSpc>
              <a:spcBef>
                <a:spcPts val="1400"/>
              </a:spcBef>
              <a:spcAft>
                <a:spcPts val="0"/>
              </a:spcAft>
              <a:buSzPts val="1400"/>
              <a:buFont typeface="Courier New"/>
              <a:buChar char="o"/>
            </a:pPr>
            <a:r>
              <a:rPr lang="en-US" sz="1800"/>
              <a:t>For querying www.google.com</a:t>
            </a:r>
            <a:endParaRPr sz="1800"/>
          </a:p>
          <a:p>
            <a:pPr indent="-274320" lvl="0" marL="274320" rtl="0" algn="l">
              <a:lnSpc>
                <a:spcPct val="100000"/>
              </a:lnSpc>
              <a:spcBef>
                <a:spcPts val="1400"/>
              </a:spcBef>
              <a:spcAft>
                <a:spcPts val="0"/>
              </a:spcAft>
              <a:buSzPts val="1400"/>
              <a:buFont typeface="Courier New"/>
              <a:buChar char="o"/>
            </a:pPr>
            <a:r>
              <a:rPr lang="en-US" sz="1800"/>
              <a:t>Query 1: dfjfdkjfhksdf.google.com</a:t>
            </a:r>
            <a:endParaRPr sz="1800"/>
          </a:p>
          <a:p>
            <a:pPr indent="-274320" lvl="0" marL="274320" rtl="0" algn="l">
              <a:lnSpc>
                <a:spcPct val="100000"/>
              </a:lnSpc>
              <a:spcBef>
                <a:spcPts val="1400"/>
              </a:spcBef>
              <a:spcAft>
                <a:spcPts val="0"/>
              </a:spcAft>
              <a:buSzPts val="1400"/>
              <a:buFont typeface="Courier New"/>
              <a:buChar char="o"/>
            </a:pPr>
            <a:r>
              <a:rPr lang="en-US" sz="1800"/>
              <a:t>Query 2: www.google.com [REAL QUERY]</a:t>
            </a:r>
            <a:endParaRPr sz="1800"/>
          </a:p>
          <a:p>
            <a:pPr indent="-274320" lvl="0" marL="274320" rtl="0" algn="l">
              <a:lnSpc>
                <a:spcPct val="100000"/>
              </a:lnSpc>
              <a:spcBef>
                <a:spcPts val="1400"/>
              </a:spcBef>
              <a:spcAft>
                <a:spcPts val="0"/>
              </a:spcAft>
              <a:buSzPts val="1400"/>
              <a:buFont typeface="Courier New"/>
              <a:buChar char="o"/>
            </a:pPr>
            <a:r>
              <a:rPr lang="en-US" sz="1800"/>
              <a:t>Query 3: jkjkjoiojohh.google.com</a:t>
            </a:r>
            <a:endParaRPr sz="1800"/>
          </a:p>
          <a:p>
            <a:pPr indent="-274320" lvl="0" marL="274320" rtl="0" algn="l">
              <a:lnSpc>
                <a:spcPct val="100000"/>
              </a:lnSpc>
              <a:spcBef>
                <a:spcPts val="1400"/>
              </a:spcBef>
              <a:spcAft>
                <a:spcPts val="0"/>
              </a:spcAft>
              <a:buSzPts val="1400"/>
              <a:buFont typeface="Courier New"/>
              <a:buChar char="o"/>
            </a:pPr>
            <a:r>
              <a:rPr lang="en-US" sz="1800"/>
              <a:t>Observe whether the response arrive in-order</a:t>
            </a:r>
            <a:endParaRPr sz="1800"/>
          </a:p>
          <a:p>
            <a:pPr indent="0" lvl="0" marL="0" rtl="0" algn="l">
              <a:lnSpc>
                <a:spcPct val="100000"/>
              </a:lnSpc>
              <a:spcBef>
                <a:spcPts val="1400"/>
              </a:spcBef>
              <a:spcAft>
                <a:spcPts val="0"/>
              </a:spcAft>
              <a:buSzPts val="1400"/>
              <a:buNone/>
            </a:pPr>
            <a:r>
              <a:rPr lang="en-US" sz="1800"/>
              <a:t>Limitation:</a:t>
            </a:r>
            <a:endParaRPr sz="1800"/>
          </a:p>
          <a:p>
            <a:pPr indent="-274320" lvl="0" marL="274320" rtl="0" algn="l">
              <a:lnSpc>
                <a:spcPct val="100000"/>
              </a:lnSpc>
              <a:spcBef>
                <a:spcPts val="1400"/>
              </a:spcBef>
              <a:spcAft>
                <a:spcPts val="0"/>
              </a:spcAft>
              <a:buSzPts val="1400"/>
              <a:buFont typeface="Courier New"/>
              <a:buChar char="o"/>
            </a:pPr>
            <a:r>
              <a:rPr lang="en-US" sz="1800"/>
              <a:t>Our experiment suggest that 50% of the queries arrive in order</a:t>
            </a:r>
            <a:endParaRPr sz="1800"/>
          </a:p>
          <a:p>
            <a:pPr indent="-185420" lvl="0" marL="274320" rtl="0" algn="l">
              <a:lnSpc>
                <a:spcPct val="100000"/>
              </a:lnSpc>
              <a:spcBef>
                <a:spcPts val="1400"/>
              </a:spcBef>
              <a:spcAft>
                <a:spcPts val="0"/>
              </a:spcAft>
              <a:buSzPts val="1400"/>
              <a:buFont typeface="Courier New"/>
              <a:buNone/>
            </a:pPr>
            <a:r>
              <a:t/>
            </a:r>
            <a:endParaRPr/>
          </a:p>
        </p:txBody>
      </p:sp>
      <p:pic>
        <p:nvPicPr>
          <p:cNvPr id="533" name="Google Shape;533;p37"/>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34" name="Google Shape;534;p37"/>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5"/>
          <p:cNvSpPr txBox="1"/>
          <p:nvPr>
            <p:ph type="ctrTitle"/>
          </p:nvPr>
        </p:nvSpPr>
        <p:spPr>
          <a:xfrm>
            <a:off x="796321" y="560438"/>
            <a:ext cx="9972225" cy="89473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b="1" i="0" lang="en-US">
                <a:solidFill>
                  <a:schemeClr val="dk1"/>
                </a:solidFill>
                <a:latin typeface="Book Antiqua"/>
                <a:ea typeface="Book Antiqua"/>
                <a:cs typeface="Book Antiqua"/>
                <a:sym typeface="Book Antiqua"/>
              </a:rPr>
              <a:t>4 Most Common DNS Security Extensions (DNSSEC)</a:t>
            </a:r>
            <a:endParaRPr b="1">
              <a:solidFill>
                <a:schemeClr val="dk1"/>
              </a:solidFill>
              <a:latin typeface="Book Antiqua"/>
              <a:ea typeface="Book Antiqua"/>
              <a:cs typeface="Book Antiqua"/>
              <a:sym typeface="Book Antiqua"/>
            </a:endParaRPr>
          </a:p>
        </p:txBody>
      </p:sp>
      <p:sp>
        <p:nvSpPr>
          <p:cNvPr id="213" name="Google Shape;213;p65"/>
          <p:cNvSpPr txBox="1"/>
          <p:nvPr>
            <p:ph idx="1" type="body"/>
          </p:nvPr>
        </p:nvSpPr>
        <p:spPr>
          <a:xfrm>
            <a:off x="796322" y="2252076"/>
            <a:ext cx="10590136" cy="3627614"/>
          </a:xfrm>
          <a:prstGeom prst="rect">
            <a:avLst/>
          </a:prstGeom>
          <a:noFill/>
          <a:ln>
            <a:noFill/>
          </a:ln>
        </p:spPr>
        <p:txBody>
          <a:bodyPr anchorCtr="0" anchor="t" bIns="45700" lIns="0" spcFirstLastPara="1" rIns="0" wrap="square" tIns="45700">
            <a:noAutofit/>
          </a:bodyPr>
          <a:lstStyle/>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Cryptographic DNS data authentication, which uses a symmetric key to provide access to DNS data.</a:t>
            </a:r>
            <a:endParaRPr/>
          </a:p>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Response policy zones, which use rules regarding what DNS queries can do.</a:t>
            </a:r>
            <a:endParaRPr/>
          </a:p>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Data authentication and integrity, which centers around using cryptographically-generated signatures, which get bounded to the resource records of your DNS. This introduces cryptographic signature-based protection to all DNS queries because a query simply cannot be made without interfacing with a DNS resource record.</a:t>
            </a:r>
            <a:endParaRPr/>
          </a:p>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Authenticated denial of existence (DoE). This makes it possible for the DNS resolver to determine whether a domain actually exists.</a:t>
            </a:r>
            <a:endParaRPr/>
          </a:p>
          <a:p>
            <a:pPr indent="-228600" lvl="0" marL="457200" rtl="0" algn="l">
              <a:lnSpc>
                <a:spcPct val="100000"/>
              </a:lnSpc>
              <a:spcBef>
                <a:spcPts val="1200"/>
              </a:spcBef>
              <a:spcAft>
                <a:spcPts val="0"/>
              </a:spcAft>
              <a:buSzPts val="1400"/>
              <a:buFont typeface="Courier New"/>
              <a:buNone/>
            </a:pPr>
            <a:r>
              <a:t/>
            </a:r>
            <a:endParaRPr sz="1800">
              <a:latin typeface="Century Gothic"/>
              <a:ea typeface="Century Gothic"/>
              <a:cs typeface="Century Gothic"/>
              <a:sym typeface="Century Gothic"/>
            </a:endParaRPr>
          </a:p>
          <a:p>
            <a:pPr indent="-228600" lvl="0" marL="457200" rtl="0" algn="l">
              <a:lnSpc>
                <a:spcPct val="100000"/>
              </a:lnSpc>
              <a:spcBef>
                <a:spcPts val="1200"/>
              </a:spcBef>
              <a:spcAft>
                <a:spcPts val="0"/>
              </a:spcAft>
              <a:buSzPts val="1400"/>
              <a:buFont typeface="Courier New"/>
              <a:buNone/>
            </a:pPr>
            <a:r>
              <a:t/>
            </a:r>
            <a:endParaRPr sz="1800">
              <a:latin typeface="Century Gothic"/>
              <a:ea typeface="Century Gothic"/>
              <a:cs typeface="Century Gothic"/>
              <a:sym typeface="Century Gothic"/>
            </a:endParaRPr>
          </a:p>
        </p:txBody>
      </p:sp>
      <p:pic>
        <p:nvPicPr>
          <p:cNvPr id="214" name="Google Shape;214;p65"/>
          <p:cNvPicPr preferRelativeResize="0"/>
          <p:nvPr/>
        </p:nvPicPr>
        <p:blipFill rotWithShape="1">
          <a:blip r:embed="rId3">
            <a:alphaModFix/>
          </a:blip>
          <a:srcRect b="0" l="0" r="0" t="0"/>
          <a:stretch/>
        </p:blipFill>
        <p:spPr>
          <a:xfrm>
            <a:off x="9547502" y="5984774"/>
            <a:ext cx="1530000" cy="612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8"/>
          <p:cNvSpPr txBox="1"/>
          <p:nvPr>
            <p:ph type="ctrTitle"/>
          </p:nvPr>
        </p:nvSpPr>
        <p:spPr>
          <a:xfrm>
            <a:off x="796322" y="1216304"/>
            <a:ext cx="6732237" cy="627736"/>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dk1"/>
              </a:buClr>
              <a:buSzPts val="4000"/>
              <a:buFont typeface="Book Antiqua"/>
              <a:buNone/>
            </a:pPr>
            <a:r>
              <a:rPr lang="en-US" sz="4000"/>
              <a:t>Defense—7 (DNSSEC)</a:t>
            </a:r>
            <a:endParaRPr sz="4000"/>
          </a:p>
        </p:txBody>
      </p:sp>
      <p:sp>
        <p:nvSpPr>
          <p:cNvPr id="540" name="Google Shape;540;p38"/>
          <p:cNvSpPr txBox="1"/>
          <p:nvPr>
            <p:ph idx="1" type="body"/>
          </p:nvPr>
        </p:nvSpPr>
        <p:spPr>
          <a:xfrm>
            <a:off x="796322" y="2175876"/>
            <a:ext cx="7826568" cy="3465820"/>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84084"/>
              <a:buFont typeface="Courier New"/>
              <a:buChar char="o"/>
            </a:pPr>
            <a:r>
              <a:rPr lang="en-US" sz="1800"/>
              <a:t>Proposed as a long-term solution </a:t>
            </a:r>
            <a:endParaRPr sz="1800"/>
          </a:p>
          <a:p>
            <a:pPr indent="-274320" lvl="0" marL="274320" rtl="0" algn="l">
              <a:lnSpc>
                <a:spcPct val="100000"/>
              </a:lnSpc>
              <a:spcBef>
                <a:spcPts val="1400"/>
              </a:spcBef>
              <a:spcAft>
                <a:spcPts val="0"/>
              </a:spcAft>
              <a:buSzPct val="84084"/>
              <a:buFont typeface="Courier New"/>
              <a:buChar char="o"/>
            </a:pPr>
            <a:r>
              <a:rPr lang="en-US" sz="1800"/>
              <a:t>Uses digitally signed responses </a:t>
            </a:r>
            <a:endParaRPr sz="1800"/>
          </a:p>
          <a:p>
            <a:pPr indent="-274320" lvl="0" marL="274320" rtl="0" algn="l">
              <a:lnSpc>
                <a:spcPct val="100000"/>
              </a:lnSpc>
              <a:spcBef>
                <a:spcPts val="1400"/>
              </a:spcBef>
              <a:spcAft>
                <a:spcPts val="0"/>
              </a:spcAft>
              <a:buSzPct val="84084"/>
              <a:buFont typeface="Courier New"/>
              <a:buChar char="o"/>
            </a:pPr>
            <a:r>
              <a:rPr lang="en-US" sz="1800"/>
              <a:t>Prevents cache</a:t>
            </a:r>
            <a:endParaRPr sz="1800"/>
          </a:p>
          <a:p>
            <a:pPr indent="-274320" lvl="0" marL="274320" rtl="0" algn="l">
              <a:lnSpc>
                <a:spcPct val="100000"/>
              </a:lnSpc>
              <a:spcBef>
                <a:spcPts val="1400"/>
              </a:spcBef>
              <a:spcAft>
                <a:spcPts val="0"/>
              </a:spcAft>
              <a:buSzPct val="84084"/>
              <a:buFont typeface="Courier New"/>
              <a:buChar char="o"/>
            </a:pPr>
            <a:r>
              <a:rPr lang="en-US" sz="1800"/>
              <a:t>poisoning attacks </a:t>
            </a:r>
            <a:endParaRPr sz="1800"/>
          </a:p>
          <a:p>
            <a:pPr indent="0" lvl="0" marL="0" rtl="0" algn="l">
              <a:lnSpc>
                <a:spcPct val="100000"/>
              </a:lnSpc>
              <a:spcBef>
                <a:spcPts val="1400"/>
              </a:spcBef>
              <a:spcAft>
                <a:spcPts val="0"/>
              </a:spcAft>
              <a:buSzPct val="84084"/>
              <a:buNone/>
            </a:pPr>
            <a:r>
              <a:t/>
            </a:r>
            <a:endParaRPr sz="1800"/>
          </a:p>
          <a:p>
            <a:pPr indent="0" lvl="0" marL="0" rtl="0" algn="l">
              <a:lnSpc>
                <a:spcPct val="100000"/>
              </a:lnSpc>
              <a:spcBef>
                <a:spcPts val="1400"/>
              </a:spcBef>
              <a:spcAft>
                <a:spcPts val="0"/>
              </a:spcAft>
              <a:buSzPct val="84084"/>
              <a:buNone/>
            </a:pPr>
            <a:r>
              <a:rPr lang="en-US" sz="1800"/>
              <a:t>Limitations:</a:t>
            </a:r>
            <a:endParaRPr sz="1800"/>
          </a:p>
          <a:p>
            <a:pPr indent="-274320" lvl="0" marL="274320" rtl="0" algn="l">
              <a:lnSpc>
                <a:spcPct val="100000"/>
              </a:lnSpc>
              <a:spcBef>
                <a:spcPts val="1400"/>
              </a:spcBef>
              <a:spcAft>
                <a:spcPts val="0"/>
              </a:spcAft>
              <a:buSzPct val="84084"/>
              <a:buFont typeface="Courier New"/>
              <a:buChar char="o"/>
            </a:pPr>
            <a:r>
              <a:rPr lang="en-US" sz="1800"/>
              <a:t>Adoption is very slow– 1% of all the .com and .net 	domains are secured by DNSSEC</a:t>
            </a:r>
            <a:endParaRPr sz="1800"/>
          </a:p>
          <a:p>
            <a:pPr indent="-274320" lvl="0" marL="274320" rtl="0" algn="l">
              <a:lnSpc>
                <a:spcPct val="100000"/>
              </a:lnSpc>
              <a:spcBef>
                <a:spcPts val="1400"/>
              </a:spcBef>
              <a:spcAft>
                <a:spcPts val="0"/>
              </a:spcAft>
              <a:buSzPct val="84084"/>
              <a:buFont typeface="Courier New"/>
              <a:buChar char="o"/>
            </a:pPr>
            <a:r>
              <a:rPr lang="en-US" sz="1800"/>
              <a:t>Opens door for DoS attack due to large response size</a:t>
            </a:r>
            <a:endParaRPr sz="1800"/>
          </a:p>
          <a:p>
            <a:pPr indent="-185420" lvl="0" marL="274320" rtl="0" algn="l">
              <a:lnSpc>
                <a:spcPct val="100000"/>
              </a:lnSpc>
              <a:spcBef>
                <a:spcPts val="1400"/>
              </a:spcBef>
              <a:spcAft>
                <a:spcPts val="0"/>
              </a:spcAft>
              <a:buSzPct val="108108"/>
              <a:buFont typeface="Courier New"/>
              <a:buNone/>
            </a:pPr>
            <a:r>
              <a:t/>
            </a:r>
            <a:endParaRPr/>
          </a:p>
        </p:txBody>
      </p:sp>
      <p:pic>
        <p:nvPicPr>
          <p:cNvPr id="541" name="Google Shape;541;p38"/>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42" name="Google Shape;542;p38"/>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9"/>
          <p:cNvSpPr txBox="1"/>
          <p:nvPr>
            <p:ph type="ctrTitle"/>
          </p:nvPr>
        </p:nvSpPr>
        <p:spPr>
          <a:xfrm>
            <a:off x="796322" y="1276577"/>
            <a:ext cx="6732237" cy="567463"/>
          </a:xfrm>
          <a:prstGeom prst="rect">
            <a:avLst/>
          </a:prstGeom>
          <a:noFill/>
          <a:ln>
            <a:noFill/>
          </a:ln>
        </p:spPr>
        <p:txBody>
          <a:bodyPr anchorCtr="0" anchor="b" bIns="0" lIns="0" spcFirstLastPara="1" rIns="0" wrap="square" tIns="12050">
            <a:spAutoFit/>
          </a:bodyPr>
          <a:lstStyle/>
          <a:p>
            <a:pPr indent="0" lvl="0" marL="12700" rtl="0" algn="ctr">
              <a:lnSpc>
                <a:spcPct val="90000"/>
              </a:lnSpc>
              <a:spcBef>
                <a:spcPts val="0"/>
              </a:spcBef>
              <a:spcAft>
                <a:spcPts val="0"/>
              </a:spcAft>
              <a:buClr>
                <a:schemeClr val="dk1"/>
              </a:buClr>
              <a:buSzPts val="4000"/>
              <a:buFont typeface="Book Antiqua"/>
              <a:buNone/>
            </a:pPr>
            <a:r>
              <a:rPr lang="en-US" sz="4000"/>
              <a:t>Defense – 8 (Use TCP)</a:t>
            </a:r>
            <a:endParaRPr sz="4000"/>
          </a:p>
        </p:txBody>
      </p:sp>
      <p:sp>
        <p:nvSpPr>
          <p:cNvPr id="548" name="Google Shape;548;p39"/>
          <p:cNvSpPr txBox="1"/>
          <p:nvPr>
            <p:ph idx="1" type="body"/>
          </p:nvPr>
        </p:nvSpPr>
        <p:spPr>
          <a:xfrm>
            <a:off x="796322" y="2045248"/>
            <a:ext cx="8839291" cy="3323166"/>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800"/>
              <a:t>Run DNS protocol on top of TCP instead of UDP </a:t>
            </a:r>
            <a:endParaRPr sz="1800"/>
          </a:p>
          <a:p>
            <a:pPr indent="-274320" lvl="0" marL="274320" rtl="0" algn="l">
              <a:lnSpc>
                <a:spcPct val="100000"/>
              </a:lnSpc>
              <a:spcBef>
                <a:spcPts val="1400"/>
              </a:spcBef>
              <a:spcAft>
                <a:spcPts val="0"/>
              </a:spcAft>
              <a:buSzPts val="1400"/>
              <a:buFont typeface="Courier New"/>
              <a:buChar char="o"/>
            </a:pPr>
            <a:r>
              <a:rPr lang="en-US" sz="1800"/>
              <a:t>Limitations:</a:t>
            </a:r>
            <a:endParaRPr sz="1800"/>
          </a:p>
          <a:p>
            <a:pPr indent="-274320" lvl="0" marL="274320" rtl="0" algn="l">
              <a:lnSpc>
                <a:spcPct val="100000"/>
              </a:lnSpc>
              <a:spcBef>
                <a:spcPts val="1400"/>
              </a:spcBef>
              <a:spcAft>
                <a:spcPts val="0"/>
              </a:spcAft>
              <a:buSzPts val="1400"/>
              <a:buFont typeface="Courier New"/>
              <a:buChar char="o"/>
            </a:pPr>
            <a:r>
              <a:rPr lang="en-US" sz="1800"/>
              <a:t>High latency (almost 2X)</a:t>
            </a:r>
            <a:endParaRPr sz="1800"/>
          </a:p>
          <a:p>
            <a:pPr indent="-274320" lvl="0" marL="274320" rtl="0" algn="l">
              <a:lnSpc>
                <a:spcPct val="100000"/>
              </a:lnSpc>
              <a:spcBef>
                <a:spcPts val="1400"/>
              </a:spcBef>
              <a:spcAft>
                <a:spcPts val="0"/>
              </a:spcAft>
              <a:buSzPts val="1400"/>
              <a:buFont typeface="Courier New"/>
              <a:buChar char="o"/>
            </a:pPr>
            <a:r>
              <a:rPr lang="en-US" sz="1800"/>
              <a:t>Resolver throughput rate (1/10th)</a:t>
            </a:r>
            <a:endParaRPr sz="1800"/>
          </a:p>
          <a:p>
            <a:pPr indent="-274320" lvl="0" marL="274320" rtl="0" algn="l">
              <a:lnSpc>
                <a:spcPct val="100000"/>
              </a:lnSpc>
              <a:spcBef>
                <a:spcPts val="1400"/>
              </a:spcBef>
              <a:spcAft>
                <a:spcPts val="0"/>
              </a:spcAft>
              <a:buSzPts val="1400"/>
              <a:buFont typeface="Courier New"/>
              <a:buChar char="o"/>
            </a:pPr>
            <a:r>
              <a:rPr lang="en-US" sz="1800"/>
              <a:t>Not all resolvers support TCP</a:t>
            </a:r>
            <a:endParaRPr sz="1800"/>
          </a:p>
          <a:p>
            <a:pPr indent="-274320" lvl="0" marL="274320" rtl="0" algn="l">
              <a:lnSpc>
                <a:spcPct val="100000"/>
              </a:lnSpc>
              <a:spcBef>
                <a:spcPts val="1400"/>
              </a:spcBef>
              <a:spcAft>
                <a:spcPts val="0"/>
              </a:spcAft>
              <a:buSzPts val="1400"/>
              <a:buFont typeface="Courier New"/>
              <a:buChar char="o"/>
            </a:pPr>
            <a:r>
              <a:rPr lang="en-US" sz="1800"/>
              <a:t>In our experiment with Alexa’s top 15K domains, 10% of their authoritative nameservers do not support TCP – includes Facebook</a:t>
            </a:r>
            <a:endParaRPr sz="1800"/>
          </a:p>
          <a:p>
            <a:pPr indent="-185420" lvl="0" marL="274320" rtl="0" algn="l">
              <a:lnSpc>
                <a:spcPct val="100000"/>
              </a:lnSpc>
              <a:spcBef>
                <a:spcPts val="1400"/>
              </a:spcBef>
              <a:spcAft>
                <a:spcPts val="0"/>
              </a:spcAft>
              <a:buSzPts val="1400"/>
              <a:buFont typeface="Courier New"/>
              <a:buNone/>
            </a:pPr>
            <a:r>
              <a:t/>
            </a:r>
            <a:endParaRPr/>
          </a:p>
        </p:txBody>
      </p:sp>
      <p:pic>
        <p:nvPicPr>
          <p:cNvPr id="549" name="Google Shape;549;p39"/>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50" name="Google Shape;550;p39"/>
          <p:cNvSpPr txBox="1"/>
          <p:nvPr/>
        </p:nvSpPr>
        <p:spPr>
          <a:xfrm>
            <a:off x="10058399"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37</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0"/>
          <p:cNvSpPr txBox="1"/>
          <p:nvPr>
            <p:ph type="ctrTitle"/>
          </p:nvPr>
        </p:nvSpPr>
        <p:spPr>
          <a:xfrm>
            <a:off x="796322" y="1073711"/>
            <a:ext cx="9016272" cy="770329"/>
          </a:xfrm>
          <a:prstGeom prst="rect">
            <a:avLst/>
          </a:prstGeom>
          <a:noFill/>
          <a:ln>
            <a:noFill/>
          </a:ln>
        </p:spPr>
        <p:txBody>
          <a:bodyPr anchorCtr="0" anchor="b" bIns="0" lIns="0" spcFirstLastPara="1" rIns="0" wrap="square" tIns="6975">
            <a:spAutoFit/>
          </a:bodyPr>
          <a:lstStyle/>
          <a:p>
            <a:pPr indent="1109345" lvl="0" marL="12700" marR="5080" rtl="0" algn="l">
              <a:lnSpc>
                <a:spcPct val="123500"/>
              </a:lnSpc>
              <a:spcBef>
                <a:spcPts val="0"/>
              </a:spcBef>
              <a:spcAft>
                <a:spcPts val="0"/>
              </a:spcAft>
              <a:buClr>
                <a:schemeClr val="dk1"/>
              </a:buClr>
              <a:buSzPts val="4000"/>
              <a:buFont typeface="Book Antiqua"/>
              <a:buNone/>
            </a:pPr>
            <a:r>
              <a:rPr lang="en-US" sz="4000"/>
              <a:t>Defense – 9 (Adaptively use TCP)</a:t>
            </a:r>
            <a:endParaRPr sz="4000"/>
          </a:p>
        </p:txBody>
      </p:sp>
      <p:sp>
        <p:nvSpPr>
          <p:cNvPr id="556" name="Google Shape;556;p40"/>
          <p:cNvSpPr txBox="1"/>
          <p:nvPr>
            <p:ph idx="1" type="body"/>
          </p:nvPr>
        </p:nvSpPr>
        <p:spPr>
          <a:xfrm>
            <a:off x="796321" y="2252076"/>
            <a:ext cx="7561097" cy="2890195"/>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800"/>
              <a:t>Run DNS protocol on top of TCP instead of UDP only when detected attack</a:t>
            </a:r>
            <a:endParaRPr sz="1800"/>
          </a:p>
          <a:p>
            <a:pPr indent="-274320" lvl="0" marL="274320" rtl="0" algn="l">
              <a:lnSpc>
                <a:spcPct val="100000"/>
              </a:lnSpc>
              <a:spcBef>
                <a:spcPts val="1400"/>
              </a:spcBef>
              <a:spcAft>
                <a:spcPts val="0"/>
              </a:spcAft>
              <a:buSzPts val="1400"/>
              <a:buFont typeface="Courier New"/>
              <a:buChar char="o"/>
            </a:pPr>
            <a:r>
              <a:rPr lang="en-US" sz="1800"/>
              <a:t>Nominum implemented it in their product Vantio CacheServe</a:t>
            </a:r>
            <a:endParaRPr sz="1800"/>
          </a:p>
          <a:p>
            <a:pPr indent="-274320" lvl="0" marL="274320" rtl="0" algn="l">
              <a:lnSpc>
                <a:spcPct val="100000"/>
              </a:lnSpc>
              <a:spcBef>
                <a:spcPts val="1400"/>
              </a:spcBef>
              <a:spcAft>
                <a:spcPts val="0"/>
              </a:spcAft>
              <a:buSzPts val="1400"/>
              <a:buFont typeface="Courier New"/>
              <a:buChar char="o"/>
            </a:pPr>
            <a:r>
              <a:rPr lang="en-US" sz="1800"/>
              <a:t>Limitations:</a:t>
            </a:r>
            <a:endParaRPr sz="1800"/>
          </a:p>
          <a:p>
            <a:pPr indent="-274320" lvl="0" marL="274320" rtl="0" algn="l">
              <a:lnSpc>
                <a:spcPct val="100000"/>
              </a:lnSpc>
              <a:spcBef>
                <a:spcPts val="1400"/>
              </a:spcBef>
              <a:spcAft>
                <a:spcPts val="0"/>
              </a:spcAft>
              <a:buSzPts val="1400"/>
              <a:buFont typeface="Courier New"/>
              <a:buChar char="o"/>
            </a:pPr>
            <a:r>
              <a:rPr lang="en-US" sz="1800"/>
              <a:t>Attack detection is not fine-grained – benign cases will be considered as attack</a:t>
            </a:r>
            <a:endParaRPr sz="1800"/>
          </a:p>
          <a:p>
            <a:pPr indent="-274320" lvl="0" marL="274320" rtl="0" algn="l">
              <a:lnSpc>
                <a:spcPct val="100000"/>
              </a:lnSpc>
              <a:spcBef>
                <a:spcPts val="1400"/>
              </a:spcBef>
              <a:spcAft>
                <a:spcPts val="0"/>
              </a:spcAft>
              <a:buSzPts val="1400"/>
              <a:buFont typeface="Courier New"/>
              <a:buChar char="o"/>
            </a:pPr>
            <a:r>
              <a:rPr lang="en-US" sz="1800"/>
              <a:t>Same as before</a:t>
            </a:r>
            <a:endParaRPr sz="1800"/>
          </a:p>
          <a:p>
            <a:pPr indent="-185420" lvl="0" marL="274320" rtl="0" algn="l">
              <a:lnSpc>
                <a:spcPct val="100000"/>
              </a:lnSpc>
              <a:spcBef>
                <a:spcPts val="1400"/>
              </a:spcBef>
              <a:spcAft>
                <a:spcPts val="0"/>
              </a:spcAft>
              <a:buSzPts val="1400"/>
              <a:buFont typeface="Courier New"/>
              <a:buNone/>
            </a:pPr>
            <a:r>
              <a:t/>
            </a:r>
            <a:endParaRPr/>
          </a:p>
        </p:txBody>
      </p:sp>
      <p:pic>
        <p:nvPicPr>
          <p:cNvPr id="557" name="Google Shape;557;p4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58" name="Google Shape;558;p40"/>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1"/>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Thank you</a:t>
            </a:r>
            <a:endParaRPr/>
          </a:p>
        </p:txBody>
      </p:sp>
      <p:pic>
        <p:nvPicPr>
          <p:cNvPr descr="A person and person looking at a computer screen" id="564" name="Google Shape;564;p41"/>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565" name="Google Shape;565;p41"/>
          <p:cNvGrpSpPr/>
          <p:nvPr/>
        </p:nvGrpSpPr>
        <p:grpSpPr>
          <a:xfrm>
            <a:off x="4059704" y="0"/>
            <a:ext cx="2928883" cy="6871447"/>
            <a:chOff x="4059704" y="0"/>
            <a:chExt cx="2928883" cy="6871447"/>
          </a:xfrm>
        </p:grpSpPr>
        <p:sp>
          <p:nvSpPr>
            <p:cNvPr id="566" name="Google Shape;566;p41"/>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567" name="Google Shape;567;p41"/>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568" name="Google Shape;568;p41"/>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
          <p:cNvSpPr txBox="1"/>
          <p:nvPr>
            <p:ph type="ctrTitle"/>
          </p:nvPr>
        </p:nvSpPr>
        <p:spPr>
          <a:xfrm>
            <a:off x="-186904" y="528061"/>
            <a:ext cx="7659420" cy="627721"/>
          </a:xfrm>
          <a:prstGeom prst="rect">
            <a:avLst/>
          </a:prstGeom>
          <a:noFill/>
          <a:ln>
            <a:noFill/>
          </a:ln>
        </p:spPr>
        <p:txBody>
          <a:bodyPr anchorCtr="0" anchor="b" bIns="0" lIns="0" spcFirstLastPara="1" rIns="0" wrap="square" tIns="12050">
            <a:spAutoFit/>
          </a:bodyPr>
          <a:lstStyle/>
          <a:p>
            <a:pPr indent="0" lvl="0" marL="1079500" rtl="0" algn="l">
              <a:lnSpc>
                <a:spcPct val="100000"/>
              </a:lnSpc>
              <a:spcBef>
                <a:spcPts val="0"/>
              </a:spcBef>
              <a:spcAft>
                <a:spcPts val="0"/>
              </a:spcAft>
              <a:buClr>
                <a:schemeClr val="dk1"/>
              </a:buClr>
              <a:buSzPts val="4000"/>
              <a:buFont typeface="Book Antiqua"/>
              <a:buNone/>
            </a:pPr>
            <a:r>
              <a:rPr lang="en-US" sz="4000"/>
              <a:t>Purpose of Naming</a:t>
            </a:r>
            <a:endParaRPr sz="4000"/>
          </a:p>
        </p:txBody>
      </p:sp>
      <p:sp>
        <p:nvSpPr>
          <p:cNvPr id="220" name="Google Shape;220;p2"/>
          <p:cNvSpPr txBox="1"/>
          <p:nvPr>
            <p:ph idx="1" type="body"/>
          </p:nvPr>
        </p:nvSpPr>
        <p:spPr>
          <a:xfrm>
            <a:off x="776657" y="1969154"/>
            <a:ext cx="8858955" cy="2919692"/>
          </a:xfrm>
          <a:prstGeom prst="rect">
            <a:avLst/>
          </a:prstGeom>
          <a:noFill/>
          <a:ln>
            <a:noFill/>
          </a:ln>
        </p:spPr>
        <p:txBody>
          <a:bodyPr anchorCtr="0" anchor="t" bIns="45700" lIns="0" spcFirstLastPara="1" rIns="0" wrap="square" tIns="45700">
            <a:normAutofit fontScale="92500" lnSpcReduction="20000"/>
          </a:bodyPr>
          <a:lstStyle/>
          <a:p>
            <a:pPr indent="-274320" lvl="0" marL="274320" rtl="0" algn="l">
              <a:lnSpc>
                <a:spcPct val="100000"/>
              </a:lnSpc>
              <a:spcBef>
                <a:spcPts val="0"/>
              </a:spcBef>
              <a:spcAft>
                <a:spcPts val="0"/>
              </a:spcAft>
              <a:buSzPct val="100000"/>
              <a:buFont typeface="Courier New"/>
              <a:buChar char="o"/>
            </a:pPr>
            <a:r>
              <a:rPr lang="en-US" sz="2000"/>
              <a:t>Addresses are used to locate objects</a:t>
            </a:r>
            <a:endParaRPr sz="2000"/>
          </a:p>
          <a:p>
            <a:pPr indent="-192087" lvl="0" marL="274320" rtl="0" algn="l">
              <a:lnSpc>
                <a:spcPct val="100000"/>
              </a:lnSpc>
              <a:spcBef>
                <a:spcPts val="1400"/>
              </a:spcBef>
              <a:spcAft>
                <a:spcPts val="0"/>
              </a:spcAft>
              <a:buSzPct val="100000"/>
              <a:buFont typeface="Courier New"/>
              <a:buNone/>
            </a:pPr>
            <a:r>
              <a:t/>
            </a:r>
            <a:endParaRPr sz="2000"/>
          </a:p>
          <a:p>
            <a:pPr indent="-274320" lvl="0" marL="274320" rtl="0" algn="l">
              <a:lnSpc>
                <a:spcPct val="100000"/>
              </a:lnSpc>
              <a:spcBef>
                <a:spcPts val="1400"/>
              </a:spcBef>
              <a:spcAft>
                <a:spcPts val="0"/>
              </a:spcAft>
              <a:buSzPct val="100000"/>
              <a:buFont typeface="Courier New"/>
              <a:buChar char="o"/>
            </a:pPr>
            <a:r>
              <a:rPr lang="en-US" sz="2000"/>
              <a:t>Names are easier to remember than numbers</a:t>
            </a:r>
            <a:endParaRPr sz="2000"/>
          </a:p>
          <a:p>
            <a:pPr indent="-192087" lvl="0" marL="274320" rtl="0" algn="l">
              <a:lnSpc>
                <a:spcPct val="100000"/>
              </a:lnSpc>
              <a:spcBef>
                <a:spcPts val="1400"/>
              </a:spcBef>
              <a:spcAft>
                <a:spcPts val="0"/>
              </a:spcAft>
              <a:buSzPct val="100000"/>
              <a:buFont typeface="Courier New"/>
              <a:buNone/>
            </a:pPr>
            <a:r>
              <a:t/>
            </a:r>
            <a:endParaRPr sz="2000"/>
          </a:p>
          <a:p>
            <a:pPr indent="-274320" lvl="0" marL="274320" rtl="0" algn="l">
              <a:lnSpc>
                <a:spcPct val="100000"/>
              </a:lnSpc>
              <a:spcBef>
                <a:spcPts val="1400"/>
              </a:spcBef>
              <a:spcAft>
                <a:spcPts val="0"/>
              </a:spcAft>
              <a:buSzPct val="100000"/>
              <a:buFont typeface="Courier New"/>
              <a:buChar char="o"/>
            </a:pPr>
            <a:r>
              <a:rPr lang="en-US" sz="2000"/>
              <a:t>You would like to get to the address or other objects using a name</a:t>
            </a:r>
            <a:endParaRPr/>
          </a:p>
          <a:p>
            <a:pPr indent="-192087" lvl="0" marL="274320" rtl="0" algn="l">
              <a:lnSpc>
                <a:spcPct val="100000"/>
              </a:lnSpc>
              <a:spcBef>
                <a:spcPts val="1400"/>
              </a:spcBef>
              <a:spcAft>
                <a:spcPts val="0"/>
              </a:spcAft>
              <a:buSzPct val="100000"/>
              <a:buFont typeface="Courier New"/>
              <a:buNone/>
            </a:pPr>
            <a:r>
              <a:t/>
            </a:r>
            <a:endParaRPr sz="2000"/>
          </a:p>
          <a:p>
            <a:pPr indent="-274320" lvl="0" marL="274320" rtl="0" algn="l">
              <a:lnSpc>
                <a:spcPct val="100000"/>
              </a:lnSpc>
              <a:spcBef>
                <a:spcPts val="1400"/>
              </a:spcBef>
              <a:spcAft>
                <a:spcPts val="0"/>
              </a:spcAft>
              <a:buSzPct val="100000"/>
              <a:buFont typeface="Courier New"/>
              <a:buChar char="o"/>
            </a:pPr>
            <a:r>
              <a:rPr lang="en-US" sz="2000"/>
              <a:t>DNS provides a mapping from names to resources of several types</a:t>
            </a:r>
            <a:endParaRPr sz="2000"/>
          </a:p>
          <a:p>
            <a:pPr indent="-192087" lvl="0" marL="274320" rtl="0" algn="l">
              <a:lnSpc>
                <a:spcPct val="100000"/>
              </a:lnSpc>
              <a:spcBef>
                <a:spcPts val="1400"/>
              </a:spcBef>
              <a:spcAft>
                <a:spcPts val="0"/>
              </a:spcAft>
              <a:buSzPct val="100000"/>
              <a:buFont typeface="Courier New"/>
              <a:buNone/>
            </a:pPr>
            <a:r>
              <a:t/>
            </a:r>
            <a:endParaRPr/>
          </a:p>
        </p:txBody>
      </p:sp>
      <p:pic>
        <p:nvPicPr>
          <p:cNvPr id="221" name="Google Shape;221;p2"/>
          <p:cNvPicPr preferRelativeResize="0"/>
          <p:nvPr/>
        </p:nvPicPr>
        <p:blipFill rotWithShape="1">
          <a:blip r:embed="rId3">
            <a:alphaModFix/>
          </a:blip>
          <a:srcRect b="0" l="0" r="0" t="0"/>
          <a:stretch/>
        </p:blipFill>
        <p:spPr>
          <a:xfrm>
            <a:off x="9014384" y="5861624"/>
            <a:ext cx="1530000" cy="612000"/>
          </a:xfrm>
          <a:prstGeom prst="rect">
            <a:avLst/>
          </a:prstGeom>
          <a:noFill/>
          <a:ln>
            <a:noFill/>
          </a:ln>
        </p:spPr>
      </p:pic>
      <p:sp>
        <p:nvSpPr>
          <p:cNvPr id="222" name="Google Shape;222;p2"/>
          <p:cNvSpPr txBox="1"/>
          <p:nvPr/>
        </p:nvSpPr>
        <p:spPr>
          <a:xfrm>
            <a:off x="10682748" y="616584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
          <p:cNvSpPr txBox="1"/>
          <p:nvPr>
            <p:ph type="ctrTitle"/>
          </p:nvPr>
        </p:nvSpPr>
        <p:spPr>
          <a:xfrm>
            <a:off x="1050482" y="798804"/>
            <a:ext cx="8162344" cy="769441"/>
          </a:xfrm>
          <a:prstGeom prst="rect">
            <a:avLst/>
          </a:prstGeom>
          <a:noFill/>
          <a:ln>
            <a:noFill/>
          </a:ln>
        </p:spPr>
        <p:txBody>
          <a:bodyPr anchorCtr="0" anchor="b" bIns="0" lIns="0" spcFirstLastPara="1" rIns="0" wrap="square" tIns="0">
            <a:spAutoFit/>
          </a:bodyPr>
          <a:lstStyle/>
          <a:p>
            <a:pPr indent="-6350" lvl="0" marL="18415" marR="5080" rtl="0" algn="l">
              <a:lnSpc>
                <a:spcPct val="125250"/>
              </a:lnSpc>
              <a:spcBef>
                <a:spcPts val="0"/>
              </a:spcBef>
              <a:spcAft>
                <a:spcPts val="0"/>
              </a:spcAft>
              <a:buClr>
                <a:schemeClr val="lt1"/>
              </a:buClr>
              <a:buSzPts val="4000"/>
              <a:buFont typeface="Book Antiqua"/>
              <a:buNone/>
            </a:pPr>
            <a:r>
              <a:rPr lang="en-US" sz="4000"/>
              <a:t>Domain Name System (DNS)</a:t>
            </a:r>
            <a:endParaRPr sz="4000"/>
          </a:p>
        </p:txBody>
      </p:sp>
      <p:sp>
        <p:nvSpPr>
          <p:cNvPr id="228" name="Google Shape;228;p3"/>
          <p:cNvSpPr txBox="1"/>
          <p:nvPr>
            <p:ph idx="2" type="body"/>
          </p:nvPr>
        </p:nvSpPr>
        <p:spPr>
          <a:xfrm>
            <a:off x="1050481" y="2153631"/>
            <a:ext cx="7788719" cy="3126292"/>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2000"/>
              <a:buFont typeface="Courier New"/>
              <a:buChar char="o"/>
            </a:pPr>
            <a:r>
              <a:rPr lang="en-US" sz="2000"/>
              <a:t>Forward DNS Resolution</a:t>
            </a:r>
            <a:endParaRPr sz="2000"/>
          </a:p>
          <a:p>
            <a:pPr indent="-274320" lvl="0" marL="274320" rtl="0" algn="l">
              <a:lnSpc>
                <a:spcPct val="100000"/>
              </a:lnSpc>
              <a:spcBef>
                <a:spcPts val="1800"/>
              </a:spcBef>
              <a:spcAft>
                <a:spcPts val="0"/>
              </a:spcAft>
              <a:buSzPts val="2000"/>
              <a:buFont typeface="Courier New"/>
              <a:buChar char="o"/>
            </a:pPr>
            <a:r>
              <a:rPr lang="en-US" sz="2000"/>
              <a:t>Given a domain name lookup the associated IP address</a:t>
            </a:r>
            <a:endParaRPr sz="2000"/>
          </a:p>
          <a:p>
            <a:pPr indent="-274320" lvl="0" marL="274320" rtl="0" algn="l">
              <a:lnSpc>
                <a:spcPct val="100000"/>
              </a:lnSpc>
              <a:spcBef>
                <a:spcPts val="1800"/>
              </a:spcBef>
              <a:spcAft>
                <a:spcPts val="0"/>
              </a:spcAft>
              <a:buSzPts val="2000"/>
              <a:buFont typeface="Courier New"/>
              <a:buChar char="o"/>
            </a:pPr>
            <a:r>
              <a:rPr lang="en-US" sz="2000"/>
              <a:t>Reverse DNS lookup</a:t>
            </a:r>
            <a:endParaRPr sz="2000"/>
          </a:p>
          <a:p>
            <a:pPr indent="-274320" lvl="0" marL="274320" rtl="0" algn="l">
              <a:lnSpc>
                <a:spcPct val="100000"/>
              </a:lnSpc>
              <a:spcBef>
                <a:spcPts val="1800"/>
              </a:spcBef>
              <a:spcAft>
                <a:spcPts val="0"/>
              </a:spcAft>
              <a:buSzPts val="2000"/>
              <a:buFont typeface="Courier New"/>
              <a:buChar char="o"/>
            </a:pPr>
            <a:r>
              <a:rPr lang="en-US" sz="2000"/>
              <a:t>Given an IP address lookup the domain name associated with the IP address</a:t>
            </a:r>
            <a:endParaRPr sz="2000"/>
          </a:p>
          <a:p>
            <a:pPr indent="-274320" lvl="0" marL="274320" rtl="0" algn="l">
              <a:lnSpc>
                <a:spcPct val="100000"/>
              </a:lnSpc>
              <a:spcBef>
                <a:spcPts val="1800"/>
              </a:spcBef>
              <a:spcAft>
                <a:spcPts val="0"/>
              </a:spcAft>
              <a:buSzPts val="2000"/>
              <a:buFont typeface="Courier New"/>
              <a:buChar char="o"/>
            </a:pPr>
            <a:r>
              <a:rPr lang="en-US" sz="2000"/>
              <a:t>Usage: Network troubleshooting, anti-spam techniques</a:t>
            </a:r>
            <a:endParaRPr sz="2000"/>
          </a:p>
          <a:p>
            <a:pPr indent="-192087" lvl="0" marL="274320" rtl="0" algn="l">
              <a:lnSpc>
                <a:spcPct val="100000"/>
              </a:lnSpc>
              <a:spcBef>
                <a:spcPts val="1800"/>
              </a:spcBef>
              <a:spcAft>
                <a:spcPts val="0"/>
              </a:spcAft>
              <a:buSzPts val="1400"/>
              <a:buFont typeface="Courier New"/>
              <a:buNone/>
            </a:pPr>
            <a:r>
              <a:t/>
            </a:r>
            <a:endParaRPr/>
          </a:p>
          <a:p>
            <a:pPr indent="-192087" lvl="0" marL="274320" rtl="0" algn="l">
              <a:lnSpc>
                <a:spcPct val="100000"/>
              </a:lnSpc>
              <a:spcBef>
                <a:spcPts val="1800"/>
              </a:spcBef>
              <a:spcAft>
                <a:spcPts val="0"/>
              </a:spcAft>
              <a:buSzPts val="1400"/>
              <a:buFont typeface="Courier New"/>
              <a:buNone/>
            </a:pPr>
            <a:r>
              <a:t/>
            </a:r>
            <a:endParaRPr/>
          </a:p>
        </p:txBody>
      </p:sp>
      <p:pic>
        <p:nvPicPr>
          <p:cNvPr id="229" name="Google Shape;229;p3"/>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30" name="Google Shape;230;p3"/>
          <p:cNvSpPr txBox="1"/>
          <p:nvPr/>
        </p:nvSpPr>
        <p:spPr>
          <a:xfrm>
            <a:off x="10038735" y="5688983"/>
            <a:ext cx="5309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
          <p:cNvSpPr txBox="1"/>
          <p:nvPr>
            <p:ph type="ctrTitle"/>
          </p:nvPr>
        </p:nvSpPr>
        <p:spPr>
          <a:xfrm>
            <a:off x="1309123" y="646828"/>
            <a:ext cx="7195780"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DNS—Distributed Database</a:t>
            </a:r>
            <a:br>
              <a:rPr lang="en-US"/>
            </a:br>
            <a:endParaRPr/>
          </a:p>
        </p:txBody>
      </p:sp>
      <p:sp>
        <p:nvSpPr>
          <p:cNvPr id="236" name="Google Shape;236;p4"/>
          <p:cNvSpPr txBox="1"/>
          <p:nvPr>
            <p:ph idx="2" type="body"/>
          </p:nvPr>
        </p:nvSpPr>
        <p:spPr>
          <a:xfrm>
            <a:off x="1483100" y="2375188"/>
            <a:ext cx="4786877" cy="2452415"/>
          </a:xfrm>
          <a:prstGeom prst="rect">
            <a:avLst/>
          </a:prstGeom>
          <a:noFill/>
          <a:ln>
            <a:noFill/>
          </a:ln>
        </p:spPr>
        <p:txBody>
          <a:bodyPr anchorCtr="0" anchor="t" bIns="45700" lIns="91425" spcFirstLastPara="1" rIns="0" wrap="square" tIns="0">
            <a:normAutofit lnSpcReduction="10000"/>
          </a:bodyPr>
          <a:lstStyle/>
          <a:p>
            <a:pPr indent="-274320" lvl="0" marL="274320" rtl="0" algn="l">
              <a:lnSpc>
                <a:spcPct val="100000"/>
              </a:lnSpc>
              <a:spcBef>
                <a:spcPts val="0"/>
              </a:spcBef>
              <a:spcAft>
                <a:spcPts val="0"/>
              </a:spcAft>
              <a:buSzPts val="1400"/>
              <a:buFont typeface="Courier New"/>
              <a:buChar char="o"/>
            </a:pPr>
            <a:r>
              <a:rPr lang="en-US" sz="1800"/>
              <a:t>DNS records are kept in a distributed fashion</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Highly dynamic</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Decentralized authority</a:t>
            </a:r>
            <a:endParaRPr sz="1800"/>
          </a:p>
          <a:p>
            <a:pPr indent="-185420" lvl="0" marL="274320" rtl="0" algn="l">
              <a:lnSpc>
                <a:spcPct val="100000"/>
              </a:lnSpc>
              <a:spcBef>
                <a:spcPts val="1800"/>
              </a:spcBef>
              <a:spcAft>
                <a:spcPts val="0"/>
              </a:spcAft>
              <a:buSzPts val="1400"/>
              <a:buFont typeface="Courier New"/>
              <a:buNone/>
            </a:pPr>
            <a:r>
              <a:t/>
            </a:r>
            <a:endParaRPr sz="1800"/>
          </a:p>
          <a:p>
            <a:pPr indent="-185420" lvl="0" marL="274320" rtl="0" algn="l">
              <a:lnSpc>
                <a:spcPct val="100000"/>
              </a:lnSpc>
              <a:spcBef>
                <a:spcPts val="1800"/>
              </a:spcBef>
              <a:spcAft>
                <a:spcPts val="0"/>
              </a:spcAft>
              <a:buSzPts val="1400"/>
              <a:buFont typeface="Courier New"/>
              <a:buNone/>
            </a:pPr>
            <a:r>
              <a:t/>
            </a:r>
            <a:endParaRPr/>
          </a:p>
        </p:txBody>
      </p:sp>
      <p:pic>
        <p:nvPicPr>
          <p:cNvPr id="237" name="Google Shape;237;p4"/>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38" name="Google Shape;238;p4"/>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3</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
          <p:cNvSpPr txBox="1"/>
          <p:nvPr>
            <p:ph type="ctrTitle"/>
          </p:nvPr>
        </p:nvSpPr>
        <p:spPr>
          <a:xfrm>
            <a:off x="1001322" y="953111"/>
            <a:ext cx="8162343"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lt1"/>
              </a:buClr>
              <a:buSzPts val="3600"/>
              <a:buFont typeface="Book Antiqua"/>
              <a:buNone/>
            </a:pPr>
            <a:r>
              <a:rPr lang="en-US"/>
              <a:t>DNS–Hierarchical Namespace</a:t>
            </a:r>
            <a:endParaRPr/>
          </a:p>
        </p:txBody>
      </p:sp>
      <p:pic>
        <p:nvPicPr>
          <p:cNvPr descr="A diagram of a network&#10;&#10;Description automatically generated" id="244" name="Google Shape;244;p5"/>
          <p:cNvPicPr preferRelativeResize="0"/>
          <p:nvPr/>
        </p:nvPicPr>
        <p:blipFill rotWithShape="1">
          <a:blip r:embed="rId3">
            <a:alphaModFix/>
          </a:blip>
          <a:srcRect b="0" l="0" r="0" t="0"/>
          <a:stretch/>
        </p:blipFill>
        <p:spPr>
          <a:xfrm>
            <a:off x="1522570" y="1838633"/>
            <a:ext cx="7257635" cy="3706762"/>
          </a:xfrm>
          <a:prstGeom prst="rect">
            <a:avLst/>
          </a:prstGeom>
          <a:noFill/>
          <a:ln>
            <a:noFill/>
          </a:ln>
        </p:spPr>
      </p:pic>
      <p:pic>
        <p:nvPicPr>
          <p:cNvPr id="245" name="Google Shape;245;p5"/>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246" name="Google Shape;246;p5"/>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4</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
          <p:cNvSpPr txBox="1"/>
          <p:nvPr>
            <p:ph type="ctrTitle"/>
          </p:nvPr>
        </p:nvSpPr>
        <p:spPr>
          <a:xfrm>
            <a:off x="961963" y="670328"/>
            <a:ext cx="8909624" cy="566822"/>
          </a:xfrm>
          <a:prstGeom prst="rect">
            <a:avLst/>
          </a:prstGeom>
          <a:noFill/>
          <a:ln>
            <a:noFill/>
          </a:ln>
        </p:spPr>
        <p:txBody>
          <a:bodyPr anchorCtr="0" anchor="b" bIns="0" lIns="0" spcFirstLastPara="1" rIns="0" wrap="square" tIns="12700">
            <a:spAutoFit/>
          </a:bodyPr>
          <a:lstStyle/>
          <a:p>
            <a:pPr indent="0" lvl="0" marL="2252980" rtl="0" algn="l">
              <a:lnSpc>
                <a:spcPct val="100000"/>
              </a:lnSpc>
              <a:spcBef>
                <a:spcPts val="0"/>
              </a:spcBef>
              <a:spcAft>
                <a:spcPts val="0"/>
              </a:spcAft>
              <a:buClr>
                <a:schemeClr val="lt1"/>
              </a:buClr>
              <a:buSzPts val="3600"/>
              <a:buFont typeface="Book Antiqua"/>
              <a:buNone/>
            </a:pPr>
            <a:r>
              <a:rPr lang="en-US"/>
              <a:t>Root DNS Servers</a:t>
            </a:r>
            <a:endParaRPr/>
          </a:p>
        </p:txBody>
      </p:sp>
      <p:pic>
        <p:nvPicPr>
          <p:cNvPr id="252" name="Google Shape;252;p6"/>
          <p:cNvPicPr preferRelativeResize="0"/>
          <p:nvPr/>
        </p:nvPicPr>
        <p:blipFill rotWithShape="1">
          <a:blip r:embed="rId3">
            <a:alphaModFix/>
          </a:blip>
          <a:srcRect b="0" l="0" r="0" t="0"/>
          <a:stretch/>
        </p:blipFill>
        <p:spPr>
          <a:xfrm>
            <a:off x="2230689" y="1731708"/>
            <a:ext cx="7808046" cy="3764524"/>
          </a:xfrm>
          <a:prstGeom prst="rect">
            <a:avLst/>
          </a:prstGeom>
          <a:noFill/>
          <a:ln>
            <a:noFill/>
          </a:ln>
        </p:spPr>
      </p:pic>
      <p:pic>
        <p:nvPicPr>
          <p:cNvPr id="253" name="Google Shape;253;p6"/>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254" name="Google Shape;254;p6"/>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5</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