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12192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16" roundtripDataSignature="AMtx7mhrOqUZnrbsDENCbIkhVQ4BZpgg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00" y="0"/>
            <a:ext cx="6068567" cy="685190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2"/>
          <p:cNvSpPr/>
          <p:nvPr/>
        </p:nvSpPr>
        <p:spPr>
          <a:xfrm>
            <a:off x="4561976" y="0"/>
            <a:ext cx="1925320" cy="6858000"/>
          </a:xfrm>
          <a:custGeom>
            <a:rect b="b" l="l" r="r" t="t"/>
            <a:pathLst>
              <a:path extrusionOk="0" h="6858000" w="1925320">
                <a:moveTo>
                  <a:pt x="1924730" y="0"/>
                </a:moveTo>
                <a:lnTo>
                  <a:pt x="0" y="6858000"/>
                </a:lnTo>
              </a:path>
            </a:pathLst>
          </a:custGeom>
          <a:noFill/>
          <a:ln cap="flat" cmpd="sng" w="25400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2"/>
          <p:cNvSpPr/>
          <p:nvPr/>
        </p:nvSpPr>
        <p:spPr>
          <a:xfrm>
            <a:off x="3507756" y="0"/>
            <a:ext cx="2550160" cy="6847840"/>
          </a:xfrm>
          <a:custGeom>
            <a:rect b="b" l="l" r="r" t="t"/>
            <a:pathLst>
              <a:path extrusionOk="0" h="6847840" w="2550160">
                <a:moveTo>
                  <a:pt x="2549602" y="0"/>
                </a:moveTo>
                <a:lnTo>
                  <a:pt x="2523370" y="0"/>
                </a:lnTo>
                <a:lnTo>
                  <a:pt x="1945566" y="2096424"/>
                </a:lnTo>
                <a:lnTo>
                  <a:pt x="1552394" y="3546260"/>
                </a:lnTo>
                <a:lnTo>
                  <a:pt x="1531482" y="3592169"/>
                </a:lnTo>
                <a:lnTo>
                  <a:pt x="1498334" y="3628222"/>
                </a:lnTo>
                <a:lnTo>
                  <a:pt x="1456236" y="3652474"/>
                </a:lnTo>
                <a:lnTo>
                  <a:pt x="1408478" y="3662977"/>
                </a:lnTo>
                <a:lnTo>
                  <a:pt x="1358345" y="3657786"/>
                </a:lnTo>
                <a:lnTo>
                  <a:pt x="1303174" y="3630539"/>
                </a:lnTo>
                <a:lnTo>
                  <a:pt x="1263223" y="3584281"/>
                </a:lnTo>
                <a:lnTo>
                  <a:pt x="1243247" y="3525983"/>
                </a:lnTo>
                <a:lnTo>
                  <a:pt x="1242534" y="3495171"/>
                </a:lnTo>
                <a:lnTo>
                  <a:pt x="1248003" y="3463884"/>
                </a:lnTo>
                <a:lnTo>
                  <a:pt x="1506735" y="2509578"/>
                </a:lnTo>
                <a:lnTo>
                  <a:pt x="1513182" y="2460837"/>
                </a:lnTo>
                <a:lnTo>
                  <a:pt x="1506735" y="2413682"/>
                </a:lnTo>
                <a:lnTo>
                  <a:pt x="1488662" y="2370328"/>
                </a:lnTo>
                <a:lnTo>
                  <a:pt x="1460231" y="2332994"/>
                </a:lnTo>
                <a:lnTo>
                  <a:pt x="1422711" y="2303898"/>
                </a:lnTo>
                <a:lnTo>
                  <a:pt x="1377369" y="2285258"/>
                </a:lnTo>
                <a:lnTo>
                  <a:pt x="1325612" y="2279124"/>
                </a:lnTo>
                <a:lnTo>
                  <a:pt x="1275621" y="2287285"/>
                </a:lnTo>
                <a:lnTo>
                  <a:pt x="1230075" y="2308526"/>
                </a:lnTo>
                <a:lnTo>
                  <a:pt x="1191650" y="2341629"/>
                </a:lnTo>
                <a:lnTo>
                  <a:pt x="1163027" y="2385377"/>
                </a:lnTo>
                <a:lnTo>
                  <a:pt x="1163027" y="2386646"/>
                </a:lnTo>
                <a:lnTo>
                  <a:pt x="821855" y="3659054"/>
                </a:lnTo>
                <a:lnTo>
                  <a:pt x="0" y="6846413"/>
                </a:lnTo>
                <a:lnTo>
                  <a:pt x="6658" y="6847146"/>
                </a:lnTo>
                <a:lnTo>
                  <a:pt x="19975" y="6847661"/>
                </a:lnTo>
                <a:lnTo>
                  <a:pt x="26634" y="6847680"/>
                </a:lnTo>
                <a:lnTo>
                  <a:pt x="845953" y="3665391"/>
                </a:lnTo>
                <a:lnTo>
                  <a:pt x="1187124" y="2394249"/>
                </a:lnTo>
                <a:lnTo>
                  <a:pt x="1211852" y="2356705"/>
                </a:lnTo>
                <a:lnTo>
                  <a:pt x="1244919" y="2328408"/>
                </a:lnTo>
                <a:lnTo>
                  <a:pt x="1284013" y="2310391"/>
                </a:lnTo>
                <a:lnTo>
                  <a:pt x="1326820" y="2303690"/>
                </a:lnTo>
                <a:lnTo>
                  <a:pt x="1371028" y="2309337"/>
                </a:lnTo>
                <a:lnTo>
                  <a:pt x="1416970" y="2330233"/>
                </a:lnTo>
                <a:lnTo>
                  <a:pt x="1453051" y="2363357"/>
                </a:lnTo>
                <a:lnTo>
                  <a:pt x="1477321" y="2405422"/>
                </a:lnTo>
                <a:lnTo>
                  <a:pt x="1487833" y="2453145"/>
                </a:lnTo>
                <a:lnTo>
                  <a:pt x="1482638" y="2503241"/>
                </a:lnTo>
                <a:lnTo>
                  <a:pt x="1223905" y="3457548"/>
                </a:lnTo>
                <a:lnTo>
                  <a:pt x="1217940" y="3493053"/>
                </a:lnTo>
                <a:lnTo>
                  <a:pt x="1226938" y="3563588"/>
                </a:lnTo>
                <a:lnTo>
                  <a:pt x="1262489" y="3626816"/>
                </a:lnTo>
                <a:lnTo>
                  <a:pt x="1318889" y="3670381"/>
                </a:lnTo>
                <a:lnTo>
                  <a:pt x="1402048" y="3689575"/>
                </a:lnTo>
                <a:lnTo>
                  <a:pt x="1449239" y="3683133"/>
                </a:lnTo>
                <a:lnTo>
                  <a:pt x="1492626" y="3665074"/>
                </a:lnTo>
                <a:lnTo>
                  <a:pt x="1529987" y="3636664"/>
                </a:lnTo>
                <a:lnTo>
                  <a:pt x="1559105" y="3599172"/>
                </a:lnTo>
                <a:lnTo>
                  <a:pt x="1577760" y="3553865"/>
                </a:lnTo>
                <a:lnTo>
                  <a:pt x="1970932" y="2104029"/>
                </a:lnTo>
                <a:lnTo>
                  <a:pt x="2548007" y="5313"/>
                </a:lnTo>
                <a:lnTo>
                  <a:pt x="2549602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" name="Google Shape;1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36" y="6151867"/>
            <a:ext cx="2647949" cy="64293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2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13"/>
          <p:cNvSpPr txBox="1"/>
          <p:nvPr>
            <p:ph type="title"/>
          </p:nvPr>
        </p:nvSpPr>
        <p:spPr>
          <a:xfrm>
            <a:off x="6455111" y="1403603"/>
            <a:ext cx="4381728" cy="171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>
                <a:solidFill>
                  <a:srgbClr val="FFBA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" type="body"/>
          </p:nvPr>
        </p:nvSpPr>
        <p:spPr>
          <a:xfrm>
            <a:off x="692056" y="1578864"/>
            <a:ext cx="6981190" cy="3637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>
                <a:solidFill>
                  <a:srgbClr val="FFBA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/>
          <p:nvPr>
            <p:ph type="title"/>
          </p:nvPr>
        </p:nvSpPr>
        <p:spPr>
          <a:xfrm>
            <a:off x="6455111" y="1403603"/>
            <a:ext cx="4381728" cy="171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>
                <a:solidFill>
                  <a:srgbClr val="FFBA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type="title"/>
          </p:nvPr>
        </p:nvSpPr>
        <p:spPr>
          <a:xfrm>
            <a:off x="6455111" y="1403603"/>
            <a:ext cx="4381728" cy="171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>
                <a:solidFill>
                  <a:srgbClr val="FFBA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6455111" y="1403603"/>
            <a:ext cx="4381728" cy="171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FFBA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692056" y="1578864"/>
            <a:ext cx="6981190" cy="3637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23.png"/><Relationship Id="rId6" Type="http://schemas.openxmlformats.org/officeDocument/2006/relationships/hyperlink" Target="mailto:alcaraz@uma.es" TargetMode="External"/><Relationship Id="rId7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10" Type="http://schemas.openxmlformats.org/officeDocument/2006/relationships/hyperlink" Target="http://snorpy.cyb3rs3c.net/" TargetMode="External"/><Relationship Id="rId9" Type="http://schemas.openxmlformats.org/officeDocument/2006/relationships/hyperlink" Target="http://www.enisa.europa.eu/publications/appropriate-security-measures-for-smart-grids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6.png"/><Relationship Id="rId7" Type="http://schemas.openxmlformats.org/officeDocument/2006/relationships/hyperlink" Target="http://www.vecteezy.com/" TargetMode="External"/><Relationship Id="rId8" Type="http://schemas.openxmlformats.org/officeDocument/2006/relationships/hyperlink" Target="http://www.deepl.com/translator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6.png"/><Relationship Id="rId7" Type="http://schemas.openxmlformats.org/officeDocument/2006/relationships/hyperlink" Target="http://www.tlm.unavarra.es/pluginfile.php/11611/mod_resource/content/0/clases/08_SSI-monitorizacion1.pdf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hyperlink" Target="http://www.cybersecpro-project.eu/" TargetMode="External"/><Relationship Id="rId5" Type="http://schemas.openxmlformats.org/officeDocument/2006/relationships/hyperlink" Target="http://www.linkedin.com/company/cy" TargetMode="External"/><Relationship Id="rId6" Type="http://schemas.openxmlformats.org/officeDocument/2006/relationships/image" Target="../media/image24.png"/><Relationship Id="rId7" Type="http://schemas.openxmlformats.org/officeDocument/2006/relationships/image" Target="../media/image21.jpg"/><Relationship Id="rId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/>
          <p:nvPr/>
        </p:nvSpPr>
        <p:spPr>
          <a:xfrm>
            <a:off x="5738074" y="962650"/>
            <a:ext cx="6656700" cy="31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7625">
            <a:spAutoFit/>
          </a:bodyPr>
          <a:lstStyle/>
          <a:p>
            <a:pPr indent="0" lvl="0" marL="12700" marR="5080" rtl="0" algn="l">
              <a:lnSpc>
                <a:spcPct val="89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mbria"/>
                <a:ea typeface="Cambria"/>
                <a:cs typeface="Cambria"/>
                <a:sym typeface="Cambria"/>
              </a:rPr>
              <a:t>Protezione di rete per i sistemi di controllo dell'energia</a:t>
            </a:r>
            <a:endParaRPr sz="480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D87A1A"/>
                </a:solidFill>
                <a:latin typeface="Verdana"/>
                <a:ea typeface="Verdana"/>
                <a:cs typeface="Verdana"/>
                <a:sym typeface="Verdana"/>
              </a:rPr>
              <a:t>CSP004_C_E</a:t>
            </a:r>
            <a:endParaRPr sz="5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7198013" y="4819396"/>
            <a:ext cx="3296920" cy="721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PRESENTAZIONE DA PARTE DI: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5115" lvl="0" marL="297815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CRISTINA ALCARAZ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8450" rtl="0" algn="l">
              <a:lnSpc>
                <a:spcPct val="11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0"/>
          <p:cNvGrpSpPr/>
          <p:nvPr/>
        </p:nvGrpSpPr>
        <p:grpSpPr>
          <a:xfrm>
            <a:off x="0" y="0"/>
            <a:ext cx="12188951" cy="6858000"/>
            <a:chOff x="0" y="0"/>
            <a:chExt cx="12188951" cy="6858000"/>
          </a:xfrm>
        </p:grpSpPr>
        <p:pic>
          <p:nvPicPr>
            <p:cNvPr id="167" name="Google Shape;167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38671" y="0"/>
              <a:ext cx="6050280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79720" y="5059679"/>
              <a:ext cx="932688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6784017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Google Shape;170;p10"/>
          <p:cNvSpPr txBox="1"/>
          <p:nvPr>
            <p:ph type="title"/>
          </p:nvPr>
        </p:nvSpPr>
        <p:spPr>
          <a:xfrm>
            <a:off x="6455111" y="1403603"/>
            <a:ext cx="4381728" cy="171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84850">
            <a:spAutoFit/>
          </a:bodyPr>
          <a:lstStyle/>
          <a:p>
            <a:pPr indent="0" lvl="0" marL="6064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Grazie</a:t>
            </a:r>
            <a:endParaRPr/>
          </a:p>
        </p:txBody>
      </p:sp>
      <p:sp>
        <p:nvSpPr>
          <p:cNvPr id="171" name="Google Shape;171;p10"/>
          <p:cNvSpPr txBox="1"/>
          <p:nvPr/>
        </p:nvSpPr>
        <p:spPr>
          <a:xfrm>
            <a:off x="7049065" y="3575811"/>
            <a:ext cx="4004310" cy="1732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 qualsiasi domanda, non esitate a contattarci: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98450" marR="1706245" rtl="0" algn="l">
              <a:lnSpc>
                <a:spcPct val="100800"/>
              </a:lnSpc>
              <a:spcBef>
                <a:spcPts val="185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 Professore associato Università di Malaga </a:t>
            </a:r>
            <a:r>
              <a:rPr lang="en-US" sz="1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alcaraz@uma.es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72" name="Google Shape;172;p10"/>
          <p:cNvGrpSpPr/>
          <p:nvPr/>
        </p:nvGrpSpPr>
        <p:grpSpPr>
          <a:xfrm>
            <a:off x="4063270" y="0"/>
            <a:ext cx="6780107" cy="6858000"/>
            <a:chOff x="4063270" y="0"/>
            <a:chExt cx="6780107" cy="6858000"/>
          </a:xfrm>
        </p:grpSpPr>
        <p:pic>
          <p:nvPicPr>
            <p:cNvPr id="173" name="Google Shape;173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10"/>
            <p:cNvSpPr/>
            <p:nvPr/>
          </p:nvSpPr>
          <p:spPr>
            <a:xfrm>
              <a:off x="4443585" y="5020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9" y="2283050"/>
                  </a:moveTo>
                  <a:lnTo>
                    <a:pt x="1271586" y="2291185"/>
                  </a:lnTo>
                  <a:lnTo>
                    <a:pt x="1226183" y="2312359"/>
                  </a:lnTo>
                  <a:lnTo>
                    <a:pt x="1187880" y="2345357"/>
                  </a:lnTo>
                  <a:lnTo>
                    <a:pt x="1159347" y="2388967"/>
                  </a:lnTo>
                  <a:lnTo>
                    <a:pt x="1159347" y="2390231"/>
                  </a:lnTo>
                  <a:lnTo>
                    <a:pt x="819255" y="3658619"/>
                  </a:lnTo>
                  <a:lnTo>
                    <a:pt x="0" y="6835910"/>
                  </a:lnTo>
                  <a:lnTo>
                    <a:pt x="6637" y="6836640"/>
                  </a:lnTo>
                  <a:lnTo>
                    <a:pt x="13275" y="6837015"/>
                  </a:lnTo>
                  <a:lnTo>
                    <a:pt x="20860" y="6837173"/>
                  </a:lnTo>
                  <a:lnTo>
                    <a:pt x="26549" y="6837173"/>
                  </a:lnTo>
                  <a:lnTo>
                    <a:pt x="843276" y="3664936"/>
                  </a:lnTo>
                  <a:lnTo>
                    <a:pt x="1183368" y="2397810"/>
                  </a:lnTo>
                  <a:lnTo>
                    <a:pt x="1208017" y="2360385"/>
                  </a:lnTo>
                  <a:lnTo>
                    <a:pt x="1240979" y="2332178"/>
                  </a:lnTo>
                  <a:lnTo>
                    <a:pt x="1279950" y="2314218"/>
                  </a:lnTo>
                  <a:lnTo>
                    <a:pt x="1322622" y="2307538"/>
                  </a:lnTo>
                  <a:lnTo>
                    <a:pt x="1417704" y="2307538"/>
                  </a:lnTo>
                  <a:lnTo>
                    <a:pt x="1373012" y="2289164"/>
                  </a:lnTo>
                  <a:lnTo>
                    <a:pt x="1321419" y="2283050"/>
                  </a:lnTo>
                  <a:close/>
                </a:path>
                <a:path extrusionOk="0" h="6837680" w="2545079">
                  <a:moveTo>
                    <a:pt x="1417704" y="2307538"/>
                  </a:moveTo>
                  <a:lnTo>
                    <a:pt x="1322622" y="2307538"/>
                  </a:lnTo>
                  <a:lnTo>
                    <a:pt x="1366690" y="2313167"/>
                  </a:lnTo>
                  <a:lnTo>
                    <a:pt x="1412487" y="2333998"/>
                  </a:lnTo>
                  <a:lnTo>
                    <a:pt x="1448453" y="2367016"/>
                  </a:lnTo>
                  <a:lnTo>
                    <a:pt x="1472646" y="2408949"/>
                  </a:lnTo>
                  <a:lnTo>
                    <a:pt x="1483125" y="2456521"/>
                  </a:lnTo>
                  <a:lnTo>
                    <a:pt x="1477947" y="2506458"/>
                  </a:lnTo>
                  <a:lnTo>
                    <a:pt x="1220033" y="3457750"/>
                  </a:lnTo>
                  <a:lnTo>
                    <a:pt x="1214086" y="3493143"/>
                  </a:lnTo>
                  <a:lnTo>
                    <a:pt x="1215054" y="3525971"/>
                  </a:lnTo>
                  <a:lnTo>
                    <a:pt x="1215133" y="3528655"/>
                  </a:lnTo>
                  <a:lnTo>
                    <a:pt x="1223055" y="3563456"/>
                  </a:lnTo>
                  <a:lnTo>
                    <a:pt x="1258495" y="3626484"/>
                  </a:lnTo>
                  <a:lnTo>
                    <a:pt x="1314716" y="3669911"/>
                  </a:lnTo>
                  <a:lnTo>
                    <a:pt x="1397612" y="3689046"/>
                  </a:lnTo>
                  <a:lnTo>
                    <a:pt x="1444654" y="3682624"/>
                  </a:lnTo>
                  <a:lnTo>
                    <a:pt x="1487903" y="3664621"/>
                  </a:lnTo>
                  <a:lnTo>
                    <a:pt x="1490651" y="3662531"/>
                  </a:lnTo>
                  <a:lnTo>
                    <a:pt x="1404021" y="3662531"/>
                  </a:lnTo>
                  <a:lnTo>
                    <a:pt x="1354047" y="3657357"/>
                  </a:lnTo>
                  <a:lnTo>
                    <a:pt x="1299051" y="3630195"/>
                  </a:lnTo>
                  <a:lnTo>
                    <a:pt x="1259225" y="3584084"/>
                  </a:lnTo>
                  <a:lnTo>
                    <a:pt x="1239313" y="3525971"/>
                  </a:lnTo>
                  <a:lnTo>
                    <a:pt x="1238602" y="3495255"/>
                  </a:lnTo>
                  <a:lnTo>
                    <a:pt x="1244055" y="3464067"/>
                  </a:lnTo>
                  <a:lnTo>
                    <a:pt x="1501968" y="2512775"/>
                  </a:lnTo>
                  <a:lnTo>
                    <a:pt x="1508395" y="2464189"/>
                  </a:lnTo>
                  <a:lnTo>
                    <a:pt x="1501968" y="2417182"/>
                  </a:lnTo>
                  <a:lnTo>
                    <a:pt x="1483952" y="2373966"/>
                  </a:lnTo>
                  <a:lnTo>
                    <a:pt x="1455611" y="2336750"/>
                  </a:lnTo>
                  <a:lnTo>
                    <a:pt x="1418210" y="2307746"/>
                  </a:lnTo>
                  <a:lnTo>
                    <a:pt x="1417704" y="2307538"/>
                  </a:lnTo>
                  <a:close/>
                </a:path>
                <a:path extrusionOk="0" h="6837680" w="2545079">
                  <a:moveTo>
                    <a:pt x="2545001" y="0"/>
                  </a:moveTo>
                  <a:lnTo>
                    <a:pt x="2518451" y="0"/>
                  </a:lnTo>
                  <a:lnTo>
                    <a:pt x="1939410" y="2100927"/>
                  </a:lnTo>
                  <a:lnTo>
                    <a:pt x="1547482" y="3546182"/>
                  </a:lnTo>
                  <a:lnTo>
                    <a:pt x="1526636" y="3591946"/>
                  </a:lnTo>
                  <a:lnTo>
                    <a:pt x="1493593" y="3627886"/>
                  </a:lnTo>
                  <a:lnTo>
                    <a:pt x="1451629" y="3652061"/>
                  </a:lnTo>
                  <a:lnTo>
                    <a:pt x="1404021" y="3662531"/>
                  </a:lnTo>
                  <a:lnTo>
                    <a:pt x="1490651" y="3662531"/>
                  </a:lnTo>
                  <a:lnTo>
                    <a:pt x="1525146" y="3636302"/>
                  </a:lnTo>
                  <a:lnTo>
                    <a:pt x="1554173" y="3598928"/>
                  </a:lnTo>
                  <a:lnTo>
                    <a:pt x="1572769" y="3553764"/>
                  </a:lnTo>
                  <a:lnTo>
                    <a:pt x="1964695" y="2108507"/>
                  </a:lnTo>
                  <a:lnTo>
                    <a:pt x="2539944" y="16423"/>
                  </a:lnTo>
                  <a:lnTo>
                    <a:pt x="2543737" y="3790"/>
                  </a:lnTo>
                  <a:lnTo>
                    <a:pt x="2545001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4063270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" name="Google Shape;176;p10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4: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2"/>
          <p:cNvGrpSpPr/>
          <p:nvPr/>
        </p:nvGrpSpPr>
        <p:grpSpPr>
          <a:xfrm>
            <a:off x="4561976" y="0"/>
            <a:ext cx="6535790" cy="6858000"/>
            <a:chOff x="4561976" y="0"/>
            <a:chExt cx="6535790" cy="6858000"/>
          </a:xfrm>
        </p:grpSpPr>
        <p:pic>
          <p:nvPicPr>
            <p:cNvPr id="57" name="Google Shape;5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9199" y="0"/>
              <a:ext cx="6068567" cy="6851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2"/>
            <p:cNvSpPr/>
            <p:nvPr/>
          </p:nvSpPr>
          <p:spPr>
            <a:xfrm>
              <a:off x="4561976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2"/>
          <p:cNvSpPr txBox="1"/>
          <p:nvPr>
            <p:ph type="title"/>
          </p:nvPr>
        </p:nvSpPr>
        <p:spPr>
          <a:xfrm>
            <a:off x="6502040" y="889508"/>
            <a:ext cx="5076825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</a:rPr>
              <a:t>Riconoscimento</a:t>
            </a:r>
            <a:endParaRPr sz="4800"/>
          </a:p>
        </p:txBody>
      </p:sp>
      <p:grpSp>
        <p:nvGrpSpPr>
          <p:cNvPr id="60" name="Google Shape;60;p2"/>
          <p:cNvGrpSpPr/>
          <p:nvPr/>
        </p:nvGrpSpPr>
        <p:grpSpPr>
          <a:xfrm>
            <a:off x="0" y="-2235"/>
            <a:ext cx="10843377" cy="6862275"/>
            <a:chOff x="0" y="-2235"/>
            <a:chExt cx="10843377" cy="6862275"/>
          </a:xfrm>
        </p:grpSpPr>
        <p:sp>
          <p:nvSpPr>
            <p:cNvPr id="61" name="Google Shape;61;p2"/>
            <p:cNvSpPr/>
            <p:nvPr/>
          </p:nvSpPr>
          <p:spPr>
            <a:xfrm>
              <a:off x="3507756" y="0"/>
              <a:ext cx="2550160" cy="6847840"/>
            </a:xfrm>
            <a:custGeom>
              <a:rect b="b" l="l" r="r" t="t"/>
              <a:pathLst>
                <a:path extrusionOk="0" h="6847840" w="2550160">
                  <a:moveTo>
                    <a:pt x="2549602" y="0"/>
                  </a:moveTo>
                  <a:lnTo>
                    <a:pt x="2523370" y="0"/>
                  </a:lnTo>
                  <a:lnTo>
                    <a:pt x="1945566" y="2096424"/>
                  </a:lnTo>
                  <a:lnTo>
                    <a:pt x="1552394" y="3546260"/>
                  </a:lnTo>
                  <a:lnTo>
                    <a:pt x="1531482" y="3592169"/>
                  </a:lnTo>
                  <a:lnTo>
                    <a:pt x="1498334" y="3628222"/>
                  </a:lnTo>
                  <a:lnTo>
                    <a:pt x="1456236" y="3652474"/>
                  </a:lnTo>
                  <a:lnTo>
                    <a:pt x="1408478" y="3662977"/>
                  </a:lnTo>
                  <a:lnTo>
                    <a:pt x="1358345" y="3657786"/>
                  </a:lnTo>
                  <a:lnTo>
                    <a:pt x="1303174" y="3630539"/>
                  </a:lnTo>
                  <a:lnTo>
                    <a:pt x="1263223" y="3584281"/>
                  </a:lnTo>
                  <a:lnTo>
                    <a:pt x="1243247" y="3525983"/>
                  </a:lnTo>
                  <a:lnTo>
                    <a:pt x="1242534" y="3495171"/>
                  </a:lnTo>
                  <a:lnTo>
                    <a:pt x="1248003" y="3463884"/>
                  </a:lnTo>
                  <a:lnTo>
                    <a:pt x="1506735" y="2509578"/>
                  </a:lnTo>
                  <a:lnTo>
                    <a:pt x="1513182" y="2460837"/>
                  </a:lnTo>
                  <a:lnTo>
                    <a:pt x="1506735" y="2413682"/>
                  </a:lnTo>
                  <a:lnTo>
                    <a:pt x="1488662" y="2370328"/>
                  </a:lnTo>
                  <a:lnTo>
                    <a:pt x="1460231" y="2332994"/>
                  </a:lnTo>
                  <a:lnTo>
                    <a:pt x="1422711" y="2303898"/>
                  </a:lnTo>
                  <a:lnTo>
                    <a:pt x="1377369" y="2285258"/>
                  </a:lnTo>
                  <a:lnTo>
                    <a:pt x="1325612" y="2279124"/>
                  </a:lnTo>
                  <a:lnTo>
                    <a:pt x="1275621" y="2287285"/>
                  </a:lnTo>
                  <a:lnTo>
                    <a:pt x="1230075" y="2308526"/>
                  </a:lnTo>
                  <a:lnTo>
                    <a:pt x="1191650" y="2341629"/>
                  </a:lnTo>
                  <a:lnTo>
                    <a:pt x="1163027" y="2385377"/>
                  </a:lnTo>
                  <a:lnTo>
                    <a:pt x="1163027" y="2386646"/>
                  </a:lnTo>
                  <a:lnTo>
                    <a:pt x="821855" y="3659054"/>
                  </a:lnTo>
                  <a:lnTo>
                    <a:pt x="0" y="6846413"/>
                  </a:lnTo>
                  <a:lnTo>
                    <a:pt x="6658" y="6847146"/>
                  </a:lnTo>
                  <a:lnTo>
                    <a:pt x="19975" y="6847661"/>
                  </a:lnTo>
                  <a:lnTo>
                    <a:pt x="26634" y="6847680"/>
                  </a:lnTo>
                  <a:lnTo>
                    <a:pt x="845953" y="3665391"/>
                  </a:lnTo>
                  <a:lnTo>
                    <a:pt x="1187124" y="2394249"/>
                  </a:lnTo>
                  <a:lnTo>
                    <a:pt x="1211852" y="2356705"/>
                  </a:lnTo>
                  <a:lnTo>
                    <a:pt x="1244919" y="2328408"/>
                  </a:lnTo>
                  <a:lnTo>
                    <a:pt x="1284013" y="2310391"/>
                  </a:lnTo>
                  <a:lnTo>
                    <a:pt x="1326820" y="2303690"/>
                  </a:lnTo>
                  <a:lnTo>
                    <a:pt x="1371028" y="2309337"/>
                  </a:lnTo>
                  <a:lnTo>
                    <a:pt x="1416970" y="2330233"/>
                  </a:lnTo>
                  <a:lnTo>
                    <a:pt x="1453051" y="2363357"/>
                  </a:lnTo>
                  <a:lnTo>
                    <a:pt x="1477321" y="2405422"/>
                  </a:lnTo>
                  <a:lnTo>
                    <a:pt x="1487833" y="2453145"/>
                  </a:lnTo>
                  <a:lnTo>
                    <a:pt x="1482638" y="2503241"/>
                  </a:lnTo>
                  <a:lnTo>
                    <a:pt x="1223905" y="3457548"/>
                  </a:lnTo>
                  <a:lnTo>
                    <a:pt x="1217940" y="3493053"/>
                  </a:lnTo>
                  <a:lnTo>
                    <a:pt x="1226938" y="3563588"/>
                  </a:lnTo>
                  <a:lnTo>
                    <a:pt x="1262489" y="3626816"/>
                  </a:lnTo>
                  <a:lnTo>
                    <a:pt x="1318889" y="3670381"/>
                  </a:lnTo>
                  <a:lnTo>
                    <a:pt x="1402048" y="3689575"/>
                  </a:lnTo>
                  <a:lnTo>
                    <a:pt x="1449239" y="3683133"/>
                  </a:lnTo>
                  <a:lnTo>
                    <a:pt x="1492626" y="3665074"/>
                  </a:lnTo>
                  <a:lnTo>
                    <a:pt x="1529987" y="3636664"/>
                  </a:lnTo>
                  <a:lnTo>
                    <a:pt x="1559105" y="3599172"/>
                  </a:lnTo>
                  <a:lnTo>
                    <a:pt x="1577760" y="3553865"/>
                  </a:lnTo>
                  <a:lnTo>
                    <a:pt x="1970932" y="2104029"/>
                  </a:lnTo>
                  <a:lnTo>
                    <a:pt x="2548007" y="5313"/>
                  </a:lnTo>
                  <a:lnTo>
                    <a:pt x="2549602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2" name="Google Shape;62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0765" y="6151666"/>
              <a:ext cx="2649599" cy="643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" name="Google Shape;65;p2"/>
          <p:cNvSpPr txBox="1"/>
          <p:nvPr/>
        </p:nvSpPr>
        <p:spPr>
          <a:xfrm>
            <a:off x="6502040" y="2176779"/>
            <a:ext cx="5330190" cy="1781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2900" lvl="0" marL="3556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	Co-finanziato dall'Unione Europea. I punti di vista e le opinioni espresse sono tuttavia esclusivamente quelli dell'autore o degli autori e non riflettono necessariamente quelli dell'Unione Europea o di HADEA. Né l'Unione Europea né l'autorità che ha concesso il finanziamento possono essere ritenute responsabili.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346075" lvl="0" marL="358775" rtl="0" algn="just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Accordo di progetto n. 101083594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3"/>
          <p:cNvGrpSpPr/>
          <p:nvPr/>
        </p:nvGrpSpPr>
        <p:grpSpPr>
          <a:xfrm>
            <a:off x="0" y="-2235"/>
            <a:ext cx="5840730" cy="6862275"/>
            <a:chOff x="0" y="-2235"/>
            <a:chExt cx="5840730" cy="6862275"/>
          </a:xfrm>
        </p:grpSpPr>
        <p:pic>
          <p:nvPicPr>
            <p:cNvPr id="71" name="Google Shape;7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5696" y="5059679"/>
              <a:ext cx="929639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Google Shape;73;p3"/>
            <p:cNvSpPr/>
            <p:nvPr/>
          </p:nvSpPr>
          <p:spPr>
            <a:xfrm>
              <a:off x="2932646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" name="Google Shape;74;p3"/>
          <p:cNvSpPr txBox="1"/>
          <p:nvPr>
            <p:ph type="title"/>
          </p:nvPr>
        </p:nvSpPr>
        <p:spPr>
          <a:xfrm>
            <a:off x="6455111" y="1403603"/>
            <a:ext cx="4381728" cy="171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2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Argomento 4: Avanzato</a:t>
            </a:r>
            <a:endParaRPr sz="3200"/>
          </a:p>
          <a:p>
            <a:pPr indent="0" lvl="0" marL="12700" marR="5080" rtl="0" algn="l">
              <a:lnSpc>
                <a:spcPct val="108718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Protezione per le reti di controllo dell'energia</a:t>
            </a:r>
            <a:endParaRPr sz="3200"/>
          </a:p>
        </p:txBody>
      </p:sp>
      <p:sp>
        <p:nvSpPr>
          <p:cNvPr id="75" name="Google Shape;75;p3"/>
          <p:cNvSpPr txBox="1"/>
          <p:nvPr/>
        </p:nvSpPr>
        <p:spPr>
          <a:xfrm>
            <a:off x="6488577" y="3288284"/>
            <a:ext cx="4528185" cy="2019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Panoramica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614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Tecniche e sistemi di rilevamento delle intrusioni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Sistemi di monitoraggio avanzati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Osservazioni finali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Riferimenti e fonti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6" name="Google Shape;7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4: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3498188" y="17721"/>
            <a:ext cx="2545080" cy="6837680"/>
          </a:xfrm>
          <a:custGeom>
            <a:rect b="b" l="l" r="r" t="t"/>
            <a:pathLst>
              <a:path extrusionOk="0" h="6837680" w="2545079">
                <a:moveTo>
                  <a:pt x="1321418" y="2283048"/>
                </a:moveTo>
                <a:lnTo>
                  <a:pt x="1271585" y="2291184"/>
                </a:lnTo>
                <a:lnTo>
                  <a:pt x="1226182" y="2312358"/>
                </a:lnTo>
                <a:lnTo>
                  <a:pt x="1187879" y="2345356"/>
                </a:lnTo>
                <a:lnTo>
                  <a:pt x="1159347" y="2388967"/>
                </a:lnTo>
                <a:lnTo>
                  <a:pt x="1159347" y="2390230"/>
                </a:lnTo>
                <a:lnTo>
                  <a:pt x="819255" y="3658619"/>
                </a:lnTo>
                <a:lnTo>
                  <a:pt x="0" y="6835909"/>
                </a:lnTo>
                <a:lnTo>
                  <a:pt x="6637" y="6836639"/>
                </a:lnTo>
                <a:lnTo>
                  <a:pt x="13275" y="6837014"/>
                </a:lnTo>
                <a:lnTo>
                  <a:pt x="20860" y="6837172"/>
                </a:lnTo>
                <a:lnTo>
                  <a:pt x="26549" y="6837172"/>
                </a:lnTo>
                <a:lnTo>
                  <a:pt x="843276" y="3664936"/>
                </a:lnTo>
                <a:lnTo>
                  <a:pt x="1183368" y="2397810"/>
                </a:lnTo>
                <a:lnTo>
                  <a:pt x="1208017" y="2360385"/>
                </a:lnTo>
                <a:lnTo>
                  <a:pt x="1240979" y="2332178"/>
                </a:lnTo>
                <a:lnTo>
                  <a:pt x="1279949" y="2314218"/>
                </a:lnTo>
                <a:lnTo>
                  <a:pt x="1322621" y="2307537"/>
                </a:lnTo>
                <a:lnTo>
                  <a:pt x="1417705" y="2307537"/>
                </a:lnTo>
                <a:lnTo>
                  <a:pt x="1373010" y="2289163"/>
                </a:lnTo>
                <a:lnTo>
                  <a:pt x="1321418" y="2283048"/>
                </a:lnTo>
                <a:close/>
              </a:path>
              <a:path extrusionOk="0" h="6837680" w="2545079">
                <a:moveTo>
                  <a:pt x="1417705" y="2307537"/>
                </a:moveTo>
                <a:lnTo>
                  <a:pt x="1322621" y="2307537"/>
                </a:lnTo>
                <a:lnTo>
                  <a:pt x="1366688" y="2313167"/>
                </a:lnTo>
                <a:lnTo>
                  <a:pt x="1412486" y="2333997"/>
                </a:lnTo>
                <a:lnTo>
                  <a:pt x="1448453" y="2367015"/>
                </a:lnTo>
                <a:lnTo>
                  <a:pt x="1472646" y="2408948"/>
                </a:lnTo>
                <a:lnTo>
                  <a:pt x="1483124" y="2456520"/>
                </a:lnTo>
                <a:lnTo>
                  <a:pt x="1477945" y="2506456"/>
                </a:lnTo>
                <a:lnTo>
                  <a:pt x="1220031" y="3457748"/>
                </a:lnTo>
                <a:lnTo>
                  <a:pt x="1214086" y="3493142"/>
                </a:lnTo>
                <a:lnTo>
                  <a:pt x="1223055" y="3563455"/>
                </a:lnTo>
                <a:lnTo>
                  <a:pt x="1258494" y="3626483"/>
                </a:lnTo>
                <a:lnTo>
                  <a:pt x="1314715" y="3669910"/>
                </a:lnTo>
                <a:lnTo>
                  <a:pt x="1397611" y="3689044"/>
                </a:lnTo>
                <a:lnTo>
                  <a:pt x="1444653" y="3682622"/>
                </a:lnTo>
                <a:lnTo>
                  <a:pt x="1487902" y="3664620"/>
                </a:lnTo>
                <a:lnTo>
                  <a:pt x="1490650" y="3662531"/>
                </a:lnTo>
                <a:lnTo>
                  <a:pt x="1404021" y="3662531"/>
                </a:lnTo>
                <a:lnTo>
                  <a:pt x="1354047" y="3657356"/>
                </a:lnTo>
                <a:lnTo>
                  <a:pt x="1299050" y="3630194"/>
                </a:lnTo>
                <a:lnTo>
                  <a:pt x="1259225" y="3584083"/>
                </a:lnTo>
                <a:lnTo>
                  <a:pt x="1239313" y="3525969"/>
                </a:lnTo>
                <a:lnTo>
                  <a:pt x="1238602" y="3495254"/>
                </a:lnTo>
                <a:lnTo>
                  <a:pt x="1244053" y="3464065"/>
                </a:lnTo>
                <a:lnTo>
                  <a:pt x="1501968" y="2512773"/>
                </a:lnTo>
                <a:lnTo>
                  <a:pt x="1508395" y="2464187"/>
                </a:lnTo>
                <a:lnTo>
                  <a:pt x="1501968" y="2417181"/>
                </a:lnTo>
                <a:lnTo>
                  <a:pt x="1483952" y="2373964"/>
                </a:lnTo>
                <a:lnTo>
                  <a:pt x="1455611" y="2336749"/>
                </a:lnTo>
                <a:lnTo>
                  <a:pt x="1418209" y="2307745"/>
                </a:lnTo>
                <a:lnTo>
                  <a:pt x="1417705" y="2307537"/>
                </a:lnTo>
                <a:close/>
              </a:path>
              <a:path extrusionOk="0" h="6837680" w="2545079">
                <a:moveTo>
                  <a:pt x="2545001" y="0"/>
                </a:moveTo>
                <a:lnTo>
                  <a:pt x="2518451" y="0"/>
                </a:lnTo>
                <a:lnTo>
                  <a:pt x="1939410" y="2100926"/>
                </a:lnTo>
                <a:lnTo>
                  <a:pt x="1547482" y="3546182"/>
                </a:lnTo>
                <a:lnTo>
                  <a:pt x="1526636" y="3591946"/>
                </a:lnTo>
                <a:lnTo>
                  <a:pt x="1493593" y="3627885"/>
                </a:lnTo>
                <a:lnTo>
                  <a:pt x="1451629" y="3652060"/>
                </a:lnTo>
                <a:lnTo>
                  <a:pt x="1404021" y="3662531"/>
                </a:lnTo>
                <a:lnTo>
                  <a:pt x="1490650" y="3662531"/>
                </a:lnTo>
                <a:lnTo>
                  <a:pt x="1525146" y="3636300"/>
                </a:lnTo>
                <a:lnTo>
                  <a:pt x="1554172" y="3598927"/>
                </a:lnTo>
                <a:lnTo>
                  <a:pt x="1572767" y="3553763"/>
                </a:lnTo>
                <a:lnTo>
                  <a:pt x="1964695" y="2108506"/>
                </a:lnTo>
                <a:lnTo>
                  <a:pt x="2539944" y="16422"/>
                </a:lnTo>
                <a:lnTo>
                  <a:pt x="2543737" y="3789"/>
                </a:lnTo>
                <a:lnTo>
                  <a:pt x="2545001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4"/>
          <p:cNvGrpSpPr/>
          <p:nvPr/>
        </p:nvGrpSpPr>
        <p:grpSpPr>
          <a:xfrm>
            <a:off x="0" y="-2235"/>
            <a:ext cx="5840730" cy="6862275"/>
            <a:chOff x="0" y="-2235"/>
            <a:chExt cx="5840730" cy="6862275"/>
          </a:xfrm>
        </p:grpSpPr>
        <p:pic>
          <p:nvPicPr>
            <p:cNvPr id="84" name="Google Shape;84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5696" y="5059679"/>
              <a:ext cx="929639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4"/>
            <p:cNvSpPr/>
            <p:nvPr/>
          </p:nvSpPr>
          <p:spPr>
            <a:xfrm>
              <a:off x="2932646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Google Shape;87;p4"/>
          <p:cNvSpPr txBox="1"/>
          <p:nvPr>
            <p:ph type="title"/>
          </p:nvPr>
        </p:nvSpPr>
        <p:spPr>
          <a:xfrm>
            <a:off x="6455111" y="1403603"/>
            <a:ext cx="4381728" cy="171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2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Argomento 4: Avanzato</a:t>
            </a:r>
            <a:endParaRPr sz="3200"/>
          </a:p>
          <a:p>
            <a:pPr indent="0" lvl="0" marL="12700" marR="5080" rtl="0" algn="l">
              <a:lnSpc>
                <a:spcPct val="108718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Protezione per le reti di controllo dell'energia</a:t>
            </a:r>
            <a:endParaRPr sz="3200"/>
          </a:p>
        </p:txBody>
      </p:sp>
      <p:sp>
        <p:nvSpPr>
          <p:cNvPr id="88" name="Google Shape;88;p4"/>
          <p:cNvSpPr txBox="1"/>
          <p:nvPr/>
        </p:nvSpPr>
        <p:spPr>
          <a:xfrm>
            <a:off x="6488577" y="3288284"/>
            <a:ext cx="4528185" cy="2019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Panoramica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614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Tecniche e sistemi di rilevamento delle intrusioni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Sistemi di monitoraggio avanzati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b="1"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Osservazioni finali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Riferimenti e fonti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9" name="Google Shape;8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4: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3498188" y="17721"/>
            <a:ext cx="2545080" cy="6837680"/>
          </a:xfrm>
          <a:custGeom>
            <a:rect b="b" l="l" r="r" t="t"/>
            <a:pathLst>
              <a:path extrusionOk="0" h="6837680" w="2545079">
                <a:moveTo>
                  <a:pt x="1321418" y="2283048"/>
                </a:moveTo>
                <a:lnTo>
                  <a:pt x="1271585" y="2291184"/>
                </a:lnTo>
                <a:lnTo>
                  <a:pt x="1226182" y="2312358"/>
                </a:lnTo>
                <a:lnTo>
                  <a:pt x="1187879" y="2345356"/>
                </a:lnTo>
                <a:lnTo>
                  <a:pt x="1159347" y="2388967"/>
                </a:lnTo>
                <a:lnTo>
                  <a:pt x="1159347" y="2390230"/>
                </a:lnTo>
                <a:lnTo>
                  <a:pt x="819255" y="3658619"/>
                </a:lnTo>
                <a:lnTo>
                  <a:pt x="0" y="6835909"/>
                </a:lnTo>
                <a:lnTo>
                  <a:pt x="6637" y="6836639"/>
                </a:lnTo>
                <a:lnTo>
                  <a:pt x="13275" y="6837014"/>
                </a:lnTo>
                <a:lnTo>
                  <a:pt x="20860" y="6837172"/>
                </a:lnTo>
                <a:lnTo>
                  <a:pt x="26549" y="6837172"/>
                </a:lnTo>
                <a:lnTo>
                  <a:pt x="843276" y="3664936"/>
                </a:lnTo>
                <a:lnTo>
                  <a:pt x="1183368" y="2397810"/>
                </a:lnTo>
                <a:lnTo>
                  <a:pt x="1208017" y="2360385"/>
                </a:lnTo>
                <a:lnTo>
                  <a:pt x="1240979" y="2332178"/>
                </a:lnTo>
                <a:lnTo>
                  <a:pt x="1279949" y="2314218"/>
                </a:lnTo>
                <a:lnTo>
                  <a:pt x="1322621" y="2307537"/>
                </a:lnTo>
                <a:lnTo>
                  <a:pt x="1417705" y="2307537"/>
                </a:lnTo>
                <a:lnTo>
                  <a:pt x="1373010" y="2289163"/>
                </a:lnTo>
                <a:lnTo>
                  <a:pt x="1321418" y="2283048"/>
                </a:lnTo>
                <a:close/>
              </a:path>
              <a:path extrusionOk="0" h="6837680" w="2545079">
                <a:moveTo>
                  <a:pt x="1417705" y="2307537"/>
                </a:moveTo>
                <a:lnTo>
                  <a:pt x="1322621" y="2307537"/>
                </a:lnTo>
                <a:lnTo>
                  <a:pt x="1366688" y="2313167"/>
                </a:lnTo>
                <a:lnTo>
                  <a:pt x="1412486" y="2333997"/>
                </a:lnTo>
                <a:lnTo>
                  <a:pt x="1448453" y="2367015"/>
                </a:lnTo>
                <a:lnTo>
                  <a:pt x="1472646" y="2408948"/>
                </a:lnTo>
                <a:lnTo>
                  <a:pt x="1483124" y="2456520"/>
                </a:lnTo>
                <a:lnTo>
                  <a:pt x="1477945" y="2506456"/>
                </a:lnTo>
                <a:lnTo>
                  <a:pt x="1220031" y="3457748"/>
                </a:lnTo>
                <a:lnTo>
                  <a:pt x="1214086" y="3493142"/>
                </a:lnTo>
                <a:lnTo>
                  <a:pt x="1223055" y="3563455"/>
                </a:lnTo>
                <a:lnTo>
                  <a:pt x="1258494" y="3626483"/>
                </a:lnTo>
                <a:lnTo>
                  <a:pt x="1314715" y="3669910"/>
                </a:lnTo>
                <a:lnTo>
                  <a:pt x="1397611" y="3689044"/>
                </a:lnTo>
                <a:lnTo>
                  <a:pt x="1444653" y="3682622"/>
                </a:lnTo>
                <a:lnTo>
                  <a:pt x="1487902" y="3664620"/>
                </a:lnTo>
                <a:lnTo>
                  <a:pt x="1490650" y="3662531"/>
                </a:lnTo>
                <a:lnTo>
                  <a:pt x="1404021" y="3662531"/>
                </a:lnTo>
                <a:lnTo>
                  <a:pt x="1354047" y="3657356"/>
                </a:lnTo>
                <a:lnTo>
                  <a:pt x="1299050" y="3630194"/>
                </a:lnTo>
                <a:lnTo>
                  <a:pt x="1259225" y="3584083"/>
                </a:lnTo>
                <a:lnTo>
                  <a:pt x="1239313" y="3525969"/>
                </a:lnTo>
                <a:lnTo>
                  <a:pt x="1238602" y="3495254"/>
                </a:lnTo>
                <a:lnTo>
                  <a:pt x="1244053" y="3464065"/>
                </a:lnTo>
                <a:lnTo>
                  <a:pt x="1501968" y="2512773"/>
                </a:lnTo>
                <a:lnTo>
                  <a:pt x="1508395" y="2464187"/>
                </a:lnTo>
                <a:lnTo>
                  <a:pt x="1501968" y="2417181"/>
                </a:lnTo>
                <a:lnTo>
                  <a:pt x="1483952" y="2373964"/>
                </a:lnTo>
                <a:lnTo>
                  <a:pt x="1455611" y="2336749"/>
                </a:lnTo>
                <a:lnTo>
                  <a:pt x="1418209" y="2307745"/>
                </a:lnTo>
                <a:lnTo>
                  <a:pt x="1417705" y="2307537"/>
                </a:lnTo>
                <a:close/>
              </a:path>
              <a:path extrusionOk="0" h="6837680" w="2545079">
                <a:moveTo>
                  <a:pt x="2545001" y="0"/>
                </a:moveTo>
                <a:lnTo>
                  <a:pt x="2518451" y="0"/>
                </a:lnTo>
                <a:lnTo>
                  <a:pt x="1939410" y="2100926"/>
                </a:lnTo>
                <a:lnTo>
                  <a:pt x="1547482" y="3546182"/>
                </a:lnTo>
                <a:lnTo>
                  <a:pt x="1526636" y="3591946"/>
                </a:lnTo>
                <a:lnTo>
                  <a:pt x="1493593" y="3627885"/>
                </a:lnTo>
                <a:lnTo>
                  <a:pt x="1451629" y="3652060"/>
                </a:lnTo>
                <a:lnTo>
                  <a:pt x="1404021" y="3662531"/>
                </a:lnTo>
                <a:lnTo>
                  <a:pt x="1490650" y="3662531"/>
                </a:lnTo>
                <a:lnTo>
                  <a:pt x="1525146" y="3636300"/>
                </a:lnTo>
                <a:lnTo>
                  <a:pt x="1554172" y="3598927"/>
                </a:lnTo>
                <a:lnTo>
                  <a:pt x="1572767" y="3553763"/>
                </a:lnTo>
                <a:lnTo>
                  <a:pt x="1964695" y="2108506"/>
                </a:lnTo>
                <a:lnTo>
                  <a:pt x="2539944" y="16422"/>
                </a:lnTo>
                <a:lnTo>
                  <a:pt x="2543737" y="3789"/>
                </a:lnTo>
                <a:lnTo>
                  <a:pt x="2545001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5"/>
          <p:cNvGrpSpPr/>
          <p:nvPr/>
        </p:nvGrpSpPr>
        <p:grpSpPr>
          <a:xfrm>
            <a:off x="6893328" y="0"/>
            <a:ext cx="5298671" cy="6858000"/>
            <a:chOff x="6893328" y="0"/>
            <a:chExt cx="5298671" cy="6858000"/>
          </a:xfrm>
        </p:grpSpPr>
        <p:sp>
          <p:nvSpPr>
            <p:cNvPr id="97" name="Google Shape;97;p5"/>
            <p:cNvSpPr/>
            <p:nvPr/>
          </p:nvSpPr>
          <p:spPr>
            <a:xfrm>
              <a:off x="6893328" y="0"/>
              <a:ext cx="1818639" cy="6858000"/>
            </a:xfrm>
            <a:custGeom>
              <a:rect b="b" l="l" r="r" t="t"/>
              <a:pathLst>
                <a:path extrusionOk="0" h="6858000" w="1818640">
                  <a:moveTo>
                    <a:pt x="0" y="6858000"/>
                  </a:moveTo>
                  <a:lnTo>
                    <a:pt x="1818556" y="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8" name="Google Shape;98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81406" y="0"/>
              <a:ext cx="5010593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5"/>
          <p:cNvSpPr txBox="1"/>
          <p:nvPr/>
        </p:nvSpPr>
        <p:spPr>
          <a:xfrm>
            <a:off x="11330203" y="6461759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5"/>
          <p:cNvSpPr txBox="1"/>
          <p:nvPr>
            <p:ph type="title"/>
          </p:nvPr>
        </p:nvSpPr>
        <p:spPr>
          <a:xfrm>
            <a:off x="855404" y="582900"/>
            <a:ext cx="46437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Osservazioni finali</a:t>
            </a:r>
            <a:endParaRPr sz="2800"/>
          </a:p>
        </p:txBody>
      </p:sp>
      <p:grpSp>
        <p:nvGrpSpPr>
          <p:cNvPr id="101" name="Google Shape;101;p5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02" name="Google Shape;102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5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5"/>
          <p:cNvSpPr txBox="1"/>
          <p:nvPr>
            <p:ph idx="1" type="body"/>
          </p:nvPr>
        </p:nvSpPr>
        <p:spPr>
          <a:xfrm>
            <a:off x="692056" y="1578864"/>
            <a:ext cx="6981190" cy="3637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50">
            <a:spAutoFit/>
          </a:bodyPr>
          <a:lstStyle/>
          <a:p>
            <a:pPr indent="-114299" lvl="0" marL="103504" marR="5080" rtl="0" algn="l">
              <a:lnSpc>
                <a:spcPct val="11882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	In questo argomento, abbiamo </a:t>
            </a: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esplorato le tecniche</a:t>
            </a:r>
            <a:r>
              <a:rPr lang="en-US"/>
              <a:t>, i meccanismi e gli strumenti </a:t>
            </a: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di rilevamento delle intrusioni più importanti</a:t>
            </a:r>
            <a:r>
              <a:rPr lang="en-US"/>
              <a:t>, fornendo una chiara panoramica di:</a:t>
            </a:r>
            <a:endParaRPr/>
          </a:p>
          <a:p>
            <a:pPr indent="-181610" lvl="1" marL="394970" marR="559435" rtl="0" algn="l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La loro configurazione e implementazione in ambienti reali, come le reti di controllo dell'energia.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81610" lvl="1" marL="394970" marR="75311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Caratteristiche di precisione e vantaggi particolari delle diverse tecniche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81609" lvl="1" marL="39560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Minacce e sfide per la sicurezza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81610" lvl="1" marL="394970" marR="13919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Misure di risposta e rilevanza per la prevenzione dei sistemi critici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07950" lvl="0" marL="103504" marR="975360" rtl="0" algn="l">
              <a:lnSpc>
                <a:spcPct val="116999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/>
              <a:t>	Allo stesso modo, abbiamo esplorato altre tecniche di monitoraggio avanzate come i SIEM!</a:t>
            </a:r>
            <a:endParaRPr/>
          </a:p>
          <a:p>
            <a:pPr indent="-107950" lvl="0" marL="103504" marR="410844" rtl="0" algn="l">
              <a:lnSpc>
                <a:spcPct val="1024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/>
              <a:t>	Ora siamo pronti ad attivare i meccanismi necessari per proteggere le reti di controllo critiche e le loro risorse chiave.</a:t>
            </a:r>
            <a:endParaRPr/>
          </a:p>
        </p:txBody>
      </p:sp>
      <p:sp>
        <p:nvSpPr>
          <p:cNvPr id="105" name="Google Shape;105;p5"/>
          <p:cNvSpPr txBox="1"/>
          <p:nvPr/>
        </p:nvSpPr>
        <p:spPr>
          <a:xfrm>
            <a:off x="126874" y="6539475"/>
            <a:ext cx="77253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6"/>
          <p:cNvGrpSpPr/>
          <p:nvPr/>
        </p:nvGrpSpPr>
        <p:grpSpPr>
          <a:xfrm>
            <a:off x="0" y="-2235"/>
            <a:ext cx="5840730" cy="6862275"/>
            <a:chOff x="0" y="-2235"/>
            <a:chExt cx="5840730" cy="6862275"/>
          </a:xfrm>
        </p:grpSpPr>
        <p:pic>
          <p:nvPicPr>
            <p:cNvPr id="111" name="Google Shape;111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5696" y="5059679"/>
              <a:ext cx="929639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6"/>
            <p:cNvSpPr/>
            <p:nvPr/>
          </p:nvSpPr>
          <p:spPr>
            <a:xfrm>
              <a:off x="2932646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6"/>
          <p:cNvSpPr txBox="1"/>
          <p:nvPr>
            <p:ph type="title"/>
          </p:nvPr>
        </p:nvSpPr>
        <p:spPr>
          <a:xfrm>
            <a:off x="6455111" y="1403603"/>
            <a:ext cx="4381728" cy="171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32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Argomento 4: Avanzato</a:t>
            </a:r>
            <a:endParaRPr sz="3200"/>
          </a:p>
          <a:p>
            <a:pPr indent="0" lvl="0" marL="12700" marR="5080" rtl="0" algn="l">
              <a:lnSpc>
                <a:spcPct val="108718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Protezione per le reti di controllo dell'energia</a:t>
            </a:r>
            <a:endParaRPr sz="3200"/>
          </a:p>
        </p:txBody>
      </p:sp>
      <p:sp>
        <p:nvSpPr>
          <p:cNvPr id="115" name="Google Shape;115;p6"/>
          <p:cNvSpPr txBox="1"/>
          <p:nvPr/>
        </p:nvSpPr>
        <p:spPr>
          <a:xfrm>
            <a:off x="6488577" y="3288284"/>
            <a:ext cx="4528185" cy="2019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rPr>
              <a:t>Panoramica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614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Tecniche e sistemi di rilevamento delle intrusioni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Sistemi di monitoraggio avanzati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Osservazioni finali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Courier New"/>
              <a:buChar char="o"/>
            </a:pPr>
            <a:r>
              <a:rPr b="1"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Riferimenti e fonti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6" name="Google Shape;11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4: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3498188" y="17721"/>
            <a:ext cx="2545080" cy="6837680"/>
          </a:xfrm>
          <a:custGeom>
            <a:rect b="b" l="l" r="r" t="t"/>
            <a:pathLst>
              <a:path extrusionOk="0" h="6837680" w="2545079">
                <a:moveTo>
                  <a:pt x="1321418" y="2283048"/>
                </a:moveTo>
                <a:lnTo>
                  <a:pt x="1271585" y="2291184"/>
                </a:lnTo>
                <a:lnTo>
                  <a:pt x="1226182" y="2312358"/>
                </a:lnTo>
                <a:lnTo>
                  <a:pt x="1187879" y="2345356"/>
                </a:lnTo>
                <a:lnTo>
                  <a:pt x="1159347" y="2388967"/>
                </a:lnTo>
                <a:lnTo>
                  <a:pt x="1159347" y="2390230"/>
                </a:lnTo>
                <a:lnTo>
                  <a:pt x="819255" y="3658619"/>
                </a:lnTo>
                <a:lnTo>
                  <a:pt x="0" y="6835909"/>
                </a:lnTo>
                <a:lnTo>
                  <a:pt x="6637" y="6836639"/>
                </a:lnTo>
                <a:lnTo>
                  <a:pt x="13275" y="6837014"/>
                </a:lnTo>
                <a:lnTo>
                  <a:pt x="20860" y="6837172"/>
                </a:lnTo>
                <a:lnTo>
                  <a:pt x="26549" y="6837172"/>
                </a:lnTo>
                <a:lnTo>
                  <a:pt x="843276" y="3664936"/>
                </a:lnTo>
                <a:lnTo>
                  <a:pt x="1183368" y="2397810"/>
                </a:lnTo>
                <a:lnTo>
                  <a:pt x="1208017" y="2360385"/>
                </a:lnTo>
                <a:lnTo>
                  <a:pt x="1240979" y="2332178"/>
                </a:lnTo>
                <a:lnTo>
                  <a:pt x="1279949" y="2314218"/>
                </a:lnTo>
                <a:lnTo>
                  <a:pt x="1322621" y="2307537"/>
                </a:lnTo>
                <a:lnTo>
                  <a:pt x="1417705" y="2307537"/>
                </a:lnTo>
                <a:lnTo>
                  <a:pt x="1373010" y="2289163"/>
                </a:lnTo>
                <a:lnTo>
                  <a:pt x="1321418" y="2283048"/>
                </a:lnTo>
                <a:close/>
              </a:path>
              <a:path extrusionOk="0" h="6837680" w="2545079">
                <a:moveTo>
                  <a:pt x="1417705" y="2307537"/>
                </a:moveTo>
                <a:lnTo>
                  <a:pt x="1322621" y="2307537"/>
                </a:lnTo>
                <a:lnTo>
                  <a:pt x="1366688" y="2313167"/>
                </a:lnTo>
                <a:lnTo>
                  <a:pt x="1412486" y="2333997"/>
                </a:lnTo>
                <a:lnTo>
                  <a:pt x="1448453" y="2367015"/>
                </a:lnTo>
                <a:lnTo>
                  <a:pt x="1472646" y="2408948"/>
                </a:lnTo>
                <a:lnTo>
                  <a:pt x="1483124" y="2456520"/>
                </a:lnTo>
                <a:lnTo>
                  <a:pt x="1477945" y="2506456"/>
                </a:lnTo>
                <a:lnTo>
                  <a:pt x="1220031" y="3457748"/>
                </a:lnTo>
                <a:lnTo>
                  <a:pt x="1214086" y="3493142"/>
                </a:lnTo>
                <a:lnTo>
                  <a:pt x="1223055" y="3563455"/>
                </a:lnTo>
                <a:lnTo>
                  <a:pt x="1258494" y="3626483"/>
                </a:lnTo>
                <a:lnTo>
                  <a:pt x="1314715" y="3669910"/>
                </a:lnTo>
                <a:lnTo>
                  <a:pt x="1397611" y="3689044"/>
                </a:lnTo>
                <a:lnTo>
                  <a:pt x="1444653" y="3682622"/>
                </a:lnTo>
                <a:lnTo>
                  <a:pt x="1487902" y="3664620"/>
                </a:lnTo>
                <a:lnTo>
                  <a:pt x="1490650" y="3662531"/>
                </a:lnTo>
                <a:lnTo>
                  <a:pt x="1404021" y="3662531"/>
                </a:lnTo>
                <a:lnTo>
                  <a:pt x="1354047" y="3657356"/>
                </a:lnTo>
                <a:lnTo>
                  <a:pt x="1299050" y="3630194"/>
                </a:lnTo>
                <a:lnTo>
                  <a:pt x="1259225" y="3584083"/>
                </a:lnTo>
                <a:lnTo>
                  <a:pt x="1239313" y="3525969"/>
                </a:lnTo>
                <a:lnTo>
                  <a:pt x="1238602" y="3495254"/>
                </a:lnTo>
                <a:lnTo>
                  <a:pt x="1244053" y="3464065"/>
                </a:lnTo>
                <a:lnTo>
                  <a:pt x="1501968" y="2512773"/>
                </a:lnTo>
                <a:lnTo>
                  <a:pt x="1508395" y="2464187"/>
                </a:lnTo>
                <a:lnTo>
                  <a:pt x="1501968" y="2417181"/>
                </a:lnTo>
                <a:lnTo>
                  <a:pt x="1483952" y="2373964"/>
                </a:lnTo>
                <a:lnTo>
                  <a:pt x="1455611" y="2336749"/>
                </a:lnTo>
                <a:lnTo>
                  <a:pt x="1418209" y="2307745"/>
                </a:lnTo>
                <a:lnTo>
                  <a:pt x="1417705" y="2307537"/>
                </a:lnTo>
                <a:close/>
              </a:path>
              <a:path extrusionOk="0" h="6837680" w="2545079">
                <a:moveTo>
                  <a:pt x="2545001" y="0"/>
                </a:moveTo>
                <a:lnTo>
                  <a:pt x="2518451" y="0"/>
                </a:lnTo>
                <a:lnTo>
                  <a:pt x="1939410" y="2100926"/>
                </a:lnTo>
                <a:lnTo>
                  <a:pt x="1547482" y="3546182"/>
                </a:lnTo>
                <a:lnTo>
                  <a:pt x="1526636" y="3591946"/>
                </a:lnTo>
                <a:lnTo>
                  <a:pt x="1493593" y="3627885"/>
                </a:lnTo>
                <a:lnTo>
                  <a:pt x="1451629" y="3652060"/>
                </a:lnTo>
                <a:lnTo>
                  <a:pt x="1404021" y="3662531"/>
                </a:lnTo>
                <a:lnTo>
                  <a:pt x="1490650" y="3662531"/>
                </a:lnTo>
                <a:lnTo>
                  <a:pt x="1525146" y="3636300"/>
                </a:lnTo>
                <a:lnTo>
                  <a:pt x="1554172" y="3598927"/>
                </a:lnTo>
                <a:lnTo>
                  <a:pt x="1572767" y="3553763"/>
                </a:lnTo>
                <a:lnTo>
                  <a:pt x="1964695" y="2108506"/>
                </a:lnTo>
                <a:lnTo>
                  <a:pt x="2539944" y="16422"/>
                </a:lnTo>
                <a:lnTo>
                  <a:pt x="2543737" y="3789"/>
                </a:lnTo>
                <a:lnTo>
                  <a:pt x="2545001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/>
          <p:nvPr/>
        </p:nvSpPr>
        <p:spPr>
          <a:xfrm>
            <a:off x="6893328" y="0"/>
            <a:ext cx="1818639" cy="6858000"/>
          </a:xfrm>
          <a:custGeom>
            <a:rect b="b" l="l" r="r" t="t"/>
            <a:pathLst>
              <a:path extrusionOk="0" h="6858000" w="1818640">
                <a:moveTo>
                  <a:pt x="0" y="6858000"/>
                </a:moveTo>
                <a:lnTo>
                  <a:pt x="1818556" y="0"/>
                </a:lnTo>
              </a:path>
            </a:pathLst>
          </a:custGeom>
          <a:noFill/>
          <a:ln cap="flat" cmpd="sng" w="22225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4416" y="5007864"/>
            <a:ext cx="3843528" cy="438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7"/>
          <p:cNvGrpSpPr/>
          <p:nvPr/>
        </p:nvGrpSpPr>
        <p:grpSpPr>
          <a:xfrm>
            <a:off x="7163690" y="0"/>
            <a:ext cx="5024824" cy="6858000"/>
            <a:chOff x="7163690" y="0"/>
            <a:chExt cx="5024824" cy="6858000"/>
          </a:xfrm>
        </p:grpSpPr>
        <p:pic>
          <p:nvPicPr>
            <p:cNvPr id="126" name="Google Shape;126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63690" y="0"/>
              <a:ext cx="5024824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827264" y="5154167"/>
              <a:ext cx="880872" cy="1703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7"/>
            <p:cNvSpPr/>
            <p:nvPr/>
          </p:nvSpPr>
          <p:spPr>
            <a:xfrm>
              <a:off x="73713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7727" y="1516813"/>
                  </a:moveTo>
                  <a:lnTo>
                    <a:pt x="1500360" y="1523280"/>
                  </a:lnTo>
                  <a:lnTo>
                    <a:pt x="1456813" y="1541406"/>
                  </a:lnTo>
                  <a:lnTo>
                    <a:pt x="1419312" y="1569922"/>
                  </a:lnTo>
                  <a:lnTo>
                    <a:pt x="1390086" y="1607553"/>
                  </a:lnTo>
                  <a:lnTo>
                    <a:pt x="1371362" y="1653029"/>
                  </a:lnTo>
                  <a:lnTo>
                    <a:pt x="976729" y="3108258"/>
                  </a:lnTo>
                  <a:lnTo>
                    <a:pt x="4150" y="6844283"/>
                  </a:lnTo>
                  <a:lnTo>
                    <a:pt x="331" y="6857004"/>
                  </a:lnTo>
                  <a:lnTo>
                    <a:pt x="0" y="6858000"/>
                  </a:lnTo>
                  <a:lnTo>
                    <a:pt x="26527" y="6858000"/>
                  </a:lnTo>
                  <a:lnTo>
                    <a:pt x="1002190" y="3115892"/>
                  </a:lnTo>
                  <a:lnTo>
                    <a:pt x="1396822" y="1660662"/>
                  </a:lnTo>
                  <a:lnTo>
                    <a:pt x="1417811" y="1614583"/>
                  </a:lnTo>
                  <a:lnTo>
                    <a:pt x="1451082" y="1578395"/>
                  </a:lnTo>
                  <a:lnTo>
                    <a:pt x="1493336" y="1554053"/>
                  </a:lnTo>
                  <a:lnTo>
                    <a:pt x="1541273" y="1543510"/>
                  </a:lnTo>
                  <a:lnTo>
                    <a:pt x="1643151" y="1543510"/>
                  </a:lnTo>
                  <a:lnTo>
                    <a:pt x="1631195" y="1536079"/>
                  </a:lnTo>
                  <a:lnTo>
                    <a:pt x="1596685" y="1523280"/>
                  </a:lnTo>
                  <a:lnTo>
                    <a:pt x="1547727" y="1516813"/>
                  </a:lnTo>
                  <a:close/>
                </a:path>
                <a:path extrusionOk="0" h="6858000" w="2555875">
                  <a:moveTo>
                    <a:pt x="1643151" y="1543510"/>
                  </a:moveTo>
                  <a:lnTo>
                    <a:pt x="1541273" y="1543510"/>
                  </a:lnTo>
                  <a:lnTo>
                    <a:pt x="1591592" y="1548720"/>
                  </a:lnTo>
                  <a:lnTo>
                    <a:pt x="1620832" y="1559891"/>
                  </a:lnTo>
                  <a:lnTo>
                    <a:pt x="1669286" y="1597019"/>
                  </a:lnTo>
                  <a:lnTo>
                    <a:pt x="1700196" y="1651042"/>
                  </a:lnTo>
                  <a:lnTo>
                    <a:pt x="1707834" y="1711941"/>
                  </a:lnTo>
                  <a:lnTo>
                    <a:pt x="1702345" y="1743345"/>
                  </a:lnTo>
                  <a:lnTo>
                    <a:pt x="1442650" y="2701202"/>
                  </a:lnTo>
                  <a:lnTo>
                    <a:pt x="1436179" y="2750123"/>
                  </a:lnTo>
                  <a:lnTo>
                    <a:pt x="1442650" y="2797454"/>
                  </a:lnTo>
                  <a:lnTo>
                    <a:pt x="1460791" y="2840969"/>
                  </a:lnTo>
                  <a:lnTo>
                    <a:pt x="1489328" y="2878441"/>
                  </a:lnTo>
                  <a:lnTo>
                    <a:pt x="1526987" y="2907645"/>
                  </a:lnTo>
                  <a:lnTo>
                    <a:pt x="1572497" y="2926355"/>
                  </a:lnTo>
                  <a:lnTo>
                    <a:pt x="1624446" y="2932512"/>
                  </a:lnTo>
                  <a:lnTo>
                    <a:pt x="1674623" y="2924320"/>
                  </a:lnTo>
                  <a:lnTo>
                    <a:pt x="1709931" y="2907855"/>
                  </a:lnTo>
                  <a:lnTo>
                    <a:pt x="1623234" y="2907855"/>
                  </a:lnTo>
                  <a:lnTo>
                    <a:pt x="1578863" y="2902187"/>
                  </a:lnTo>
                  <a:lnTo>
                    <a:pt x="1532749" y="2881213"/>
                  </a:lnTo>
                  <a:lnTo>
                    <a:pt x="1496535" y="2847967"/>
                  </a:lnTo>
                  <a:lnTo>
                    <a:pt x="1472174" y="2805745"/>
                  </a:lnTo>
                  <a:lnTo>
                    <a:pt x="1461624" y="2757844"/>
                  </a:lnTo>
                  <a:lnTo>
                    <a:pt x="1466838" y="2707562"/>
                  </a:lnTo>
                  <a:lnTo>
                    <a:pt x="1726531" y="1749705"/>
                  </a:lnTo>
                  <a:lnTo>
                    <a:pt x="1732518" y="1714068"/>
                  </a:lnTo>
                  <a:lnTo>
                    <a:pt x="1731543" y="1681015"/>
                  </a:lnTo>
                  <a:lnTo>
                    <a:pt x="1731464" y="1678311"/>
                  </a:lnTo>
                  <a:lnTo>
                    <a:pt x="1723488" y="1643270"/>
                  </a:lnTo>
                  <a:lnTo>
                    <a:pt x="1708709" y="1609779"/>
                  </a:lnTo>
                  <a:lnTo>
                    <a:pt x="1687804" y="1579806"/>
                  </a:lnTo>
                  <a:lnTo>
                    <a:pt x="1661767" y="1555081"/>
                  </a:lnTo>
                  <a:lnTo>
                    <a:pt x="1643151" y="1543510"/>
                  </a:lnTo>
                  <a:close/>
                </a:path>
                <a:path extrusionOk="0" h="6858000" w="2555875">
                  <a:moveTo>
                    <a:pt x="2555504" y="0"/>
                  </a:moveTo>
                  <a:lnTo>
                    <a:pt x="2528438" y="0"/>
                  </a:lnTo>
                  <a:lnTo>
                    <a:pt x="2105888" y="1541089"/>
                  </a:lnTo>
                  <a:lnTo>
                    <a:pt x="1763448" y="2816959"/>
                  </a:lnTo>
                  <a:lnTo>
                    <a:pt x="1738629" y="2854642"/>
                  </a:lnTo>
                  <a:lnTo>
                    <a:pt x="1705440" y="2883044"/>
                  </a:lnTo>
                  <a:lnTo>
                    <a:pt x="1666201" y="2901128"/>
                  </a:lnTo>
                  <a:lnTo>
                    <a:pt x="1623234" y="2907855"/>
                  </a:lnTo>
                  <a:lnTo>
                    <a:pt x="1709931" y="2907855"/>
                  </a:lnTo>
                  <a:lnTo>
                    <a:pt x="1720339" y="2903001"/>
                  </a:lnTo>
                  <a:lnTo>
                    <a:pt x="1758907" y="2869774"/>
                  </a:lnTo>
                  <a:lnTo>
                    <a:pt x="1787637" y="2825863"/>
                  </a:lnTo>
                  <a:lnTo>
                    <a:pt x="1787637" y="2824591"/>
                  </a:lnTo>
                  <a:lnTo>
                    <a:pt x="2130076" y="1547449"/>
                  </a:lnTo>
                  <a:lnTo>
                    <a:pt x="2555504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9" name="Google Shape;129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49378" y="6167335"/>
              <a:ext cx="3294000" cy="61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7"/>
          <p:cNvSpPr txBox="1"/>
          <p:nvPr>
            <p:ph type="title"/>
          </p:nvPr>
        </p:nvSpPr>
        <p:spPr>
          <a:xfrm>
            <a:off x="875063" y="1200403"/>
            <a:ext cx="499173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Riferimenti e fonti</a:t>
            </a:r>
            <a:endParaRPr sz="3600"/>
          </a:p>
        </p:txBody>
      </p:sp>
      <p:sp>
        <p:nvSpPr>
          <p:cNvPr id="131" name="Google Shape;131;p7"/>
          <p:cNvSpPr txBox="1"/>
          <p:nvPr/>
        </p:nvSpPr>
        <p:spPr>
          <a:xfrm>
            <a:off x="875063" y="2037588"/>
            <a:ext cx="5307965" cy="2954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-274319" lvl="0" marL="286385" marR="289052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800"/>
              <a:buFont typeface="Verdana"/>
              <a:buAutoNum type="arabicPeriod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Alcune cifre sono state attribuite da Vecteezy, URL: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//www.vecteezy.com/ 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- grazie!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FFBA00"/>
              </a:buClr>
              <a:buSzPts val="800"/>
              <a:buFont typeface="Verdana"/>
              <a:buAutoNum type="arabicPeriod"/>
            </a:pPr>
            <a:r>
              <a:rPr lang="en-US" sz="800">
                <a:solidFill>
                  <a:srgbClr val="161616"/>
                </a:solidFill>
                <a:latin typeface="Verdana"/>
                <a:ea typeface="Verdana"/>
                <a:cs typeface="Verdana"/>
                <a:sym typeface="Verdana"/>
              </a:rPr>
              <a:t>DeepL Traduttore per la correzione di bozze.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6385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161616"/>
                </a:solidFill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//www.deepl.com/translator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274319" lvl="0" marL="286385" marR="1632585" rtl="0" algn="l">
              <a:lnSpc>
                <a:spcPct val="102499"/>
              </a:lnSpc>
              <a:spcBef>
                <a:spcPts val="525"/>
              </a:spcBef>
              <a:spcAft>
                <a:spcPts val="0"/>
              </a:spcAft>
              <a:buClr>
                <a:srgbClr val="FFBA00"/>
              </a:buClr>
              <a:buSzPts val="800"/>
              <a:buFont typeface="Verdana"/>
              <a:buAutoNum type="arabicPeriod" startAt="3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NIST, "Intrusion detection", Computer Security Resource Centre, 2024 URL: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https://csrc.nist.gov/glossary/term/intrusion_detection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FBA00"/>
              </a:buClr>
              <a:buSzPts val="800"/>
              <a:buFont typeface="Verdana"/>
              <a:buAutoNum type="arabicPeriod" startAt="3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NIST, "Guida alla sicurezza dei sistemi di controllo industriale (ICS)", 2023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6385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https://nvlpubs.nist.gov/nistpubs/SpecialPublications/NIST.SP.800-82r2.pdf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16875"/>
              </a:lnSpc>
              <a:spcBef>
                <a:spcPts val="650"/>
              </a:spcBef>
              <a:spcAft>
                <a:spcPts val="0"/>
              </a:spcAft>
              <a:buClr>
                <a:srgbClr val="FFBA00"/>
              </a:buClr>
              <a:buSzPts val="800"/>
              <a:buFont typeface="Verdana"/>
              <a:buAutoNum type="arabicPeriod" startAt="5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IETF, Glossario sulla sicurezza di Internet, 2007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6385" rtl="0" algn="l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https://datatracker.ietf.org/doc/html/rfc4949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16875"/>
              </a:lnSpc>
              <a:spcBef>
                <a:spcPts val="625"/>
              </a:spcBef>
              <a:spcAft>
                <a:spcPts val="0"/>
              </a:spcAft>
              <a:buClr>
                <a:srgbClr val="FFBA00"/>
              </a:buClr>
              <a:buSzPts val="800"/>
              <a:buFont typeface="Verdana"/>
              <a:buAutoNum type="arabicPeriod" startAt="6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ENISA, "Misure di sicurezza adeguate per le reti intelligenti.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6385" rtl="0" algn="l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Linee guida per valutare il grado di sofisticazione dell'implementazione delle misure di sicurezza", 2012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6385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//www.enisa.europa.eu/publications/appropriate-security-measures-for-smart-grids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16875"/>
              </a:lnSpc>
              <a:spcBef>
                <a:spcPts val="645"/>
              </a:spcBef>
              <a:spcAft>
                <a:spcPts val="0"/>
              </a:spcAft>
              <a:buClr>
                <a:srgbClr val="FFBA00"/>
              </a:buClr>
              <a:buSzPts val="800"/>
              <a:buFont typeface="Verdana"/>
              <a:buAutoNum type="arabicPeriod" startAt="7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C. Davis, "Snorpy",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6385" rtl="0" algn="l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http://snorpy.cyb3rs3c.net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274319" lvl="0" marL="286385" marR="1997075" rtl="0" algn="l">
              <a:lnSpc>
                <a:spcPct val="113750"/>
              </a:lnSpc>
              <a:spcBef>
                <a:spcPts val="695"/>
              </a:spcBef>
              <a:spcAft>
                <a:spcPts val="0"/>
              </a:spcAft>
              <a:buClr>
                <a:srgbClr val="FFBA00"/>
              </a:buClr>
              <a:buSzPts val="800"/>
              <a:buFont typeface="Verdana"/>
              <a:buAutoNum type="arabicPeriod" startAt="8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Buchanan, William J (2024). Analizzatore Snort. Asecuritysite.com. URL: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https://asecuritysite.com/forensics/snort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274319" lvl="0" marL="286385" marR="5080" rtl="0" algn="l">
              <a:lnSpc>
                <a:spcPct val="105000"/>
              </a:lnSpc>
              <a:spcBef>
                <a:spcPts val="555"/>
              </a:spcBef>
              <a:spcAft>
                <a:spcPts val="0"/>
              </a:spcAft>
              <a:buClr>
                <a:srgbClr val="FFBA00"/>
              </a:buClr>
              <a:buSzPts val="800"/>
              <a:buFont typeface="Verdana"/>
              <a:buAutoNum type="arabicPeriod" startAt="8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Buchanan, William J (2024). Analizzatore Snort. Asecuritysite.com.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https://asecuritysite.com/forensics/snort URL:https://asecuritysite.com/forensics/snort?fname=bit.pcap&amp;rulesname=bit.rules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11204473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" name="Google Shape;133;p7"/>
          <p:cNvSpPr txBox="1"/>
          <p:nvPr/>
        </p:nvSpPr>
        <p:spPr>
          <a:xfrm>
            <a:off x="126874" y="6539475"/>
            <a:ext cx="72345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/>
          <p:nvPr/>
        </p:nvSpPr>
        <p:spPr>
          <a:xfrm>
            <a:off x="6893328" y="0"/>
            <a:ext cx="1818639" cy="6858000"/>
          </a:xfrm>
          <a:custGeom>
            <a:rect b="b" l="l" r="r" t="t"/>
            <a:pathLst>
              <a:path extrusionOk="0" h="6858000" w="1818640">
                <a:moveTo>
                  <a:pt x="0" y="6858000"/>
                </a:moveTo>
                <a:lnTo>
                  <a:pt x="1818556" y="0"/>
                </a:lnTo>
              </a:path>
            </a:pathLst>
          </a:custGeom>
          <a:noFill/>
          <a:ln cap="flat" cmpd="sng" w="22225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4416" y="5007864"/>
            <a:ext cx="3843528" cy="438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8"/>
          <p:cNvGrpSpPr/>
          <p:nvPr/>
        </p:nvGrpSpPr>
        <p:grpSpPr>
          <a:xfrm>
            <a:off x="7163690" y="0"/>
            <a:ext cx="5024824" cy="6858000"/>
            <a:chOff x="7163690" y="0"/>
            <a:chExt cx="5024824" cy="6858000"/>
          </a:xfrm>
        </p:grpSpPr>
        <p:pic>
          <p:nvPicPr>
            <p:cNvPr id="141" name="Google Shape;141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63690" y="0"/>
              <a:ext cx="5024824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827264" y="5154167"/>
              <a:ext cx="880872" cy="1703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8"/>
            <p:cNvSpPr/>
            <p:nvPr/>
          </p:nvSpPr>
          <p:spPr>
            <a:xfrm>
              <a:off x="73713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7727" y="1516813"/>
                  </a:moveTo>
                  <a:lnTo>
                    <a:pt x="1500360" y="1523280"/>
                  </a:lnTo>
                  <a:lnTo>
                    <a:pt x="1456813" y="1541406"/>
                  </a:lnTo>
                  <a:lnTo>
                    <a:pt x="1419312" y="1569922"/>
                  </a:lnTo>
                  <a:lnTo>
                    <a:pt x="1390086" y="1607553"/>
                  </a:lnTo>
                  <a:lnTo>
                    <a:pt x="1371362" y="1653029"/>
                  </a:lnTo>
                  <a:lnTo>
                    <a:pt x="976729" y="3108258"/>
                  </a:lnTo>
                  <a:lnTo>
                    <a:pt x="4150" y="6844283"/>
                  </a:lnTo>
                  <a:lnTo>
                    <a:pt x="331" y="6857004"/>
                  </a:lnTo>
                  <a:lnTo>
                    <a:pt x="0" y="6858000"/>
                  </a:lnTo>
                  <a:lnTo>
                    <a:pt x="26527" y="6858000"/>
                  </a:lnTo>
                  <a:lnTo>
                    <a:pt x="1002190" y="3115892"/>
                  </a:lnTo>
                  <a:lnTo>
                    <a:pt x="1396822" y="1660662"/>
                  </a:lnTo>
                  <a:lnTo>
                    <a:pt x="1417811" y="1614583"/>
                  </a:lnTo>
                  <a:lnTo>
                    <a:pt x="1451082" y="1578395"/>
                  </a:lnTo>
                  <a:lnTo>
                    <a:pt x="1493336" y="1554053"/>
                  </a:lnTo>
                  <a:lnTo>
                    <a:pt x="1541273" y="1543510"/>
                  </a:lnTo>
                  <a:lnTo>
                    <a:pt x="1643151" y="1543510"/>
                  </a:lnTo>
                  <a:lnTo>
                    <a:pt x="1631195" y="1536079"/>
                  </a:lnTo>
                  <a:lnTo>
                    <a:pt x="1596685" y="1523280"/>
                  </a:lnTo>
                  <a:lnTo>
                    <a:pt x="1547727" y="1516813"/>
                  </a:lnTo>
                  <a:close/>
                </a:path>
                <a:path extrusionOk="0" h="6858000" w="2555875">
                  <a:moveTo>
                    <a:pt x="1643151" y="1543510"/>
                  </a:moveTo>
                  <a:lnTo>
                    <a:pt x="1541273" y="1543510"/>
                  </a:lnTo>
                  <a:lnTo>
                    <a:pt x="1591592" y="1548720"/>
                  </a:lnTo>
                  <a:lnTo>
                    <a:pt x="1620832" y="1559891"/>
                  </a:lnTo>
                  <a:lnTo>
                    <a:pt x="1669286" y="1597019"/>
                  </a:lnTo>
                  <a:lnTo>
                    <a:pt x="1700196" y="1651042"/>
                  </a:lnTo>
                  <a:lnTo>
                    <a:pt x="1707834" y="1711941"/>
                  </a:lnTo>
                  <a:lnTo>
                    <a:pt x="1702345" y="1743345"/>
                  </a:lnTo>
                  <a:lnTo>
                    <a:pt x="1442650" y="2701202"/>
                  </a:lnTo>
                  <a:lnTo>
                    <a:pt x="1436179" y="2750123"/>
                  </a:lnTo>
                  <a:lnTo>
                    <a:pt x="1442650" y="2797454"/>
                  </a:lnTo>
                  <a:lnTo>
                    <a:pt x="1460791" y="2840969"/>
                  </a:lnTo>
                  <a:lnTo>
                    <a:pt x="1489328" y="2878441"/>
                  </a:lnTo>
                  <a:lnTo>
                    <a:pt x="1526987" y="2907645"/>
                  </a:lnTo>
                  <a:lnTo>
                    <a:pt x="1572497" y="2926355"/>
                  </a:lnTo>
                  <a:lnTo>
                    <a:pt x="1624446" y="2932512"/>
                  </a:lnTo>
                  <a:lnTo>
                    <a:pt x="1674623" y="2924320"/>
                  </a:lnTo>
                  <a:lnTo>
                    <a:pt x="1709931" y="2907855"/>
                  </a:lnTo>
                  <a:lnTo>
                    <a:pt x="1623234" y="2907855"/>
                  </a:lnTo>
                  <a:lnTo>
                    <a:pt x="1578863" y="2902187"/>
                  </a:lnTo>
                  <a:lnTo>
                    <a:pt x="1532749" y="2881213"/>
                  </a:lnTo>
                  <a:lnTo>
                    <a:pt x="1496535" y="2847967"/>
                  </a:lnTo>
                  <a:lnTo>
                    <a:pt x="1472174" y="2805745"/>
                  </a:lnTo>
                  <a:lnTo>
                    <a:pt x="1461624" y="2757844"/>
                  </a:lnTo>
                  <a:lnTo>
                    <a:pt x="1466838" y="2707562"/>
                  </a:lnTo>
                  <a:lnTo>
                    <a:pt x="1726531" y="1749705"/>
                  </a:lnTo>
                  <a:lnTo>
                    <a:pt x="1732518" y="1714068"/>
                  </a:lnTo>
                  <a:lnTo>
                    <a:pt x="1731543" y="1681015"/>
                  </a:lnTo>
                  <a:lnTo>
                    <a:pt x="1731464" y="1678311"/>
                  </a:lnTo>
                  <a:lnTo>
                    <a:pt x="1723488" y="1643270"/>
                  </a:lnTo>
                  <a:lnTo>
                    <a:pt x="1708709" y="1609779"/>
                  </a:lnTo>
                  <a:lnTo>
                    <a:pt x="1687804" y="1579806"/>
                  </a:lnTo>
                  <a:lnTo>
                    <a:pt x="1661767" y="1555081"/>
                  </a:lnTo>
                  <a:lnTo>
                    <a:pt x="1643151" y="1543510"/>
                  </a:lnTo>
                  <a:close/>
                </a:path>
                <a:path extrusionOk="0" h="6858000" w="2555875">
                  <a:moveTo>
                    <a:pt x="2555504" y="0"/>
                  </a:moveTo>
                  <a:lnTo>
                    <a:pt x="2528438" y="0"/>
                  </a:lnTo>
                  <a:lnTo>
                    <a:pt x="2105888" y="1541089"/>
                  </a:lnTo>
                  <a:lnTo>
                    <a:pt x="1763448" y="2816959"/>
                  </a:lnTo>
                  <a:lnTo>
                    <a:pt x="1738629" y="2854642"/>
                  </a:lnTo>
                  <a:lnTo>
                    <a:pt x="1705440" y="2883044"/>
                  </a:lnTo>
                  <a:lnTo>
                    <a:pt x="1666201" y="2901128"/>
                  </a:lnTo>
                  <a:lnTo>
                    <a:pt x="1623234" y="2907855"/>
                  </a:lnTo>
                  <a:lnTo>
                    <a:pt x="1709931" y="2907855"/>
                  </a:lnTo>
                  <a:lnTo>
                    <a:pt x="1720339" y="2903001"/>
                  </a:lnTo>
                  <a:lnTo>
                    <a:pt x="1758907" y="2869774"/>
                  </a:lnTo>
                  <a:lnTo>
                    <a:pt x="1787637" y="2825863"/>
                  </a:lnTo>
                  <a:lnTo>
                    <a:pt x="1787637" y="2824591"/>
                  </a:lnTo>
                  <a:lnTo>
                    <a:pt x="2130076" y="1547449"/>
                  </a:lnTo>
                  <a:lnTo>
                    <a:pt x="2555504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4" name="Google Shape;144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49378" y="6167335"/>
              <a:ext cx="3294000" cy="61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" name="Google Shape;145;p8"/>
          <p:cNvSpPr txBox="1"/>
          <p:nvPr>
            <p:ph type="title"/>
          </p:nvPr>
        </p:nvSpPr>
        <p:spPr>
          <a:xfrm>
            <a:off x="875063" y="1200403"/>
            <a:ext cx="499173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Riferimenti e fonti</a:t>
            </a:r>
            <a:endParaRPr sz="3600"/>
          </a:p>
        </p:txBody>
      </p:sp>
      <p:sp>
        <p:nvSpPr>
          <p:cNvPr id="146" name="Google Shape;146;p8"/>
          <p:cNvSpPr txBox="1"/>
          <p:nvPr/>
        </p:nvSpPr>
        <p:spPr>
          <a:xfrm>
            <a:off x="11204473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7" name="Google Shape;147;p8"/>
          <p:cNvSpPr txBox="1"/>
          <p:nvPr/>
        </p:nvSpPr>
        <p:spPr>
          <a:xfrm>
            <a:off x="126877" y="6539483"/>
            <a:ext cx="5772150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4: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8" name="Google Shape;148;p8"/>
          <p:cNvSpPr txBox="1"/>
          <p:nvPr/>
        </p:nvSpPr>
        <p:spPr>
          <a:xfrm>
            <a:off x="875063" y="1991867"/>
            <a:ext cx="6508750" cy="7816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73685" lvl="0" marL="286385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800"/>
              <a:buFont typeface="Verdana"/>
              <a:buAutoNum type="arabicPeriod" startAt="10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Sicurezza nei sistemi informatici Rilevamento delle intrusioni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6385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//www.tlm.unavarra.es/pluginfile.php/11611/mod_resource/content/0/clases/08_SSI-monitorizacion1.pdf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274319" lvl="0" marL="286385" marR="266319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FFBA00"/>
              </a:buClr>
              <a:buSzPts val="800"/>
              <a:buFont typeface="Verdana"/>
              <a:buAutoNum type="arabicPeriod" startAt="11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NIST, NIST 800-61r2, Guida alla gestione degli incidenti di sicurezza informatica, 2012, </a:t>
            </a:r>
            <a:r>
              <a:rPr lang="en-US" sz="8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https://nvlpubs.nist.gov/nistpubs/specialpublications/nist.sp.800-61r2.pdf.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FFBA00"/>
              </a:buClr>
              <a:buSzPts val="800"/>
              <a:buFont typeface="Verdana"/>
              <a:buAutoNum type="arabicPeriod" startAt="11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Ali A. Ghorbani, Wei Lu, Mahbod Tavallaee, Network Intrusion Detection and Prevention, Springer, ISBN 978-0-387-88770-8, 2010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9"/>
          <p:cNvGrpSpPr/>
          <p:nvPr/>
        </p:nvGrpSpPr>
        <p:grpSpPr>
          <a:xfrm>
            <a:off x="4561976" y="0"/>
            <a:ext cx="6535790" cy="6858000"/>
            <a:chOff x="4561976" y="0"/>
            <a:chExt cx="6535790" cy="6858000"/>
          </a:xfrm>
        </p:grpSpPr>
        <p:pic>
          <p:nvPicPr>
            <p:cNvPr id="154" name="Google Shape;154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9199" y="0"/>
              <a:ext cx="6068567" cy="6851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9"/>
            <p:cNvSpPr/>
            <p:nvPr/>
          </p:nvSpPr>
          <p:spPr>
            <a:xfrm>
              <a:off x="4561976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" name="Google Shape;156;p9"/>
          <p:cNvSpPr txBox="1"/>
          <p:nvPr>
            <p:ph type="title"/>
          </p:nvPr>
        </p:nvSpPr>
        <p:spPr>
          <a:xfrm>
            <a:off x="875061" y="308355"/>
            <a:ext cx="4183379" cy="121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Connettersi con CyberSecPro: </a:t>
            </a:r>
            <a:r>
              <a:rPr lang="en-US" sz="2800">
                <a:solidFill>
                  <a:srgbClr val="000000"/>
                </a:solidFill>
              </a:rPr>
              <a:t>come registrarsi e altre informazioni pratiche</a:t>
            </a:r>
            <a:endParaRPr sz="2800"/>
          </a:p>
        </p:txBody>
      </p:sp>
      <p:sp>
        <p:nvSpPr>
          <p:cNvPr id="157" name="Google Shape;157;p9"/>
          <p:cNvSpPr txBox="1"/>
          <p:nvPr/>
        </p:nvSpPr>
        <p:spPr>
          <a:xfrm>
            <a:off x="875061" y="2234692"/>
            <a:ext cx="4279200" cy="21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825">
            <a:spAutoFit/>
          </a:bodyPr>
          <a:lstStyle/>
          <a:p>
            <a:pPr indent="-335915" lvl="0" marL="354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Verdana"/>
              <a:buAutoNum type="arabicPeriod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Sito web: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304800" rtl="0" algn="l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www.cybersecpro-project.eu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355600" marR="351790" rtl="0" algn="l">
              <a:lnSpc>
                <a:spcPct val="112500"/>
              </a:lnSpc>
              <a:spcBef>
                <a:spcPts val="153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Verdana"/>
              <a:buAutoNum type="arabicPeriod" startAt="2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X (Twitter): 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https://twitter.com/CyberSecPro_eu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355600" marR="5080" rtl="0" algn="l">
              <a:lnSpc>
                <a:spcPct val="106250"/>
              </a:lnSpc>
              <a:spcBef>
                <a:spcPts val="1375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Verdana"/>
              <a:buAutoNum type="arabicPeriod" startAt="2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LinkedIn: 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//www.linkedin.com/company/cy </a:t>
            </a:r>
            <a:r>
              <a:rPr lang="en-US" sz="15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bersecpro-euproject/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58" name="Google Shape;158;p9"/>
          <p:cNvGrpSpPr/>
          <p:nvPr/>
        </p:nvGrpSpPr>
        <p:grpSpPr>
          <a:xfrm>
            <a:off x="796321" y="60959"/>
            <a:ext cx="11392631" cy="6797040"/>
            <a:chOff x="796321" y="60959"/>
            <a:chExt cx="11392631" cy="6797040"/>
          </a:xfrm>
        </p:grpSpPr>
        <p:pic>
          <p:nvPicPr>
            <p:cNvPr id="159" name="Google Shape;159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154168" y="60959"/>
              <a:ext cx="7034784" cy="6797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347717" y="255581"/>
              <a:ext cx="6557564" cy="6346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96321" y="4458984"/>
              <a:ext cx="4201416" cy="21434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7882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2025-03-31T11:18:57.0000000Z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2024-06-06T00:00:00Z</vt:filetime>
  </property>
  <property fmtid="{D5CDD505-2E9C-101B-9397-08002B2CF9AE}" pid="3" name="LastSaved">
    <vt:filetime>2025-03-31T00:00:00Z</vt:filetime>
  </property>
  <property fmtid="{D5CDD505-2E9C-101B-9397-08002B2CF9AE}" pid="4" name="Producer">
    <vt:lpwstr>macOS Versión 10.15.7 (Compilación 19H2026) Quartz PDFContext</vt:lpwstr>
  </property>
</Properties>
</file>