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</p:sldIdLst>
  <p:sldSz cx="12192000" cy="6858000"/>
  <p:notesSz cx="12192000" cy="6858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90" y="7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‹#›</a:t>
            </a:fld>
            <a:endParaRPr spc="4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‹#›</a:t>
            </a:fld>
            <a:endParaRPr spc="4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1269" y="4759"/>
            <a:ext cx="5840730" cy="685324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377112" y="0"/>
            <a:ext cx="2555240" cy="6858000"/>
          </a:xfrm>
          <a:custGeom>
            <a:avLst/>
            <a:gdLst/>
            <a:ahLst/>
            <a:cxnLst/>
            <a:rect l="l" t="t" r="r" b="b"/>
            <a:pathLst>
              <a:path w="2555240" h="6858000">
                <a:moveTo>
                  <a:pt x="1541779" y="1537017"/>
                </a:moveTo>
                <a:lnTo>
                  <a:pt x="1494472" y="1543685"/>
                </a:lnTo>
                <a:lnTo>
                  <a:pt x="1450975" y="1561782"/>
                </a:lnTo>
                <a:lnTo>
                  <a:pt x="1413509" y="1590357"/>
                </a:lnTo>
                <a:lnTo>
                  <a:pt x="1384300" y="1627822"/>
                </a:lnTo>
                <a:lnTo>
                  <a:pt x="1365567" y="1673225"/>
                </a:lnTo>
                <a:lnTo>
                  <a:pt x="970915" y="3128645"/>
                </a:lnTo>
                <a:lnTo>
                  <a:pt x="0" y="6858000"/>
                </a:lnTo>
                <a:lnTo>
                  <a:pt x="26034" y="6858000"/>
                </a:lnTo>
                <a:lnTo>
                  <a:pt x="996315" y="3136265"/>
                </a:lnTo>
                <a:lnTo>
                  <a:pt x="1390967" y="1680845"/>
                </a:lnTo>
                <a:lnTo>
                  <a:pt x="1411922" y="1634807"/>
                </a:lnTo>
                <a:lnTo>
                  <a:pt x="1445259" y="1598612"/>
                </a:lnTo>
                <a:lnTo>
                  <a:pt x="1487487" y="1574482"/>
                </a:lnTo>
                <a:lnTo>
                  <a:pt x="1535429" y="1563687"/>
                </a:lnTo>
                <a:lnTo>
                  <a:pt x="1637347" y="1563687"/>
                </a:lnTo>
                <a:lnTo>
                  <a:pt x="1625282" y="1556385"/>
                </a:lnTo>
                <a:lnTo>
                  <a:pt x="1590675" y="1543685"/>
                </a:lnTo>
                <a:lnTo>
                  <a:pt x="1541779" y="1537017"/>
                </a:lnTo>
                <a:close/>
              </a:path>
              <a:path w="2555240" h="6858000">
                <a:moveTo>
                  <a:pt x="1637347" y="1563687"/>
                </a:moveTo>
                <a:lnTo>
                  <a:pt x="1535429" y="1563687"/>
                </a:lnTo>
                <a:lnTo>
                  <a:pt x="1585595" y="1569085"/>
                </a:lnTo>
                <a:lnTo>
                  <a:pt x="1614804" y="1580197"/>
                </a:lnTo>
                <a:lnTo>
                  <a:pt x="1663382" y="1617345"/>
                </a:lnTo>
                <a:lnTo>
                  <a:pt x="1694179" y="1671320"/>
                </a:lnTo>
                <a:lnTo>
                  <a:pt x="1702117" y="1732279"/>
                </a:lnTo>
                <a:lnTo>
                  <a:pt x="1696402" y="1763712"/>
                </a:lnTo>
                <a:lnTo>
                  <a:pt x="1436687" y="2721610"/>
                </a:lnTo>
                <a:lnTo>
                  <a:pt x="1430337" y="2770504"/>
                </a:lnTo>
                <a:lnTo>
                  <a:pt x="1436687" y="2817812"/>
                </a:lnTo>
                <a:lnTo>
                  <a:pt x="1454784" y="2861310"/>
                </a:lnTo>
                <a:lnTo>
                  <a:pt x="1483359" y="2898775"/>
                </a:lnTo>
                <a:lnTo>
                  <a:pt x="1521142" y="2927985"/>
                </a:lnTo>
                <a:lnTo>
                  <a:pt x="1566545" y="2946717"/>
                </a:lnTo>
                <a:lnTo>
                  <a:pt x="1618615" y="2952750"/>
                </a:lnTo>
                <a:lnTo>
                  <a:pt x="1668779" y="2944495"/>
                </a:lnTo>
                <a:lnTo>
                  <a:pt x="1704022" y="2928302"/>
                </a:lnTo>
                <a:lnTo>
                  <a:pt x="1617345" y="2928302"/>
                </a:lnTo>
                <a:lnTo>
                  <a:pt x="1572895" y="2922587"/>
                </a:lnTo>
                <a:lnTo>
                  <a:pt x="1526857" y="2901632"/>
                </a:lnTo>
                <a:lnTo>
                  <a:pt x="1490662" y="2868295"/>
                </a:lnTo>
                <a:lnTo>
                  <a:pt x="1466215" y="2826067"/>
                </a:lnTo>
                <a:lnTo>
                  <a:pt x="1455737" y="2778125"/>
                </a:lnTo>
                <a:lnTo>
                  <a:pt x="1460817" y="2727960"/>
                </a:lnTo>
                <a:lnTo>
                  <a:pt x="1720532" y="1770062"/>
                </a:lnTo>
                <a:lnTo>
                  <a:pt x="1726565" y="1734502"/>
                </a:lnTo>
                <a:lnTo>
                  <a:pt x="1725612" y="1701482"/>
                </a:lnTo>
                <a:lnTo>
                  <a:pt x="1725612" y="1698625"/>
                </a:lnTo>
                <a:lnTo>
                  <a:pt x="1717675" y="1663700"/>
                </a:lnTo>
                <a:lnTo>
                  <a:pt x="1702752" y="1630045"/>
                </a:lnTo>
                <a:lnTo>
                  <a:pt x="1681797" y="1600200"/>
                </a:lnTo>
                <a:lnTo>
                  <a:pt x="1655762" y="1575435"/>
                </a:lnTo>
                <a:lnTo>
                  <a:pt x="1637347" y="1563687"/>
                </a:lnTo>
                <a:close/>
              </a:path>
              <a:path w="2555240" h="6858000">
                <a:moveTo>
                  <a:pt x="2555240" y="0"/>
                </a:moveTo>
                <a:lnTo>
                  <a:pt x="2528252" y="0"/>
                </a:lnTo>
                <a:lnTo>
                  <a:pt x="2099859" y="1561782"/>
                </a:lnTo>
                <a:lnTo>
                  <a:pt x="1757679" y="2837179"/>
                </a:lnTo>
                <a:lnTo>
                  <a:pt x="1732915" y="2874962"/>
                </a:lnTo>
                <a:lnTo>
                  <a:pt x="1699577" y="2903220"/>
                </a:lnTo>
                <a:lnTo>
                  <a:pt x="1660207" y="2921317"/>
                </a:lnTo>
                <a:lnTo>
                  <a:pt x="1617345" y="2928302"/>
                </a:lnTo>
                <a:lnTo>
                  <a:pt x="1704022" y="2928302"/>
                </a:lnTo>
                <a:lnTo>
                  <a:pt x="1714500" y="2923222"/>
                </a:lnTo>
                <a:lnTo>
                  <a:pt x="1752917" y="2890202"/>
                </a:lnTo>
                <a:lnTo>
                  <a:pt x="1781809" y="2846070"/>
                </a:lnTo>
                <a:lnTo>
                  <a:pt x="1781809" y="2844800"/>
                </a:lnTo>
                <a:lnTo>
                  <a:pt x="2124075" y="1567814"/>
                </a:lnTo>
                <a:lnTo>
                  <a:pt x="255524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27327" y="5154295"/>
            <a:ext cx="880745" cy="170370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197" y="6167437"/>
            <a:ext cx="3294062" cy="61214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51587" y="1874520"/>
            <a:ext cx="4803140" cy="4088447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6148704" y="2806700"/>
            <a:ext cx="1680845" cy="2946400"/>
          </a:xfrm>
          <a:custGeom>
            <a:avLst/>
            <a:gdLst/>
            <a:ahLst/>
            <a:cxnLst/>
            <a:rect l="l" t="t" r="r" b="b"/>
            <a:pathLst>
              <a:path w="1680845" h="2946400">
                <a:moveTo>
                  <a:pt x="0" y="0"/>
                </a:moveTo>
                <a:lnTo>
                  <a:pt x="1680527" y="0"/>
                </a:lnTo>
                <a:lnTo>
                  <a:pt x="1680527" y="2946400"/>
                </a:lnTo>
                <a:lnTo>
                  <a:pt x="0" y="2946400"/>
                </a:lnTo>
                <a:lnTo>
                  <a:pt x="0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‹#›</a:t>
            </a:fld>
            <a:endParaRPr spc="4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5632" y="5059679"/>
            <a:ext cx="929639" cy="179832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932747" y="0"/>
            <a:ext cx="1818639" cy="6858000"/>
          </a:xfrm>
          <a:custGeom>
            <a:avLst/>
            <a:gdLst/>
            <a:ahLst/>
            <a:cxnLst/>
            <a:rect l="l" t="t" r="r" b="b"/>
            <a:pathLst>
              <a:path w="1818639" h="6858000">
                <a:moveTo>
                  <a:pt x="1818639" y="0"/>
                </a:moveTo>
                <a:lnTo>
                  <a:pt x="0" y="6858000"/>
                </a:lnTo>
              </a:path>
            </a:pathLst>
          </a:custGeom>
          <a:ln w="22225">
            <a:solidFill>
              <a:srgbClr val="D8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498215" y="17780"/>
            <a:ext cx="2545080" cy="6837045"/>
          </a:xfrm>
          <a:custGeom>
            <a:avLst/>
            <a:gdLst/>
            <a:ahLst/>
            <a:cxnLst/>
            <a:rect l="l" t="t" r="r" b="b"/>
            <a:pathLst>
              <a:path w="2545079" h="6837045">
                <a:moveTo>
                  <a:pt x="1321435" y="2283142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192" y="2388870"/>
                </a:lnTo>
                <a:lnTo>
                  <a:pt x="1159192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3142"/>
                </a:lnTo>
                <a:close/>
              </a:path>
              <a:path w="2545079" h="6837045">
                <a:moveTo>
                  <a:pt x="1418272" y="2307590"/>
                </a:moveTo>
                <a:lnTo>
                  <a:pt x="1322705" y="2307590"/>
                </a:lnTo>
                <a:lnTo>
                  <a:pt x="1366837" y="2313305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4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20152" y="3457892"/>
                </a:lnTo>
                <a:lnTo>
                  <a:pt x="1214120" y="349313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680"/>
                </a:lnTo>
                <a:lnTo>
                  <a:pt x="1403985" y="3662680"/>
                </a:lnTo>
                <a:lnTo>
                  <a:pt x="1354137" y="3657282"/>
                </a:lnTo>
                <a:lnTo>
                  <a:pt x="1298892" y="3630295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4" y="3463925"/>
                </a:lnTo>
                <a:lnTo>
                  <a:pt x="1502092" y="2512695"/>
                </a:lnTo>
                <a:lnTo>
                  <a:pt x="1508442" y="2464117"/>
                </a:lnTo>
                <a:lnTo>
                  <a:pt x="1502092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>
                <a:moveTo>
                  <a:pt x="2545080" y="0"/>
                </a:moveTo>
                <a:lnTo>
                  <a:pt x="2518410" y="0"/>
                </a:lnTo>
                <a:lnTo>
                  <a:pt x="1939289" y="2100897"/>
                </a:lnTo>
                <a:lnTo>
                  <a:pt x="1547495" y="3546157"/>
                </a:lnTo>
                <a:lnTo>
                  <a:pt x="1526539" y="3591877"/>
                </a:lnTo>
                <a:lnTo>
                  <a:pt x="1493520" y="3627755"/>
                </a:lnTo>
                <a:lnTo>
                  <a:pt x="1451610" y="3652202"/>
                </a:lnTo>
                <a:lnTo>
                  <a:pt x="1403985" y="3662680"/>
                </a:lnTo>
                <a:lnTo>
                  <a:pt x="1490662" y="3662680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89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80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840729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‹#›</a:t>
            </a:fld>
            <a:endParaRPr spc="4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‹#›</a:t>
            </a:fld>
            <a:endParaRPr spc="4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893560" y="0"/>
            <a:ext cx="1818639" cy="6858000"/>
          </a:xfrm>
          <a:custGeom>
            <a:avLst/>
            <a:gdLst/>
            <a:ahLst/>
            <a:cxnLst/>
            <a:rect l="l" t="t" r="r" b="b"/>
            <a:pathLst>
              <a:path w="1818640" h="6858000">
                <a:moveTo>
                  <a:pt x="0" y="6858000"/>
                </a:moveTo>
                <a:lnTo>
                  <a:pt x="1818640" y="0"/>
                </a:lnTo>
              </a:path>
            </a:pathLst>
          </a:custGeom>
          <a:ln w="22225">
            <a:solidFill>
              <a:srgbClr val="D8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71849" y="2844165"/>
            <a:ext cx="5448300" cy="822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5624" y="1423670"/>
            <a:ext cx="11080750" cy="2292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01387" y="6351904"/>
            <a:ext cx="186690" cy="12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‹#›</a:t>
            </a:fld>
            <a:endParaRPr spc="4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.jpg"/><Relationship Id="rId7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jpg"/><Relationship Id="rId7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3.jp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g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jpg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g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jpg"/><Relationship Id="rId4" Type="http://schemas.openxmlformats.org/officeDocument/2006/relationships/image" Target="../media/image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g"/><Relationship Id="rId4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jpg"/><Relationship Id="rId4" Type="http://schemas.openxmlformats.org/officeDocument/2006/relationships/image" Target="../media/image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3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7.jpg"/><Relationship Id="rId4" Type="http://schemas.openxmlformats.org/officeDocument/2006/relationships/image" Target="../media/image13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hyperlink" Target="http://www.linkedin.com/company/c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ybersecpro-project.eu/" TargetMode="External"/><Relationship Id="rId5" Type="http://schemas.openxmlformats.org/officeDocument/2006/relationships/image" Target="../media/image146.png"/><Relationship Id="rId4" Type="http://schemas.openxmlformats.org/officeDocument/2006/relationships/image" Target="../media/image14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525" y="6151879"/>
              <a:ext cx="2647950" cy="64293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52727" y="751522"/>
            <a:ext cx="3602354" cy="144335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 algn="ctr">
              <a:lnSpc>
                <a:spcPts val="3660"/>
              </a:lnSpc>
              <a:spcBef>
                <a:spcPts val="370"/>
              </a:spcBef>
            </a:pPr>
            <a:r>
              <a:rPr sz="3200" spc="155" dirty="0">
                <a:solidFill>
                  <a:srgbClr val="000000"/>
                </a:solidFill>
                <a:latin typeface="Calibri"/>
                <a:cs typeface="Calibri"/>
              </a:rPr>
              <a:t>Προστασία</a:t>
            </a:r>
            <a:r>
              <a:rPr sz="3200" spc="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135" dirty="0">
                <a:solidFill>
                  <a:srgbClr val="000000"/>
                </a:solidFill>
                <a:latin typeface="Calibri"/>
                <a:cs typeface="Calibri"/>
              </a:rPr>
              <a:t>δικτύου </a:t>
            </a:r>
            <a:r>
              <a:rPr sz="3200" spc="-7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135" dirty="0">
                <a:solidFill>
                  <a:srgbClr val="000000"/>
                </a:solidFill>
                <a:latin typeface="Calibri"/>
                <a:cs typeface="Calibri"/>
              </a:rPr>
              <a:t>για</a:t>
            </a:r>
            <a:r>
              <a:rPr sz="3200" spc="1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150" dirty="0">
                <a:solidFill>
                  <a:srgbClr val="000000"/>
                </a:solidFill>
                <a:latin typeface="Calibri"/>
                <a:cs typeface="Calibri"/>
              </a:rPr>
              <a:t>συστήματα </a:t>
            </a:r>
            <a:r>
              <a:rPr sz="3200" spc="1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110" dirty="0">
                <a:solidFill>
                  <a:srgbClr val="000000"/>
                </a:solidFill>
                <a:latin typeface="Calibri"/>
                <a:cs typeface="Calibri"/>
              </a:rPr>
              <a:t>ελέγχου</a:t>
            </a:r>
            <a:r>
              <a:rPr sz="3200" spc="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100" dirty="0">
                <a:solidFill>
                  <a:srgbClr val="000000"/>
                </a:solidFill>
                <a:latin typeface="Calibri"/>
                <a:cs typeface="Calibri"/>
              </a:rPr>
              <a:t>ενέργειας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97725" y="2382837"/>
            <a:ext cx="2940050" cy="62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50" b="1" spc="300" dirty="0">
                <a:solidFill>
                  <a:srgbClr val="D8791A"/>
                </a:solidFill>
                <a:latin typeface="Calibri"/>
                <a:cs typeface="Calibri"/>
              </a:rPr>
              <a:t>C</a:t>
            </a:r>
            <a:r>
              <a:rPr sz="3950" b="1" spc="270" dirty="0">
                <a:solidFill>
                  <a:srgbClr val="D8791A"/>
                </a:solidFill>
                <a:latin typeface="Calibri"/>
                <a:cs typeface="Calibri"/>
              </a:rPr>
              <a:t>S</a:t>
            </a:r>
            <a:r>
              <a:rPr sz="3950" b="1" spc="300" dirty="0">
                <a:solidFill>
                  <a:srgbClr val="D8791A"/>
                </a:solidFill>
                <a:latin typeface="Calibri"/>
                <a:cs typeface="Calibri"/>
              </a:rPr>
              <a:t>P</a:t>
            </a:r>
            <a:r>
              <a:rPr sz="3950" b="1" spc="295" dirty="0">
                <a:solidFill>
                  <a:srgbClr val="D8791A"/>
                </a:solidFill>
                <a:latin typeface="Calibri"/>
                <a:cs typeface="Calibri"/>
              </a:rPr>
              <a:t>0</a:t>
            </a:r>
            <a:r>
              <a:rPr sz="3950" b="1" spc="290" dirty="0">
                <a:solidFill>
                  <a:srgbClr val="D8791A"/>
                </a:solidFill>
                <a:latin typeface="Calibri"/>
                <a:cs typeface="Calibri"/>
              </a:rPr>
              <a:t>0</a:t>
            </a:r>
            <a:r>
              <a:rPr sz="3950" b="1" spc="285" dirty="0">
                <a:solidFill>
                  <a:srgbClr val="D8791A"/>
                </a:solidFill>
                <a:latin typeface="Calibri"/>
                <a:cs typeface="Calibri"/>
              </a:rPr>
              <a:t>4</a:t>
            </a:r>
            <a:r>
              <a:rPr sz="3950" b="1" spc="280" dirty="0">
                <a:solidFill>
                  <a:srgbClr val="D8791A"/>
                </a:solidFill>
                <a:latin typeface="Calibri"/>
                <a:cs typeface="Calibri"/>
              </a:rPr>
              <a:t>_</a:t>
            </a:r>
            <a:r>
              <a:rPr sz="3950" b="1" spc="305" dirty="0">
                <a:solidFill>
                  <a:srgbClr val="D8791A"/>
                </a:solidFill>
                <a:latin typeface="Calibri"/>
                <a:cs typeface="Calibri"/>
              </a:rPr>
              <a:t>C</a:t>
            </a:r>
            <a:r>
              <a:rPr sz="3950" b="1" spc="280" dirty="0">
                <a:solidFill>
                  <a:srgbClr val="D8791A"/>
                </a:solidFill>
                <a:latin typeface="Calibri"/>
                <a:cs typeface="Calibri"/>
              </a:rPr>
              <a:t>_</a:t>
            </a:r>
            <a:r>
              <a:rPr sz="3950" b="1" spc="290" dirty="0">
                <a:solidFill>
                  <a:srgbClr val="D8791A"/>
                </a:solidFill>
                <a:latin typeface="Calibri"/>
                <a:cs typeface="Calibri"/>
              </a:rPr>
              <a:t>E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1019" y="3656647"/>
            <a:ext cx="3457575" cy="91630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150" spc="135" dirty="0">
                <a:latin typeface="Calibri"/>
                <a:cs typeface="Calibri"/>
              </a:rPr>
              <a:t>ΠΑΡΟΥΣ</a:t>
            </a:r>
            <a:r>
              <a:rPr lang="en-US" sz="1150" spc="135" dirty="0">
                <a:latin typeface="Calibri"/>
                <a:cs typeface="Calibri"/>
              </a:rPr>
              <a:t>I</a:t>
            </a:r>
            <a:r>
              <a:rPr sz="1150" spc="135" dirty="0">
                <a:latin typeface="Calibri"/>
                <a:cs typeface="Calibri"/>
              </a:rPr>
              <a:t>ΑΣΗ</a:t>
            </a:r>
            <a:r>
              <a:rPr sz="1150" spc="18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:</a:t>
            </a:r>
            <a:endParaRPr sz="11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150" spc="120" dirty="0">
                <a:latin typeface="Calibri"/>
                <a:cs typeface="Calibri"/>
              </a:rPr>
              <a:t>DR.</a:t>
            </a:r>
            <a:r>
              <a:rPr sz="1150" spc="145" dirty="0">
                <a:latin typeface="Calibri"/>
                <a:cs typeface="Calibri"/>
              </a:rPr>
              <a:t> </a:t>
            </a:r>
            <a:r>
              <a:rPr sz="1150" spc="155" dirty="0">
                <a:latin typeface="Calibri"/>
                <a:cs typeface="Calibri"/>
              </a:rPr>
              <a:t>STEFAN</a:t>
            </a:r>
            <a:r>
              <a:rPr sz="1150" spc="175" dirty="0">
                <a:latin typeface="Calibri"/>
                <a:cs typeface="Calibri"/>
              </a:rPr>
              <a:t> </a:t>
            </a:r>
            <a:r>
              <a:rPr sz="1150" spc="150" dirty="0">
                <a:latin typeface="Calibri"/>
                <a:cs typeface="Calibri"/>
              </a:rPr>
              <a:t>SCHAUER</a:t>
            </a:r>
            <a:endParaRPr sz="11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150" spc="120" dirty="0">
                <a:latin typeface="Calibri"/>
                <a:cs typeface="Calibri"/>
              </a:rPr>
              <a:t>DR.</a:t>
            </a:r>
            <a:r>
              <a:rPr sz="1150" spc="155" dirty="0">
                <a:latin typeface="Calibri"/>
                <a:cs typeface="Calibri"/>
              </a:rPr>
              <a:t> </a:t>
            </a:r>
            <a:r>
              <a:rPr sz="1150" spc="165" dirty="0">
                <a:latin typeface="Calibri"/>
                <a:cs typeface="Calibri"/>
              </a:rPr>
              <a:t>ABDELKADER</a:t>
            </a:r>
            <a:r>
              <a:rPr sz="1150" spc="190" dirty="0">
                <a:latin typeface="Calibri"/>
                <a:cs typeface="Calibri"/>
              </a:rPr>
              <a:t> </a:t>
            </a:r>
            <a:r>
              <a:rPr sz="1150" spc="160" dirty="0">
                <a:latin typeface="Calibri"/>
                <a:cs typeface="Calibri"/>
              </a:rPr>
              <a:t>SHAABAN</a:t>
            </a:r>
            <a:endParaRPr sz="11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392430" algn="l"/>
                <a:tab pos="1332865" algn="l"/>
              </a:tabLst>
            </a:pPr>
            <a:r>
              <a:rPr sz="1150" b="1" spc="40" dirty="0">
                <a:latin typeface="Calibri"/>
                <a:cs typeface="Calibri"/>
              </a:rPr>
              <a:t>AIT	</a:t>
            </a:r>
            <a:r>
              <a:rPr lang="en-US" sz="1150" b="1" spc="40" dirty="0">
                <a:latin typeface="Calibri"/>
                <a:cs typeface="Calibri"/>
              </a:rPr>
              <a:t>AUSTRIAN INSTITUTE OF TECHNOLOGY</a:t>
            </a:r>
            <a:endParaRPr sz="11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3242" y="0"/>
            <a:ext cx="1818639" cy="6858000"/>
          </a:xfrm>
          <a:custGeom>
            <a:avLst/>
            <a:gdLst/>
            <a:ahLst/>
            <a:cxnLst/>
            <a:rect l="l" t="t" r="r" b="b"/>
            <a:pathLst>
              <a:path w="1818640" h="6858000">
                <a:moveTo>
                  <a:pt x="0" y="6858000"/>
                </a:moveTo>
                <a:lnTo>
                  <a:pt x="1818640" y="0"/>
                </a:lnTo>
              </a:path>
            </a:pathLst>
          </a:custGeom>
          <a:ln w="22225">
            <a:solidFill>
              <a:srgbClr val="D8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48739" y="666432"/>
            <a:ext cx="45021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20" dirty="0">
                <a:solidFill>
                  <a:srgbClr val="000000"/>
                </a:solidFill>
              </a:rPr>
              <a:t>Ολοκληρώνω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235" dirty="0">
                <a:solidFill>
                  <a:srgbClr val="000000"/>
                </a:solidFill>
              </a:rPr>
              <a:t>VM</a:t>
            </a:r>
            <a:r>
              <a:rPr spc="165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στο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GNS3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82687"/>
            <a:ext cx="12188825" cy="5589905"/>
            <a:chOff x="0" y="1182687"/>
            <a:chExt cx="12188825" cy="558990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94752"/>
              <a:ext cx="4904105" cy="39503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57" y="1389062"/>
              <a:ext cx="4484052" cy="334708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0920" y="2904807"/>
              <a:ext cx="5068887" cy="38677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44277" y="3098800"/>
              <a:ext cx="4484052" cy="32810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2319" y="1182687"/>
              <a:ext cx="5056505" cy="39503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25677" y="1376997"/>
              <a:ext cx="4618672" cy="336200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10</a:t>
            </a:fld>
            <a:endParaRPr spc="40" dirty="0"/>
          </a:p>
        </p:txBody>
      </p:sp>
      <p:sp>
        <p:nvSpPr>
          <p:cNvPr id="13" name="object 13"/>
          <p:cNvSpPr txBox="1"/>
          <p:nvPr/>
        </p:nvSpPr>
        <p:spPr>
          <a:xfrm>
            <a:off x="325437" y="6456679"/>
            <a:ext cx="68008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5"/>
              </a:lnSpc>
            </a:pP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GNS3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3242" y="0"/>
            <a:ext cx="1818639" cy="6858000"/>
          </a:xfrm>
          <a:custGeom>
            <a:avLst/>
            <a:gdLst/>
            <a:ahLst/>
            <a:cxnLst/>
            <a:rect l="l" t="t" r="r" b="b"/>
            <a:pathLst>
              <a:path w="1818640" h="6858000">
                <a:moveTo>
                  <a:pt x="0" y="6858000"/>
                </a:moveTo>
                <a:lnTo>
                  <a:pt x="1818640" y="0"/>
                </a:lnTo>
              </a:path>
            </a:pathLst>
          </a:custGeom>
          <a:ln w="22225">
            <a:solidFill>
              <a:srgbClr val="D8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48739" y="666432"/>
            <a:ext cx="45021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20" dirty="0">
                <a:solidFill>
                  <a:srgbClr val="000000"/>
                </a:solidFill>
              </a:rPr>
              <a:t>Ολοκληρώνω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235" dirty="0">
                <a:solidFill>
                  <a:srgbClr val="000000"/>
                </a:solidFill>
              </a:rPr>
              <a:t>VM</a:t>
            </a:r>
            <a:r>
              <a:rPr spc="165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στο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GNS3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133475"/>
            <a:ext cx="12189460" cy="5593715"/>
            <a:chOff x="0" y="1133475"/>
            <a:chExt cx="12189460" cy="559371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3575" y="1359534"/>
              <a:ext cx="5175567" cy="34931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9155" y="1553527"/>
              <a:ext cx="4688839" cy="29067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33475"/>
              <a:ext cx="4904105" cy="37369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257" y="1328420"/>
              <a:ext cx="4484052" cy="31486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60775" y="2993389"/>
              <a:ext cx="5068887" cy="3733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54132" y="3186747"/>
              <a:ext cx="4484052" cy="314864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11</a:t>
            </a:fld>
            <a:endParaRPr spc="40" dirty="0"/>
          </a:p>
        </p:txBody>
      </p:sp>
      <p:sp>
        <p:nvSpPr>
          <p:cNvPr id="13" name="object 13"/>
          <p:cNvSpPr txBox="1"/>
          <p:nvPr/>
        </p:nvSpPr>
        <p:spPr>
          <a:xfrm>
            <a:off x="325437" y="6456679"/>
            <a:ext cx="68008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5"/>
              </a:lnSpc>
            </a:pP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GNS3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84265" y="0"/>
            <a:ext cx="5285105" cy="6880225"/>
            <a:chOff x="6184265" y="0"/>
            <a:chExt cx="5285105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84265" y="1429385"/>
              <a:ext cx="5285104" cy="40141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8892" y="1623377"/>
              <a:ext cx="4698364" cy="3429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48739" y="666432"/>
            <a:ext cx="45021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20" dirty="0">
                <a:solidFill>
                  <a:srgbClr val="000000"/>
                </a:solidFill>
              </a:rPr>
              <a:t>Ολοκληρώνω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235" dirty="0">
                <a:solidFill>
                  <a:srgbClr val="000000"/>
                </a:solidFill>
              </a:rPr>
              <a:t>VM</a:t>
            </a:r>
            <a:r>
              <a:rPr spc="165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στο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GNS3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0075" y="1622425"/>
            <a:ext cx="5084445" cy="3416935"/>
            <a:chOff x="600075" y="1622425"/>
            <a:chExt cx="5084445" cy="341693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075" y="1622425"/>
              <a:ext cx="5084127" cy="34169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5972" y="1816417"/>
              <a:ext cx="4497070" cy="283019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12</a:t>
            </a:fld>
            <a:endParaRPr spc="40" dirty="0"/>
          </a:p>
        </p:txBody>
      </p:sp>
      <p:sp>
        <p:nvSpPr>
          <p:cNvPr id="12" name="object 12"/>
          <p:cNvSpPr txBox="1"/>
          <p:nvPr/>
        </p:nvSpPr>
        <p:spPr>
          <a:xfrm>
            <a:off x="325437" y="6456679"/>
            <a:ext cx="68008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5"/>
              </a:lnSpc>
            </a:pP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GNS3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67792" y="0"/>
            <a:ext cx="5638800" cy="6880225"/>
            <a:chOff x="6467792" y="0"/>
            <a:chExt cx="5638800" cy="6880225"/>
          </a:xfrm>
        </p:grpSpPr>
        <p:sp>
          <p:nvSpPr>
            <p:cNvPr id="3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67792" y="1426527"/>
              <a:ext cx="5638800" cy="4821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2737" y="1621154"/>
              <a:ext cx="5052059" cy="423608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48739" y="666432"/>
            <a:ext cx="45021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20" dirty="0">
                <a:solidFill>
                  <a:srgbClr val="000000"/>
                </a:solidFill>
              </a:rPr>
              <a:t>Ολοκληρώνω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235" dirty="0">
                <a:solidFill>
                  <a:srgbClr val="000000"/>
                </a:solidFill>
              </a:rPr>
              <a:t>VM</a:t>
            </a:r>
            <a:r>
              <a:rPr spc="165" dirty="0">
                <a:solidFill>
                  <a:srgbClr val="000000"/>
                </a:solidFill>
              </a:rPr>
              <a:t> </a:t>
            </a:r>
            <a:r>
              <a:rPr spc="155" dirty="0">
                <a:solidFill>
                  <a:srgbClr val="000000"/>
                </a:solidFill>
              </a:rPr>
              <a:t>στο</a:t>
            </a:r>
            <a:r>
              <a:rPr spc="145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GNS3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84250" y="1552575"/>
            <a:ext cx="4937760" cy="4185285"/>
            <a:chOff x="984250" y="1552575"/>
            <a:chExt cx="4937760" cy="418528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4250" y="1552575"/>
              <a:ext cx="4937760" cy="41849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0147" y="1747520"/>
              <a:ext cx="4348480" cy="359600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13</a:t>
            </a:fld>
            <a:endParaRPr spc="40" dirty="0"/>
          </a:p>
        </p:txBody>
      </p:sp>
      <p:sp>
        <p:nvSpPr>
          <p:cNvPr id="12" name="object 12"/>
          <p:cNvSpPr txBox="1"/>
          <p:nvPr/>
        </p:nvSpPr>
        <p:spPr>
          <a:xfrm>
            <a:off x="325437" y="6456679"/>
            <a:ext cx="68008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5"/>
              </a:lnSpc>
            </a:pP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-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GNS3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19470" y="2966402"/>
            <a:ext cx="518223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80" dirty="0">
                <a:latin typeface="Calibri"/>
                <a:cs typeface="Calibri"/>
              </a:rPr>
              <a:t>Μοντελοποίηση</a:t>
            </a:r>
            <a:r>
              <a:rPr sz="2300" spc="265" dirty="0">
                <a:latin typeface="Calibri"/>
                <a:cs typeface="Calibri"/>
              </a:rPr>
              <a:t> </a:t>
            </a:r>
            <a:r>
              <a:rPr sz="2300" spc="180" dirty="0">
                <a:latin typeface="Calibri"/>
                <a:cs typeface="Calibri"/>
              </a:rPr>
              <a:t>τοπολογίας</a:t>
            </a:r>
            <a:r>
              <a:rPr sz="2300" spc="280" dirty="0">
                <a:latin typeface="Calibri"/>
                <a:cs typeface="Calibri"/>
              </a:rPr>
              <a:t> </a:t>
            </a:r>
            <a:r>
              <a:rPr sz="2300" spc="175" dirty="0">
                <a:latin typeface="Calibri"/>
                <a:cs typeface="Calibri"/>
              </a:rPr>
              <a:t>δικτύου</a:t>
            </a:r>
            <a:endParaRPr sz="23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515" y="6009640"/>
            <a:ext cx="3241992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97295" y="0"/>
            <a:ext cx="5783580" cy="6880225"/>
            <a:chOff x="6297295" y="0"/>
            <a:chExt cx="5783580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7295" y="3020695"/>
              <a:ext cx="5324792" cy="30022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3192" y="3215322"/>
              <a:ext cx="4735830" cy="24149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38677" y="182879"/>
              <a:ext cx="2341879" cy="163258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869315"/>
            <a:ext cx="10581640" cy="423834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2990"/>
              </a:lnSpc>
              <a:spcBef>
                <a:spcPts val="305"/>
              </a:spcBef>
            </a:pPr>
            <a:r>
              <a:rPr spc="210" dirty="0">
                <a:solidFill>
                  <a:srgbClr val="000000"/>
                </a:solidFill>
              </a:rPr>
              <a:t>GNS3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Client</a:t>
            </a:r>
            <a:endParaRPr spc="185" dirty="0">
              <a:solidFill>
                <a:srgbClr val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6259" y="1923732"/>
            <a:ext cx="77546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0769"/>
              <a:buFont typeface="Arial"/>
              <a:buChar char="•"/>
              <a:tabLst>
                <a:tab pos="103505" algn="l"/>
              </a:tabLst>
            </a:pP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8432" y="2860357"/>
            <a:ext cx="5706110" cy="3697604"/>
            <a:chOff x="158432" y="2860357"/>
            <a:chExt cx="5706110" cy="3697604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432" y="2860357"/>
              <a:ext cx="5705792" cy="36972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2425" y="3055937"/>
              <a:ext cx="5118417" cy="3108325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15</a:t>
            </a:fld>
            <a:endParaRPr spc="4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" y="2417127"/>
            <a:ext cx="11978640" cy="3965575"/>
            <a:chOff x="15240" y="2417127"/>
            <a:chExt cx="11978640" cy="3965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08567"/>
              <a:ext cx="6022975" cy="38557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185" y="2703829"/>
              <a:ext cx="5435917" cy="32689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1055" y="2417127"/>
              <a:ext cx="6092825" cy="3965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5999" y="2612389"/>
              <a:ext cx="5505767" cy="3378835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677" y="182879"/>
            <a:ext cx="2341879" cy="163258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16</a:t>
            </a:fld>
            <a:endParaRPr spc="40"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869315"/>
            <a:ext cx="636587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 dirty="0">
                <a:solidFill>
                  <a:srgbClr val="000000"/>
                </a:solidFill>
              </a:rPr>
              <a:t>GNS3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Client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για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μοντελοποίηση</a:t>
            </a:r>
            <a:r>
              <a:rPr spc="235" dirty="0">
                <a:solidFill>
                  <a:srgbClr val="000000"/>
                </a:solidFill>
              </a:rPr>
              <a:t> </a:t>
            </a:r>
            <a:r>
              <a:rPr spc="180" dirty="0">
                <a:solidFill>
                  <a:srgbClr val="000000"/>
                </a:solidFill>
              </a:rPr>
              <a:t>δικτύου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56259" y="1544002"/>
            <a:ext cx="77546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0769"/>
              <a:buFont typeface="Arial"/>
              <a:buChar char="•"/>
              <a:tabLst>
                <a:tab pos="103505" algn="l"/>
              </a:tabLst>
            </a:pP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8432" y="2600007"/>
            <a:ext cx="11222990" cy="3728085"/>
            <a:chOff x="158432" y="2600007"/>
            <a:chExt cx="11222990" cy="3728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432" y="2600007"/>
              <a:ext cx="5687695" cy="3691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425" y="2794317"/>
              <a:ext cx="5100320" cy="31051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3727" y="2600007"/>
              <a:ext cx="5687695" cy="37277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9307" y="2794317"/>
              <a:ext cx="5100320" cy="314039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677" y="182879"/>
            <a:ext cx="2341879" cy="163258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17</a:t>
            </a:fld>
            <a:endParaRPr spc="40"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869315"/>
            <a:ext cx="636587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 dirty="0">
                <a:solidFill>
                  <a:srgbClr val="000000"/>
                </a:solidFill>
              </a:rPr>
              <a:t>GNS3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Client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για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μοντελοποίηση</a:t>
            </a:r>
            <a:r>
              <a:rPr spc="235" dirty="0">
                <a:solidFill>
                  <a:srgbClr val="000000"/>
                </a:solidFill>
              </a:rPr>
              <a:t> </a:t>
            </a:r>
            <a:r>
              <a:rPr spc="180" dirty="0">
                <a:solidFill>
                  <a:srgbClr val="000000"/>
                </a:solidFill>
              </a:rPr>
              <a:t>δικτύου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56259" y="1544002"/>
            <a:ext cx="77546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0769"/>
              <a:buFont typeface="Arial"/>
              <a:buChar char="•"/>
              <a:tabLst>
                <a:tab pos="103505" algn="l"/>
              </a:tabLst>
            </a:pP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" y="2508567"/>
            <a:ext cx="11826240" cy="3962400"/>
            <a:chOff x="15240" y="2508567"/>
            <a:chExt cx="11826240" cy="396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2508567"/>
              <a:ext cx="6004560" cy="38893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185" y="2702559"/>
              <a:ext cx="5416232" cy="33039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9760" y="2508567"/>
              <a:ext cx="6141720" cy="3962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94069" y="2702559"/>
              <a:ext cx="5553710" cy="337661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677" y="182879"/>
            <a:ext cx="2341879" cy="163258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76952" y="6126162"/>
            <a:ext cx="1358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0"/>
              </a:lnSpc>
            </a:pPr>
            <a:r>
              <a:rPr sz="800" spc="10" dirty="0">
                <a:latin typeface="Calibri"/>
                <a:cs typeface="Calibri"/>
              </a:rPr>
              <a:t>1</a:t>
            </a:r>
            <a:r>
              <a:rPr sz="800" spc="40" dirty="0"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869315"/>
            <a:ext cx="64077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 dirty="0">
                <a:solidFill>
                  <a:srgbClr val="000000"/>
                </a:solidFill>
              </a:rPr>
              <a:t>GNS3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Client</a:t>
            </a:r>
            <a:r>
              <a:rPr spc="22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για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μοντελοποίηση</a:t>
            </a:r>
            <a:r>
              <a:rPr spc="229" dirty="0">
                <a:solidFill>
                  <a:srgbClr val="000000"/>
                </a:solidFill>
              </a:rPr>
              <a:t> </a:t>
            </a:r>
            <a:r>
              <a:rPr spc="185" dirty="0">
                <a:solidFill>
                  <a:srgbClr val="000000"/>
                </a:solidFill>
              </a:rPr>
              <a:t>δικτύων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56259" y="1544002"/>
            <a:ext cx="77546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0769"/>
              <a:buFont typeface="Arial"/>
              <a:buChar char="•"/>
              <a:tabLst>
                <a:tab pos="103505" algn="l"/>
              </a:tabLst>
            </a:pP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8784" y="2383472"/>
            <a:ext cx="11036935" cy="3639185"/>
            <a:chOff x="438784" y="2383472"/>
            <a:chExt cx="11036935" cy="36391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784" y="2383472"/>
              <a:ext cx="5489575" cy="35782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459" y="2577465"/>
              <a:ext cx="4904105" cy="29908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0737" y="2383472"/>
              <a:ext cx="5574665" cy="36391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0" y="2577465"/>
              <a:ext cx="4985702" cy="305276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677" y="182879"/>
            <a:ext cx="2341879" cy="163258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19</a:t>
            </a:fld>
            <a:endParaRPr spc="40"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869315"/>
            <a:ext cx="636587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 dirty="0">
                <a:solidFill>
                  <a:srgbClr val="000000"/>
                </a:solidFill>
              </a:rPr>
              <a:t>GNS3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Client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για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μοντελοποίηση</a:t>
            </a:r>
            <a:r>
              <a:rPr spc="235" dirty="0">
                <a:solidFill>
                  <a:srgbClr val="000000"/>
                </a:solidFill>
              </a:rPr>
              <a:t> </a:t>
            </a:r>
            <a:r>
              <a:rPr spc="180" dirty="0">
                <a:solidFill>
                  <a:srgbClr val="000000"/>
                </a:solidFill>
              </a:rPr>
              <a:t>δικτύου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56259" y="1544002"/>
            <a:ext cx="77546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0769"/>
              <a:buFont typeface="Arial"/>
              <a:buChar char="•"/>
              <a:tabLst>
                <a:tab pos="103505" algn="l"/>
              </a:tabLst>
            </a:pP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7895" cy="6883400"/>
            <a:chOff x="0" y="0"/>
            <a:chExt cx="1109789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2007" y="3659187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905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004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000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917"/>
                  </a:lnTo>
                  <a:lnTo>
                    <a:pt x="1303020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377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490" y="0"/>
                  </a:lnTo>
                  <a:lnTo>
                    <a:pt x="1945639" y="2096452"/>
                  </a:lnTo>
                  <a:lnTo>
                    <a:pt x="1552257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827" y="6151562"/>
              <a:ext cx="2649537" cy="6432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01765" y="908367"/>
            <a:ext cx="292862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160" dirty="0">
                <a:solidFill>
                  <a:srgbClr val="000000"/>
                </a:solidFill>
                <a:latin typeface="Calibri"/>
                <a:cs typeface="Calibri"/>
              </a:rPr>
              <a:t>Γνωστοποίηση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01765" y="2072322"/>
            <a:ext cx="5328285" cy="1189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SzPct val="139130"/>
              <a:buFont typeface="Arial"/>
              <a:buChar char="•"/>
              <a:tabLst>
                <a:tab pos="355600" algn="l"/>
              </a:tabLst>
            </a:pPr>
            <a:r>
              <a:rPr sz="1150" i="1" spc="75" dirty="0">
                <a:latin typeface="Calibri"/>
                <a:cs typeface="Calibri"/>
              </a:rPr>
              <a:t>Συγχρηματοδοτείται</a:t>
            </a:r>
            <a:r>
              <a:rPr sz="1150" i="1" spc="80" dirty="0">
                <a:latin typeface="Calibri"/>
                <a:cs typeface="Calibri"/>
              </a:rPr>
              <a:t> </a:t>
            </a:r>
            <a:r>
              <a:rPr sz="1150" i="1" spc="90" dirty="0">
                <a:latin typeface="Calibri"/>
                <a:cs typeface="Calibri"/>
              </a:rPr>
              <a:t>από </a:t>
            </a:r>
            <a:r>
              <a:rPr sz="1150" i="1" spc="75" dirty="0">
                <a:latin typeface="Calibri"/>
                <a:cs typeface="Calibri"/>
              </a:rPr>
              <a:t>την </a:t>
            </a:r>
            <a:r>
              <a:rPr sz="1150" i="1" spc="85" dirty="0">
                <a:latin typeface="Calibri"/>
                <a:cs typeface="Calibri"/>
              </a:rPr>
              <a:t>Ευρωπαϊκή </a:t>
            </a:r>
            <a:r>
              <a:rPr sz="1150" i="1" spc="80" dirty="0">
                <a:latin typeface="Calibri"/>
                <a:cs typeface="Calibri"/>
              </a:rPr>
              <a:t>Ένωση. Ωστόσο, </a:t>
            </a:r>
            <a:r>
              <a:rPr sz="1150" i="1" spc="65" dirty="0">
                <a:latin typeface="Calibri"/>
                <a:cs typeface="Calibri"/>
              </a:rPr>
              <a:t>οι  </a:t>
            </a:r>
            <a:r>
              <a:rPr sz="1150" i="1" spc="80" dirty="0">
                <a:latin typeface="Calibri"/>
                <a:cs typeface="Calibri"/>
              </a:rPr>
              <a:t>απόψεις </a:t>
            </a:r>
            <a:r>
              <a:rPr sz="1150" i="1" spc="85" dirty="0">
                <a:latin typeface="Calibri"/>
                <a:cs typeface="Calibri"/>
              </a:rPr>
              <a:t> </a:t>
            </a:r>
            <a:r>
              <a:rPr sz="1150" i="1" spc="70" dirty="0">
                <a:latin typeface="Calibri"/>
                <a:cs typeface="Calibri"/>
              </a:rPr>
              <a:t>και</a:t>
            </a:r>
            <a:r>
              <a:rPr sz="1150" i="1" spc="75" dirty="0">
                <a:latin typeface="Calibri"/>
                <a:cs typeface="Calibri"/>
              </a:rPr>
              <a:t> </a:t>
            </a:r>
            <a:r>
              <a:rPr sz="1150" i="1" spc="65" dirty="0">
                <a:latin typeface="Calibri"/>
                <a:cs typeface="Calibri"/>
              </a:rPr>
              <a:t>οι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spc="85" dirty="0">
                <a:latin typeface="Calibri"/>
                <a:cs typeface="Calibri"/>
              </a:rPr>
              <a:t>γνώμες</a:t>
            </a:r>
            <a:r>
              <a:rPr sz="1150" i="1" spc="90" dirty="0">
                <a:latin typeface="Calibri"/>
                <a:cs typeface="Calibri"/>
              </a:rPr>
              <a:t> που</a:t>
            </a:r>
            <a:r>
              <a:rPr sz="1150" i="1" spc="95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εκφράζονται</a:t>
            </a:r>
            <a:r>
              <a:rPr sz="1150" i="1" spc="80" dirty="0">
                <a:latin typeface="Calibri"/>
                <a:cs typeface="Calibri"/>
              </a:rPr>
              <a:t> </a:t>
            </a:r>
            <a:r>
              <a:rPr sz="1150" i="1" spc="65" dirty="0">
                <a:latin typeface="Calibri"/>
                <a:cs typeface="Calibri"/>
              </a:rPr>
              <a:t>είναι</a:t>
            </a:r>
            <a:r>
              <a:rPr sz="1150" i="1" spc="70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αποκλειστικά</a:t>
            </a:r>
            <a:r>
              <a:rPr sz="1150" i="1" spc="80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του/των </a:t>
            </a:r>
            <a:r>
              <a:rPr sz="1150" i="1" spc="80" dirty="0">
                <a:latin typeface="Calibri"/>
                <a:cs typeface="Calibri"/>
              </a:rPr>
              <a:t> </a:t>
            </a:r>
            <a:r>
              <a:rPr sz="1150" i="1" spc="85" dirty="0">
                <a:latin typeface="Calibri"/>
                <a:cs typeface="Calibri"/>
              </a:rPr>
              <a:t>συγγραφέα/ων </a:t>
            </a:r>
            <a:r>
              <a:rPr sz="1150" i="1" spc="70" dirty="0">
                <a:latin typeface="Calibri"/>
                <a:cs typeface="Calibri"/>
              </a:rPr>
              <a:t>και </a:t>
            </a:r>
            <a:r>
              <a:rPr sz="1150" i="1" spc="80" dirty="0">
                <a:latin typeface="Calibri"/>
                <a:cs typeface="Calibri"/>
              </a:rPr>
              <a:t>δεν αντανακλούν </a:t>
            </a:r>
            <a:r>
              <a:rPr sz="1150" i="1" spc="65" dirty="0">
                <a:latin typeface="Calibri"/>
                <a:cs typeface="Calibri"/>
              </a:rPr>
              <a:t>κατ' </a:t>
            </a:r>
            <a:r>
              <a:rPr sz="1150" i="1" spc="80" dirty="0">
                <a:latin typeface="Calibri"/>
                <a:cs typeface="Calibri"/>
              </a:rPr>
              <a:t>ανάγκη </a:t>
            </a:r>
            <a:r>
              <a:rPr sz="1150" i="1" spc="55" dirty="0">
                <a:latin typeface="Calibri"/>
                <a:cs typeface="Calibri"/>
              </a:rPr>
              <a:t>τις </a:t>
            </a:r>
            <a:r>
              <a:rPr sz="1150" i="1" spc="80" dirty="0">
                <a:latin typeface="Calibri"/>
                <a:cs typeface="Calibri"/>
              </a:rPr>
              <a:t>απόψεις </a:t>
            </a:r>
            <a:r>
              <a:rPr sz="1150" i="1" spc="70" dirty="0">
                <a:latin typeface="Calibri"/>
                <a:cs typeface="Calibri"/>
              </a:rPr>
              <a:t>και </a:t>
            </a:r>
            <a:r>
              <a:rPr sz="1150" i="1" spc="55" dirty="0">
                <a:latin typeface="Calibri"/>
                <a:cs typeface="Calibri"/>
              </a:rPr>
              <a:t>τις </a:t>
            </a:r>
            <a:r>
              <a:rPr sz="1150" i="1" spc="60" dirty="0">
                <a:latin typeface="Calibri"/>
                <a:cs typeface="Calibri"/>
              </a:rPr>
              <a:t> </a:t>
            </a:r>
            <a:r>
              <a:rPr sz="1150" i="1" spc="85" dirty="0">
                <a:latin typeface="Calibri"/>
                <a:cs typeface="Calibri"/>
              </a:rPr>
              <a:t>γνώμες</a:t>
            </a:r>
            <a:r>
              <a:rPr sz="1150" i="1" spc="25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της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80" dirty="0">
                <a:latin typeface="Calibri"/>
                <a:cs typeface="Calibri"/>
              </a:rPr>
              <a:t>Ευρωπαϊκής</a:t>
            </a:r>
            <a:r>
              <a:rPr sz="1150" i="1" spc="30" dirty="0">
                <a:latin typeface="Calibri"/>
                <a:cs typeface="Calibri"/>
              </a:rPr>
              <a:t> </a:t>
            </a:r>
            <a:r>
              <a:rPr sz="1150" i="1" spc="85" dirty="0">
                <a:latin typeface="Calibri"/>
                <a:cs typeface="Calibri"/>
              </a:rPr>
              <a:t>Ένωσης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90" dirty="0">
                <a:latin typeface="Calibri"/>
                <a:cs typeface="Calibri"/>
              </a:rPr>
              <a:t>ή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της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85" dirty="0">
                <a:latin typeface="Calibri"/>
                <a:cs typeface="Calibri"/>
              </a:rPr>
              <a:t>HADEA.</a:t>
            </a:r>
            <a:r>
              <a:rPr sz="1150" i="1" spc="30" dirty="0">
                <a:latin typeface="Calibri"/>
                <a:cs typeface="Calibri"/>
              </a:rPr>
              <a:t> </a:t>
            </a:r>
            <a:r>
              <a:rPr sz="1150" i="1" spc="85" dirty="0">
                <a:latin typeface="Calibri"/>
                <a:cs typeface="Calibri"/>
              </a:rPr>
              <a:t>Ούτε</a:t>
            </a:r>
            <a:r>
              <a:rPr sz="1150" i="1" spc="50" dirty="0">
                <a:latin typeface="Calibri"/>
                <a:cs typeface="Calibri"/>
              </a:rPr>
              <a:t> </a:t>
            </a:r>
            <a:r>
              <a:rPr sz="1150" i="1" spc="90" dirty="0">
                <a:latin typeface="Calibri"/>
                <a:cs typeface="Calibri"/>
              </a:rPr>
              <a:t>η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85" dirty="0">
                <a:latin typeface="Calibri"/>
                <a:cs typeface="Calibri"/>
              </a:rPr>
              <a:t>Ευρωπαϊκή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90" dirty="0">
                <a:latin typeface="Calibri"/>
                <a:cs typeface="Calibri"/>
              </a:rPr>
              <a:t>Ένωση </a:t>
            </a:r>
            <a:r>
              <a:rPr sz="1150" i="1" spc="-250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ούτε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90" dirty="0">
                <a:latin typeface="Calibri"/>
                <a:cs typeface="Calibri"/>
              </a:rPr>
              <a:t>η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85" dirty="0">
                <a:latin typeface="Calibri"/>
                <a:cs typeface="Calibri"/>
              </a:rPr>
              <a:t>χορηγούσα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80" dirty="0">
                <a:latin typeface="Calibri"/>
                <a:cs typeface="Calibri"/>
              </a:rPr>
              <a:t>αρχή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85" dirty="0">
                <a:latin typeface="Calibri"/>
                <a:cs typeface="Calibri"/>
              </a:rPr>
              <a:t>μπορούν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85" dirty="0">
                <a:latin typeface="Calibri"/>
                <a:cs typeface="Calibri"/>
              </a:rPr>
              <a:t>να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90" dirty="0">
                <a:latin typeface="Calibri"/>
                <a:cs typeface="Calibri"/>
              </a:rPr>
              <a:t>θεωρηθούν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80" dirty="0">
                <a:latin typeface="Calibri"/>
                <a:cs typeface="Calibri"/>
              </a:rPr>
              <a:t>υπεύθυνοι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50" dirty="0">
                <a:latin typeface="Calibri"/>
                <a:cs typeface="Calibri"/>
              </a:rPr>
              <a:t>γι'</a:t>
            </a:r>
            <a:r>
              <a:rPr sz="1150" i="1" spc="35" dirty="0">
                <a:latin typeface="Calibri"/>
                <a:cs typeface="Calibri"/>
              </a:rPr>
              <a:t> </a:t>
            </a:r>
            <a:r>
              <a:rPr sz="1150" i="1" spc="70" dirty="0">
                <a:latin typeface="Calibri"/>
                <a:cs typeface="Calibri"/>
              </a:rPr>
              <a:t>αυτές.</a:t>
            </a:r>
            <a:endParaRPr sz="115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90"/>
              </a:spcBef>
              <a:buSzPct val="139130"/>
              <a:buFont typeface="Arial"/>
              <a:buChar char="•"/>
              <a:tabLst>
                <a:tab pos="354330" algn="l"/>
                <a:tab pos="354965" algn="l"/>
              </a:tabLst>
            </a:pPr>
            <a:r>
              <a:rPr sz="1150" i="1" spc="85" dirty="0">
                <a:latin typeface="Calibri"/>
                <a:cs typeface="Calibri"/>
              </a:rPr>
              <a:t>Συμφωνία</a:t>
            </a:r>
            <a:r>
              <a:rPr sz="1150" i="1" spc="25" dirty="0">
                <a:latin typeface="Calibri"/>
                <a:cs typeface="Calibri"/>
              </a:rPr>
              <a:t> </a:t>
            </a:r>
            <a:r>
              <a:rPr sz="1150" i="1" spc="80" dirty="0">
                <a:latin typeface="Calibri"/>
                <a:cs typeface="Calibri"/>
              </a:rPr>
              <a:t>έργου</a:t>
            </a:r>
            <a:r>
              <a:rPr sz="1150" i="1" spc="30" dirty="0">
                <a:latin typeface="Calibri"/>
                <a:cs typeface="Calibri"/>
              </a:rPr>
              <a:t> </a:t>
            </a:r>
            <a:r>
              <a:rPr sz="1150" i="1" spc="70" dirty="0">
                <a:latin typeface="Calibri"/>
                <a:cs typeface="Calibri"/>
              </a:rPr>
              <a:t>αριθ.</a:t>
            </a:r>
            <a:r>
              <a:rPr sz="1150" i="1" spc="25" dirty="0">
                <a:latin typeface="Calibri"/>
                <a:cs typeface="Calibri"/>
              </a:rPr>
              <a:t> </a:t>
            </a:r>
            <a:r>
              <a:rPr sz="1150" i="1" spc="75" dirty="0">
                <a:latin typeface="Calibri"/>
                <a:cs typeface="Calibri"/>
              </a:rPr>
              <a:t>101083594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8432" y="2276792"/>
            <a:ext cx="11805285" cy="3865245"/>
            <a:chOff x="158432" y="2276792"/>
            <a:chExt cx="11805285" cy="3865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432" y="2276792"/>
              <a:ext cx="5977255" cy="38649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425" y="2473007"/>
              <a:ext cx="5391785" cy="32762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4872" y="2276792"/>
              <a:ext cx="5998527" cy="38649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58547" y="2473007"/>
              <a:ext cx="5411470" cy="327628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677" y="182879"/>
            <a:ext cx="2341879" cy="163258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20</a:t>
            </a:fld>
            <a:endParaRPr spc="40"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869315"/>
            <a:ext cx="10581640" cy="423834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2990"/>
              </a:lnSpc>
              <a:spcBef>
                <a:spcPts val="305"/>
              </a:spcBef>
            </a:pPr>
            <a:r>
              <a:rPr spc="210" dirty="0">
                <a:solidFill>
                  <a:srgbClr val="000000"/>
                </a:solidFill>
              </a:rPr>
              <a:t>GNS3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Client</a:t>
            </a:r>
            <a:r>
              <a:rPr spc="220" dirty="0">
                <a:solidFill>
                  <a:srgbClr val="000000"/>
                </a:solidFill>
              </a:rPr>
              <a:t> </a:t>
            </a:r>
            <a:r>
              <a:rPr spc="145" dirty="0" err="1">
                <a:solidFill>
                  <a:srgbClr val="000000"/>
                </a:solidFill>
              </a:rPr>
              <a:t>γι</a:t>
            </a:r>
            <a:r>
              <a:rPr spc="145" dirty="0">
                <a:solidFill>
                  <a:srgbClr val="000000"/>
                </a:solidFill>
              </a:rPr>
              <a:t>α </a:t>
            </a:r>
            <a:r>
              <a:rPr spc="-635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μοντελοποίηση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85" dirty="0">
                <a:solidFill>
                  <a:srgbClr val="000000"/>
                </a:solidFill>
              </a:rPr>
              <a:t>δικτύων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56259" y="1923732"/>
            <a:ext cx="77546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0769"/>
              <a:buFont typeface="Arial"/>
              <a:buChar char="•"/>
              <a:tabLst>
                <a:tab pos="103505" algn="l"/>
              </a:tabLst>
            </a:pP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3527" y="2362200"/>
            <a:ext cx="11631295" cy="3852545"/>
            <a:chOff x="283527" y="2362200"/>
            <a:chExt cx="11631295" cy="3852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3527" y="2362200"/>
              <a:ext cx="5803265" cy="37763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837" y="2555875"/>
              <a:ext cx="5217477" cy="31905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4872" y="2362200"/>
              <a:ext cx="5949632" cy="38525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58547" y="2555875"/>
              <a:ext cx="5362574" cy="326612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677" y="182879"/>
            <a:ext cx="2341879" cy="163258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21</a:t>
            </a:fld>
            <a:endParaRPr spc="40"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869315"/>
            <a:ext cx="636587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 dirty="0">
                <a:solidFill>
                  <a:srgbClr val="000000"/>
                </a:solidFill>
              </a:rPr>
              <a:t>GNS3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Client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για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μοντελοποίηση</a:t>
            </a:r>
            <a:r>
              <a:rPr spc="235" dirty="0">
                <a:solidFill>
                  <a:srgbClr val="000000"/>
                </a:solidFill>
              </a:rPr>
              <a:t> </a:t>
            </a:r>
            <a:r>
              <a:rPr spc="180" dirty="0">
                <a:solidFill>
                  <a:srgbClr val="000000"/>
                </a:solidFill>
              </a:rPr>
              <a:t>δικτύου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56259" y="1544002"/>
            <a:ext cx="77546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0769"/>
              <a:buFont typeface="Arial"/>
              <a:buChar char="•"/>
              <a:tabLst>
                <a:tab pos="103505" algn="l"/>
              </a:tabLst>
            </a:pP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3527" y="2383472"/>
            <a:ext cx="11628120" cy="3718560"/>
            <a:chOff x="283527" y="2383472"/>
            <a:chExt cx="11628120" cy="37185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3527" y="2383472"/>
              <a:ext cx="5821680" cy="37185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837" y="2577147"/>
              <a:ext cx="5235892" cy="31308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6792" y="2398712"/>
              <a:ext cx="5824855" cy="3703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3007" y="2594292"/>
              <a:ext cx="5235892" cy="311372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38677" y="182879"/>
            <a:ext cx="2341879" cy="163258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22</a:t>
            </a:fld>
            <a:endParaRPr spc="40"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869315"/>
            <a:ext cx="10581640" cy="80137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2990"/>
              </a:lnSpc>
              <a:spcBef>
                <a:spcPts val="305"/>
              </a:spcBef>
            </a:pPr>
            <a:r>
              <a:rPr spc="210" dirty="0">
                <a:solidFill>
                  <a:srgbClr val="000000"/>
                </a:solidFill>
              </a:rPr>
              <a:t>GNS3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Client</a:t>
            </a:r>
            <a:r>
              <a:rPr spc="220" dirty="0">
                <a:solidFill>
                  <a:srgbClr val="000000"/>
                </a:solidFill>
              </a:rPr>
              <a:t> </a:t>
            </a:r>
            <a:r>
              <a:rPr spc="190" dirty="0">
                <a:solidFill>
                  <a:srgbClr val="000000"/>
                </a:solidFill>
              </a:rPr>
              <a:t>(σύστημα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35" dirty="0">
                <a:solidFill>
                  <a:srgbClr val="000000"/>
                </a:solidFill>
              </a:rPr>
              <a:t>ή</a:t>
            </a:r>
            <a:r>
              <a:rPr spc="220" dirty="0">
                <a:solidFill>
                  <a:srgbClr val="000000"/>
                </a:solidFill>
              </a:rPr>
              <a:t> </a:t>
            </a:r>
            <a:r>
              <a:rPr spc="200" dirty="0">
                <a:solidFill>
                  <a:srgbClr val="000000"/>
                </a:solidFill>
              </a:rPr>
              <a:t>πρόγραμμα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80" dirty="0">
                <a:solidFill>
                  <a:srgbClr val="000000"/>
                </a:solidFill>
              </a:rPr>
              <a:t>που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80" dirty="0">
                <a:solidFill>
                  <a:srgbClr val="000000"/>
                </a:solidFill>
              </a:rPr>
              <a:t>επικοινωνεί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με</a:t>
            </a:r>
            <a:r>
              <a:rPr spc="21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server)</a:t>
            </a:r>
            <a:r>
              <a:rPr spc="22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για </a:t>
            </a:r>
            <a:r>
              <a:rPr spc="-635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μοντελοποίηση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80" dirty="0">
                <a:solidFill>
                  <a:srgbClr val="000000"/>
                </a:solidFill>
              </a:rPr>
              <a:t>δικτύου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56259" y="1923732"/>
            <a:ext cx="77546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0769"/>
              <a:buFont typeface="Arial"/>
              <a:buChar char="•"/>
              <a:tabLst>
                <a:tab pos="103505" algn="l"/>
              </a:tabLst>
            </a:pP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38007" y="0"/>
            <a:ext cx="7571105" cy="6880225"/>
            <a:chOff x="1838007" y="0"/>
            <a:chExt cx="7571105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8007" y="2054225"/>
              <a:ext cx="7571105" cy="48037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1365" y="2250439"/>
              <a:ext cx="6986904" cy="422306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38677" y="182879"/>
            <a:ext cx="2341879" cy="163258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23</a:t>
            </a:fld>
            <a:endParaRPr spc="40"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869315"/>
            <a:ext cx="10581640" cy="80137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2990"/>
              </a:lnSpc>
              <a:spcBef>
                <a:spcPts val="305"/>
              </a:spcBef>
            </a:pPr>
            <a:r>
              <a:rPr spc="210" dirty="0">
                <a:solidFill>
                  <a:srgbClr val="000000"/>
                </a:solidFill>
              </a:rPr>
              <a:t>GNS3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Client</a:t>
            </a:r>
            <a:r>
              <a:rPr spc="220" dirty="0">
                <a:solidFill>
                  <a:srgbClr val="000000"/>
                </a:solidFill>
              </a:rPr>
              <a:t> </a:t>
            </a:r>
            <a:r>
              <a:rPr spc="190" dirty="0">
                <a:solidFill>
                  <a:srgbClr val="000000"/>
                </a:solidFill>
              </a:rPr>
              <a:t>(σύστημα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35" dirty="0">
                <a:solidFill>
                  <a:srgbClr val="000000"/>
                </a:solidFill>
              </a:rPr>
              <a:t>ή</a:t>
            </a:r>
            <a:r>
              <a:rPr spc="220" dirty="0">
                <a:solidFill>
                  <a:srgbClr val="000000"/>
                </a:solidFill>
              </a:rPr>
              <a:t> </a:t>
            </a:r>
            <a:r>
              <a:rPr spc="200" dirty="0">
                <a:solidFill>
                  <a:srgbClr val="000000"/>
                </a:solidFill>
              </a:rPr>
              <a:t>πρόγραμμα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80" dirty="0">
                <a:solidFill>
                  <a:srgbClr val="000000"/>
                </a:solidFill>
              </a:rPr>
              <a:t>που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80" dirty="0">
                <a:solidFill>
                  <a:srgbClr val="000000"/>
                </a:solidFill>
              </a:rPr>
              <a:t>επικοινωνεί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65" dirty="0">
                <a:solidFill>
                  <a:srgbClr val="000000"/>
                </a:solidFill>
              </a:rPr>
              <a:t>με</a:t>
            </a:r>
            <a:r>
              <a:rPr spc="21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server)</a:t>
            </a:r>
            <a:r>
              <a:rPr spc="22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για </a:t>
            </a:r>
            <a:r>
              <a:rPr spc="-635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μοντελοποίηση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80" dirty="0">
                <a:solidFill>
                  <a:srgbClr val="000000"/>
                </a:solidFill>
              </a:rPr>
              <a:t>δικτύου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56259" y="1923732"/>
            <a:ext cx="77546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indent="-908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0769"/>
              <a:buFont typeface="Arial"/>
              <a:buChar char="•"/>
              <a:tabLst>
                <a:tab pos="103505" algn="l"/>
              </a:tabLst>
            </a:pP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Έχετε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λίστα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όλα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τα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ολοκληρωμένα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μοντελοποιείτε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δίκτυό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26467" y="2325052"/>
            <a:ext cx="6165532" cy="37249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24</a:t>
            </a:fld>
            <a:endParaRPr spc="40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75030" y="869950"/>
            <a:ext cx="64077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 dirty="0">
                <a:solidFill>
                  <a:srgbClr val="000000"/>
                </a:solidFill>
              </a:rPr>
              <a:t>GNS3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Client</a:t>
            </a:r>
            <a:r>
              <a:rPr spc="22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για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μοντελοποίηση</a:t>
            </a:r>
            <a:r>
              <a:rPr spc="229" dirty="0">
                <a:solidFill>
                  <a:srgbClr val="000000"/>
                </a:solidFill>
              </a:rPr>
              <a:t> </a:t>
            </a:r>
            <a:r>
              <a:rPr spc="185" dirty="0">
                <a:solidFill>
                  <a:srgbClr val="000000"/>
                </a:solidFill>
              </a:rPr>
              <a:t>δικτύων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6259" y="1544320"/>
            <a:ext cx="10818495" cy="41655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04139" marR="5080" indent="-91440">
              <a:lnSpc>
                <a:spcPts val="1520"/>
              </a:lnSpc>
              <a:spcBef>
                <a:spcPts val="180"/>
              </a:spcBef>
              <a:buClr>
                <a:srgbClr val="FFBA00"/>
              </a:buClr>
              <a:buSzPct val="130769"/>
              <a:buFont typeface="Arial"/>
              <a:buChar char="•"/>
              <a:tabLst>
                <a:tab pos="104139" algn="l"/>
              </a:tabLst>
            </a:pP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Πριν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ξεκινήσετε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0D0D0D"/>
                </a:solidFill>
                <a:latin typeface="Calibri"/>
                <a:cs typeface="Calibri"/>
              </a:rPr>
              <a:t>αποδώσετε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οποιεσδήποτε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δραστηριότητες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δοκιμών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διείσδυσης,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ζωτικής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σημασίας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ανακαλύψετε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τις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διευθύνσεις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IP </a:t>
            </a:r>
            <a:r>
              <a:rPr sz="1300" spc="-2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0D0D0D"/>
                </a:solidFill>
                <a:latin typeface="Calibri"/>
                <a:cs typeface="Calibri"/>
              </a:rPr>
              <a:t>όλων</a:t>
            </a:r>
            <a:r>
              <a:rPr sz="13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των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δικτυωμένων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0D0D0D"/>
                </a:solidFill>
                <a:latin typeface="Calibri"/>
                <a:cs typeface="Calibri"/>
              </a:rPr>
              <a:t>συσκευών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στο</a:t>
            </a:r>
            <a:r>
              <a:rPr sz="13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δίκτυο.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6259" y="2584132"/>
            <a:ext cx="8511541" cy="18517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96995">
              <a:lnSpc>
                <a:spcPct val="100000"/>
              </a:lnSpc>
              <a:spcBef>
                <a:spcPts val="100"/>
              </a:spcBef>
              <a:buSzPct val="130769"/>
              <a:buFont typeface="Arial"/>
              <a:buChar char="•"/>
              <a:tabLst>
                <a:tab pos="91440" algn="l"/>
              </a:tabLst>
            </a:pPr>
            <a:r>
              <a:rPr lang="el-GR" sz="1300" spc="90" dirty="0">
                <a:solidFill>
                  <a:srgbClr val="0D0D0D"/>
                </a:solidFill>
                <a:latin typeface="Calibri"/>
                <a:cs typeface="Calibri"/>
              </a:rPr>
              <a:t>Επιπλέον,</a:t>
            </a:r>
            <a:r>
              <a:rPr lang="en-US" sz="1300" spc="9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90" dirty="0">
                <a:solidFill>
                  <a:srgbClr val="0D0D0D"/>
                </a:solidFill>
                <a:latin typeface="Calibri"/>
                <a:cs typeface="Calibri"/>
              </a:rPr>
              <a:t>είναι σημαντικό να διασφαλιστεί ότι όλες οι συσκευές του δικτύου μπορούν να επικοινωνούν απρόσκοπτα μεταξύ τους, ώστε να εξασφαλίζεται η σωστή λειτουργία και η ανταλλαγή δεδομένων.</a:t>
            </a:r>
            <a:endParaRPr lang="en-US" sz="1300" spc="90" dirty="0">
              <a:solidFill>
                <a:srgbClr val="0D0D0D"/>
              </a:solidFill>
              <a:latin typeface="Calibri"/>
              <a:cs typeface="Calibri"/>
            </a:endParaRPr>
          </a:p>
          <a:p>
            <a:pPr marL="12700" marR="3896995">
              <a:lnSpc>
                <a:spcPct val="100000"/>
              </a:lnSpc>
              <a:spcBef>
                <a:spcPts val="100"/>
              </a:spcBef>
              <a:buSzPct val="130769"/>
              <a:buFont typeface="Arial"/>
              <a:buChar char="•"/>
              <a:tabLst>
                <a:tab pos="91440" algn="l"/>
              </a:tabLst>
            </a:pPr>
            <a:endParaRPr lang="en-US" sz="1300" spc="90" dirty="0">
              <a:solidFill>
                <a:srgbClr val="0D0D0D"/>
              </a:solidFill>
              <a:latin typeface="Calibri"/>
              <a:cs typeface="Calibri"/>
            </a:endParaRPr>
          </a:p>
          <a:p>
            <a:pPr marL="12700" marR="3896995">
              <a:spcBef>
                <a:spcPts val="100"/>
              </a:spcBef>
              <a:buSzPct val="130769"/>
              <a:buFont typeface="Arial"/>
              <a:buChar char="•"/>
              <a:tabLst>
                <a:tab pos="91440" algn="l"/>
              </a:tabLst>
            </a:pPr>
            <a:r>
              <a:rPr lang="el-GR" sz="1300" spc="90" dirty="0">
                <a:solidFill>
                  <a:srgbClr val="0D0D0D"/>
                </a:solidFill>
                <a:latin typeface="Calibri"/>
                <a:cs typeface="Calibri"/>
              </a:rPr>
              <a:t>Επομένως,</a:t>
            </a:r>
            <a:r>
              <a:rPr lang="el-GR"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85" dirty="0">
                <a:solidFill>
                  <a:srgbClr val="0D0D0D"/>
                </a:solidFill>
                <a:latin typeface="Calibri"/>
                <a:cs typeface="Calibri"/>
              </a:rPr>
              <a:t>όλες</a:t>
            </a:r>
            <a:r>
              <a:rPr lang="el-GR"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65" dirty="0">
                <a:solidFill>
                  <a:srgbClr val="0D0D0D"/>
                </a:solidFill>
                <a:latin typeface="Calibri"/>
                <a:cs typeface="Calibri"/>
              </a:rPr>
              <a:t>τις</a:t>
            </a:r>
            <a:r>
              <a:rPr lang="el-GR"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90" dirty="0">
                <a:solidFill>
                  <a:srgbClr val="0D0D0D"/>
                </a:solidFill>
                <a:latin typeface="Calibri"/>
                <a:cs typeface="Calibri"/>
              </a:rPr>
              <a:t>συσκευές</a:t>
            </a:r>
            <a:r>
              <a:rPr lang="el-GR"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8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lang="el-GR"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95" dirty="0">
                <a:solidFill>
                  <a:srgbClr val="0D0D0D"/>
                </a:solidFill>
                <a:latin typeface="Calibri"/>
                <a:cs typeface="Calibri"/>
              </a:rPr>
              <a:t>επαληθεύστε</a:t>
            </a:r>
            <a:r>
              <a:rPr lang="el-GR"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65" dirty="0">
                <a:solidFill>
                  <a:srgbClr val="0D0D0D"/>
                </a:solidFill>
                <a:latin typeface="Calibri"/>
                <a:cs typeface="Calibri"/>
              </a:rPr>
              <a:t>τις</a:t>
            </a:r>
            <a:r>
              <a:rPr lang="el-GR"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75" dirty="0">
                <a:solidFill>
                  <a:srgbClr val="0D0D0D"/>
                </a:solidFill>
                <a:latin typeface="Calibri"/>
                <a:cs typeface="Calibri"/>
              </a:rPr>
              <a:t>IPS</a:t>
            </a:r>
            <a:r>
              <a:rPr lang="el-GR"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75" dirty="0">
                <a:solidFill>
                  <a:srgbClr val="0D0D0D"/>
                </a:solidFill>
                <a:latin typeface="Calibri"/>
                <a:cs typeface="Calibri"/>
              </a:rPr>
              <a:t>(</a:t>
            </a:r>
            <a:r>
              <a:rPr lang="el-GR" sz="1300" spc="75" dirty="0" err="1">
                <a:solidFill>
                  <a:srgbClr val="0D0D0D"/>
                </a:solidFill>
                <a:latin typeface="Calibri"/>
                <a:cs typeface="Calibri"/>
              </a:rPr>
              <a:t>Intrusion</a:t>
            </a:r>
            <a:r>
              <a:rPr lang="el-GR"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80" dirty="0" err="1">
                <a:solidFill>
                  <a:srgbClr val="0D0D0D"/>
                </a:solidFill>
                <a:latin typeface="Calibri"/>
                <a:cs typeface="Calibri"/>
              </a:rPr>
              <a:t>Prevention</a:t>
            </a:r>
            <a:r>
              <a:rPr lang="el-GR"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90" dirty="0" err="1">
                <a:solidFill>
                  <a:srgbClr val="0D0D0D"/>
                </a:solidFill>
                <a:latin typeface="Calibri"/>
                <a:cs typeface="Calibri"/>
              </a:rPr>
              <a:t>System</a:t>
            </a:r>
            <a:r>
              <a:rPr lang="el-GR"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60" dirty="0">
                <a:solidFill>
                  <a:srgbClr val="0D0D0D"/>
                </a:solidFill>
                <a:latin typeface="Calibri"/>
                <a:cs typeface="Calibri"/>
              </a:rPr>
              <a:t>-</a:t>
            </a:r>
            <a:r>
              <a:rPr lang="el-GR"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95" dirty="0">
                <a:solidFill>
                  <a:srgbClr val="0D0D0D"/>
                </a:solidFill>
                <a:latin typeface="Calibri"/>
                <a:cs typeface="Calibri"/>
              </a:rPr>
              <a:t>Σύστημα</a:t>
            </a:r>
            <a:r>
              <a:rPr lang="el-GR"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100" dirty="0">
                <a:solidFill>
                  <a:srgbClr val="0D0D0D"/>
                </a:solidFill>
                <a:latin typeface="Calibri"/>
                <a:cs typeface="Calibri"/>
              </a:rPr>
              <a:t>πρόληψης</a:t>
            </a:r>
            <a:r>
              <a:rPr lang="el-GR"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l-GR" sz="1300" spc="90" dirty="0">
                <a:solidFill>
                  <a:srgbClr val="0D0D0D"/>
                </a:solidFill>
                <a:latin typeface="Calibri"/>
                <a:cs typeface="Calibri"/>
              </a:rPr>
              <a:t>εισβολών)</a:t>
            </a:r>
            <a:r>
              <a:rPr lang="el-GR" sz="1300" spc="50" dirty="0">
                <a:solidFill>
                  <a:srgbClr val="0D0D0D"/>
                </a:solidFill>
                <a:latin typeface="Calibri"/>
                <a:cs typeface="Calibri"/>
              </a:rPr>
              <a:t> .</a:t>
            </a:r>
            <a:endParaRPr lang="el-GR" sz="1300" dirty="0">
              <a:latin typeface="Calibri"/>
              <a:cs typeface="Calibri"/>
            </a:endParaRPr>
          </a:p>
          <a:p>
            <a:pPr marL="12700" marR="3896995">
              <a:lnSpc>
                <a:spcPct val="100000"/>
              </a:lnSpc>
              <a:spcBef>
                <a:spcPts val="100"/>
              </a:spcBef>
              <a:buSzPct val="130769"/>
              <a:buFont typeface="Arial"/>
              <a:buChar char="•"/>
              <a:tabLst>
                <a:tab pos="91440" algn="l"/>
              </a:tabLst>
            </a:pPr>
            <a:endParaRPr lang="el-GR" sz="1300" spc="90" dirty="0">
              <a:solidFill>
                <a:srgbClr val="0D0D0D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15434" y="0"/>
            <a:ext cx="7439025" cy="6880225"/>
            <a:chOff x="4115434" y="0"/>
            <a:chExt cx="7439025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5434" y="2778125"/>
              <a:ext cx="3405822" cy="24437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8319" y="2758757"/>
              <a:ext cx="3405822" cy="244379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869950"/>
            <a:ext cx="10581640" cy="423834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ts val="2990"/>
              </a:lnSpc>
              <a:spcBef>
                <a:spcPts val="305"/>
              </a:spcBef>
            </a:pPr>
            <a:r>
              <a:rPr spc="210" dirty="0">
                <a:solidFill>
                  <a:srgbClr val="000000"/>
                </a:solidFill>
              </a:rPr>
              <a:t>GNS3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Client</a:t>
            </a:r>
            <a:endParaRPr spc="185" dirty="0">
              <a:solidFill>
                <a:srgbClr val="000000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2477" y="1937933"/>
            <a:ext cx="1007173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indent="-78740">
              <a:lnSpc>
                <a:spcPct val="100000"/>
              </a:lnSpc>
              <a:spcBef>
                <a:spcPts val="100"/>
              </a:spcBef>
              <a:buSzPct val="130769"/>
              <a:buFont typeface="Arial"/>
              <a:buChar char="•"/>
              <a:tabLst>
                <a:tab pos="91440" algn="l"/>
              </a:tabLst>
            </a:pP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Χρησιμοποιήστε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την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εντολή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ifconfig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0D0D0D"/>
                </a:solidFill>
                <a:latin typeface="Calibri"/>
                <a:cs typeface="Calibri"/>
              </a:rPr>
              <a:t>στις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συσκευές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Linux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μάθετε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περισσότερα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σχετικά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τη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0D0D0D"/>
                </a:solidFill>
                <a:latin typeface="Calibri"/>
                <a:cs typeface="Calibri"/>
              </a:rPr>
              <a:t>διαμόρφωση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του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δικτύου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8200" y="2385854"/>
            <a:ext cx="21247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Διακομιστής/Εξυπηρετητής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20225" y="2361129"/>
            <a:ext cx="443547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Client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5030" y="5483225"/>
            <a:ext cx="115760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45" dirty="0">
                <a:latin typeface="Calibri"/>
                <a:cs typeface="Calibri"/>
              </a:rPr>
              <a:t>192.168.122.27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38395" y="5559425"/>
            <a:ext cx="11931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5" dirty="0">
                <a:latin typeface="Calibri"/>
                <a:cs typeface="Calibri"/>
              </a:rPr>
              <a:t>192.168.122.109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10052" y="5559425"/>
            <a:ext cx="12484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45" dirty="0">
                <a:latin typeface="Calibri"/>
                <a:cs typeface="Calibri"/>
              </a:rPr>
              <a:t>192.168.122.103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437" y="2812097"/>
            <a:ext cx="3411537" cy="2447925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25</a:t>
            </a:fld>
            <a:endParaRPr spc="4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F4CEF-B3CE-E7BC-466C-B06AF9CC1510}"/>
              </a:ext>
            </a:extLst>
          </p:cNvPr>
          <p:cNvSpPr txBox="1"/>
          <p:nvPr/>
        </p:nvSpPr>
        <p:spPr>
          <a:xfrm>
            <a:off x="1676400" y="2369997"/>
            <a:ext cx="6926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50" dirty="0">
                <a:solidFill>
                  <a:srgbClr val="0D0D0D"/>
                </a:solidFill>
                <a:latin typeface="Calibri"/>
                <a:cs typeface="Calibri"/>
              </a:rPr>
              <a:t>Kali</a:t>
            </a:r>
            <a:endParaRPr lang="el-G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6050" y="2678429"/>
            <a:ext cx="4042727" cy="37160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76952" y="6182995"/>
            <a:ext cx="1358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0"/>
              </a:lnSpc>
            </a:pPr>
            <a:r>
              <a:rPr sz="800" spc="10" dirty="0">
                <a:latin typeface="Calibri"/>
                <a:cs typeface="Calibri"/>
              </a:rPr>
              <a:t>2</a:t>
            </a:r>
            <a:r>
              <a:rPr sz="800" spc="40" dirty="0"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76850" y="6487317"/>
            <a:ext cx="115760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5"/>
              </a:lnSpc>
            </a:pPr>
            <a:r>
              <a:rPr sz="1300" spc="45" dirty="0">
                <a:latin typeface="Calibri"/>
                <a:cs typeface="Calibri"/>
              </a:rPr>
              <a:t>192.168.122.21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75030" y="869950"/>
            <a:ext cx="636587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 dirty="0">
                <a:solidFill>
                  <a:srgbClr val="000000"/>
                </a:solidFill>
              </a:rPr>
              <a:t>GNS3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Client</a:t>
            </a:r>
            <a:r>
              <a:rPr spc="225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για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μοντελοποίηση</a:t>
            </a:r>
            <a:r>
              <a:rPr spc="235" dirty="0">
                <a:solidFill>
                  <a:srgbClr val="000000"/>
                </a:solidFill>
              </a:rPr>
              <a:t> </a:t>
            </a:r>
            <a:r>
              <a:rPr spc="180" dirty="0">
                <a:solidFill>
                  <a:srgbClr val="000000"/>
                </a:solidFill>
              </a:rPr>
              <a:t>δικτύου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469572" y="2383906"/>
            <a:ext cx="7721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220" dirty="0">
                <a:solidFill>
                  <a:srgbClr val="0D0D0D"/>
                </a:solidFill>
                <a:latin typeface="Calibri"/>
                <a:cs typeface="Calibri"/>
              </a:rPr>
              <a:t>W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i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nd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o</a:t>
            </a:r>
            <a:r>
              <a:rPr sz="1300" spc="170" dirty="0">
                <a:solidFill>
                  <a:srgbClr val="0D0D0D"/>
                </a:solidFill>
                <a:latin typeface="Calibri"/>
                <a:cs typeface="Calibri"/>
              </a:rPr>
              <a:t>w</a:t>
            </a:r>
            <a:r>
              <a:rPr sz="1300" spc="100" dirty="0">
                <a:solidFill>
                  <a:srgbClr val="0D0D0D"/>
                </a:solidFill>
                <a:latin typeface="Calibri"/>
                <a:cs typeface="Calibri"/>
              </a:rPr>
              <a:t>s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86045" y="5413692"/>
            <a:ext cx="12484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45" dirty="0">
                <a:latin typeface="Calibri"/>
                <a:cs typeface="Calibri"/>
              </a:rPr>
              <a:t>192.168.122.109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97B8AA-A944-4F50-6D73-CBD3913B9246}"/>
              </a:ext>
            </a:extLst>
          </p:cNvPr>
          <p:cNvSpPr txBox="1"/>
          <p:nvPr/>
        </p:nvSpPr>
        <p:spPr>
          <a:xfrm>
            <a:off x="996156" y="1514582"/>
            <a:ext cx="10491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Χρησιμοποιήστε την εντολή </a:t>
            </a:r>
            <a:r>
              <a:rPr lang="el-GR" b="1" dirty="0" err="1"/>
              <a:t>ipconfig</a:t>
            </a:r>
            <a:r>
              <a:rPr lang="el-GR" dirty="0"/>
              <a:t> (αν χρησιμοποιείτε λειτουργικό σύστημα </a:t>
            </a:r>
            <a:r>
              <a:rPr lang="el-GR" b="1" dirty="0"/>
              <a:t>Windows</a:t>
            </a:r>
            <a:r>
              <a:rPr lang="el-GR" dirty="0"/>
              <a:t>) για να δείτε πληροφορίες σχετικά με τη </a:t>
            </a:r>
            <a:r>
              <a:rPr lang="el-GR" b="1" dirty="0"/>
              <a:t>διαμόρφωση του δικτύου</a:t>
            </a:r>
            <a:r>
              <a:rPr lang="el-GR" dirty="0"/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03975" y="0"/>
            <a:ext cx="4283075" cy="6880225"/>
            <a:chOff x="6403975" y="0"/>
            <a:chExt cx="4283075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3975" y="3215639"/>
              <a:ext cx="4282757" cy="30753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2867" y="3802062"/>
              <a:ext cx="3342640" cy="770255"/>
            </a:xfrm>
            <a:custGeom>
              <a:avLst/>
              <a:gdLst/>
              <a:ahLst/>
              <a:cxnLst/>
              <a:rect l="l" t="t" r="r" b="b"/>
              <a:pathLst>
                <a:path w="3342640" h="770254">
                  <a:moveTo>
                    <a:pt x="0" y="0"/>
                  </a:moveTo>
                  <a:lnTo>
                    <a:pt x="3342640" y="0"/>
                  </a:lnTo>
                  <a:lnTo>
                    <a:pt x="3342640" y="769937"/>
                  </a:lnTo>
                  <a:lnTo>
                    <a:pt x="0" y="769937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869950"/>
            <a:ext cx="64077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 dirty="0">
                <a:solidFill>
                  <a:srgbClr val="000000"/>
                </a:solidFill>
              </a:rPr>
              <a:t>GNS3</a:t>
            </a:r>
            <a:r>
              <a:rPr spc="195" dirty="0">
                <a:solidFill>
                  <a:srgbClr val="000000"/>
                </a:solidFill>
              </a:rPr>
              <a:t> </a:t>
            </a:r>
            <a:r>
              <a:rPr spc="170" dirty="0">
                <a:solidFill>
                  <a:srgbClr val="000000"/>
                </a:solidFill>
              </a:rPr>
              <a:t>Client</a:t>
            </a:r>
            <a:r>
              <a:rPr spc="220" dirty="0">
                <a:solidFill>
                  <a:srgbClr val="000000"/>
                </a:solidFill>
              </a:rPr>
              <a:t> </a:t>
            </a:r>
            <a:r>
              <a:rPr spc="145" dirty="0">
                <a:solidFill>
                  <a:srgbClr val="000000"/>
                </a:solidFill>
              </a:rPr>
              <a:t>για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95" dirty="0">
                <a:solidFill>
                  <a:srgbClr val="000000"/>
                </a:solidFill>
              </a:rPr>
              <a:t>μοντελοποίηση</a:t>
            </a:r>
            <a:r>
              <a:rPr spc="229" dirty="0">
                <a:solidFill>
                  <a:srgbClr val="000000"/>
                </a:solidFill>
              </a:rPr>
              <a:t> </a:t>
            </a:r>
            <a:r>
              <a:rPr spc="185" dirty="0">
                <a:solidFill>
                  <a:srgbClr val="000000"/>
                </a:solidFill>
              </a:rPr>
              <a:t>δικτύων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62000" y="1594580"/>
            <a:ext cx="11031220" cy="9518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91440" marR="5080" indent="-78740">
              <a:lnSpc>
                <a:spcPct val="101800"/>
              </a:lnSpc>
              <a:spcBef>
                <a:spcPts val="70"/>
              </a:spcBef>
              <a:buSzPct val="130769"/>
              <a:buFont typeface="Arial"/>
              <a:buChar char="•"/>
              <a:tabLst>
                <a:tab pos="91440" algn="l"/>
              </a:tabLst>
            </a:pPr>
            <a:r>
              <a:rPr sz="1300" spc="140" dirty="0">
                <a:solidFill>
                  <a:srgbClr val="0D0D0D"/>
                </a:solidFill>
                <a:latin typeface="Calibri"/>
                <a:cs typeface="Calibri"/>
              </a:rPr>
              <a:t>Τώρα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40" dirty="0">
                <a:solidFill>
                  <a:srgbClr val="0D0D0D"/>
                </a:solidFill>
                <a:latin typeface="Calibri"/>
                <a:cs typeface="Calibri"/>
              </a:rPr>
              <a:t>που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έχουμε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τις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0D0D0D"/>
                </a:solidFill>
                <a:latin typeface="Calibri"/>
                <a:cs typeface="Calibri"/>
              </a:rPr>
              <a:t>IPS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0D0D0D"/>
                </a:solidFill>
                <a:latin typeface="Calibri"/>
                <a:cs typeface="Calibri"/>
              </a:rPr>
              <a:t>(Intrusion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Prevention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System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-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Σύστημα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πρόληψης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εισβολών)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των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συσκευών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δικτύου,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βεβαιωθείτε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0D0D0D"/>
                </a:solidFill>
                <a:latin typeface="Calibri"/>
                <a:cs typeface="Calibri"/>
              </a:rPr>
              <a:t>ότι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όλες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0D0D0D"/>
                </a:solidFill>
                <a:latin typeface="Calibri"/>
                <a:cs typeface="Calibri"/>
              </a:rPr>
              <a:t>οι </a:t>
            </a:r>
            <a:r>
              <a:rPr sz="1300" spc="-2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συσκευές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μπορούν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40" dirty="0">
                <a:solidFill>
                  <a:srgbClr val="0D0D0D"/>
                </a:solidFill>
                <a:latin typeface="Calibri"/>
                <a:cs typeface="Calibri"/>
              </a:rPr>
              <a:t>η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μία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.</a:t>
            </a:r>
            <a:endParaRPr sz="13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0D0D0D"/>
              </a:buClr>
              <a:buFont typeface="Arial"/>
              <a:buChar char="•"/>
            </a:pPr>
            <a:endParaRPr sz="1300" dirty="0">
              <a:latin typeface="Calibri"/>
              <a:cs typeface="Calibri"/>
            </a:endParaRPr>
          </a:p>
          <a:p>
            <a:pPr marL="91440" indent="-78740">
              <a:lnSpc>
                <a:spcPct val="100000"/>
              </a:lnSpc>
              <a:spcBef>
                <a:spcPts val="919"/>
              </a:spcBef>
              <a:buSzPct val="130769"/>
              <a:buFont typeface="Arial"/>
              <a:buChar char="•"/>
              <a:tabLst>
                <a:tab pos="91440" algn="l"/>
              </a:tabLst>
            </a:pP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Χρησιμοποιήστε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85" dirty="0">
                <a:solidFill>
                  <a:srgbClr val="0D0D0D"/>
                </a:solidFill>
                <a:latin typeface="Calibri"/>
                <a:cs typeface="Calibri"/>
              </a:rPr>
              <a:t>ping</a:t>
            </a:r>
            <a:r>
              <a:rPr sz="1300" b="1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lang="en-US" sz="1300" b="1" spc="55" dirty="0">
                <a:solidFill>
                  <a:srgbClr val="0D0D0D"/>
                </a:solidFill>
                <a:latin typeface="Calibri"/>
                <a:cs typeface="Calibri"/>
              </a:rPr>
              <a:t>&lt;</a:t>
            </a:r>
            <a:r>
              <a:rPr sz="1300" b="1" spc="95" dirty="0">
                <a:solidFill>
                  <a:srgbClr val="0D0D0D"/>
                </a:solidFill>
                <a:latin typeface="Calibri"/>
                <a:cs typeface="Calibri"/>
              </a:rPr>
              <a:t>διεύθυνση</a:t>
            </a:r>
            <a:r>
              <a:rPr sz="1300" b="1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75" dirty="0">
                <a:solidFill>
                  <a:srgbClr val="0D0D0D"/>
                </a:solidFill>
                <a:latin typeface="Calibri"/>
                <a:cs typeface="Calibri"/>
              </a:rPr>
              <a:t>IP</a:t>
            </a:r>
            <a:r>
              <a:rPr sz="1300" b="1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95" dirty="0">
                <a:solidFill>
                  <a:srgbClr val="0D0D0D"/>
                </a:solidFill>
                <a:latin typeface="Calibri"/>
                <a:cs typeface="Calibri"/>
              </a:rPr>
              <a:t>προορισμού&gt;</a:t>
            </a:r>
            <a:r>
              <a:rPr sz="1300" b="1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ελέγξετε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την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επιτυχή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εγκατάσταση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του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0D0D0D"/>
                </a:solidFill>
                <a:latin typeface="Calibri"/>
                <a:cs typeface="Calibri"/>
              </a:rPr>
              <a:t>δικτύου.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02254" y="2770187"/>
            <a:ext cx="10496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Εξυ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π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η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ρ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ε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τ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η</a:t>
            </a:r>
            <a:r>
              <a:rPr sz="1300" spc="35" dirty="0">
                <a:solidFill>
                  <a:srgbClr val="0D0D0D"/>
                </a:solidFill>
                <a:latin typeface="Calibri"/>
                <a:cs typeface="Calibri"/>
              </a:rPr>
              <a:t>τ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ή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75942" y="2794317"/>
            <a:ext cx="74104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65" dirty="0">
                <a:solidFill>
                  <a:srgbClr val="0D0D0D"/>
                </a:solidFill>
                <a:latin typeface="Calibri"/>
                <a:cs typeface="Calibri"/>
              </a:rPr>
              <a:t>W</a:t>
            </a:r>
            <a:r>
              <a:rPr sz="1300" spc="30" dirty="0">
                <a:solidFill>
                  <a:srgbClr val="0D0D0D"/>
                </a:solidFill>
                <a:latin typeface="Calibri"/>
                <a:cs typeface="Calibri"/>
              </a:rPr>
              <a:t>i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nd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o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w</a:t>
            </a:r>
            <a:r>
              <a:rPr sz="1300" spc="75" dirty="0">
                <a:solidFill>
                  <a:srgbClr val="0D0D0D"/>
                </a:solidFill>
                <a:latin typeface="Calibri"/>
                <a:cs typeface="Calibri"/>
              </a:rPr>
              <a:t>s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96022" y="3127057"/>
            <a:ext cx="4297045" cy="3075305"/>
            <a:chOff x="1196022" y="3127057"/>
            <a:chExt cx="4297045" cy="307530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0310" y="3127057"/>
              <a:ext cx="4282757" cy="307530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10310" y="3747135"/>
              <a:ext cx="3342640" cy="770255"/>
            </a:xfrm>
            <a:custGeom>
              <a:avLst/>
              <a:gdLst/>
              <a:ahLst/>
              <a:cxnLst/>
              <a:rect l="l" t="t" r="r" b="b"/>
              <a:pathLst>
                <a:path w="3342640" h="770254">
                  <a:moveTo>
                    <a:pt x="0" y="0"/>
                  </a:moveTo>
                  <a:lnTo>
                    <a:pt x="3342640" y="0"/>
                  </a:lnTo>
                  <a:lnTo>
                    <a:pt x="3342640" y="769937"/>
                  </a:lnTo>
                  <a:lnTo>
                    <a:pt x="0" y="769937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176952" y="6233159"/>
            <a:ext cx="1358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0"/>
              </a:lnSpc>
            </a:pPr>
            <a:r>
              <a:rPr sz="800" spc="10" dirty="0">
                <a:latin typeface="Calibri"/>
                <a:cs typeface="Calibri"/>
              </a:rPr>
              <a:t>2</a:t>
            </a:r>
            <a:r>
              <a:rPr sz="800" spc="40" dirty="0"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96210" y="6336982"/>
            <a:ext cx="124841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5"/>
              </a:lnSpc>
            </a:pPr>
            <a:r>
              <a:rPr sz="1300" spc="45" dirty="0">
                <a:latin typeface="Calibri"/>
                <a:cs typeface="Calibri"/>
              </a:rPr>
              <a:t>192.168.122.109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61934" y="6409372"/>
            <a:ext cx="115760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35"/>
              </a:lnSpc>
            </a:pPr>
            <a:r>
              <a:rPr sz="1300" spc="45" dirty="0">
                <a:latin typeface="Calibri"/>
                <a:cs typeface="Calibri"/>
              </a:rPr>
              <a:t>192.168.122.21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2560320">
              <a:lnSpc>
                <a:spcPct val="100000"/>
              </a:lnSpc>
              <a:spcBef>
                <a:spcPts val="100"/>
              </a:spcBef>
            </a:pPr>
            <a:r>
              <a:rPr spc="130" dirty="0"/>
              <a:t>Επιθετικά </a:t>
            </a:r>
            <a:r>
              <a:rPr spc="110" dirty="0"/>
              <a:t>εργαλεία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515" y="5975350"/>
            <a:ext cx="3241992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57669" y="0"/>
            <a:ext cx="4086225" cy="6880225"/>
            <a:chOff x="6757669" y="0"/>
            <a:chExt cx="4086225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7669" y="1813560"/>
              <a:ext cx="917575" cy="91757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847214" y="1813560"/>
            <a:ext cx="4912995" cy="917575"/>
            <a:chOff x="1847214" y="1813560"/>
            <a:chExt cx="4912995" cy="91757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7214" y="1813560"/>
              <a:ext cx="917575" cy="9175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763837" y="2233930"/>
              <a:ext cx="3996690" cy="76200"/>
            </a:xfrm>
            <a:custGeom>
              <a:avLst/>
              <a:gdLst/>
              <a:ahLst/>
              <a:cxnLst/>
              <a:rect l="l" t="t" r="r" b="b"/>
              <a:pathLst>
                <a:path w="3996690" h="76200">
                  <a:moveTo>
                    <a:pt x="3920172" y="0"/>
                  </a:moveTo>
                  <a:lnTo>
                    <a:pt x="3920172" y="76200"/>
                  </a:lnTo>
                  <a:lnTo>
                    <a:pt x="3974147" y="49212"/>
                  </a:lnTo>
                  <a:lnTo>
                    <a:pt x="3932872" y="49212"/>
                  </a:lnTo>
                  <a:lnTo>
                    <a:pt x="3932872" y="26987"/>
                  </a:lnTo>
                  <a:lnTo>
                    <a:pt x="3974147" y="26987"/>
                  </a:lnTo>
                  <a:lnTo>
                    <a:pt x="3920172" y="0"/>
                  </a:lnTo>
                  <a:close/>
                </a:path>
                <a:path w="3996690" h="76200">
                  <a:moveTo>
                    <a:pt x="3920172" y="26987"/>
                  </a:moveTo>
                  <a:lnTo>
                    <a:pt x="0" y="26987"/>
                  </a:lnTo>
                  <a:lnTo>
                    <a:pt x="0" y="49212"/>
                  </a:lnTo>
                  <a:lnTo>
                    <a:pt x="3920172" y="49212"/>
                  </a:lnTo>
                  <a:lnTo>
                    <a:pt x="3920172" y="26987"/>
                  </a:lnTo>
                  <a:close/>
                </a:path>
                <a:path w="3996690" h="76200">
                  <a:moveTo>
                    <a:pt x="3974147" y="26987"/>
                  </a:moveTo>
                  <a:lnTo>
                    <a:pt x="3932872" y="26987"/>
                  </a:lnTo>
                  <a:lnTo>
                    <a:pt x="3932872" y="49212"/>
                  </a:lnTo>
                  <a:lnTo>
                    <a:pt x="3974147" y="49212"/>
                  </a:lnTo>
                  <a:lnTo>
                    <a:pt x="3996372" y="38100"/>
                  </a:lnTo>
                  <a:lnTo>
                    <a:pt x="3974147" y="269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63702" y="3895407"/>
            <a:ext cx="917575" cy="91757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850389" y="3889375"/>
            <a:ext cx="4914900" cy="917575"/>
            <a:chOff x="1850389" y="3889375"/>
            <a:chExt cx="4914900" cy="91757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0389" y="3889375"/>
              <a:ext cx="917575" cy="9175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766694" y="4309744"/>
              <a:ext cx="1460500" cy="76200"/>
            </a:xfrm>
            <a:custGeom>
              <a:avLst/>
              <a:gdLst/>
              <a:ahLst/>
              <a:cxnLst/>
              <a:rect l="l" t="t" r="r" b="b"/>
              <a:pathLst>
                <a:path w="1460500" h="76200">
                  <a:moveTo>
                    <a:pt x="1383982" y="0"/>
                  </a:moveTo>
                  <a:lnTo>
                    <a:pt x="1383982" y="76199"/>
                  </a:lnTo>
                  <a:lnTo>
                    <a:pt x="1437957" y="49212"/>
                  </a:lnTo>
                  <a:lnTo>
                    <a:pt x="1396682" y="49212"/>
                  </a:lnTo>
                  <a:lnTo>
                    <a:pt x="1396682" y="26987"/>
                  </a:lnTo>
                  <a:lnTo>
                    <a:pt x="1437957" y="26987"/>
                  </a:lnTo>
                  <a:lnTo>
                    <a:pt x="1383982" y="0"/>
                  </a:lnTo>
                  <a:close/>
                </a:path>
                <a:path w="1460500" h="76200">
                  <a:moveTo>
                    <a:pt x="1383982" y="26987"/>
                  </a:moveTo>
                  <a:lnTo>
                    <a:pt x="0" y="26987"/>
                  </a:lnTo>
                  <a:lnTo>
                    <a:pt x="0" y="49212"/>
                  </a:lnTo>
                  <a:lnTo>
                    <a:pt x="1383982" y="49212"/>
                  </a:lnTo>
                  <a:lnTo>
                    <a:pt x="1383982" y="26987"/>
                  </a:lnTo>
                  <a:close/>
                </a:path>
                <a:path w="1460500" h="76200">
                  <a:moveTo>
                    <a:pt x="1437957" y="26987"/>
                  </a:moveTo>
                  <a:lnTo>
                    <a:pt x="1396682" y="26987"/>
                  </a:lnTo>
                  <a:lnTo>
                    <a:pt x="1396682" y="49212"/>
                  </a:lnTo>
                  <a:lnTo>
                    <a:pt x="1437957" y="49212"/>
                  </a:lnTo>
                  <a:lnTo>
                    <a:pt x="1460182" y="38099"/>
                  </a:lnTo>
                  <a:lnTo>
                    <a:pt x="1437957" y="269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24654" y="3889375"/>
              <a:ext cx="917575" cy="9175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140960" y="4316094"/>
              <a:ext cx="1624330" cy="76200"/>
            </a:xfrm>
            <a:custGeom>
              <a:avLst/>
              <a:gdLst/>
              <a:ahLst/>
              <a:cxnLst/>
              <a:rect l="l" t="t" r="r" b="b"/>
              <a:pathLst>
                <a:path w="1624329" h="76200">
                  <a:moveTo>
                    <a:pt x="1548447" y="0"/>
                  </a:moveTo>
                  <a:lnTo>
                    <a:pt x="1548377" y="26935"/>
                  </a:lnTo>
                  <a:lnTo>
                    <a:pt x="1561147" y="26987"/>
                  </a:lnTo>
                  <a:lnTo>
                    <a:pt x="1560830" y="49212"/>
                  </a:lnTo>
                  <a:lnTo>
                    <a:pt x="1548130" y="49212"/>
                  </a:lnTo>
                  <a:lnTo>
                    <a:pt x="1548130" y="76199"/>
                  </a:lnTo>
                  <a:lnTo>
                    <a:pt x="1602527" y="49160"/>
                  </a:lnTo>
                  <a:lnTo>
                    <a:pt x="1624330" y="38417"/>
                  </a:lnTo>
                  <a:lnTo>
                    <a:pt x="1602001" y="26935"/>
                  </a:lnTo>
                  <a:lnTo>
                    <a:pt x="1548447" y="0"/>
                  </a:lnTo>
                  <a:close/>
                </a:path>
                <a:path w="1624329" h="76200">
                  <a:moveTo>
                    <a:pt x="1561147" y="26987"/>
                  </a:moveTo>
                  <a:lnTo>
                    <a:pt x="1548447" y="26987"/>
                  </a:lnTo>
                  <a:lnTo>
                    <a:pt x="1548130" y="49160"/>
                  </a:lnTo>
                  <a:lnTo>
                    <a:pt x="1560830" y="49212"/>
                  </a:lnTo>
                  <a:lnTo>
                    <a:pt x="1561147" y="26987"/>
                  </a:lnTo>
                  <a:close/>
                </a:path>
                <a:path w="1624329" h="76200">
                  <a:moveTo>
                    <a:pt x="0" y="20637"/>
                  </a:moveTo>
                  <a:lnTo>
                    <a:pt x="0" y="42862"/>
                  </a:lnTo>
                  <a:lnTo>
                    <a:pt x="1548130" y="49160"/>
                  </a:lnTo>
                  <a:lnTo>
                    <a:pt x="1548377" y="26935"/>
                  </a:lnTo>
                  <a:lnTo>
                    <a:pt x="0" y="206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75030" y="427354"/>
            <a:ext cx="1852295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spc="105" dirty="0">
                <a:solidFill>
                  <a:srgbClr val="000000"/>
                </a:solidFill>
              </a:rPr>
              <a:t>Επίθεση</a:t>
            </a:r>
            <a:r>
              <a:rPr sz="2050" spc="85" dirty="0">
                <a:solidFill>
                  <a:srgbClr val="000000"/>
                </a:solidFill>
              </a:rPr>
              <a:t> </a:t>
            </a:r>
            <a:r>
              <a:rPr sz="2050" spc="120" dirty="0">
                <a:solidFill>
                  <a:srgbClr val="000000"/>
                </a:solidFill>
              </a:rPr>
              <a:t>MITM</a:t>
            </a:r>
            <a:endParaRPr sz="2050"/>
          </a:p>
        </p:txBody>
      </p:sp>
      <p:sp>
        <p:nvSpPr>
          <p:cNvPr id="16" name="object 16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45004" y="2556509"/>
            <a:ext cx="6051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0" dirty="0">
                <a:latin typeface="Calibri"/>
                <a:cs typeface="Calibri"/>
              </a:rPr>
              <a:t>Χ</a:t>
            </a:r>
            <a:r>
              <a:rPr sz="1300" spc="5" dirty="0">
                <a:latin typeface="Calibri"/>
                <a:cs typeface="Calibri"/>
              </a:rPr>
              <a:t>ρ</a:t>
            </a:r>
            <a:r>
              <a:rPr sz="1300" spc="10" dirty="0">
                <a:latin typeface="Calibri"/>
                <a:cs typeface="Calibri"/>
              </a:rPr>
              <a:t>ήσ</a:t>
            </a:r>
            <a:r>
              <a:rPr sz="1300" dirty="0">
                <a:latin typeface="Calibri"/>
                <a:cs typeface="Calibri"/>
              </a:rPr>
              <a:t>τ</a:t>
            </a:r>
            <a:r>
              <a:rPr sz="1300" spc="10" dirty="0">
                <a:latin typeface="Calibri"/>
                <a:cs typeface="Calibri"/>
              </a:rPr>
              <a:t>η</a:t>
            </a:r>
            <a:r>
              <a:rPr sz="1300" spc="25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33575" y="4527867"/>
            <a:ext cx="6051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0" dirty="0">
                <a:latin typeface="Calibri"/>
                <a:cs typeface="Calibri"/>
              </a:rPr>
              <a:t>Χ</a:t>
            </a:r>
            <a:r>
              <a:rPr sz="1300" spc="5" dirty="0">
                <a:latin typeface="Calibri"/>
                <a:cs typeface="Calibri"/>
              </a:rPr>
              <a:t>ρ</a:t>
            </a:r>
            <a:r>
              <a:rPr sz="1300" spc="10" dirty="0">
                <a:latin typeface="Calibri"/>
                <a:cs typeface="Calibri"/>
              </a:rPr>
              <a:t>ήσ</a:t>
            </a:r>
            <a:r>
              <a:rPr sz="1300" dirty="0">
                <a:latin typeface="Calibri"/>
                <a:cs typeface="Calibri"/>
              </a:rPr>
              <a:t>τ</a:t>
            </a:r>
            <a:r>
              <a:rPr sz="1300" spc="10" dirty="0">
                <a:latin typeface="Calibri"/>
                <a:cs typeface="Calibri"/>
              </a:rPr>
              <a:t>η</a:t>
            </a:r>
            <a:r>
              <a:rPr sz="1300" spc="25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84015" y="3498532"/>
            <a:ext cx="10750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14" dirty="0">
                <a:latin typeface="Calibri"/>
                <a:cs typeface="Calibri"/>
              </a:rPr>
              <a:t>Ε</a:t>
            </a:r>
            <a:r>
              <a:rPr sz="1300" spc="130" dirty="0">
                <a:latin typeface="Calibri"/>
                <a:cs typeface="Calibri"/>
              </a:rPr>
              <a:t>π</a:t>
            </a:r>
            <a:r>
              <a:rPr sz="1300" spc="60" dirty="0">
                <a:latin typeface="Calibri"/>
                <a:cs typeface="Calibri"/>
              </a:rPr>
              <a:t>ι</a:t>
            </a:r>
            <a:r>
              <a:rPr sz="1300" spc="85" dirty="0">
                <a:latin typeface="Calibri"/>
                <a:cs typeface="Calibri"/>
              </a:rPr>
              <a:t>τ</a:t>
            </a:r>
            <a:r>
              <a:rPr sz="1300" spc="60" dirty="0">
                <a:latin typeface="Calibri"/>
                <a:cs typeface="Calibri"/>
              </a:rPr>
              <a:t>ι</a:t>
            </a:r>
            <a:r>
              <a:rPr sz="1300" spc="130" dirty="0">
                <a:latin typeface="Calibri"/>
                <a:cs typeface="Calibri"/>
              </a:rPr>
              <a:t>θ</a:t>
            </a:r>
            <a:r>
              <a:rPr sz="1300" spc="105" dirty="0">
                <a:latin typeface="Calibri"/>
                <a:cs typeface="Calibri"/>
              </a:rPr>
              <a:t>έ</a:t>
            </a:r>
            <a:r>
              <a:rPr sz="1300" spc="125" dirty="0">
                <a:latin typeface="Calibri"/>
                <a:cs typeface="Calibri"/>
              </a:rPr>
              <a:t>μ</a:t>
            </a:r>
            <a:r>
              <a:rPr sz="1300" spc="105" dirty="0">
                <a:latin typeface="Calibri"/>
                <a:cs typeface="Calibri"/>
              </a:rPr>
              <a:t>εν</a:t>
            </a:r>
            <a:r>
              <a:rPr sz="1300" spc="120" dirty="0">
                <a:latin typeface="Calibri"/>
                <a:cs typeface="Calibri"/>
              </a:rPr>
              <a:t>ο</a:t>
            </a:r>
            <a:r>
              <a:rPr sz="1300" spc="105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88384" y="4879340"/>
            <a:ext cx="2326005" cy="1073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100"/>
              </a:spcBef>
            </a:pPr>
            <a:r>
              <a:rPr sz="1300" spc="105" dirty="0">
                <a:latin typeface="Calibri"/>
                <a:cs typeface="Calibri"/>
              </a:rPr>
              <a:t>Αποκάλυψη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διαπιστευτηρίων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πακέτων δεδομένων </a:t>
            </a:r>
            <a:r>
              <a:rPr sz="1300" spc="10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Έγχυση κώδικα </a:t>
            </a:r>
            <a:r>
              <a:rPr sz="1300" spc="10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προγραμματισμού</a:t>
            </a:r>
            <a:endParaRPr sz="1300">
              <a:latin typeface="Calibri"/>
              <a:cs typeface="Calibri"/>
            </a:endParaRPr>
          </a:p>
          <a:p>
            <a:pPr marL="546735">
              <a:lnSpc>
                <a:spcPct val="100000"/>
              </a:lnSpc>
              <a:spcBef>
                <a:spcPts val="455"/>
              </a:spcBef>
            </a:pPr>
            <a:r>
              <a:rPr sz="1300" spc="145" dirty="0">
                <a:latin typeface="Calibri"/>
                <a:cs typeface="Calibri"/>
              </a:rPr>
              <a:t>Και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άλλα...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27850" y="2556509"/>
            <a:ext cx="6229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5" dirty="0">
                <a:latin typeface="Calibri"/>
                <a:cs typeface="Calibri"/>
              </a:rPr>
              <a:t>Ί</a:t>
            </a:r>
            <a:r>
              <a:rPr sz="1300" spc="45" dirty="0">
                <a:latin typeface="Calibri"/>
                <a:cs typeface="Calibri"/>
              </a:rPr>
              <a:t>ν</a:t>
            </a:r>
            <a:r>
              <a:rPr sz="1300" spc="35" dirty="0">
                <a:latin typeface="Calibri"/>
                <a:cs typeface="Calibri"/>
              </a:rPr>
              <a:t>τ</a:t>
            </a:r>
            <a:r>
              <a:rPr sz="1300" spc="45" dirty="0">
                <a:latin typeface="Calibri"/>
                <a:cs typeface="Calibri"/>
              </a:rPr>
              <a:t>ε</a:t>
            </a:r>
            <a:r>
              <a:rPr sz="1300" spc="50" dirty="0">
                <a:latin typeface="Calibri"/>
                <a:cs typeface="Calibri"/>
              </a:rPr>
              <a:t>ρ</a:t>
            </a:r>
            <a:r>
              <a:rPr sz="1300" spc="45" dirty="0">
                <a:latin typeface="Calibri"/>
                <a:cs typeface="Calibri"/>
              </a:rPr>
              <a:t>νε</a:t>
            </a:r>
            <a:r>
              <a:rPr sz="1300" spc="50" dirty="0">
                <a:latin typeface="Calibri"/>
                <a:cs typeface="Calibri"/>
              </a:rPr>
              <a:t>τ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77990" y="4527867"/>
            <a:ext cx="6229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5" dirty="0">
                <a:latin typeface="Calibri"/>
                <a:cs typeface="Calibri"/>
              </a:rPr>
              <a:t>Ί</a:t>
            </a:r>
            <a:r>
              <a:rPr sz="1300" spc="45" dirty="0">
                <a:latin typeface="Calibri"/>
                <a:cs typeface="Calibri"/>
              </a:rPr>
              <a:t>ν</a:t>
            </a:r>
            <a:r>
              <a:rPr sz="1300" spc="35" dirty="0">
                <a:latin typeface="Calibri"/>
                <a:cs typeface="Calibri"/>
              </a:rPr>
              <a:t>τ</a:t>
            </a:r>
            <a:r>
              <a:rPr sz="1300" spc="45" dirty="0">
                <a:latin typeface="Calibri"/>
                <a:cs typeface="Calibri"/>
              </a:rPr>
              <a:t>ε</a:t>
            </a:r>
            <a:r>
              <a:rPr sz="1300" spc="50" dirty="0">
                <a:latin typeface="Calibri"/>
                <a:cs typeface="Calibri"/>
              </a:rPr>
              <a:t>ρ</a:t>
            </a:r>
            <a:r>
              <a:rPr sz="1300" spc="45" dirty="0">
                <a:latin typeface="Calibri"/>
                <a:cs typeface="Calibri"/>
              </a:rPr>
              <a:t>νε</a:t>
            </a:r>
            <a:r>
              <a:rPr sz="1300" spc="50" dirty="0">
                <a:latin typeface="Calibri"/>
                <a:cs typeface="Calibri"/>
              </a:rPr>
              <a:t>τ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77642" y="2838132"/>
            <a:ext cx="1803400" cy="815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300" spc="105" dirty="0">
                <a:latin typeface="Calibri"/>
                <a:cs typeface="Calibri"/>
              </a:rPr>
              <a:t>Μία από </a:t>
            </a:r>
            <a:r>
              <a:rPr sz="1300" spc="65" dirty="0">
                <a:latin typeface="Calibri"/>
                <a:cs typeface="Calibri"/>
              </a:rPr>
              <a:t>τις </a:t>
            </a:r>
            <a:r>
              <a:rPr sz="1300" spc="95" dirty="0">
                <a:latin typeface="Calibri"/>
                <a:cs typeface="Calibri"/>
              </a:rPr>
              <a:t>μεθόδους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για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να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επιτευχθεί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αυτό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είναι </a:t>
            </a:r>
            <a:r>
              <a:rPr sz="1300" spc="105" dirty="0">
                <a:latin typeface="Calibri"/>
                <a:cs typeface="Calibri"/>
              </a:rPr>
              <a:t>η </a:t>
            </a:r>
            <a:r>
              <a:rPr sz="1300" spc="80" dirty="0">
                <a:latin typeface="Calibri"/>
                <a:cs typeface="Calibri"/>
              </a:rPr>
              <a:t>επίθεση </a:t>
            </a:r>
            <a:r>
              <a:rPr sz="1300" spc="105" dirty="0">
                <a:latin typeface="Calibri"/>
                <a:cs typeface="Calibri"/>
              </a:rPr>
              <a:t>ARP </a:t>
            </a:r>
            <a:r>
              <a:rPr sz="1300" spc="110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spoofing.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176952" y="623665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Calibri"/>
                <a:cs typeface="Calibri"/>
              </a:rPr>
              <a:t>2</a:t>
            </a:r>
            <a:r>
              <a:rPr sz="800" spc="40" dirty="0"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5632" y="5059679"/>
              <a:ext cx="929639" cy="179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025197" y="633412"/>
            <a:ext cx="5481955" cy="70739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056764" marR="5080" indent="-2044064">
              <a:lnSpc>
                <a:spcPts val="2610"/>
              </a:lnSpc>
              <a:spcBef>
                <a:spcPts val="310"/>
              </a:spcBef>
            </a:pPr>
            <a:r>
              <a:rPr sz="2300" spc="190" dirty="0">
                <a:latin typeface="Calibri"/>
                <a:cs typeface="Calibri"/>
              </a:rPr>
              <a:t>Προστασία</a:t>
            </a:r>
            <a:r>
              <a:rPr sz="2300" spc="275" dirty="0">
                <a:latin typeface="Calibri"/>
                <a:cs typeface="Calibri"/>
              </a:rPr>
              <a:t> </a:t>
            </a:r>
            <a:r>
              <a:rPr sz="2300" spc="175" dirty="0">
                <a:latin typeface="Calibri"/>
                <a:cs typeface="Calibri"/>
              </a:rPr>
              <a:t>δικτύου</a:t>
            </a:r>
            <a:r>
              <a:rPr sz="2300" spc="270" dirty="0">
                <a:latin typeface="Calibri"/>
                <a:cs typeface="Calibri"/>
              </a:rPr>
              <a:t> </a:t>
            </a:r>
            <a:r>
              <a:rPr sz="2300" spc="160" dirty="0">
                <a:latin typeface="Calibri"/>
                <a:cs typeface="Calibri"/>
              </a:rPr>
              <a:t>για</a:t>
            </a:r>
            <a:r>
              <a:rPr sz="2300" spc="295" dirty="0">
                <a:latin typeface="Calibri"/>
                <a:cs typeface="Calibri"/>
              </a:rPr>
              <a:t> </a:t>
            </a:r>
            <a:r>
              <a:rPr sz="2300" spc="160" dirty="0">
                <a:latin typeface="Calibri"/>
                <a:cs typeface="Calibri"/>
              </a:rPr>
              <a:t>τον</a:t>
            </a:r>
            <a:r>
              <a:rPr sz="2300" spc="270" dirty="0">
                <a:latin typeface="Calibri"/>
                <a:cs typeface="Calibri"/>
              </a:rPr>
              <a:t> </a:t>
            </a:r>
            <a:r>
              <a:rPr sz="2300" spc="175" dirty="0">
                <a:latin typeface="Calibri"/>
                <a:cs typeface="Calibri"/>
              </a:rPr>
              <a:t>έλεγχο</a:t>
            </a:r>
            <a:r>
              <a:rPr sz="2300" spc="265" dirty="0">
                <a:latin typeface="Calibri"/>
                <a:cs typeface="Calibri"/>
              </a:rPr>
              <a:t> </a:t>
            </a:r>
            <a:r>
              <a:rPr sz="2300" spc="150" dirty="0">
                <a:latin typeface="Calibri"/>
                <a:cs typeface="Calibri"/>
              </a:rPr>
              <a:t>της </a:t>
            </a:r>
            <a:r>
              <a:rPr sz="2300" spc="-505" dirty="0">
                <a:latin typeface="Calibri"/>
                <a:cs typeface="Calibri"/>
              </a:rPr>
              <a:t> </a:t>
            </a:r>
            <a:r>
              <a:rPr sz="2300" spc="165" dirty="0">
                <a:latin typeface="Calibri"/>
                <a:cs typeface="Calibri"/>
              </a:rPr>
              <a:t>ενέργειας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80044" y="1397634"/>
            <a:ext cx="15563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75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2300" spc="195" dirty="0">
                <a:solidFill>
                  <a:srgbClr val="FFFFFF"/>
                </a:solidFill>
                <a:latin typeface="Calibri"/>
                <a:cs typeface="Calibri"/>
              </a:rPr>
              <a:t>υσ</a:t>
            </a:r>
            <a:r>
              <a:rPr sz="2300" spc="160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2300" spc="195" dirty="0">
                <a:solidFill>
                  <a:srgbClr val="FFFFFF"/>
                </a:solidFill>
                <a:latin typeface="Calibri"/>
                <a:cs typeface="Calibri"/>
              </a:rPr>
              <a:t>ήμ</a:t>
            </a:r>
            <a:r>
              <a:rPr sz="2300" spc="20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2300" spc="165" dirty="0">
                <a:solidFill>
                  <a:srgbClr val="FFFFFF"/>
                </a:solidFill>
                <a:latin typeface="Calibri"/>
                <a:cs typeface="Calibri"/>
              </a:rPr>
              <a:t>τ</a:t>
            </a:r>
            <a:r>
              <a:rPr sz="2300" spc="130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3265" y="2239009"/>
            <a:ext cx="5932805" cy="2540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5955" marR="235585" indent="-1246505">
              <a:lnSpc>
                <a:spcPct val="100000"/>
              </a:lnSpc>
              <a:spcBef>
                <a:spcPts val="100"/>
              </a:spcBef>
            </a:pPr>
            <a:r>
              <a:rPr sz="1150" b="1" spc="50" dirty="0">
                <a:solidFill>
                  <a:srgbClr val="FFBA00"/>
                </a:solidFill>
                <a:latin typeface="Calibri"/>
                <a:cs typeface="Calibri"/>
              </a:rPr>
              <a:t>Αυτές</a:t>
            </a:r>
            <a:r>
              <a:rPr sz="1150" b="1" spc="2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45" dirty="0">
                <a:solidFill>
                  <a:srgbClr val="FFBA00"/>
                </a:solidFill>
                <a:latin typeface="Calibri"/>
                <a:cs typeface="Calibri"/>
              </a:rPr>
              <a:t>οι</a:t>
            </a:r>
            <a:r>
              <a:rPr sz="11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0" dirty="0">
                <a:solidFill>
                  <a:srgbClr val="FFBA00"/>
                </a:solidFill>
                <a:latin typeface="Calibri"/>
                <a:cs typeface="Calibri"/>
              </a:rPr>
              <a:t>διαφάνειες</a:t>
            </a:r>
            <a:r>
              <a:rPr sz="11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περιγράφουν</a:t>
            </a:r>
            <a:r>
              <a:rPr sz="11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τα</a:t>
            </a:r>
            <a:r>
              <a:rPr sz="11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ουσιώδη</a:t>
            </a:r>
            <a:r>
              <a:rPr sz="11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0" dirty="0">
                <a:solidFill>
                  <a:srgbClr val="FFBA00"/>
                </a:solidFill>
                <a:latin typeface="Calibri"/>
                <a:cs typeface="Calibri"/>
              </a:rPr>
              <a:t>επιθετικά</a:t>
            </a:r>
            <a:r>
              <a:rPr sz="11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0" dirty="0">
                <a:solidFill>
                  <a:srgbClr val="FFBA00"/>
                </a:solidFill>
                <a:latin typeface="Calibri"/>
                <a:cs typeface="Calibri"/>
              </a:rPr>
              <a:t>εργαλεία</a:t>
            </a:r>
            <a:r>
              <a:rPr sz="1150" b="1" spc="3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60" dirty="0">
                <a:solidFill>
                  <a:srgbClr val="FFBA00"/>
                </a:solidFill>
                <a:latin typeface="Calibri"/>
                <a:cs typeface="Calibri"/>
              </a:rPr>
              <a:t>που</a:t>
            </a:r>
            <a:r>
              <a:rPr sz="1150" b="1" spc="3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60" dirty="0">
                <a:solidFill>
                  <a:srgbClr val="FFBA00"/>
                </a:solidFill>
                <a:latin typeface="Calibri"/>
                <a:cs typeface="Calibri"/>
              </a:rPr>
              <a:t>θα </a:t>
            </a:r>
            <a:r>
              <a:rPr sz="1150" b="1" spc="-245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χρησιμοποιηθούν</a:t>
            </a:r>
            <a:r>
              <a:rPr sz="1150" b="1" spc="1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σε</a:t>
            </a:r>
            <a:r>
              <a:rPr sz="115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αυτό</a:t>
            </a:r>
            <a:r>
              <a:rPr sz="115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0" dirty="0">
                <a:solidFill>
                  <a:srgbClr val="FFBA00"/>
                </a:solidFill>
                <a:latin typeface="Calibri"/>
                <a:cs typeface="Calibri"/>
              </a:rPr>
              <a:t>το</a:t>
            </a:r>
            <a:r>
              <a:rPr sz="1150" b="1" spc="2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1150" b="1" spc="55" dirty="0">
                <a:solidFill>
                  <a:srgbClr val="FFBA00"/>
                </a:solidFill>
                <a:latin typeface="Calibri"/>
                <a:cs typeface="Calibri"/>
              </a:rPr>
              <a:t>μάθημα.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Calibri"/>
              <a:cs typeface="Calibri"/>
            </a:endParaRPr>
          </a:p>
          <a:p>
            <a:pPr marL="12065" marR="5080" indent="635" algn="ctr">
              <a:lnSpc>
                <a:spcPct val="100000"/>
              </a:lnSpc>
              <a:tabLst>
                <a:tab pos="5641340" algn="l"/>
              </a:tabLst>
            </a:pPr>
            <a:r>
              <a:rPr sz="1300" spc="100" dirty="0">
                <a:solidFill>
                  <a:srgbClr val="FF0000"/>
                </a:solidFill>
                <a:latin typeface="Calibri"/>
                <a:cs typeface="Calibri"/>
              </a:rPr>
              <a:t>Τα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αυτά </a:t>
            </a:r>
            <a:r>
              <a:rPr sz="1300" spc="85" dirty="0">
                <a:solidFill>
                  <a:srgbClr val="FF0000"/>
                </a:solidFill>
                <a:latin typeface="Calibri"/>
                <a:cs typeface="Calibri"/>
              </a:rPr>
              <a:t>προορίζονται </a:t>
            </a:r>
            <a:r>
              <a:rPr sz="1300" spc="8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χρήση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στο </a:t>
            </a:r>
            <a:r>
              <a:rPr sz="1300" spc="85" dirty="0">
                <a:solidFill>
                  <a:srgbClr val="FF0000"/>
                </a:solidFill>
                <a:latin typeface="Calibri"/>
                <a:cs typeface="Calibri"/>
              </a:rPr>
              <a:t>πλαίσιο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αυτού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του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 μαθήματος</a:t>
            </a:r>
            <a:r>
              <a:rPr sz="13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0000"/>
                </a:solidFill>
                <a:latin typeface="Calibri"/>
                <a:cs typeface="Calibri"/>
              </a:rPr>
              <a:t>για</a:t>
            </a:r>
            <a:r>
              <a:rPr sz="13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3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καταδείξουν</a:t>
            </a:r>
            <a:r>
              <a:rPr sz="13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FF0000"/>
                </a:solidFill>
                <a:latin typeface="Calibri"/>
                <a:cs typeface="Calibri"/>
              </a:rPr>
              <a:t>πώς</a:t>
            </a:r>
            <a:r>
              <a:rPr sz="13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FF0000"/>
                </a:solidFill>
                <a:latin typeface="Calibri"/>
                <a:cs typeface="Calibri"/>
              </a:rPr>
              <a:t>μπορούν</a:t>
            </a:r>
            <a:r>
              <a:rPr sz="13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3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χρησιμοποιηθούν</a:t>
            </a:r>
            <a:r>
              <a:rPr sz="13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διάφορα </a:t>
            </a:r>
            <a:r>
              <a:rPr sz="1300" spc="-2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0000"/>
                </a:solidFill>
                <a:latin typeface="Calibri"/>
                <a:cs typeface="Calibri"/>
              </a:rPr>
              <a:t>εργαλεία </a:t>
            </a:r>
            <a:r>
              <a:rPr sz="1300" spc="8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διάφορες </a:t>
            </a:r>
            <a:r>
              <a:rPr sz="1300" spc="85" dirty="0">
                <a:solidFill>
                  <a:srgbClr val="FF0000"/>
                </a:solidFill>
                <a:latin typeface="Calibri"/>
                <a:cs typeface="Calibri"/>
              </a:rPr>
              <a:t>δραστηριότητες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κυβερνοεπιθέσεων </a:t>
            </a:r>
            <a:r>
              <a:rPr sz="1300" spc="8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να </a:t>
            </a:r>
            <a:r>
              <a:rPr sz="1300" spc="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διευθυνσιοδοτηθούν </a:t>
            </a:r>
            <a:r>
              <a:rPr sz="1300" spc="75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υπάρχουσες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αδυναμίες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ασφάλειας </a:t>
            </a:r>
            <a:r>
              <a:rPr sz="1300" spc="8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300" spc="85" dirty="0">
                <a:solidFill>
                  <a:srgbClr val="FF0000"/>
                </a:solidFill>
                <a:latin typeface="Calibri"/>
                <a:cs typeface="Calibri"/>
              </a:rPr>
              <a:t>την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FF0000"/>
                </a:solidFill>
                <a:latin typeface="Calibri"/>
                <a:cs typeface="Calibri"/>
              </a:rPr>
              <a:t>αποφυγή</a:t>
            </a:r>
            <a:r>
              <a:rPr sz="13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3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0000"/>
                </a:solidFill>
                <a:latin typeface="Calibri"/>
                <a:cs typeface="Calibri"/>
              </a:rPr>
              <a:t>τον</a:t>
            </a:r>
            <a:r>
              <a:rPr sz="13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μετριασμό</a:t>
            </a:r>
            <a:r>
              <a:rPr sz="13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των</a:t>
            </a:r>
            <a:r>
              <a:rPr sz="1300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0000"/>
                </a:solidFill>
                <a:latin typeface="Calibri"/>
                <a:cs typeface="Calibri"/>
              </a:rPr>
              <a:t>σχετικών</a:t>
            </a:r>
            <a:r>
              <a:rPr sz="13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κινδύνων</a:t>
            </a:r>
            <a:r>
              <a:rPr sz="13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στον</a:t>
            </a:r>
            <a:r>
              <a:rPr sz="13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κυβερνοχώρο.	</a:t>
            </a:r>
            <a:r>
              <a:rPr sz="1300" spc="100" dirty="0">
                <a:solidFill>
                  <a:srgbClr val="FF0000"/>
                </a:solidFill>
                <a:latin typeface="Calibri"/>
                <a:cs typeface="Calibri"/>
              </a:rPr>
              <a:t>Ως </a:t>
            </a:r>
            <a:r>
              <a:rPr sz="1300" spc="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0000"/>
                </a:solidFill>
                <a:latin typeface="Calibri"/>
                <a:cs typeface="Calibri"/>
              </a:rPr>
              <a:t>εκ τούτου, όλες αυτές </a:t>
            </a:r>
            <a:r>
              <a:rPr sz="1300" spc="75" dirty="0">
                <a:solidFill>
                  <a:srgbClr val="FF0000"/>
                </a:solidFill>
                <a:latin typeface="Calibri"/>
                <a:cs typeface="Calibri"/>
              </a:rPr>
              <a:t>οι </a:t>
            </a:r>
            <a:r>
              <a:rPr sz="1300" spc="85" dirty="0">
                <a:solidFill>
                  <a:srgbClr val="FF0000"/>
                </a:solidFill>
                <a:latin typeface="Calibri"/>
                <a:cs typeface="Calibri"/>
              </a:rPr>
              <a:t>πρακτικές δραστηριότητες προορίζονται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0000"/>
                </a:solidFill>
                <a:latin typeface="Calibri"/>
                <a:cs typeface="Calibri"/>
              </a:rPr>
              <a:t>αποκλειστικά </a:t>
            </a:r>
            <a:r>
              <a:rPr sz="1300" spc="8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μόνο </a:t>
            </a:r>
            <a:r>
              <a:rPr sz="1300" spc="8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300" spc="85" dirty="0">
                <a:solidFill>
                  <a:srgbClr val="FF0000"/>
                </a:solidFill>
                <a:latin typeface="Calibri"/>
                <a:cs typeface="Calibri"/>
              </a:rPr>
              <a:t>εκπαιδευτικούς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σκοπούς </a:t>
            </a:r>
            <a:r>
              <a:rPr sz="1300" spc="80" dirty="0">
                <a:solidFill>
                  <a:srgbClr val="FF0000"/>
                </a:solidFill>
                <a:latin typeface="Calibri"/>
                <a:cs typeface="Calibri"/>
              </a:rPr>
              <a:t>και </a:t>
            </a:r>
            <a:r>
              <a:rPr sz="1300" spc="110" dirty="0">
                <a:solidFill>
                  <a:srgbClr val="FF0000"/>
                </a:solidFill>
                <a:latin typeface="Calibri"/>
                <a:cs typeface="Calibri"/>
              </a:rPr>
              <a:t>XML </a:t>
            </a:r>
            <a:r>
              <a:rPr sz="1300" spc="75" dirty="0">
                <a:solidFill>
                  <a:srgbClr val="FF0000"/>
                </a:solidFill>
                <a:latin typeface="Calibri"/>
                <a:cs typeface="Calibri"/>
              </a:rPr>
              <a:t>(Extensible </a:t>
            </a:r>
            <a:r>
              <a:rPr sz="1300" spc="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FF0000"/>
                </a:solidFill>
                <a:latin typeface="Calibri"/>
                <a:cs typeface="Calibri"/>
              </a:rPr>
              <a:t>Markup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Language </a:t>
            </a:r>
            <a:r>
              <a:rPr sz="1300" spc="60" dirty="0">
                <a:solidFill>
                  <a:srgbClr val="FF0000"/>
                </a:solidFill>
                <a:latin typeface="Calibri"/>
                <a:cs typeface="Calibri"/>
              </a:rPr>
              <a:t>-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δομημένη </a:t>
            </a:r>
            <a:r>
              <a:rPr sz="1300" spc="105" dirty="0">
                <a:solidFill>
                  <a:srgbClr val="FF0000"/>
                </a:solidFill>
                <a:latin typeface="Calibri"/>
                <a:cs typeface="Calibri"/>
              </a:rPr>
              <a:t>μορφή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ανταλλαγής δεδομένωνn) </a:t>
            </a:r>
            <a:r>
              <a:rPr sz="1300" spc="75" dirty="0">
                <a:solidFill>
                  <a:srgbClr val="FF0000"/>
                </a:solidFill>
                <a:latin typeface="Calibri"/>
                <a:cs typeface="Calibri"/>
              </a:rPr>
              <a:t>όχι </a:t>
            </a:r>
            <a:r>
              <a:rPr sz="1300" spc="80" dirty="0">
                <a:solidFill>
                  <a:srgbClr val="FF0000"/>
                </a:solidFill>
                <a:latin typeface="Calibri"/>
                <a:cs typeface="Calibri"/>
              </a:rPr>
              <a:t>για </a:t>
            </a:r>
            <a:r>
              <a:rPr sz="1300" spc="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οποιαδήποτε</a:t>
            </a:r>
            <a:r>
              <a:rPr sz="13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άλλη</a:t>
            </a:r>
            <a:r>
              <a:rPr sz="13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κακόβουλη</a:t>
            </a:r>
            <a:r>
              <a:rPr sz="1300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1300" spc="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FF0000"/>
                </a:solidFill>
                <a:latin typeface="Calibri"/>
                <a:cs typeface="Calibri"/>
              </a:rPr>
              <a:t>ανεξουσιοδοτημένη</a:t>
            </a:r>
            <a:r>
              <a:rPr sz="13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FF0000"/>
                </a:solidFill>
                <a:latin typeface="Calibri"/>
                <a:cs typeface="Calibri"/>
              </a:rPr>
              <a:t>δραστηριότητα.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515" y="5640704"/>
            <a:ext cx="3241992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1129" cy="6880225"/>
            <a:chOff x="6882130" y="0"/>
            <a:chExt cx="3961129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75030" y="427037"/>
            <a:ext cx="4196080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spc="125" dirty="0">
                <a:solidFill>
                  <a:srgbClr val="000000"/>
                </a:solidFill>
              </a:rPr>
              <a:t>Τι</a:t>
            </a:r>
            <a:r>
              <a:rPr sz="2050" spc="175" dirty="0">
                <a:solidFill>
                  <a:srgbClr val="000000"/>
                </a:solidFill>
              </a:rPr>
              <a:t> </a:t>
            </a:r>
            <a:r>
              <a:rPr sz="2050" spc="110" dirty="0">
                <a:solidFill>
                  <a:srgbClr val="000000"/>
                </a:solidFill>
              </a:rPr>
              <a:t>είναι</a:t>
            </a:r>
            <a:r>
              <a:rPr sz="2050" spc="130" dirty="0">
                <a:solidFill>
                  <a:srgbClr val="000000"/>
                </a:solidFill>
              </a:rPr>
              <a:t> </a:t>
            </a:r>
            <a:r>
              <a:rPr sz="2050" spc="105" dirty="0">
                <a:solidFill>
                  <a:srgbClr val="000000"/>
                </a:solidFill>
              </a:rPr>
              <a:t>η</a:t>
            </a:r>
            <a:r>
              <a:rPr sz="2050" spc="165" dirty="0">
                <a:solidFill>
                  <a:srgbClr val="000000"/>
                </a:solidFill>
              </a:rPr>
              <a:t> </a:t>
            </a:r>
            <a:r>
              <a:rPr sz="2050" spc="150" dirty="0">
                <a:solidFill>
                  <a:srgbClr val="000000"/>
                </a:solidFill>
              </a:rPr>
              <a:t>επίθεση</a:t>
            </a:r>
            <a:r>
              <a:rPr sz="2050" spc="175" dirty="0">
                <a:solidFill>
                  <a:srgbClr val="000000"/>
                </a:solidFill>
              </a:rPr>
              <a:t> ARP</a:t>
            </a:r>
            <a:r>
              <a:rPr sz="2050" spc="170" dirty="0">
                <a:solidFill>
                  <a:srgbClr val="000000"/>
                </a:solidFill>
              </a:rPr>
              <a:t> </a:t>
            </a:r>
            <a:r>
              <a:rPr sz="2050" spc="160" dirty="0">
                <a:solidFill>
                  <a:srgbClr val="000000"/>
                </a:solidFill>
              </a:rPr>
              <a:t>Spoofing;</a:t>
            </a:r>
            <a:endParaRPr sz="2050"/>
          </a:p>
        </p:txBody>
      </p:sp>
      <p:sp>
        <p:nvSpPr>
          <p:cNvPr id="6" name="object 6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2825" y="1688782"/>
            <a:ext cx="9819005" cy="2853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b="1" spc="145" dirty="0">
                <a:latin typeface="Calibri"/>
                <a:cs typeface="Calibri"/>
              </a:rPr>
              <a:t>Η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b="1" spc="120" dirty="0">
                <a:latin typeface="Calibri"/>
                <a:cs typeface="Calibri"/>
              </a:rPr>
              <a:t>παραποίηση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b="1" spc="125" dirty="0">
                <a:latin typeface="Calibri"/>
                <a:cs typeface="Calibri"/>
              </a:rPr>
              <a:t>ARP</a:t>
            </a:r>
            <a:r>
              <a:rPr sz="1150" b="1" spc="6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λαμβάνει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χώρα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σε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ένα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b="1" spc="105" dirty="0">
                <a:latin typeface="Calibri"/>
                <a:cs typeface="Calibri"/>
              </a:rPr>
              <a:t>τοπικό</a:t>
            </a:r>
            <a:r>
              <a:rPr sz="1150" b="1" spc="50" dirty="0">
                <a:latin typeface="Calibri"/>
                <a:cs typeface="Calibri"/>
              </a:rPr>
              <a:t> </a:t>
            </a:r>
            <a:r>
              <a:rPr sz="1150" b="1" spc="100" dirty="0">
                <a:latin typeface="Calibri"/>
                <a:cs typeface="Calibri"/>
              </a:rPr>
              <a:t>δίκτυο</a:t>
            </a:r>
            <a:r>
              <a:rPr sz="1150" b="1" spc="6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LAN)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b="1" spc="100" dirty="0">
                <a:latin typeface="Calibri"/>
                <a:cs typeface="Calibri"/>
              </a:rPr>
              <a:t>και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βασίζεται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στο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b="1" spc="120" dirty="0">
                <a:latin typeface="Calibri"/>
                <a:cs typeface="Calibri"/>
              </a:rPr>
              <a:t>πρωτόκολλο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b="1" spc="105" dirty="0">
                <a:latin typeface="Calibri"/>
                <a:cs typeface="Calibri"/>
              </a:rPr>
              <a:t>επίλυσης</a:t>
            </a:r>
            <a:r>
              <a:rPr sz="1150" b="1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διευθύνσεων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b="1" spc="95" dirty="0">
                <a:latin typeface="Calibri"/>
                <a:cs typeface="Calibri"/>
              </a:rPr>
              <a:t>(ARP).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1900">
              <a:latin typeface="Calibri"/>
              <a:cs typeface="Calibri"/>
            </a:endParaRPr>
          </a:p>
          <a:p>
            <a:pPr marL="298450" marR="5080" indent="-285750">
              <a:lnSpc>
                <a:spcPts val="1360"/>
              </a:lnSpc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b="1" spc="90" dirty="0">
                <a:latin typeface="Calibri"/>
                <a:cs typeface="Calibri"/>
              </a:rPr>
              <a:t>Το</a:t>
            </a:r>
            <a:r>
              <a:rPr sz="1150" b="1" spc="45" dirty="0">
                <a:latin typeface="Calibri"/>
                <a:cs typeface="Calibri"/>
              </a:rPr>
              <a:t> </a:t>
            </a:r>
            <a:r>
              <a:rPr sz="1150" b="1" spc="95" dirty="0">
                <a:latin typeface="Calibri"/>
                <a:cs typeface="Calibri"/>
              </a:rPr>
              <a:t>ARP</a:t>
            </a:r>
            <a:r>
              <a:rPr sz="1150" b="1" spc="45" dirty="0">
                <a:latin typeface="Calibri"/>
                <a:cs typeface="Calibri"/>
              </a:rPr>
              <a:t> </a:t>
            </a:r>
            <a:r>
              <a:rPr sz="1150" b="1" spc="75" dirty="0">
                <a:latin typeface="Calibri"/>
                <a:cs typeface="Calibri"/>
              </a:rPr>
              <a:t>χρησιμεύει</a:t>
            </a:r>
            <a:r>
              <a:rPr sz="1150" b="1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ως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b="1" spc="90" dirty="0">
                <a:latin typeface="Calibri"/>
                <a:cs typeface="Calibri"/>
              </a:rPr>
              <a:t>πρωτόκολλο</a:t>
            </a:r>
            <a:r>
              <a:rPr sz="1150" b="1" spc="45" dirty="0">
                <a:latin typeface="Calibri"/>
                <a:cs typeface="Calibri"/>
              </a:rPr>
              <a:t> </a:t>
            </a:r>
            <a:r>
              <a:rPr sz="1150" b="1" spc="75" dirty="0">
                <a:latin typeface="Calibri"/>
                <a:cs typeface="Calibri"/>
              </a:rPr>
              <a:t>επικοινωνίας</a:t>
            </a:r>
            <a:r>
              <a:rPr sz="1150" b="1" spc="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που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συνδέει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b="1" spc="60" dirty="0">
                <a:latin typeface="Calibri"/>
                <a:cs typeface="Calibri"/>
              </a:rPr>
              <a:t>τις</a:t>
            </a:r>
            <a:r>
              <a:rPr sz="1150" b="1" spc="45" dirty="0">
                <a:latin typeface="Calibri"/>
                <a:cs typeface="Calibri"/>
              </a:rPr>
              <a:t> </a:t>
            </a:r>
            <a:r>
              <a:rPr sz="1150" b="1" spc="80" dirty="0">
                <a:latin typeface="Calibri"/>
                <a:cs typeface="Calibri"/>
              </a:rPr>
              <a:t>δυναμικές</a:t>
            </a:r>
            <a:r>
              <a:rPr sz="1150" b="1" spc="45" dirty="0">
                <a:latin typeface="Calibri"/>
                <a:cs typeface="Calibri"/>
              </a:rPr>
              <a:t> </a:t>
            </a:r>
            <a:r>
              <a:rPr sz="1150" b="1" spc="75" dirty="0">
                <a:latin typeface="Calibri"/>
                <a:cs typeface="Calibri"/>
              </a:rPr>
              <a:t>διευθύνσεις</a:t>
            </a:r>
            <a:r>
              <a:rPr sz="1150" b="1" spc="40" dirty="0">
                <a:latin typeface="Calibri"/>
                <a:cs typeface="Calibri"/>
              </a:rPr>
              <a:t> </a:t>
            </a:r>
            <a:r>
              <a:rPr sz="1150" b="1" spc="65" dirty="0">
                <a:latin typeface="Calibri"/>
                <a:cs typeface="Calibri"/>
              </a:rPr>
              <a:t>IP</a:t>
            </a:r>
            <a:r>
              <a:rPr sz="1150" b="1" spc="6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55" dirty="0">
                <a:latin typeface="Calibri"/>
                <a:cs typeface="Calibri"/>
              </a:rPr>
              <a:t>τις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b="1" spc="80" dirty="0">
                <a:latin typeface="Calibri"/>
                <a:cs typeface="Calibri"/>
              </a:rPr>
              <a:t>φυσικές</a:t>
            </a:r>
            <a:r>
              <a:rPr sz="1150" b="1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διευθύνσεις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b="1" spc="114" dirty="0">
                <a:latin typeface="Calibri"/>
                <a:cs typeface="Calibri"/>
              </a:rPr>
              <a:t>MAC</a:t>
            </a:r>
            <a:r>
              <a:rPr sz="1150" b="1" spc="45" dirty="0">
                <a:latin typeface="Calibri"/>
                <a:cs typeface="Calibri"/>
              </a:rPr>
              <a:t> </a:t>
            </a:r>
            <a:r>
              <a:rPr sz="1150" b="1" spc="75" dirty="0">
                <a:latin typeface="Calibri"/>
                <a:cs typeface="Calibri"/>
              </a:rPr>
              <a:t>(</a:t>
            </a:r>
            <a:r>
              <a:rPr sz="1150" spc="75" dirty="0">
                <a:latin typeface="Calibri"/>
                <a:cs typeface="Calibri"/>
              </a:rPr>
              <a:t>Διεύθυνση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b="1" spc="85" dirty="0">
                <a:latin typeface="Calibri"/>
                <a:cs typeface="Calibri"/>
              </a:rPr>
              <a:t>φυσικού</a:t>
            </a:r>
            <a:r>
              <a:rPr sz="1150" b="1" spc="35" dirty="0">
                <a:latin typeface="Calibri"/>
                <a:cs typeface="Calibri"/>
              </a:rPr>
              <a:t> </a:t>
            </a:r>
            <a:r>
              <a:rPr sz="1150" b="1" spc="80" dirty="0">
                <a:latin typeface="Calibri"/>
                <a:cs typeface="Calibri"/>
              </a:rPr>
              <a:t>επιπέδου</a:t>
            </a:r>
            <a:r>
              <a:rPr sz="1150" b="1" spc="30" dirty="0">
                <a:latin typeface="Calibri"/>
                <a:cs typeface="Calibri"/>
              </a:rPr>
              <a:t> </a:t>
            </a:r>
            <a:r>
              <a:rPr sz="1150" b="1" spc="75" dirty="0">
                <a:latin typeface="Calibri"/>
                <a:cs typeface="Calibri"/>
              </a:rPr>
              <a:t>δικτύου)</a:t>
            </a:r>
            <a:r>
              <a:rPr sz="1150" b="1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των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μηχανημάτων.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 marL="298450" marR="374650" indent="-285750">
              <a:lnSpc>
                <a:spcPct val="100000"/>
              </a:lnSpc>
              <a:spcBef>
                <a:spcPts val="98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  <a:tab pos="807085" algn="l"/>
              </a:tabLst>
            </a:pPr>
            <a:r>
              <a:rPr sz="1150" b="1" spc="114" dirty="0">
                <a:latin typeface="Calibri"/>
                <a:cs typeface="Calibri"/>
              </a:rPr>
              <a:t>ARP	</a:t>
            </a:r>
            <a:r>
              <a:rPr sz="1150" b="1" spc="120" dirty="0">
                <a:latin typeface="Calibri"/>
                <a:cs typeface="Calibri"/>
              </a:rPr>
              <a:t>Το</a:t>
            </a:r>
            <a:r>
              <a:rPr sz="1150" b="1" spc="45" dirty="0">
                <a:latin typeface="Calibri"/>
                <a:cs typeface="Calibri"/>
              </a:rPr>
              <a:t> </a:t>
            </a:r>
            <a:r>
              <a:rPr sz="1150" b="1" spc="95" dirty="0">
                <a:latin typeface="Calibri"/>
                <a:cs typeface="Calibri"/>
              </a:rPr>
              <a:t>spoofing,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επίσης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γνωστό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5" dirty="0">
                <a:latin typeface="Calibri"/>
                <a:cs typeface="Calibri"/>
              </a:rPr>
              <a:t>ως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25" dirty="0">
                <a:latin typeface="Calibri"/>
                <a:cs typeface="Calibri"/>
              </a:rPr>
              <a:t>ARP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b="1" spc="95" dirty="0">
                <a:latin typeface="Calibri"/>
                <a:cs typeface="Calibri"/>
              </a:rPr>
              <a:t>poisoning,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b="1" spc="95" dirty="0">
                <a:latin typeface="Calibri"/>
                <a:cs typeface="Calibri"/>
              </a:rPr>
              <a:t>είναι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μια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παραπλανητική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τεχνική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που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χρησιμοποιείται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από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χάκερ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για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την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υποκλοπή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δεδομένων.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1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3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spc="80" dirty="0">
                <a:latin typeface="Calibri"/>
                <a:cs typeface="Calibri"/>
              </a:rPr>
              <a:t>Σε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αυτή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την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επίθεση,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χάκερ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b="1" spc="85" dirty="0">
                <a:latin typeface="Calibri"/>
                <a:cs typeface="Calibri"/>
              </a:rPr>
              <a:t>εξαπατά</a:t>
            </a:r>
            <a:r>
              <a:rPr sz="1150" b="1" spc="40" dirty="0">
                <a:latin typeface="Calibri"/>
                <a:cs typeface="Calibri"/>
              </a:rPr>
              <a:t> </a:t>
            </a:r>
            <a:r>
              <a:rPr sz="1150" b="1" spc="80" dirty="0">
                <a:latin typeface="Calibri"/>
                <a:cs typeface="Calibri"/>
              </a:rPr>
              <a:t>μια</a:t>
            </a:r>
            <a:r>
              <a:rPr sz="1150" b="1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συσκευή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ώστε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b="1" spc="90" dirty="0">
                <a:latin typeface="Calibri"/>
                <a:cs typeface="Calibri"/>
              </a:rPr>
              <a:t>να</a:t>
            </a:r>
            <a:r>
              <a:rPr sz="1150" b="1" spc="35" dirty="0">
                <a:latin typeface="Calibri"/>
                <a:cs typeface="Calibri"/>
              </a:rPr>
              <a:t> </a:t>
            </a:r>
            <a:r>
              <a:rPr sz="1150" b="1" spc="70" dirty="0">
                <a:latin typeface="Calibri"/>
                <a:cs typeface="Calibri"/>
              </a:rPr>
              <a:t>στείλει</a:t>
            </a:r>
            <a:r>
              <a:rPr sz="1150" b="1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δεδομένα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b="1" spc="75" dirty="0">
                <a:latin typeface="Calibri"/>
                <a:cs typeface="Calibri"/>
              </a:rPr>
              <a:t>της</a:t>
            </a:r>
            <a:r>
              <a:rPr sz="1150" b="1" spc="40" dirty="0">
                <a:latin typeface="Calibri"/>
                <a:cs typeface="Calibri"/>
              </a:rPr>
              <a:t> </a:t>
            </a:r>
            <a:r>
              <a:rPr sz="1150" b="1" spc="80" dirty="0">
                <a:latin typeface="Calibri"/>
                <a:cs typeface="Calibri"/>
              </a:rPr>
              <a:t>στον</a:t>
            </a:r>
            <a:r>
              <a:rPr sz="1150" b="1" spc="40" dirty="0">
                <a:latin typeface="Calibri"/>
                <a:cs typeface="Calibri"/>
              </a:rPr>
              <a:t> </a:t>
            </a:r>
            <a:r>
              <a:rPr sz="1150" b="1" spc="85" dirty="0">
                <a:latin typeface="Calibri"/>
                <a:cs typeface="Calibri"/>
              </a:rPr>
              <a:t>χάκερ</a:t>
            </a:r>
            <a:r>
              <a:rPr sz="1150" b="1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αντί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την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προβλεπόμενη</a:t>
            </a:r>
            <a:endParaRPr sz="115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65"/>
              </a:spcBef>
            </a:pPr>
            <a:r>
              <a:rPr sz="1150" b="1" spc="75" dirty="0">
                <a:latin typeface="Calibri"/>
                <a:cs typeface="Calibri"/>
              </a:rPr>
              <a:t>παραλήπτη.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9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spc="145" dirty="0">
                <a:latin typeface="Calibri"/>
                <a:cs typeface="Calibri"/>
              </a:rPr>
              <a:t>Με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αυτόν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τον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τρόπο,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ο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b="1" spc="110" dirty="0">
                <a:latin typeface="Calibri"/>
                <a:cs typeface="Calibri"/>
              </a:rPr>
              <a:t>χάκερ</a:t>
            </a:r>
            <a:r>
              <a:rPr sz="1150" b="1" spc="60" dirty="0">
                <a:latin typeface="Calibri"/>
                <a:cs typeface="Calibri"/>
              </a:rPr>
              <a:t> </a:t>
            </a:r>
            <a:r>
              <a:rPr sz="1150" b="1" spc="110" dirty="0">
                <a:latin typeface="Calibri"/>
                <a:cs typeface="Calibri"/>
              </a:rPr>
              <a:t>μπορεί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αποκτήσει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πρόσβαση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στις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b="1" spc="100" dirty="0">
                <a:latin typeface="Calibri"/>
                <a:cs typeface="Calibri"/>
              </a:rPr>
              <a:t>επικοινωνίες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b="1" spc="100" dirty="0">
                <a:latin typeface="Calibri"/>
                <a:cs typeface="Calibri"/>
              </a:rPr>
              <a:t>της</a:t>
            </a:r>
            <a:r>
              <a:rPr sz="1150" b="1" spc="60" dirty="0">
                <a:latin typeface="Calibri"/>
                <a:cs typeface="Calibri"/>
              </a:rPr>
              <a:t> </a:t>
            </a:r>
            <a:r>
              <a:rPr sz="1150" b="1" spc="110" dirty="0">
                <a:latin typeface="Calibri"/>
                <a:cs typeface="Calibri"/>
              </a:rPr>
              <a:t>στοχευμένης</a:t>
            </a:r>
            <a:r>
              <a:rPr sz="1150" b="1" spc="50" dirty="0">
                <a:latin typeface="Calibri"/>
                <a:cs typeface="Calibri"/>
              </a:rPr>
              <a:t> </a:t>
            </a:r>
            <a:r>
              <a:rPr sz="1150" b="1" spc="105" dirty="0">
                <a:latin typeface="Calibri"/>
                <a:cs typeface="Calibri"/>
              </a:rPr>
              <a:t>συσκευής,</a:t>
            </a:r>
            <a:r>
              <a:rPr sz="1150" b="1" spc="55" dirty="0">
                <a:latin typeface="Calibri"/>
                <a:cs typeface="Calibri"/>
              </a:rPr>
              <a:t> </a:t>
            </a:r>
            <a:r>
              <a:rPr sz="1150" b="1" spc="105" dirty="0">
                <a:latin typeface="Calibri"/>
                <a:cs typeface="Calibri"/>
              </a:rPr>
              <a:t>δυνητικά</a:t>
            </a:r>
            <a:r>
              <a:rPr sz="1150" b="1" spc="7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αποκτώντας</a:t>
            </a:r>
            <a:endParaRPr sz="115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545"/>
              </a:spcBef>
            </a:pPr>
            <a:r>
              <a:rPr sz="1150" b="1" spc="80" dirty="0">
                <a:latin typeface="Calibri"/>
                <a:cs typeface="Calibri"/>
              </a:rPr>
              <a:t>ευαίσθητες</a:t>
            </a:r>
            <a:r>
              <a:rPr sz="1150" b="1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πληροφορίες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όπως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b="1" spc="80" dirty="0">
                <a:latin typeface="Calibri"/>
                <a:cs typeface="Calibri"/>
              </a:rPr>
              <a:t>κωδικούς</a:t>
            </a:r>
            <a:r>
              <a:rPr sz="1150" b="1" spc="40" dirty="0">
                <a:latin typeface="Calibri"/>
                <a:cs typeface="Calibri"/>
              </a:rPr>
              <a:t> </a:t>
            </a:r>
            <a:r>
              <a:rPr sz="1150" b="1" spc="90" dirty="0">
                <a:latin typeface="Calibri"/>
                <a:cs typeface="Calibri"/>
              </a:rPr>
              <a:t>πρόσβασης</a:t>
            </a:r>
            <a:r>
              <a:rPr sz="1150" b="1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στοιχεία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b="1" spc="80" dirty="0">
                <a:latin typeface="Calibri"/>
                <a:cs typeface="Calibri"/>
              </a:rPr>
              <a:t>πιστωτικών</a:t>
            </a:r>
            <a:r>
              <a:rPr sz="1150" b="1" spc="50" dirty="0">
                <a:latin typeface="Calibri"/>
                <a:cs typeface="Calibri"/>
              </a:rPr>
              <a:t> </a:t>
            </a:r>
            <a:r>
              <a:rPr sz="1150" b="1" spc="80" dirty="0">
                <a:latin typeface="Calibri"/>
                <a:cs typeface="Calibri"/>
              </a:rPr>
              <a:t>καρτών</a:t>
            </a:r>
            <a:r>
              <a:rPr sz="1150" spc="80" dirty="0">
                <a:latin typeface="Calibri"/>
                <a:cs typeface="Calibri"/>
              </a:rPr>
              <a:t>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2824" y="4728799"/>
            <a:ext cx="9731375" cy="452047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645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  <a:tab pos="1405890" algn="l"/>
              </a:tabLst>
            </a:pPr>
            <a:r>
              <a:rPr lang="el-GR" sz="1200" dirty="0"/>
              <a:t>Οι επιτιθέμενοι μπορούν να χρησιμοποιήσουν το </a:t>
            </a:r>
            <a:r>
              <a:rPr lang="el-GR" sz="1200" b="1" dirty="0"/>
              <a:t>ARP </a:t>
            </a:r>
            <a:r>
              <a:rPr lang="el-GR" sz="1200" b="1" dirty="0" err="1"/>
              <a:t>spoofing</a:t>
            </a:r>
            <a:r>
              <a:rPr lang="el-GR" sz="1200" dirty="0"/>
              <a:t> για </a:t>
            </a:r>
            <a:r>
              <a:rPr lang="el-GR" sz="1200" b="1" dirty="0"/>
              <a:t>παρακολούθηση</a:t>
            </a:r>
            <a:r>
              <a:rPr lang="el-GR" sz="1200" dirty="0"/>
              <a:t>, </a:t>
            </a:r>
            <a:r>
              <a:rPr lang="el-GR" sz="1200" b="1" dirty="0"/>
              <a:t>επιθέσεις τύπου </a:t>
            </a:r>
            <a:r>
              <a:rPr lang="el-GR" sz="1200" b="1" dirty="0" err="1"/>
              <a:t>man</a:t>
            </a:r>
            <a:r>
              <a:rPr lang="el-GR" sz="1200" b="1" dirty="0"/>
              <a:t>-in-the-</a:t>
            </a:r>
            <a:r>
              <a:rPr lang="el-GR" sz="1200" b="1" dirty="0" err="1"/>
              <a:t>middle</a:t>
            </a:r>
            <a:r>
              <a:rPr lang="el-GR" sz="1200" dirty="0"/>
              <a:t> ή για </a:t>
            </a:r>
            <a:r>
              <a:rPr lang="el-GR" sz="1200" b="1" dirty="0"/>
              <a:t>επιπλέον </a:t>
            </a:r>
            <a:r>
              <a:rPr lang="el-GR" sz="1200" b="1" dirty="0" err="1"/>
              <a:t>κυβερνοεπιθέσεις</a:t>
            </a:r>
            <a:r>
              <a:rPr lang="el-GR" sz="1200" dirty="0"/>
              <a:t>, όπως </a:t>
            </a:r>
            <a:r>
              <a:rPr lang="el-GR" sz="1200" b="1" dirty="0"/>
              <a:t>άρνηση παροχής υπηρεσιών (</a:t>
            </a:r>
            <a:r>
              <a:rPr lang="el-GR" sz="1200" b="1" dirty="0" err="1"/>
              <a:t>DoS</a:t>
            </a:r>
            <a:r>
              <a:rPr lang="el-GR" sz="1200" b="1" dirty="0"/>
              <a:t>)</a:t>
            </a:r>
            <a:r>
              <a:rPr lang="el-GR" sz="1200" dirty="0"/>
              <a:t>.</a:t>
            </a:r>
            <a:endParaRPr sz="115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76952" y="599408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Calibri"/>
                <a:cs typeface="Calibri"/>
              </a:rPr>
              <a:t>3</a:t>
            </a:r>
            <a:r>
              <a:rPr sz="800" spc="40" dirty="0">
                <a:latin typeface="Calibri"/>
                <a:cs typeface="Calibri"/>
              </a:rPr>
              <a:t>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655" y="6250622"/>
            <a:ext cx="243014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Τι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είναι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το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ARP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Spoofing;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Πώς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να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αποτρέψετε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να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προστατεύσετε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CrowdStrike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1129" cy="6880225"/>
            <a:chOff x="6882130" y="0"/>
            <a:chExt cx="3961129" cy="6880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010" y="5154295"/>
              <a:ext cx="880745" cy="17037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45170" y="1545272"/>
              <a:ext cx="917575" cy="91757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398712" y="1557655"/>
            <a:ext cx="2987675" cy="917575"/>
            <a:chOff x="2398712" y="1557655"/>
            <a:chExt cx="2987675" cy="91757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8712" y="1557655"/>
              <a:ext cx="917575" cy="9175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13747" y="1834832"/>
              <a:ext cx="2072639" cy="76200"/>
            </a:xfrm>
            <a:custGeom>
              <a:avLst/>
              <a:gdLst/>
              <a:ahLst/>
              <a:cxnLst/>
              <a:rect l="l" t="t" r="r" b="b"/>
              <a:pathLst>
                <a:path w="2072639" h="76200">
                  <a:moveTo>
                    <a:pt x="1996122" y="0"/>
                  </a:moveTo>
                  <a:lnTo>
                    <a:pt x="1996122" y="76200"/>
                  </a:lnTo>
                  <a:lnTo>
                    <a:pt x="2050097" y="49212"/>
                  </a:lnTo>
                  <a:lnTo>
                    <a:pt x="2008822" y="49212"/>
                  </a:lnTo>
                  <a:lnTo>
                    <a:pt x="2008822" y="26987"/>
                  </a:lnTo>
                  <a:lnTo>
                    <a:pt x="2050097" y="26987"/>
                  </a:lnTo>
                  <a:lnTo>
                    <a:pt x="1996122" y="0"/>
                  </a:lnTo>
                  <a:close/>
                </a:path>
                <a:path w="2072639" h="76200">
                  <a:moveTo>
                    <a:pt x="1996122" y="26987"/>
                  </a:moveTo>
                  <a:lnTo>
                    <a:pt x="0" y="26987"/>
                  </a:lnTo>
                  <a:lnTo>
                    <a:pt x="0" y="49212"/>
                  </a:lnTo>
                  <a:lnTo>
                    <a:pt x="1996122" y="49212"/>
                  </a:lnTo>
                  <a:lnTo>
                    <a:pt x="1996122" y="26987"/>
                  </a:lnTo>
                  <a:close/>
                </a:path>
                <a:path w="2072639" h="76200">
                  <a:moveTo>
                    <a:pt x="2050097" y="26987"/>
                  </a:moveTo>
                  <a:lnTo>
                    <a:pt x="2008822" y="26987"/>
                  </a:lnTo>
                  <a:lnTo>
                    <a:pt x="2008822" y="49212"/>
                  </a:lnTo>
                  <a:lnTo>
                    <a:pt x="2050097" y="49212"/>
                  </a:lnTo>
                  <a:lnTo>
                    <a:pt x="2072322" y="38100"/>
                  </a:lnTo>
                  <a:lnTo>
                    <a:pt x="2050097" y="269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24984" y="3401695"/>
            <a:ext cx="917575" cy="917574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313747" y="1557655"/>
            <a:ext cx="4978400" cy="917575"/>
            <a:chOff x="3313747" y="1557655"/>
            <a:chExt cx="4978400" cy="91757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85752" y="1557655"/>
              <a:ext cx="917575" cy="9175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13747" y="1848802"/>
              <a:ext cx="4978400" cy="437515"/>
            </a:xfrm>
            <a:custGeom>
              <a:avLst/>
              <a:gdLst/>
              <a:ahLst/>
              <a:cxnLst/>
              <a:rect l="l" t="t" r="r" b="b"/>
              <a:pathLst>
                <a:path w="4978400" h="437514">
                  <a:moveTo>
                    <a:pt x="76200" y="310514"/>
                  </a:moveTo>
                  <a:lnTo>
                    <a:pt x="0" y="348614"/>
                  </a:lnTo>
                  <a:lnTo>
                    <a:pt x="76200" y="386714"/>
                  </a:lnTo>
                  <a:lnTo>
                    <a:pt x="76200" y="359727"/>
                  </a:lnTo>
                  <a:lnTo>
                    <a:pt x="2066289" y="359727"/>
                  </a:lnTo>
                  <a:lnTo>
                    <a:pt x="2066289" y="337502"/>
                  </a:lnTo>
                  <a:lnTo>
                    <a:pt x="76200" y="337502"/>
                  </a:lnTo>
                  <a:lnTo>
                    <a:pt x="76200" y="310514"/>
                  </a:lnTo>
                  <a:close/>
                </a:path>
                <a:path w="4978400" h="437514">
                  <a:moveTo>
                    <a:pt x="4902199" y="49212"/>
                  </a:moveTo>
                  <a:lnTo>
                    <a:pt x="4849177" y="49212"/>
                  </a:lnTo>
                  <a:lnTo>
                    <a:pt x="4849177" y="76200"/>
                  </a:lnTo>
                  <a:lnTo>
                    <a:pt x="4902199" y="49212"/>
                  </a:lnTo>
                  <a:close/>
                </a:path>
                <a:path w="4978400" h="437514">
                  <a:moveTo>
                    <a:pt x="4848860" y="0"/>
                  </a:moveTo>
                  <a:lnTo>
                    <a:pt x="4848860" y="26987"/>
                  </a:lnTo>
                  <a:lnTo>
                    <a:pt x="2877819" y="39687"/>
                  </a:lnTo>
                  <a:lnTo>
                    <a:pt x="2877819" y="61912"/>
                  </a:lnTo>
                  <a:lnTo>
                    <a:pt x="4902199" y="49212"/>
                  </a:lnTo>
                  <a:lnTo>
                    <a:pt x="4925060" y="37464"/>
                  </a:lnTo>
                  <a:lnTo>
                    <a:pt x="4848860" y="0"/>
                  </a:lnTo>
                  <a:close/>
                </a:path>
                <a:path w="4978400" h="437514">
                  <a:moveTo>
                    <a:pt x="2987992" y="361314"/>
                  </a:moveTo>
                  <a:lnTo>
                    <a:pt x="2911792" y="399414"/>
                  </a:lnTo>
                  <a:lnTo>
                    <a:pt x="2987992" y="437514"/>
                  </a:lnTo>
                  <a:lnTo>
                    <a:pt x="2987992" y="410527"/>
                  </a:lnTo>
                  <a:lnTo>
                    <a:pt x="4978082" y="410527"/>
                  </a:lnTo>
                  <a:lnTo>
                    <a:pt x="4978082" y="388302"/>
                  </a:lnTo>
                  <a:lnTo>
                    <a:pt x="2987992" y="388302"/>
                  </a:lnTo>
                  <a:lnTo>
                    <a:pt x="2987992" y="3613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89009" y="4257992"/>
            <a:ext cx="917575" cy="917575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703704" y="4045902"/>
            <a:ext cx="2558415" cy="1498600"/>
            <a:chOff x="1703704" y="4045902"/>
            <a:chExt cx="2558415" cy="1498600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3704" y="4626927"/>
              <a:ext cx="917575" cy="9175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614294" y="4045902"/>
              <a:ext cx="1647825" cy="906144"/>
            </a:xfrm>
            <a:custGeom>
              <a:avLst/>
              <a:gdLst/>
              <a:ahLst/>
              <a:cxnLst/>
              <a:rect l="l" t="t" r="r" b="b"/>
              <a:pathLst>
                <a:path w="1647825" h="906145">
                  <a:moveTo>
                    <a:pt x="1575434" y="26670"/>
                  </a:moveTo>
                  <a:lnTo>
                    <a:pt x="0" y="886460"/>
                  </a:lnTo>
                  <a:lnTo>
                    <a:pt x="10794" y="905827"/>
                  </a:lnTo>
                  <a:lnTo>
                    <a:pt x="1585912" y="46354"/>
                  </a:lnTo>
                  <a:lnTo>
                    <a:pt x="1575434" y="26670"/>
                  </a:lnTo>
                  <a:close/>
                </a:path>
                <a:path w="1647825" h="906145">
                  <a:moveTo>
                    <a:pt x="1633220" y="20637"/>
                  </a:moveTo>
                  <a:lnTo>
                    <a:pt x="1586547" y="20637"/>
                  </a:lnTo>
                  <a:lnTo>
                    <a:pt x="1597025" y="40322"/>
                  </a:lnTo>
                  <a:lnTo>
                    <a:pt x="1585912" y="46355"/>
                  </a:lnTo>
                  <a:lnTo>
                    <a:pt x="1598930" y="69850"/>
                  </a:lnTo>
                  <a:lnTo>
                    <a:pt x="1633220" y="20637"/>
                  </a:lnTo>
                  <a:close/>
                </a:path>
                <a:path w="1647825" h="906145">
                  <a:moveTo>
                    <a:pt x="1586547" y="20637"/>
                  </a:moveTo>
                  <a:lnTo>
                    <a:pt x="1575434" y="26670"/>
                  </a:lnTo>
                  <a:lnTo>
                    <a:pt x="1585912" y="46354"/>
                  </a:lnTo>
                  <a:lnTo>
                    <a:pt x="1597025" y="40322"/>
                  </a:lnTo>
                  <a:lnTo>
                    <a:pt x="1586547" y="20637"/>
                  </a:lnTo>
                  <a:close/>
                </a:path>
                <a:path w="1647825" h="906145">
                  <a:moveTo>
                    <a:pt x="1647507" y="0"/>
                  </a:moveTo>
                  <a:lnTo>
                    <a:pt x="1562417" y="3175"/>
                  </a:lnTo>
                  <a:lnTo>
                    <a:pt x="1575434" y="26670"/>
                  </a:lnTo>
                  <a:lnTo>
                    <a:pt x="1586547" y="20637"/>
                  </a:lnTo>
                  <a:lnTo>
                    <a:pt x="1633220" y="20637"/>
                  </a:lnTo>
                  <a:lnTo>
                    <a:pt x="16475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619692" y="3803015"/>
            <a:ext cx="6160135" cy="1463675"/>
            <a:chOff x="2619692" y="3803015"/>
            <a:chExt cx="6160135" cy="1463675"/>
          </a:xfrm>
        </p:grpSpPr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31609" y="4181792"/>
              <a:ext cx="917575" cy="91757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619692" y="3803015"/>
              <a:ext cx="6160135" cy="1463675"/>
            </a:xfrm>
            <a:custGeom>
              <a:avLst/>
              <a:gdLst/>
              <a:ahLst/>
              <a:cxnLst/>
              <a:rect l="l" t="t" r="r" b="b"/>
              <a:pathLst>
                <a:path w="6160134" h="1463675">
                  <a:moveTo>
                    <a:pt x="49212" y="1393825"/>
                  </a:moveTo>
                  <a:lnTo>
                    <a:pt x="0" y="1463357"/>
                  </a:lnTo>
                  <a:lnTo>
                    <a:pt x="85089" y="1461135"/>
                  </a:lnTo>
                  <a:lnTo>
                    <a:pt x="75564" y="1443355"/>
                  </a:lnTo>
                  <a:lnTo>
                    <a:pt x="72389" y="1437322"/>
                  </a:lnTo>
                  <a:lnTo>
                    <a:pt x="109214" y="1417637"/>
                  </a:lnTo>
                  <a:lnTo>
                    <a:pt x="61912" y="1417637"/>
                  </a:lnTo>
                  <a:lnTo>
                    <a:pt x="49212" y="1393825"/>
                  </a:lnTo>
                  <a:close/>
                </a:path>
                <a:path w="6160134" h="1463675">
                  <a:moveTo>
                    <a:pt x="1637030" y="575627"/>
                  </a:moveTo>
                  <a:lnTo>
                    <a:pt x="61912" y="1417637"/>
                  </a:lnTo>
                  <a:lnTo>
                    <a:pt x="109214" y="1417637"/>
                  </a:lnTo>
                  <a:lnTo>
                    <a:pt x="1647507" y="595312"/>
                  </a:lnTo>
                  <a:lnTo>
                    <a:pt x="1637030" y="575627"/>
                  </a:lnTo>
                  <a:close/>
                </a:path>
                <a:path w="6160134" h="1463675">
                  <a:moveTo>
                    <a:pt x="2691274" y="431482"/>
                  </a:moveTo>
                  <a:lnTo>
                    <a:pt x="2637155" y="431482"/>
                  </a:lnTo>
                  <a:lnTo>
                    <a:pt x="3885565" y="995997"/>
                  </a:lnTo>
                  <a:lnTo>
                    <a:pt x="3894772" y="975995"/>
                  </a:lnTo>
                  <a:lnTo>
                    <a:pt x="2691274" y="431482"/>
                  </a:lnTo>
                  <a:close/>
                </a:path>
                <a:path w="6160134" h="1463675">
                  <a:moveTo>
                    <a:pt x="2586990" y="0"/>
                  </a:moveTo>
                  <a:lnTo>
                    <a:pt x="2577782" y="20320"/>
                  </a:lnTo>
                  <a:lnTo>
                    <a:pt x="3956050" y="629285"/>
                  </a:lnTo>
                  <a:lnTo>
                    <a:pt x="3945254" y="654050"/>
                  </a:lnTo>
                  <a:lnTo>
                    <a:pt x="4030345" y="649922"/>
                  </a:lnTo>
                  <a:lnTo>
                    <a:pt x="4017327" y="634682"/>
                  </a:lnTo>
                  <a:lnTo>
                    <a:pt x="3996167" y="608965"/>
                  </a:lnTo>
                  <a:lnTo>
                    <a:pt x="3964940" y="608965"/>
                  </a:lnTo>
                  <a:lnTo>
                    <a:pt x="2586990" y="0"/>
                  </a:lnTo>
                  <a:close/>
                </a:path>
                <a:path w="6160134" h="1463675">
                  <a:moveTo>
                    <a:pt x="3976052" y="584517"/>
                  </a:moveTo>
                  <a:lnTo>
                    <a:pt x="3964940" y="608965"/>
                  </a:lnTo>
                  <a:lnTo>
                    <a:pt x="3996167" y="608965"/>
                  </a:lnTo>
                  <a:lnTo>
                    <a:pt x="3976052" y="584517"/>
                  </a:lnTo>
                  <a:close/>
                </a:path>
                <a:path w="6160134" h="1463675">
                  <a:moveTo>
                    <a:pt x="2657474" y="386715"/>
                  </a:moveTo>
                  <a:lnTo>
                    <a:pt x="2572385" y="389890"/>
                  </a:lnTo>
                  <a:lnTo>
                    <a:pt x="2626042" y="455930"/>
                  </a:lnTo>
                  <a:lnTo>
                    <a:pt x="2637155" y="431482"/>
                  </a:lnTo>
                  <a:lnTo>
                    <a:pt x="2691274" y="431482"/>
                  </a:lnTo>
                  <a:lnTo>
                    <a:pt x="2646362" y="411162"/>
                  </a:lnTo>
                  <a:lnTo>
                    <a:pt x="2648902" y="406082"/>
                  </a:lnTo>
                  <a:lnTo>
                    <a:pt x="2657474" y="386715"/>
                  </a:lnTo>
                  <a:close/>
                </a:path>
                <a:path w="6160134" h="1463675">
                  <a:moveTo>
                    <a:pt x="4829492" y="1029970"/>
                  </a:moveTo>
                  <a:lnTo>
                    <a:pt x="4753292" y="1068070"/>
                  </a:lnTo>
                  <a:lnTo>
                    <a:pt x="4829492" y="1106170"/>
                  </a:lnTo>
                  <a:lnTo>
                    <a:pt x="4829492" y="1079182"/>
                  </a:lnTo>
                  <a:lnTo>
                    <a:pt x="5862320" y="1079182"/>
                  </a:lnTo>
                  <a:lnTo>
                    <a:pt x="5862320" y="1056957"/>
                  </a:lnTo>
                  <a:lnTo>
                    <a:pt x="4829492" y="1056957"/>
                  </a:lnTo>
                  <a:lnTo>
                    <a:pt x="4829492" y="1029970"/>
                  </a:lnTo>
                  <a:close/>
                </a:path>
                <a:path w="6160134" h="1463675">
                  <a:moveTo>
                    <a:pt x="4719320" y="708342"/>
                  </a:moveTo>
                  <a:lnTo>
                    <a:pt x="4719320" y="730567"/>
                  </a:lnTo>
                  <a:lnTo>
                    <a:pt x="6083617" y="733742"/>
                  </a:lnTo>
                  <a:lnTo>
                    <a:pt x="6083617" y="760730"/>
                  </a:lnTo>
                  <a:lnTo>
                    <a:pt x="6137592" y="733742"/>
                  </a:lnTo>
                  <a:lnTo>
                    <a:pt x="6096317" y="733742"/>
                  </a:lnTo>
                  <a:lnTo>
                    <a:pt x="6096317" y="711517"/>
                  </a:lnTo>
                  <a:lnTo>
                    <a:pt x="6083617" y="711517"/>
                  </a:lnTo>
                  <a:lnTo>
                    <a:pt x="4719320" y="708342"/>
                  </a:lnTo>
                  <a:close/>
                </a:path>
                <a:path w="6160134" h="1463675">
                  <a:moveTo>
                    <a:pt x="6096317" y="690880"/>
                  </a:moveTo>
                  <a:lnTo>
                    <a:pt x="6096317" y="733742"/>
                  </a:lnTo>
                  <a:lnTo>
                    <a:pt x="6137592" y="733742"/>
                  </a:lnTo>
                  <a:lnTo>
                    <a:pt x="6159817" y="722947"/>
                  </a:lnTo>
                  <a:lnTo>
                    <a:pt x="6096317" y="690880"/>
                  </a:lnTo>
                  <a:close/>
                </a:path>
                <a:path w="6160134" h="1463675">
                  <a:moveTo>
                    <a:pt x="6083617" y="684530"/>
                  </a:moveTo>
                  <a:lnTo>
                    <a:pt x="6083617" y="711517"/>
                  </a:lnTo>
                  <a:lnTo>
                    <a:pt x="6096317" y="711517"/>
                  </a:lnTo>
                  <a:lnTo>
                    <a:pt x="6096317" y="690880"/>
                  </a:lnTo>
                  <a:lnTo>
                    <a:pt x="6083617" y="6845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875030" y="427037"/>
            <a:ext cx="4196080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spc="125" dirty="0">
                <a:solidFill>
                  <a:srgbClr val="000000"/>
                </a:solidFill>
              </a:rPr>
              <a:t>Τι</a:t>
            </a:r>
            <a:r>
              <a:rPr sz="2050" spc="175" dirty="0">
                <a:solidFill>
                  <a:srgbClr val="000000"/>
                </a:solidFill>
              </a:rPr>
              <a:t> </a:t>
            </a:r>
            <a:r>
              <a:rPr sz="2050" spc="110" dirty="0">
                <a:solidFill>
                  <a:srgbClr val="000000"/>
                </a:solidFill>
              </a:rPr>
              <a:t>είναι</a:t>
            </a:r>
            <a:r>
              <a:rPr sz="2050" spc="130" dirty="0">
                <a:solidFill>
                  <a:srgbClr val="000000"/>
                </a:solidFill>
              </a:rPr>
              <a:t> </a:t>
            </a:r>
            <a:r>
              <a:rPr sz="2050" spc="105" dirty="0">
                <a:solidFill>
                  <a:srgbClr val="000000"/>
                </a:solidFill>
              </a:rPr>
              <a:t>η</a:t>
            </a:r>
            <a:r>
              <a:rPr sz="2050" spc="165" dirty="0">
                <a:solidFill>
                  <a:srgbClr val="000000"/>
                </a:solidFill>
              </a:rPr>
              <a:t> </a:t>
            </a:r>
            <a:r>
              <a:rPr sz="2050" spc="150" dirty="0">
                <a:solidFill>
                  <a:srgbClr val="000000"/>
                </a:solidFill>
              </a:rPr>
              <a:t>επίθεση</a:t>
            </a:r>
            <a:r>
              <a:rPr sz="2050" spc="175" dirty="0">
                <a:solidFill>
                  <a:srgbClr val="000000"/>
                </a:solidFill>
              </a:rPr>
              <a:t> ARP</a:t>
            </a:r>
            <a:r>
              <a:rPr sz="2050" spc="170" dirty="0">
                <a:solidFill>
                  <a:srgbClr val="000000"/>
                </a:solidFill>
              </a:rPr>
              <a:t> </a:t>
            </a:r>
            <a:r>
              <a:rPr sz="2050" spc="160" dirty="0">
                <a:solidFill>
                  <a:srgbClr val="000000"/>
                </a:solidFill>
              </a:rPr>
              <a:t>Spoofing;</a:t>
            </a:r>
            <a:endParaRPr sz="2050"/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31</a:t>
            </a:fld>
            <a:endParaRPr spc="40" dirty="0"/>
          </a:p>
        </p:txBody>
      </p:sp>
      <p:sp>
        <p:nvSpPr>
          <p:cNvPr id="21" name="object 21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86200" y="1320165"/>
            <a:ext cx="74930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80" dirty="0">
                <a:latin typeface="Calibri"/>
                <a:cs typeface="Calibri"/>
              </a:rPr>
              <a:t>Αιτήματα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21903" y="2253459"/>
            <a:ext cx="6051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0" dirty="0">
                <a:latin typeface="Calibri"/>
                <a:cs typeface="Calibri"/>
              </a:rPr>
              <a:t>Χ</a:t>
            </a:r>
            <a:r>
              <a:rPr sz="1300" spc="5" dirty="0">
                <a:latin typeface="Calibri"/>
                <a:cs typeface="Calibri"/>
              </a:rPr>
              <a:t>ρ</a:t>
            </a:r>
            <a:r>
              <a:rPr sz="1300" spc="10" dirty="0">
                <a:latin typeface="Calibri"/>
                <a:cs typeface="Calibri"/>
              </a:rPr>
              <a:t>ήσ</a:t>
            </a:r>
            <a:r>
              <a:rPr sz="1300" dirty="0">
                <a:latin typeface="Calibri"/>
                <a:cs typeface="Calibri"/>
              </a:rPr>
              <a:t>τ</a:t>
            </a:r>
            <a:r>
              <a:rPr sz="1300" spc="10" dirty="0">
                <a:latin typeface="Calibri"/>
                <a:cs typeface="Calibri"/>
              </a:rPr>
              <a:t>η</a:t>
            </a:r>
            <a:r>
              <a:rPr sz="1300" spc="25" dirty="0">
                <a:latin typeface="Calibri"/>
                <a:cs typeface="Calibri"/>
              </a:rPr>
              <a:t>ς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69995" y="2239327"/>
            <a:ext cx="9169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80" dirty="0">
                <a:latin typeface="Calibri"/>
                <a:cs typeface="Calibri"/>
              </a:rPr>
              <a:t>Απαντήσεις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09906" y="2395895"/>
            <a:ext cx="4692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85" dirty="0">
                <a:latin typeface="Calibri"/>
                <a:cs typeface="Calibri"/>
              </a:rPr>
              <a:t>Π</a:t>
            </a:r>
            <a:r>
              <a:rPr sz="1300" spc="165" dirty="0">
                <a:latin typeface="Calibri"/>
                <a:cs typeface="Calibri"/>
              </a:rPr>
              <a:t>ύ</a:t>
            </a:r>
            <a:r>
              <a:rPr sz="1300" spc="135" dirty="0">
                <a:latin typeface="Calibri"/>
                <a:cs typeface="Calibri"/>
              </a:rPr>
              <a:t>λ</a:t>
            </a:r>
            <a:r>
              <a:rPr sz="1300" spc="175" dirty="0">
                <a:latin typeface="Calibri"/>
                <a:cs typeface="Calibri"/>
              </a:rPr>
              <a:t>η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566467" y="2239327"/>
            <a:ext cx="6229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5" dirty="0">
                <a:latin typeface="Calibri"/>
                <a:cs typeface="Calibri"/>
              </a:rPr>
              <a:t>Ί</a:t>
            </a:r>
            <a:r>
              <a:rPr sz="1300" spc="45" dirty="0">
                <a:latin typeface="Calibri"/>
                <a:cs typeface="Calibri"/>
              </a:rPr>
              <a:t>ν</a:t>
            </a:r>
            <a:r>
              <a:rPr sz="1300" spc="35" dirty="0">
                <a:latin typeface="Calibri"/>
                <a:cs typeface="Calibri"/>
              </a:rPr>
              <a:t>τ</a:t>
            </a:r>
            <a:r>
              <a:rPr sz="1300" spc="45" dirty="0">
                <a:latin typeface="Calibri"/>
                <a:cs typeface="Calibri"/>
              </a:rPr>
              <a:t>ε</a:t>
            </a:r>
            <a:r>
              <a:rPr sz="1300" spc="50" dirty="0">
                <a:latin typeface="Calibri"/>
                <a:cs typeface="Calibri"/>
              </a:rPr>
              <a:t>ρ</a:t>
            </a:r>
            <a:r>
              <a:rPr sz="1300" spc="45" dirty="0">
                <a:latin typeface="Calibri"/>
                <a:cs typeface="Calibri"/>
              </a:rPr>
              <a:t>νε</a:t>
            </a:r>
            <a:r>
              <a:rPr sz="1300" spc="50" dirty="0">
                <a:latin typeface="Calibri"/>
                <a:cs typeface="Calibri"/>
              </a:rPr>
              <a:t>τ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04029" y="3039427"/>
            <a:ext cx="10750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14" dirty="0">
                <a:latin typeface="Calibri"/>
                <a:cs typeface="Calibri"/>
              </a:rPr>
              <a:t>Ε</a:t>
            </a:r>
            <a:r>
              <a:rPr sz="1300" spc="130" dirty="0">
                <a:latin typeface="Calibri"/>
                <a:cs typeface="Calibri"/>
              </a:rPr>
              <a:t>π</a:t>
            </a:r>
            <a:r>
              <a:rPr sz="1300" spc="60" dirty="0">
                <a:latin typeface="Calibri"/>
                <a:cs typeface="Calibri"/>
              </a:rPr>
              <a:t>ι</a:t>
            </a:r>
            <a:r>
              <a:rPr sz="1300" spc="85" dirty="0">
                <a:latin typeface="Calibri"/>
                <a:cs typeface="Calibri"/>
              </a:rPr>
              <a:t>τ</a:t>
            </a:r>
            <a:r>
              <a:rPr sz="1300" spc="60" dirty="0">
                <a:latin typeface="Calibri"/>
                <a:cs typeface="Calibri"/>
              </a:rPr>
              <a:t>ι</a:t>
            </a:r>
            <a:r>
              <a:rPr sz="1300" spc="130" dirty="0">
                <a:latin typeface="Calibri"/>
                <a:cs typeface="Calibri"/>
              </a:rPr>
              <a:t>θ</a:t>
            </a:r>
            <a:r>
              <a:rPr sz="1300" spc="105" dirty="0">
                <a:latin typeface="Calibri"/>
                <a:cs typeface="Calibri"/>
              </a:rPr>
              <a:t>έ</a:t>
            </a:r>
            <a:r>
              <a:rPr sz="1300" spc="125" dirty="0">
                <a:latin typeface="Calibri"/>
                <a:cs typeface="Calibri"/>
              </a:rPr>
              <a:t>μ</a:t>
            </a:r>
            <a:r>
              <a:rPr sz="1300" spc="105" dirty="0">
                <a:latin typeface="Calibri"/>
                <a:cs typeface="Calibri"/>
              </a:rPr>
              <a:t>εν</a:t>
            </a:r>
            <a:r>
              <a:rPr sz="1300" spc="120" dirty="0">
                <a:latin typeface="Calibri"/>
                <a:cs typeface="Calibri"/>
              </a:rPr>
              <a:t>ο</a:t>
            </a:r>
            <a:r>
              <a:rPr sz="1300" spc="105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51964" y="5228907"/>
            <a:ext cx="6051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0" dirty="0">
                <a:latin typeface="Calibri"/>
                <a:cs typeface="Calibri"/>
              </a:rPr>
              <a:t>Χ</a:t>
            </a:r>
            <a:r>
              <a:rPr sz="1300" spc="5" dirty="0">
                <a:latin typeface="Calibri"/>
                <a:cs typeface="Calibri"/>
              </a:rPr>
              <a:t>ρ</a:t>
            </a:r>
            <a:r>
              <a:rPr sz="1300" spc="10" dirty="0">
                <a:latin typeface="Calibri"/>
                <a:cs typeface="Calibri"/>
              </a:rPr>
              <a:t>ήσ</a:t>
            </a:r>
            <a:r>
              <a:rPr sz="1300" dirty="0">
                <a:latin typeface="Calibri"/>
                <a:cs typeface="Calibri"/>
              </a:rPr>
              <a:t>τ</a:t>
            </a:r>
            <a:r>
              <a:rPr sz="1300" spc="10" dirty="0">
                <a:latin typeface="Calibri"/>
                <a:cs typeface="Calibri"/>
              </a:rPr>
              <a:t>η</a:t>
            </a:r>
            <a:r>
              <a:rPr sz="1300" spc="25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49695" y="4902200"/>
            <a:ext cx="4692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85" dirty="0">
                <a:latin typeface="Calibri"/>
                <a:cs typeface="Calibri"/>
              </a:rPr>
              <a:t>Π</a:t>
            </a:r>
            <a:r>
              <a:rPr sz="1300" spc="165" dirty="0">
                <a:latin typeface="Calibri"/>
                <a:cs typeface="Calibri"/>
              </a:rPr>
              <a:t>ύ</a:t>
            </a:r>
            <a:r>
              <a:rPr sz="1300" spc="135" dirty="0">
                <a:latin typeface="Calibri"/>
                <a:cs typeface="Calibri"/>
              </a:rPr>
              <a:t>λ</a:t>
            </a:r>
            <a:r>
              <a:rPr sz="1300" spc="175" dirty="0">
                <a:latin typeface="Calibri"/>
                <a:cs typeface="Calibri"/>
              </a:rPr>
              <a:t>η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526780" y="4902200"/>
            <a:ext cx="6229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5" dirty="0">
                <a:latin typeface="Calibri"/>
                <a:cs typeface="Calibri"/>
              </a:rPr>
              <a:t>Ί</a:t>
            </a:r>
            <a:r>
              <a:rPr sz="1300" spc="45" dirty="0">
                <a:latin typeface="Calibri"/>
                <a:cs typeface="Calibri"/>
              </a:rPr>
              <a:t>ν</a:t>
            </a:r>
            <a:r>
              <a:rPr sz="1300" spc="35" dirty="0">
                <a:latin typeface="Calibri"/>
                <a:cs typeface="Calibri"/>
              </a:rPr>
              <a:t>τ</a:t>
            </a:r>
            <a:r>
              <a:rPr sz="1300" spc="45" dirty="0">
                <a:latin typeface="Calibri"/>
                <a:cs typeface="Calibri"/>
              </a:rPr>
              <a:t>ε</a:t>
            </a:r>
            <a:r>
              <a:rPr sz="1300" spc="50" dirty="0">
                <a:latin typeface="Calibri"/>
                <a:cs typeface="Calibri"/>
              </a:rPr>
              <a:t>ρ</a:t>
            </a:r>
            <a:r>
              <a:rPr sz="1300" spc="45" dirty="0">
                <a:latin typeface="Calibri"/>
                <a:cs typeface="Calibri"/>
              </a:rPr>
              <a:t>νε</a:t>
            </a:r>
            <a:r>
              <a:rPr sz="1300" spc="50" dirty="0">
                <a:latin typeface="Calibri"/>
                <a:cs typeface="Calibri"/>
              </a:rPr>
              <a:t>τ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 rot="1320000">
            <a:off x="5107886" y="4491948"/>
            <a:ext cx="906698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5"/>
              </a:lnSpc>
            </a:pPr>
            <a:r>
              <a:rPr sz="1300" spc="95" dirty="0">
                <a:latin typeface="Calibri"/>
                <a:cs typeface="Calibri"/>
              </a:rPr>
              <a:t>Α</a:t>
            </a:r>
            <a:r>
              <a:rPr sz="1300" spc="90" dirty="0">
                <a:latin typeface="Calibri"/>
                <a:cs typeface="Calibri"/>
              </a:rPr>
              <a:t>π</a:t>
            </a:r>
            <a:r>
              <a:rPr sz="1300" spc="100" dirty="0">
                <a:latin typeface="Calibri"/>
                <a:cs typeface="Calibri"/>
              </a:rPr>
              <a:t>α</a:t>
            </a:r>
            <a:r>
              <a:rPr sz="1300" spc="75" dirty="0">
                <a:latin typeface="Calibri"/>
                <a:cs typeface="Calibri"/>
              </a:rPr>
              <a:t>ν</a:t>
            </a:r>
            <a:r>
              <a:rPr sz="1300" spc="60" dirty="0">
                <a:latin typeface="Calibri"/>
                <a:cs typeface="Calibri"/>
              </a:rPr>
              <a:t>τ</a:t>
            </a:r>
            <a:r>
              <a:rPr sz="1300" spc="90" dirty="0">
                <a:latin typeface="Calibri"/>
                <a:cs typeface="Calibri"/>
              </a:rPr>
              <a:t>ήσ</a:t>
            </a:r>
            <a:r>
              <a:rPr sz="1300" spc="75" dirty="0">
                <a:latin typeface="Calibri"/>
                <a:cs typeface="Calibri"/>
              </a:rPr>
              <a:t>ε</a:t>
            </a:r>
            <a:r>
              <a:rPr sz="1300" spc="35" dirty="0">
                <a:latin typeface="Calibri"/>
                <a:cs typeface="Calibri"/>
              </a:rPr>
              <a:t>ι</a:t>
            </a:r>
            <a:r>
              <a:rPr sz="1300" spc="80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 rot="1320000">
            <a:off x="5727774" y="3642719"/>
            <a:ext cx="74496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0"/>
              </a:lnSpc>
            </a:pPr>
            <a:r>
              <a:rPr sz="1950" spc="89" baseline="4273" dirty="0">
                <a:latin typeface="Calibri"/>
                <a:cs typeface="Calibri"/>
              </a:rPr>
              <a:t>Α</a:t>
            </a:r>
            <a:r>
              <a:rPr sz="1950" spc="89" baseline="2136" dirty="0">
                <a:latin typeface="Calibri"/>
                <a:cs typeface="Calibri"/>
              </a:rPr>
              <a:t>ιτήμ</a:t>
            </a:r>
            <a:r>
              <a:rPr sz="1300" spc="60" dirty="0">
                <a:latin typeface="Calibri"/>
                <a:cs typeface="Calibri"/>
              </a:rPr>
              <a:t>ατα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 rot="19920000">
            <a:off x="2755814" y="4063644"/>
            <a:ext cx="742488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5"/>
              </a:lnSpc>
            </a:pPr>
            <a:r>
              <a:rPr sz="1300" spc="95" dirty="0">
                <a:latin typeface="Calibri"/>
                <a:cs typeface="Calibri"/>
              </a:rPr>
              <a:t>Α</a:t>
            </a:r>
            <a:r>
              <a:rPr sz="1300" spc="40" dirty="0">
                <a:latin typeface="Calibri"/>
                <a:cs typeface="Calibri"/>
              </a:rPr>
              <a:t>ι</a:t>
            </a:r>
            <a:r>
              <a:rPr sz="1300" spc="60" dirty="0">
                <a:latin typeface="Calibri"/>
                <a:cs typeface="Calibri"/>
              </a:rPr>
              <a:t>τ</a:t>
            </a:r>
            <a:r>
              <a:rPr sz="1300" spc="90" dirty="0">
                <a:latin typeface="Calibri"/>
                <a:cs typeface="Calibri"/>
              </a:rPr>
              <a:t>ήμ</a:t>
            </a:r>
            <a:r>
              <a:rPr sz="1300" spc="100" dirty="0">
                <a:latin typeface="Calibri"/>
                <a:cs typeface="Calibri"/>
              </a:rPr>
              <a:t>α</a:t>
            </a:r>
            <a:r>
              <a:rPr sz="1300" spc="65" dirty="0">
                <a:latin typeface="Calibri"/>
                <a:cs typeface="Calibri"/>
              </a:rPr>
              <a:t>τ</a:t>
            </a:r>
            <a:r>
              <a:rPr sz="1300" spc="110" dirty="0">
                <a:latin typeface="Calibri"/>
                <a:cs typeface="Calibri"/>
              </a:rPr>
              <a:t>α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 rot="19920000">
            <a:off x="3132113" y="4828519"/>
            <a:ext cx="906698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5"/>
              </a:lnSpc>
            </a:pPr>
            <a:r>
              <a:rPr sz="1300" spc="95" dirty="0">
                <a:latin typeface="Calibri"/>
                <a:cs typeface="Calibri"/>
              </a:rPr>
              <a:t>Α</a:t>
            </a:r>
            <a:r>
              <a:rPr sz="1300" spc="90" dirty="0">
                <a:latin typeface="Calibri"/>
                <a:cs typeface="Calibri"/>
              </a:rPr>
              <a:t>π</a:t>
            </a:r>
            <a:r>
              <a:rPr sz="1300" spc="100" dirty="0">
                <a:latin typeface="Calibri"/>
                <a:cs typeface="Calibri"/>
              </a:rPr>
              <a:t>α</a:t>
            </a:r>
            <a:r>
              <a:rPr sz="1300" spc="75" dirty="0">
                <a:latin typeface="Calibri"/>
                <a:cs typeface="Calibri"/>
              </a:rPr>
              <a:t>ν</a:t>
            </a:r>
            <a:r>
              <a:rPr sz="1300" spc="60" dirty="0">
                <a:latin typeface="Calibri"/>
                <a:cs typeface="Calibri"/>
              </a:rPr>
              <a:t>τ</a:t>
            </a:r>
            <a:r>
              <a:rPr sz="1300" spc="90" dirty="0">
                <a:latin typeface="Calibri"/>
                <a:cs typeface="Calibri"/>
              </a:rPr>
              <a:t>ήσ</a:t>
            </a:r>
            <a:r>
              <a:rPr sz="1300" spc="75" dirty="0">
                <a:latin typeface="Calibri"/>
                <a:cs typeface="Calibri"/>
              </a:rPr>
              <a:t>ε</a:t>
            </a:r>
            <a:r>
              <a:rPr sz="1300" spc="35" dirty="0">
                <a:latin typeface="Calibri"/>
                <a:cs typeface="Calibri"/>
              </a:rPr>
              <a:t>ι</a:t>
            </a:r>
            <a:r>
              <a:rPr sz="1300" spc="80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22802" y="579755"/>
            <a:ext cx="97218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5"/>
              </a:lnSpc>
            </a:pPr>
            <a:r>
              <a:rPr sz="1300" spc="70" dirty="0">
                <a:latin typeface="Calibri"/>
                <a:cs typeface="Calibri"/>
              </a:rPr>
              <a:t>Πίνακας</a:t>
            </a:r>
            <a:r>
              <a:rPr sz="1300" spc="-55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ARP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36727" y="0"/>
            <a:ext cx="4006850" cy="6880225"/>
            <a:chOff x="6836727" y="0"/>
            <a:chExt cx="4006850" cy="6880225"/>
          </a:xfrm>
        </p:grpSpPr>
        <p:sp>
          <p:nvSpPr>
            <p:cNvPr id="4" name="object 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6727" y="1584960"/>
              <a:ext cx="917575" cy="91757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13367" y="3444240"/>
            <a:ext cx="917574" cy="9175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77392" y="4297679"/>
            <a:ext cx="917575" cy="91757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682365" y="3843654"/>
            <a:ext cx="3587750" cy="1295400"/>
            <a:chOff x="3682365" y="3843654"/>
            <a:chExt cx="3587750" cy="129540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23167" y="4221479"/>
              <a:ext cx="917575" cy="9175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682365" y="3843654"/>
              <a:ext cx="3587750" cy="1106170"/>
            </a:xfrm>
            <a:custGeom>
              <a:avLst/>
              <a:gdLst/>
              <a:ahLst/>
              <a:cxnLst/>
              <a:rect l="l" t="t" r="r" b="b"/>
              <a:pathLst>
                <a:path w="3587750" h="1106170">
                  <a:moveTo>
                    <a:pt x="118889" y="431482"/>
                  </a:moveTo>
                  <a:lnTo>
                    <a:pt x="64770" y="431482"/>
                  </a:lnTo>
                  <a:lnTo>
                    <a:pt x="1313180" y="995997"/>
                  </a:lnTo>
                  <a:lnTo>
                    <a:pt x="1322387" y="975995"/>
                  </a:lnTo>
                  <a:lnTo>
                    <a:pt x="118889" y="431482"/>
                  </a:lnTo>
                  <a:close/>
                </a:path>
                <a:path w="3587750" h="1106170">
                  <a:moveTo>
                    <a:pt x="14605" y="0"/>
                  </a:moveTo>
                  <a:lnTo>
                    <a:pt x="5397" y="20320"/>
                  </a:lnTo>
                  <a:lnTo>
                    <a:pt x="1383664" y="629285"/>
                  </a:lnTo>
                  <a:lnTo>
                    <a:pt x="1372870" y="654050"/>
                  </a:lnTo>
                  <a:lnTo>
                    <a:pt x="1457960" y="649922"/>
                  </a:lnTo>
                  <a:lnTo>
                    <a:pt x="1444942" y="634682"/>
                  </a:lnTo>
                  <a:lnTo>
                    <a:pt x="1423782" y="608965"/>
                  </a:lnTo>
                  <a:lnTo>
                    <a:pt x="1392555" y="608965"/>
                  </a:lnTo>
                  <a:lnTo>
                    <a:pt x="14605" y="0"/>
                  </a:lnTo>
                  <a:close/>
                </a:path>
                <a:path w="3587750" h="1106170">
                  <a:moveTo>
                    <a:pt x="1403667" y="584517"/>
                  </a:moveTo>
                  <a:lnTo>
                    <a:pt x="1392555" y="608965"/>
                  </a:lnTo>
                  <a:lnTo>
                    <a:pt x="1423782" y="608965"/>
                  </a:lnTo>
                  <a:lnTo>
                    <a:pt x="1403667" y="584517"/>
                  </a:lnTo>
                  <a:close/>
                </a:path>
                <a:path w="3587750" h="1106170">
                  <a:moveTo>
                    <a:pt x="85089" y="386715"/>
                  </a:moveTo>
                  <a:lnTo>
                    <a:pt x="0" y="389890"/>
                  </a:lnTo>
                  <a:lnTo>
                    <a:pt x="53657" y="455930"/>
                  </a:lnTo>
                  <a:lnTo>
                    <a:pt x="64770" y="431482"/>
                  </a:lnTo>
                  <a:lnTo>
                    <a:pt x="118889" y="431482"/>
                  </a:lnTo>
                  <a:lnTo>
                    <a:pt x="73977" y="411162"/>
                  </a:lnTo>
                  <a:lnTo>
                    <a:pt x="76517" y="406082"/>
                  </a:lnTo>
                  <a:lnTo>
                    <a:pt x="85089" y="386715"/>
                  </a:lnTo>
                  <a:close/>
                </a:path>
                <a:path w="3587750" h="1106170">
                  <a:moveTo>
                    <a:pt x="2256790" y="1029970"/>
                  </a:moveTo>
                  <a:lnTo>
                    <a:pt x="2180590" y="1068070"/>
                  </a:lnTo>
                  <a:lnTo>
                    <a:pt x="2256790" y="1106170"/>
                  </a:lnTo>
                  <a:lnTo>
                    <a:pt x="2256790" y="1079182"/>
                  </a:lnTo>
                  <a:lnTo>
                    <a:pt x="3289935" y="1079182"/>
                  </a:lnTo>
                  <a:lnTo>
                    <a:pt x="3289935" y="1056957"/>
                  </a:lnTo>
                  <a:lnTo>
                    <a:pt x="2256790" y="1056957"/>
                  </a:lnTo>
                  <a:lnTo>
                    <a:pt x="2256790" y="1029970"/>
                  </a:lnTo>
                  <a:close/>
                </a:path>
                <a:path w="3587750" h="1106170">
                  <a:moveTo>
                    <a:pt x="2146935" y="708342"/>
                  </a:moveTo>
                  <a:lnTo>
                    <a:pt x="2146935" y="730567"/>
                  </a:lnTo>
                  <a:lnTo>
                    <a:pt x="3511232" y="733742"/>
                  </a:lnTo>
                  <a:lnTo>
                    <a:pt x="3511232" y="760730"/>
                  </a:lnTo>
                  <a:lnTo>
                    <a:pt x="3565207" y="733742"/>
                  </a:lnTo>
                  <a:lnTo>
                    <a:pt x="3523932" y="733742"/>
                  </a:lnTo>
                  <a:lnTo>
                    <a:pt x="3523932" y="711517"/>
                  </a:lnTo>
                  <a:lnTo>
                    <a:pt x="3511232" y="711517"/>
                  </a:lnTo>
                  <a:lnTo>
                    <a:pt x="2146935" y="708342"/>
                  </a:lnTo>
                  <a:close/>
                </a:path>
                <a:path w="3587750" h="1106170">
                  <a:moveTo>
                    <a:pt x="3523932" y="690880"/>
                  </a:moveTo>
                  <a:lnTo>
                    <a:pt x="3523932" y="733742"/>
                  </a:lnTo>
                  <a:lnTo>
                    <a:pt x="3565207" y="733742"/>
                  </a:lnTo>
                  <a:lnTo>
                    <a:pt x="3587432" y="722947"/>
                  </a:lnTo>
                  <a:lnTo>
                    <a:pt x="3523932" y="690880"/>
                  </a:lnTo>
                  <a:close/>
                </a:path>
                <a:path w="3587750" h="1106170">
                  <a:moveTo>
                    <a:pt x="3511232" y="684530"/>
                  </a:moveTo>
                  <a:lnTo>
                    <a:pt x="3511232" y="711517"/>
                  </a:lnTo>
                  <a:lnTo>
                    <a:pt x="3523932" y="711517"/>
                  </a:lnTo>
                  <a:lnTo>
                    <a:pt x="3523932" y="690880"/>
                  </a:lnTo>
                  <a:lnTo>
                    <a:pt x="3511232" y="6845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12480" y="3293109"/>
            <a:ext cx="3612832" cy="282860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12480" y="386715"/>
            <a:ext cx="3658552" cy="2860992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8531225" y="4223702"/>
            <a:ext cx="3342640" cy="255904"/>
          </a:xfrm>
          <a:custGeom>
            <a:avLst/>
            <a:gdLst/>
            <a:ahLst/>
            <a:cxnLst/>
            <a:rect l="l" t="t" r="r" b="b"/>
            <a:pathLst>
              <a:path w="3342640" h="255904">
                <a:moveTo>
                  <a:pt x="0" y="0"/>
                </a:moveTo>
                <a:lnTo>
                  <a:pt x="3342640" y="0"/>
                </a:lnTo>
                <a:lnTo>
                  <a:pt x="3342640" y="255587"/>
                </a:lnTo>
                <a:lnTo>
                  <a:pt x="0" y="255587"/>
                </a:lnTo>
                <a:lnTo>
                  <a:pt x="0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56625" y="1326197"/>
            <a:ext cx="3342640" cy="255904"/>
          </a:xfrm>
          <a:custGeom>
            <a:avLst/>
            <a:gdLst/>
            <a:ahLst/>
            <a:cxnLst/>
            <a:rect l="l" t="t" r="r" b="b"/>
            <a:pathLst>
              <a:path w="3342640" h="255905">
                <a:moveTo>
                  <a:pt x="0" y="0"/>
                </a:moveTo>
                <a:lnTo>
                  <a:pt x="3342640" y="0"/>
                </a:lnTo>
                <a:lnTo>
                  <a:pt x="3342640" y="255587"/>
                </a:lnTo>
                <a:lnTo>
                  <a:pt x="0" y="255587"/>
                </a:lnTo>
                <a:lnTo>
                  <a:pt x="0" y="0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887094" y="1575752"/>
            <a:ext cx="5895340" cy="917575"/>
            <a:chOff x="887094" y="1575752"/>
            <a:chExt cx="5895340" cy="917575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7094" y="1575752"/>
              <a:ext cx="917575" cy="91757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804034" y="1851342"/>
              <a:ext cx="2072639" cy="76200"/>
            </a:xfrm>
            <a:custGeom>
              <a:avLst/>
              <a:gdLst/>
              <a:ahLst/>
              <a:cxnLst/>
              <a:rect l="l" t="t" r="r" b="b"/>
              <a:pathLst>
                <a:path w="2072639" h="76200">
                  <a:moveTo>
                    <a:pt x="1996122" y="0"/>
                  </a:moveTo>
                  <a:lnTo>
                    <a:pt x="1996122" y="76200"/>
                  </a:lnTo>
                  <a:lnTo>
                    <a:pt x="2050097" y="49212"/>
                  </a:lnTo>
                  <a:lnTo>
                    <a:pt x="2008822" y="49212"/>
                  </a:lnTo>
                  <a:lnTo>
                    <a:pt x="2008822" y="26987"/>
                  </a:lnTo>
                  <a:lnTo>
                    <a:pt x="2050097" y="26987"/>
                  </a:lnTo>
                  <a:lnTo>
                    <a:pt x="1996122" y="0"/>
                  </a:lnTo>
                  <a:close/>
                </a:path>
                <a:path w="2072639" h="76200">
                  <a:moveTo>
                    <a:pt x="1996122" y="26987"/>
                  </a:moveTo>
                  <a:lnTo>
                    <a:pt x="0" y="26987"/>
                  </a:lnTo>
                  <a:lnTo>
                    <a:pt x="0" y="49212"/>
                  </a:lnTo>
                  <a:lnTo>
                    <a:pt x="1996122" y="49212"/>
                  </a:lnTo>
                  <a:lnTo>
                    <a:pt x="1996122" y="26987"/>
                  </a:lnTo>
                  <a:close/>
                </a:path>
                <a:path w="2072639" h="76200">
                  <a:moveTo>
                    <a:pt x="2050097" y="26987"/>
                  </a:moveTo>
                  <a:lnTo>
                    <a:pt x="2008822" y="26987"/>
                  </a:lnTo>
                  <a:lnTo>
                    <a:pt x="2008822" y="49212"/>
                  </a:lnTo>
                  <a:lnTo>
                    <a:pt x="2050097" y="49212"/>
                  </a:lnTo>
                  <a:lnTo>
                    <a:pt x="2072322" y="38100"/>
                  </a:lnTo>
                  <a:lnTo>
                    <a:pt x="2050097" y="269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74134" y="1575752"/>
              <a:ext cx="917575" cy="91757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04034" y="1864994"/>
              <a:ext cx="4978400" cy="437515"/>
            </a:xfrm>
            <a:custGeom>
              <a:avLst/>
              <a:gdLst/>
              <a:ahLst/>
              <a:cxnLst/>
              <a:rect l="l" t="t" r="r" b="b"/>
              <a:pathLst>
                <a:path w="4978400" h="437514">
                  <a:moveTo>
                    <a:pt x="76200" y="310514"/>
                  </a:moveTo>
                  <a:lnTo>
                    <a:pt x="0" y="348614"/>
                  </a:lnTo>
                  <a:lnTo>
                    <a:pt x="76200" y="386714"/>
                  </a:lnTo>
                  <a:lnTo>
                    <a:pt x="76200" y="359727"/>
                  </a:lnTo>
                  <a:lnTo>
                    <a:pt x="2066289" y="359727"/>
                  </a:lnTo>
                  <a:lnTo>
                    <a:pt x="2066289" y="337502"/>
                  </a:lnTo>
                  <a:lnTo>
                    <a:pt x="76200" y="337502"/>
                  </a:lnTo>
                  <a:lnTo>
                    <a:pt x="76200" y="310514"/>
                  </a:lnTo>
                  <a:close/>
                </a:path>
                <a:path w="4978400" h="437514">
                  <a:moveTo>
                    <a:pt x="4902199" y="49212"/>
                  </a:moveTo>
                  <a:lnTo>
                    <a:pt x="4849177" y="49212"/>
                  </a:lnTo>
                  <a:lnTo>
                    <a:pt x="4849177" y="76200"/>
                  </a:lnTo>
                  <a:lnTo>
                    <a:pt x="4902199" y="49212"/>
                  </a:lnTo>
                  <a:close/>
                </a:path>
                <a:path w="4978400" h="437514">
                  <a:moveTo>
                    <a:pt x="4848860" y="0"/>
                  </a:moveTo>
                  <a:lnTo>
                    <a:pt x="4848860" y="26987"/>
                  </a:lnTo>
                  <a:lnTo>
                    <a:pt x="2877819" y="39687"/>
                  </a:lnTo>
                  <a:lnTo>
                    <a:pt x="2877819" y="61912"/>
                  </a:lnTo>
                  <a:lnTo>
                    <a:pt x="4902199" y="49212"/>
                  </a:lnTo>
                  <a:lnTo>
                    <a:pt x="4925060" y="37464"/>
                  </a:lnTo>
                  <a:lnTo>
                    <a:pt x="4848860" y="0"/>
                  </a:lnTo>
                  <a:close/>
                </a:path>
                <a:path w="4978400" h="437514">
                  <a:moveTo>
                    <a:pt x="2987992" y="361314"/>
                  </a:moveTo>
                  <a:lnTo>
                    <a:pt x="2911792" y="399414"/>
                  </a:lnTo>
                  <a:lnTo>
                    <a:pt x="2987992" y="437514"/>
                  </a:lnTo>
                  <a:lnTo>
                    <a:pt x="2987992" y="410527"/>
                  </a:lnTo>
                  <a:lnTo>
                    <a:pt x="4978082" y="410527"/>
                  </a:lnTo>
                  <a:lnTo>
                    <a:pt x="4978082" y="388302"/>
                  </a:lnTo>
                  <a:lnTo>
                    <a:pt x="2987992" y="388302"/>
                  </a:lnTo>
                  <a:lnTo>
                    <a:pt x="2987992" y="3613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054417" y="2424747"/>
            <a:ext cx="44577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0" dirty="0">
                <a:latin typeface="Calibri"/>
                <a:cs typeface="Calibri"/>
              </a:rPr>
              <a:t>Χ</a:t>
            </a:r>
            <a:r>
              <a:rPr sz="1300" spc="5" dirty="0">
                <a:latin typeface="Calibri"/>
                <a:cs typeface="Calibri"/>
              </a:rPr>
              <a:t>ρ</a:t>
            </a:r>
            <a:r>
              <a:rPr sz="1300" spc="10" dirty="0">
                <a:latin typeface="Calibri"/>
                <a:cs typeface="Calibri"/>
              </a:rPr>
              <a:t>ήσ</a:t>
            </a:r>
            <a:r>
              <a:rPr sz="1300" spc="25" dirty="0">
                <a:latin typeface="Calibri"/>
                <a:cs typeface="Calibri"/>
              </a:rPr>
              <a:t>τ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92537" y="2543492"/>
            <a:ext cx="4692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85" dirty="0">
                <a:latin typeface="Calibri"/>
                <a:cs typeface="Calibri"/>
              </a:rPr>
              <a:t>Π</a:t>
            </a:r>
            <a:r>
              <a:rPr sz="1300" spc="165" dirty="0">
                <a:latin typeface="Calibri"/>
                <a:cs typeface="Calibri"/>
              </a:rPr>
              <a:t>ύ</a:t>
            </a:r>
            <a:r>
              <a:rPr sz="1300" spc="135" dirty="0">
                <a:latin typeface="Calibri"/>
                <a:cs typeface="Calibri"/>
              </a:rPr>
              <a:t>λ</a:t>
            </a:r>
            <a:r>
              <a:rPr sz="1300" spc="175" dirty="0">
                <a:latin typeface="Calibri"/>
                <a:cs typeface="Calibri"/>
              </a:rPr>
              <a:t>η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875030" y="427037"/>
            <a:ext cx="4196080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spc="125" dirty="0">
                <a:solidFill>
                  <a:srgbClr val="000000"/>
                </a:solidFill>
              </a:rPr>
              <a:t>Τι</a:t>
            </a:r>
            <a:r>
              <a:rPr sz="2050" spc="175" dirty="0">
                <a:solidFill>
                  <a:srgbClr val="000000"/>
                </a:solidFill>
              </a:rPr>
              <a:t> </a:t>
            </a:r>
            <a:r>
              <a:rPr sz="2050" spc="110" dirty="0">
                <a:solidFill>
                  <a:srgbClr val="000000"/>
                </a:solidFill>
              </a:rPr>
              <a:t>είναι</a:t>
            </a:r>
            <a:r>
              <a:rPr sz="2050" spc="130" dirty="0">
                <a:solidFill>
                  <a:srgbClr val="000000"/>
                </a:solidFill>
              </a:rPr>
              <a:t> </a:t>
            </a:r>
            <a:r>
              <a:rPr sz="2050" spc="105" dirty="0">
                <a:solidFill>
                  <a:srgbClr val="000000"/>
                </a:solidFill>
              </a:rPr>
              <a:t>η</a:t>
            </a:r>
            <a:r>
              <a:rPr sz="2050" spc="165" dirty="0">
                <a:solidFill>
                  <a:srgbClr val="000000"/>
                </a:solidFill>
              </a:rPr>
              <a:t> </a:t>
            </a:r>
            <a:r>
              <a:rPr sz="2050" spc="150" dirty="0">
                <a:solidFill>
                  <a:srgbClr val="000000"/>
                </a:solidFill>
              </a:rPr>
              <a:t>επίθεση</a:t>
            </a:r>
            <a:r>
              <a:rPr sz="2050" spc="175" dirty="0">
                <a:solidFill>
                  <a:srgbClr val="000000"/>
                </a:solidFill>
              </a:rPr>
              <a:t> ARP </a:t>
            </a:r>
            <a:r>
              <a:rPr sz="2050" spc="160" dirty="0">
                <a:solidFill>
                  <a:srgbClr val="000000"/>
                </a:solidFill>
              </a:rPr>
              <a:t>Spoofing;</a:t>
            </a:r>
            <a:endParaRPr sz="2050"/>
          </a:p>
        </p:txBody>
      </p:sp>
      <p:sp>
        <p:nvSpPr>
          <p:cNvPr id="26" name="object 26"/>
          <p:cNvSpPr txBox="1"/>
          <p:nvPr/>
        </p:nvSpPr>
        <p:spPr>
          <a:xfrm>
            <a:off x="7295514" y="825463"/>
            <a:ext cx="9975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70" dirty="0">
                <a:latin typeface="Calibri"/>
                <a:cs typeface="Calibri"/>
              </a:rPr>
              <a:t>Πίνακας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ARP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06434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76170" y="1452245"/>
            <a:ext cx="74930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80" dirty="0">
                <a:latin typeface="Calibri"/>
                <a:cs typeface="Calibri"/>
              </a:rPr>
              <a:t>Αιτήματα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55484" y="2388870"/>
            <a:ext cx="62293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5" dirty="0">
                <a:latin typeface="Calibri"/>
                <a:cs typeface="Calibri"/>
              </a:rPr>
              <a:t>Ί</a:t>
            </a:r>
            <a:r>
              <a:rPr sz="1300" spc="45" dirty="0">
                <a:latin typeface="Calibri"/>
                <a:cs typeface="Calibri"/>
              </a:rPr>
              <a:t>ν</a:t>
            </a:r>
            <a:r>
              <a:rPr sz="1300" spc="35" dirty="0">
                <a:latin typeface="Calibri"/>
                <a:cs typeface="Calibri"/>
              </a:rPr>
              <a:t>τ</a:t>
            </a:r>
            <a:r>
              <a:rPr sz="1300" spc="45" dirty="0">
                <a:latin typeface="Calibri"/>
                <a:cs typeface="Calibri"/>
              </a:rPr>
              <a:t>ε</a:t>
            </a:r>
            <a:r>
              <a:rPr sz="1300" spc="50" dirty="0">
                <a:latin typeface="Calibri"/>
                <a:cs typeface="Calibri"/>
              </a:rPr>
              <a:t>ρ</a:t>
            </a:r>
            <a:r>
              <a:rPr sz="1300" spc="45" dirty="0">
                <a:latin typeface="Calibri"/>
                <a:cs typeface="Calibri"/>
              </a:rPr>
              <a:t>νε</a:t>
            </a:r>
            <a:r>
              <a:rPr sz="1300" spc="50" dirty="0">
                <a:latin typeface="Calibri"/>
                <a:cs typeface="Calibri"/>
              </a:rPr>
              <a:t>τ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35910" y="3091815"/>
            <a:ext cx="10750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14" dirty="0">
                <a:latin typeface="Calibri"/>
                <a:cs typeface="Calibri"/>
              </a:rPr>
              <a:t>Ε</a:t>
            </a:r>
            <a:r>
              <a:rPr sz="1300" spc="130" dirty="0">
                <a:latin typeface="Calibri"/>
                <a:cs typeface="Calibri"/>
              </a:rPr>
              <a:t>π</a:t>
            </a:r>
            <a:r>
              <a:rPr sz="1300" spc="60" dirty="0">
                <a:latin typeface="Calibri"/>
                <a:cs typeface="Calibri"/>
              </a:rPr>
              <a:t>ι</a:t>
            </a:r>
            <a:r>
              <a:rPr sz="1300" spc="85" dirty="0">
                <a:latin typeface="Calibri"/>
                <a:cs typeface="Calibri"/>
              </a:rPr>
              <a:t>τ</a:t>
            </a:r>
            <a:r>
              <a:rPr sz="1300" spc="60" dirty="0">
                <a:latin typeface="Calibri"/>
                <a:cs typeface="Calibri"/>
              </a:rPr>
              <a:t>ι</a:t>
            </a:r>
            <a:r>
              <a:rPr sz="1300" spc="130" dirty="0">
                <a:latin typeface="Calibri"/>
                <a:cs typeface="Calibri"/>
              </a:rPr>
              <a:t>θ</a:t>
            </a:r>
            <a:r>
              <a:rPr sz="1300" spc="105" dirty="0">
                <a:latin typeface="Calibri"/>
                <a:cs typeface="Calibri"/>
              </a:rPr>
              <a:t>έ</a:t>
            </a:r>
            <a:r>
              <a:rPr sz="1300" spc="125" dirty="0">
                <a:latin typeface="Calibri"/>
                <a:cs typeface="Calibri"/>
              </a:rPr>
              <a:t>μ</a:t>
            </a:r>
            <a:r>
              <a:rPr sz="1300" spc="105" dirty="0">
                <a:latin typeface="Calibri"/>
                <a:cs typeface="Calibri"/>
              </a:rPr>
              <a:t>εν</a:t>
            </a:r>
            <a:r>
              <a:rPr sz="1300" spc="120" dirty="0">
                <a:latin typeface="Calibri"/>
                <a:cs typeface="Calibri"/>
              </a:rPr>
              <a:t>ο</a:t>
            </a:r>
            <a:r>
              <a:rPr sz="1300" spc="105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40312" y="4956175"/>
            <a:ext cx="451484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45" dirty="0">
                <a:latin typeface="Calibri"/>
                <a:cs typeface="Calibri"/>
              </a:rPr>
              <a:t>Π</a:t>
            </a:r>
            <a:r>
              <a:rPr sz="1300" spc="130" dirty="0">
                <a:latin typeface="Calibri"/>
                <a:cs typeface="Calibri"/>
              </a:rPr>
              <a:t>ύ</a:t>
            </a:r>
            <a:r>
              <a:rPr sz="1300" spc="105" dirty="0">
                <a:latin typeface="Calibri"/>
                <a:cs typeface="Calibri"/>
              </a:rPr>
              <a:t>λ</a:t>
            </a:r>
            <a:r>
              <a:rPr sz="1300" spc="140" dirty="0">
                <a:latin typeface="Calibri"/>
                <a:cs typeface="Calibri"/>
              </a:rPr>
              <a:t>η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18032" y="4956175"/>
            <a:ext cx="6800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95" dirty="0">
                <a:latin typeface="Calibri"/>
                <a:cs typeface="Calibri"/>
              </a:rPr>
              <a:t>Ίντερνετ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94945" y="3907472"/>
            <a:ext cx="2562225" cy="1500505"/>
            <a:chOff x="194945" y="3907472"/>
            <a:chExt cx="2562225" cy="1500505"/>
          </a:xfrm>
        </p:grpSpPr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4945" y="4490402"/>
              <a:ext cx="917575" cy="91757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104264" y="3907472"/>
              <a:ext cx="1652905" cy="1220470"/>
            </a:xfrm>
            <a:custGeom>
              <a:avLst/>
              <a:gdLst/>
              <a:ahLst/>
              <a:cxnLst/>
              <a:rect l="l" t="t" r="r" b="b"/>
              <a:pathLst>
                <a:path w="1652905" h="1220470">
                  <a:moveTo>
                    <a:pt x="54609" y="1150937"/>
                  </a:moveTo>
                  <a:lnTo>
                    <a:pt x="5397" y="1220470"/>
                  </a:lnTo>
                  <a:lnTo>
                    <a:pt x="90487" y="1217929"/>
                  </a:lnTo>
                  <a:lnTo>
                    <a:pt x="80962" y="1200150"/>
                  </a:lnTo>
                  <a:lnTo>
                    <a:pt x="77787" y="1194117"/>
                  </a:lnTo>
                  <a:lnTo>
                    <a:pt x="114017" y="1174750"/>
                  </a:lnTo>
                  <a:lnTo>
                    <a:pt x="67309" y="1174750"/>
                  </a:lnTo>
                  <a:lnTo>
                    <a:pt x="54609" y="1150937"/>
                  </a:lnTo>
                  <a:close/>
                </a:path>
                <a:path w="1652905" h="1220470">
                  <a:moveTo>
                    <a:pt x="1642427" y="332422"/>
                  </a:moveTo>
                  <a:lnTo>
                    <a:pt x="67309" y="1174750"/>
                  </a:lnTo>
                  <a:lnTo>
                    <a:pt x="114017" y="1174750"/>
                  </a:lnTo>
                  <a:lnTo>
                    <a:pt x="1652904" y="352107"/>
                  </a:lnTo>
                  <a:lnTo>
                    <a:pt x="1642427" y="332422"/>
                  </a:lnTo>
                  <a:close/>
                </a:path>
                <a:path w="1652905" h="1220470">
                  <a:moveTo>
                    <a:pt x="1647507" y="0"/>
                  </a:moveTo>
                  <a:lnTo>
                    <a:pt x="1562417" y="3175"/>
                  </a:lnTo>
                  <a:lnTo>
                    <a:pt x="1575435" y="26669"/>
                  </a:lnTo>
                  <a:lnTo>
                    <a:pt x="0" y="886459"/>
                  </a:lnTo>
                  <a:lnTo>
                    <a:pt x="10794" y="905827"/>
                  </a:lnTo>
                  <a:lnTo>
                    <a:pt x="1585912" y="46354"/>
                  </a:lnTo>
                  <a:lnTo>
                    <a:pt x="1615300" y="46354"/>
                  </a:lnTo>
                  <a:lnTo>
                    <a:pt x="1647507" y="0"/>
                  </a:lnTo>
                  <a:close/>
                </a:path>
                <a:path w="1652905" h="1220470">
                  <a:moveTo>
                    <a:pt x="1615300" y="46354"/>
                  </a:moveTo>
                  <a:lnTo>
                    <a:pt x="1585912" y="46354"/>
                  </a:lnTo>
                  <a:lnTo>
                    <a:pt x="1598930" y="69850"/>
                  </a:lnTo>
                  <a:lnTo>
                    <a:pt x="1615300" y="463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60045" y="5336540"/>
            <a:ext cx="6051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0" dirty="0">
                <a:latin typeface="Calibri"/>
                <a:cs typeface="Calibri"/>
              </a:rPr>
              <a:t>Χ</a:t>
            </a:r>
            <a:r>
              <a:rPr sz="1300" spc="5" dirty="0">
                <a:latin typeface="Calibri"/>
                <a:cs typeface="Calibri"/>
              </a:rPr>
              <a:t>ρ</a:t>
            </a:r>
            <a:r>
              <a:rPr sz="1300" spc="10" dirty="0">
                <a:latin typeface="Calibri"/>
                <a:cs typeface="Calibri"/>
              </a:rPr>
              <a:t>ήσ</a:t>
            </a:r>
            <a:r>
              <a:rPr sz="1300" dirty="0">
                <a:latin typeface="Calibri"/>
                <a:cs typeface="Calibri"/>
              </a:rPr>
              <a:t>τ</a:t>
            </a:r>
            <a:r>
              <a:rPr sz="1300" spc="10" dirty="0">
                <a:latin typeface="Calibri"/>
                <a:cs typeface="Calibri"/>
              </a:rPr>
              <a:t>η</a:t>
            </a:r>
            <a:r>
              <a:rPr sz="1300" spc="25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pc="40" dirty="0"/>
              <a:t>32</a:t>
            </a:fld>
            <a:endParaRPr spc="40" dirty="0"/>
          </a:p>
        </p:txBody>
      </p:sp>
      <p:sp>
        <p:nvSpPr>
          <p:cNvPr id="37" name="object 37"/>
          <p:cNvSpPr txBox="1"/>
          <p:nvPr/>
        </p:nvSpPr>
        <p:spPr>
          <a:xfrm rot="1320000">
            <a:off x="3597856" y="4545281"/>
            <a:ext cx="906698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5"/>
              </a:lnSpc>
            </a:pPr>
            <a:r>
              <a:rPr sz="1300" spc="95" dirty="0">
                <a:latin typeface="Calibri"/>
                <a:cs typeface="Calibri"/>
              </a:rPr>
              <a:t>Α</a:t>
            </a:r>
            <a:r>
              <a:rPr sz="1300" spc="90" dirty="0">
                <a:latin typeface="Calibri"/>
                <a:cs typeface="Calibri"/>
              </a:rPr>
              <a:t>π</a:t>
            </a:r>
            <a:r>
              <a:rPr sz="1300" spc="100" dirty="0">
                <a:latin typeface="Calibri"/>
                <a:cs typeface="Calibri"/>
              </a:rPr>
              <a:t>α</a:t>
            </a:r>
            <a:r>
              <a:rPr sz="1300" spc="75" dirty="0">
                <a:latin typeface="Calibri"/>
                <a:cs typeface="Calibri"/>
              </a:rPr>
              <a:t>ν</a:t>
            </a:r>
            <a:r>
              <a:rPr sz="1300" spc="60" dirty="0">
                <a:latin typeface="Calibri"/>
                <a:cs typeface="Calibri"/>
              </a:rPr>
              <a:t>τ</a:t>
            </a:r>
            <a:r>
              <a:rPr sz="1300" spc="90" dirty="0">
                <a:latin typeface="Calibri"/>
                <a:cs typeface="Calibri"/>
              </a:rPr>
              <a:t>ήσ</a:t>
            </a:r>
            <a:r>
              <a:rPr sz="1300" spc="75" dirty="0">
                <a:latin typeface="Calibri"/>
                <a:cs typeface="Calibri"/>
              </a:rPr>
              <a:t>ε</a:t>
            </a:r>
            <a:r>
              <a:rPr sz="1300" spc="35" dirty="0">
                <a:latin typeface="Calibri"/>
                <a:cs typeface="Calibri"/>
              </a:rPr>
              <a:t>ι</a:t>
            </a:r>
            <a:r>
              <a:rPr sz="1300" spc="80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 rot="1320000">
            <a:off x="4217744" y="3692250"/>
            <a:ext cx="74496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0"/>
              </a:lnSpc>
            </a:pPr>
            <a:r>
              <a:rPr sz="1950" spc="89" baseline="4273" dirty="0">
                <a:latin typeface="Calibri"/>
                <a:cs typeface="Calibri"/>
              </a:rPr>
              <a:t>Α</a:t>
            </a:r>
            <a:r>
              <a:rPr sz="1950" spc="89" baseline="2136" dirty="0">
                <a:latin typeface="Calibri"/>
                <a:cs typeface="Calibri"/>
              </a:rPr>
              <a:t>ιτήμ</a:t>
            </a:r>
            <a:r>
              <a:rPr sz="1300" spc="60" dirty="0">
                <a:latin typeface="Calibri"/>
                <a:cs typeface="Calibri"/>
              </a:rPr>
              <a:t>ατα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 rot="19920000">
            <a:off x="1245780" y="4112859"/>
            <a:ext cx="742488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5"/>
              </a:lnSpc>
            </a:pPr>
            <a:r>
              <a:rPr sz="1300" spc="95" dirty="0">
                <a:latin typeface="Calibri"/>
                <a:cs typeface="Calibri"/>
              </a:rPr>
              <a:t>Α</a:t>
            </a:r>
            <a:r>
              <a:rPr sz="1300" spc="40" dirty="0">
                <a:latin typeface="Calibri"/>
                <a:cs typeface="Calibri"/>
              </a:rPr>
              <a:t>ι</a:t>
            </a:r>
            <a:r>
              <a:rPr sz="1300" spc="60" dirty="0">
                <a:latin typeface="Calibri"/>
                <a:cs typeface="Calibri"/>
              </a:rPr>
              <a:t>τ</a:t>
            </a:r>
            <a:r>
              <a:rPr sz="1300" spc="90" dirty="0">
                <a:latin typeface="Calibri"/>
                <a:cs typeface="Calibri"/>
              </a:rPr>
              <a:t>ήμ</a:t>
            </a:r>
            <a:r>
              <a:rPr sz="1300" spc="100" dirty="0">
                <a:latin typeface="Calibri"/>
                <a:cs typeface="Calibri"/>
              </a:rPr>
              <a:t>α</a:t>
            </a:r>
            <a:r>
              <a:rPr sz="1300" spc="65" dirty="0">
                <a:latin typeface="Calibri"/>
                <a:cs typeface="Calibri"/>
              </a:rPr>
              <a:t>τ</a:t>
            </a:r>
            <a:r>
              <a:rPr sz="1300" spc="110" dirty="0">
                <a:latin typeface="Calibri"/>
                <a:cs typeface="Calibri"/>
              </a:rPr>
              <a:t>α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 rot="19920000">
            <a:off x="1622084" y="4881859"/>
            <a:ext cx="906698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35"/>
              </a:lnSpc>
            </a:pPr>
            <a:r>
              <a:rPr sz="1300" spc="95" dirty="0">
                <a:latin typeface="Calibri"/>
                <a:cs typeface="Calibri"/>
              </a:rPr>
              <a:t>Α</a:t>
            </a:r>
            <a:r>
              <a:rPr sz="1300" spc="90" dirty="0">
                <a:latin typeface="Calibri"/>
                <a:cs typeface="Calibri"/>
              </a:rPr>
              <a:t>π</a:t>
            </a:r>
            <a:r>
              <a:rPr sz="1300" spc="100" dirty="0">
                <a:latin typeface="Calibri"/>
                <a:cs typeface="Calibri"/>
              </a:rPr>
              <a:t>α</a:t>
            </a:r>
            <a:r>
              <a:rPr sz="1300" spc="75" dirty="0">
                <a:latin typeface="Calibri"/>
                <a:cs typeface="Calibri"/>
              </a:rPr>
              <a:t>ν</a:t>
            </a:r>
            <a:r>
              <a:rPr sz="1300" spc="60" dirty="0">
                <a:latin typeface="Calibri"/>
                <a:cs typeface="Calibri"/>
              </a:rPr>
              <a:t>τ</a:t>
            </a:r>
            <a:r>
              <a:rPr sz="1300" spc="90" dirty="0">
                <a:latin typeface="Calibri"/>
                <a:cs typeface="Calibri"/>
              </a:rPr>
              <a:t>ήσ</a:t>
            </a:r>
            <a:r>
              <a:rPr sz="1300" spc="75" dirty="0">
                <a:latin typeface="Calibri"/>
                <a:cs typeface="Calibri"/>
              </a:rPr>
              <a:t>ε</a:t>
            </a:r>
            <a:r>
              <a:rPr sz="1300" spc="35" dirty="0">
                <a:latin typeface="Calibri"/>
                <a:cs typeface="Calibri"/>
              </a:rPr>
              <a:t>ι</a:t>
            </a:r>
            <a:r>
              <a:rPr sz="1300" spc="80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259647" y="2446020"/>
            <a:ext cx="9169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80" dirty="0">
                <a:latin typeface="Calibri"/>
                <a:cs typeface="Calibri"/>
              </a:rPr>
              <a:t>Απαντήσεις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2560320">
              <a:lnSpc>
                <a:spcPct val="100000"/>
              </a:lnSpc>
              <a:spcBef>
                <a:spcPts val="489"/>
              </a:spcBef>
            </a:pPr>
            <a:r>
              <a:rPr spc="130" dirty="0"/>
              <a:t>Επιθετικά </a:t>
            </a:r>
            <a:r>
              <a:rPr spc="110" dirty="0"/>
              <a:t>εργαλεία</a:t>
            </a:r>
          </a:p>
          <a:p>
            <a:pPr marL="2560320">
              <a:lnSpc>
                <a:spcPct val="100000"/>
              </a:lnSpc>
              <a:spcBef>
                <a:spcPts val="305"/>
              </a:spcBef>
            </a:pPr>
            <a:r>
              <a:rPr sz="2050" spc="165" dirty="0">
                <a:solidFill>
                  <a:srgbClr val="FFBA00"/>
                </a:solidFill>
              </a:rPr>
              <a:t>Arpspoofing</a:t>
            </a:r>
            <a:endParaRPr sz="20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515" y="5865812"/>
            <a:ext cx="3241992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1737" y="0"/>
            <a:ext cx="10386695" cy="6880225"/>
            <a:chOff x="1201737" y="0"/>
            <a:chExt cx="10386695" cy="6880225"/>
          </a:xfrm>
        </p:grpSpPr>
        <p:sp>
          <p:nvSpPr>
            <p:cNvPr id="3" name="object 3"/>
            <p:cNvSpPr/>
            <p:nvPr/>
          </p:nvSpPr>
          <p:spPr>
            <a:xfrm>
              <a:off x="7494270" y="0"/>
              <a:ext cx="2499360" cy="6652895"/>
            </a:xfrm>
            <a:custGeom>
              <a:avLst/>
              <a:gdLst/>
              <a:ahLst/>
              <a:cxnLst/>
              <a:rect l="l" t="t" r="r" b="b"/>
              <a:pathLst>
                <a:path w="2499359" h="6652895">
                  <a:moveTo>
                    <a:pt x="1548764" y="1308417"/>
                  </a:moveTo>
                  <a:lnTo>
                    <a:pt x="1501457" y="1315085"/>
                  </a:lnTo>
                  <a:lnTo>
                    <a:pt x="1457642" y="1333182"/>
                  </a:lnTo>
                  <a:lnTo>
                    <a:pt x="1420177" y="1361757"/>
                  </a:lnTo>
                  <a:lnTo>
                    <a:pt x="1390967" y="1399222"/>
                  </a:lnTo>
                  <a:lnTo>
                    <a:pt x="1372234" y="1444625"/>
                  </a:lnTo>
                  <a:lnTo>
                    <a:pt x="977582" y="2900045"/>
                  </a:lnTo>
                  <a:lnTo>
                    <a:pt x="5079" y="6636067"/>
                  </a:lnTo>
                  <a:lnTo>
                    <a:pt x="0" y="6652577"/>
                  </a:lnTo>
                  <a:lnTo>
                    <a:pt x="26670" y="6652577"/>
                  </a:lnTo>
                  <a:lnTo>
                    <a:pt x="1002982" y="2907665"/>
                  </a:lnTo>
                  <a:lnTo>
                    <a:pt x="1397634" y="1452245"/>
                  </a:lnTo>
                  <a:lnTo>
                    <a:pt x="1418907" y="1406207"/>
                  </a:lnTo>
                  <a:lnTo>
                    <a:pt x="1451927" y="1370012"/>
                  </a:lnTo>
                  <a:lnTo>
                    <a:pt x="1494154" y="1345882"/>
                  </a:lnTo>
                  <a:lnTo>
                    <a:pt x="1542097" y="1335087"/>
                  </a:lnTo>
                  <a:lnTo>
                    <a:pt x="1641686" y="1335087"/>
                  </a:lnTo>
                  <a:lnTo>
                    <a:pt x="1632267" y="1327785"/>
                  </a:lnTo>
                  <a:lnTo>
                    <a:pt x="1548764" y="1308417"/>
                  </a:lnTo>
                  <a:close/>
                </a:path>
                <a:path w="2499359" h="6652895">
                  <a:moveTo>
                    <a:pt x="1641686" y="1335087"/>
                  </a:moveTo>
                  <a:lnTo>
                    <a:pt x="1542097" y="1335087"/>
                  </a:lnTo>
                  <a:lnTo>
                    <a:pt x="1592579" y="1340485"/>
                  </a:lnTo>
                  <a:lnTo>
                    <a:pt x="1647825" y="1367789"/>
                  </a:lnTo>
                  <a:lnTo>
                    <a:pt x="1688147" y="1414145"/>
                  </a:lnTo>
                  <a:lnTo>
                    <a:pt x="1708150" y="1472882"/>
                  </a:lnTo>
                  <a:lnTo>
                    <a:pt x="1708784" y="1503679"/>
                  </a:lnTo>
                  <a:lnTo>
                    <a:pt x="1703387" y="1535112"/>
                  </a:lnTo>
                  <a:lnTo>
                    <a:pt x="1443672" y="2493010"/>
                  </a:lnTo>
                  <a:lnTo>
                    <a:pt x="1437004" y="2541904"/>
                  </a:lnTo>
                  <a:lnTo>
                    <a:pt x="1443672" y="2589212"/>
                  </a:lnTo>
                  <a:lnTo>
                    <a:pt x="1461770" y="2632710"/>
                  </a:lnTo>
                  <a:lnTo>
                    <a:pt x="1490345" y="2670175"/>
                  </a:lnTo>
                  <a:lnTo>
                    <a:pt x="1527809" y="2699385"/>
                  </a:lnTo>
                  <a:lnTo>
                    <a:pt x="1573529" y="2718117"/>
                  </a:lnTo>
                  <a:lnTo>
                    <a:pt x="1625282" y="2724150"/>
                  </a:lnTo>
                  <a:lnTo>
                    <a:pt x="1675447" y="2715895"/>
                  </a:lnTo>
                  <a:lnTo>
                    <a:pt x="1710249" y="2699702"/>
                  </a:lnTo>
                  <a:lnTo>
                    <a:pt x="1624329" y="2699702"/>
                  </a:lnTo>
                  <a:lnTo>
                    <a:pt x="1579879" y="2693987"/>
                  </a:lnTo>
                  <a:lnTo>
                    <a:pt x="1533842" y="2673032"/>
                  </a:lnTo>
                  <a:lnTo>
                    <a:pt x="1497329" y="2639695"/>
                  </a:lnTo>
                  <a:lnTo>
                    <a:pt x="1473200" y="2597467"/>
                  </a:lnTo>
                  <a:lnTo>
                    <a:pt x="1462404" y="2549525"/>
                  </a:lnTo>
                  <a:lnTo>
                    <a:pt x="1467802" y="2499360"/>
                  </a:lnTo>
                  <a:lnTo>
                    <a:pt x="1727517" y="1541462"/>
                  </a:lnTo>
                  <a:lnTo>
                    <a:pt x="1733550" y="1505902"/>
                  </a:lnTo>
                  <a:lnTo>
                    <a:pt x="1724342" y="1435100"/>
                  </a:lnTo>
                  <a:lnTo>
                    <a:pt x="1688782" y="1371600"/>
                  </a:lnTo>
                  <a:lnTo>
                    <a:pt x="1641686" y="1335087"/>
                  </a:lnTo>
                  <a:close/>
                </a:path>
                <a:path w="2499359" h="6652895">
                  <a:moveTo>
                    <a:pt x="2499042" y="0"/>
                  </a:moveTo>
                  <a:lnTo>
                    <a:pt x="2472372" y="0"/>
                  </a:lnTo>
                  <a:lnTo>
                    <a:pt x="2106844" y="1333182"/>
                  </a:lnTo>
                  <a:lnTo>
                    <a:pt x="1764347" y="2608579"/>
                  </a:lnTo>
                  <a:lnTo>
                    <a:pt x="1739582" y="2646362"/>
                  </a:lnTo>
                  <a:lnTo>
                    <a:pt x="1706245" y="2674620"/>
                  </a:lnTo>
                  <a:lnTo>
                    <a:pt x="1667192" y="2692717"/>
                  </a:lnTo>
                  <a:lnTo>
                    <a:pt x="1624329" y="2699702"/>
                  </a:lnTo>
                  <a:lnTo>
                    <a:pt x="1710249" y="2699702"/>
                  </a:lnTo>
                  <a:lnTo>
                    <a:pt x="1721167" y="2694622"/>
                  </a:lnTo>
                  <a:lnTo>
                    <a:pt x="1759902" y="2661602"/>
                  </a:lnTo>
                  <a:lnTo>
                    <a:pt x="1788477" y="2617470"/>
                  </a:lnTo>
                  <a:lnTo>
                    <a:pt x="1788477" y="2616200"/>
                  </a:lnTo>
                  <a:lnTo>
                    <a:pt x="2131059" y="1339214"/>
                  </a:lnTo>
                  <a:lnTo>
                    <a:pt x="2499042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52422" y="4925695"/>
              <a:ext cx="880745" cy="17100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3362" y="6186170"/>
              <a:ext cx="3294062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94685" y="1288097"/>
              <a:ext cx="6188392" cy="21831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1580" y="3911600"/>
              <a:ext cx="2756852" cy="17726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01737" y="3875722"/>
              <a:ext cx="2756852" cy="178212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61427" y="763587"/>
            <a:ext cx="19564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60" dirty="0">
                <a:solidFill>
                  <a:srgbClr val="000000"/>
                </a:solidFill>
              </a:rPr>
              <a:t>A</a:t>
            </a:r>
            <a:r>
              <a:rPr spc="155" dirty="0">
                <a:solidFill>
                  <a:srgbClr val="000000"/>
                </a:solidFill>
              </a:rPr>
              <a:t>r</a:t>
            </a:r>
            <a:r>
              <a:rPr spc="200" dirty="0">
                <a:solidFill>
                  <a:srgbClr val="000000"/>
                </a:solidFill>
              </a:rPr>
              <a:t>p</a:t>
            </a:r>
            <a:r>
              <a:rPr spc="170" dirty="0">
                <a:solidFill>
                  <a:srgbClr val="000000"/>
                </a:solidFill>
              </a:rPr>
              <a:t>s</a:t>
            </a:r>
            <a:r>
              <a:rPr spc="200" dirty="0">
                <a:solidFill>
                  <a:srgbClr val="000000"/>
                </a:solidFill>
              </a:rPr>
              <a:t>poo</a:t>
            </a:r>
            <a:r>
              <a:rPr spc="155" dirty="0">
                <a:solidFill>
                  <a:srgbClr val="000000"/>
                </a:solidFill>
              </a:rPr>
              <a:t>f</a:t>
            </a:r>
            <a:r>
              <a:rPr spc="140" dirty="0">
                <a:solidFill>
                  <a:srgbClr val="000000"/>
                </a:solidFill>
              </a:rPr>
              <a:t>i</a:t>
            </a:r>
            <a:r>
              <a:rPr spc="200" dirty="0">
                <a:solidFill>
                  <a:srgbClr val="000000"/>
                </a:solidFill>
              </a:rPr>
              <a:t>n</a:t>
            </a:r>
            <a:r>
              <a:rPr spc="130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387715" y="93027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2186" y="3290686"/>
            <a:ext cx="416306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0" i="0" u="none" strike="noStrike" baseline="0" dirty="0" err="1">
                <a:solidFill>
                  <a:srgbClr val="111111"/>
                </a:solidFill>
                <a:latin typeface="Roboto-Regular"/>
              </a:rPr>
              <a:t>arpspoof</a:t>
            </a:r>
            <a:r>
              <a:rPr lang="en-US" sz="1800" b="0" i="0" u="none" strike="noStrike" baseline="0" dirty="0">
                <a:solidFill>
                  <a:srgbClr val="111111"/>
                </a:solidFill>
                <a:latin typeface="Roboto-Regular"/>
              </a:rPr>
              <a:t> -</a:t>
            </a:r>
            <a:r>
              <a:rPr lang="en-US" sz="1800" b="0" i="0" u="none" strike="noStrike" baseline="0" dirty="0" err="1">
                <a:solidFill>
                  <a:srgbClr val="111111"/>
                </a:solidFill>
                <a:latin typeface="Roboto-Regular"/>
              </a:rPr>
              <a:t>i</a:t>
            </a:r>
            <a:r>
              <a:rPr lang="en-US" sz="1800" b="0" i="0" u="none" strike="noStrike" baseline="0" dirty="0">
                <a:solidFill>
                  <a:srgbClr val="111111"/>
                </a:solidFill>
                <a:latin typeface="Roboto-Regular"/>
              </a:rPr>
              <a:t> [interface] -t [</a:t>
            </a:r>
            <a:r>
              <a:rPr lang="en-US" sz="1800" b="0" i="0" u="none" strike="noStrike" baseline="0" dirty="0" err="1">
                <a:solidFill>
                  <a:srgbClr val="111111"/>
                </a:solidFill>
                <a:latin typeface="Roboto-Regular"/>
              </a:rPr>
              <a:t>clientIP</a:t>
            </a:r>
            <a:r>
              <a:rPr lang="en-US" sz="1800" b="0" i="0" u="none" strike="noStrike" baseline="0" dirty="0">
                <a:solidFill>
                  <a:srgbClr val="111111"/>
                </a:solidFill>
                <a:latin typeface="Roboto-Regular"/>
              </a:rPr>
              <a:t>] [</a:t>
            </a:r>
            <a:r>
              <a:rPr lang="en-US" sz="1800" b="0" i="0" u="none" strike="noStrike" baseline="0" dirty="0" err="1">
                <a:solidFill>
                  <a:srgbClr val="111111"/>
                </a:solidFill>
                <a:latin typeface="Roboto-Regular"/>
              </a:rPr>
              <a:t>gatewayIP</a:t>
            </a:r>
            <a:r>
              <a:rPr lang="en-US" sz="1800" b="0" i="0" u="none" strike="noStrike" baseline="0" dirty="0">
                <a:solidFill>
                  <a:srgbClr val="111111"/>
                </a:solidFill>
                <a:latin typeface="Roboto-Regular"/>
              </a:rPr>
              <a:t>] (Trick the victim)</a:t>
            </a:r>
            <a:endParaRPr sz="850" dirty="0">
              <a:latin typeface="Noto Sans"/>
              <a:cs typeface="Noto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54065" y="3305492"/>
            <a:ext cx="416306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0" i="0" u="none" strike="noStrike" baseline="0" dirty="0" err="1">
                <a:solidFill>
                  <a:srgbClr val="111111"/>
                </a:solidFill>
                <a:latin typeface="Roboto-Regular"/>
              </a:rPr>
              <a:t>arpspoof</a:t>
            </a:r>
            <a:r>
              <a:rPr lang="en-US" sz="1800" b="0" i="0" u="none" strike="noStrike" baseline="0" dirty="0">
                <a:solidFill>
                  <a:srgbClr val="111111"/>
                </a:solidFill>
                <a:latin typeface="Roboto-Regular"/>
              </a:rPr>
              <a:t> -</a:t>
            </a:r>
            <a:r>
              <a:rPr lang="en-US" sz="1800" b="0" i="0" u="none" strike="noStrike" baseline="0" dirty="0" err="1">
                <a:solidFill>
                  <a:srgbClr val="111111"/>
                </a:solidFill>
                <a:latin typeface="Roboto-Regular"/>
              </a:rPr>
              <a:t>i</a:t>
            </a:r>
            <a:r>
              <a:rPr lang="en-US" sz="1800" b="0" i="0" u="none" strike="noStrike" baseline="0" dirty="0">
                <a:solidFill>
                  <a:srgbClr val="111111"/>
                </a:solidFill>
                <a:latin typeface="Roboto-Regular"/>
              </a:rPr>
              <a:t> [interface] -t [</a:t>
            </a:r>
            <a:r>
              <a:rPr lang="en-US" sz="1800" b="0" i="0" u="none" strike="noStrike" baseline="0" dirty="0" err="1">
                <a:solidFill>
                  <a:srgbClr val="111111"/>
                </a:solidFill>
                <a:latin typeface="Roboto-Regular"/>
              </a:rPr>
              <a:t>gatewayIP</a:t>
            </a:r>
            <a:r>
              <a:rPr lang="en-US" sz="1800" b="0" i="0" u="none" strike="noStrike" baseline="0" dirty="0">
                <a:solidFill>
                  <a:srgbClr val="111111"/>
                </a:solidFill>
                <a:latin typeface="Roboto-Regular"/>
              </a:rPr>
              <a:t>] [</a:t>
            </a:r>
            <a:r>
              <a:rPr lang="en-US" sz="1800" b="0" i="0" u="none" strike="noStrike" baseline="0" dirty="0" err="1">
                <a:solidFill>
                  <a:srgbClr val="111111"/>
                </a:solidFill>
                <a:latin typeface="Roboto-Regular"/>
              </a:rPr>
              <a:t>clientIP</a:t>
            </a:r>
            <a:r>
              <a:rPr lang="en-US" sz="1800" b="0" i="0" u="none" strike="noStrike" baseline="0" dirty="0">
                <a:solidFill>
                  <a:srgbClr val="111111"/>
                </a:solidFill>
                <a:latin typeface="Roboto-Regular"/>
              </a:rPr>
              <a:t>] (Trick the gateway)</a:t>
            </a:r>
            <a:endParaRPr sz="850" dirty="0">
              <a:latin typeface="Noto Sans"/>
              <a:cs typeface="Noto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0200" y="4746307"/>
            <a:ext cx="49403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65" dirty="0">
                <a:solidFill>
                  <a:srgbClr val="111111"/>
                </a:solidFill>
                <a:latin typeface="Calibri"/>
                <a:cs typeface="Calibri"/>
              </a:rPr>
              <a:t>Π</a:t>
            </a:r>
            <a:r>
              <a:rPr sz="850" spc="-55" dirty="0">
                <a:solidFill>
                  <a:srgbClr val="111111"/>
                </a:solidFill>
                <a:latin typeface="Calibri"/>
                <a:cs typeface="Calibri"/>
              </a:rPr>
              <a:t>ρ</a:t>
            </a:r>
            <a:r>
              <a:rPr sz="850" spc="-35" dirty="0">
                <a:solidFill>
                  <a:srgbClr val="111111"/>
                </a:solidFill>
                <a:latin typeface="Calibri"/>
                <a:cs typeface="Calibri"/>
              </a:rPr>
              <a:t>ι</a:t>
            </a:r>
            <a:r>
              <a:rPr sz="850" spc="-40" dirty="0">
                <a:solidFill>
                  <a:srgbClr val="111111"/>
                </a:solidFill>
                <a:latin typeface="Calibri"/>
                <a:cs typeface="Calibri"/>
              </a:rPr>
              <a:t>ν</a:t>
            </a:r>
            <a:r>
              <a:rPr sz="850" spc="-1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50" spc="-60" dirty="0">
                <a:solidFill>
                  <a:srgbClr val="111111"/>
                </a:solidFill>
                <a:latin typeface="Calibri"/>
                <a:cs typeface="Calibri"/>
              </a:rPr>
              <a:t>απ</a:t>
            </a:r>
            <a:r>
              <a:rPr sz="850" spc="-45" dirty="0">
                <a:solidFill>
                  <a:srgbClr val="111111"/>
                </a:solidFill>
                <a:latin typeface="Calibri"/>
                <a:cs typeface="Calibri"/>
              </a:rPr>
              <a:t>ό</a:t>
            </a:r>
            <a:r>
              <a:rPr sz="850" spc="-1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50" spc="-45" dirty="0">
                <a:solidFill>
                  <a:srgbClr val="111111"/>
                </a:solidFill>
                <a:latin typeface="Calibri"/>
                <a:cs typeface="Calibri"/>
              </a:rPr>
              <a:t>το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99755" y="4708207"/>
            <a:ext cx="24257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85" dirty="0">
                <a:solidFill>
                  <a:srgbClr val="111111"/>
                </a:solidFill>
                <a:latin typeface="Calibri"/>
                <a:cs typeface="Calibri"/>
              </a:rPr>
              <a:t>Μ</a:t>
            </a:r>
            <a:r>
              <a:rPr sz="850" spc="-50" dirty="0">
                <a:solidFill>
                  <a:srgbClr val="111111"/>
                </a:solidFill>
                <a:latin typeface="Calibri"/>
                <a:cs typeface="Calibri"/>
              </a:rPr>
              <a:t>ετά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7215" y="5915342"/>
            <a:ext cx="80327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200" dirty="0"/>
              <a:t>Σημείωση: Πρέπει να </a:t>
            </a:r>
            <a:r>
              <a:rPr lang="el-GR" sz="1200" b="1" dirty="0"/>
              <a:t>επιτρέψετε στη </a:t>
            </a:r>
            <a:r>
              <a:rPr lang="el-GR" sz="1200" b="1" dirty="0" err="1"/>
              <a:t>Linux</a:t>
            </a:r>
            <a:r>
              <a:rPr lang="el-GR" sz="1200" b="1" dirty="0"/>
              <a:t> μηχανή (επιτιθέμενο)</a:t>
            </a:r>
            <a:r>
              <a:rPr lang="el-GR" sz="1200" dirty="0"/>
              <a:t> να πραγματοποιεί </a:t>
            </a:r>
            <a:r>
              <a:rPr lang="el-GR" sz="1200" b="1" dirty="0" err="1"/>
              <a:t>port</a:t>
            </a:r>
            <a:r>
              <a:rPr lang="el-GR" sz="1200" b="1" dirty="0"/>
              <a:t> </a:t>
            </a:r>
            <a:r>
              <a:rPr lang="el-GR" sz="1200" b="1" dirty="0" err="1"/>
              <a:t>forwarding</a:t>
            </a:r>
            <a:r>
              <a:rPr lang="el-GR" sz="1200" dirty="0"/>
              <a:t>, ώστε να μπορεί να λειτουργεί ως </a:t>
            </a:r>
            <a:r>
              <a:rPr lang="el-GR" sz="1200" b="1" dirty="0"/>
              <a:t>πύλη (</a:t>
            </a:r>
            <a:r>
              <a:rPr lang="el-GR" sz="1200" b="1" dirty="0" err="1"/>
              <a:t>gateway</a:t>
            </a:r>
            <a:r>
              <a:rPr lang="el-GR" sz="1200" b="1" dirty="0"/>
              <a:t>)</a:t>
            </a:r>
            <a:r>
              <a:rPr lang="el-GR" sz="1200" dirty="0"/>
              <a:t>.</a:t>
            </a:r>
            <a:endParaRPr sz="115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00777" y="628872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Calibri"/>
                <a:cs typeface="Calibri"/>
              </a:rPr>
              <a:t>3</a:t>
            </a:r>
            <a:r>
              <a:rPr sz="800" spc="40" dirty="0"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2560320">
              <a:lnSpc>
                <a:spcPct val="100000"/>
              </a:lnSpc>
              <a:spcBef>
                <a:spcPts val="489"/>
              </a:spcBef>
            </a:pPr>
            <a:r>
              <a:rPr spc="130" dirty="0"/>
              <a:t>Επιθετικά </a:t>
            </a:r>
            <a:r>
              <a:rPr spc="110" dirty="0"/>
              <a:t>εργαλεία</a:t>
            </a:r>
          </a:p>
          <a:p>
            <a:pPr marL="2560320">
              <a:lnSpc>
                <a:spcPct val="100000"/>
              </a:lnSpc>
              <a:spcBef>
                <a:spcPts val="305"/>
              </a:spcBef>
            </a:pPr>
            <a:r>
              <a:rPr sz="2050" spc="145" dirty="0">
                <a:solidFill>
                  <a:srgbClr val="FFBA00"/>
                </a:solidFill>
              </a:rPr>
              <a:t>Bettercap</a:t>
            </a:r>
            <a:endParaRPr sz="20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515" y="5865812"/>
            <a:ext cx="3241992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270" y="0"/>
            <a:ext cx="5840730" cy="6858000"/>
            <a:chOff x="6351270" y="0"/>
            <a:chExt cx="58407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270" y="4759"/>
              <a:ext cx="584073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3600" y="390207"/>
            <a:ext cx="269557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50" dirty="0">
                <a:solidFill>
                  <a:srgbClr val="000000"/>
                </a:solidFill>
              </a:rPr>
              <a:t>Εργαλείο</a:t>
            </a:r>
            <a:r>
              <a:rPr sz="2300" spc="145" dirty="0">
                <a:solidFill>
                  <a:srgbClr val="000000"/>
                </a:solidFill>
              </a:rPr>
              <a:t> </a:t>
            </a:r>
            <a:r>
              <a:rPr sz="2300" spc="170" dirty="0">
                <a:solidFill>
                  <a:srgbClr val="000000"/>
                </a:solidFill>
              </a:rPr>
              <a:t>Bettercap</a:t>
            </a:r>
            <a:endParaRPr sz="2300"/>
          </a:p>
        </p:txBody>
      </p:sp>
      <p:sp>
        <p:nvSpPr>
          <p:cNvPr id="10" name="object 10"/>
          <p:cNvSpPr txBox="1"/>
          <p:nvPr/>
        </p:nvSpPr>
        <p:spPr>
          <a:xfrm>
            <a:off x="11176952" y="6144895"/>
            <a:ext cx="1358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0"/>
              </a:lnSpc>
            </a:pPr>
            <a:r>
              <a:rPr sz="800" spc="10" dirty="0">
                <a:latin typeface="Calibri"/>
                <a:cs typeface="Calibri"/>
              </a:rPr>
              <a:t>3</a:t>
            </a:r>
            <a:r>
              <a:rPr sz="800" spc="40" dirty="0"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3555" y="1442283"/>
            <a:ext cx="6760845" cy="237363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765"/>
              </a:spcBef>
              <a:buSzPct val="139130"/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sz="1150" spc="45" dirty="0">
                <a:latin typeface="Calibri"/>
                <a:cs typeface="Calibri"/>
              </a:rPr>
              <a:t>Είναι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55" dirty="0">
                <a:latin typeface="Calibri"/>
                <a:cs typeface="Calibri"/>
              </a:rPr>
              <a:t>ένα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55" dirty="0">
                <a:latin typeface="Calibri"/>
                <a:cs typeface="Calibri"/>
              </a:rPr>
              <a:t>άλλο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50" dirty="0">
                <a:latin typeface="Calibri"/>
                <a:cs typeface="Calibri"/>
              </a:rPr>
              <a:t>εργαλείο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που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50" dirty="0">
                <a:latin typeface="Calibri"/>
                <a:cs typeface="Calibri"/>
              </a:rPr>
              <a:t>μπορείτε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55" dirty="0">
                <a:latin typeface="Calibri"/>
                <a:cs typeface="Calibri"/>
              </a:rPr>
              <a:t>να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50" dirty="0">
                <a:latin typeface="Calibri"/>
                <a:cs typeface="Calibri"/>
              </a:rPr>
              <a:t>χρησιμοποιήσετε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45" dirty="0">
                <a:latin typeface="Calibri"/>
                <a:cs typeface="Calibri"/>
              </a:rPr>
              <a:t>για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50" dirty="0">
                <a:latin typeface="Calibri"/>
                <a:cs typeface="Calibri"/>
              </a:rPr>
              <a:t>την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55" dirty="0">
                <a:latin typeface="Calibri"/>
                <a:cs typeface="Calibri"/>
              </a:rPr>
              <a:t>αποδοχή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40" dirty="0">
                <a:latin typeface="Calibri"/>
                <a:cs typeface="Calibri"/>
              </a:rPr>
              <a:t>επίθεσης</a:t>
            </a:r>
            <a:r>
              <a:rPr sz="1150" spc="5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ARP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45" dirty="0">
                <a:latin typeface="Calibri"/>
                <a:cs typeface="Calibri"/>
              </a:rPr>
              <a:t>poising</a:t>
            </a:r>
            <a:endParaRPr sz="1150">
              <a:latin typeface="Calibri"/>
              <a:cs typeface="Calibri"/>
            </a:endParaRPr>
          </a:p>
          <a:p>
            <a:pPr marL="297815" indent="-285115">
              <a:lnSpc>
                <a:spcPct val="100000"/>
              </a:lnSpc>
              <a:spcBef>
                <a:spcPts val="1380"/>
              </a:spcBef>
              <a:buSzPct val="139130"/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sz="1150" spc="80" dirty="0">
                <a:latin typeface="Calibri"/>
                <a:cs typeface="Calibri"/>
              </a:rPr>
              <a:t>Ίσως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χρειαστεί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αρχικοποιήσετε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55" dirty="0">
                <a:latin typeface="Calibri"/>
                <a:cs typeface="Calibri"/>
              </a:rPr>
              <a:t>εργαλείο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bettercap</a:t>
            </a:r>
            <a:endParaRPr sz="1150">
              <a:latin typeface="Calibri"/>
              <a:cs typeface="Calibri"/>
            </a:endParaRPr>
          </a:p>
          <a:p>
            <a:pPr marL="297815" indent="-285115">
              <a:lnSpc>
                <a:spcPct val="100000"/>
              </a:lnSpc>
              <a:spcBef>
                <a:spcPts val="1380"/>
              </a:spcBef>
              <a:buSzPct val="139130"/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κάνετε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αυτό,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πρέπει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εξής:</a:t>
            </a:r>
            <a:endParaRPr sz="115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1260"/>
              </a:spcBef>
              <a:buSzPct val="139130"/>
              <a:buFont typeface="Arial"/>
              <a:buChar char="•"/>
              <a:tabLst>
                <a:tab pos="754380" algn="l"/>
                <a:tab pos="755015" algn="l"/>
              </a:tabLst>
            </a:pPr>
            <a:r>
              <a:rPr sz="1150" spc="110" dirty="0">
                <a:latin typeface="Calibri"/>
                <a:cs typeface="Calibri"/>
              </a:rPr>
              <a:t>sudo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apt-get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update</a:t>
            </a:r>
            <a:endParaRPr sz="115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1385"/>
              </a:spcBef>
              <a:buSzPct val="139130"/>
              <a:buFont typeface="Arial"/>
              <a:buChar char="•"/>
              <a:tabLst>
                <a:tab pos="754380" algn="l"/>
                <a:tab pos="755015" algn="l"/>
              </a:tabLst>
            </a:pPr>
            <a:r>
              <a:rPr sz="1150" spc="80" dirty="0">
                <a:latin typeface="Calibri"/>
                <a:cs typeface="Calibri"/>
              </a:rPr>
              <a:t>sudo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apt-get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55" dirty="0">
                <a:latin typeface="Calibri"/>
                <a:cs typeface="Calibri"/>
              </a:rPr>
              <a:t>install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bettercap</a:t>
            </a:r>
            <a:endParaRPr sz="115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1280"/>
              </a:spcBef>
              <a:buSzPct val="139130"/>
              <a:buFont typeface="Arial"/>
              <a:buChar char="•"/>
              <a:tabLst>
                <a:tab pos="754380" algn="l"/>
                <a:tab pos="755015" algn="l"/>
              </a:tabLst>
            </a:pPr>
            <a:r>
              <a:rPr sz="1150" spc="55" dirty="0">
                <a:latin typeface="Calibri"/>
                <a:cs typeface="Calibri"/>
              </a:rPr>
              <a:t>Επαλήθευση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40" dirty="0">
                <a:latin typeface="Calibri"/>
                <a:cs typeface="Calibri"/>
              </a:rPr>
              <a:t>εγκατάστασης</a:t>
            </a:r>
            <a:endParaRPr sz="115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1385"/>
              </a:spcBef>
              <a:buSzPct val="139130"/>
              <a:buFont typeface="Arial"/>
              <a:buChar char="•"/>
              <a:tabLst>
                <a:tab pos="754380" algn="l"/>
                <a:tab pos="755015" algn="l"/>
              </a:tabLst>
            </a:pPr>
            <a:r>
              <a:rPr sz="1150" spc="90" dirty="0">
                <a:latin typeface="Calibri"/>
                <a:cs typeface="Calibri"/>
              </a:rPr>
              <a:t>bettercap</a:t>
            </a:r>
            <a:r>
              <a:rPr sz="1150" spc="50" dirty="0">
                <a:latin typeface="Calibri"/>
                <a:cs typeface="Calibri"/>
              </a:rPr>
              <a:t> -</a:t>
            </a:r>
            <a:r>
              <a:rPr sz="1150" spc="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έκδοση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34417" y="0"/>
            <a:ext cx="6057900" cy="6858000"/>
            <a:chOff x="6134417" y="0"/>
            <a:chExt cx="60579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269" y="4759"/>
              <a:ext cx="584073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51587" y="1874520"/>
              <a:ext cx="4803140" cy="40884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48704" y="2806700"/>
              <a:ext cx="1680845" cy="2946400"/>
            </a:xfrm>
            <a:custGeom>
              <a:avLst/>
              <a:gdLst/>
              <a:ahLst/>
              <a:cxnLst/>
              <a:rect l="l" t="t" r="r" b="b"/>
              <a:pathLst>
                <a:path w="1680845" h="2946400">
                  <a:moveTo>
                    <a:pt x="0" y="0"/>
                  </a:moveTo>
                  <a:lnTo>
                    <a:pt x="1680527" y="0"/>
                  </a:lnTo>
                  <a:lnTo>
                    <a:pt x="1680527" y="2946400"/>
                  </a:lnTo>
                  <a:lnTo>
                    <a:pt x="0" y="294640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63600" y="390207"/>
            <a:ext cx="269557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50" dirty="0">
                <a:solidFill>
                  <a:srgbClr val="000000"/>
                </a:solidFill>
              </a:rPr>
              <a:t>Εργαλείο</a:t>
            </a:r>
            <a:r>
              <a:rPr sz="2300" spc="145" dirty="0">
                <a:solidFill>
                  <a:srgbClr val="000000"/>
                </a:solidFill>
              </a:rPr>
              <a:t> </a:t>
            </a:r>
            <a:r>
              <a:rPr sz="2300" spc="170" dirty="0">
                <a:solidFill>
                  <a:srgbClr val="000000"/>
                </a:solidFill>
              </a:rPr>
              <a:t>Bettercap</a:t>
            </a:r>
            <a:endParaRPr sz="2300"/>
          </a:p>
        </p:txBody>
      </p:sp>
      <p:sp>
        <p:nvSpPr>
          <p:cNvPr id="10" name="object 10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5030" y="1426845"/>
            <a:ext cx="1791970" cy="189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70" dirty="0" err="1">
                <a:latin typeface="Calibri"/>
                <a:cs typeface="Calibri"/>
              </a:rPr>
              <a:t>Bettercap</a:t>
            </a:r>
            <a:r>
              <a:rPr sz="1150" spc="-5" dirty="0">
                <a:latin typeface="Calibri"/>
                <a:cs typeface="Calibri"/>
              </a:rPr>
              <a:t> </a:t>
            </a:r>
            <a:r>
              <a:rPr lang="en-US" sz="1150" spc="-5" dirty="0">
                <a:latin typeface="Calibri"/>
                <a:cs typeface="Calibri"/>
              </a:rPr>
              <a:t> –</a:t>
            </a:r>
            <a:r>
              <a:rPr lang="en-US" sz="1150" spc="-5" dirty="0" err="1">
                <a:latin typeface="Calibri"/>
                <a:cs typeface="Calibri"/>
              </a:rPr>
              <a:t>iface</a:t>
            </a:r>
            <a:r>
              <a:rPr lang="en-US" sz="1150" spc="-5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eth0</a:t>
            </a:r>
            <a:endParaRPr sz="11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03390" y="1414145"/>
            <a:ext cx="455676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75" dirty="0">
                <a:latin typeface="Calibri"/>
                <a:cs typeface="Calibri"/>
              </a:rPr>
              <a:t>Πληκτρολογήστε: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help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(για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λάβετε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περισσότερες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πληροφορίες)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10219" y="3769042"/>
            <a:ext cx="2152650" cy="70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sz="1300" spc="-20" dirty="0">
                <a:solidFill>
                  <a:srgbClr val="FF0000"/>
                </a:solidFill>
                <a:latin typeface="Calibri"/>
                <a:cs typeface="Calibri"/>
              </a:rPr>
              <a:t>Αυτές</a:t>
            </a:r>
            <a:r>
              <a:rPr sz="13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-15" dirty="0">
                <a:solidFill>
                  <a:srgbClr val="FF0000"/>
                </a:solidFill>
                <a:latin typeface="Calibri"/>
                <a:cs typeface="Calibri"/>
              </a:rPr>
              <a:t>οι</a:t>
            </a:r>
            <a:r>
              <a:rPr sz="13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0000"/>
                </a:solidFill>
                <a:latin typeface="Calibri"/>
                <a:cs typeface="Calibri"/>
              </a:rPr>
              <a:t>ενότητες</a:t>
            </a:r>
            <a:r>
              <a:rPr sz="13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FF0000"/>
                </a:solidFill>
                <a:latin typeface="Calibri"/>
                <a:cs typeface="Calibri"/>
              </a:rPr>
              <a:t>ενεργοποιούν </a:t>
            </a:r>
            <a:r>
              <a:rPr sz="1300" spc="-2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2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3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25" dirty="0">
                <a:solidFill>
                  <a:srgbClr val="FF0000"/>
                </a:solidFill>
                <a:latin typeface="Arial"/>
                <a:cs typeface="Arial"/>
              </a:rPr>
              <a:t>bettercap</a:t>
            </a:r>
            <a:r>
              <a:rPr sz="13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3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25" dirty="0">
                <a:solidFill>
                  <a:srgbClr val="FF0000"/>
                </a:solidFill>
                <a:latin typeface="Calibri"/>
                <a:cs typeface="Calibri"/>
              </a:rPr>
              <a:t>αποδίδει </a:t>
            </a:r>
            <a:r>
              <a:rPr sz="1300" spc="30" dirty="0">
                <a:solidFill>
                  <a:srgbClr val="FF0000"/>
                </a:solidFill>
                <a:latin typeface="Calibri"/>
                <a:cs typeface="Calibri"/>
              </a:rPr>
              <a:t> πολλαπλές</a:t>
            </a:r>
            <a:r>
              <a:rPr sz="13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20" dirty="0">
                <a:solidFill>
                  <a:srgbClr val="FF0000"/>
                </a:solidFill>
                <a:latin typeface="Calibri"/>
                <a:cs typeface="Calibri"/>
              </a:rPr>
              <a:t>ενέργειες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6290" y="2137727"/>
            <a:ext cx="4603432" cy="326548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176952" y="5995352"/>
            <a:ext cx="1358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0"/>
              </a:lnSpc>
            </a:pPr>
            <a:r>
              <a:rPr sz="800" spc="10" dirty="0">
                <a:latin typeface="Calibri"/>
                <a:cs typeface="Calibri"/>
              </a:rPr>
              <a:t>3</a:t>
            </a:r>
            <a:r>
              <a:rPr sz="800" spc="40" dirty="0"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3600" y="390207"/>
            <a:ext cx="269557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50" dirty="0">
                <a:solidFill>
                  <a:srgbClr val="000000"/>
                </a:solidFill>
              </a:rPr>
              <a:t>Εργαλείο</a:t>
            </a:r>
            <a:r>
              <a:rPr sz="2300" spc="145" dirty="0">
                <a:solidFill>
                  <a:srgbClr val="000000"/>
                </a:solidFill>
              </a:rPr>
              <a:t> </a:t>
            </a:r>
            <a:r>
              <a:rPr sz="2300" spc="170" dirty="0">
                <a:solidFill>
                  <a:srgbClr val="000000"/>
                </a:solidFill>
              </a:rPr>
              <a:t>Bettercap</a:t>
            </a:r>
            <a:endParaRPr sz="2300"/>
          </a:p>
        </p:txBody>
      </p:sp>
      <p:sp>
        <p:nvSpPr>
          <p:cNvPr id="3" name="object 3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5030" y="1411922"/>
            <a:ext cx="3656329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500"/>
              </a:lnSpc>
              <a:spcBef>
                <a:spcPts val="100"/>
              </a:spcBef>
            </a:pP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λάβετε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περισσότερες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πληροφορίες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σχετικά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με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οποιαδήποτε </a:t>
            </a:r>
            <a:r>
              <a:rPr sz="1150" spc="90" dirty="0">
                <a:latin typeface="Calibri"/>
                <a:cs typeface="Calibri"/>
              </a:rPr>
              <a:t>από </a:t>
            </a:r>
            <a:r>
              <a:rPr sz="1150" spc="80" dirty="0">
                <a:latin typeface="Calibri"/>
                <a:cs typeface="Calibri"/>
              </a:rPr>
              <a:t>αυτές </a:t>
            </a:r>
            <a:r>
              <a:rPr sz="1150" spc="55" dirty="0">
                <a:latin typeface="Calibri"/>
                <a:cs typeface="Calibri"/>
              </a:rPr>
              <a:t>τις </a:t>
            </a:r>
            <a:r>
              <a:rPr sz="1150" spc="70" dirty="0">
                <a:latin typeface="Calibri"/>
                <a:cs typeface="Calibri"/>
              </a:rPr>
              <a:t>ενότητες, </a:t>
            </a:r>
            <a:r>
              <a:rPr sz="1150" spc="75" dirty="0">
                <a:latin typeface="Calibri"/>
                <a:cs typeface="Calibri"/>
              </a:rPr>
              <a:t>μπορείτε </a:t>
            </a:r>
            <a:r>
              <a:rPr sz="1150" spc="85" dirty="0">
                <a:latin typeface="Calibri"/>
                <a:cs typeface="Calibri"/>
              </a:rPr>
              <a:t>να </a:t>
            </a:r>
            <a:r>
              <a:rPr sz="1150" spc="9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πληκτρολογήσετε: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1150" spc="80" dirty="0">
                <a:latin typeface="Calibri"/>
                <a:cs typeface="Calibri"/>
              </a:rPr>
              <a:t>Βοήθεια</a:t>
            </a:r>
            <a:r>
              <a:rPr sz="1150" spc="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Module_Name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04025" y="1414779"/>
            <a:ext cx="382905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75" dirty="0">
                <a:latin typeface="Calibri"/>
                <a:cs typeface="Calibri"/>
              </a:rPr>
              <a:t>Τύπος: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help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(για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λάβετε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περισσότερες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πληροφορίες)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10219" y="3883025"/>
            <a:ext cx="2152650" cy="70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00"/>
              </a:lnSpc>
              <a:spcBef>
                <a:spcPts val="100"/>
              </a:spcBef>
            </a:pPr>
            <a:r>
              <a:rPr sz="1300" spc="-20" dirty="0">
                <a:solidFill>
                  <a:srgbClr val="FF0000"/>
                </a:solidFill>
                <a:latin typeface="Calibri"/>
                <a:cs typeface="Calibri"/>
              </a:rPr>
              <a:t>Αυτές</a:t>
            </a:r>
            <a:r>
              <a:rPr sz="13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-15" dirty="0">
                <a:solidFill>
                  <a:srgbClr val="FF0000"/>
                </a:solidFill>
                <a:latin typeface="Calibri"/>
                <a:cs typeface="Calibri"/>
              </a:rPr>
              <a:t>οι</a:t>
            </a:r>
            <a:r>
              <a:rPr sz="13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0000"/>
                </a:solidFill>
                <a:latin typeface="Calibri"/>
                <a:cs typeface="Calibri"/>
              </a:rPr>
              <a:t>ενότητες</a:t>
            </a:r>
            <a:r>
              <a:rPr sz="13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-25" dirty="0">
                <a:solidFill>
                  <a:srgbClr val="FF0000"/>
                </a:solidFill>
                <a:latin typeface="Calibri"/>
                <a:cs typeface="Calibri"/>
              </a:rPr>
              <a:t>ενεργοποιούν </a:t>
            </a:r>
            <a:r>
              <a:rPr sz="1300" spc="-2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25" dirty="0">
                <a:solidFill>
                  <a:srgbClr val="FF0000"/>
                </a:solidFill>
                <a:latin typeface="Calibri"/>
                <a:cs typeface="Calibri"/>
              </a:rPr>
              <a:t>το</a:t>
            </a:r>
            <a:r>
              <a:rPr sz="13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25" dirty="0">
                <a:solidFill>
                  <a:srgbClr val="FF0000"/>
                </a:solidFill>
                <a:latin typeface="Arial"/>
                <a:cs typeface="Arial"/>
              </a:rPr>
              <a:t>bettercap</a:t>
            </a:r>
            <a:r>
              <a:rPr sz="13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FF0000"/>
                </a:solidFill>
                <a:latin typeface="Calibri"/>
                <a:cs typeface="Calibri"/>
              </a:rPr>
              <a:t>να</a:t>
            </a:r>
            <a:r>
              <a:rPr sz="13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25" dirty="0">
                <a:solidFill>
                  <a:srgbClr val="FF0000"/>
                </a:solidFill>
                <a:latin typeface="Calibri"/>
                <a:cs typeface="Calibri"/>
              </a:rPr>
              <a:t>αποδίδει </a:t>
            </a:r>
            <a:r>
              <a:rPr sz="1300" spc="30" dirty="0">
                <a:solidFill>
                  <a:srgbClr val="FF0000"/>
                </a:solidFill>
                <a:latin typeface="Calibri"/>
                <a:cs typeface="Calibri"/>
              </a:rPr>
              <a:t> πολλαπλές</a:t>
            </a:r>
            <a:r>
              <a:rPr sz="1300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20" dirty="0">
                <a:solidFill>
                  <a:srgbClr val="FF0000"/>
                </a:solidFill>
                <a:latin typeface="Calibri"/>
                <a:cs typeface="Calibri"/>
              </a:rPr>
              <a:t>ενέργειες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155" y="2704782"/>
            <a:ext cx="5407342" cy="236092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176952" y="6109970"/>
            <a:ext cx="1358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0"/>
              </a:lnSpc>
            </a:pPr>
            <a:r>
              <a:rPr sz="800" spc="10" dirty="0">
                <a:latin typeface="Calibri"/>
                <a:cs typeface="Calibri"/>
              </a:rPr>
              <a:t>3</a:t>
            </a:r>
            <a:r>
              <a:rPr sz="800" spc="40" dirty="0"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3600" y="390207"/>
            <a:ext cx="269557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50" dirty="0">
                <a:solidFill>
                  <a:srgbClr val="000000"/>
                </a:solidFill>
              </a:rPr>
              <a:t>Εργαλείο</a:t>
            </a:r>
            <a:r>
              <a:rPr sz="2300" spc="145" dirty="0">
                <a:solidFill>
                  <a:srgbClr val="000000"/>
                </a:solidFill>
              </a:rPr>
              <a:t> </a:t>
            </a:r>
            <a:r>
              <a:rPr sz="2300" spc="170" dirty="0">
                <a:solidFill>
                  <a:srgbClr val="000000"/>
                </a:solidFill>
              </a:rPr>
              <a:t>Bettercap</a:t>
            </a:r>
            <a:endParaRPr sz="2300"/>
          </a:p>
        </p:txBody>
      </p:sp>
      <p:sp>
        <p:nvSpPr>
          <p:cNvPr id="3" name="object 3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5030" y="1478279"/>
            <a:ext cx="194437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0"/>
              </a:spcBef>
              <a:buSzPct val="139130"/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lang="en-US" sz="1800" b="0" i="0" u="none" strike="noStrike" baseline="0" dirty="0" err="1">
                <a:latin typeface="CenturyGothic"/>
              </a:rPr>
              <a:t>Net.probe</a:t>
            </a:r>
            <a:r>
              <a:rPr lang="en-US" sz="1800" b="0" i="0" u="none" strike="noStrike" baseline="0" dirty="0">
                <a:latin typeface="CenturyGothic"/>
              </a:rPr>
              <a:t> on</a:t>
            </a:r>
            <a:endParaRPr sz="115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6480" y="1828800"/>
            <a:ext cx="4525645" cy="379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7180" marR="5080" indent="-285115">
              <a:lnSpc>
                <a:spcPct val="101800"/>
              </a:lnSpc>
              <a:spcBef>
                <a:spcPts val="75"/>
              </a:spcBef>
              <a:buSzPct val="139130"/>
              <a:buFont typeface="Arial"/>
              <a:buChar char="•"/>
              <a:tabLst>
                <a:tab pos="297180" algn="l"/>
                <a:tab pos="297815" algn="l"/>
              </a:tabLst>
            </a:pPr>
            <a:r>
              <a:rPr sz="1150" spc="70" dirty="0">
                <a:latin typeface="Calibri"/>
                <a:cs typeface="Calibri"/>
              </a:rPr>
              <a:t>Συνεχίστε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ερευνάτε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νέους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κεντρικούς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υπολογιστές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στο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δίκτυο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50405" y="1544954"/>
            <a:ext cx="14839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z="1800" b="0" i="0" u="none" strike="noStrike" baseline="0" dirty="0" err="1">
                <a:latin typeface="CenturyGothic"/>
              </a:rPr>
              <a:t>Net.show</a:t>
            </a:r>
            <a:endParaRPr sz="115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3325" y="2300922"/>
            <a:ext cx="4613592" cy="2787650"/>
          </a:xfrm>
          <a:prstGeom prst="rect">
            <a:avLst/>
          </a:prstGeom>
        </p:spPr>
      </p:pic>
      <p:grpSp>
        <p:nvGrpSpPr>
          <p:cNvPr id="8" name="object 2"/>
          <p:cNvGrpSpPr/>
          <p:nvPr/>
        </p:nvGrpSpPr>
        <p:grpSpPr>
          <a:xfrm>
            <a:off x="6608762" y="0"/>
            <a:ext cx="4610100" cy="6880225"/>
            <a:chOff x="6608762" y="0"/>
            <a:chExt cx="4610100" cy="6880225"/>
          </a:xfrm>
        </p:grpSpPr>
        <p:sp>
          <p:nvSpPr>
            <p:cNvPr id="9" name="object 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1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pic>
          <p:nvPicPr>
            <p:cNvPr id="1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08762" y="2323147"/>
              <a:ext cx="4609782" cy="28127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19470" y="2893695"/>
            <a:ext cx="33248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95" dirty="0"/>
              <a:t>Προσομοιωτής</a:t>
            </a:r>
            <a:r>
              <a:rPr spc="114" dirty="0"/>
              <a:t> </a:t>
            </a:r>
            <a:r>
              <a:rPr spc="130" dirty="0"/>
              <a:t>GNS3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515" y="5975350"/>
            <a:ext cx="3241992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81370" y="0"/>
            <a:ext cx="4962525" cy="6880225"/>
            <a:chOff x="5881370" y="0"/>
            <a:chExt cx="4962525" cy="6880225"/>
          </a:xfrm>
        </p:grpSpPr>
        <p:sp>
          <p:nvSpPr>
            <p:cNvPr id="3" name="object 3"/>
            <p:cNvSpPr/>
            <p:nvPr/>
          </p:nvSpPr>
          <p:spPr>
            <a:xfrm>
              <a:off x="7377430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3287" y="4063365"/>
              <a:ext cx="4448809" cy="201136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895657" y="4614862"/>
              <a:ext cx="3818890" cy="527685"/>
            </a:xfrm>
            <a:custGeom>
              <a:avLst/>
              <a:gdLst/>
              <a:ahLst/>
              <a:cxnLst/>
              <a:rect l="l" t="t" r="r" b="b"/>
              <a:pathLst>
                <a:path w="3818890" h="527685">
                  <a:moveTo>
                    <a:pt x="0" y="347662"/>
                  </a:moveTo>
                  <a:lnTo>
                    <a:pt x="3769677" y="347662"/>
                  </a:lnTo>
                  <a:lnTo>
                    <a:pt x="3769677" y="527367"/>
                  </a:lnTo>
                  <a:lnTo>
                    <a:pt x="0" y="527367"/>
                  </a:lnTo>
                  <a:lnTo>
                    <a:pt x="0" y="347662"/>
                  </a:lnTo>
                </a:path>
                <a:path w="3818890" h="527685">
                  <a:moveTo>
                    <a:pt x="48894" y="0"/>
                  </a:moveTo>
                  <a:lnTo>
                    <a:pt x="3818572" y="0"/>
                  </a:lnTo>
                  <a:lnTo>
                    <a:pt x="3818572" y="179705"/>
                  </a:lnTo>
                  <a:lnTo>
                    <a:pt x="48894" y="179705"/>
                  </a:lnTo>
                  <a:lnTo>
                    <a:pt x="48894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63600" y="390207"/>
            <a:ext cx="269557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50" dirty="0">
                <a:solidFill>
                  <a:srgbClr val="000000"/>
                </a:solidFill>
              </a:rPr>
              <a:t>Εργαλείο</a:t>
            </a:r>
            <a:r>
              <a:rPr sz="2300" spc="145" dirty="0">
                <a:solidFill>
                  <a:srgbClr val="000000"/>
                </a:solidFill>
              </a:rPr>
              <a:t> </a:t>
            </a:r>
            <a:r>
              <a:rPr sz="2300" spc="170" dirty="0">
                <a:solidFill>
                  <a:srgbClr val="000000"/>
                </a:solidFill>
              </a:rPr>
              <a:t>Bettercap</a:t>
            </a:r>
            <a:endParaRPr sz="2300"/>
          </a:p>
        </p:txBody>
      </p:sp>
      <p:sp>
        <p:nvSpPr>
          <p:cNvPr id="9" name="object 9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9125" y="1393388"/>
            <a:ext cx="11167110" cy="229362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553720" indent="-285115">
              <a:lnSpc>
                <a:spcPct val="100000"/>
              </a:lnSpc>
              <a:spcBef>
                <a:spcPts val="765"/>
              </a:spcBef>
              <a:buSzPct val="139130"/>
              <a:buFont typeface="Arial"/>
              <a:buChar char="•"/>
              <a:tabLst>
                <a:tab pos="553085" algn="l"/>
                <a:tab pos="553720" algn="l"/>
              </a:tabLst>
            </a:pPr>
            <a:r>
              <a:rPr sz="1150" spc="55" dirty="0">
                <a:latin typeface="Calibri"/>
                <a:cs typeface="Calibri"/>
              </a:rPr>
              <a:t>Ορισμός</a:t>
            </a:r>
            <a:r>
              <a:rPr sz="1150" dirty="0">
                <a:latin typeface="Calibri"/>
                <a:cs typeface="Calibri"/>
              </a:rPr>
              <a:t> </a:t>
            </a:r>
            <a:r>
              <a:rPr sz="1150" spc="45" dirty="0">
                <a:latin typeface="Calibri"/>
                <a:cs typeface="Calibri"/>
              </a:rPr>
              <a:t>arp.spoof.fullduplex</a:t>
            </a:r>
            <a:r>
              <a:rPr sz="1150" spc="5" dirty="0">
                <a:latin typeface="Calibri"/>
                <a:cs typeface="Calibri"/>
              </a:rPr>
              <a:t> </a:t>
            </a:r>
            <a:r>
              <a:rPr sz="1150" spc="45" dirty="0">
                <a:latin typeface="Calibri"/>
                <a:cs typeface="Calibri"/>
              </a:rPr>
              <a:t>true</a:t>
            </a:r>
            <a:endParaRPr sz="1150">
              <a:latin typeface="Calibri"/>
              <a:cs typeface="Calibri"/>
            </a:endParaRPr>
          </a:p>
          <a:p>
            <a:pPr marL="725805" lvl="1" indent="-285750">
              <a:lnSpc>
                <a:spcPct val="100000"/>
              </a:lnSpc>
              <a:spcBef>
                <a:spcPts val="1380"/>
              </a:spcBef>
              <a:buSzPct val="139130"/>
              <a:buFont typeface="Arial"/>
              <a:buChar char="•"/>
              <a:tabLst>
                <a:tab pos="725170" algn="l"/>
                <a:tab pos="725805" algn="l"/>
              </a:tabLst>
            </a:pPr>
            <a:r>
              <a:rPr sz="1150" spc="85" dirty="0">
                <a:latin typeface="Calibri"/>
                <a:cs typeface="Calibri"/>
              </a:rPr>
              <a:t>Εάν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είναι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true,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θα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επιτεθούν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τόσο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οι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στόχοι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όσο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και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πύλη,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μόνο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στόχος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(εάν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ο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δρομολογητής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διαθέτει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προσταARP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spoofingεπίθεση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θα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αποτύχει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Calibri"/>
              <a:cs typeface="Calibri"/>
            </a:endParaRPr>
          </a:p>
          <a:p>
            <a:pPr marL="453390" indent="-285750">
              <a:lnSpc>
                <a:spcPct val="100000"/>
              </a:lnSpc>
              <a:buSzPct val="139130"/>
              <a:buFont typeface="Arial"/>
              <a:buChar char="•"/>
              <a:tabLst>
                <a:tab pos="452755" algn="l"/>
                <a:tab pos="453390" algn="l"/>
              </a:tabLst>
            </a:pPr>
            <a:r>
              <a:rPr sz="1150" spc="80" dirty="0">
                <a:latin typeface="Calibri"/>
                <a:cs typeface="Calibri"/>
              </a:rPr>
              <a:t>Ορισμός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arp.spoof.targets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IP_address</a:t>
            </a:r>
            <a:endParaRPr sz="1150">
              <a:latin typeface="Calibri"/>
              <a:cs typeface="Calibri"/>
            </a:endParaRPr>
          </a:p>
          <a:p>
            <a:pPr marL="624840" lvl="1" indent="-285750">
              <a:lnSpc>
                <a:spcPct val="100000"/>
              </a:lnSpc>
              <a:spcBef>
                <a:spcPts val="1360"/>
              </a:spcBef>
              <a:buSzPct val="139130"/>
              <a:buFont typeface="Arial"/>
              <a:buChar char="•"/>
              <a:tabLst>
                <a:tab pos="624205" algn="l"/>
                <a:tab pos="624840" algn="l"/>
              </a:tabLst>
            </a:pPr>
            <a:r>
              <a:rPr sz="1150" spc="80" dirty="0">
                <a:latin typeface="Calibri"/>
                <a:cs typeface="Calibri"/>
              </a:rPr>
              <a:t>Ένας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κατάλογος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διευθύνσεων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MAC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(Διεύθυνση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φυσικού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επιπέδου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δικτύου),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διευθύνσεων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55" dirty="0">
                <a:latin typeface="Calibri"/>
                <a:cs typeface="Calibri"/>
              </a:rPr>
              <a:t>IP,</a:t>
            </a:r>
            <a:r>
              <a:rPr sz="1150" spc="35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IP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ψευδώνυμων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που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πρέπει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παραπλανηθούν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κόμμα.</a:t>
            </a:r>
            <a:endParaRPr sz="11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57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spc="80" dirty="0">
                <a:latin typeface="Calibri"/>
                <a:cs typeface="Calibri"/>
              </a:rPr>
              <a:t>Ορισμός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arp.spoof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on</a:t>
            </a:r>
            <a:endParaRPr sz="1150">
              <a:latin typeface="Calibri"/>
              <a:cs typeface="Calibri"/>
            </a:endParaRPr>
          </a:p>
          <a:p>
            <a:pPr marL="469900" marR="550545" lvl="1" indent="-285750">
              <a:lnSpc>
                <a:spcPct val="108500"/>
              </a:lnSpc>
              <a:spcBef>
                <a:spcPts val="1270"/>
              </a:spcBef>
              <a:buSzPct val="139130"/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1150" spc="85" dirty="0">
                <a:latin typeface="Calibri"/>
                <a:cs typeface="Calibri"/>
              </a:rPr>
              <a:t>Αυτή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μονάδα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συνεχίζει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παραποιεί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επιλεγμένους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κεντρικούς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υπολογιστές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δίκτυο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χρησιμοποιώντας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επεξεργασμένα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πακέτα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δεδομένων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ARP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προκειμένου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αποδώσει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επίθεση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MITM.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9125" y="4119879"/>
            <a:ext cx="482854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spc="95" dirty="0">
                <a:latin typeface="Calibri"/>
                <a:cs typeface="Calibri"/>
              </a:rPr>
              <a:t>Τώρα</a:t>
            </a:r>
            <a:r>
              <a:rPr sz="1150" spc="3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arp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του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μηχανήματος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θύματος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διακομιστής/Εξυπηρετητής)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6952" y="5768022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Calibri"/>
                <a:cs typeface="Calibri"/>
              </a:rPr>
              <a:t>4</a:t>
            </a:r>
            <a:r>
              <a:rPr sz="800" spc="40" dirty="0">
                <a:latin typeface="Calibri"/>
                <a:cs typeface="Calibri"/>
              </a:rPr>
              <a:t>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6003290"/>
            <a:ext cx="735965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arp.spoof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::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bettercap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1129" cy="6880225"/>
            <a:chOff x="6882130" y="0"/>
            <a:chExt cx="3961129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427037"/>
            <a:ext cx="3683000" cy="6375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60"/>
              </a:lnSpc>
              <a:spcBef>
                <a:spcPts val="260"/>
              </a:spcBef>
            </a:pPr>
            <a:r>
              <a:rPr sz="2050" spc="155" dirty="0">
                <a:solidFill>
                  <a:srgbClr val="000000"/>
                </a:solidFill>
              </a:rPr>
              <a:t>Bettercab</a:t>
            </a:r>
            <a:r>
              <a:rPr sz="2050" spc="185" dirty="0">
                <a:solidFill>
                  <a:srgbClr val="000000"/>
                </a:solidFill>
              </a:rPr>
              <a:t> </a:t>
            </a:r>
            <a:r>
              <a:rPr sz="2050" spc="125" dirty="0">
                <a:solidFill>
                  <a:srgbClr val="000000"/>
                </a:solidFill>
              </a:rPr>
              <a:t>για</a:t>
            </a:r>
            <a:r>
              <a:rPr sz="2050" spc="150" dirty="0">
                <a:solidFill>
                  <a:srgbClr val="000000"/>
                </a:solidFill>
              </a:rPr>
              <a:t> sniffing</a:t>
            </a:r>
            <a:r>
              <a:rPr sz="2050" spc="195" dirty="0">
                <a:solidFill>
                  <a:srgbClr val="000000"/>
                </a:solidFill>
              </a:rPr>
              <a:t> </a:t>
            </a:r>
            <a:r>
              <a:rPr sz="2050" spc="155" dirty="0">
                <a:solidFill>
                  <a:srgbClr val="000000"/>
                </a:solidFill>
              </a:rPr>
              <a:t>πακέτα </a:t>
            </a:r>
            <a:r>
              <a:rPr sz="2050" spc="-500" dirty="0">
                <a:solidFill>
                  <a:srgbClr val="000000"/>
                </a:solidFill>
              </a:rPr>
              <a:t> </a:t>
            </a:r>
            <a:r>
              <a:rPr sz="2050" spc="155" dirty="0">
                <a:solidFill>
                  <a:srgbClr val="000000"/>
                </a:solidFill>
              </a:rPr>
              <a:t>δεδομένων</a:t>
            </a:r>
            <a:endParaRPr sz="205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40" dirty="0"/>
              <a:t>41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3220" y="1652964"/>
            <a:ext cx="8869680" cy="99949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77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dirty="0">
                <a:latin typeface="Calibri"/>
                <a:cs typeface="Calibri"/>
              </a:rPr>
              <a:t> </a:t>
            </a:r>
            <a:r>
              <a:rPr sz="1150" spc="40" dirty="0">
                <a:latin typeface="Calibri"/>
                <a:cs typeface="Calibri"/>
              </a:rPr>
              <a:t>Net.sniff</a:t>
            </a:r>
            <a:r>
              <a:rPr sz="1150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on</a:t>
            </a:r>
            <a:endParaRPr sz="1150" dirty="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1385"/>
              </a:spcBef>
              <a:buSzPct val="139130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150" spc="85" dirty="0">
                <a:latin typeface="Calibri"/>
                <a:cs typeface="Calibri"/>
              </a:rPr>
              <a:t>Αυτή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ενότητα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είναι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ανιχνευτής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πακέτων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δεδομένων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δικτύου</a:t>
            </a:r>
            <a:endParaRPr sz="1150" dirty="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1380"/>
              </a:spcBef>
              <a:buSzPct val="139130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150" spc="65" dirty="0">
                <a:latin typeface="Calibri"/>
                <a:cs typeface="Calibri"/>
              </a:rPr>
              <a:t>Έτσι,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όλα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πακέτα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δεδομένων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που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περνούν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από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55" dirty="0">
                <a:latin typeface="Calibri"/>
                <a:cs typeface="Calibri"/>
              </a:rPr>
              <a:t>kali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Linux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εικονικό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μηχάνημα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επιτιθέμενου)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θα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συλλαμβάνονται.</a:t>
            </a:r>
            <a:endParaRPr sz="11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1129" cy="6880225"/>
            <a:chOff x="6882130" y="0"/>
            <a:chExt cx="3961129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5030" y="427037"/>
            <a:ext cx="2207895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spc="155" dirty="0">
                <a:solidFill>
                  <a:srgbClr val="000000"/>
                </a:solidFill>
              </a:rPr>
              <a:t>Bettercap</a:t>
            </a:r>
            <a:r>
              <a:rPr sz="2050" spc="114" dirty="0">
                <a:solidFill>
                  <a:srgbClr val="000000"/>
                </a:solidFill>
              </a:rPr>
              <a:t> </a:t>
            </a:r>
            <a:r>
              <a:rPr sz="2050" spc="145" dirty="0">
                <a:solidFill>
                  <a:srgbClr val="000000"/>
                </a:solidFill>
              </a:rPr>
              <a:t>Caplets</a:t>
            </a:r>
            <a:endParaRPr sz="205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40" dirty="0"/>
              <a:t>42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3220" y="1421764"/>
            <a:ext cx="9699625" cy="410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09800"/>
              </a:lnSpc>
              <a:spcBef>
                <a:spcPts val="10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spc="95" dirty="0">
                <a:latin typeface="Calibri"/>
                <a:cs typeface="Calibri"/>
              </a:rPr>
              <a:t>Αντί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εγγραφούν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πολλαπλές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εντολές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κάθε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125" dirty="0">
                <a:latin typeface="Calibri"/>
                <a:cs typeface="Calibri"/>
              </a:rPr>
              <a:t>φορά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που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θέλουμε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αποδώσουμε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επίθεση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spoofing,</a:t>
            </a:r>
            <a:r>
              <a:rPr sz="1150" spc="60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μπορούμε</a:t>
            </a:r>
            <a:r>
              <a:rPr sz="1150" spc="65" dirty="0">
                <a:latin typeface="Calibri"/>
                <a:cs typeface="Calibri"/>
              </a:rPr>
              <a:t> </a:t>
            </a:r>
            <a:r>
              <a:rPr sz="1150" spc="114" dirty="0">
                <a:latin typeface="Calibri"/>
                <a:cs typeface="Calibri"/>
              </a:rPr>
              <a:t>να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δημιουργήσουμε </a:t>
            </a:r>
            <a:r>
              <a:rPr sz="1150" spc="-245" dirty="0">
                <a:latin typeface="Calibri"/>
                <a:cs typeface="Calibri"/>
              </a:rPr>
              <a:t> </a:t>
            </a:r>
            <a:r>
              <a:rPr sz="1150" spc="110" dirty="0">
                <a:latin typeface="Calibri"/>
                <a:cs typeface="Calibri"/>
              </a:rPr>
              <a:t>ένα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caplet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20" dirty="0">
                <a:latin typeface="Calibri"/>
                <a:cs typeface="Calibri"/>
              </a:rPr>
              <a:t>που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περιέχει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όλες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τις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εντολές.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3220" y="2330132"/>
            <a:ext cx="687070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spc="85" dirty="0">
                <a:latin typeface="Calibri"/>
                <a:cs typeface="Calibri"/>
              </a:rPr>
              <a:t>Αυτό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αρχείο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μπορεί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εκτελέσει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όλες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55" dirty="0">
                <a:latin typeface="Calibri"/>
                <a:cs typeface="Calibri"/>
              </a:rPr>
              <a:t>τις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περιεχόμενες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εντολές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ταυτόχρονα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όταν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το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τρέξετε.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3220" y="3037204"/>
            <a:ext cx="7694295" cy="1288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spc="65" dirty="0">
                <a:latin typeface="Calibri"/>
                <a:cs typeface="Calibri"/>
              </a:rPr>
              <a:t>Έτσι,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δημιουργήστε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δικό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σας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caplet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για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εκτελέσετε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όλες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55" dirty="0">
                <a:latin typeface="Calibri"/>
                <a:cs typeface="Calibri"/>
              </a:rPr>
              <a:t>τις </a:t>
            </a:r>
            <a:r>
              <a:rPr sz="1150" spc="65" dirty="0">
                <a:latin typeface="Calibri"/>
                <a:cs typeface="Calibri"/>
              </a:rPr>
              <a:t>εντολές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που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συζητήθηκαν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προηγουμένως.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45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spc="95" dirty="0">
                <a:latin typeface="Calibri"/>
                <a:cs typeface="Calibri"/>
              </a:rPr>
              <a:t>Εδώ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πώς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εκτελέσετε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το</a:t>
            </a:r>
            <a:r>
              <a:rPr sz="1150" spc="15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caplet</a:t>
            </a:r>
            <a:r>
              <a:rPr sz="1150" spc="2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σας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200">
              <a:latin typeface="Calibri"/>
              <a:cs typeface="Calibri"/>
            </a:endParaRPr>
          </a:p>
          <a:p>
            <a:pPr marL="547370" lvl="1" indent="-285115">
              <a:lnSpc>
                <a:spcPct val="100000"/>
              </a:lnSpc>
              <a:buSzPct val="139130"/>
              <a:buFont typeface="Arial"/>
              <a:buChar char="•"/>
              <a:tabLst>
                <a:tab pos="546735" algn="l"/>
                <a:tab pos="547370" algn="l"/>
              </a:tabLst>
            </a:pPr>
            <a:r>
              <a:rPr sz="1150" spc="95" dirty="0">
                <a:latin typeface="Calibri"/>
                <a:cs typeface="Calibri"/>
              </a:rPr>
              <a:t>Bettercap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-caplet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105" dirty="0">
                <a:latin typeface="Calibri"/>
                <a:cs typeface="Calibri"/>
              </a:rPr>
              <a:t>&lt;όνομα</a:t>
            </a:r>
            <a:r>
              <a:rPr sz="1150" spc="3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αρχείου&gt;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4768850" cy="6880225"/>
            <a:chOff x="6882130" y="0"/>
            <a:chExt cx="4768850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2805" y="2748597"/>
              <a:ext cx="4447857" cy="335692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427037"/>
            <a:ext cx="3328670" cy="6375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360"/>
              </a:lnSpc>
              <a:spcBef>
                <a:spcPts val="260"/>
              </a:spcBef>
            </a:pPr>
            <a:r>
              <a:rPr sz="2050" spc="120" dirty="0">
                <a:solidFill>
                  <a:srgbClr val="000000"/>
                </a:solidFill>
              </a:rPr>
              <a:t>MITM:</a:t>
            </a:r>
            <a:r>
              <a:rPr sz="2050" spc="150" dirty="0">
                <a:solidFill>
                  <a:srgbClr val="000000"/>
                </a:solidFill>
              </a:rPr>
              <a:t> </a:t>
            </a:r>
            <a:r>
              <a:rPr sz="2050" spc="120" dirty="0">
                <a:solidFill>
                  <a:srgbClr val="000000"/>
                </a:solidFill>
              </a:rPr>
              <a:t>Ανίχνευση</a:t>
            </a:r>
            <a:r>
              <a:rPr sz="2050" spc="165" dirty="0">
                <a:solidFill>
                  <a:srgbClr val="000000"/>
                </a:solidFill>
              </a:rPr>
              <a:t> </a:t>
            </a:r>
            <a:r>
              <a:rPr sz="2050" spc="105" dirty="0">
                <a:solidFill>
                  <a:srgbClr val="000000"/>
                </a:solidFill>
              </a:rPr>
              <a:t>πακέτων </a:t>
            </a:r>
            <a:r>
              <a:rPr sz="2050" spc="-500" dirty="0">
                <a:solidFill>
                  <a:srgbClr val="000000"/>
                </a:solidFill>
              </a:rPr>
              <a:t> </a:t>
            </a:r>
            <a:r>
              <a:rPr sz="2050" spc="110" dirty="0">
                <a:solidFill>
                  <a:srgbClr val="000000"/>
                </a:solidFill>
              </a:rPr>
              <a:t>δεδομένων</a:t>
            </a:r>
            <a:endParaRPr sz="2050"/>
          </a:p>
        </p:txBody>
      </p:sp>
      <p:sp>
        <p:nvSpPr>
          <p:cNvPr id="8" name="object 8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3220" y="1738312"/>
            <a:ext cx="855853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spc="85" dirty="0">
                <a:latin typeface="Calibri"/>
                <a:cs typeface="Calibri"/>
              </a:rPr>
              <a:t>Μόλις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επίθεση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MITM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δημιουργηθεί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επιτυχία,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ο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επιτιθέμενος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μπορεί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0" dirty="0">
                <a:latin typeface="Calibri"/>
                <a:cs typeface="Calibri"/>
              </a:rPr>
              <a:t>εκτελέσει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διάφορες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κακόβουλες</a:t>
            </a:r>
            <a:r>
              <a:rPr sz="1150" spc="55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ενέργειες.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1346" y="2195054"/>
            <a:ext cx="1121283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spc="105" dirty="0">
                <a:latin typeface="Calibri"/>
                <a:cs typeface="Calibri"/>
              </a:rPr>
              <a:t>Η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εκμετάλλευση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ευπάθειας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95" dirty="0">
                <a:latin typeface="Calibri"/>
                <a:cs typeface="Calibri"/>
              </a:rPr>
              <a:t>μέσω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πακέτων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δεδομένων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είναι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ένα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παράδειγμα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του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τρόπου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με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τον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οποίο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90" dirty="0">
                <a:latin typeface="Calibri"/>
                <a:cs typeface="Calibri"/>
              </a:rPr>
              <a:t>η</a:t>
            </a:r>
            <a:r>
              <a:rPr sz="1150" spc="45" dirty="0">
                <a:latin typeface="Calibri"/>
                <a:cs typeface="Calibri"/>
              </a:rPr>
              <a:t> </a:t>
            </a:r>
            <a:r>
              <a:rPr sz="1150" spc="100" dirty="0">
                <a:latin typeface="Calibri"/>
                <a:cs typeface="Calibri"/>
              </a:rPr>
              <a:t>MITM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μπορεί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5" dirty="0">
                <a:latin typeface="Calibri"/>
                <a:cs typeface="Calibri"/>
              </a:rPr>
              <a:t>να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εκμεταλλευτεί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ευπάθειες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στο</a:t>
            </a:r>
            <a:r>
              <a:rPr sz="1150" spc="65" dirty="0">
                <a:latin typeface="Calibri"/>
                <a:cs typeface="Calibri"/>
              </a:rPr>
              <a:t> στόχο.</a:t>
            </a:r>
            <a:endParaRPr sz="11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8920" y="4536063"/>
            <a:ext cx="2265680" cy="806631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750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spc="90" dirty="0">
                <a:latin typeface="Calibri"/>
                <a:cs typeface="Calibri"/>
              </a:rPr>
              <a:t>Όνομα</a:t>
            </a:r>
            <a:r>
              <a:rPr sz="1150" spc="5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χρήστη:</a:t>
            </a:r>
            <a:r>
              <a:rPr lang="en-US" sz="1150" spc="75" dirty="0">
                <a:latin typeface="Calibri"/>
                <a:cs typeface="Calibri"/>
              </a:rPr>
              <a:t>admin</a:t>
            </a:r>
            <a:endParaRPr sz="115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355"/>
              </a:spcBef>
              <a:buSzPct val="13913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150" spc="80" dirty="0">
                <a:latin typeface="Calibri"/>
                <a:cs typeface="Calibri"/>
              </a:rPr>
              <a:t>Κωδικός</a:t>
            </a:r>
            <a:r>
              <a:rPr sz="1150" spc="20" dirty="0">
                <a:latin typeface="Calibri"/>
                <a:cs typeface="Calibri"/>
              </a:rPr>
              <a:t> </a:t>
            </a:r>
            <a:r>
              <a:rPr sz="1150" spc="80" dirty="0">
                <a:latin typeface="Calibri"/>
                <a:cs typeface="Calibri"/>
              </a:rPr>
              <a:t>πρόσβασης:</a:t>
            </a:r>
            <a:r>
              <a:rPr sz="1150" spc="30" dirty="0">
                <a:latin typeface="Calibri"/>
                <a:cs typeface="Calibri"/>
              </a:rPr>
              <a:t> </a:t>
            </a:r>
            <a:r>
              <a:rPr sz="1150" spc="75" dirty="0">
                <a:latin typeface="Calibri"/>
                <a:cs typeface="Calibri"/>
              </a:rPr>
              <a:t>admin123</a:t>
            </a:r>
            <a:r>
              <a:rPr lang="en-US" sz="1150" spc="75" dirty="0">
                <a:latin typeface="Calibri"/>
                <a:cs typeface="Calibri"/>
              </a:rPr>
              <a:t>4</a:t>
            </a:r>
            <a:endParaRPr sz="115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65425" y="2597785"/>
            <a:ext cx="3836987" cy="4181475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40" dirty="0"/>
              <a:t>43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4791710" cy="6880225"/>
            <a:chOff x="6882130" y="0"/>
            <a:chExt cx="4791710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216140" y="4307204"/>
              <a:ext cx="4457700" cy="1112520"/>
            </a:xfrm>
            <a:custGeom>
              <a:avLst/>
              <a:gdLst/>
              <a:ahLst/>
              <a:cxnLst/>
              <a:rect l="l" t="t" r="r" b="b"/>
              <a:pathLst>
                <a:path w="4457700" h="1112520">
                  <a:moveTo>
                    <a:pt x="4457382" y="741680"/>
                  </a:moveTo>
                  <a:lnTo>
                    <a:pt x="0" y="741680"/>
                  </a:lnTo>
                  <a:lnTo>
                    <a:pt x="0" y="1112520"/>
                  </a:lnTo>
                  <a:lnTo>
                    <a:pt x="4457382" y="1112520"/>
                  </a:lnTo>
                  <a:lnTo>
                    <a:pt x="4457382" y="741680"/>
                  </a:lnTo>
                  <a:close/>
                </a:path>
                <a:path w="4457700" h="1112520">
                  <a:moveTo>
                    <a:pt x="4457382" y="0"/>
                  </a:moveTo>
                  <a:lnTo>
                    <a:pt x="0" y="0"/>
                  </a:lnTo>
                  <a:lnTo>
                    <a:pt x="0" y="370840"/>
                  </a:lnTo>
                  <a:lnTo>
                    <a:pt x="4457382" y="370840"/>
                  </a:lnTo>
                  <a:lnTo>
                    <a:pt x="4457382" y="0"/>
                  </a:lnTo>
                  <a:close/>
                </a:path>
              </a:pathLst>
            </a:custGeom>
            <a:solidFill>
              <a:srgbClr val="FFBA00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16140" y="4300854"/>
              <a:ext cx="4457700" cy="12700"/>
            </a:xfrm>
            <a:custGeom>
              <a:avLst/>
              <a:gdLst/>
              <a:ahLst/>
              <a:cxnLst/>
              <a:rect l="l" t="t" r="r" b="b"/>
              <a:pathLst>
                <a:path w="4457700" h="12700">
                  <a:moveTo>
                    <a:pt x="0" y="12700"/>
                  </a:moveTo>
                  <a:lnTo>
                    <a:pt x="4457382" y="12700"/>
                  </a:lnTo>
                  <a:lnTo>
                    <a:pt x="4457382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BA00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16140" y="3936365"/>
              <a:ext cx="4457700" cy="1854200"/>
            </a:xfrm>
            <a:custGeom>
              <a:avLst/>
              <a:gdLst/>
              <a:ahLst/>
              <a:cxnLst/>
              <a:rect l="l" t="t" r="r" b="b"/>
              <a:pathLst>
                <a:path w="4457700" h="1854200">
                  <a:moveTo>
                    <a:pt x="0" y="0"/>
                  </a:moveTo>
                  <a:lnTo>
                    <a:pt x="4457382" y="0"/>
                  </a:lnTo>
                </a:path>
                <a:path w="4457700" h="1854200">
                  <a:moveTo>
                    <a:pt x="0" y="1854200"/>
                  </a:moveTo>
                  <a:lnTo>
                    <a:pt x="4457382" y="185420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2130" y="409257"/>
            <a:ext cx="2696210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spc="120" dirty="0">
                <a:solidFill>
                  <a:srgbClr val="000000"/>
                </a:solidFill>
              </a:rPr>
              <a:t>MITM:</a:t>
            </a:r>
            <a:r>
              <a:rPr sz="2050" spc="135" dirty="0">
                <a:solidFill>
                  <a:srgbClr val="000000"/>
                </a:solidFill>
              </a:rPr>
              <a:t> </a:t>
            </a:r>
            <a:r>
              <a:rPr sz="2050" spc="114" dirty="0">
                <a:solidFill>
                  <a:srgbClr val="000000"/>
                </a:solidFill>
              </a:rPr>
              <a:t>DNS</a:t>
            </a:r>
            <a:r>
              <a:rPr sz="2050" spc="140" dirty="0">
                <a:solidFill>
                  <a:srgbClr val="000000"/>
                </a:solidFill>
              </a:rPr>
              <a:t> </a:t>
            </a:r>
            <a:r>
              <a:rPr sz="2050" spc="110" dirty="0">
                <a:solidFill>
                  <a:srgbClr val="000000"/>
                </a:solidFill>
              </a:rPr>
              <a:t>Spoofing</a:t>
            </a:r>
            <a:endParaRPr sz="2050"/>
          </a:p>
        </p:txBody>
      </p:sp>
      <p:sp>
        <p:nvSpPr>
          <p:cNvPr id="10" name="object 10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1267459"/>
            <a:ext cx="10088245" cy="1289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130" dirty="0">
                <a:latin typeface="Calibri"/>
                <a:cs typeface="Calibri"/>
              </a:rPr>
              <a:t>Ο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DNS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είναι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εξυπηρετητής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που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μετατρέπει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το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όνομα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τομέα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στη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σχετική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διεύθυνση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60" dirty="0">
                <a:latin typeface="Calibri"/>
                <a:cs typeface="Calibri"/>
              </a:rPr>
              <a:t>IP.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1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70" dirty="0">
                <a:latin typeface="Calibri"/>
                <a:cs typeface="Calibri"/>
              </a:rPr>
              <a:t>Έτσι,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όταν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ο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χρήστης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πληκτρολογεί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google.com,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ένα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αίτημα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αποστέλλεται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στον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εξυπηρετητή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DNS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να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ενημερωθεί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60" dirty="0">
                <a:latin typeface="Calibri"/>
                <a:cs typeface="Calibri"/>
              </a:rPr>
              <a:t>)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της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Google.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1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130" dirty="0">
                <a:latin typeface="Calibri"/>
                <a:cs typeface="Calibri"/>
              </a:rPr>
              <a:t>Ο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εξυπηρετητής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DNS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απαντά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με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την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70" dirty="0">
                <a:latin typeface="Calibri"/>
                <a:cs typeface="Calibri"/>
              </a:rPr>
              <a:t>IP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της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Google</a:t>
            </a:r>
            <a:r>
              <a:rPr sz="1300" spc="50" dirty="0">
                <a:latin typeface="Calibri"/>
                <a:cs typeface="Calibri"/>
              </a:rPr>
              <a:t> , </a:t>
            </a:r>
            <a:r>
              <a:rPr sz="1300" spc="90" dirty="0">
                <a:latin typeface="Calibri"/>
                <a:cs typeface="Calibri"/>
              </a:rPr>
              <a:t>στη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συνέχεια,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ο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επικοινωνεί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με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χρησιμοποιώντας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αυτή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τη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διεύθυνση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65" dirty="0">
                <a:latin typeface="Calibri"/>
                <a:cs typeface="Calibri"/>
              </a:rPr>
              <a:t>IP.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1795" y="3588067"/>
            <a:ext cx="1023619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45" dirty="0">
                <a:latin typeface="Calibri"/>
                <a:cs typeface="Calibri"/>
              </a:rPr>
              <a:t>Google.com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34664" y="4498340"/>
            <a:ext cx="97663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45" dirty="0">
                <a:latin typeface="Calibri"/>
                <a:cs typeface="Calibri"/>
              </a:rPr>
              <a:t>10.20.130</a:t>
            </a:r>
            <a:r>
              <a:rPr sz="1300" spc="20" dirty="0">
                <a:latin typeface="Calibri"/>
                <a:cs typeface="Calibri"/>
              </a:rPr>
              <a:t>.</a:t>
            </a:r>
            <a:r>
              <a:rPr sz="1300" spc="50" dirty="0">
                <a:latin typeface="Calibri"/>
                <a:cs typeface="Calibri"/>
              </a:rPr>
              <a:t>4</a:t>
            </a:r>
            <a:r>
              <a:rPr sz="1300" spc="65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86065" y="3576002"/>
            <a:ext cx="5994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80" dirty="0">
                <a:latin typeface="Calibri"/>
                <a:cs typeface="Calibri"/>
              </a:rPr>
              <a:t>Τ</a:t>
            </a:r>
            <a:r>
              <a:rPr sz="1300" b="1" spc="95" dirty="0">
                <a:latin typeface="Calibri"/>
                <a:cs typeface="Calibri"/>
              </a:rPr>
              <a:t>ο</a:t>
            </a:r>
            <a:r>
              <a:rPr sz="1300" b="1" spc="100" dirty="0">
                <a:latin typeface="Calibri"/>
                <a:cs typeface="Calibri"/>
              </a:rPr>
              <a:t>μ</a:t>
            </a:r>
            <a:r>
              <a:rPr sz="1300" b="1" spc="75" dirty="0">
                <a:latin typeface="Calibri"/>
                <a:cs typeface="Calibri"/>
              </a:rPr>
              <a:t>έ</a:t>
            </a:r>
            <a:r>
              <a:rPr sz="1300" b="1" spc="100" dirty="0">
                <a:latin typeface="Calibri"/>
                <a:cs typeface="Calibri"/>
              </a:rPr>
              <a:t>α</a:t>
            </a:r>
            <a:r>
              <a:rPr sz="1300" b="1" spc="80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82834" y="3576002"/>
            <a:ext cx="10693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85" dirty="0">
                <a:latin typeface="Calibri"/>
                <a:cs typeface="Calibri"/>
              </a:rPr>
              <a:t>Διεύθυνση</a:t>
            </a:r>
            <a:r>
              <a:rPr sz="1300" b="1" spc="-20" dirty="0">
                <a:latin typeface="Calibri"/>
                <a:cs typeface="Calibri"/>
              </a:rPr>
              <a:t> </a:t>
            </a:r>
            <a:r>
              <a:rPr sz="1300" b="1" spc="70" dirty="0">
                <a:latin typeface="Calibri"/>
                <a:cs typeface="Calibri"/>
              </a:rPr>
              <a:t>IP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16140" y="4434204"/>
            <a:ext cx="445770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  <a:tabLst>
                <a:tab pos="2611755" algn="l"/>
              </a:tabLst>
            </a:pPr>
            <a:r>
              <a:rPr sz="1300" spc="114" dirty="0">
                <a:latin typeface="Calibri"/>
                <a:cs typeface="Calibri"/>
              </a:rPr>
              <a:t>Google.com	</a:t>
            </a:r>
            <a:r>
              <a:rPr sz="1300" spc="105" dirty="0">
                <a:latin typeface="Calibri"/>
                <a:cs typeface="Calibri"/>
              </a:rPr>
              <a:t>10.20.130.40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94880" y="4728527"/>
            <a:ext cx="1413192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14" dirty="0">
                <a:latin typeface="Calibri"/>
                <a:cs typeface="Calibri"/>
              </a:rPr>
              <a:t>Facebook</a:t>
            </a:r>
            <a:r>
              <a:rPr sz="1300" spc="35" dirty="0">
                <a:latin typeface="Calibri"/>
                <a:cs typeface="Calibri"/>
              </a:rPr>
              <a:t> 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41246" y="4710906"/>
            <a:ext cx="3461385" cy="90360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2545080">
              <a:lnSpc>
                <a:spcPct val="100000"/>
              </a:lnSpc>
              <a:spcBef>
                <a:spcPts val="835"/>
              </a:spcBef>
            </a:pPr>
            <a:r>
              <a:rPr sz="1300" spc="90" dirty="0">
                <a:latin typeface="Calibri"/>
                <a:cs typeface="Calibri"/>
              </a:rPr>
              <a:t>2</a:t>
            </a:r>
            <a:r>
              <a:rPr sz="1300" spc="60" dirty="0">
                <a:latin typeface="Calibri"/>
                <a:cs typeface="Calibri"/>
              </a:rPr>
              <a:t>0.</a:t>
            </a:r>
            <a:r>
              <a:rPr sz="1300" spc="90" dirty="0">
                <a:latin typeface="Calibri"/>
                <a:cs typeface="Calibri"/>
              </a:rPr>
              <a:t>3</a:t>
            </a:r>
            <a:r>
              <a:rPr sz="1300" spc="85" dirty="0">
                <a:latin typeface="Calibri"/>
                <a:cs typeface="Calibri"/>
              </a:rPr>
              <a:t>0</a:t>
            </a:r>
            <a:r>
              <a:rPr sz="1300" spc="40" dirty="0">
                <a:latin typeface="Calibri"/>
                <a:cs typeface="Calibri"/>
              </a:rPr>
              <a:t>.</a:t>
            </a:r>
            <a:r>
              <a:rPr sz="1300" spc="85" dirty="0">
                <a:latin typeface="Calibri"/>
                <a:cs typeface="Calibri"/>
              </a:rPr>
              <a:t>4</a:t>
            </a:r>
            <a:r>
              <a:rPr sz="1300" spc="90" dirty="0">
                <a:latin typeface="Calibri"/>
                <a:cs typeface="Calibri"/>
              </a:rPr>
              <a:t>0</a:t>
            </a:r>
            <a:r>
              <a:rPr sz="1300" spc="35" dirty="0">
                <a:latin typeface="Calibri"/>
                <a:cs typeface="Calibri"/>
              </a:rPr>
              <a:t>.</a:t>
            </a:r>
            <a:r>
              <a:rPr sz="1300" spc="90" dirty="0">
                <a:latin typeface="Calibri"/>
                <a:cs typeface="Calibri"/>
              </a:rPr>
              <a:t>5</a:t>
            </a:r>
            <a:r>
              <a:rPr sz="1300" spc="100" dirty="0">
                <a:latin typeface="Calibri"/>
                <a:cs typeface="Calibri"/>
              </a:rPr>
              <a:t>0</a:t>
            </a:r>
            <a:endParaRPr sz="1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  <a:tabLst>
                <a:tab pos="2552065" algn="l"/>
              </a:tabLst>
            </a:pPr>
            <a:r>
              <a:rPr sz="1300" spc="45" dirty="0">
                <a:latin typeface="Calibri"/>
                <a:cs typeface="Calibri"/>
              </a:rPr>
              <a:t>Twitter.com	</a:t>
            </a:r>
            <a:r>
              <a:rPr sz="1300" spc="40" dirty="0">
                <a:latin typeface="Calibri"/>
                <a:cs typeface="Calibri"/>
              </a:rPr>
              <a:t>40.50.60.6</a:t>
            </a:r>
            <a:endParaRPr sz="13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  <a:tabLst>
                <a:tab pos="2240280" algn="l"/>
              </a:tabLst>
            </a:pPr>
            <a:r>
              <a:rPr sz="1300" spc="55" dirty="0">
                <a:latin typeface="Calibri"/>
                <a:cs typeface="Calibri"/>
              </a:rPr>
              <a:t>.........	</a:t>
            </a:r>
            <a:r>
              <a:rPr sz="1300" spc="90" dirty="0">
                <a:latin typeface="Calibri"/>
                <a:cs typeface="Calibri"/>
              </a:rPr>
              <a:t>_._._._</a:t>
            </a:r>
            <a:endParaRPr sz="1300" dirty="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1785" y="3844925"/>
            <a:ext cx="917575" cy="917575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749425" y="4693602"/>
            <a:ext cx="6051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0" dirty="0">
                <a:latin typeface="Calibri"/>
                <a:cs typeface="Calibri"/>
              </a:rPr>
              <a:t>Χ</a:t>
            </a:r>
            <a:r>
              <a:rPr sz="1300" spc="5" dirty="0">
                <a:latin typeface="Calibri"/>
                <a:cs typeface="Calibri"/>
              </a:rPr>
              <a:t>ρ</a:t>
            </a:r>
            <a:r>
              <a:rPr sz="1300" spc="10" dirty="0">
                <a:latin typeface="Calibri"/>
                <a:cs typeface="Calibri"/>
              </a:rPr>
              <a:t>ήσ</a:t>
            </a:r>
            <a:r>
              <a:rPr sz="1300" dirty="0">
                <a:latin typeface="Calibri"/>
                <a:cs typeface="Calibri"/>
              </a:rPr>
              <a:t>τ</a:t>
            </a:r>
            <a:r>
              <a:rPr sz="1300" spc="10" dirty="0">
                <a:latin typeface="Calibri"/>
                <a:cs typeface="Calibri"/>
              </a:rPr>
              <a:t>η</a:t>
            </a:r>
            <a:r>
              <a:rPr sz="1300" spc="25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9384" y="3899852"/>
            <a:ext cx="917575" cy="917575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2691764" y="4036377"/>
            <a:ext cx="2113915" cy="76200"/>
          </a:xfrm>
          <a:custGeom>
            <a:avLst/>
            <a:gdLst/>
            <a:ahLst/>
            <a:cxnLst/>
            <a:rect l="l" t="t" r="r" b="b"/>
            <a:pathLst>
              <a:path w="2113915" h="76200">
                <a:moveTo>
                  <a:pt x="2037397" y="0"/>
                </a:moveTo>
                <a:lnTo>
                  <a:pt x="2037397" y="76200"/>
                </a:lnTo>
                <a:lnTo>
                  <a:pt x="2091372" y="49212"/>
                </a:lnTo>
                <a:lnTo>
                  <a:pt x="2050097" y="49212"/>
                </a:lnTo>
                <a:lnTo>
                  <a:pt x="2050097" y="26987"/>
                </a:lnTo>
                <a:lnTo>
                  <a:pt x="2091372" y="26987"/>
                </a:lnTo>
                <a:lnTo>
                  <a:pt x="2037397" y="0"/>
                </a:lnTo>
                <a:close/>
              </a:path>
              <a:path w="2113915" h="76200">
                <a:moveTo>
                  <a:pt x="2037397" y="26987"/>
                </a:moveTo>
                <a:lnTo>
                  <a:pt x="0" y="28575"/>
                </a:lnTo>
                <a:lnTo>
                  <a:pt x="0" y="50800"/>
                </a:lnTo>
                <a:lnTo>
                  <a:pt x="2037397" y="49212"/>
                </a:lnTo>
                <a:lnTo>
                  <a:pt x="2037397" y="26987"/>
                </a:lnTo>
                <a:close/>
              </a:path>
              <a:path w="2113915" h="76200">
                <a:moveTo>
                  <a:pt x="2091372" y="26987"/>
                </a:moveTo>
                <a:lnTo>
                  <a:pt x="2050097" y="26987"/>
                </a:lnTo>
                <a:lnTo>
                  <a:pt x="2050097" y="49212"/>
                </a:lnTo>
                <a:lnTo>
                  <a:pt x="2091372" y="49212"/>
                </a:lnTo>
                <a:lnTo>
                  <a:pt x="2113597" y="38100"/>
                </a:lnTo>
                <a:lnTo>
                  <a:pt x="2091372" y="269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91764" y="4362132"/>
            <a:ext cx="2068195" cy="76200"/>
          </a:xfrm>
          <a:custGeom>
            <a:avLst/>
            <a:gdLst/>
            <a:ahLst/>
            <a:cxnLst/>
            <a:rect l="l" t="t" r="r" b="b"/>
            <a:pathLst>
              <a:path w="2068195" h="76200">
                <a:moveTo>
                  <a:pt x="76200" y="0"/>
                </a:moveTo>
                <a:lnTo>
                  <a:pt x="0" y="38099"/>
                </a:lnTo>
                <a:lnTo>
                  <a:pt x="76200" y="76199"/>
                </a:lnTo>
                <a:lnTo>
                  <a:pt x="76200" y="49212"/>
                </a:lnTo>
                <a:lnTo>
                  <a:pt x="63500" y="49212"/>
                </a:lnTo>
                <a:lnTo>
                  <a:pt x="63500" y="26987"/>
                </a:lnTo>
                <a:lnTo>
                  <a:pt x="76200" y="26987"/>
                </a:lnTo>
                <a:lnTo>
                  <a:pt x="76200" y="0"/>
                </a:lnTo>
                <a:close/>
              </a:path>
              <a:path w="2068195" h="76200">
                <a:moveTo>
                  <a:pt x="76200" y="26987"/>
                </a:moveTo>
                <a:lnTo>
                  <a:pt x="63500" y="26987"/>
                </a:lnTo>
                <a:lnTo>
                  <a:pt x="63500" y="49212"/>
                </a:lnTo>
                <a:lnTo>
                  <a:pt x="76200" y="49212"/>
                </a:lnTo>
                <a:lnTo>
                  <a:pt x="76200" y="26987"/>
                </a:lnTo>
                <a:close/>
              </a:path>
              <a:path w="2068195" h="76200">
                <a:moveTo>
                  <a:pt x="2068195" y="26987"/>
                </a:moveTo>
                <a:lnTo>
                  <a:pt x="76200" y="26987"/>
                </a:lnTo>
                <a:lnTo>
                  <a:pt x="76200" y="49212"/>
                </a:lnTo>
                <a:lnTo>
                  <a:pt x="2068195" y="49212"/>
                </a:lnTo>
                <a:lnTo>
                  <a:pt x="2068195" y="269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40" dirty="0"/>
              <a:t>44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4791710" cy="6880225"/>
            <a:chOff x="6882130" y="0"/>
            <a:chExt cx="4791710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216140" y="4307204"/>
              <a:ext cx="4457700" cy="370840"/>
            </a:xfrm>
            <a:custGeom>
              <a:avLst/>
              <a:gdLst/>
              <a:ahLst/>
              <a:cxnLst/>
              <a:rect l="l" t="t" r="r" b="b"/>
              <a:pathLst>
                <a:path w="4457700" h="370839">
                  <a:moveTo>
                    <a:pt x="4457382" y="0"/>
                  </a:moveTo>
                  <a:lnTo>
                    <a:pt x="0" y="0"/>
                  </a:lnTo>
                  <a:lnTo>
                    <a:pt x="0" y="370840"/>
                  </a:lnTo>
                  <a:lnTo>
                    <a:pt x="4457382" y="370840"/>
                  </a:lnTo>
                  <a:lnTo>
                    <a:pt x="4457382" y="0"/>
                  </a:lnTo>
                  <a:close/>
                </a:path>
              </a:pathLst>
            </a:custGeom>
            <a:solidFill>
              <a:srgbClr val="FFBA00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16140" y="4300854"/>
              <a:ext cx="4457700" cy="12700"/>
            </a:xfrm>
            <a:custGeom>
              <a:avLst/>
              <a:gdLst/>
              <a:ahLst/>
              <a:cxnLst/>
              <a:rect l="l" t="t" r="r" b="b"/>
              <a:pathLst>
                <a:path w="4457700" h="12700">
                  <a:moveTo>
                    <a:pt x="0" y="12700"/>
                  </a:moveTo>
                  <a:lnTo>
                    <a:pt x="4457382" y="12700"/>
                  </a:lnTo>
                  <a:lnTo>
                    <a:pt x="4457382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BA00">
                <a:alpha val="1960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16140" y="3936365"/>
              <a:ext cx="4457700" cy="1854200"/>
            </a:xfrm>
            <a:custGeom>
              <a:avLst/>
              <a:gdLst/>
              <a:ahLst/>
              <a:cxnLst/>
              <a:rect l="l" t="t" r="r" b="b"/>
              <a:pathLst>
                <a:path w="4457700" h="1854200">
                  <a:moveTo>
                    <a:pt x="0" y="0"/>
                  </a:moveTo>
                  <a:lnTo>
                    <a:pt x="4457382" y="0"/>
                  </a:lnTo>
                </a:path>
                <a:path w="4457700" h="1854200">
                  <a:moveTo>
                    <a:pt x="0" y="1854200"/>
                  </a:moveTo>
                  <a:lnTo>
                    <a:pt x="4457382" y="1854200"/>
                  </a:lnTo>
                </a:path>
              </a:pathLst>
            </a:custGeom>
            <a:ln w="12700">
              <a:solidFill>
                <a:srgbClr val="FFB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2130" y="409257"/>
            <a:ext cx="2696210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spc="120" dirty="0">
                <a:solidFill>
                  <a:srgbClr val="000000"/>
                </a:solidFill>
              </a:rPr>
              <a:t>MITM:</a:t>
            </a:r>
            <a:r>
              <a:rPr sz="2050" spc="135" dirty="0">
                <a:solidFill>
                  <a:srgbClr val="000000"/>
                </a:solidFill>
              </a:rPr>
              <a:t> </a:t>
            </a:r>
            <a:r>
              <a:rPr sz="2050" spc="114" dirty="0">
                <a:solidFill>
                  <a:srgbClr val="000000"/>
                </a:solidFill>
              </a:rPr>
              <a:t>DNS</a:t>
            </a:r>
            <a:r>
              <a:rPr sz="2050" spc="140" dirty="0">
                <a:solidFill>
                  <a:srgbClr val="000000"/>
                </a:solidFill>
              </a:rPr>
              <a:t> </a:t>
            </a:r>
            <a:r>
              <a:rPr sz="2050" spc="110" dirty="0">
                <a:solidFill>
                  <a:srgbClr val="000000"/>
                </a:solidFill>
              </a:rPr>
              <a:t>Spoofing</a:t>
            </a:r>
            <a:endParaRPr sz="2050"/>
          </a:p>
        </p:txBody>
      </p:sp>
      <p:sp>
        <p:nvSpPr>
          <p:cNvPr id="10" name="object 10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1267459"/>
            <a:ext cx="11075035" cy="114427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208279" indent="-285750">
              <a:lnSpc>
                <a:spcPts val="1520"/>
              </a:lnSpc>
              <a:spcBef>
                <a:spcPts val="18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95" dirty="0">
                <a:latin typeface="Calibri"/>
                <a:cs typeface="Calibri"/>
              </a:rPr>
              <a:t>Όταν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συμβαίνει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μια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επίθεση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MITM,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το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αίτημα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προς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τον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διακομιστή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DNS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θα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υποκλαπεί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από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τη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συσκευή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του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επιτιθέμενου.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Στη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συνέχεια,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ο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επιτιθέμενος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μπορεί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να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παράσχει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οποιαδήποτε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διεύθυνση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60" dirty="0">
                <a:latin typeface="Calibri"/>
                <a:cs typeface="Calibri"/>
              </a:rPr>
              <a:t>IP.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298450" marR="5080" indent="-285750">
              <a:lnSpc>
                <a:spcPct val="101800"/>
              </a:lnSpc>
              <a:spcBef>
                <a:spcPts val="925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130" dirty="0">
                <a:latin typeface="Calibri"/>
                <a:cs typeface="Calibri"/>
              </a:rPr>
              <a:t>Αυτό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40" dirty="0">
                <a:latin typeface="Calibri"/>
                <a:cs typeface="Calibri"/>
              </a:rPr>
              <a:t>θα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μπορούσε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να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οδηγήσει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σε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μια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ψεύτικη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ιστοσελίδα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με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35" dirty="0">
                <a:latin typeface="Calibri"/>
                <a:cs typeface="Calibri"/>
              </a:rPr>
              <a:t>κρυφή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35" dirty="0">
                <a:latin typeface="Calibri"/>
                <a:cs typeface="Calibri"/>
              </a:rPr>
              <a:t>πρόσβαση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σε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σύστημα,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κακόβουλο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κώδικα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προγραμματισμού, </a:t>
            </a:r>
            <a:r>
              <a:rPr sz="1300" spc="-275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κακοποιημένες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ενημερώσεις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λογισμικού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και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πολλές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άλλες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δυνητικές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απειλές.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1795" y="3732847"/>
            <a:ext cx="1023619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45" dirty="0">
                <a:latin typeface="Calibri"/>
                <a:cs typeface="Calibri"/>
              </a:rPr>
              <a:t>Google.com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63239" y="4643437"/>
            <a:ext cx="2426335" cy="206018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70"/>
              </a:spcBef>
            </a:pPr>
            <a:r>
              <a:rPr sz="1300" spc="125" dirty="0">
                <a:latin typeface="Calibri"/>
                <a:cs typeface="Calibri"/>
              </a:rPr>
              <a:t>Οποιαδήποτε </a:t>
            </a:r>
            <a:r>
              <a:rPr sz="1300" spc="120" dirty="0">
                <a:latin typeface="Calibri"/>
                <a:cs typeface="Calibri"/>
              </a:rPr>
              <a:t>ψεύτικη </a:t>
            </a:r>
            <a:r>
              <a:rPr lang="en-US" sz="1300" spc="85" dirty="0">
                <a:latin typeface="Calibri"/>
                <a:cs typeface="Calibri"/>
              </a:rPr>
              <a:t>IP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86065" y="3720782"/>
            <a:ext cx="5994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80" dirty="0">
                <a:latin typeface="Calibri"/>
                <a:cs typeface="Calibri"/>
              </a:rPr>
              <a:t>Τ</a:t>
            </a:r>
            <a:r>
              <a:rPr sz="1300" b="1" spc="95" dirty="0">
                <a:latin typeface="Calibri"/>
                <a:cs typeface="Calibri"/>
              </a:rPr>
              <a:t>ο</a:t>
            </a:r>
            <a:r>
              <a:rPr sz="1300" b="1" spc="100" dirty="0">
                <a:latin typeface="Calibri"/>
                <a:cs typeface="Calibri"/>
              </a:rPr>
              <a:t>μ</a:t>
            </a:r>
            <a:r>
              <a:rPr sz="1300" b="1" spc="75" dirty="0">
                <a:latin typeface="Calibri"/>
                <a:cs typeface="Calibri"/>
              </a:rPr>
              <a:t>έ</a:t>
            </a:r>
            <a:r>
              <a:rPr sz="1300" b="1" spc="100" dirty="0">
                <a:latin typeface="Calibri"/>
                <a:cs typeface="Calibri"/>
              </a:rPr>
              <a:t>α</a:t>
            </a:r>
            <a:r>
              <a:rPr sz="1300" b="1" spc="80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82834" y="3720782"/>
            <a:ext cx="10693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85" dirty="0">
                <a:latin typeface="Calibri"/>
                <a:cs typeface="Calibri"/>
              </a:rPr>
              <a:t>Διεύθυνση</a:t>
            </a:r>
            <a:r>
              <a:rPr sz="1300" b="1" spc="-20" dirty="0">
                <a:latin typeface="Calibri"/>
                <a:cs typeface="Calibri"/>
              </a:rPr>
              <a:t> </a:t>
            </a:r>
            <a:r>
              <a:rPr sz="1300" b="1" spc="70" dirty="0">
                <a:latin typeface="Calibri"/>
                <a:cs typeface="Calibri"/>
              </a:rPr>
              <a:t>IP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94880" y="4579302"/>
            <a:ext cx="35877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33015" algn="l"/>
              </a:tabLst>
            </a:pPr>
            <a:r>
              <a:rPr sz="1300" spc="150" dirty="0">
                <a:latin typeface="Calibri"/>
                <a:cs typeface="Calibri"/>
              </a:rPr>
              <a:t>G</a:t>
            </a:r>
            <a:r>
              <a:rPr sz="1300" spc="120" dirty="0">
                <a:latin typeface="Calibri"/>
                <a:cs typeface="Calibri"/>
              </a:rPr>
              <a:t>o</a:t>
            </a:r>
            <a:r>
              <a:rPr sz="1300" spc="125" dirty="0">
                <a:latin typeface="Calibri"/>
                <a:cs typeface="Calibri"/>
              </a:rPr>
              <a:t>o</a:t>
            </a:r>
            <a:r>
              <a:rPr sz="1300" spc="105" dirty="0">
                <a:latin typeface="Calibri"/>
                <a:cs typeface="Calibri"/>
              </a:rPr>
              <a:t>g</a:t>
            </a:r>
            <a:r>
              <a:rPr sz="1300" spc="50" dirty="0">
                <a:latin typeface="Calibri"/>
                <a:cs typeface="Calibri"/>
              </a:rPr>
              <a:t>l</a:t>
            </a:r>
            <a:r>
              <a:rPr sz="1300" spc="114" dirty="0">
                <a:latin typeface="Calibri"/>
                <a:cs typeface="Calibri"/>
              </a:rPr>
              <a:t>e</a:t>
            </a:r>
            <a:r>
              <a:rPr sz="1300" spc="55" dirty="0">
                <a:latin typeface="Calibri"/>
                <a:cs typeface="Calibri"/>
              </a:rPr>
              <a:t>.</a:t>
            </a:r>
            <a:r>
              <a:rPr sz="1300" spc="95" dirty="0">
                <a:latin typeface="Calibri"/>
                <a:cs typeface="Calibri"/>
              </a:rPr>
              <a:t>c</a:t>
            </a:r>
            <a:r>
              <a:rPr sz="1300" spc="125" dirty="0">
                <a:latin typeface="Calibri"/>
                <a:cs typeface="Calibri"/>
              </a:rPr>
              <a:t>o</a:t>
            </a:r>
            <a:r>
              <a:rPr sz="1300" spc="204" dirty="0">
                <a:latin typeface="Calibri"/>
                <a:cs typeface="Calibri"/>
              </a:rPr>
              <a:t>m</a:t>
            </a:r>
            <a:r>
              <a:rPr sz="1300" dirty="0">
                <a:latin typeface="Calibri"/>
                <a:cs typeface="Calibri"/>
              </a:rPr>
              <a:t>	</a:t>
            </a:r>
            <a:r>
              <a:rPr sz="1300" spc="120" dirty="0">
                <a:latin typeface="Calibri"/>
                <a:cs typeface="Calibri"/>
              </a:rPr>
              <a:t>1</a:t>
            </a:r>
            <a:r>
              <a:rPr sz="1300" spc="114" dirty="0">
                <a:latin typeface="Calibri"/>
                <a:cs typeface="Calibri"/>
              </a:rPr>
              <a:t>0</a:t>
            </a:r>
            <a:r>
              <a:rPr sz="1300" spc="50" dirty="0">
                <a:latin typeface="Calibri"/>
                <a:cs typeface="Calibri"/>
              </a:rPr>
              <a:t>.</a:t>
            </a:r>
            <a:r>
              <a:rPr sz="1300" spc="120" dirty="0">
                <a:latin typeface="Calibri"/>
                <a:cs typeface="Calibri"/>
              </a:rPr>
              <a:t>2</a:t>
            </a:r>
            <a:r>
              <a:rPr sz="1300" spc="114" dirty="0">
                <a:latin typeface="Calibri"/>
                <a:cs typeface="Calibri"/>
              </a:rPr>
              <a:t>0</a:t>
            </a:r>
            <a:r>
              <a:rPr sz="1300" spc="55" dirty="0">
                <a:latin typeface="Calibri"/>
                <a:cs typeface="Calibri"/>
              </a:rPr>
              <a:t>.</a:t>
            </a:r>
            <a:r>
              <a:rPr sz="1300" spc="114" dirty="0">
                <a:latin typeface="Calibri"/>
                <a:cs typeface="Calibri"/>
              </a:rPr>
              <a:t>1</a:t>
            </a:r>
            <a:r>
              <a:rPr sz="1300" spc="120" dirty="0">
                <a:latin typeface="Calibri"/>
                <a:cs typeface="Calibri"/>
              </a:rPr>
              <a:t>3</a:t>
            </a:r>
            <a:r>
              <a:rPr sz="1300" spc="114" dirty="0">
                <a:latin typeface="Calibri"/>
                <a:cs typeface="Calibri"/>
              </a:rPr>
              <a:t>0</a:t>
            </a:r>
            <a:r>
              <a:rPr sz="1300" spc="55" dirty="0">
                <a:latin typeface="Calibri"/>
                <a:cs typeface="Calibri"/>
              </a:rPr>
              <a:t>.</a:t>
            </a:r>
            <a:r>
              <a:rPr sz="1300" spc="114" dirty="0">
                <a:latin typeface="Calibri"/>
                <a:cs typeface="Calibri"/>
              </a:rPr>
              <a:t>4</a:t>
            </a:r>
            <a:r>
              <a:rPr sz="1300" spc="130" dirty="0"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94880" y="4873625"/>
            <a:ext cx="13157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14" dirty="0">
                <a:latin typeface="Calibri"/>
                <a:cs typeface="Calibri"/>
              </a:rPr>
              <a:t>Facebook</a:t>
            </a:r>
            <a:r>
              <a:rPr sz="1300" spc="35" dirty="0">
                <a:latin typeface="Calibri"/>
                <a:cs typeface="Calibri"/>
              </a:rPr>
              <a:t> 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51192" y="4841716"/>
            <a:ext cx="4457700" cy="370840"/>
          </a:xfrm>
          <a:prstGeom prst="rect">
            <a:avLst/>
          </a:prstGeom>
          <a:solidFill>
            <a:srgbClr val="FFBA00">
              <a:alpha val="19607"/>
            </a:srgbClr>
          </a:solidFill>
        </p:spPr>
        <p:txBody>
          <a:bodyPr vert="horz" wrap="square" lIns="0" tIns="38735" rIns="0" bIns="0" rtlCol="0">
            <a:spAutoFit/>
          </a:bodyPr>
          <a:lstStyle/>
          <a:p>
            <a:pPr marL="2623820">
              <a:lnSpc>
                <a:spcPct val="100000"/>
              </a:lnSpc>
              <a:spcBef>
                <a:spcPts val="305"/>
              </a:spcBef>
            </a:pPr>
            <a:r>
              <a:rPr sz="1300" spc="75" dirty="0">
                <a:latin typeface="Calibri"/>
                <a:cs typeface="Calibri"/>
              </a:rPr>
              <a:t>20.30.40.50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94880" y="5270817"/>
            <a:ext cx="910590" cy="61404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1300" spc="45" dirty="0">
                <a:latin typeface="Calibri"/>
                <a:cs typeface="Calibri"/>
              </a:rPr>
              <a:t>Twitter.com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300" spc="55" dirty="0">
                <a:latin typeface="Calibri"/>
                <a:cs typeface="Calibri"/>
              </a:rPr>
              <a:t>.........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23730" y="5270817"/>
            <a:ext cx="1106170" cy="61404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23215">
              <a:lnSpc>
                <a:spcPct val="100000"/>
              </a:lnSpc>
              <a:spcBef>
                <a:spcPts val="855"/>
              </a:spcBef>
            </a:pPr>
            <a:r>
              <a:rPr sz="1300" spc="40" dirty="0">
                <a:latin typeface="Calibri"/>
                <a:cs typeface="Calibri"/>
              </a:rPr>
              <a:t>40.50.60.6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300" spc="90" dirty="0">
                <a:latin typeface="Calibri"/>
                <a:cs typeface="Calibri"/>
              </a:rPr>
              <a:t>_._._._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1785" y="3989704"/>
            <a:ext cx="917575" cy="91757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749425" y="4838382"/>
            <a:ext cx="6051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0" dirty="0">
                <a:latin typeface="Calibri"/>
                <a:cs typeface="Calibri"/>
              </a:rPr>
              <a:t>Χ</a:t>
            </a:r>
            <a:r>
              <a:rPr sz="1300" spc="5" dirty="0">
                <a:latin typeface="Calibri"/>
                <a:cs typeface="Calibri"/>
              </a:rPr>
              <a:t>ρ</a:t>
            </a:r>
            <a:r>
              <a:rPr sz="1300" spc="10" dirty="0">
                <a:latin typeface="Calibri"/>
                <a:cs typeface="Calibri"/>
              </a:rPr>
              <a:t>ήσ</a:t>
            </a:r>
            <a:r>
              <a:rPr sz="1300" dirty="0">
                <a:latin typeface="Calibri"/>
                <a:cs typeface="Calibri"/>
              </a:rPr>
              <a:t>τ</a:t>
            </a:r>
            <a:r>
              <a:rPr sz="1300" spc="10" dirty="0">
                <a:latin typeface="Calibri"/>
                <a:cs typeface="Calibri"/>
              </a:rPr>
              <a:t>η</a:t>
            </a:r>
            <a:r>
              <a:rPr sz="1300" spc="25" dirty="0">
                <a:latin typeface="Calibri"/>
                <a:cs typeface="Calibri"/>
              </a:rPr>
              <a:t>ς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53000" y="3989704"/>
            <a:ext cx="917575" cy="917575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2691764" y="4181157"/>
            <a:ext cx="2113915" cy="76200"/>
          </a:xfrm>
          <a:custGeom>
            <a:avLst/>
            <a:gdLst/>
            <a:ahLst/>
            <a:cxnLst/>
            <a:rect l="l" t="t" r="r" b="b"/>
            <a:pathLst>
              <a:path w="2113915" h="76200">
                <a:moveTo>
                  <a:pt x="2037397" y="0"/>
                </a:moveTo>
                <a:lnTo>
                  <a:pt x="2037397" y="76199"/>
                </a:lnTo>
                <a:lnTo>
                  <a:pt x="2091372" y="49212"/>
                </a:lnTo>
                <a:lnTo>
                  <a:pt x="2050097" y="49212"/>
                </a:lnTo>
                <a:lnTo>
                  <a:pt x="2050097" y="26987"/>
                </a:lnTo>
                <a:lnTo>
                  <a:pt x="2091372" y="26987"/>
                </a:lnTo>
                <a:lnTo>
                  <a:pt x="2037397" y="0"/>
                </a:lnTo>
                <a:close/>
              </a:path>
              <a:path w="2113915" h="76200">
                <a:moveTo>
                  <a:pt x="2037397" y="26987"/>
                </a:moveTo>
                <a:lnTo>
                  <a:pt x="0" y="28574"/>
                </a:lnTo>
                <a:lnTo>
                  <a:pt x="0" y="50799"/>
                </a:lnTo>
                <a:lnTo>
                  <a:pt x="2037397" y="49212"/>
                </a:lnTo>
                <a:lnTo>
                  <a:pt x="2037397" y="26987"/>
                </a:lnTo>
                <a:close/>
              </a:path>
              <a:path w="2113915" h="76200">
                <a:moveTo>
                  <a:pt x="2091372" y="26987"/>
                </a:moveTo>
                <a:lnTo>
                  <a:pt x="2050097" y="26987"/>
                </a:lnTo>
                <a:lnTo>
                  <a:pt x="2050097" y="49212"/>
                </a:lnTo>
                <a:lnTo>
                  <a:pt x="2091372" y="49212"/>
                </a:lnTo>
                <a:lnTo>
                  <a:pt x="2113597" y="38099"/>
                </a:lnTo>
                <a:lnTo>
                  <a:pt x="2091372" y="269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91764" y="4507229"/>
            <a:ext cx="2068195" cy="76200"/>
          </a:xfrm>
          <a:custGeom>
            <a:avLst/>
            <a:gdLst/>
            <a:ahLst/>
            <a:cxnLst/>
            <a:rect l="l" t="t" r="r" b="b"/>
            <a:pathLst>
              <a:path w="206819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9212"/>
                </a:lnTo>
                <a:lnTo>
                  <a:pt x="63500" y="49212"/>
                </a:lnTo>
                <a:lnTo>
                  <a:pt x="63500" y="26987"/>
                </a:lnTo>
                <a:lnTo>
                  <a:pt x="76200" y="26987"/>
                </a:lnTo>
                <a:lnTo>
                  <a:pt x="76200" y="0"/>
                </a:lnTo>
                <a:close/>
              </a:path>
              <a:path w="2068195" h="76200">
                <a:moveTo>
                  <a:pt x="76200" y="26987"/>
                </a:moveTo>
                <a:lnTo>
                  <a:pt x="63500" y="26987"/>
                </a:lnTo>
                <a:lnTo>
                  <a:pt x="63500" y="49212"/>
                </a:lnTo>
                <a:lnTo>
                  <a:pt x="76200" y="49212"/>
                </a:lnTo>
                <a:lnTo>
                  <a:pt x="76200" y="26987"/>
                </a:lnTo>
                <a:close/>
              </a:path>
              <a:path w="2068195" h="76200">
                <a:moveTo>
                  <a:pt x="2068195" y="26987"/>
                </a:moveTo>
                <a:lnTo>
                  <a:pt x="76200" y="26987"/>
                </a:lnTo>
                <a:lnTo>
                  <a:pt x="76200" y="49212"/>
                </a:lnTo>
                <a:lnTo>
                  <a:pt x="2068195" y="49212"/>
                </a:lnTo>
                <a:lnTo>
                  <a:pt x="2068195" y="269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40" dirty="0"/>
              <a:t>45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270" y="0"/>
            <a:ext cx="5840730" cy="6858000"/>
            <a:chOff x="6351270" y="0"/>
            <a:chExt cx="58407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270" y="4759"/>
              <a:ext cx="584073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20255" y="2384107"/>
              <a:ext cx="4863464" cy="3429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6952" y="6084252"/>
            <a:ext cx="1358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0"/>
              </a:lnSpc>
            </a:pPr>
            <a:r>
              <a:rPr sz="800" spc="10" dirty="0">
                <a:latin typeface="Calibri"/>
                <a:cs typeface="Calibri"/>
              </a:rPr>
              <a:t>4</a:t>
            </a:r>
            <a:r>
              <a:rPr sz="800" spc="40" dirty="0"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545274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204" dirty="0">
                <a:solidFill>
                  <a:srgbClr val="000000"/>
                </a:solidFill>
              </a:rPr>
              <a:t>MITM</a:t>
            </a:r>
            <a:r>
              <a:rPr sz="2300" spc="180" dirty="0">
                <a:solidFill>
                  <a:srgbClr val="000000"/>
                </a:solidFill>
              </a:rPr>
              <a:t> </a:t>
            </a:r>
            <a:r>
              <a:rPr sz="2300" spc="135" dirty="0">
                <a:solidFill>
                  <a:srgbClr val="000000"/>
                </a:solidFill>
              </a:rPr>
              <a:t>για</a:t>
            </a:r>
            <a:r>
              <a:rPr sz="2300" spc="180" dirty="0">
                <a:solidFill>
                  <a:srgbClr val="000000"/>
                </a:solidFill>
              </a:rPr>
              <a:t> </a:t>
            </a:r>
            <a:r>
              <a:rPr sz="2300" spc="190" dirty="0">
                <a:solidFill>
                  <a:srgbClr val="000000"/>
                </a:solidFill>
              </a:rPr>
              <a:t>ανακατεύθυνση</a:t>
            </a:r>
            <a:r>
              <a:rPr sz="2300" spc="225" dirty="0">
                <a:solidFill>
                  <a:srgbClr val="000000"/>
                </a:solidFill>
              </a:rPr>
              <a:t> </a:t>
            </a:r>
            <a:r>
              <a:rPr sz="2300" spc="165" dirty="0">
                <a:solidFill>
                  <a:srgbClr val="000000"/>
                </a:solidFill>
              </a:rPr>
              <a:t>ιστοσελίδας</a:t>
            </a:r>
            <a:endParaRPr sz="2300"/>
          </a:p>
        </p:txBody>
      </p:sp>
      <p:sp>
        <p:nvSpPr>
          <p:cNvPr id="10" name="object 10"/>
          <p:cNvSpPr txBox="1"/>
          <p:nvPr/>
        </p:nvSpPr>
        <p:spPr>
          <a:xfrm>
            <a:off x="693419" y="1771015"/>
            <a:ext cx="10862945" cy="41655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7815" marR="5080" indent="-285750">
              <a:lnSpc>
                <a:spcPts val="1520"/>
              </a:lnSpc>
              <a:spcBef>
                <a:spcPts val="18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125" dirty="0">
                <a:latin typeface="Calibri"/>
                <a:cs typeface="Calibri"/>
              </a:rPr>
              <a:t>Δημιουργήστε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μια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ψεύτικη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ιστοσελίδα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40" dirty="0">
                <a:latin typeface="Calibri"/>
                <a:cs typeface="Calibri"/>
              </a:rPr>
              <a:t>που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μπορεί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να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χρησιμοποιηθεί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για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την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ανακατεύθυνση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του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αιτήματος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ενός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συγκεκριμένου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ιστότοπου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140" dirty="0">
                <a:latin typeface="Calibri"/>
                <a:cs typeface="Calibri"/>
              </a:rPr>
              <a:t>από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τον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χρήστη.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1659" y="2679065"/>
            <a:ext cx="5614035" cy="9412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120" dirty="0">
                <a:latin typeface="Calibri"/>
                <a:cs typeface="Calibri"/>
              </a:rPr>
              <a:t>Χρησιμοποιήστε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το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Apache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(Εξυπηρετητής)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για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να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το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κάνετε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αυτό</a:t>
            </a:r>
            <a:endParaRPr sz="13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20"/>
              </a:spcBef>
              <a:buSzPct val="138461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300" spc="125" dirty="0">
                <a:latin typeface="Calibri"/>
                <a:cs typeface="Calibri"/>
              </a:rPr>
              <a:t>Υπηρεσία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appache2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start</a:t>
            </a:r>
            <a:endParaRPr sz="1300" dirty="0">
              <a:latin typeface="Calibri"/>
              <a:cs typeface="Calibri"/>
            </a:endParaRPr>
          </a:p>
          <a:p>
            <a:pPr marL="755650" marR="337820" lvl="1" indent="-285750">
              <a:lnSpc>
                <a:spcPct val="100000"/>
              </a:lnSpc>
              <a:spcBef>
                <a:spcPts val="520"/>
              </a:spcBef>
              <a:buSzPct val="138461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lang="el-GR" sz="1300" spc="140" dirty="0">
                <a:latin typeface="Calibri"/>
                <a:cs typeface="Calibri"/>
              </a:rPr>
              <a:t>Πρόσβαση </a:t>
            </a:r>
            <a:r>
              <a:rPr lang="el-GR" sz="1300" spc="120" dirty="0">
                <a:latin typeface="Calibri"/>
                <a:cs typeface="Calibri"/>
              </a:rPr>
              <a:t>στην ψεύτικη </a:t>
            </a:r>
            <a:r>
              <a:rPr lang="el-GR" sz="1300" spc="114" dirty="0">
                <a:latin typeface="Calibri"/>
                <a:cs typeface="Calibri"/>
              </a:rPr>
              <a:t>σελίδα </a:t>
            </a:r>
            <a:r>
              <a:rPr lang="el-GR" sz="1300" spc="120" dirty="0">
                <a:latin typeface="Calibri"/>
                <a:cs typeface="Calibri"/>
              </a:rPr>
              <a:t> </a:t>
            </a:r>
            <a:r>
              <a:rPr lang="en-US" sz="1300" spc="85" dirty="0">
                <a:latin typeface="Calibri"/>
                <a:cs typeface="Calibri"/>
              </a:rPr>
              <a:t>(/var/www/html/index.html) on the </a:t>
            </a:r>
            <a:r>
              <a:rPr lang="en-US" sz="1300" spc="85" dirty="0" err="1">
                <a:latin typeface="Calibri"/>
                <a:cs typeface="Calibri"/>
              </a:rPr>
              <a:t>linux</a:t>
            </a:r>
            <a:r>
              <a:rPr lang="en-US" sz="1300" spc="85" dirty="0">
                <a:latin typeface="Calibri"/>
                <a:cs typeface="Calibri"/>
              </a:rPr>
              <a:t> </a:t>
            </a:r>
            <a:r>
              <a:rPr lang="en-US" sz="1300" spc="85" dirty="0" err="1">
                <a:latin typeface="Calibri"/>
                <a:cs typeface="Calibri"/>
              </a:rPr>
              <a:t>ip</a:t>
            </a:r>
            <a:r>
              <a:rPr lang="en-US" sz="1300" spc="85" dirty="0">
                <a:latin typeface="Calibri"/>
                <a:cs typeface="Calibri"/>
              </a:rPr>
              <a:t> address</a:t>
            </a:r>
            <a:endParaRPr lang="en-US" sz="13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5126355" cy="6880225"/>
            <a:chOff x="6882130" y="0"/>
            <a:chExt cx="5126355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38035" y="625792"/>
              <a:ext cx="4870450" cy="530796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40" dirty="0"/>
              <a:t>47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545274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204" dirty="0">
                <a:solidFill>
                  <a:srgbClr val="000000"/>
                </a:solidFill>
              </a:rPr>
              <a:t>MITM</a:t>
            </a:r>
            <a:r>
              <a:rPr sz="2300" spc="180" dirty="0">
                <a:solidFill>
                  <a:srgbClr val="000000"/>
                </a:solidFill>
              </a:rPr>
              <a:t> </a:t>
            </a:r>
            <a:r>
              <a:rPr sz="2300" spc="135" dirty="0">
                <a:solidFill>
                  <a:srgbClr val="000000"/>
                </a:solidFill>
              </a:rPr>
              <a:t>για</a:t>
            </a:r>
            <a:r>
              <a:rPr sz="2300" spc="180" dirty="0">
                <a:solidFill>
                  <a:srgbClr val="000000"/>
                </a:solidFill>
              </a:rPr>
              <a:t> </a:t>
            </a:r>
            <a:r>
              <a:rPr sz="2300" spc="190" dirty="0">
                <a:solidFill>
                  <a:srgbClr val="000000"/>
                </a:solidFill>
              </a:rPr>
              <a:t>ανακατεύθυνση</a:t>
            </a:r>
            <a:r>
              <a:rPr sz="2300" spc="225" dirty="0">
                <a:solidFill>
                  <a:srgbClr val="000000"/>
                </a:solidFill>
              </a:rPr>
              <a:t> </a:t>
            </a:r>
            <a:r>
              <a:rPr sz="2300" spc="165" dirty="0">
                <a:solidFill>
                  <a:srgbClr val="000000"/>
                </a:solidFill>
              </a:rPr>
              <a:t>ιστοσελίδας</a:t>
            </a:r>
            <a:endParaRPr sz="2300"/>
          </a:p>
        </p:txBody>
      </p:sp>
      <p:sp>
        <p:nvSpPr>
          <p:cNvPr id="9" name="object 9"/>
          <p:cNvSpPr txBox="1"/>
          <p:nvPr/>
        </p:nvSpPr>
        <p:spPr>
          <a:xfrm>
            <a:off x="614680" y="1530350"/>
            <a:ext cx="6101080" cy="3154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2785">
              <a:lnSpc>
                <a:spcPct val="100000"/>
              </a:lnSpc>
              <a:spcBef>
                <a:spcPts val="100"/>
              </a:spcBef>
              <a:buSzPct val="138461"/>
              <a:tabLst>
                <a:tab pos="297815" algn="l"/>
                <a:tab pos="298450" algn="l"/>
              </a:tabLst>
            </a:pPr>
            <a:r>
              <a:rPr lang="el-GR" sz="1300" spc="85" dirty="0">
                <a:latin typeface="Calibri"/>
                <a:cs typeface="Calibri"/>
              </a:rPr>
              <a:t> Στο </a:t>
            </a:r>
            <a:r>
              <a:rPr lang="en-US" sz="1300" spc="85" dirty="0">
                <a:latin typeface="Calibri"/>
                <a:cs typeface="Calibri"/>
              </a:rPr>
              <a:t>Kali, </a:t>
            </a:r>
            <a:r>
              <a:rPr lang="el-GR" sz="1300" spc="85" dirty="0">
                <a:latin typeface="Calibri"/>
                <a:cs typeface="Calibri"/>
              </a:rPr>
              <a:t>εκτελέστε το </a:t>
            </a:r>
            <a:r>
              <a:rPr lang="en-US" sz="1300" spc="85" dirty="0">
                <a:latin typeface="Calibri"/>
                <a:cs typeface="Calibri"/>
              </a:rPr>
              <a:t>caplet </a:t>
            </a:r>
            <a:r>
              <a:rPr lang="el-GR" sz="1300" spc="85" dirty="0">
                <a:latin typeface="Calibri"/>
                <a:cs typeface="Calibri"/>
              </a:rPr>
              <a:t>σας ή τις εντολές </a:t>
            </a:r>
            <a:r>
              <a:rPr lang="en-US" sz="1300" spc="85" dirty="0">
                <a:latin typeface="Calibri"/>
                <a:cs typeface="Calibri"/>
              </a:rPr>
              <a:t>spoofing </a:t>
            </a:r>
            <a:r>
              <a:rPr lang="el-GR" sz="1300" spc="85" dirty="0">
                <a:latin typeface="Calibri"/>
                <a:cs typeface="Calibri"/>
              </a:rPr>
              <a:t>του </a:t>
            </a:r>
            <a:r>
              <a:rPr lang="en-US" sz="1300" spc="85" dirty="0" err="1">
                <a:latin typeface="Calibri"/>
                <a:cs typeface="Calibri"/>
              </a:rPr>
              <a:t>bettercap</a:t>
            </a:r>
            <a:r>
              <a:rPr lang="en-US" sz="1300" spc="85" dirty="0">
                <a:latin typeface="Calibri"/>
                <a:cs typeface="Calibri"/>
              </a:rPr>
              <a:t> </a:t>
            </a:r>
            <a:r>
              <a:rPr lang="el-GR" sz="1300" spc="85" dirty="0">
                <a:latin typeface="Calibri"/>
                <a:cs typeface="Calibri"/>
              </a:rPr>
              <a:t>και ενεργοποιήστε τα παρακάτω </a:t>
            </a:r>
            <a:r>
              <a:rPr lang="en-US" sz="1300" spc="85" dirty="0">
                <a:latin typeface="Calibri"/>
                <a:cs typeface="Calibri"/>
              </a:rPr>
              <a:t>modules:</a:t>
            </a:r>
          </a:p>
          <a:p>
            <a:pPr marL="298450" marR="692785" indent="-285750">
              <a:lnSpc>
                <a:spcPct val="100000"/>
              </a:lnSpc>
              <a:spcBef>
                <a:spcPts val="10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endParaRPr lang="en-US" sz="1300" spc="85" dirty="0">
              <a:latin typeface="Calibri"/>
              <a:cs typeface="Calibri"/>
            </a:endParaRPr>
          </a:p>
          <a:p>
            <a:pPr marL="12700" marR="692785">
              <a:lnSpc>
                <a:spcPct val="100000"/>
              </a:lnSpc>
              <a:spcBef>
                <a:spcPts val="100"/>
              </a:spcBef>
              <a:buSzPct val="138461"/>
              <a:tabLst>
                <a:tab pos="297815" algn="l"/>
                <a:tab pos="298450" algn="l"/>
              </a:tabLst>
            </a:pPr>
            <a:r>
              <a:rPr lang="en-US" sz="1300" spc="85" dirty="0">
                <a:latin typeface="Calibri"/>
                <a:cs typeface="Calibri"/>
              </a:rPr>
              <a:t>    set </a:t>
            </a:r>
            <a:r>
              <a:rPr lang="en-US" sz="1300" spc="85" dirty="0" err="1">
                <a:latin typeface="Calibri"/>
                <a:cs typeface="Calibri"/>
              </a:rPr>
              <a:t>dns.spoof.all</a:t>
            </a:r>
            <a:r>
              <a:rPr lang="en-US" sz="1300" spc="85" dirty="0">
                <a:latin typeface="Calibri"/>
                <a:cs typeface="Calibri"/>
              </a:rPr>
              <a:t> true</a:t>
            </a:r>
          </a:p>
          <a:p>
            <a:pPr marL="12700" marR="692785">
              <a:lnSpc>
                <a:spcPct val="100000"/>
              </a:lnSpc>
              <a:spcBef>
                <a:spcPts val="100"/>
              </a:spcBef>
              <a:buSzPct val="138461"/>
              <a:tabLst>
                <a:tab pos="297815" algn="l"/>
                <a:tab pos="298450" algn="l"/>
              </a:tabLst>
            </a:pPr>
            <a:r>
              <a:rPr lang="en-US" sz="1300" spc="85" dirty="0">
                <a:latin typeface="Calibri"/>
                <a:cs typeface="Calibri"/>
              </a:rPr>
              <a:t>    ➤ </a:t>
            </a:r>
            <a:r>
              <a:rPr lang="el-GR" sz="1300" spc="85" dirty="0">
                <a:latin typeface="Calibri"/>
                <a:cs typeface="Calibri"/>
              </a:rPr>
              <a:t>Αν είναι </a:t>
            </a:r>
            <a:r>
              <a:rPr lang="en-US" sz="1300" spc="85" dirty="0">
                <a:latin typeface="Calibri"/>
                <a:cs typeface="Calibri"/>
              </a:rPr>
              <a:t>true, </a:t>
            </a:r>
            <a:r>
              <a:rPr lang="el-GR" sz="1300" spc="85" dirty="0">
                <a:latin typeface="Calibri"/>
                <a:cs typeface="Calibri"/>
              </a:rPr>
              <a:t>το </a:t>
            </a:r>
            <a:r>
              <a:rPr lang="en-US" sz="1300" spc="85" dirty="0">
                <a:latin typeface="Calibri"/>
                <a:cs typeface="Calibri"/>
              </a:rPr>
              <a:t>module </a:t>
            </a:r>
            <a:r>
              <a:rPr lang="el-GR" sz="1300" spc="85" dirty="0">
                <a:latin typeface="Calibri"/>
                <a:cs typeface="Calibri"/>
              </a:rPr>
              <a:t>θα απαντά σε κάθε </a:t>
            </a:r>
            <a:r>
              <a:rPr lang="en-US" sz="1300" spc="85" dirty="0">
                <a:latin typeface="Calibri"/>
                <a:cs typeface="Calibri"/>
              </a:rPr>
              <a:t>DNS </a:t>
            </a:r>
            <a:r>
              <a:rPr lang="el-GR" sz="1300" spc="85" dirty="0">
                <a:latin typeface="Calibri"/>
                <a:cs typeface="Calibri"/>
              </a:rPr>
              <a:t>αίτημα</a:t>
            </a:r>
          </a:p>
          <a:p>
            <a:pPr marL="12700" marR="692785">
              <a:lnSpc>
                <a:spcPct val="100000"/>
              </a:lnSpc>
              <a:spcBef>
                <a:spcPts val="100"/>
              </a:spcBef>
              <a:buSzPct val="138461"/>
              <a:tabLst>
                <a:tab pos="297815" algn="l"/>
                <a:tab pos="298450" algn="l"/>
              </a:tabLst>
            </a:pPr>
            <a:r>
              <a:rPr lang="el-GR" sz="1300" spc="85" dirty="0">
                <a:latin typeface="Calibri"/>
                <a:cs typeface="Calibri"/>
              </a:rPr>
              <a:t>    ➤ Αν είναι </a:t>
            </a:r>
            <a:r>
              <a:rPr lang="en-US" sz="1300" spc="85" dirty="0">
                <a:latin typeface="Calibri"/>
                <a:cs typeface="Calibri"/>
              </a:rPr>
              <a:t>false, </a:t>
            </a:r>
            <a:r>
              <a:rPr lang="el-GR" sz="1300" spc="85" dirty="0">
                <a:latin typeface="Calibri"/>
                <a:cs typeface="Calibri"/>
              </a:rPr>
              <a:t>απαντά μόνο στα αιτήματα προς τον τοπικό υπολογιστή</a:t>
            </a:r>
          </a:p>
          <a:p>
            <a:pPr marL="298450" marR="692785" indent="-285750">
              <a:lnSpc>
                <a:spcPct val="100000"/>
              </a:lnSpc>
              <a:spcBef>
                <a:spcPts val="10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endParaRPr lang="el-GR" sz="1300" spc="85" dirty="0">
              <a:latin typeface="Calibri"/>
              <a:cs typeface="Calibri"/>
            </a:endParaRPr>
          </a:p>
          <a:p>
            <a:pPr marL="12700" marR="692785">
              <a:lnSpc>
                <a:spcPct val="100000"/>
              </a:lnSpc>
              <a:spcBef>
                <a:spcPts val="100"/>
              </a:spcBef>
              <a:buSzPct val="138461"/>
              <a:tabLst>
                <a:tab pos="297815" algn="l"/>
                <a:tab pos="298450" algn="l"/>
              </a:tabLst>
            </a:pPr>
            <a:r>
              <a:rPr lang="el-GR" sz="1300" spc="85" dirty="0">
                <a:latin typeface="Calibri"/>
                <a:cs typeface="Calibri"/>
              </a:rPr>
              <a:t>    </a:t>
            </a:r>
            <a:r>
              <a:rPr lang="en-US" sz="1300" spc="85" dirty="0">
                <a:latin typeface="Calibri"/>
                <a:cs typeface="Calibri"/>
              </a:rPr>
              <a:t>set </a:t>
            </a:r>
            <a:r>
              <a:rPr lang="en-US" sz="1300" spc="85" dirty="0" err="1">
                <a:latin typeface="Calibri"/>
                <a:cs typeface="Calibri"/>
              </a:rPr>
              <a:t>dns.spoof.domains</a:t>
            </a:r>
            <a:r>
              <a:rPr lang="en-US" sz="1300" spc="85" dirty="0">
                <a:latin typeface="Calibri"/>
                <a:cs typeface="Calibri"/>
              </a:rPr>
              <a:t> testarp.vulnweb.com, *.vulnweb.com</a:t>
            </a:r>
          </a:p>
          <a:p>
            <a:pPr marL="12700" marR="692785">
              <a:lnSpc>
                <a:spcPct val="100000"/>
              </a:lnSpc>
              <a:spcBef>
                <a:spcPts val="100"/>
              </a:spcBef>
              <a:buSzPct val="138461"/>
              <a:tabLst>
                <a:tab pos="297815" algn="l"/>
                <a:tab pos="298450" algn="l"/>
              </a:tabLst>
            </a:pPr>
            <a:r>
              <a:rPr lang="en-US" sz="1300" spc="85" dirty="0">
                <a:latin typeface="Calibri"/>
                <a:cs typeface="Calibri"/>
              </a:rPr>
              <a:t>    ➤ </a:t>
            </a:r>
            <a:r>
              <a:rPr lang="el-GR" sz="1300" spc="85" dirty="0">
                <a:latin typeface="Calibri"/>
                <a:cs typeface="Calibri"/>
              </a:rPr>
              <a:t>Ορίστε τα ονόματα τομέων που θέλετε να ανακατευθύνετε (</a:t>
            </a:r>
            <a:r>
              <a:rPr lang="en-US" sz="1300" spc="85" dirty="0">
                <a:latin typeface="Calibri"/>
                <a:cs typeface="Calibri"/>
              </a:rPr>
              <a:t>spoof)</a:t>
            </a:r>
          </a:p>
          <a:p>
            <a:pPr marL="12700" marR="692785">
              <a:lnSpc>
                <a:spcPct val="100000"/>
              </a:lnSpc>
              <a:spcBef>
                <a:spcPts val="100"/>
              </a:spcBef>
              <a:buSzPct val="138461"/>
              <a:tabLst>
                <a:tab pos="297815" algn="l"/>
                <a:tab pos="298450" algn="l"/>
              </a:tabLst>
            </a:pPr>
            <a:r>
              <a:rPr lang="en-US" sz="1300" spc="85" dirty="0">
                <a:latin typeface="Calibri"/>
                <a:cs typeface="Calibri"/>
              </a:rPr>
              <a:t>    ➤ </a:t>
            </a:r>
            <a:r>
              <a:rPr lang="el-GR" sz="1300" spc="85" dirty="0">
                <a:latin typeface="Calibri"/>
                <a:cs typeface="Calibri"/>
              </a:rPr>
              <a:t>Χρησιμοποιήστε κόμμα ( , ) για διαχωρισμό πολλών </a:t>
            </a:r>
            <a:r>
              <a:rPr lang="en-US" sz="1300" spc="85" dirty="0">
                <a:latin typeface="Calibri"/>
                <a:cs typeface="Calibri"/>
              </a:rPr>
              <a:t>domain</a:t>
            </a:r>
          </a:p>
          <a:p>
            <a:pPr marL="298450" marR="692785" indent="-285750">
              <a:lnSpc>
                <a:spcPct val="100000"/>
              </a:lnSpc>
              <a:spcBef>
                <a:spcPts val="10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endParaRPr lang="en-US" sz="1300" spc="85" dirty="0">
              <a:latin typeface="Calibri"/>
              <a:cs typeface="Calibri"/>
            </a:endParaRPr>
          </a:p>
          <a:p>
            <a:pPr marL="12700" marR="692785">
              <a:lnSpc>
                <a:spcPct val="100000"/>
              </a:lnSpc>
              <a:spcBef>
                <a:spcPts val="100"/>
              </a:spcBef>
              <a:buSzPct val="138461"/>
              <a:tabLst>
                <a:tab pos="297815" algn="l"/>
                <a:tab pos="298450" algn="l"/>
              </a:tabLst>
            </a:pPr>
            <a:r>
              <a:rPr lang="en-US" sz="1300" spc="85" dirty="0">
                <a:latin typeface="Calibri"/>
                <a:cs typeface="Calibri"/>
              </a:rPr>
              <a:t>    </a:t>
            </a:r>
            <a:r>
              <a:rPr lang="en-US" sz="1300" spc="85" dirty="0" err="1">
                <a:latin typeface="Calibri"/>
                <a:cs typeface="Calibri"/>
              </a:rPr>
              <a:t>dns.spoof</a:t>
            </a:r>
            <a:r>
              <a:rPr lang="en-US" sz="1300" spc="85" dirty="0">
                <a:latin typeface="Calibri"/>
                <a:cs typeface="Calibri"/>
              </a:rPr>
              <a:t> on</a:t>
            </a:r>
          </a:p>
          <a:p>
            <a:pPr marL="12700" marR="692785">
              <a:lnSpc>
                <a:spcPct val="100000"/>
              </a:lnSpc>
              <a:spcBef>
                <a:spcPts val="100"/>
              </a:spcBef>
              <a:buSzPct val="138461"/>
              <a:tabLst>
                <a:tab pos="297815" algn="l"/>
                <a:tab pos="298450" algn="l"/>
              </a:tabLst>
            </a:pPr>
            <a:r>
              <a:rPr lang="en-US" sz="1300" spc="85" dirty="0">
                <a:latin typeface="Calibri"/>
                <a:cs typeface="Calibri"/>
              </a:rPr>
              <a:t>    ➤ </a:t>
            </a:r>
            <a:r>
              <a:rPr lang="el-GR" sz="1300" spc="85" dirty="0">
                <a:latin typeface="Calibri"/>
                <a:cs typeface="Calibri"/>
              </a:rPr>
              <a:t>Ξεκινά η επίθεση </a:t>
            </a:r>
            <a:r>
              <a:rPr lang="en-US" sz="1300" spc="85" dirty="0">
                <a:latin typeface="Calibri"/>
                <a:cs typeface="Calibri"/>
              </a:rPr>
              <a:t>DNS spoofing</a:t>
            </a:r>
            <a:endParaRPr sz="13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1129" cy="6880225"/>
            <a:chOff x="6882130" y="0"/>
            <a:chExt cx="3961129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40" dirty="0"/>
              <a:t>48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560641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25" dirty="0">
                <a:solidFill>
                  <a:srgbClr val="000000"/>
                </a:solidFill>
              </a:rPr>
              <a:t>MITM:</a:t>
            </a:r>
            <a:r>
              <a:rPr sz="2300" spc="170" dirty="0">
                <a:solidFill>
                  <a:srgbClr val="000000"/>
                </a:solidFill>
              </a:rPr>
              <a:t> </a:t>
            </a:r>
            <a:r>
              <a:rPr sz="2300" spc="120" dirty="0">
                <a:solidFill>
                  <a:srgbClr val="000000"/>
                </a:solidFill>
              </a:rPr>
              <a:t>Έγχυση</a:t>
            </a:r>
            <a:r>
              <a:rPr sz="2300" spc="170" dirty="0">
                <a:solidFill>
                  <a:srgbClr val="000000"/>
                </a:solidFill>
              </a:rPr>
              <a:t> </a:t>
            </a:r>
            <a:r>
              <a:rPr sz="2300" spc="114" dirty="0">
                <a:solidFill>
                  <a:srgbClr val="000000"/>
                </a:solidFill>
              </a:rPr>
              <a:t>κώδικα</a:t>
            </a:r>
            <a:r>
              <a:rPr sz="2300" spc="170" dirty="0">
                <a:solidFill>
                  <a:srgbClr val="000000"/>
                </a:solidFill>
              </a:rPr>
              <a:t> </a:t>
            </a:r>
            <a:r>
              <a:rPr sz="2300" spc="120" dirty="0">
                <a:solidFill>
                  <a:srgbClr val="000000"/>
                </a:solidFill>
              </a:rPr>
              <a:t>προγραμματισμού</a:t>
            </a:r>
            <a:endParaRPr sz="2300"/>
          </a:p>
        </p:txBody>
      </p:sp>
      <p:sp>
        <p:nvSpPr>
          <p:cNvPr id="8" name="object 8"/>
          <p:cNvSpPr txBox="1"/>
          <p:nvPr/>
        </p:nvSpPr>
        <p:spPr>
          <a:xfrm>
            <a:off x="742315" y="1294447"/>
            <a:ext cx="10493375" cy="4731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 indent="-285750">
              <a:lnSpc>
                <a:spcPct val="100000"/>
              </a:lnSpc>
              <a:spcBef>
                <a:spcPts val="100"/>
              </a:spcBef>
              <a:buSzPct val="138461"/>
              <a:buFont typeface="Arial"/>
              <a:buChar char="•"/>
              <a:tabLst>
                <a:tab pos="335915" algn="l"/>
                <a:tab pos="336550" algn="l"/>
              </a:tabLst>
            </a:pPr>
            <a:r>
              <a:rPr sz="1300" spc="125" dirty="0">
                <a:latin typeface="Calibri"/>
                <a:cs typeface="Calibri"/>
              </a:rPr>
              <a:t>Εισαγωγή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κώδικα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προγραμματισμού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σε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σελίδες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φόρτωσης.</a:t>
            </a:r>
            <a:endParaRPr sz="1300">
              <a:latin typeface="Calibri"/>
              <a:cs typeface="Calibri"/>
            </a:endParaRPr>
          </a:p>
          <a:p>
            <a:pPr marL="336550" indent="-285750">
              <a:lnSpc>
                <a:spcPct val="100000"/>
              </a:lnSpc>
              <a:spcBef>
                <a:spcPts val="590"/>
              </a:spcBef>
              <a:buSzPct val="138461"/>
              <a:buFont typeface="Arial"/>
              <a:buChar char="•"/>
              <a:tabLst>
                <a:tab pos="335915" algn="l"/>
                <a:tab pos="336550" algn="l"/>
              </a:tabLst>
            </a:pPr>
            <a:r>
              <a:rPr sz="1300" spc="130" dirty="0">
                <a:latin typeface="Calibri"/>
                <a:cs typeface="Calibri"/>
              </a:rPr>
              <a:t>Ο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κώδικας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προγραμματισμού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θα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εκτελεστεί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από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το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φυλλομετρητή.</a:t>
            </a:r>
            <a:endParaRPr sz="1300">
              <a:latin typeface="Calibri"/>
              <a:cs typeface="Calibri"/>
            </a:endParaRPr>
          </a:p>
          <a:p>
            <a:pPr marL="336550" indent="-285750">
              <a:lnSpc>
                <a:spcPct val="100000"/>
              </a:lnSpc>
              <a:spcBef>
                <a:spcPts val="590"/>
              </a:spcBef>
              <a:buSzPct val="138461"/>
              <a:buFont typeface="Arial"/>
              <a:buChar char="•"/>
              <a:tabLst>
                <a:tab pos="335915" algn="l"/>
                <a:tab pos="336550" algn="l"/>
              </a:tabLst>
            </a:pPr>
            <a:r>
              <a:rPr sz="1300" spc="125" dirty="0">
                <a:latin typeface="Calibri"/>
                <a:cs typeface="Calibri"/>
              </a:rPr>
              <a:t>Παραδείγματα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εκτελέσιμου</a:t>
            </a:r>
            <a:r>
              <a:rPr sz="1300" spc="7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κώδικα</a:t>
            </a:r>
            <a:r>
              <a:rPr sz="1300" spc="7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προγραμματισμού</a:t>
            </a:r>
            <a:r>
              <a:rPr sz="1300" spc="8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περιλαμβάνουν:</a:t>
            </a:r>
            <a:endParaRPr sz="1300">
              <a:latin typeface="Calibri"/>
              <a:cs typeface="Calibri"/>
            </a:endParaRPr>
          </a:p>
          <a:p>
            <a:pPr marL="793750" lvl="1" indent="-285750">
              <a:lnSpc>
                <a:spcPct val="100000"/>
              </a:lnSpc>
              <a:spcBef>
                <a:spcPts val="595"/>
              </a:spcBef>
              <a:buSzPct val="138461"/>
              <a:buFont typeface="Arial"/>
              <a:buChar char="•"/>
              <a:tabLst>
                <a:tab pos="793115" algn="l"/>
                <a:tab pos="793750" algn="l"/>
              </a:tabLst>
            </a:pPr>
            <a:r>
              <a:rPr sz="1300" spc="114" dirty="0">
                <a:latin typeface="Calibri"/>
                <a:cs typeface="Calibri"/>
              </a:rPr>
              <a:t>Αντικατάσταση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συνδέσμων</a:t>
            </a:r>
            <a:endParaRPr sz="1300">
              <a:latin typeface="Calibri"/>
              <a:cs typeface="Calibri"/>
            </a:endParaRPr>
          </a:p>
          <a:p>
            <a:pPr marL="793750" lvl="1" indent="-285750">
              <a:lnSpc>
                <a:spcPct val="100000"/>
              </a:lnSpc>
              <a:spcBef>
                <a:spcPts val="630"/>
              </a:spcBef>
              <a:buSzPct val="138461"/>
              <a:buFont typeface="Arial"/>
              <a:buChar char="•"/>
              <a:tabLst>
                <a:tab pos="793115" algn="l"/>
                <a:tab pos="793750" algn="l"/>
              </a:tabLst>
            </a:pPr>
            <a:r>
              <a:rPr sz="1300" spc="90" dirty="0">
                <a:latin typeface="Calibri"/>
                <a:cs typeface="Calibri"/>
              </a:rPr>
              <a:t>Τροποποιημένες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70" dirty="0">
                <a:latin typeface="Calibri"/>
                <a:cs typeface="Calibri"/>
              </a:rPr>
              <a:t>εικόνες</a:t>
            </a:r>
            <a:endParaRPr sz="1300">
              <a:latin typeface="Calibri"/>
              <a:cs typeface="Calibri"/>
            </a:endParaRPr>
          </a:p>
          <a:p>
            <a:pPr marL="793750" lvl="1" indent="-285750">
              <a:lnSpc>
                <a:spcPct val="100000"/>
              </a:lnSpc>
              <a:spcBef>
                <a:spcPts val="630"/>
              </a:spcBef>
              <a:buSzPct val="138461"/>
              <a:buFont typeface="Arial"/>
              <a:buChar char="•"/>
              <a:tabLst>
                <a:tab pos="793115" algn="l"/>
                <a:tab pos="793750" algn="l"/>
              </a:tabLst>
            </a:pPr>
            <a:r>
              <a:rPr sz="1300" spc="114" dirty="0">
                <a:latin typeface="Calibri"/>
                <a:cs typeface="Calibri"/>
              </a:rPr>
              <a:t>Και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άλλα</a:t>
            </a:r>
            <a:endParaRPr sz="13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6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80" dirty="0">
                <a:latin typeface="Calibri"/>
                <a:cs typeface="Calibri"/>
              </a:rPr>
              <a:t>Για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να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το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κάνετε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65" dirty="0">
                <a:latin typeface="Calibri"/>
                <a:cs typeface="Calibri"/>
              </a:rPr>
              <a:t>αυτό:</a:t>
            </a:r>
            <a:endParaRPr sz="13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585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120" dirty="0">
                <a:latin typeface="Calibri"/>
                <a:cs typeface="Calibri"/>
              </a:rPr>
              <a:t>Εγγραφείτε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σε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35" dirty="0">
                <a:latin typeface="Calibri"/>
                <a:cs typeface="Calibri"/>
              </a:rPr>
              <a:t>απλό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κώδικα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προγραμματισμού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JavaScript:</a:t>
            </a:r>
            <a:endParaRPr sz="13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600"/>
              </a:spcBef>
              <a:buSzPct val="138461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300" spc="55" dirty="0">
                <a:latin typeface="Calibri"/>
                <a:cs typeface="Calibri"/>
              </a:rPr>
              <a:t>Javascript: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b="1" spc="55" dirty="0">
                <a:latin typeface="Calibri"/>
                <a:cs typeface="Calibri"/>
              </a:rPr>
              <a:t>alert('Hello</a:t>
            </a:r>
            <a:r>
              <a:rPr sz="1300" b="1" spc="60" dirty="0">
                <a:latin typeface="Calibri"/>
                <a:cs typeface="Calibri"/>
              </a:rPr>
              <a:t> World'),</a:t>
            </a:r>
            <a:endParaRPr sz="13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85"/>
              </a:spcBef>
              <a:buSzPct val="138461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300" spc="95" dirty="0">
                <a:latin typeface="Calibri"/>
                <a:cs typeface="Calibri"/>
              </a:rPr>
              <a:t>Αποθηκεύστε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το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αρχείο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65" dirty="0">
                <a:latin typeface="Calibri"/>
                <a:cs typeface="Calibri"/>
              </a:rPr>
              <a:t>"InjectExample.js"</a:t>
            </a:r>
            <a:endParaRPr sz="13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2300">
              <a:latin typeface="Calibri"/>
              <a:cs typeface="Calibri"/>
            </a:endParaRPr>
          </a:p>
          <a:p>
            <a:pPr marL="298450" marR="10160" indent="-285750">
              <a:lnSpc>
                <a:spcPts val="1510"/>
              </a:lnSpc>
              <a:spcBef>
                <a:spcPts val="5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85" dirty="0">
                <a:latin typeface="Calibri"/>
                <a:cs typeface="Calibri"/>
              </a:rPr>
              <a:t>Στη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συνέχεια,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θα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χρησιμοποιήσουμε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το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καπάκι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70" dirty="0">
                <a:latin typeface="Calibri"/>
                <a:cs typeface="Calibri"/>
              </a:rPr>
              <a:t>`hsthijack`.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Ενημερώστε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τη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διαρθρωσή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του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αρχείου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ρυθμίσεων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του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70" dirty="0">
                <a:latin typeface="Calibri"/>
                <a:cs typeface="Calibri"/>
              </a:rPr>
              <a:t>caplet,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το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οποίο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βρίσκεται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στη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διεύθυνση: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`/usr/share/bettercap/caplets/hsthijack.caplet`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95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95" dirty="0">
                <a:latin typeface="Calibri"/>
                <a:cs typeface="Calibri"/>
              </a:rPr>
              <a:t>Ενημερώστε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τα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ωφέλιμα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φορτία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με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τη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διαδρομή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προς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τον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κώδικα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προγραμματισμού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JavaScript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σας:</a:t>
            </a:r>
            <a:endParaRPr sz="1300">
              <a:latin typeface="Calibri"/>
              <a:cs typeface="Calibri"/>
            </a:endParaRPr>
          </a:p>
          <a:p>
            <a:pPr marL="361950" indent="-349250">
              <a:lnSpc>
                <a:spcPct val="100000"/>
              </a:lnSpc>
              <a:spcBef>
                <a:spcPts val="490"/>
              </a:spcBef>
              <a:buSzPct val="138461"/>
              <a:buFont typeface="Arial"/>
              <a:buChar char="•"/>
              <a:tabLst>
                <a:tab pos="361315" algn="l"/>
                <a:tab pos="361950" algn="l"/>
              </a:tabLst>
            </a:pPr>
            <a:r>
              <a:rPr sz="1300" spc="70" dirty="0">
                <a:latin typeface="Calibri"/>
                <a:cs typeface="Calibri"/>
              </a:rPr>
              <a:t>*:/root/επιτραπέζιος/InjectExample.js</a:t>
            </a:r>
            <a:endParaRPr sz="1300">
              <a:latin typeface="Calibri"/>
              <a:cs typeface="Calibri"/>
            </a:endParaRPr>
          </a:p>
          <a:p>
            <a:pPr marL="755650" marR="5080" lvl="1" indent="-285750">
              <a:lnSpc>
                <a:spcPts val="1510"/>
              </a:lnSpc>
              <a:spcBef>
                <a:spcPts val="580"/>
              </a:spcBef>
              <a:buSzPct val="138461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300" spc="90" dirty="0">
                <a:latin typeface="Calibri"/>
                <a:cs typeface="Calibri"/>
              </a:rPr>
              <a:t>Εδώ,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ο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κώδικας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προγραμματισμού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που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είναι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αποθηκευμένος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στην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επιτραπέζια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επιφάνεια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της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μηχανής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65" dirty="0">
                <a:latin typeface="Calibri"/>
                <a:cs typeface="Calibri"/>
              </a:rPr>
              <a:t>Kali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(επιτιθέμενος)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θα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φορτώνεται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κάθε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φορά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που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επισκέπτεται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μια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ιστοσελίδα.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39255" y="0"/>
            <a:ext cx="4739640" cy="6880225"/>
            <a:chOff x="6739255" y="0"/>
            <a:chExt cx="4739640" cy="6880225"/>
          </a:xfrm>
        </p:grpSpPr>
        <p:sp>
          <p:nvSpPr>
            <p:cNvPr id="3" name="object 3"/>
            <p:cNvSpPr/>
            <p:nvPr/>
          </p:nvSpPr>
          <p:spPr>
            <a:xfrm>
              <a:off x="7377430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9255" y="356552"/>
              <a:ext cx="4739639" cy="51146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3247" y="551497"/>
              <a:ext cx="4153852" cy="452691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589343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25" dirty="0">
                <a:solidFill>
                  <a:srgbClr val="000000"/>
                </a:solidFill>
              </a:rPr>
              <a:t>MITM:</a:t>
            </a:r>
            <a:r>
              <a:rPr sz="2300" spc="170" dirty="0">
                <a:solidFill>
                  <a:srgbClr val="000000"/>
                </a:solidFill>
              </a:rPr>
              <a:t> </a:t>
            </a:r>
            <a:r>
              <a:rPr sz="2300" spc="120" dirty="0">
                <a:solidFill>
                  <a:srgbClr val="000000"/>
                </a:solidFill>
              </a:rPr>
              <a:t>Εισαγωγή</a:t>
            </a:r>
            <a:r>
              <a:rPr sz="2300" spc="180" dirty="0">
                <a:solidFill>
                  <a:srgbClr val="000000"/>
                </a:solidFill>
              </a:rPr>
              <a:t> </a:t>
            </a:r>
            <a:r>
              <a:rPr sz="2300" spc="114" dirty="0">
                <a:solidFill>
                  <a:srgbClr val="000000"/>
                </a:solidFill>
              </a:rPr>
              <a:t>κώδικα</a:t>
            </a:r>
            <a:r>
              <a:rPr sz="2300" spc="170" dirty="0">
                <a:solidFill>
                  <a:srgbClr val="000000"/>
                </a:solidFill>
              </a:rPr>
              <a:t> </a:t>
            </a:r>
            <a:r>
              <a:rPr sz="2300" spc="120" dirty="0">
                <a:solidFill>
                  <a:srgbClr val="000000"/>
                </a:solidFill>
              </a:rPr>
              <a:t>προγραμματισμού</a:t>
            </a:r>
            <a:endParaRPr sz="2300"/>
          </a:p>
        </p:txBody>
      </p:sp>
      <p:sp>
        <p:nvSpPr>
          <p:cNvPr id="10" name="object 10"/>
          <p:cNvSpPr txBox="1"/>
          <p:nvPr/>
        </p:nvSpPr>
        <p:spPr>
          <a:xfrm>
            <a:off x="1134744" y="1560829"/>
            <a:ext cx="5145405" cy="69024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5080" indent="-285750">
              <a:lnSpc>
                <a:spcPts val="1520"/>
              </a:lnSpc>
              <a:spcBef>
                <a:spcPts val="180"/>
              </a:spcBef>
              <a:buSzPct val="138461"/>
              <a:buFont typeface="Arial"/>
              <a:buChar char="•"/>
              <a:tabLst>
                <a:tab pos="361315" algn="l"/>
                <a:tab pos="361950" algn="l"/>
              </a:tabLst>
            </a:pPr>
            <a:r>
              <a:rPr dirty="0"/>
              <a:t>	</a:t>
            </a:r>
            <a:r>
              <a:rPr sz="1300" spc="85" dirty="0">
                <a:latin typeface="Calibri"/>
                <a:cs typeface="Calibri"/>
              </a:rPr>
              <a:t>Στη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συνέχεια,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εκτελέστε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το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caplet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σας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(ή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65" dirty="0">
                <a:latin typeface="Calibri"/>
                <a:cs typeface="Calibri"/>
              </a:rPr>
              <a:t>τις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εντολές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επίθεσης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παραποίησης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bettercap)</a:t>
            </a:r>
            <a:endParaRPr sz="13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45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85" dirty="0">
                <a:latin typeface="Calibri"/>
                <a:cs typeface="Calibri"/>
              </a:rPr>
              <a:t>Εκτελέστε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το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hsthijack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70" dirty="0">
                <a:latin typeface="Calibri"/>
                <a:cs typeface="Calibri"/>
              </a:rPr>
              <a:t>caplet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13839" y="5944870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0284" y="6071870"/>
            <a:ext cx="1409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30" dirty="0">
                <a:latin typeface="Calibri"/>
                <a:cs typeface="Calibri"/>
              </a:rPr>
              <a:t>4</a:t>
            </a:r>
            <a:r>
              <a:rPr sz="800" spc="60" dirty="0"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98954" y="5965825"/>
            <a:ext cx="7832725" cy="570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37500"/>
              </a:lnSpc>
              <a:spcBef>
                <a:spcPts val="100"/>
              </a:spcBef>
            </a:pPr>
            <a:r>
              <a:rPr sz="1300" spc="110" dirty="0">
                <a:latin typeface="Calibri"/>
                <a:cs typeface="Calibri"/>
              </a:rPr>
              <a:t>Πώς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μπορούμε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να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τροποποιήσουμε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τον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κώδικα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προγραμματισμού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ώστε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να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διασφαλίσουμε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ότι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μόνο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εκτελείται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όταν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ο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χρήστης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επισκέπτεται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συγκεκριμένη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ιστοσελίδα;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103312" y="2101532"/>
            <a:ext cx="5169535" cy="4060190"/>
            <a:chOff x="1103312" y="2101532"/>
            <a:chExt cx="5169535" cy="406019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3312" y="2101532"/>
              <a:ext cx="5169535" cy="40598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7622" y="2297747"/>
              <a:ext cx="4582477" cy="34702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690177" y="3483292"/>
              <a:ext cx="2421255" cy="206375"/>
            </a:xfrm>
            <a:custGeom>
              <a:avLst/>
              <a:gdLst/>
              <a:ahLst/>
              <a:cxnLst/>
              <a:rect l="l" t="t" r="r" b="b"/>
              <a:pathLst>
                <a:path w="2421254" h="206375">
                  <a:moveTo>
                    <a:pt x="0" y="0"/>
                  </a:moveTo>
                  <a:lnTo>
                    <a:pt x="2420937" y="0"/>
                  </a:lnTo>
                  <a:lnTo>
                    <a:pt x="2420937" y="206375"/>
                  </a:lnTo>
                  <a:lnTo>
                    <a:pt x="0" y="206375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1129" cy="6880225"/>
            <a:chOff x="6882130" y="0"/>
            <a:chExt cx="3961129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95362" y="672465"/>
            <a:ext cx="325882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0" dirty="0">
                <a:solidFill>
                  <a:srgbClr val="000000"/>
                </a:solidFill>
                <a:latin typeface="Calibri"/>
                <a:cs typeface="Calibri"/>
              </a:rPr>
              <a:t>Προσομοιωτής</a:t>
            </a:r>
            <a:r>
              <a:rPr spc="1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130" dirty="0">
                <a:solidFill>
                  <a:srgbClr val="000000"/>
                </a:solidFill>
              </a:rPr>
              <a:t>GNS3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7760" y="1898967"/>
            <a:ext cx="6188710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Επιτρέπει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1C1D21"/>
                </a:solidFill>
                <a:latin typeface="Calibri"/>
                <a:cs typeface="Calibri"/>
              </a:rPr>
              <a:t>στους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μηχανικούς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1C1D21"/>
                </a:solidFill>
                <a:latin typeface="Calibri"/>
                <a:cs typeface="Calibri"/>
              </a:rPr>
              <a:t>δικτύων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να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εικονικοποιήσουν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πραγματικές</a:t>
            </a:r>
            <a:r>
              <a:rPr sz="1150" spc="5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συσκευές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υλικού.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6259" y="1496377"/>
            <a:ext cx="4509135" cy="10140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913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Το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1C1D21"/>
                </a:solidFill>
                <a:latin typeface="Calibri"/>
                <a:cs typeface="Calibri"/>
              </a:rPr>
              <a:t>GNS3,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1C1D21"/>
                </a:solidFill>
                <a:latin typeface="Calibri"/>
                <a:cs typeface="Calibri"/>
              </a:rPr>
              <a:t>είναι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ανοικτού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1C1D21"/>
                </a:solidFill>
                <a:latin typeface="Calibri"/>
                <a:cs typeface="Calibri"/>
              </a:rPr>
              <a:t>κώδικα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και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1C1D21"/>
                </a:solidFill>
                <a:latin typeface="Calibri"/>
                <a:cs typeface="Calibri"/>
              </a:rPr>
              <a:t>ελεύθερο</a:t>
            </a:r>
            <a:r>
              <a:rPr sz="1150" spc="60" dirty="0">
                <a:solidFill>
                  <a:srgbClr val="1C1D21"/>
                </a:solidFill>
                <a:latin typeface="Calibri"/>
                <a:cs typeface="Calibri"/>
              </a:rPr>
              <a:t> λογισμικό.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1600" spc="-20" dirty="0">
                <a:solidFill>
                  <a:srgbClr val="FFBA00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1600" spc="-20" dirty="0">
                <a:solidFill>
                  <a:srgbClr val="FFBA00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8994" y="2268259"/>
            <a:ext cx="4509770" cy="81597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91465">
              <a:lnSpc>
                <a:spcPct val="100000"/>
              </a:lnSpc>
              <a:spcBef>
                <a:spcPts val="335"/>
              </a:spcBef>
            </a:pP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Το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1C1D21"/>
                </a:solidFill>
                <a:latin typeface="Calibri"/>
                <a:cs typeface="Calibri"/>
              </a:rPr>
              <a:t>GNS3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αποτελείται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1C1D21"/>
                </a:solidFill>
                <a:latin typeface="Calibri"/>
                <a:cs typeface="Calibri"/>
              </a:rPr>
              <a:t>από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1C1D21"/>
                </a:solidFill>
                <a:latin typeface="Calibri"/>
                <a:cs typeface="Calibri"/>
              </a:rPr>
              <a:t>δύο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κύρια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εξαρτήματα</a:t>
            </a:r>
            <a:r>
              <a:rPr sz="1150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λογισμικού:</a:t>
            </a:r>
            <a:endParaRPr sz="115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780"/>
              </a:spcBef>
              <a:buSzPct val="13913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το</a:t>
            </a:r>
            <a:r>
              <a:rPr sz="1150" spc="3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1C1D21"/>
                </a:solidFill>
                <a:latin typeface="Calibri"/>
                <a:cs typeface="Calibri"/>
              </a:rPr>
              <a:t>λογισμικό</a:t>
            </a:r>
            <a:r>
              <a:rPr sz="1150" b="1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b="1" spc="70" dirty="0">
                <a:solidFill>
                  <a:srgbClr val="1C1D21"/>
                </a:solidFill>
                <a:latin typeface="Calibri"/>
                <a:cs typeface="Calibri"/>
              </a:rPr>
              <a:t>GNS3-all-in-one</a:t>
            </a:r>
            <a:r>
              <a:rPr sz="1150" b="1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GUI)</a:t>
            </a:r>
            <a:r>
              <a:rPr sz="1150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1C1D21"/>
                </a:solidFill>
                <a:latin typeface="Calibri"/>
                <a:cs typeface="Calibri"/>
              </a:rPr>
              <a:t>και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1600" dirty="0">
                <a:solidFill>
                  <a:srgbClr val="1C1D21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20494" y="2871787"/>
            <a:ext cx="2555240" cy="189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την</a:t>
            </a:r>
            <a:r>
              <a:rPr sz="1150" spc="2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εικονική</a:t>
            </a:r>
            <a:r>
              <a:rPr sz="1150" spc="2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μηχανή</a:t>
            </a:r>
            <a:r>
              <a:rPr sz="1150" spc="2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b="1" spc="95" dirty="0">
                <a:solidFill>
                  <a:srgbClr val="1C1D21"/>
                </a:solidFill>
                <a:latin typeface="Calibri"/>
                <a:cs typeface="Calibri"/>
              </a:rPr>
              <a:t>GNS3</a:t>
            </a:r>
            <a:r>
              <a:rPr sz="1150" b="1" spc="1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lang="en-US" sz="1150" b="1" spc="15" dirty="0">
                <a:solidFill>
                  <a:srgbClr val="1C1D21"/>
                </a:solidFill>
                <a:latin typeface="Calibri"/>
                <a:cs typeface="Calibri"/>
              </a:rPr>
              <a:t>(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VM).</a:t>
            </a:r>
            <a:endParaRPr sz="11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259" y="3309937"/>
            <a:ext cx="10002520" cy="3733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84200" marR="5080" indent="-571500">
              <a:lnSpc>
                <a:spcPts val="1360"/>
              </a:lnSpc>
              <a:spcBef>
                <a:spcPts val="160"/>
              </a:spcBef>
              <a:buClr>
                <a:srgbClr val="FFBA00"/>
              </a:buClr>
              <a:buSzPct val="13913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Το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b="1" spc="75" dirty="0">
                <a:solidFill>
                  <a:srgbClr val="1C1D21"/>
                </a:solidFill>
                <a:latin typeface="Calibri"/>
                <a:cs typeface="Calibri"/>
              </a:rPr>
              <a:t>λογισμικό</a:t>
            </a:r>
            <a:r>
              <a:rPr sz="1150" b="1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b="1" spc="70" dirty="0">
                <a:solidFill>
                  <a:srgbClr val="1C1D21"/>
                </a:solidFill>
                <a:latin typeface="Calibri"/>
                <a:cs typeface="Calibri"/>
              </a:rPr>
              <a:t>GNS3-all-in-one</a:t>
            </a:r>
            <a:r>
              <a:rPr sz="1150" b="1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b="1" spc="70" dirty="0">
                <a:solidFill>
                  <a:srgbClr val="1C1D21"/>
                </a:solidFill>
                <a:latin typeface="Calibri"/>
                <a:cs typeface="Calibri"/>
              </a:rPr>
              <a:t>(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GUI)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χρησιμεύει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1C1D21"/>
                </a:solidFill>
                <a:latin typeface="Calibri"/>
                <a:cs typeface="Calibri"/>
              </a:rPr>
              <a:t>ως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διεπαφή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πελάτη,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εγκατεστημένο</a:t>
            </a:r>
            <a:r>
              <a:rPr sz="1150" spc="5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σε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τοπικούς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υπολογιστές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1C1D21"/>
                </a:solidFill>
                <a:latin typeface="Calibri"/>
                <a:cs typeface="Calibri"/>
              </a:rPr>
              <a:t>(Windows,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1C1D21"/>
                </a:solidFill>
                <a:latin typeface="Calibri"/>
                <a:cs typeface="Calibri"/>
              </a:rPr>
              <a:t>MAC,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1C1D21"/>
                </a:solidFill>
                <a:latin typeface="Calibri"/>
                <a:cs typeface="Calibri"/>
              </a:rPr>
              <a:t>Linux)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για </a:t>
            </a:r>
            <a:r>
              <a:rPr sz="1150" spc="-2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τη</a:t>
            </a:r>
            <a:r>
              <a:rPr sz="1150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δημιουργία</a:t>
            </a:r>
            <a:r>
              <a:rPr sz="1150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1C1D21"/>
                </a:solidFill>
                <a:latin typeface="Calibri"/>
                <a:cs typeface="Calibri"/>
              </a:rPr>
              <a:t>τοπολογιών</a:t>
            </a:r>
            <a:r>
              <a:rPr sz="1150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δικτύου.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259" y="3885565"/>
            <a:ext cx="9674860" cy="611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913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1150" spc="114" dirty="0">
                <a:solidFill>
                  <a:srgbClr val="1C1D21"/>
                </a:solidFill>
                <a:latin typeface="Calibri"/>
                <a:cs typeface="Calibri"/>
              </a:rPr>
              <a:t>Ο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τοπικός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εξυπηρετητής/διακομιστής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1C1D21"/>
                </a:solidFill>
                <a:latin typeface="Calibri"/>
                <a:cs typeface="Calibri"/>
              </a:rPr>
              <a:t>GNS3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1C1D21"/>
                </a:solidFill>
                <a:latin typeface="Calibri"/>
                <a:cs typeface="Calibri"/>
              </a:rPr>
              <a:t>εκτελείται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στον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1C1D21"/>
                </a:solidFill>
                <a:latin typeface="Calibri"/>
                <a:cs typeface="Calibri"/>
              </a:rPr>
              <a:t>ίδιο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1C1D21"/>
                </a:solidFill>
                <a:latin typeface="Calibri"/>
                <a:cs typeface="Calibri"/>
              </a:rPr>
              <a:t>υπολογιστή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με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το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GUI,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με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1C1D21"/>
                </a:solidFill>
                <a:latin typeface="Calibri"/>
                <a:cs typeface="Calibri"/>
              </a:rPr>
              <a:t>πρόσθετες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διεργασίες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1C1D21"/>
                </a:solidFill>
                <a:latin typeface="Calibri"/>
                <a:cs typeface="Calibri"/>
              </a:rPr>
              <a:t>όπως</a:t>
            </a:r>
            <a:r>
              <a:rPr sz="1150" spc="5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το</a:t>
            </a:r>
            <a:r>
              <a:rPr sz="1150" spc="3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Dynamips.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sz="1600" spc="-20" dirty="0">
                <a:solidFill>
                  <a:srgbClr val="FFBA00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7760" y="4284979"/>
            <a:ext cx="8865870" cy="549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50" b="1" spc="90" dirty="0">
                <a:solidFill>
                  <a:srgbClr val="1C1D21"/>
                </a:solidFill>
                <a:latin typeface="Calibri"/>
                <a:cs typeface="Calibri"/>
              </a:rPr>
              <a:t>Το</a:t>
            </a:r>
            <a:r>
              <a:rPr sz="1150" b="1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b="1" spc="125" dirty="0">
                <a:solidFill>
                  <a:srgbClr val="1C1D21"/>
                </a:solidFill>
                <a:latin typeface="Calibri"/>
                <a:cs typeface="Calibri"/>
              </a:rPr>
              <a:t>VM</a:t>
            </a:r>
            <a:r>
              <a:rPr sz="1150" b="1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1C1D21"/>
                </a:solidFill>
                <a:latin typeface="Calibri"/>
                <a:cs typeface="Calibri"/>
              </a:rPr>
              <a:t>Virtual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Machine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-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εικονική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μηχανή</a:t>
            </a:r>
            <a:r>
              <a:rPr sz="1150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για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90" dirty="0">
                <a:solidFill>
                  <a:srgbClr val="1C1D21"/>
                </a:solidFill>
                <a:latin typeface="Calibri"/>
                <a:cs typeface="Calibri"/>
              </a:rPr>
              <a:t>απομόνωση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εφαρμογών)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της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1C1D21"/>
                </a:solidFill>
                <a:latin typeface="Calibri"/>
                <a:cs typeface="Calibri"/>
              </a:rPr>
              <a:t>VMware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(εταιρεία</a:t>
            </a:r>
            <a:r>
              <a:rPr sz="1150" spc="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60" dirty="0">
                <a:solidFill>
                  <a:srgbClr val="1C1D21"/>
                </a:solidFill>
                <a:latin typeface="Calibri"/>
                <a:cs typeface="Calibri"/>
              </a:rPr>
              <a:t>virtualization</a:t>
            </a:r>
            <a:r>
              <a:rPr sz="1150" spc="5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και</a:t>
            </a:r>
            <a:r>
              <a:rPr sz="1150" spc="4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cloud</a:t>
            </a:r>
            <a:r>
              <a:rPr sz="1150" spc="5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computing) </a:t>
            </a:r>
            <a:r>
              <a:rPr sz="1150" spc="-24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1C1D21"/>
                </a:solidFill>
                <a:latin typeface="Calibri"/>
                <a:cs typeface="Calibri"/>
              </a:rPr>
              <a:t>μπορεί </a:t>
            </a: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να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εκτελεστεί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τοπικά </a:t>
            </a:r>
            <a:r>
              <a:rPr sz="1150" spc="80" dirty="0">
                <a:solidFill>
                  <a:srgbClr val="1C1D21"/>
                </a:solidFill>
                <a:latin typeface="Calibri"/>
                <a:cs typeface="Calibri"/>
              </a:rPr>
              <a:t>χρησιμοποιώντας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λογισμικό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εικονικοποίησης </a:t>
            </a:r>
            <a:r>
              <a:rPr sz="1150" spc="55" dirty="0">
                <a:solidFill>
                  <a:srgbClr val="1C1D21"/>
                </a:solidFill>
                <a:latin typeface="Calibri"/>
                <a:cs typeface="Calibri"/>
              </a:rPr>
              <a:t>(π.χ. </a:t>
            </a:r>
            <a:r>
              <a:rPr sz="1150" spc="95" dirty="0">
                <a:solidFill>
                  <a:srgbClr val="1C1D21"/>
                </a:solidFill>
                <a:latin typeface="Calibri"/>
                <a:cs typeface="Calibri"/>
              </a:rPr>
              <a:t>VMware </a:t>
            </a:r>
            <a:r>
              <a:rPr sz="1150" spc="70" dirty="0">
                <a:solidFill>
                  <a:srgbClr val="1C1D21"/>
                </a:solidFill>
                <a:latin typeface="Calibri"/>
                <a:cs typeface="Calibri"/>
              </a:rPr>
              <a:t>Workstation, </a:t>
            </a:r>
            <a:r>
              <a:rPr sz="1150" spc="65" dirty="0">
                <a:solidFill>
                  <a:srgbClr val="1C1D21"/>
                </a:solidFill>
                <a:latin typeface="Calibri"/>
                <a:cs typeface="Calibri"/>
              </a:rPr>
              <a:t>Virtualbox) </a:t>
            </a:r>
            <a:r>
              <a:rPr sz="1150" spc="90" dirty="0">
                <a:solidFill>
                  <a:srgbClr val="1C1D21"/>
                </a:solidFill>
                <a:latin typeface="Calibri"/>
                <a:cs typeface="Calibri"/>
              </a:rPr>
              <a:t>ή </a:t>
            </a:r>
            <a:r>
              <a:rPr sz="1150" spc="9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απομακρυσμένα</a:t>
            </a:r>
            <a:r>
              <a:rPr sz="1150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5" dirty="0">
                <a:solidFill>
                  <a:srgbClr val="1C1D21"/>
                </a:solidFill>
                <a:latin typeface="Calibri"/>
                <a:cs typeface="Calibri"/>
              </a:rPr>
              <a:t>σε</a:t>
            </a:r>
            <a:r>
              <a:rPr sz="1150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1C1D21"/>
                </a:solidFill>
                <a:latin typeface="Calibri"/>
                <a:cs typeface="Calibri"/>
              </a:rPr>
              <a:t>εξυπηρετητή</a:t>
            </a:r>
            <a:r>
              <a:rPr sz="1150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1C1D21"/>
                </a:solidFill>
                <a:latin typeface="Calibri"/>
                <a:cs typeface="Calibri"/>
              </a:rPr>
              <a:t>(π.χ.</a:t>
            </a:r>
            <a:r>
              <a:rPr sz="1150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1C1D21"/>
                </a:solidFill>
                <a:latin typeface="Calibri"/>
                <a:cs typeface="Calibri"/>
              </a:rPr>
              <a:t>VMware</a:t>
            </a:r>
            <a:r>
              <a:rPr sz="1150" spc="30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1C1D21"/>
                </a:solidFill>
                <a:latin typeface="Calibri"/>
                <a:cs typeface="Calibri"/>
              </a:rPr>
              <a:t>ESXi,</a:t>
            </a:r>
            <a:r>
              <a:rPr sz="1150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80" dirty="0">
                <a:solidFill>
                  <a:srgbClr val="1C1D21"/>
                </a:solidFill>
                <a:latin typeface="Calibri"/>
                <a:cs typeface="Calibri"/>
              </a:rPr>
              <a:t>τρόπος</a:t>
            </a:r>
            <a:r>
              <a:rPr sz="1150" spc="35" dirty="0">
                <a:solidFill>
                  <a:srgbClr val="1C1D21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1C1D21"/>
                </a:solidFill>
                <a:latin typeface="Calibri"/>
                <a:cs typeface="Calibri"/>
              </a:rPr>
              <a:t>νέφους).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259" y="5046027"/>
            <a:ext cx="10009505" cy="3733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84200" marR="5080" indent="-571500">
              <a:lnSpc>
                <a:spcPts val="1360"/>
              </a:lnSpc>
              <a:spcBef>
                <a:spcPts val="160"/>
              </a:spcBef>
              <a:buClr>
                <a:srgbClr val="FFBA00"/>
              </a:buClr>
              <a:buSzPct val="139130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1150" spc="114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5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25" dirty="0">
                <a:solidFill>
                  <a:srgbClr val="0D0D0D"/>
                </a:solidFill>
                <a:latin typeface="Calibri"/>
                <a:cs typeface="Calibri"/>
              </a:rPr>
              <a:t>GNS3</a:t>
            </a:r>
            <a:r>
              <a:rPr sz="115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0D0D0D"/>
                </a:solidFill>
                <a:latin typeface="Calibri"/>
                <a:cs typeface="Calibri"/>
              </a:rPr>
              <a:t>μας</a:t>
            </a:r>
            <a:r>
              <a:rPr sz="115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0D0D0D"/>
                </a:solidFill>
                <a:latin typeface="Calibri"/>
                <a:cs typeface="Calibri"/>
              </a:rPr>
              <a:t>επιτρέπει</a:t>
            </a:r>
            <a:r>
              <a:rPr sz="115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5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0D0D0D"/>
                </a:solidFill>
                <a:latin typeface="Calibri"/>
                <a:cs typeface="Calibri"/>
              </a:rPr>
              <a:t>δημιουργήσουμε</a:t>
            </a:r>
            <a:r>
              <a:rPr sz="115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0D0D0D"/>
                </a:solidFill>
                <a:latin typeface="Calibri"/>
                <a:cs typeface="Calibri"/>
              </a:rPr>
              <a:t>τοπολογία</a:t>
            </a:r>
            <a:r>
              <a:rPr sz="115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0D0D0D"/>
                </a:solidFill>
                <a:latin typeface="Calibri"/>
                <a:cs typeface="Calibri"/>
              </a:rPr>
              <a:t>δικτύου</a:t>
            </a:r>
            <a:r>
              <a:rPr sz="115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5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10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15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05" dirty="0">
                <a:solidFill>
                  <a:srgbClr val="0D0D0D"/>
                </a:solidFill>
                <a:latin typeface="Calibri"/>
                <a:cs typeface="Calibri"/>
              </a:rPr>
              <a:t>περιβάλλον</a:t>
            </a:r>
            <a:r>
              <a:rPr sz="115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15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00" dirty="0">
                <a:solidFill>
                  <a:srgbClr val="0D0D0D"/>
                </a:solidFill>
                <a:latin typeface="Calibri"/>
                <a:cs typeface="Calibri"/>
              </a:rPr>
              <a:t>μια</a:t>
            </a:r>
            <a:r>
              <a:rPr sz="115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0D0D0D"/>
                </a:solidFill>
                <a:latin typeface="Calibri"/>
                <a:cs typeface="Calibri"/>
              </a:rPr>
              <a:t>ιδανική</a:t>
            </a:r>
            <a:r>
              <a:rPr sz="115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20" dirty="0">
                <a:solidFill>
                  <a:srgbClr val="0D0D0D"/>
                </a:solidFill>
                <a:latin typeface="Calibri"/>
                <a:cs typeface="Calibri"/>
              </a:rPr>
              <a:t>πλατφόρμα</a:t>
            </a:r>
            <a:r>
              <a:rPr sz="115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0D0D0D"/>
                </a:solidFill>
                <a:latin typeface="Calibri"/>
                <a:cs typeface="Calibri"/>
              </a:rPr>
              <a:t>προσομοίωσης</a:t>
            </a:r>
            <a:r>
              <a:rPr sz="115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0D0D0D"/>
                </a:solidFill>
                <a:latin typeface="Calibri"/>
                <a:cs typeface="Calibri"/>
              </a:rPr>
              <a:t>των </a:t>
            </a:r>
            <a:r>
              <a:rPr sz="1150" spc="-2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0D0D0D"/>
                </a:solidFill>
                <a:latin typeface="Calibri"/>
                <a:cs typeface="Calibri"/>
              </a:rPr>
              <a:t>μηχανημάτων</a:t>
            </a:r>
            <a:r>
              <a:rPr sz="115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0D0D0D"/>
                </a:solidFill>
                <a:latin typeface="Calibri"/>
                <a:cs typeface="Calibri"/>
              </a:rPr>
              <a:t>των</a:t>
            </a:r>
            <a:r>
              <a:rPr sz="115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0D0D0D"/>
                </a:solidFill>
                <a:latin typeface="Calibri"/>
                <a:cs typeface="Calibri"/>
              </a:rPr>
              <a:t>θυμάτων</a:t>
            </a:r>
            <a:r>
              <a:rPr sz="115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15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114" dirty="0">
                <a:solidFill>
                  <a:srgbClr val="0D0D0D"/>
                </a:solidFill>
                <a:latin typeface="Calibri"/>
                <a:cs typeface="Calibri"/>
              </a:rPr>
              <a:t>των</a:t>
            </a:r>
            <a:r>
              <a:rPr sz="115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95" dirty="0">
                <a:solidFill>
                  <a:srgbClr val="0D0D0D"/>
                </a:solidFill>
                <a:latin typeface="Calibri"/>
                <a:cs typeface="Calibri"/>
              </a:rPr>
              <a:t>επιτιθέμενων.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233150" y="6062345"/>
            <a:ext cx="825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0" dirty="0"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-3810" y="6357937"/>
            <a:ext cx="665162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|Ξεκινώντας</a:t>
            </a:r>
            <a:r>
              <a:rPr sz="6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με</a:t>
            </a:r>
            <a:r>
              <a:rPr sz="6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το</a:t>
            </a:r>
            <a:r>
              <a:rPr sz="6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GNS3</a:t>
            </a:r>
            <a:r>
              <a:rPr sz="6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XML</a:t>
            </a:r>
            <a:r>
              <a:rPr sz="6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(Extensible</a:t>
            </a:r>
            <a:r>
              <a:rPr sz="6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Markup</a:t>
            </a:r>
            <a:r>
              <a:rPr sz="6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Language</a:t>
            </a:r>
            <a:r>
              <a:rPr sz="6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-</a:t>
            </a:r>
            <a:r>
              <a:rPr sz="6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δομημένη</a:t>
            </a:r>
            <a:r>
              <a:rPr sz="6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μορφή</a:t>
            </a:r>
            <a:r>
              <a:rPr sz="6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ανταλλαγής</a:t>
            </a:r>
            <a:r>
              <a:rPr sz="6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δεδομένωνn)</a:t>
            </a:r>
            <a:r>
              <a:rPr sz="6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DeepL</a:t>
            </a:r>
            <a:r>
              <a:rPr sz="6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(λογισμικό</a:t>
            </a:r>
            <a:r>
              <a:rPr sz="6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μηχανικής</a:t>
            </a:r>
            <a:r>
              <a:rPr sz="6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μετάφρασης</a:t>
            </a:r>
            <a:r>
              <a:rPr sz="6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βασισμένο</a:t>
            </a:r>
            <a:r>
              <a:rPr sz="6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σtην</a:t>
            </a:r>
            <a:r>
              <a:rPr sz="6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6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ΤΝ</a:t>
            </a:r>
            <a:r>
              <a:rPr sz="650" spc="50" dirty="0">
                <a:solidFill>
                  <a:srgbClr val="87872D"/>
                </a:solidFill>
                <a:latin typeface="Calibri"/>
                <a:cs typeface="Calibri"/>
              </a:rPr>
              <a:t>)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2560320">
              <a:lnSpc>
                <a:spcPct val="100000"/>
              </a:lnSpc>
              <a:spcBef>
                <a:spcPts val="489"/>
              </a:spcBef>
            </a:pPr>
            <a:r>
              <a:rPr spc="130" dirty="0"/>
              <a:t>Επιθετικά </a:t>
            </a:r>
            <a:r>
              <a:rPr spc="110" dirty="0"/>
              <a:t>εργαλεία</a:t>
            </a:r>
          </a:p>
          <a:p>
            <a:pPr marL="2560320">
              <a:lnSpc>
                <a:spcPct val="100000"/>
              </a:lnSpc>
              <a:spcBef>
                <a:spcPts val="305"/>
              </a:spcBef>
            </a:pPr>
            <a:r>
              <a:rPr sz="2050" spc="155" dirty="0">
                <a:solidFill>
                  <a:srgbClr val="FFBA00"/>
                </a:solidFill>
              </a:rPr>
              <a:t>Wireshark</a:t>
            </a:r>
            <a:endParaRPr sz="20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515" y="5865812"/>
            <a:ext cx="3241992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57215" y="0"/>
            <a:ext cx="6297295" cy="6880225"/>
            <a:chOff x="5657215" y="0"/>
            <a:chExt cx="6297295" cy="6880225"/>
          </a:xfrm>
        </p:grpSpPr>
        <p:sp>
          <p:nvSpPr>
            <p:cNvPr id="3" name="object 3"/>
            <p:cNvSpPr/>
            <p:nvPr/>
          </p:nvSpPr>
          <p:spPr>
            <a:xfrm>
              <a:off x="7377430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7215" y="1088072"/>
              <a:ext cx="6297295" cy="51695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53430" y="1281747"/>
              <a:ext cx="5708332" cy="458343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432117"/>
            <a:ext cx="6014085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spc="114" dirty="0">
                <a:solidFill>
                  <a:srgbClr val="000000"/>
                </a:solidFill>
              </a:rPr>
              <a:t>Wireshark</a:t>
            </a:r>
            <a:r>
              <a:rPr sz="2050" spc="180" dirty="0">
                <a:solidFill>
                  <a:srgbClr val="000000"/>
                </a:solidFill>
              </a:rPr>
              <a:t> </a:t>
            </a:r>
            <a:r>
              <a:rPr sz="2050" spc="110" dirty="0">
                <a:solidFill>
                  <a:srgbClr val="000000"/>
                </a:solidFill>
              </a:rPr>
              <a:t>Sniffing</a:t>
            </a:r>
            <a:r>
              <a:rPr sz="2050" spc="195" dirty="0">
                <a:solidFill>
                  <a:srgbClr val="000000"/>
                </a:solidFill>
              </a:rPr>
              <a:t> </a:t>
            </a:r>
            <a:r>
              <a:rPr sz="2050" spc="120" dirty="0">
                <a:solidFill>
                  <a:srgbClr val="000000"/>
                </a:solidFill>
                <a:latin typeface="Calibri"/>
                <a:cs typeface="Calibri"/>
              </a:rPr>
              <a:t>ανάλυση</a:t>
            </a:r>
            <a:r>
              <a:rPr sz="2050" spc="2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50" spc="114" dirty="0">
                <a:solidFill>
                  <a:srgbClr val="000000"/>
                </a:solidFill>
                <a:latin typeface="Calibri"/>
                <a:cs typeface="Calibri"/>
              </a:rPr>
              <a:t>πακέτων</a:t>
            </a:r>
            <a:r>
              <a:rPr sz="2050" spc="2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50" spc="120" dirty="0">
                <a:solidFill>
                  <a:srgbClr val="000000"/>
                </a:solidFill>
                <a:latin typeface="Calibri"/>
                <a:cs typeface="Calibri"/>
              </a:rPr>
              <a:t>δεδομένων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6952" y="5815647"/>
            <a:ext cx="1358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0"/>
              </a:lnSpc>
            </a:pPr>
            <a:r>
              <a:rPr sz="800" spc="10" dirty="0">
                <a:latin typeface="Calibri"/>
                <a:cs typeface="Calibri"/>
              </a:rPr>
              <a:t>5</a:t>
            </a:r>
            <a:r>
              <a:rPr sz="800" spc="40" dirty="0"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7205" y="1474152"/>
            <a:ext cx="4775835" cy="193040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469900" marR="5080" indent="-457200" algn="just">
              <a:lnSpc>
                <a:spcPts val="1530"/>
              </a:lnSpc>
              <a:spcBef>
                <a:spcPts val="175"/>
              </a:spcBef>
              <a:buSzPct val="138461"/>
              <a:buFont typeface="Arial"/>
              <a:buChar char="•"/>
              <a:tabLst>
                <a:tab pos="469900" algn="l"/>
              </a:tabLst>
            </a:pPr>
            <a:r>
              <a:rPr sz="1300" b="1" spc="95" dirty="0">
                <a:latin typeface="Calibri"/>
                <a:cs typeface="Calibri"/>
              </a:rPr>
              <a:t>Το</a:t>
            </a:r>
            <a:r>
              <a:rPr sz="1300" b="1" spc="100" dirty="0">
                <a:latin typeface="Calibri"/>
                <a:cs typeface="Calibri"/>
              </a:rPr>
              <a:t> </a:t>
            </a:r>
            <a:r>
              <a:rPr sz="1300" b="1" spc="90" dirty="0">
                <a:latin typeface="Calibri"/>
                <a:cs typeface="Calibri"/>
              </a:rPr>
              <a:t>Wireshark</a:t>
            </a:r>
            <a:r>
              <a:rPr sz="1300" b="1" spc="95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είναι</a:t>
            </a:r>
            <a:r>
              <a:rPr sz="1300" spc="8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ένας</a:t>
            </a:r>
            <a:r>
              <a:rPr sz="1300" spc="90" dirty="0">
                <a:latin typeface="Calibri"/>
                <a:cs typeface="Calibri"/>
              </a:rPr>
              <a:t> </a:t>
            </a:r>
            <a:r>
              <a:rPr sz="1300" b="1" spc="95" dirty="0">
                <a:latin typeface="Calibri"/>
                <a:cs typeface="Calibri"/>
              </a:rPr>
              <a:t>αναλυτής</a:t>
            </a:r>
            <a:r>
              <a:rPr sz="1300" b="1" spc="10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πρωτοκόλλων </a:t>
            </a:r>
            <a:r>
              <a:rPr sz="1300" spc="10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δικτύου</a:t>
            </a:r>
            <a:r>
              <a:rPr sz="1300" spc="90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που</a:t>
            </a:r>
            <a:r>
              <a:rPr sz="1300" spc="110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έχει</a:t>
            </a:r>
            <a:r>
              <a:rPr sz="1300" spc="80" dirty="0">
                <a:latin typeface="Calibri"/>
                <a:cs typeface="Calibri"/>
              </a:rPr>
              <a:t> σχεδιαστεί</a:t>
            </a:r>
            <a:r>
              <a:rPr sz="1300" spc="85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για</a:t>
            </a:r>
            <a:r>
              <a:rPr sz="1300" spc="8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να</a:t>
            </a:r>
            <a:r>
              <a:rPr sz="1300" spc="100" dirty="0">
                <a:latin typeface="Calibri"/>
                <a:cs typeface="Calibri"/>
              </a:rPr>
              <a:t> βοηθά</a:t>
            </a:r>
            <a:r>
              <a:rPr sz="1300" spc="105" dirty="0">
                <a:latin typeface="Calibri"/>
                <a:cs typeface="Calibri"/>
              </a:rPr>
              <a:t> </a:t>
            </a:r>
            <a:r>
              <a:rPr sz="1300" b="1" spc="85" dirty="0">
                <a:latin typeface="Calibri"/>
                <a:cs typeface="Calibri"/>
              </a:rPr>
              <a:t>τους </a:t>
            </a:r>
            <a:r>
              <a:rPr sz="1300" b="1" spc="90" dirty="0">
                <a:latin typeface="Calibri"/>
                <a:cs typeface="Calibri"/>
              </a:rPr>
              <a:t> </a:t>
            </a:r>
            <a:r>
              <a:rPr sz="1300" b="1" spc="80" dirty="0">
                <a:latin typeface="Calibri"/>
                <a:cs typeface="Calibri"/>
              </a:rPr>
              <a:t>διαχειριστές </a:t>
            </a:r>
            <a:r>
              <a:rPr sz="1300" spc="90" dirty="0">
                <a:latin typeface="Calibri"/>
                <a:cs typeface="Calibri"/>
              </a:rPr>
              <a:t>δικτύων </a:t>
            </a:r>
            <a:r>
              <a:rPr sz="1300" spc="95" dirty="0">
                <a:latin typeface="Calibri"/>
                <a:cs typeface="Calibri"/>
              </a:rPr>
              <a:t>να παρακολουθούν </a:t>
            </a:r>
            <a:r>
              <a:rPr sz="1300" spc="60" dirty="0">
                <a:latin typeface="Calibri"/>
                <a:cs typeface="Calibri"/>
              </a:rPr>
              <a:t>τι </a:t>
            </a:r>
            <a:r>
              <a:rPr sz="1300" b="1" spc="90" dirty="0">
                <a:latin typeface="Calibri"/>
                <a:cs typeface="Calibri"/>
              </a:rPr>
              <a:t>συμβαίνει </a:t>
            </a:r>
            <a:r>
              <a:rPr sz="1300" b="1" spc="-28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στο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δίκτυό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τους.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469900" marR="5080" indent="-457200" algn="just">
              <a:lnSpc>
                <a:spcPts val="1530"/>
              </a:lnSpc>
              <a:spcBef>
                <a:spcPts val="1135"/>
              </a:spcBef>
              <a:buSzPct val="138461"/>
              <a:buFont typeface="Arial"/>
              <a:buChar char="•"/>
              <a:tabLst>
                <a:tab pos="469900" algn="l"/>
              </a:tabLst>
            </a:pPr>
            <a:r>
              <a:rPr sz="1300" spc="130" dirty="0">
                <a:latin typeface="Calibri"/>
                <a:cs typeface="Calibri"/>
              </a:rPr>
              <a:t>Όταν </a:t>
            </a:r>
            <a:r>
              <a:rPr sz="1300" b="1" spc="110" dirty="0">
                <a:latin typeface="Calibri"/>
                <a:cs typeface="Calibri"/>
              </a:rPr>
              <a:t>γίνεστε </a:t>
            </a:r>
            <a:r>
              <a:rPr sz="1300" b="1" spc="140" dirty="0">
                <a:latin typeface="Calibri"/>
                <a:cs typeface="Calibri"/>
              </a:rPr>
              <a:t>MITM, </a:t>
            </a:r>
            <a:r>
              <a:rPr sz="1300" spc="114" dirty="0">
                <a:latin typeface="Calibri"/>
                <a:cs typeface="Calibri"/>
              </a:rPr>
              <a:t>το </a:t>
            </a:r>
            <a:r>
              <a:rPr sz="1300" b="1" spc="120" dirty="0">
                <a:latin typeface="Calibri"/>
                <a:cs typeface="Calibri"/>
              </a:rPr>
              <a:t>εργαλείο Wireshark </a:t>
            </a:r>
            <a:r>
              <a:rPr sz="1300" b="1" spc="125" dirty="0">
                <a:latin typeface="Calibri"/>
                <a:cs typeface="Calibri"/>
              </a:rPr>
              <a:t>μπορεί </a:t>
            </a:r>
            <a:r>
              <a:rPr sz="1300" b="1" spc="-280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να</a:t>
            </a:r>
            <a:r>
              <a:rPr sz="1300" spc="13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χρησιμοποιηθεί</a:t>
            </a:r>
            <a:r>
              <a:rPr sz="1300" spc="12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για</a:t>
            </a:r>
            <a:r>
              <a:rPr sz="1300" spc="114" dirty="0">
                <a:latin typeface="Calibri"/>
                <a:cs typeface="Calibri"/>
              </a:rPr>
              <a:t> </a:t>
            </a:r>
            <a:r>
              <a:rPr sz="1300" b="1" spc="114" dirty="0">
                <a:latin typeface="Calibri"/>
                <a:cs typeface="Calibri"/>
              </a:rPr>
              <a:t>και</a:t>
            </a:r>
            <a:r>
              <a:rPr sz="1300" b="1" spc="120" dirty="0">
                <a:latin typeface="Calibri"/>
                <a:cs typeface="Calibri"/>
              </a:rPr>
              <a:t> </a:t>
            </a:r>
            <a:r>
              <a:rPr sz="1300" b="1" spc="135" dirty="0">
                <a:latin typeface="Calibri"/>
                <a:cs typeface="Calibri"/>
              </a:rPr>
              <a:t>ανάλυση </a:t>
            </a:r>
            <a:r>
              <a:rPr sz="1300" spc="114" dirty="0">
                <a:latin typeface="Calibri"/>
                <a:cs typeface="Calibri"/>
              </a:rPr>
              <a:t>της  κίνησης </a:t>
            </a:r>
            <a:r>
              <a:rPr sz="1300" spc="120" dirty="0">
                <a:latin typeface="Calibri"/>
                <a:cs typeface="Calibri"/>
              </a:rPr>
              <a:t> </a:t>
            </a:r>
            <a:r>
              <a:rPr sz="1300" spc="140" dirty="0">
                <a:latin typeface="Calibri"/>
                <a:cs typeface="Calibri"/>
              </a:rPr>
              <a:t>που</a:t>
            </a:r>
            <a:r>
              <a:rPr sz="1300" spc="145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αποστέλλεται</a:t>
            </a:r>
            <a:r>
              <a:rPr sz="1300" spc="125" dirty="0">
                <a:latin typeface="Calibri"/>
                <a:cs typeface="Calibri"/>
              </a:rPr>
              <a:t> </a:t>
            </a:r>
            <a:r>
              <a:rPr sz="1300" b="1" spc="114" dirty="0">
                <a:latin typeface="Calibri"/>
                <a:cs typeface="Calibri"/>
              </a:rPr>
              <a:t>και</a:t>
            </a:r>
            <a:r>
              <a:rPr sz="1300" b="1" spc="120" dirty="0">
                <a:latin typeface="Calibri"/>
                <a:cs typeface="Calibri"/>
              </a:rPr>
              <a:t> </a:t>
            </a:r>
            <a:r>
              <a:rPr sz="1300" b="1" spc="125" dirty="0">
                <a:latin typeface="Calibri"/>
                <a:cs typeface="Calibri"/>
              </a:rPr>
              <a:t>λαμβάνεται</a:t>
            </a:r>
            <a:r>
              <a:rPr sz="1300" b="1" spc="130" dirty="0">
                <a:latin typeface="Calibri"/>
                <a:cs typeface="Calibri"/>
              </a:rPr>
              <a:t> </a:t>
            </a:r>
            <a:r>
              <a:rPr sz="1300" b="1" spc="145" dirty="0">
                <a:latin typeface="Calibri"/>
                <a:cs typeface="Calibri"/>
              </a:rPr>
              <a:t>από</a:t>
            </a:r>
            <a:r>
              <a:rPr sz="1300" b="1" spc="150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τους </a:t>
            </a:r>
            <a:r>
              <a:rPr sz="1300" spc="12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στόχους.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2465" y="3943350"/>
            <a:ext cx="3679190" cy="78422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1300" b="1" spc="190" dirty="0">
                <a:latin typeface="Calibri"/>
                <a:cs typeface="Calibri"/>
              </a:rPr>
              <a:t>Πράσινο</a:t>
            </a:r>
            <a:r>
              <a:rPr sz="1300" b="1" spc="195" dirty="0">
                <a:latin typeface="Calibri"/>
                <a:cs typeface="Calibri"/>
              </a:rPr>
              <a:t> </a:t>
            </a:r>
            <a:r>
              <a:rPr sz="1300" spc="185" dirty="0">
                <a:latin typeface="Calibri"/>
                <a:cs typeface="Calibri"/>
              </a:rPr>
              <a:t>πακέτα</a:t>
            </a:r>
            <a:r>
              <a:rPr sz="1300" spc="180" dirty="0">
                <a:latin typeface="Calibri"/>
                <a:cs typeface="Calibri"/>
              </a:rPr>
              <a:t> </a:t>
            </a:r>
            <a:r>
              <a:rPr sz="1300" spc="190" dirty="0">
                <a:latin typeface="Calibri"/>
                <a:cs typeface="Calibri"/>
              </a:rPr>
              <a:t>δεδομένων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300" b="1" spc="155" dirty="0">
                <a:latin typeface="Calibri"/>
                <a:cs typeface="Calibri"/>
              </a:rPr>
              <a:t>Σκούρο</a:t>
            </a:r>
            <a:r>
              <a:rPr sz="1300" b="1" spc="175" dirty="0">
                <a:latin typeface="Calibri"/>
                <a:cs typeface="Calibri"/>
              </a:rPr>
              <a:t> </a:t>
            </a:r>
            <a:r>
              <a:rPr sz="1300" b="1" spc="150" dirty="0">
                <a:latin typeface="Calibri"/>
                <a:cs typeface="Calibri"/>
              </a:rPr>
              <a:t>μπλε</a:t>
            </a:r>
            <a:r>
              <a:rPr sz="1300" b="1" spc="17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είναι</a:t>
            </a:r>
            <a:r>
              <a:rPr sz="1300" spc="130" dirty="0">
                <a:latin typeface="Calibri"/>
                <a:cs typeface="Calibri"/>
              </a:rPr>
              <a:t> </a:t>
            </a:r>
            <a:r>
              <a:rPr sz="1300" spc="150" dirty="0">
                <a:latin typeface="Calibri"/>
                <a:cs typeface="Calibri"/>
              </a:rPr>
              <a:t>πακέτο</a:t>
            </a:r>
            <a:r>
              <a:rPr sz="1300" spc="170" dirty="0">
                <a:latin typeface="Calibri"/>
                <a:cs typeface="Calibri"/>
              </a:rPr>
              <a:t> </a:t>
            </a:r>
            <a:r>
              <a:rPr sz="1300" spc="155" dirty="0">
                <a:latin typeface="Calibri"/>
                <a:cs typeface="Calibri"/>
              </a:rPr>
              <a:t>δεδομένων</a:t>
            </a:r>
            <a:r>
              <a:rPr sz="1300" spc="165" dirty="0">
                <a:latin typeface="Calibri"/>
                <a:cs typeface="Calibri"/>
              </a:rPr>
              <a:t> </a:t>
            </a:r>
            <a:r>
              <a:rPr sz="1300" spc="150" dirty="0">
                <a:latin typeface="Calibri"/>
                <a:cs typeface="Calibri"/>
              </a:rPr>
              <a:t>DNS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300" b="1" spc="220" dirty="0">
                <a:latin typeface="Calibri"/>
                <a:cs typeface="Calibri"/>
              </a:rPr>
              <a:t>Μαύρο</a:t>
            </a:r>
            <a:r>
              <a:rPr sz="1300" b="1" spc="175" dirty="0">
                <a:latin typeface="Calibri"/>
                <a:cs typeface="Calibri"/>
              </a:rPr>
              <a:t> </a:t>
            </a:r>
            <a:r>
              <a:rPr sz="1300" spc="195" dirty="0">
                <a:latin typeface="Calibri"/>
                <a:cs typeface="Calibri"/>
              </a:rPr>
              <a:t>πρόβλημα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270" y="0"/>
            <a:ext cx="5840730" cy="6858000"/>
            <a:chOff x="6351270" y="0"/>
            <a:chExt cx="58407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270" y="4759"/>
              <a:ext cx="584073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76952" y="6175057"/>
            <a:ext cx="1358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0"/>
              </a:lnSpc>
            </a:pPr>
            <a:r>
              <a:rPr sz="800" spc="10" dirty="0">
                <a:latin typeface="Calibri"/>
                <a:cs typeface="Calibri"/>
              </a:rPr>
              <a:t>5</a:t>
            </a:r>
            <a:r>
              <a:rPr sz="800" spc="40" dirty="0"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365252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13760" algn="l"/>
              </a:tabLst>
            </a:pPr>
            <a:r>
              <a:rPr sz="2300" spc="300" dirty="0">
                <a:solidFill>
                  <a:srgbClr val="000000"/>
                </a:solidFill>
              </a:rPr>
              <a:t>W</a:t>
            </a:r>
            <a:r>
              <a:rPr sz="2300" spc="145" dirty="0">
                <a:solidFill>
                  <a:srgbClr val="000000"/>
                </a:solidFill>
              </a:rPr>
              <a:t>i</a:t>
            </a:r>
            <a:r>
              <a:rPr sz="2300" spc="155" dirty="0">
                <a:solidFill>
                  <a:srgbClr val="000000"/>
                </a:solidFill>
              </a:rPr>
              <a:t>r</a:t>
            </a:r>
            <a:r>
              <a:rPr sz="2300" spc="190" dirty="0">
                <a:solidFill>
                  <a:srgbClr val="000000"/>
                </a:solidFill>
              </a:rPr>
              <a:t>e</a:t>
            </a:r>
            <a:r>
              <a:rPr sz="2300" spc="170" dirty="0">
                <a:solidFill>
                  <a:srgbClr val="000000"/>
                </a:solidFill>
              </a:rPr>
              <a:t>s</a:t>
            </a:r>
            <a:r>
              <a:rPr sz="2300" spc="195" dirty="0">
                <a:solidFill>
                  <a:srgbClr val="000000"/>
                </a:solidFill>
              </a:rPr>
              <a:t>h</a:t>
            </a:r>
            <a:r>
              <a:rPr sz="2300" spc="185" dirty="0">
                <a:solidFill>
                  <a:srgbClr val="000000"/>
                </a:solidFill>
              </a:rPr>
              <a:t>a</a:t>
            </a:r>
            <a:r>
              <a:rPr sz="2300" spc="155" dirty="0">
                <a:solidFill>
                  <a:srgbClr val="000000"/>
                </a:solidFill>
              </a:rPr>
              <a:t>r</a:t>
            </a:r>
            <a:r>
              <a:rPr sz="2300" spc="114" dirty="0">
                <a:solidFill>
                  <a:srgbClr val="000000"/>
                </a:solidFill>
              </a:rPr>
              <a:t>k</a:t>
            </a:r>
            <a:r>
              <a:rPr sz="2300" spc="220" dirty="0">
                <a:solidFill>
                  <a:srgbClr val="000000"/>
                </a:solidFill>
              </a:rPr>
              <a:t> </a:t>
            </a:r>
            <a:r>
              <a:rPr sz="2300" spc="245" dirty="0">
                <a:solidFill>
                  <a:srgbClr val="000000"/>
                </a:solidFill>
              </a:rPr>
              <a:t>Π</a:t>
            </a:r>
            <a:r>
              <a:rPr sz="2300" spc="200" dirty="0">
                <a:solidFill>
                  <a:srgbClr val="000000"/>
                </a:solidFill>
              </a:rPr>
              <a:t>α</a:t>
            </a:r>
            <a:r>
              <a:rPr sz="2300" spc="195" dirty="0">
                <a:solidFill>
                  <a:srgbClr val="000000"/>
                </a:solidFill>
              </a:rPr>
              <a:t>ρ</a:t>
            </a:r>
            <a:r>
              <a:rPr sz="2300" spc="200" dirty="0">
                <a:solidFill>
                  <a:srgbClr val="000000"/>
                </a:solidFill>
              </a:rPr>
              <a:t>ά</a:t>
            </a:r>
            <a:r>
              <a:rPr sz="2300" spc="190" dirty="0">
                <a:solidFill>
                  <a:srgbClr val="000000"/>
                </a:solidFill>
              </a:rPr>
              <a:t>δ</a:t>
            </a:r>
            <a:r>
              <a:rPr sz="2300" spc="175" dirty="0">
                <a:solidFill>
                  <a:srgbClr val="000000"/>
                </a:solidFill>
              </a:rPr>
              <a:t>ε</a:t>
            </a:r>
            <a:r>
              <a:rPr sz="2300" spc="140" dirty="0">
                <a:solidFill>
                  <a:srgbClr val="000000"/>
                </a:solidFill>
              </a:rPr>
              <a:t>ι</a:t>
            </a:r>
            <a:r>
              <a:rPr sz="2300" spc="180" dirty="0">
                <a:solidFill>
                  <a:srgbClr val="000000"/>
                </a:solidFill>
              </a:rPr>
              <a:t>γ</a:t>
            </a:r>
            <a:r>
              <a:rPr sz="2300" spc="210" dirty="0">
                <a:solidFill>
                  <a:srgbClr val="000000"/>
                </a:solidFill>
              </a:rPr>
              <a:t>μ</a:t>
            </a:r>
            <a:r>
              <a:rPr sz="2300" spc="120" dirty="0">
                <a:solidFill>
                  <a:srgbClr val="000000"/>
                </a:solidFill>
              </a:rPr>
              <a:t>α</a:t>
            </a:r>
            <a:r>
              <a:rPr sz="2300" dirty="0">
                <a:solidFill>
                  <a:srgbClr val="000000"/>
                </a:solidFill>
              </a:rPr>
              <a:t>	</a:t>
            </a:r>
            <a:r>
              <a:rPr sz="2300" spc="160" dirty="0">
                <a:solidFill>
                  <a:srgbClr val="000000"/>
                </a:solidFill>
              </a:rPr>
              <a:t>(</a:t>
            </a:r>
            <a:r>
              <a:rPr sz="2300" spc="75" dirty="0">
                <a:solidFill>
                  <a:srgbClr val="000000"/>
                </a:solidFill>
              </a:rPr>
              <a:t>)</a:t>
            </a:r>
            <a:endParaRPr sz="2300"/>
          </a:p>
        </p:txBody>
      </p:sp>
      <p:sp>
        <p:nvSpPr>
          <p:cNvPr id="9" name="object 9"/>
          <p:cNvSpPr txBox="1"/>
          <p:nvPr/>
        </p:nvSpPr>
        <p:spPr>
          <a:xfrm>
            <a:off x="1137919" y="2329179"/>
            <a:ext cx="9739630" cy="188468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98450" marR="266065" indent="-285750">
              <a:lnSpc>
                <a:spcPts val="1510"/>
              </a:lnSpc>
              <a:spcBef>
                <a:spcPts val="19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85" dirty="0">
                <a:latin typeface="Calibri"/>
                <a:cs typeface="Calibri"/>
              </a:rPr>
              <a:t>Στο </a:t>
            </a:r>
            <a:r>
              <a:rPr sz="1300" spc="95" dirty="0">
                <a:latin typeface="Calibri"/>
                <a:cs typeface="Calibri"/>
              </a:rPr>
              <a:t>παράδειγμα </a:t>
            </a:r>
            <a:r>
              <a:rPr sz="1300" spc="85" dirty="0">
                <a:latin typeface="Calibri"/>
                <a:cs typeface="Calibri"/>
              </a:rPr>
              <a:t>Διακομιστής/Εξυπηρετητής, </a:t>
            </a:r>
            <a:r>
              <a:rPr sz="1300" spc="90" dirty="0">
                <a:latin typeface="Calibri"/>
                <a:cs typeface="Calibri"/>
              </a:rPr>
              <a:t>έχουμε </a:t>
            </a:r>
            <a:r>
              <a:rPr sz="1300" spc="100" dirty="0">
                <a:latin typeface="Calibri"/>
                <a:cs typeface="Calibri"/>
              </a:rPr>
              <a:t>δύο </a:t>
            </a:r>
            <a:r>
              <a:rPr sz="1300" spc="95" dirty="0">
                <a:latin typeface="Calibri"/>
                <a:cs typeface="Calibri"/>
              </a:rPr>
              <a:t>μηχανήματα </a:t>
            </a:r>
            <a:r>
              <a:rPr sz="1300" spc="80" dirty="0">
                <a:latin typeface="Calibri"/>
                <a:cs typeface="Calibri"/>
              </a:rPr>
              <a:t>(λειτουργικά </a:t>
            </a:r>
            <a:r>
              <a:rPr sz="1300" spc="95" dirty="0">
                <a:latin typeface="Calibri"/>
                <a:cs typeface="Calibri"/>
              </a:rPr>
              <a:t>συστήματα </a:t>
            </a:r>
            <a:r>
              <a:rPr sz="1300" spc="85" dirty="0">
                <a:latin typeface="Calibri"/>
                <a:cs typeface="Calibri"/>
              </a:rPr>
              <a:t>ανοιχτού </a:t>
            </a:r>
            <a:r>
              <a:rPr sz="1300" spc="95" dirty="0">
                <a:latin typeface="Calibri"/>
                <a:cs typeface="Calibri"/>
              </a:rPr>
              <a:t>κώδικα </a:t>
            </a:r>
            <a:r>
              <a:rPr sz="1300" spc="10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βασισμένα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στο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Unix):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ο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65" dirty="0">
                <a:latin typeface="Calibri"/>
                <a:cs typeface="Calibri"/>
              </a:rPr>
              <a:t>client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(σύστημα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ή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πρόγραμμα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που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επικοινωνεί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με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server)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στέλνει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δεδομένα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στον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εξυπηρετητή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μέσω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του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b="1" spc="100" dirty="0">
                <a:latin typeface="Calibri"/>
                <a:cs typeface="Calibri"/>
              </a:rPr>
              <a:t>πρωτοκόλλου</a:t>
            </a:r>
            <a:r>
              <a:rPr sz="1300" b="1" spc="4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ModbusTCP</a:t>
            </a:r>
            <a:r>
              <a:rPr sz="1300" b="1" spc="95" dirty="0">
                <a:latin typeface="Calibri"/>
                <a:cs typeface="Calibri"/>
              </a:rPr>
              <a:t>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300">
              <a:latin typeface="Calibri"/>
              <a:cs typeface="Calibri"/>
            </a:endParaRPr>
          </a:p>
          <a:p>
            <a:pPr marL="298450" marR="5080" indent="-285750">
              <a:lnSpc>
                <a:spcPct val="101800"/>
              </a:lnSpc>
              <a:spcBef>
                <a:spcPts val="925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130" dirty="0">
                <a:latin typeface="Calibri"/>
                <a:cs typeface="Calibri"/>
              </a:rPr>
              <a:t>Όταν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35" dirty="0">
                <a:latin typeface="Calibri"/>
                <a:cs typeface="Calibri"/>
              </a:rPr>
              <a:t>ο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επιτιθέμενος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είναι</a:t>
            </a:r>
            <a:r>
              <a:rPr sz="1300" spc="75" dirty="0">
                <a:latin typeface="Calibri"/>
                <a:cs typeface="Calibri"/>
              </a:rPr>
              <a:t> </a:t>
            </a:r>
            <a:r>
              <a:rPr sz="1300" b="1" spc="114" dirty="0">
                <a:latin typeface="Calibri"/>
                <a:cs typeface="Calibri"/>
              </a:rPr>
              <a:t>Man-in-the-Middle,</a:t>
            </a:r>
            <a:r>
              <a:rPr sz="1300" b="1" spc="7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το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εργαλείο</a:t>
            </a:r>
            <a:r>
              <a:rPr sz="1300" spc="7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Wireshark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μπορεί</a:t>
            </a:r>
            <a:r>
              <a:rPr sz="1300" spc="75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να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χρησιμοποιηθεί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για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την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καταγραφή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135" dirty="0">
                <a:latin typeface="Calibri"/>
                <a:cs typeface="Calibri"/>
              </a:rPr>
              <a:t>όλων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των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δεδομένων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40" dirty="0">
                <a:latin typeface="Calibri"/>
                <a:cs typeface="Calibri"/>
              </a:rPr>
              <a:t>που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μεταδίδονται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και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να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εφαρμοστούν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άλλες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ενέργειες,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όπως:</a:t>
            </a:r>
            <a:endParaRPr sz="13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25"/>
              </a:spcBef>
              <a:buSzPct val="138461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300" spc="120" dirty="0">
                <a:latin typeface="Calibri"/>
                <a:cs typeface="Calibri"/>
              </a:rPr>
              <a:t>Φιλτραρισμένα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δεδομένα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συλλογής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b="1" spc="125" dirty="0">
                <a:latin typeface="Calibri"/>
                <a:cs typeface="Calibri"/>
              </a:rPr>
              <a:t>Modbus)</a:t>
            </a:r>
            <a:endParaRPr sz="13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85"/>
              </a:spcBef>
              <a:buSzPct val="138461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300" spc="65" dirty="0">
                <a:latin typeface="Calibri"/>
                <a:cs typeface="Calibri"/>
              </a:rPr>
              <a:t>Ανάλυση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45" dirty="0">
                <a:latin typeface="Calibri"/>
                <a:cs typeface="Calibri"/>
              </a:rPr>
              <a:t>κίνησης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99204" y="0"/>
            <a:ext cx="8392795" cy="6858000"/>
            <a:chOff x="3799204" y="0"/>
            <a:chExt cx="8392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269" y="4759"/>
              <a:ext cx="584073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27377" y="1550352"/>
              <a:ext cx="3528059" cy="42630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9204" y="2073592"/>
              <a:ext cx="4321175" cy="358838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365252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13760" algn="l"/>
              </a:tabLst>
            </a:pPr>
            <a:r>
              <a:rPr sz="2300" spc="300" dirty="0">
                <a:solidFill>
                  <a:srgbClr val="000000"/>
                </a:solidFill>
              </a:rPr>
              <a:t>W</a:t>
            </a:r>
            <a:r>
              <a:rPr sz="2300" spc="145" dirty="0">
                <a:solidFill>
                  <a:srgbClr val="000000"/>
                </a:solidFill>
              </a:rPr>
              <a:t>i</a:t>
            </a:r>
            <a:r>
              <a:rPr sz="2300" spc="155" dirty="0">
                <a:solidFill>
                  <a:srgbClr val="000000"/>
                </a:solidFill>
              </a:rPr>
              <a:t>r</a:t>
            </a:r>
            <a:r>
              <a:rPr sz="2300" spc="190" dirty="0">
                <a:solidFill>
                  <a:srgbClr val="000000"/>
                </a:solidFill>
              </a:rPr>
              <a:t>e</a:t>
            </a:r>
            <a:r>
              <a:rPr sz="2300" spc="170" dirty="0">
                <a:solidFill>
                  <a:srgbClr val="000000"/>
                </a:solidFill>
              </a:rPr>
              <a:t>s</a:t>
            </a:r>
            <a:r>
              <a:rPr sz="2300" spc="195" dirty="0">
                <a:solidFill>
                  <a:srgbClr val="000000"/>
                </a:solidFill>
              </a:rPr>
              <a:t>h</a:t>
            </a:r>
            <a:r>
              <a:rPr sz="2300" spc="185" dirty="0">
                <a:solidFill>
                  <a:srgbClr val="000000"/>
                </a:solidFill>
              </a:rPr>
              <a:t>a</a:t>
            </a:r>
            <a:r>
              <a:rPr sz="2300" spc="155" dirty="0">
                <a:solidFill>
                  <a:srgbClr val="000000"/>
                </a:solidFill>
              </a:rPr>
              <a:t>r</a:t>
            </a:r>
            <a:r>
              <a:rPr sz="2300" spc="114" dirty="0">
                <a:solidFill>
                  <a:srgbClr val="000000"/>
                </a:solidFill>
              </a:rPr>
              <a:t>k</a:t>
            </a:r>
            <a:r>
              <a:rPr sz="2300" spc="220" dirty="0">
                <a:solidFill>
                  <a:srgbClr val="000000"/>
                </a:solidFill>
              </a:rPr>
              <a:t> </a:t>
            </a:r>
            <a:r>
              <a:rPr sz="2300" spc="245" dirty="0">
                <a:solidFill>
                  <a:srgbClr val="000000"/>
                </a:solidFill>
              </a:rPr>
              <a:t>Π</a:t>
            </a:r>
            <a:r>
              <a:rPr sz="2300" spc="200" dirty="0">
                <a:solidFill>
                  <a:srgbClr val="000000"/>
                </a:solidFill>
              </a:rPr>
              <a:t>α</a:t>
            </a:r>
            <a:r>
              <a:rPr sz="2300" spc="195" dirty="0">
                <a:solidFill>
                  <a:srgbClr val="000000"/>
                </a:solidFill>
              </a:rPr>
              <a:t>ρ</a:t>
            </a:r>
            <a:r>
              <a:rPr sz="2300" spc="200" dirty="0">
                <a:solidFill>
                  <a:srgbClr val="000000"/>
                </a:solidFill>
              </a:rPr>
              <a:t>ά</a:t>
            </a:r>
            <a:r>
              <a:rPr sz="2300" spc="190" dirty="0">
                <a:solidFill>
                  <a:srgbClr val="000000"/>
                </a:solidFill>
              </a:rPr>
              <a:t>δ</a:t>
            </a:r>
            <a:r>
              <a:rPr sz="2300" spc="175" dirty="0">
                <a:solidFill>
                  <a:srgbClr val="000000"/>
                </a:solidFill>
              </a:rPr>
              <a:t>ε</a:t>
            </a:r>
            <a:r>
              <a:rPr sz="2300" spc="140" dirty="0">
                <a:solidFill>
                  <a:srgbClr val="000000"/>
                </a:solidFill>
              </a:rPr>
              <a:t>ι</a:t>
            </a:r>
            <a:r>
              <a:rPr sz="2300" spc="180" dirty="0">
                <a:solidFill>
                  <a:srgbClr val="000000"/>
                </a:solidFill>
              </a:rPr>
              <a:t>γ</a:t>
            </a:r>
            <a:r>
              <a:rPr sz="2300" spc="210" dirty="0">
                <a:solidFill>
                  <a:srgbClr val="000000"/>
                </a:solidFill>
              </a:rPr>
              <a:t>μ</a:t>
            </a:r>
            <a:r>
              <a:rPr sz="2300" spc="120" dirty="0">
                <a:solidFill>
                  <a:srgbClr val="000000"/>
                </a:solidFill>
              </a:rPr>
              <a:t>α</a:t>
            </a:r>
            <a:r>
              <a:rPr sz="2300" dirty="0">
                <a:solidFill>
                  <a:srgbClr val="000000"/>
                </a:solidFill>
              </a:rPr>
              <a:t>	</a:t>
            </a:r>
            <a:endParaRPr sz="2300" dirty="0"/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7479" y="1439227"/>
            <a:ext cx="3481070" cy="419862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688965" y="5808345"/>
            <a:ext cx="29781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80" dirty="0">
                <a:latin typeface="Calibri"/>
                <a:cs typeface="Calibri"/>
              </a:rPr>
              <a:t>K</a:t>
            </a:r>
            <a:r>
              <a:rPr sz="1300" spc="75" dirty="0">
                <a:latin typeface="Calibri"/>
                <a:cs typeface="Calibri"/>
              </a:rPr>
              <a:t>a</a:t>
            </a:r>
            <a:r>
              <a:rPr sz="1300" spc="65" dirty="0">
                <a:latin typeface="Calibri"/>
                <a:cs typeface="Calibri"/>
              </a:rPr>
              <a:t>l</a:t>
            </a:r>
            <a:r>
              <a:rPr sz="1300" spc="15" dirty="0">
                <a:latin typeface="Calibri"/>
                <a:cs typeface="Calibri"/>
              </a:rPr>
              <a:t>i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9020" y="5794000"/>
            <a:ext cx="4305300" cy="2414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2800"/>
              </a:lnSpc>
              <a:spcBef>
                <a:spcPts val="100"/>
              </a:spcBef>
            </a:pPr>
            <a:r>
              <a:rPr sz="1300" spc="130" dirty="0">
                <a:latin typeface="Calibri"/>
                <a:cs typeface="Calibri"/>
              </a:rPr>
              <a:t>Client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53473" y="5829778"/>
            <a:ext cx="116078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20" dirty="0">
                <a:latin typeface="Calibri"/>
                <a:cs typeface="Calibri"/>
              </a:rPr>
              <a:t>Εξυπηρετητής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26469" y="6070917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Calibri"/>
                <a:cs typeface="Calibri"/>
              </a:rPr>
              <a:t>5</a:t>
            </a:r>
            <a:r>
              <a:rPr sz="800" spc="40" dirty="0"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1872" y="0"/>
            <a:ext cx="9831705" cy="6880225"/>
            <a:chOff x="1011872" y="0"/>
            <a:chExt cx="9831705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1872" y="1313814"/>
              <a:ext cx="6800215" cy="55441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5547" y="1507807"/>
              <a:ext cx="6215062" cy="505237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55102" y="1978977"/>
              <a:ext cx="3812540" cy="440690"/>
            </a:xfrm>
            <a:custGeom>
              <a:avLst/>
              <a:gdLst/>
              <a:ahLst/>
              <a:cxnLst/>
              <a:rect l="l" t="t" r="r" b="b"/>
              <a:pathLst>
                <a:path w="3812540" h="440689">
                  <a:moveTo>
                    <a:pt x="0" y="230822"/>
                  </a:moveTo>
                  <a:lnTo>
                    <a:pt x="1405572" y="230822"/>
                  </a:lnTo>
                  <a:lnTo>
                    <a:pt x="1405572" y="440372"/>
                  </a:lnTo>
                  <a:lnTo>
                    <a:pt x="0" y="440372"/>
                  </a:lnTo>
                  <a:lnTo>
                    <a:pt x="0" y="230822"/>
                  </a:lnTo>
                </a:path>
                <a:path w="3812540" h="440689">
                  <a:moveTo>
                    <a:pt x="1505585" y="0"/>
                  </a:moveTo>
                  <a:lnTo>
                    <a:pt x="3812222" y="0"/>
                  </a:lnTo>
                  <a:lnTo>
                    <a:pt x="3812222" y="148272"/>
                  </a:lnTo>
                  <a:lnTo>
                    <a:pt x="1505585" y="148272"/>
                  </a:lnTo>
                  <a:lnTo>
                    <a:pt x="1505585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60675" y="2052954"/>
              <a:ext cx="4248785" cy="1120140"/>
            </a:xfrm>
            <a:custGeom>
              <a:avLst/>
              <a:gdLst/>
              <a:ahLst/>
              <a:cxnLst/>
              <a:rect l="l" t="t" r="r" b="b"/>
              <a:pathLst>
                <a:path w="4248784" h="1120139">
                  <a:moveTo>
                    <a:pt x="2406650" y="0"/>
                  </a:moveTo>
                  <a:lnTo>
                    <a:pt x="4248467" y="348932"/>
                  </a:lnTo>
                </a:path>
                <a:path w="4248784" h="1120139">
                  <a:moveTo>
                    <a:pt x="0" y="261620"/>
                  </a:moveTo>
                  <a:lnTo>
                    <a:pt x="2428240" y="112014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40" dirty="0"/>
              <a:t>54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365252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13760" algn="l"/>
              </a:tabLst>
            </a:pPr>
            <a:r>
              <a:rPr sz="2300" spc="300" dirty="0">
                <a:solidFill>
                  <a:srgbClr val="000000"/>
                </a:solidFill>
              </a:rPr>
              <a:t>W</a:t>
            </a:r>
            <a:r>
              <a:rPr sz="2300" spc="145" dirty="0">
                <a:solidFill>
                  <a:srgbClr val="000000"/>
                </a:solidFill>
              </a:rPr>
              <a:t>i</a:t>
            </a:r>
            <a:r>
              <a:rPr sz="2300" spc="155" dirty="0">
                <a:solidFill>
                  <a:srgbClr val="000000"/>
                </a:solidFill>
              </a:rPr>
              <a:t>r</a:t>
            </a:r>
            <a:r>
              <a:rPr sz="2300" spc="190" dirty="0">
                <a:solidFill>
                  <a:srgbClr val="000000"/>
                </a:solidFill>
              </a:rPr>
              <a:t>e</a:t>
            </a:r>
            <a:r>
              <a:rPr sz="2300" spc="170" dirty="0">
                <a:solidFill>
                  <a:srgbClr val="000000"/>
                </a:solidFill>
              </a:rPr>
              <a:t>s</a:t>
            </a:r>
            <a:r>
              <a:rPr sz="2300" spc="195" dirty="0">
                <a:solidFill>
                  <a:srgbClr val="000000"/>
                </a:solidFill>
              </a:rPr>
              <a:t>h</a:t>
            </a:r>
            <a:r>
              <a:rPr sz="2300" spc="185" dirty="0">
                <a:solidFill>
                  <a:srgbClr val="000000"/>
                </a:solidFill>
              </a:rPr>
              <a:t>a</a:t>
            </a:r>
            <a:r>
              <a:rPr sz="2300" spc="155" dirty="0">
                <a:solidFill>
                  <a:srgbClr val="000000"/>
                </a:solidFill>
              </a:rPr>
              <a:t>r</a:t>
            </a:r>
            <a:r>
              <a:rPr sz="2300" spc="114" dirty="0">
                <a:solidFill>
                  <a:srgbClr val="000000"/>
                </a:solidFill>
              </a:rPr>
              <a:t>k</a:t>
            </a:r>
            <a:r>
              <a:rPr sz="2300" spc="220" dirty="0">
                <a:solidFill>
                  <a:srgbClr val="000000"/>
                </a:solidFill>
              </a:rPr>
              <a:t> </a:t>
            </a:r>
            <a:r>
              <a:rPr sz="2300" spc="245" dirty="0">
                <a:solidFill>
                  <a:srgbClr val="000000"/>
                </a:solidFill>
              </a:rPr>
              <a:t>Π</a:t>
            </a:r>
            <a:r>
              <a:rPr sz="2300" spc="200" dirty="0">
                <a:solidFill>
                  <a:srgbClr val="000000"/>
                </a:solidFill>
              </a:rPr>
              <a:t>α</a:t>
            </a:r>
            <a:r>
              <a:rPr sz="2300" spc="195" dirty="0">
                <a:solidFill>
                  <a:srgbClr val="000000"/>
                </a:solidFill>
              </a:rPr>
              <a:t>ρ</a:t>
            </a:r>
            <a:r>
              <a:rPr sz="2300" spc="200" dirty="0">
                <a:solidFill>
                  <a:srgbClr val="000000"/>
                </a:solidFill>
              </a:rPr>
              <a:t>ά</a:t>
            </a:r>
            <a:r>
              <a:rPr sz="2300" spc="190" dirty="0">
                <a:solidFill>
                  <a:srgbClr val="000000"/>
                </a:solidFill>
              </a:rPr>
              <a:t>δ</a:t>
            </a:r>
            <a:r>
              <a:rPr sz="2300" spc="175" dirty="0">
                <a:solidFill>
                  <a:srgbClr val="000000"/>
                </a:solidFill>
              </a:rPr>
              <a:t>ε</a:t>
            </a:r>
            <a:r>
              <a:rPr sz="2300" spc="140" dirty="0">
                <a:solidFill>
                  <a:srgbClr val="000000"/>
                </a:solidFill>
              </a:rPr>
              <a:t>ι</a:t>
            </a:r>
            <a:r>
              <a:rPr sz="2300" spc="180" dirty="0">
                <a:solidFill>
                  <a:srgbClr val="000000"/>
                </a:solidFill>
              </a:rPr>
              <a:t>γ</a:t>
            </a:r>
            <a:r>
              <a:rPr sz="2300" spc="210" dirty="0">
                <a:solidFill>
                  <a:srgbClr val="000000"/>
                </a:solidFill>
              </a:rPr>
              <a:t>μ</a:t>
            </a:r>
            <a:r>
              <a:rPr sz="2300" spc="120" dirty="0">
                <a:solidFill>
                  <a:srgbClr val="000000"/>
                </a:solidFill>
              </a:rPr>
              <a:t>α</a:t>
            </a:r>
            <a:r>
              <a:rPr sz="2300" dirty="0">
                <a:solidFill>
                  <a:srgbClr val="000000"/>
                </a:solidFill>
              </a:rPr>
              <a:t>	</a:t>
            </a:r>
            <a:endParaRPr sz="2300" dirty="0"/>
          </a:p>
        </p:txBody>
      </p:sp>
      <p:sp>
        <p:nvSpPr>
          <p:cNvPr id="12" name="object 12"/>
          <p:cNvSpPr txBox="1"/>
          <p:nvPr/>
        </p:nvSpPr>
        <p:spPr>
          <a:xfrm>
            <a:off x="7187565" y="2073909"/>
            <a:ext cx="196723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60" dirty="0">
                <a:solidFill>
                  <a:srgbClr val="FF0000"/>
                </a:solidFill>
                <a:latin typeface="Calibri"/>
                <a:cs typeface="Calibri"/>
              </a:rPr>
              <a:t>IP</a:t>
            </a:r>
            <a:r>
              <a:rPr sz="13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πηγής</a:t>
            </a:r>
            <a:r>
              <a:rPr sz="13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3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προορισμού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67020" y="2767329"/>
            <a:ext cx="23056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80" dirty="0">
                <a:solidFill>
                  <a:srgbClr val="FF0000"/>
                </a:solidFill>
                <a:latin typeface="Calibri"/>
                <a:cs typeface="Calibri"/>
              </a:rPr>
              <a:t>Θύρες</a:t>
            </a:r>
            <a:r>
              <a:rPr sz="13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πηγής</a:t>
            </a:r>
            <a:r>
              <a:rPr sz="13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3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προορισμού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1142" y="0"/>
            <a:ext cx="9322435" cy="6880225"/>
            <a:chOff x="1521142" y="0"/>
            <a:chExt cx="9322435" cy="6880225"/>
          </a:xfrm>
        </p:grpSpPr>
        <p:sp>
          <p:nvSpPr>
            <p:cNvPr id="3" name="object 3"/>
            <p:cNvSpPr/>
            <p:nvPr/>
          </p:nvSpPr>
          <p:spPr>
            <a:xfrm>
              <a:off x="6893559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1142" y="1668145"/>
              <a:ext cx="5982335" cy="485076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4" y="6167437"/>
              <a:ext cx="3294062" cy="6121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68780" y="3705859"/>
              <a:ext cx="2170430" cy="1570990"/>
            </a:xfrm>
            <a:custGeom>
              <a:avLst/>
              <a:gdLst/>
              <a:ahLst/>
              <a:cxnLst/>
              <a:rect l="l" t="t" r="r" b="b"/>
              <a:pathLst>
                <a:path w="2170429" h="1570989">
                  <a:moveTo>
                    <a:pt x="0" y="0"/>
                  </a:moveTo>
                  <a:lnTo>
                    <a:pt x="2170112" y="0"/>
                  </a:lnTo>
                  <a:lnTo>
                    <a:pt x="2170112" y="1570989"/>
                  </a:lnTo>
                  <a:lnTo>
                    <a:pt x="0" y="1570989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38575" y="4466590"/>
              <a:ext cx="1494155" cy="24765"/>
            </a:xfrm>
            <a:custGeom>
              <a:avLst/>
              <a:gdLst/>
              <a:ahLst/>
              <a:cxnLst/>
              <a:rect l="l" t="t" r="r" b="b"/>
              <a:pathLst>
                <a:path w="1494154" h="24764">
                  <a:moveTo>
                    <a:pt x="0" y="24765"/>
                  </a:moveTo>
                  <a:lnTo>
                    <a:pt x="1493837" y="0"/>
                  </a:lnTo>
                </a:path>
              </a:pathLst>
            </a:custGeom>
            <a:ln w="12700">
              <a:solidFill>
                <a:srgbClr val="CF2D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40" dirty="0"/>
              <a:t>55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365252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13760" algn="l"/>
              </a:tabLst>
            </a:pPr>
            <a:r>
              <a:rPr sz="2300" spc="300" dirty="0">
                <a:solidFill>
                  <a:srgbClr val="000000"/>
                </a:solidFill>
              </a:rPr>
              <a:t>W</a:t>
            </a:r>
            <a:r>
              <a:rPr sz="2300" spc="145" dirty="0">
                <a:solidFill>
                  <a:srgbClr val="000000"/>
                </a:solidFill>
              </a:rPr>
              <a:t>i</a:t>
            </a:r>
            <a:r>
              <a:rPr sz="2300" spc="155" dirty="0">
                <a:solidFill>
                  <a:srgbClr val="000000"/>
                </a:solidFill>
              </a:rPr>
              <a:t>r</a:t>
            </a:r>
            <a:r>
              <a:rPr sz="2300" spc="190" dirty="0">
                <a:solidFill>
                  <a:srgbClr val="000000"/>
                </a:solidFill>
              </a:rPr>
              <a:t>e</a:t>
            </a:r>
            <a:r>
              <a:rPr sz="2300" spc="170" dirty="0">
                <a:solidFill>
                  <a:srgbClr val="000000"/>
                </a:solidFill>
              </a:rPr>
              <a:t>s</a:t>
            </a:r>
            <a:r>
              <a:rPr sz="2300" spc="195" dirty="0">
                <a:solidFill>
                  <a:srgbClr val="000000"/>
                </a:solidFill>
              </a:rPr>
              <a:t>h</a:t>
            </a:r>
            <a:r>
              <a:rPr sz="2300" spc="185" dirty="0">
                <a:solidFill>
                  <a:srgbClr val="000000"/>
                </a:solidFill>
              </a:rPr>
              <a:t>a</a:t>
            </a:r>
            <a:r>
              <a:rPr sz="2300" spc="155" dirty="0">
                <a:solidFill>
                  <a:srgbClr val="000000"/>
                </a:solidFill>
              </a:rPr>
              <a:t>r</a:t>
            </a:r>
            <a:r>
              <a:rPr sz="2300" spc="114" dirty="0">
                <a:solidFill>
                  <a:srgbClr val="000000"/>
                </a:solidFill>
              </a:rPr>
              <a:t>k</a:t>
            </a:r>
            <a:r>
              <a:rPr sz="2300" spc="220" dirty="0">
                <a:solidFill>
                  <a:srgbClr val="000000"/>
                </a:solidFill>
              </a:rPr>
              <a:t> </a:t>
            </a:r>
            <a:r>
              <a:rPr sz="2300" spc="245" dirty="0">
                <a:solidFill>
                  <a:srgbClr val="000000"/>
                </a:solidFill>
              </a:rPr>
              <a:t>Π</a:t>
            </a:r>
            <a:r>
              <a:rPr sz="2300" spc="200" dirty="0">
                <a:solidFill>
                  <a:srgbClr val="000000"/>
                </a:solidFill>
              </a:rPr>
              <a:t>α</a:t>
            </a:r>
            <a:r>
              <a:rPr sz="2300" spc="195" dirty="0">
                <a:solidFill>
                  <a:srgbClr val="000000"/>
                </a:solidFill>
              </a:rPr>
              <a:t>ρ</a:t>
            </a:r>
            <a:r>
              <a:rPr sz="2300" spc="200" dirty="0">
                <a:solidFill>
                  <a:srgbClr val="000000"/>
                </a:solidFill>
              </a:rPr>
              <a:t>ά</a:t>
            </a:r>
            <a:r>
              <a:rPr sz="2300" spc="190" dirty="0">
                <a:solidFill>
                  <a:srgbClr val="000000"/>
                </a:solidFill>
              </a:rPr>
              <a:t>δ</a:t>
            </a:r>
            <a:r>
              <a:rPr sz="2300" spc="175" dirty="0">
                <a:solidFill>
                  <a:srgbClr val="000000"/>
                </a:solidFill>
              </a:rPr>
              <a:t>ε</a:t>
            </a:r>
            <a:r>
              <a:rPr sz="2300" spc="140" dirty="0">
                <a:solidFill>
                  <a:srgbClr val="000000"/>
                </a:solidFill>
              </a:rPr>
              <a:t>ι</a:t>
            </a:r>
            <a:r>
              <a:rPr sz="2300" spc="180" dirty="0">
                <a:solidFill>
                  <a:srgbClr val="000000"/>
                </a:solidFill>
              </a:rPr>
              <a:t>γ</a:t>
            </a:r>
            <a:r>
              <a:rPr sz="2300" spc="210" dirty="0">
                <a:solidFill>
                  <a:srgbClr val="000000"/>
                </a:solidFill>
              </a:rPr>
              <a:t>μ</a:t>
            </a:r>
            <a:r>
              <a:rPr sz="2300" spc="120" dirty="0">
                <a:solidFill>
                  <a:srgbClr val="000000"/>
                </a:solidFill>
              </a:rPr>
              <a:t>α</a:t>
            </a:r>
            <a:r>
              <a:rPr sz="2300" dirty="0">
                <a:solidFill>
                  <a:srgbClr val="000000"/>
                </a:solidFill>
              </a:rPr>
              <a:t>	</a:t>
            </a:r>
            <a:endParaRPr sz="2300" dirty="0"/>
          </a:p>
        </p:txBody>
      </p:sp>
      <p:sp>
        <p:nvSpPr>
          <p:cNvPr id="12" name="object 12"/>
          <p:cNvSpPr txBox="1"/>
          <p:nvPr/>
        </p:nvSpPr>
        <p:spPr>
          <a:xfrm>
            <a:off x="5616575" y="4140834"/>
            <a:ext cx="18618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25" dirty="0">
                <a:solidFill>
                  <a:srgbClr val="FF0000"/>
                </a:solidFill>
                <a:latin typeface="Calibri"/>
                <a:cs typeface="Calibri"/>
              </a:rPr>
              <a:t>Καταχωρητές</a:t>
            </a:r>
            <a:r>
              <a:rPr sz="13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3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τιμές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2560320">
              <a:lnSpc>
                <a:spcPct val="100000"/>
              </a:lnSpc>
              <a:spcBef>
                <a:spcPts val="489"/>
              </a:spcBef>
            </a:pPr>
            <a:r>
              <a:rPr spc="130" dirty="0"/>
              <a:t>Επιθετικά </a:t>
            </a:r>
            <a:r>
              <a:rPr spc="110" dirty="0"/>
              <a:t>εργαλεία</a:t>
            </a:r>
          </a:p>
          <a:p>
            <a:pPr marL="2560320">
              <a:lnSpc>
                <a:spcPct val="100000"/>
              </a:lnSpc>
              <a:spcBef>
                <a:spcPts val="305"/>
              </a:spcBef>
            </a:pPr>
            <a:r>
              <a:rPr sz="2050" spc="150" dirty="0">
                <a:solidFill>
                  <a:srgbClr val="FFBA00"/>
                </a:solidFill>
              </a:rPr>
              <a:t>hping3</a:t>
            </a:r>
            <a:endParaRPr sz="20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515" y="5865812"/>
            <a:ext cx="3241992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25720" y="0"/>
            <a:ext cx="7066280" cy="6858000"/>
            <a:chOff x="5125720" y="0"/>
            <a:chExt cx="70662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270" y="4759"/>
              <a:ext cx="584073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430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25720" y="1323022"/>
              <a:ext cx="2877185" cy="287718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652018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10" dirty="0">
                <a:solidFill>
                  <a:srgbClr val="000000"/>
                </a:solidFill>
              </a:rPr>
              <a:t>DoS:</a:t>
            </a:r>
            <a:r>
              <a:rPr sz="2300" spc="155" dirty="0">
                <a:solidFill>
                  <a:srgbClr val="000000"/>
                </a:solidFill>
              </a:rPr>
              <a:t> </a:t>
            </a:r>
            <a:r>
              <a:rPr sz="2300" spc="120" dirty="0">
                <a:solidFill>
                  <a:srgbClr val="000000"/>
                </a:solidFill>
              </a:rPr>
              <a:t>DoS:</a:t>
            </a:r>
            <a:r>
              <a:rPr sz="2300" spc="180" dirty="0">
                <a:solidFill>
                  <a:srgbClr val="000000"/>
                </a:solidFill>
              </a:rPr>
              <a:t> </a:t>
            </a:r>
            <a:r>
              <a:rPr sz="2300" spc="114" dirty="0">
                <a:solidFill>
                  <a:srgbClr val="000000"/>
                </a:solidFill>
              </a:rPr>
              <a:t>Επίθεση</a:t>
            </a:r>
            <a:r>
              <a:rPr sz="2300" spc="155" dirty="0">
                <a:solidFill>
                  <a:srgbClr val="000000"/>
                </a:solidFill>
              </a:rPr>
              <a:t> </a:t>
            </a:r>
            <a:r>
              <a:rPr sz="2300" spc="120" dirty="0">
                <a:solidFill>
                  <a:srgbClr val="000000"/>
                </a:solidFill>
              </a:rPr>
              <a:t>άρνησης</a:t>
            </a:r>
            <a:r>
              <a:rPr sz="2300" spc="175" dirty="0">
                <a:solidFill>
                  <a:srgbClr val="000000"/>
                </a:solidFill>
              </a:rPr>
              <a:t> </a:t>
            </a:r>
            <a:r>
              <a:rPr sz="2300" spc="95" dirty="0">
                <a:solidFill>
                  <a:srgbClr val="000000"/>
                </a:solidFill>
              </a:rPr>
              <a:t>παροχής</a:t>
            </a:r>
            <a:r>
              <a:rPr sz="2300" spc="114" dirty="0">
                <a:solidFill>
                  <a:srgbClr val="000000"/>
                </a:solidFill>
              </a:rPr>
              <a:t> </a:t>
            </a:r>
            <a:r>
              <a:rPr sz="2300" spc="125" dirty="0">
                <a:solidFill>
                  <a:srgbClr val="000000"/>
                </a:solidFill>
              </a:rPr>
              <a:t>υπηρεσιών</a:t>
            </a:r>
            <a:endParaRPr sz="2300"/>
          </a:p>
        </p:txBody>
      </p:sp>
      <p:sp>
        <p:nvSpPr>
          <p:cNvPr id="10" name="object 10"/>
          <p:cNvSpPr txBox="1"/>
          <p:nvPr/>
        </p:nvSpPr>
        <p:spPr>
          <a:xfrm>
            <a:off x="941069" y="1422400"/>
            <a:ext cx="3757295" cy="952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>
              <a:lnSpc>
                <a:spcPct val="98300"/>
              </a:lnSpc>
              <a:spcBef>
                <a:spcPts val="140"/>
              </a:spcBef>
            </a:pPr>
            <a:r>
              <a:rPr sz="2050" spc="160" dirty="0">
                <a:latin typeface="Times New Roman"/>
                <a:cs typeface="Times New Roman"/>
              </a:rPr>
              <a:t>Στέλνοντας</a:t>
            </a:r>
            <a:r>
              <a:rPr sz="2050" spc="200" dirty="0">
                <a:latin typeface="Times New Roman"/>
                <a:cs typeface="Times New Roman"/>
              </a:rPr>
              <a:t> </a:t>
            </a:r>
            <a:r>
              <a:rPr sz="2050" spc="150" dirty="0">
                <a:latin typeface="Times New Roman"/>
                <a:cs typeface="Times New Roman"/>
              </a:rPr>
              <a:t>πάρα</a:t>
            </a:r>
            <a:r>
              <a:rPr sz="2050" spc="175" dirty="0">
                <a:latin typeface="Times New Roman"/>
                <a:cs typeface="Times New Roman"/>
              </a:rPr>
              <a:t> </a:t>
            </a:r>
            <a:r>
              <a:rPr sz="2050" spc="140" dirty="0">
                <a:latin typeface="Times New Roman"/>
                <a:cs typeface="Times New Roman"/>
              </a:rPr>
              <a:t>πολλά </a:t>
            </a:r>
            <a:r>
              <a:rPr sz="2050" spc="145" dirty="0">
                <a:latin typeface="Times New Roman"/>
                <a:cs typeface="Times New Roman"/>
              </a:rPr>
              <a:t> </a:t>
            </a:r>
            <a:r>
              <a:rPr sz="2050" spc="165" dirty="0">
                <a:latin typeface="Calibri"/>
                <a:cs typeface="Calibri"/>
              </a:rPr>
              <a:t>πακέτα</a:t>
            </a:r>
            <a:r>
              <a:rPr sz="2050" spc="235" dirty="0">
                <a:latin typeface="Calibri"/>
                <a:cs typeface="Calibri"/>
              </a:rPr>
              <a:t> </a:t>
            </a:r>
            <a:r>
              <a:rPr sz="2050" spc="170" dirty="0">
                <a:latin typeface="Calibri"/>
                <a:cs typeface="Calibri"/>
              </a:rPr>
              <a:t>δεδομένων</a:t>
            </a:r>
            <a:r>
              <a:rPr sz="2050" spc="240" dirty="0">
                <a:latin typeface="Calibri"/>
                <a:cs typeface="Calibri"/>
              </a:rPr>
              <a:t> </a:t>
            </a:r>
            <a:r>
              <a:rPr sz="2050" spc="130" dirty="0">
                <a:latin typeface="Calibri"/>
                <a:cs typeface="Calibri"/>
              </a:rPr>
              <a:t>στο</a:t>
            </a:r>
            <a:r>
              <a:rPr sz="2050" spc="185" dirty="0">
                <a:latin typeface="Calibri"/>
                <a:cs typeface="Calibri"/>
              </a:rPr>
              <a:t> </a:t>
            </a:r>
            <a:r>
              <a:rPr sz="2050" spc="155" dirty="0">
                <a:latin typeface="Calibri"/>
                <a:cs typeface="Calibri"/>
              </a:rPr>
              <a:t>στόχο </a:t>
            </a:r>
            <a:r>
              <a:rPr sz="2050" spc="-450" dirty="0">
                <a:latin typeface="Calibri"/>
                <a:cs typeface="Calibri"/>
              </a:rPr>
              <a:t> </a:t>
            </a:r>
            <a:r>
              <a:rPr sz="2050" spc="160" dirty="0">
                <a:latin typeface="Calibri"/>
                <a:cs typeface="Calibri"/>
              </a:rPr>
              <a:t>μηχανήματος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4685" y="3986189"/>
            <a:ext cx="6109970" cy="13404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6400"/>
              </a:lnSpc>
              <a:spcBef>
                <a:spcPts val="135"/>
              </a:spcBef>
            </a:pPr>
            <a:r>
              <a:rPr sz="850" b="1" spc="125" dirty="0">
                <a:latin typeface="Calibri"/>
                <a:cs typeface="Calibri"/>
              </a:rPr>
              <a:t>Hping3:</a:t>
            </a:r>
            <a:r>
              <a:rPr sz="850" b="1" spc="190" dirty="0">
                <a:latin typeface="Calibri"/>
                <a:cs typeface="Calibri"/>
              </a:rPr>
              <a:t> </a:t>
            </a:r>
            <a:r>
              <a:rPr sz="850" spc="105" dirty="0">
                <a:latin typeface="Calibri"/>
                <a:cs typeface="Calibri"/>
              </a:rPr>
              <a:t>Το</a:t>
            </a:r>
            <a:r>
              <a:rPr sz="850" spc="195" dirty="0">
                <a:latin typeface="Calibri"/>
                <a:cs typeface="Calibri"/>
              </a:rPr>
              <a:t> </a:t>
            </a:r>
            <a:r>
              <a:rPr sz="850" spc="120" dirty="0">
                <a:latin typeface="Calibri"/>
                <a:cs typeface="Calibri"/>
              </a:rPr>
              <a:t>hping3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114" dirty="0">
                <a:latin typeface="Calibri"/>
                <a:cs typeface="Calibri"/>
              </a:rPr>
              <a:t>είναι</a:t>
            </a:r>
            <a:r>
              <a:rPr sz="850" spc="195" dirty="0">
                <a:latin typeface="Calibri"/>
                <a:cs typeface="Calibri"/>
              </a:rPr>
              <a:t> </a:t>
            </a:r>
            <a:r>
              <a:rPr sz="850" spc="110" dirty="0">
                <a:latin typeface="Calibri"/>
                <a:cs typeface="Calibri"/>
              </a:rPr>
              <a:t>ένα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130" dirty="0">
                <a:latin typeface="Calibri"/>
                <a:cs typeface="Calibri"/>
              </a:rPr>
              <a:t>εργαλείο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130" dirty="0">
                <a:latin typeface="Calibri"/>
                <a:cs typeface="Calibri"/>
              </a:rPr>
              <a:t>δικτύου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114" dirty="0">
                <a:latin typeface="Calibri"/>
                <a:cs typeface="Calibri"/>
              </a:rPr>
              <a:t>που</a:t>
            </a:r>
            <a:r>
              <a:rPr sz="850" spc="185" dirty="0">
                <a:latin typeface="Calibri"/>
                <a:cs typeface="Calibri"/>
              </a:rPr>
              <a:t> </a:t>
            </a:r>
            <a:r>
              <a:rPr sz="850" spc="120" dirty="0">
                <a:latin typeface="Calibri"/>
                <a:cs typeface="Calibri"/>
              </a:rPr>
              <a:t>μπορεί</a:t>
            </a:r>
            <a:r>
              <a:rPr sz="850" spc="18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να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στέλνει</a:t>
            </a:r>
            <a:r>
              <a:rPr sz="850" spc="135" dirty="0">
                <a:latin typeface="Calibri"/>
                <a:cs typeface="Calibri"/>
              </a:rPr>
              <a:t> προσαρμοσμένα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130" dirty="0">
                <a:latin typeface="Calibri"/>
                <a:cs typeface="Calibri"/>
              </a:rPr>
              <a:t>ICMP/UDP/TCP </a:t>
            </a:r>
            <a:r>
              <a:rPr sz="850" spc="-175" dirty="0">
                <a:latin typeface="Calibri"/>
                <a:cs typeface="Calibri"/>
              </a:rPr>
              <a:t> </a:t>
            </a:r>
            <a:r>
              <a:rPr sz="850" spc="145" dirty="0">
                <a:latin typeface="Calibri"/>
                <a:cs typeface="Calibri"/>
              </a:rPr>
              <a:t>πακέτα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155" dirty="0">
                <a:latin typeface="Calibri"/>
                <a:cs typeface="Calibri"/>
              </a:rPr>
              <a:t>δεδομένων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114" dirty="0">
                <a:latin typeface="Calibri"/>
                <a:cs typeface="Calibri"/>
              </a:rPr>
              <a:t>και</a:t>
            </a:r>
            <a:r>
              <a:rPr sz="850" spc="170" dirty="0">
                <a:latin typeface="Calibri"/>
                <a:cs typeface="Calibri"/>
              </a:rPr>
              <a:t> </a:t>
            </a:r>
            <a:r>
              <a:rPr sz="850" spc="110" dirty="0">
                <a:latin typeface="Calibri"/>
                <a:cs typeface="Calibri"/>
              </a:rPr>
              <a:t>να</a:t>
            </a:r>
            <a:r>
              <a:rPr sz="850" spc="140" dirty="0">
                <a:latin typeface="Calibri"/>
                <a:cs typeface="Calibri"/>
              </a:rPr>
              <a:t> </a:t>
            </a:r>
            <a:r>
              <a:rPr sz="850" spc="145" dirty="0">
                <a:latin typeface="Calibri"/>
                <a:cs typeface="Calibri"/>
              </a:rPr>
              <a:t>εμφανίζει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110" dirty="0">
                <a:latin typeface="Calibri"/>
                <a:cs typeface="Calibri"/>
              </a:rPr>
              <a:t>τις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150" dirty="0">
                <a:latin typeface="Calibri"/>
                <a:cs typeface="Calibri"/>
              </a:rPr>
              <a:t>απαντήσεις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135" dirty="0">
                <a:latin typeface="Calibri"/>
                <a:cs typeface="Calibri"/>
              </a:rPr>
              <a:t>του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145" dirty="0">
                <a:latin typeface="Calibri"/>
                <a:cs typeface="Calibri"/>
              </a:rPr>
              <a:t>στόχου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140" dirty="0">
                <a:latin typeface="Calibri"/>
                <a:cs typeface="Calibri"/>
              </a:rPr>
              <a:t>όπως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125" dirty="0">
                <a:latin typeface="Calibri"/>
                <a:cs typeface="Calibri"/>
              </a:rPr>
              <a:t>κάνει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110" dirty="0">
                <a:latin typeface="Calibri"/>
                <a:cs typeface="Calibri"/>
              </a:rPr>
              <a:t>το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120" dirty="0">
                <a:latin typeface="Calibri"/>
                <a:cs typeface="Calibri"/>
              </a:rPr>
              <a:t>ping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120" dirty="0">
                <a:latin typeface="Calibri"/>
                <a:cs typeface="Calibri"/>
              </a:rPr>
              <a:t>με</a:t>
            </a:r>
            <a:r>
              <a:rPr sz="850" spc="190" dirty="0">
                <a:latin typeface="Calibri"/>
                <a:cs typeface="Calibri"/>
              </a:rPr>
              <a:t> </a:t>
            </a:r>
            <a:r>
              <a:rPr sz="850" spc="110" dirty="0">
                <a:latin typeface="Calibri"/>
                <a:cs typeface="Calibri"/>
              </a:rPr>
              <a:t>τις </a:t>
            </a:r>
            <a:r>
              <a:rPr sz="850" spc="114" dirty="0">
                <a:latin typeface="Calibri"/>
                <a:cs typeface="Calibri"/>
              </a:rPr>
              <a:t> </a:t>
            </a:r>
            <a:r>
              <a:rPr sz="850" spc="150" dirty="0">
                <a:latin typeface="Calibri"/>
                <a:cs typeface="Calibri"/>
              </a:rPr>
              <a:t>απαντήσεις</a:t>
            </a:r>
            <a:r>
              <a:rPr sz="850" spc="190" dirty="0">
                <a:latin typeface="Calibri"/>
                <a:cs typeface="Calibri"/>
              </a:rPr>
              <a:t> </a:t>
            </a:r>
            <a:r>
              <a:rPr sz="850" spc="140" dirty="0">
                <a:latin typeface="Calibri"/>
                <a:cs typeface="Calibri"/>
              </a:rPr>
              <a:t>ICMP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125" dirty="0">
                <a:latin typeface="Calibri"/>
                <a:cs typeface="Calibri"/>
              </a:rPr>
              <a:t>(Internet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130" dirty="0">
                <a:latin typeface="Calibri"/>
                <a:cs typeface="Calibri"/>
              </a:rPr>
              <a:t>Control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140" dirty="0">
                <a:latin typeface="Calibri"/>
                <a:cs typeface="Calibri"/>
              </a:rPr>
              <a:t>Message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130" dirty="0">
                <a:latin typeface="Calibri"/>
                <a:cs typeface="Calibri"/>
              </a:rPr>
              <a:t>Protocol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50" dirty="0">
                <a:latin typeface="Calibri"/>
                <a:cs typeface="Calibri"/>
              </a:rPr>
              <a:t>-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145" dirty="0">
                <a:latin typeface="Calibri"/>
                <a:cs typeface="Calibri"/>
              </a:rPr>
              <a:t>Πρωτόκολλο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135" dirty="0">
                <a:latin typeface="Calibri"/>
                <a:cs typeface="Calibri"/>
              </a:rPr>
              <a:t>επικοινωνίας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130" dirty="0">
                <a:latin typeface="Calibri"/>
                <a:cs typeface="Calibri"/>
              </a:rPr>
              <a:t>δικτύων).</a:t>
            </a:r>
            <a:endParaRPr sz="850" dirty="0">
              <a:latin typeface="Calibri"/>
              <a:cs typeface="Calibri"/>
            </a:endParaRPr>
          </a:p>
          <a:p>
            <a:pPr marL="12700" marR="344170">
              <a:lnSpc>
                <a:spcPts val="910"/>
              </a:lnSpc>
              <a:spcBef>
                <a:spcPts val="15"/>
              </a:spcBef>
            </a:pPr>
            <a:r>
              <a:rPr sz="850" spc="140" dirty="0">
                <a:latin typeface="Calibri"/>
                <a:cs typeface="Calibri"/>
              </a:rPr>
              <a:t>Χειρίζεται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130" dirty="0">
                <a:latin typeface="Calibri"/>
                <a:cs typeface="Calibri"/>
              </a:rPr>
              <a:t>τον</a:t>
            </a:r>
            <a:r>
              <a:rPr sz="850" spc="229" dirty="0">
                <a:latin typeface="Calibri"/>
                <a:cs typeface="Calibri"/>
              </a:rPr>
              <a:t> </a:t>
            </a:r>
            <a:r>
              <a:rPr sz="850" spc="160" dirty="0">
                <a:latin typeface="Calibri"/>
                <a:cs typeface="Calibri"/>
              </a:rPr>
              <a:t>κατακερματισμό</a:t>
            </a:r>
            <a:r>
              <a:rPr sz="850" spc="229" dirty="0">
                <a:latin typeface="Calibri"/>
                <a:cs typeface="Calibri"/>
              </a:rPr>
              <a:t> </a:t>
            </a:r>
            <a:r>
              <a:rPr sz="850" spc="114" dirty="0">
                <a:latin typeface="Calibri"/>
                <a:cs typeface="Calibri"/>
              </a:rPr>
              <a:t>και</a:t>
            </a:r>
            <a:r>
              <a:rPr sz="850" spc="185" dirty="0">
                <a:latin typeface="Calibri"/>
                <a:cs typeface="Calibri"/>
              </a:rPr>
              <a:t> </a:t>
            </a:r>
            <a:r>
              <a:rPr sz="850" spc="110" dirty="0">
                <a:latin typeface="Calibri"/>
                <a:cs typeface="Calibri"/>
              </a:rPr>
              <a:t>το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150" dirty="0">
                <a:latin typeface="Calibri"/>
                <a:cs typeface="Calibri"/>
              </a:rPr>
              <a:t>αυθαίρετο</a:t>
            </a:r>
            <a:r>
              <a:rPr sz="850" spc="215" dirty="0">
                <a:latin typeface="Calibri"/>
                <a:cs typeface="Calibri"/>
              </a:rPr>
              <a:t> </a:t>
            </a:r>
            <a:r>
              <a:rPr sz="850" spc="145" dirty="0">
                <a:latin typeface="Calibri"/>
                <a:cs typeface="Calibri"/>
              </a:rPr>
              <a:t>σώμα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114" dirty="0">
                <a:latin typeface="Calibri"/>
                <a:cs typeface="Calibri"/>
              </a:rPr>
              <a:t>και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140" dirty="0">
                <a:latin typeface="Calibri"/>
                <a:cs typeface="Calibri"/>
              </a:rPr>
              <a:t>μέγεθος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145" dirty="0">
                <a:latin typeface="Calibri"/>
                <a:cs typeface="Calibri"/>
              </a:rPr>
              <a:t>πακέτων</a:t>
            </a:r>
            <a:r>
              <a:rPr sz="850" spc="195" dirty="0">
                <a:latin typeface="Calibri"/>
                <a:cs typeface="Calibri"/>
              </a:rPr>
              <a:t> </a:t>
            </a:r>
            <a:r>
              <a:rPr sz="850" spc="150" dirty="0">
                <a:latin typeface="Calibri"/>
                <a:cs typeface="Calibri"/>
              </a:rPr>
              <a:t>δεδομένων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120" dirty="0">
                <a:latin typeface="Calibri"/>
                <a:cs typeface="Calibri"/>
              </a:rPr>
              <a:t>και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135" dirty="0">
                <a:latin typeface="Calibri"/>
                <a:cs typeface="Calibri"/>
              </a:rPr>
              <a:t>μπορεί</a:t>
            </a:r>
            <a:r>
              <a:rPr sz="850" spc="170" dirty="0">
                <a:latin typeface="Calibri"/>
                <a:cs typeface="Calibri"/>
              </a:rPr>
              <a:t> </a:t>
            </a:r>
            <a:r>
              <a:rPr sz="850" spc="114" dirty="0">
                <a:latin typeface="Calibri"/>
                <a:cs typeface="Calibri"/>
              </a:rPr>
              <a:t>να</a:t>
            </a:r>
            <a:endParaRPr sz="850" dirty="0">
              <a:latin typeface="Calibri"/>
              <a:cs typeface="Calibri"/>
            </a:endParaRPr>
          </a:p>
          <a:p>
            <a:pPr marL="12700" marR="149225">
              <a:lnSpc>
                <a:spcPts val="910"/>
              </a:lnSpc>
              <a:spcBef>
                <a:spcPts val="15"/>
              </a:spcBef>
            </a:pPr>
            <a:r>
              <a:rPr sz="850" spc="65" dirty="0">
                <a:latin typeface="Calibri"/>
                <a:cs typeface="Calibri"/>
              </a:rPr>
              <a:t>να</a:t>
            </a:r>
            <a:r>
              <a:rPr sz="850" spc="25" dirty="0">
                <a:latin typeface="Calibri"/>
                <a:cs typeface="Calibri"/>
              </a:rPr>
              <a:t> </a:t>
            </a:r>
            <a:r>
              <a:rPr sz="850" spc="120" dirty="0">
                <a:latin typeface="Calibri"/>
                <a:cs typeface="Calibri"/>
              </a:rPr>
              <a:t>χρησιμοποιηθεί</a:t>
            </a:r>
            <a:r>
              <a:rPr sz="850" spc="170" dirty="0">
                <a:latin typeface="Calibri"/>
                <a:cs typeface="Calibri"/>
              </a:rPr>
              <a:t> </a:t>
            </a:r>
            <a:r>
              <a:rPr sz="850" spc="85" dirty="0">
                <a:latin typeface="Calibri"/>
                <a:cs typeface="Calibri"/>
              </a:rPr>
              <a:t>για</a:t>
            </a:r>
            <a:r>
              <a:rPr sz="850" spc="125" dirty="0">
                <a:latin typeface="Calibri"/>
                <a:cs typeface="Calibri"/>
              </a:rPr>
              <a:t> </a:t>
            </a:r>
            <a:r>
              <a:rPr sz="850" spc="100" dirty="0">
                <a:latin typeface="Calibri"/>
                <a:cs typeface="Calibri"/>
              </a:rPr>
              <a:t>τη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140" dirty="0">
                <a:latin typeface="Calibri"/>
                <a:cs typeface="Calibri"/>
              </a:rPr>
              <a:t>μεταφορά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120" dirty="0">
                <a:latin typeface="Calibri"/>
                <a:cs typeface="Calibri"/>
              </a:rPr>
              <a:t>αρχείων</a:t>
            </a:r>
            <a:r>
              <a:rPr sz="850" spc="185" dirty="0">
                <a:latin typeface="Calibri"/>
                <a:cs typeface="Calibri"/>
              </a:rPr>
              <a:t> </a:t>
            </a:r>
            <a:r>
              <a:rPr sz="850" spc="100" dirty="0">
                <a:latin typeface="Calibri"/>
                <a:cs typeface="Calibri"/>
              </a:rPr>
              <a:t>με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140" dirty="0">
                <a:latin typeface="Calibri"/>
                <a:cs typeface="Calibri"/>
              </a:rPr>
              <a:t>υποστηριζόμενα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135" dirty="0">
                <a:latin typeface="Calibri"/>
                <a:cs typeface="Calibri"/>
              </a:rPr>
              <a:t>πρωτόκολλα.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125" dirty="0">
                <a:latin typeface="Calibri"/>
                <a:cs typeface="Calibri"/>
              </a:rPr>
              <a:t>Χρησιμοποιώντας</a:t>
            </a:r>
            <a:r>
              <a:rPr sz="850" spc="185" dirty="0">
                <a:latin typeface="Calibri"/>
                <a:cs typeface="Calibri"/>
              </a:rPr>
              <a:t> </a:t>
            </a:r>
            <a:r>
              <a:rPr sz="850" spc="100" dirty="0">
                <a:latin typeface="Calibri"/>
                <a:cs typeface="Calibri"/>
              </a:rPr>
              <a:t>το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125" dirty="0">
                <a:latin typeface="Calibri"/>
                <a:cs typeface="Calibri"/>
              </a:rPr>
              <a:t>hping3,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105" dirty="0">
                <a:latin typeface="Calibri"/>
                <a:cs typeface="Calibri"/>
              </a:rPr>
              <a:t>μπορείτε</a:t>
            </a:r>
            <a:r>
              <a:rPr sz="850" spc="15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να</a:t>
            </a:r>
            <a:r>
              <a:rPr sz="850" spc="160" dirty="0">
                <a:latin typeface="Calibri"/>
                <a:cs typeface="Calibri"/>
              </a:rPr>
              <a:t> </a:t>
            </a:r>
            <a:r>
              <a:rPr sz="850" spc="114" dirty="0">
                <a:latin typeface="Calibri"/>
                <a:cs typeface="Calibri"/>
              </a:rPr>
              <a:t>δοκιμάσετε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114" dirty="0">
                <a:latin typeface="Calibri"/>
                <a:cs typeface="Calibri"/>
              </a:rPr>
              <a:t>του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125" dirty="0">
                <a:latin typeface="Calibri"/>
                <a:cs typeface="Calibri"/>
              </a:rPr>
              <a:t>τείχους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35" dirty="0">
                <a:latin typeface="Calibri"/>
                <a:cs typeface="Calibri"/>
              </a:rPr>
              <a:t>(</a:t>
            </a:r>
            <a:r>
              <a:rPr sz="850" spc="-110" dirty="0">
                <a:latin typeface="Calibri"/>
                <a:cs typeface="Calibri"/>
              </a:rPr>
              <a:t> </a:t>
            </a:r>
            <a:r>
              <a:rPr sz="850" spc="135" dirty="0">
                <a:latin typeface="Calibri"/>
                <a:cs typeface="Calibri"/>
              </a:rPr>
              <a:t>ηλεκτρονικής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135" dirty="0">
                <a:latin typeface="Calibri"/>
                <a:cs typeface="Calibri"/>
              </a:rPr>
              <a:t>προστασίας,</a:t>
            </a:r>
            <a:r>
              <a:rPr sz="850" spc="190" dirty="0">
                <a:latin typeface="Calibri"/>
                <a:cs typeface="Calibri"/>
              </a:rPr>
              <a:t> </a:t>
            </a:r>
            <a:r>
              <a:rPr sz="850" spc="105" dirty="0">
                <a:latin typeface="Calibri"/>
                <a:cs typeface="Calibri"/>
              </a:rPr>
              <a:t>να</a:t>
            </a:r>
            <a:r>
              <a:rPr sz="850" spc="195" dirty="0">
                <a:latin typeface="Calibri"/>
                <a:cs typeface="Calibri"/>
              </a:rPr>
              <a:t> </a:t>
            </a:r>
            <a:r>
              <a:rPr sz="850" spc="135" dirty="0">
                <a:latin typeface="Calibri"/>
                <a:cs typeface="Calibri"/>
              </a:rPr>
              <a:t>αποδώσετε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140" dirty="0">
                <a:latin typeface="Calibri"/>
                <a:cs typeface="Calibri"/>
              </a:rPr>
              <a:t>σάρωση </a:t>
            </a:r>
            <a:r>
              <a:rPr sz="850" spc="145" dirty="0">
                <a:latin typeface="Calibri"/>
                <a:cs typeface="Calibri"/>
              </a:rPr>
              <a:t> </a:t>
            </a:r>
            <a:r>
              <a:rPr sz="850" spc="130" dirty="0">
                <a:latin typeface="Calibri"/>
                <a:cs typeface="Calibri"/>
              </a:rPr>
              <a:t>θύρας</a:t>
            </a:r>
            <a:r>
              <a:rPr sz="850" spc="195" dirty="0">
                <a:latin typeface="Calibri"/>
                <a:cs typeface="Calibri"/>
              </a:rPr>
              <a:t> </a:t>
            </a:r>
            <a:r>
              <a:rPr sz="850" spc="125" dirty="0">
                <a:latin typeface="Calibri"/>
                <a:cs typeface="Calibri"/>
              </a:rPr>
              <a:t>spoofed),</a:t>
            </a:r>
            <a:r>
              <a:rPr sz="850" spc="19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να</a:t>
            </a:r>
            <a:r>
              <a:rPr sz="850" spc="165" dirty="0">
                <a:latin typeface="Calibri"/>
                <a:cs typeface="Calibri"/>
              </a:rPr>
              <a:t> </a:t>
            </a:r>
            <a:r>
              <a:rPr sz="850" spc="114" dirty="0">
                <a:latin typeface="Calibri"/>
                <a:cs typeface="Calibri"/>
              </a:rPr>
              <a:t>δοκιμάσετε</a:t>
            </a:r>
            <a:r>
              <a:rPr sz="850" spc="165" dirty="0">
                <a:latin typeface="Calibri"/>
                <a:cs typeface="Calibri"/>
              </a:rPr>
              <a:t> </a:t>
            </a:r>
            <a:r>
              <a:rPr sz="850" spc="100" dirty="0">
                <a:latin typeface="Calibri"/>
                <a:cs typeface="Calibri"/>
              </a:rPr>
              <a:t>το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125" dirty="0">
                <a:latin typeface="Calibri"/>
                <a:cs typeface="Calibri"/>
              </a:rPr>
              <a:t>δίκτυο</a:t>
            </a:r>
            <a:endParaRPr sz="850" dirty="0">
              <a:latin typeface="Calibri"/>
              <a:cs typeface="Calibri"/>
            </a:endParaRPr>
          </a:p>
          <a:p>
            <a:pPr marL="12700" marR="81280">
              <a:lnSpc>
                <a:spcPts val="910"/>
              </a:lnSpc>
              <a:spcBef>
                <a:spcPts val="20"/>
              </a:spcBef>
            </a:pPr>
            <a:r>
              <a:rPr sz="850" spc="135" dirty="0">
                <a:latin typeface="Calibri"/>
                <a:cs typeface="Calibri"/>
              </a:rPr>
              <a:t>επίδοση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100" dirty="0">
                <a:latin typeface="Calibri"/>
                <a:cs typeface="Calibri"/>
              </a:rPr>
              <a:t>με</a:t>
            </a:r>
            <a:r>
              <a:rPr sz="850" spc="190" dirty="0">
                <a:latin typeface="Calibri"/>
                <a:cs typeface="Calibri"/>
              </a:rPr>
              <a:t> </a:t>
            </a:r>
            <a:r>
              <a:rPr sz="850" spc="90" dirty="0">
                <a:latin typeface="Calibri"/>
                <a:cs typeface="Calibri"/>
              </a:rPr>
              <a:t>τη</a:t>
            </a:r>
            <a:r>
              <a:rPr sz="850" spc="185" dirty="0">
                <a:latin typeface="Calibri"/>
                <a:cs typeface="Calibri"/>
              </a:rPr>
              <a:t> </a:t>
            </a:r>
            <a:r>
              <a:rPr sz="850" spc="120" dirty="0">
                <a:latin typeface="Calibri"/>
                <a:cs typeface="Calibri"/>
              </a:rPr>
              <a:t>χρήση</a:t>
            </a:r>
            <a:r>
              <a:rPr sz="850" spc="190" dirty="0">
                <a:latin typeface="Calibri"/>
                <a:cs typeface="Calibri"/>
              </a:rPr>
              <a:t> </a:t>
            </a:r>
            <a:r>
              <a:rPr sz="850" spc="135" dirty="0">
                <a:latin typeface="Calibri"/>
                <a:cs typeface="Calibri"/>
              </a:rPr>
              <a:t>διαφορετικών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140" dirty="0">
                <a:latin typeface="Calibri"/>
                <a:cs typeface="Calibri"/>
              </a:rPr>
              <a:t>πρωτοκόλλων,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140" dirty="0">
                <a:latin typeface="Calibri"/>
                <a:cs typeface="Calibri"/>
              </a:rPr>
              <a:t>ανακάλυψη</a:t>
            </a:r>
            <a:r>
              <a:rPr sz="850" spc="190" dirty="0">
                <a:latin typeface="Calibri"/>
                <a:cs typeface="Calibri"/>
              </a:rPr>
              <a:t> </a:t>
            </a:r>
            <a:r>
              <a:rPr sz="850" spc="125" dirty="0">
                <a:latin typeface="Calibri"/>
                <a:cs typeface="Calibri"/>
              </a:rPr>
              <a:t>MTU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100" dirty="0">
                <a:latin typeface="Calibri"/>
                <a:cs typeface="Calibri"/>
              </a:rPr>
              <a:t>διαδρομής,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130" dirty="0">
                <a:latin typeface="Calibri"/>
                <a:cs typeface="Calibri"/>
              </a:rPr>
              <a:t>εκτέλεση</a:t>
            </a:r>
            <a:r>
              <a:rPr sz="850" spc="215" dirty="0">
                <a:latin typeface="Calibri"/>
                <a:cs typeface="Calibri"/>
              </a:rPr>
              <a:t> </a:t>
            </a:r>
            <a:r>
              <a:rPr sz="850" spc="114" dirty="0">
                <a:latin typeface="Calibri"/>
                <a:cs typeface="Calibri"/>
              </a:rPr>
              <a:t>ενεργειών </a:t>
            </a:r>
            <a:r>
              <a:rPr sz="850" spc="-180" dirty="0">
                <a:latin typeface="Calibri"/>
                <a:cs typeface="Calibri"/>
              </a:rPr>
              <a:t> </a:t>
            </a:r>
            <a:r>
              <a:rPr sz="850" spc="135" dirty="0">
                <a:latin typeface="Calibri"/>
                <a:cs typeface="Calibri"/>
              </a:rPr>
              <a:t>τύπου</a:t>
            </a:r>
            <a:r>
              <a:rPr sz="850" spc="215" dirty="0">
                <a:latin typeface="Calibri"/>
                <a:cs typeface="Calibri"/>
              </a:rPr>
              <a:t> </a:t>
            </a:r>
            <a:r>
              <a:rPr sz="850" spc="135" dirty="0">
                <a:latin typeface="Calibri"/>
                <a:cs typeface="Calibri"/>
              </a:rPr>
              <a:t>traceroute</a:t>
            </a:r>
            <a:r>
              <a:rPr sz="850" spc="215" dirty="0">
                <a:latin typeface="Calibri"/>
                <a:cs typeface="Calibri"/>
              </a:rPr>
              <a:t> </a:t>
            </a:r>
            <a:r>
              <a:rPr sz="850" spc="105" dirty="0">
                <a:latin typeface="Calibri"/>
                <a:cs typeface="Calibri"/>
              </a:rPr>
              <a:t>με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30" dirty="0">
                <a:latin typeface="Calibri"/>
                <a:cs typeface="Calibri"/>
              </a:rPr>
              <a:t>,</a:t>
            </a:r>
            <a:r>
              <a:rPr sz="850" spc="195" dirty="0">
                <a:latin typeface="Calibri"/>
                <a:cs typeface="Calibri"/>
              </a:rPr>
              <a:t> </a:t>
            </a:r>
            <a:r>
              <a:rPr sz="850" spc="145" dirty="0">
                <a:latin typeface="Calibri"/>
                <a:cs typeface="Calibri"/>
              </a:rPr>
              <a:t>αποτύπωμα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145" dirty="0">
                <a:latin typeface="Calibri"/>
                <a:cs typeface="Calibri"/>
              </a:rPr>
              <a:t>απομακρυσμένων</a:t>
            </a:r>
            <a:endParaRPr sz="850" dirty="0">
              <a:latin typeface="Calibri"/>
              <a:cs typeface="Calibri"/>
            </a:endParaRPr>
          </a:p>
          <a:p>
            <a:pPr marL="12700">
              <a:lnSpc>
                <a:spcPts val="944"/>
              </a:lnSpc>
            </a:pPr>
            <a:r>
              <a:rPr sz="850" spc="130" dirty="0">
                <a:latin typeface="Calibri"/>
                <a:cs typeface="Calibri"/>
              </a:rPr>
              <a:t>λειτουργικά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130" dirty="0">
                <a:latin typeface="Calibri"/>
                <a:cs typeface="Calibri"/>
              </a:rPr>
              <a:t>συστήματα,</a:t>
            </a:r>
            <a:r>
              <a:rPr sz="850" spc="204" dirty="0">
                <a:latin typeface="Calibri"/>
                <a:cs typeface="Calibri"/>
              </a:rPr>
              <a:t> </a:t>
            </a:r>
            <a:r>
              <a:rPr sz="850" spc="125" dirty="0">
                <a:latin typeface="Calibri"/>
                <a:cs typeface="Calibri"/>
              </a:rPr>
              <a:t>ασφαλείας</a:t>
            </a:r>
            <a:r>
              <a:rPr sz="850" spc="180" dirty="0">
                <a:latin typeface="Calibri"/>
                <a:cs typeface="Calibri"/>
              </a:rPr>
              <a:t> </a:t>
            </a:r>
            <a:r>
              <a:rPr sz="850" spc="120" dirty="0">
                <a:latin typeface="Calibri"/>
                <a:cs typeface="Calibri"/>
              </a:rPr>
              <a:t>TCP/IP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114" dirty="0">
                <a:latin typeface="Calibri"/>
                <a:cs typeface="Calibri"/>
              </a:rPr>
              <a:t>stacks,</a:t>
            </a:r>
            <a:r>
              <a:rPr sz="850" spc="200" dirty="0">
                <a:latin typeface="Calibri"/>
                <a:cs typeface="Calibri"/>
              </a:rPr>
              <a:t> </a:t>
            </a:r>
            <a:r>
              <a:rPr sz="850" spc="110" dirty="0">
                <a:latin typeface="Calibri"/>
                <a:cs typeface="Calibri"/>
              </a:rPr>
              <a:t>κ.λπ.</a:t>
            </a:r>
            <a:r>
              <a:rPr sz="850" spc="19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Το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110" dirty="0">
                <a:latin typeface="Calibri"/>
                <a:cs typeface="Calibri"/>
              </a:rPr>
              <a:t>hping3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114" dirty="0">
                <a:latin typeface="Calibri"/>
                <a:cs typeface="Calibri"/>
              </a:rPr>
              <a:t>μπορεί</a:t>
            </a:r>
            <a:r>
              <a:rPr sz="850" spc="175" dirty="0">
                <a:latin typeface="Calibri"/>
                <a:cs typeface="Calibri"/>
              </a:rPr>
              <a:t> </a:t>
            </a:r>
            <a:r>
              <a:rPr sz="850" spc="95" dirty="0">
                <a:latin typeface="Calibri"/>
                <a:cs typeface="Calibri"/>
              </a:rPr>
              <a:t>να</a:t>
            </a:r>
            <a:r>
              <a:rPr sz="850" spc="170" dirty="0">
                <a:latin typeface="Calibri"/>
                <a:cs typeface="Calibri"/>
              </a:rPr>
              <a:t> </a:t>
            </a:r>
            <a:r>
              <a:rPr sz="850" spc="105" dirty="0">
                <a:latin typeface="Calibri"/>
                <a:cs typeface="Calibri"/>
              </a:rPr>
              <a:t>με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100" dirty="0">
                <a:latin typeface="Calibri"/>
                <a:cs typeface="Calibri"/>
              </a:rPr>
              <a:t>τη</a:t>
            </a:r>
            <a:r>
              <a:rPr sz="850" spc="210" dirty="0">
                <a:latin typeface="Calibri"/>
                <a:cs typeface="Calibri"/>
              </a:rPr>
              <a:t> </a:t>
            </a:r>
            <a:r>
              <a:rPr sz="850" spc="120" dirty="0">
                <a:latin typeface="Calibri"/>
                <a:cs typeface="Calibri"/>
              </a:rPr>
              <a:t>γλώσσα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6952" y="5827395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Calibri"/>
                <a:cs typeface="Calibri"/>
              </a:rPr>
              <a:t>5</a:t>
            </a:r>
            <a:r>
              <a:rPr sz="800" spc="40" dirty="0"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544" y="6065202"/>
            <a:ext cx="93218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hping3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Εργαλεία</a:t>
            </a:r>
            <a:r>
              <a:rPr sz="550" u="sng" spc="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Kali</a:t>
            </a:r>
            <a:r>
              <a:rPr sz="550" u="sng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Linux|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35175" y="0"/>
            <a:ext cx="10156825" cy="6858000"/>
            <a:chOff x="2035175" y="0"/>
            <a:chExt cx="1015682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270" y="4759"/>
              <a:ext cx="584073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35175" y="1509394"/>
              <a:ext cx="7611109" cy="457390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48329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70" dirty="0">
                <a:solidFill>
                  <a:srgbClr val="000000"/>
                </a:solidFill>
              </a:rPr>
              <a:t>Hping3:</a:t>
            </a:r>
            <a:r>
              <a:rPr sz="2300" spc="200" dirty="0">
                <a:solidFill>
                  <a:srgbClr val="000000"/>
                </a:solidFill>
              </a:rPr>
              <a:t> </a:t>
            </a:r>
            <a:r>
              <a:rPr sz="2300" spc="180" dirty="0">
                <a:solidFill>
                  <a:srgbClr val="000000"/>
                </a:solidFill>
              </a:rPr>
              <a:t>Κανονικό</a:t>
            </a:r>
            <a:r>
              <a:rPr sz="2300" spc="204" dirty="0">
                <a:solidFill>
                  <a:srgbClr val="000000"/>
                </a:solidFill>
              </a:rPr>
              <a:t> </a:t>
            </a:r>
            <a:r>
              <a:rPr sz="2300" spc="160" dirty="0">
                <a:solidFill>
                  <a:srgbClr val="000000"/>
                </a:solidFill>
              </a:rPr>
              <a:t>(χωρίς</a:t>
            </a:r>
            <a:r>
              <a:rPr sz="2300" spc="200" dirty="0">
                <a:solidFill>
                  <a:srgbClr val="000000"/>
                </a:solidFill>
              </a:rPr>
              <a:t> </a:t>
            </a:r>
            <a:r>
              <a:rPr sz="2300" spc="150" dirty="0">
                <a:solidFill>
                  <a:srgbClr val="000000"/>
                </a:solidFill>
              </a:rPr>
              <a:t>επίθεση)</a:t>
            </a:r>
            <a:endParaRPr sz="2300"/>
          </a:p>
        </p:txBody>
      </p:sp>
      <p:sp>
        <p:nvSpPr>
          <p:cNvPr id="10" name="object 10"/>
          <p:cNvSpPr txBox="1"/>
          <p:nvPr/>
        </p:nvSpPr>
        <p:spPr>
          <a:xfrm>
            <a:off x="11176952" y="6148704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Calibri"/>
                <a:cs typeface="Calibri"/>
              </a:rPr>
              <a:t>5</a:t>
            </a:r>
            <a:r>
              <a:rPr sz="800" spc="40" dirty="0"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2900" y="0"/>
            <a:ext cx="10579100" cy="6858000"/>
            <a:chOff x="1612900" y="0"/>
            <a:chExt cx="105791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270" y="4759"/>
              <a:ext cx="584073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2900" y="1798002"/>
              <a:ext cx="5669280" cy="403320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69072" y="782320"/>
            <a:ext cx="24834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70" dirty="0">
                <a:solidFill>
                  <a:srgbClr val="000000"/>
                </a:solidFill>
              </a:rPr>
              <a:t>Hping3:</a:t>
            </a:r>
            <a:r>
              <a:rPr sz="2300" spc="160" dirty="0">
                <a:solidFill>
                  <a:srgbClr val="000000"/>
                </a:solidFill>
              </a:rPr>
              <a:t> </a:t>
            </a:r>
            <a:r>
              <a:rPr sz="2300" spc="185" dirty="0">
                <a:solidFill>
                  <a:srgbClr val="000000"/>
                </a:solidFill>
              </a:rPr>
              <a:t>σάρωσης</a:t>
            </a:r>
            <a:endParaRPr sz="2300"/>
          </a:p>
        </p:txBody>
      </p:sp>
      <p:sp>
        <p:nvSpPr>
          <p:cNvPr id="10" name="object 10"/>
          <p:cNvSpPr txBox="1"/>
          <p:nvPr/>
        </p:nvSpPr>
        <p:spPr>
          <a:xfrm>
            <a:off x="5354637" y="1016634"/>
            <a:ext cx="638937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140" dirty="0">
                <a:latin typeface="Calibri"/>
                <a:cs typeface="Calibri"/>
              </a:rPr>
              <a:t>Σάρωση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35" dirty="0">
                <a:latin typeface="Calibri"/>
                <a:cs typeface="Calibri"/>
              </a:rPr>
              <a:t>όλων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των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διαθέσιμων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40" dirty="0">
                <a:latin typeface="Calibri"/>
                <a:cs typeface="Calibri"/>
              </a:rPr>
              <a:t>θυρών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στα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μηχανήματα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(εικονικά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μηχανήματα)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7855" y="1262062"/>
            <a:ext cx="41141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55" dirty="0">
                <a:latin typeface="Calibri"/>
                <a:cs typeface="Calibri"/>
              </a:rPr>
              <a:t>hping3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45" dirty="0">
                <a:latin typeface="Calibri"/>
                <a:cs typeface="Calibri"/>
              </a:rPr>
              <a:t>--scan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60" dirty="0">
                <a:latin typeface="Calibri"/>
                <a:cs typeface="Calibri"/>
              </a:rPr>
              <a:t>1-65535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55" dirty="0">
                <a:latin typeface="Calibri"/>
                <a:cs typeface="Calibri"/>
              </a:rPr>
              <a:t>192.168.122.109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45" dirty="0">
                <a:latin typeface="Calibri"/>
                <a:cs typeface="Calibri"/>
              </a:rPr>
              <a:t>-S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50" dirty="0">
                <a:latin typeface="Calibri"/>
                <a:cs typeface="Calibri"/>
              </a:rPr>
              <a:t>-rand-source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74405" y="2778442"/>
            <a:ext cx="3573779" cy="14478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190"/>
              </a:spcBef>
            </a:pPr>
            <a:r>
              <a:rPr lang="el-GR" sz="1300" spc="60" dirty="0">
                <a:solidFill>
                  <a:srgbClr val="FFBA00"/>
                </a:solidFill>
                <a:latin typeface="Calibri"/>
                <a:cs typeface="Calibri"/>
              </a:rPr>
              <a:t>1-65535 : Όλες οι θύρες (από την 1 έως την 65535)</a:t>
            </a:r>
          </a:p>
          <a:p>
            <a:pPr marL="12700" marR="5080">
              <a:lnSpc>
                <a:spcPts val="1510"/>
              </a:lnSpc>
              <a:spcBef>
                <a:spcPts val="190"/>
              </a:spcBef>
            </a:pPr>
            <a:r>
              <a:rPr lang="el-GR" sz="1300" spc="60" dirty="0">
                <a:solidFill>
                  <a:srgbClr val="FFBA00"/>
                </a:solidFill>
                <a:latin typeface="Calibri"/>
                <a:cs typeface="Calibri"/>
              </a:rPr>
              <a:t>192.168.122.109 : Διεύθυνση IP του στόχου</a:t>
            </a:r>
          </a:p>
          <a:p>
            <a:pPr marL="12700" marR="5080">
              <a:lnSpc>
                <a:spcPts val="1510"/>
              </a:lnSpc>
              <a:spcBef>
                <a:spcPts val="190"/>
              </a:spcBef>
            </a:pPr>
            <a:r>
              <a:rPr lang="el-GR" sz="1300" spc="60" dirty="0">
                <a:solidFill>
                  <a:srgbClr val="FFBA00"/>
                </a:solidFill>
                <a:latin typeface="Calibri"/>
                <a:cs typeface="Calibri"/>
              </a:rPr>
              <a:t>-</a:t>
            </a:r>
            <a:r>
              <a:rPr lang="el-GR" sz="1300" spc="60" dirty="0" err="1">
                <a:solidFill>
                  <a:srgbClr val="FFBA00"/>
                </a:solidFill>
                <a:latin typeface="Calibri"/>
                <a:cs typeface="Calibri"/>
              </a:rPr>
              <a:t>sS</a:t>
            </a:r>
            <a:r>
              <a:rPr lang="el-GR" sz="1300" spc="60" dirty="0">
                <a:solidFill>
                  <a:srgbClr val="FFBA00"/>
                </a:solidFill>
                <a:latin typeface="Calibri"/>
                <a:cs typeface="Calibri"/>
              </a:rPr>
              <a:t> : Σάρωση SYN για εντοπισμό υπηρεσιών (</a:t>
            </a:r>
            <a:r>
              <a:rPr lang="el-GR" sz="1300" spc="60" dirty="0" err="1">
                <a:solidFill>
                  <a:srgbClr val="FFBA00"/>
                </a:solidFill>
                <a:latin typeface="Calibri"/>
                <a:cs typeface="Calibri"/>
              </a:rPr>
              <a:t>stealth</a:t>
            </a:r>
            <a:r>
              <a:rPr lang="el-GR" sz="1300" spc="6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lang="el-GR" sz="1300" spc="60" dirty="0" err="1">
                <a:solidFill>
                  <a:srgbClr val="FFBA00"/>
                </a:solidFill>
                <a:latin typeface="Calibri"/>
                <a:cs typeface="Calibri"/>
              </a:rPr>
              <a:t>scan</a:t>
            </a:r>
            <a:r>
              <a:rPr lang="el-GR" sz="1300" spc="60" dirty="0">
                <a:solidFill>
                  <a:srgbClr val="FFBA00"/>
                </a:solidFill>
                <a:latin typeface="Calibri"/>
                <a:cs typeface="Calibri"/>
              </a:rPr>
              <a:t>)</a:t>
            </a:r>
          </a:p>
          <a:p>
            <a:pPr marL="12700" marR="5080">
              <a:lnSpc>
                <a:spcPts val="1510"/>
              </a:lnSpc>
              <a:spcBef>
                <a:spcPts val="190"/>
              </a:spcBef>
            </a:pPr>
            <a:r>
              <a:rPr lang="el-GR" sz="1300" spc="60" dirty="0">
                <a:solidFill>
                  <a:srgbClr val="FFBA00"/>
                </a:solidFill>
                <a:latin typeface="Calibri"/>
                <a:cs typeface="Calibri"/>
              </a:rPr>
              <a:t>--</a:t>
            </a:r>
            <a:r>
              <a:rPr lang="el-GR" sz="1300" spc="60" dirty="0" err="1">
                <a:solidFill>
                  <a:srgbClr val="FFBA00"/>
                </a:solidFill>
                <a:latin typeface="Calibri"/>
                <a:cs typeface="Calibri"/>
              </a:rPr>
              <a:t>rand-source</a:t>
            </a:r>
            <a:r>
              <a:rPr lang="el-GR" sz="1300" spc="60" dirty="0">
                <a:solidFill>
                  <a:srgbClr val="FFBA00"/>
                </a:solidFill>
                <a:latin typeface="Calibri"/>
                <a:cs typeface="Calibri"/>
              </a:rPr>
              <a:t> : Τυχαία διεύθυνση προέλευσης για απόκρυψη ταυτότητας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78949" y="5947808"/>
            <a:ext cx="6615430" cy="4152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190"/>
              </a:spcBef>
            </a:pPr>
            <a:r>
              <a:rPr sz="1300" spc="105" dirty="0">
                <a:latin typeface="Calibri"/>
                <a:cs typeface="Calibri"/>
              </a:rPr>
              <a:t>Τώρα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έχουμε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τη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θύρα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502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(παράδειγμα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διακομιστή/Εξυπηρετητή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ModbusTCP)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ως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τη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μόνη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στο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στόχο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μηχανήματος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26787" y="5857875"/>
            <a:ext cx="1257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latin typeface="Calibri"/>
                <a:cs typeface="Calibri"/>
              </a:rPr>
              <a:t>5</a:t>
            </a:r>
            <a:r>
              <a:rPr sz="800" dirty="0"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69865" y="0"/>
            <a:ext cx="6918959" cy="6880225"/>
            <a:chOff x="5269865" y="0"/>
            <a:chExt cx="6918959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010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9865" y="1292225"/>
              <a:ext cx="6918959" cy="43646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4810" y="1486535"/>
              <a:ext cx="6485255" cy="377825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35050" y="666432"/>
            <a:ext cx="229171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>
                <a:solidFill>
                  <a:srgbClr val="000000"/>
                </a:solidFill>
              </a:rPr>
              <a:t>Γιατί</a:t>
            </a:r>
            <a:r>
              <a:rPr spc="130" dirty="0">
                <a:solidFill>
                  <a:srgbClr val="000000"/>
                </a:solidFill>
              </a:rPr>
              <a:t> </a:t>
            </a:r>
            <a:r>
              <a:rPr spc="90" dirty="0">
                <a:solidFill>
                  <a:srgbClr val="000000"/>
                </a:solidFill>
              </a:rPr>
              <a:t>το</a:t>
            </a:r>
            <a:r>
              <a:rPr spc="130" dirty="0">
                <a:solidFill>
                  <a:srgbClr val="000000"/>
                </a:solidFill>
              </a:rPr>
              <a:t> </a:t>
            </a:r>
            <a:r>
              <a:rPr spc="120" dirty="0">
                <a:solidFill>
                  <a:srgbClr val="000000"/>
                </a:solidFill>
              </a:rPr>
              <a:t>GNS3;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179175" y="6351904"/>
            <a:ext cx="13335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z="800" spc="40" dirty="0">
                <a:latin typeface="Calibri"/>
                <a:cs typeface="Calibri"/>
              </a:rPr>
              <a:t>6</a:t>
            </a:fld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07069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259" y="1448752"/>
            <a:ext cx="4716780" cy="545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505"/>
              </a:lnSpc>
              <a:buClr>
                <a:srgbClr val="FFBA00"/>
              </a:buClr>
              <a:buSzPct val="130434"/>
              <a:buFont typeface="Arial"/>
              <a:buChar char="▪"/>
              <a:tabLst>
                <a:tab pos="104139" algn="l"/>
              </a:tabLst>
            </a:pP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50" spc="7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GNS3</a:t>
            </a:r>
            <a:r>
              <a:rPr sz="1150" spc="7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διευκολύνει</a:t>
            </a:r>
            <a:r>
              <a:rPr sz="1150" spc="7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τη</a:t>
            </a:r>
            <a:r>
              <a:rPr sz="1150" spc="7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δημιουργία</a:t>
            </a:r>
            <a:r>
              <a:rPr sz="1150" spc="7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ενός</a:t>
            </a:r>
            <a:r>
              <a:rPr sz="1150" spc="7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πλήρους</a:t>
            </a:r>
            <a:r>
              <a:rPr sz="1150" spc="7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εργαστηριακού</a:t>
            </a:r>
            <a:endParaRPr sz="1150">
              <a:latin typeface="Calibri"/>
              <a:cs typeface="Calibri"/>
            </a:endParaRPr>
          </a:p>
          <a:p>
            <a:pPr marL="104139" marR="5080">
              <a:lnSpc>
                <a:spcPts val="1360"/>
              </a:lnSpc>
              <a:spcBef>
                <a:spcPts val="15"/>
              </a:spcBef>
            </a:pP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περιβάλλοντος</a:t>
            </a:r>
            <a:r>
              <a:rPr sz="1150" spc="9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150" spc="9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την</a:t>
            </a:r>
            <a:r>
              <a:rPr sz="1150" spc="9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ολοκλήρωση</a:t>
            </a:r>
            <a:r>
              <a:rPr sz="1150" spc="9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πολλαπλών</a:t>
            </a:r>
            <a:r>
              <a:rPr sz="1150" spc="9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150" spc="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(εγκατεστημένων </a:t>
            </a:r>
            <a:r>
              <a:rPr sz="1150" spc="-2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15" dirty="0">
                <a:solidFill>
                  <a:srgbClr val="0D0D0D"/>
                </a:solidFill>
                <a:latin typeface="Calibri"/>
                <a:cs typeface="Calibri"/>
              </a:rPr>
              <a:t>μεμονωμένα).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259" y="2617787"/>
            <a:ext cx="4714875" cy="718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505"/>
              </a:lnSpc>
              <a:buClr>
                <a:srgbClr val="FFBA00"/>
              </a:buClr>
              <a:buSzPct val="130434"/>
              <a:buFont typeface="Arial"/>
              <a:buChar char="▪"/>
              <a:tabLst>
                <a:tab pos="104139" algn="l"/>
              </a:tabLst>
            </a:pP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Αυτό</a:t>
            </a:r>
            <a:r>
              <a:rPr sz="1150" spc="4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0D0D0D"/>
                </a:solidFill>
                <a:latin typeface="Calibri"/>
                <a:cs typeface="Calibri"/>
              </a:rPr>
              <a:t>θα</a:t>
            </a:r>
            <a:r>
              <a:rPr sz="1150" spc="4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σας</a:t>
            </a:r>
            <a:r>
              <a:rPr sz="1150" spc="4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βοηθήσει</a:t>
            </a:r>
            <a:r>
              <a:rPr sz="1150" spc="484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50" spc="4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δημιουργήσετε</a:t>
            </a:r>
            <a:r>
              <a:rPr sz="1150" spc="484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150" spc="4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πλήρως</a:t>
            </a:r>
            <a:r>
              <a:rPr sz="1150" spc="4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απομονωμένο</a:t>
            </a:r>
            <a:endParaRPr sz="1150">
              <a:latin typeface="Calibri"/>
              <a:cs typeface="Calibri"/>
            </a:endParaRPr>
          </a:p>
          <a:p>
            <a:pPr marL="104139" marR="5080" algn="just">
              <a:lnSpc>
                <a:spcPts val="1360"/>
              </a:lnSpc>
              <a:spcBef>
                <a:spcPts val="15"/>
              </a:spcBef>
            </a:pP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περιβάλλον αποτελούμενο από πολλαπλά VM με μηχανήματα-θύματα και </a:t>
            </a:r>
            <a:r>
              <a:rPr sz="1150" dirty="0">
                <a:solidFill>
                  <a:srgbClr val="0D0D0D"/>
                </a:solidFill>
                <a:latin typeface="Calibri"/>
                <a:cs typeface="Calibri"/>
              </a:rPr>
              <a:t> έναν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επιτιθέμενο,</a:t>
            </a:r>
            <a:r>
              <a:rPr sz="11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επιτρέποντάς</a:t>
            </a:r>
            <a:r>
              <a:rPr sz="11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σας</a:t>
            </a:r>
            <a:r>
              <a:rPr sz="11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αποδίδετε</a:t>
            </a:r>
            <a:r>
              <a:rPr sz="1150" spc="2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τις</a:t>
            </a:r>
            <a:r>
              <a:rPr sz="1150" spc="2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πρακτικές εργασίες </a:t>
            </a:r>
            <a:r>
              <a:rPr sz="11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σας στο πλαίσιο</a:t>
            </a:r>
            <a:r>
              <a:rPr sz="11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αυτού του μαθήματος</a:t>
            </a:r>
            <a:r>
              <a:rPr sz="1150" spc="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με ασφαλέστερο</a:t>
            </a:r>
            <a:r>
              <a:rPr sz="1150" spc="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τρόπο.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259" y="3955415"/>
            <a:ext cx="4712335" cy="373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505"/>
              </a:lnSpc>
              <a:buClr>
                <a:srgbClr val="FFBA00"/>
              </a:buClr>
              <a:buSzPct val="130434"/>
              <a:buFont typeface="Arial"/>
              <a:buChar char="▪"/>
              <a:tabLst>
                <a:tab pos="104139" algn="l"/>
              </a:tabLst>
            </a:pP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Ακολουθεί</a:t>
            </a:r>
            <a:r>
              <a:rPr sz="1150" spc="3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150" spc="3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παράδειγμα</a:t>
            </a:r>
            <a:r>
              <a:rPr sz="1150" spc="3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150" spc="3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150" spc="3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πώς</a:t>
            </a:r>
            <a:r>
              <a:rPr sz="1150" spc="3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θα</a:t>
            </a:r>
            <a:r>
              <a:rPr sz="1150" spc="3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μπορούσε</a:t>
            </a:r>
            <a:r>
              <a:rPr sz="1150" spc="3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150" spc="3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σχεδιαστεί</a:t>
            </a:r>
            <a:r>
              <a:rPr sz="1150" spc="3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endParaRPr sz="1150">
              <a:latin typeface="Calibri"/>
              <a:cs typeface="Calibri"/>
            </a:endParaRPr>
          </a:p>
          <a:p>
            <a:pPr marL="104139">
              <a:lnSpc>
                <a:spcPts val="1335"/>
              </a:lnSpc>
            </a:pP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ιδεατό</a:t>
            </a:r>
            <a:r>
              <a:rPr sz="1150" spc="-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εργαστήριο στο</a:t>
            </a:r>
            <a:r>
              <a:rPr sz="1150" spc="-1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0D0D0D"/>
                </a:solidFill>
                <a:latin typeface="Calibri"/>
                <a:cs typeface="Calibri"/>
              </a:rPr>
              <a:t>GNS3.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0565" y="4896802"/>
            <a:ext cx="4499610" cy="5575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5" marR="5080" indent="-635" algn="ctr">
              <a:lnSpc>
                <a:spcPct val="101800"/>
              </a:lnSpc>
              <a:spcBef>
                <a:spcPts val="75"/>
              </a:spcBef>
            </a:pPr>
            <a:r>
              <a:rPr sz="1150" dirty="0">
                <a:solidFill>
                  <a:srgbClr val="FF0000"/>
                </a:solidFill>
                <a:latin typeface="Calibri"/>
                <a:cs typeface="Calibri"/>
              </a:rPr>
              <a:t>Η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στόχευση</a:t>
            </a:r>
            <a:r>
              <a:rPr sz="11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οποιουδήποτε</a:t>
            </a:r>
            <a:r>
              <a:rPr sz="115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εξωτερικού</a:t>
            </a:r>
            <a:r>
              <a:rPr sz="115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στόχου</a:t>
            </a:r>
            <a:r>
              <a:rPr sz="11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εκτός</a:t>
            </a:r>
            <a:r>
              <a:rPr sz="115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του</a:t>
            </a:r>
            <a:r>
              <a:rPr sz="11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προτεινόμενου </a:t>
            </a:r>
            <a:r>
              <a:rPr sz="11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εικονικού</a:t>
            </a:r>
            <a:r>
              <a:rPr sz="115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εργαστηριακού</a:t>
            </a:r>
            <a:r>
              <a:rPr sz="115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περιβάλλοντος</a:t>
            </a:r>
            <a:r>
              <a:rPr sz="115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απαγορεύεται</a:t>
            </a:r>
            <a:r>
              <a:rPr sz="115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αυστηρά</a:t>
            </a:r>
            <a:r>
              <a:rPr sz="115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και</a:t>
            </a:r>
            <a:r>
              <a:rPr sz="115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είστε </a:t>
            </a:r>
            <a:r>
              <a:rPr sz="1150" spc="-2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0000"/>
                </a:solidFill>
                <a:latin typeface="Calibri"/>
                <a:cs typeface="Calibri"/>
              </a:rPr>
              <a:t>αποκλειστικά υπεύθυνοι για τις όποιες συνέπειες.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76829" y="0"/>
            <a:ext cx="9615170" cy="6858000"/>
            <a:chOff x="2576829" y="0"/>
            <a:chExt cx="96151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270" y="4759"/>
              <a:ext cx="584073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6829" y="2109470"/>
              <a:ext cx="6527482" cy="392271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3777" y="782320"/>
            <a:ext cx="35502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70" dirty="0">
                <a:solidFill>
                  <a:srgbClr val="000000"/>
                </a:solidFill>
              </a:rPr>
              <a:t>Hping3:</a:t>
            </a:r>
            <a:r>
              <a:rPr sz="2300" spc="185" dirty="0">
                <a:solidFill>
                  <a:srgbClr val="000000"/>
                </a:solidFill>
              </a:rPr>
              <a:t> </a:t>
            </a:r>
            <a:r>
              <a:rPr sz="2300" spc="145" dirty="0">
                <a:solidFill>
                  <a:srgbClr val="000000"/>
                </a:solidFill>
              </a:rPr>
              <a:t>με</a:t>
            </a:r>
            <a:r>
              <a:rPr sz="2300" spc="185" dirty="0">
                <a:solidFill>
                  <a:srgbClr val="000000"/>
                </a:solidFill>
              </a:rPr>
              <a:t> </a:t>
            </a:r>
            <a:r>
              <a:rPr sz="2300" spc="160" dirty="0">
                <a:solidFill>
                  <a:srgbClr val="000000"/>
                </a:solidFill>
              </a:rPr>
              <a:t>επιτιθέμενους</a:t>
            </a:r>
            <a:endParaRPr sz="2300"/>
          </a:p>
        </p:txBody>
      </p:sp>
      <p:sp>
        <p:nvSpPr>
          <p:cNvPr id="10" name="object 10"/>
          <p:cNvSpPr txBox="1"/>
          <p:nvPr/>
        </p:nvSpPr>
        <p:spPr>
          <a:xfrm>
            <a:off x="617855" y="1576704"/>
            <a:ext cx="361696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85" dirty="0">
                <a:latin typeface="Calibri"/>
                <a:cs typeface="Calibri"/>
              </a:rPr>
              <a:t>hping3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70" dirty="0">
                <a:latin typeface="Calibri"/>
                <a:cs typeface="Calibri"/>
              </a:rPr>
              <a:t>--flood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--syn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75" dirty="0">
                <a:latin typeface="Calibri"/>
                <a:cs typeface="Calibri"/>
              </a:rPr>
              <a:t>--destport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FF0000"/>
                </a:solidFill>
                <a:latin typeface="Calibri"/>
                <a:cs typeface="Calibri"/>
              </a:rPr>
              <a:t>502</a:t>
            </a:r>
            <a:r>
              <a:rPr sz="1300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FF0000"/>
                </a:solidFill>
                <a:latin typeface="Calibri"/>
                <a:cs typeface="Calibri"/>
              </a:rPr>
              <a:t>&lt;</a:t>
            </a:r>
            <a:r>
              <a:rPr sz="1300" spc="70" dirty="0">
                <a:latin typeface="Calibri"/>
                <a:cs typeface="Calibri"/>
              </a:rPr>
              <a:t>target_IP&gt;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25184" y="1019175"/>
            <a:ext cx="5685790" cy="4152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190"/>
              </a:spcBef>
            </a:pPr>
            <a:r>
              <a:rPr sz="1300" spc="130" dirty="0">
                <a:latin typeface="Calibri"/>
                <a:cs typeface="Calibri"/>
              </a:rPr>
              <a:t>Ο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αριθμός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θύρας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μπορεί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να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συλλεχθεί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105" dirty="0">
                <a:latin typeface="Calibri"/>
                <a:cs typeface="Calibri"/>
              </a:rPr>
              <a:t>από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το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Wireshark.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Όπως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φαίνεται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προηγουμένως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7206" y="6004620"/>
            <a:ext cx="6031865" cy="4152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190"/>
              </a:spcBef>
            </a:pPr>
            <a:r>
              <a:rPr sz="1300" spc="105" dirty="0">
                <a:latin typeface="Calibri"/>
                <a:cs typeface="Calibri"/>
              </a:rPr>
              <a:t>Από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τη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βοήθεια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ελέγξτε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άλλες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μορφές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για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το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εργαλείο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για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την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εφαρμογή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DoS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κατά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του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εξυπηρετητή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126787" y="6119812"/>
            <a:ext cx="1257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0" dirty="0">
                <a:latin typeface="Calibri"/>
                <a:cs typeface="Calibri"/>
              </a:rPr>
              <a:t>6</a:t>
            </a:r>
            <a:r>
              <a:rPr sz="800" dirty="0">
                <a:latin typeface="Calibri"/>
                <a:cs typeface="Calibri"/>
              </a:rPr>
              <a:t>0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85707" y="0"/>
            <a:ext cx="9706610" cy="6858000"/>
            <a:chOff x="2485707" y="0"/>
            <a:chExt cx="970661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1270" y="4759"/>
              <a:ext cx="5840730" cy="68532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77429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5707" y="2185035"/>
              <a:ext cx="6477952" cy="415353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3665854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70" dirty="0">
                <a:solidFill>
                  <a:srgbClr val="000000"/>
                </a:solidFill>
              </a:rPr>
              <a:t>Hping3:</a:t>
            </a:r>
            <a:r>
              <a:rPr sz="2300" spc="200" dirty="0">
                <a:solidFill>
                  <a:srgbClr val="000000"/>
                </a:solidFill>
              </a:rPr>
              <a:t> </a:t>
            </a:r>
            <a:r>
              <a:rPr sz="2300" spc="170" dirty="0">
                <a:solidFill>
                  <a:srgbClr val="000000"/>
                </a:solidFill>
              </a:rPr>
              <a:t>Αποδίδει</a:t>
            </a:r>
            <a:r>
              <a:rPr sz="2300" spc="195" dirty="0">
                <a:solidFill>
                  <a:srgbClr val="000000"/>
                </a:solidFill>
              </a:rPr>
              <a:t> </a:t>
            </a:r>
            <a:r>
              <a:rPr sz="2300" spc="160" dirty="0">
                <a:solidFill>
                  <a:srgbClr val="000000"/>
                </a:solidFill>
              </a:rPr>
              <a:t>επίδοση</a:t>
            </a:r>
            <a:endParaRPr sz="2300"/>
          </a:p>
        </p:txBody>
      </p:sp>
      <p:sp>
        <p:nvSpPr>
          <p:cNvPr id="10" name="object 10"/>
          <p:cNvSpPr txBox="1"/>
          <p:nvPr/>
        </p:nvSpPr>
        <p:spPr>
          <a:xfrm>
            <a:off x="875030" y="1576704"/>
            <a:ext cx="366458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55" dirty="0">
                <a:latin typeface="Calibri"/>
                <a:cs typeface="Calibri"/>
              </a:rPr>
              <a:t>hping3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b="1" spc="50" dirty="0">
                <a:latin typeface="Calibri"/>
                <a:cs typeface="Calibri"/>
              </a:rPr>
              <a:t>-a</a:t>
            </a:r>
            <a:r>
              <a:rPr sz="1300" b="1" spc="30" dirty="0">
                <a:latin typeface="Calibri"/>
                <a:cs typeface="Calibri"/>
              </a:rPr>
              <a:t> </a:t>
            </a:r>
            <a:r>
              <a:rPr sz="1300" spc="50" dirty="0">
                <a:latin typeface="Calibri"/>
                <a:cs typeface="Calibri"/>
              </a:rPr>
              <a:t>sourceIP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b="1" spc="50" dirty="0">
                <a:latin typeface="Calibri"/>
                <a:cs typeface="Calibri"/>
              </a:rPr>
              <a:t>-p</a:t>
            </a:r>
            <a:r>
              <a:rPr sz="1300" b="1" spc="30" dirty="0">
                <a:latin typeface="Calibri"/>
                <a:cs typeface="Calibri"/>
              </a:rPr>
              <a:t> </a:t>
            </a:r>
            <a:r>
              <a:rPr sz="1300" spc="60" dirty="0">
                <a:latin typeface="Calibri"/>
                <a:cs typeface="Calibri"/>
              </a:rPr>
              <a:t>portNumber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b="1" spc="40" dirty="0">
                <a:latin typeface="Calibri"/>
                <a:cs typeface="Calibri"/>
              </a:rPr>
              <a:t>-flood</a:t>
            </a:r>
            <a:r>
              <a:rPr sz="1300" b="1" spc="15" dirty="0">
                <a:latin typeface="Calibri"/>
                <a:cs typeface="Calibri"/>
              </a:rPr>
              <a:t> </a:t>
            </a:r>
            <a:r>
              <a:rPr sz="1300" b="1" spc="40" dirty="0">
                <a:latin typeface="Calibri"/>
                <a:cs typeface="Calibri"/>
              </a:rPr>
              <a:t>targetIP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76952" y="6069965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Calibri"/>
                <a:cs typeface="Calibri"/>
              </a:rPr>
              <a:t>6</a:t>
            </a:r>
            <a:r>
              <a:rPr sz="800" spc="40" dirty="0"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2560320">
              <a:lnSpc>
                <a:spcPct val="100000"/>
              </a:lnSpc>
              <a:spcBef>
                <a:spcPts val="489"/>
              </a:spcBef>
            </a:pPr>
            <a:r>
              <a:rPr spc="130" dirty="0"/>
              <a:t>Επιθετικά </a:t>
            </a:r>
            <a:r>
              <a:rPr spc="110" dirty="0"/>
              <a:t>εργαλεία</a:t>
            </a:r>
          </a:p>
          <a:p>
            <a:pPr marL="2560320">
              <a:lnSpc>
                <a:spcPct val="100000"/>
              </a:lnSpc>
              <a:spcBef>
                <a:spcPts val="305"/>
              </a:spcBef>
            </a:pPr>
            <a:r>
              <a:rPr sz="2050" spc="114" dirty="0">
                <a:solidFill>
                  <a:srgbClr val="FFBA00"/>
                </a:solidFill>
              </a:rPr>
              <a:t>Scapy</a:t>
            </a:r>
            <a:endParaRPr sz="20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515" y="5865812"/>
            <a:ext cx="3241992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26787" y="6326504"/>
            <a:ext cx="135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latin typeface="Calibri"/>
                <a:cs typeface="Calibri"/>
              </a:rPr>
              <a:t>6</a:t>
            </a:r>
            <a:r>
              <a:rPr sz="800" spc="40" dirty="0"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2130" y="0"/>
            <a:ext cx="4378960" cy="6880225"/>
            <a:chOff x="6882130" y="0"/>
            <a:chExt cx="4378960" cy="6880225"/>
          </a:xfrm>
        </p:grpSpPr>
        <p:sp>
          <p:nvSpPr>
            <p:cNvPr id="4" name="object 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7370" y="2856229"/>
              <a:ext cx="4363720" cy="328707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6240" y="748665"/>
            <a:ext cx="5683250" cy="103124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2640"/>
              </a:lnSpc>
              <a:spcBef>
                <a:spcPts val="285"/>
              </a:spcBef>
            </a:pPr>
            <a:r>
              <a:rPr sz="2300" spc="195" dirty="0">
                <a:latin typeface="Times New Roman"/>
                <a:cs typeface="Times New Roman"/>
              </a:rPr>
              <a:t>SCAPY:</a:t>
            </a:r>
            <a:r>
              <a:rPr sz="2300" spc="229" dirty="0">
                <a:latin typeface="Times New Roman"/>
                <a:cs typeface="Times New Roman"/>
              </a:rPr>
              <a:t> </a:t>
            </a:r>
            <a:r>
              <a:rPr sz="2300" spc="190" dirty="0">
                <a:latin typeface="Times New Roman"/>
                <a:cs typeface="Times New Roman"/>
              </a:rPr>
              <a:t>Δημιουργία/Αποστολή</a:t>
            </a:r>
            <a:r>
              <a:rPr sz="2300" spc="254" dirty="0">
                <a:latin typeface="Times New Roman"/>
                <a:cs typeface="Times New Roman"/>
              </a:rPr>
              <a:t> </a:t>
            </a:r>
            <a:r>
              <a:rPr sz="2300" spc="165" dirty="0">
                <a:latin typeface="Times New Roman"/>
                <a:cs typeface="Times New Roman"/>
              </a:rPr>
              <a:t>πακέτου </a:t>
            </a:r>
            <a:r>
              <a:rPr sz="2300" spc="-560" dirty="0">
                <a:latin typeface="Times New Roman"/>
                <a:cs typeface="Times New Roman"/>
              </a:rPr>
              <a:t> </a:t>
            </a:r>
            <a:r>
              <a:rPr sz="2300" spc="170" dirty="0">
                <a:latin typeface="Times New Roman"/>
                <a:cs typeface="Times New Roman"/>
              </a:rPr>
              <a:t>δεδομένων</a:t>
            </a:r>
            <a:endParaRPr sz="2300">
              <a:latin typeface="Times New Roman"/>
              <a:cs typeface="Times New Roman"/>
            </a:endParaRPr>
          </a:p>
          <a:p>
            <a:pPr marL="517525">
              <a:lnSpc>
                <a:spcPct val="100000"/>
              </a:lnSpc>
              <a:spcBef>
                <a:spcPts val="895"/>
              </a:spcBef>
            </a:pPr>
            <a:r>
              <a:rPr sz="1300" spc="150" dirty="0">
                <a:latin typeface="Calibri"/>
                <a:cs typeface="Calibri"/>
              </a:rPr>
              <a:t>Δημιουργία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60" dirty="0">
                <a:latin typeface="Calibri"/>
                <a:cs typeface="Calibri"/>
              </a:rPr>
              <a:t>πακέτων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65" dirty="0">
                <a:latin typeface="Calibri"/>
                <a:cs typeface="Calibri"/>
              </a:rPr>
              <a:t>δεδομένων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55" dirty="0">
                <a:latin typeface="Calibri"/>
                <a:cs typeface="Calibri"/>
              </a:rPr>
              <a:t>στο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35" dirty="0">
                <a:latin typeface="Calibri"/>
                <a:cs typeface="Calibri"/>
              </a:rPr>
              <a:t>Scapy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1064" y="2004377"/>
            <a:ext cx="4806315" cy="3327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98450" marR="5080" indent="-285750">
              <a:lnSpc>
                <a:spcPct val="101699"/>
              </a:lnSpc>
              <a:spcBef>
                <a:spcPts val="80"/>
              </a:spcBef>
              <a:buSzPct val="140000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000" spc="85" dirty="0">
                <a:latin typeface="Calibri"/>
                <a:cs typeface="Calibri"/>
              </a:rPr>
              <a:t>Ξεκινήστε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το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Scapy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5" dirty="0">
                <a:latin typeface="Calibri"/>
                <a:cs typeface="Calibri"/>
              </a:rPr>
              <a:t>και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5" dirty="0">
                <a:latin typeface="Calibri"/>
                <a:cs typeface="Calibri"/>
              </a:rPr>
              <a:t>θα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80" dirty="0">
                <a:latin typeface="Calibri"/>
                <a:cs typeface="Calibri"/>
              </a:rPr>
              <a:t>ανοίξει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μια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γραμμή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5" dirty="0">
                <a:latin typeface="Calibri"/>
                <a:cs typeface="Calibri"/>
              </a:rPr>
              <a:t>εντολών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Python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100" dirty="0">
                <a:latin typeface="Calibri"/>
                <a:cs typeface="Calibri"/>
              </a:rPr>
              <a:t>μέσα</a:t>
            </a:r>
            <a:r>
              <a:rPr sz="1000" spc="45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στο </a:t>
            </a:r>
            <a:r>
              <a:rPr sz="1000" spc="-210" dirty="0">
                <a:latin typeface="Calibri"/>
                <a:cs typeface="Calibri"/>
              </a:rPr>
              <a:t> </a:t>
            </a:r>
            <a:r>
              <a:rPr sz="1000" spc="90" dirty="0">
                <a:latin typeface="Calibri"/>
                <a:cs typeface="Calibri"/>
              </a:rPr>
              <a:t>Scapy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78320" y="1054453"/>
            <a:ext cx="508381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Ανάθεση του πακέτου σε μεταβλητή</a:t>
            </a:r>
            <a: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π.χ. P:</a:t>
            </a:r>
            <a:b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➤ P = IP()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Ορισμός πλαστής IP πηγής</a:t>
            </a:r>
            <a: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π.χ. η διεύθυνση της πύλης (</a:t>
            </a:r>
            <a:r>
              <a:rPr kumimoji="0" lang="el-GR" altLang="el-GR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gateway</a:t>
            </a:r>
            <a: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):</a:t>
            </a:r>
            <a:b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➤ </a:t>
            </a:r>
            <a:r>
              <a:rPr kumimoji="0" lang="el-GR" altLang="el-GR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P.src</a:t>
            </a:r>
            <a: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= "192.168.122.1"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Ορισμός διεύθυνσης προορισμού (θύματος):</a:t>
            </a:r>
            <a:b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➤ </a:t>
            </a:r>
            <a:r>
              <a:rPr kumimoji="0" lang="el-GR" altLang="el-GR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P.dst</a:t>
            </a:r>
            <a: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= "192.168.122.103"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Αποστολή του πακέτου:</a:t>
            </a:r>
            <a:b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➤ </a:t>
            </a:r>
            <a:r>
              <a:rPr kumimoji="0" lang="el-GR" altLang="el-GR" sz="105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send</a:t>
            </a:r>
            <a:r>
              <a:rPr kumimoji="0" lang="el-GR" altLang="el-G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(P)</a:t>
            </a: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3635" y="2947352"/>
            <a:ext cx="4339590" cy="327374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2560320">
              <a:lnSpc>
                <a:spcPct val="100000"/>
              </a:lnSpc>
              <a:spcBef>
                <a:spcPts val="489"/>
              </a:spcBef>
            </a:pPr>
            <a:r>
              <a:rPr spc="130" dirty="0"/>
              <a:t>Επιθετικά </a:t>
            </a:r>
            <a:r>
              <a:rPr spc="110" dirty="0"/>
              <a:t>εργαλεία</a:t>
            </a:r>
          </a:p>
          <a:p>
            <a:pPr marL="2560320">
              <a:lnSpc>
                <a:spcPct val="100000"/>
              </a:lnSpc>
              <a:spcBef>
                <a:spcPts val="305"/>
              </a:spcBef>
            </a:pPr>
            <a:r>
              <a:rPr sz="2050" spc="160" dirty="0">
                <a:solidFill>
                  <a:srgbClr val="FFBA00"/>
                </a:solidFill>
              </a:rPr>
              <a:t>Nmap</a:t>
            </a:r>
            <a:endParaRPr sz="20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515" y="5865812"/>
            <a:ext cx="3241992" cy="602297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1129" cy="6880225"/>
            <a:chOff x="6882130" y="0"/>
            <a:chExt cx="3961129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40" dirty="0"/>
              <a:t>65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829944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210" dirty="0">
                <a:solidFill>
                  <a:srgbClr val="000000"/>
                </a:solidFill>
              </a:rPr>
              <a:t>N</a:t>
            </a:r>
            <a:r>
              <a:rPr sz="2300" spc="225" dirty="0">
                <a:solidFill>
                  <a:srgbClr val="000000"/>
                </a:solidFill>
              </a:rPr>
              <a:t>m</a:t>
            </a:r>
            <a:r>
              <a:rPr sz="2300" spc="150" dirty="0">
                <a:solidFill>
                  <a:srgbClr val="000000"/>
                </a:solidFill>
              </a:rPr>
              <a:t>a</a:t>
            </a:r>
            <a:r>
              <a:rPr sz="2300" spc="114" dirty="0">
                <a:solidFill>
                  <a:srgbClr val="000000"/>
                </a:solidFill>
              </a:rPr>
              <a:t>p</a:t>
            </a:r>
            <a:endParaRPr sz="2300"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8670" indent="-456565">
              <a:lnSpc>
                <a:spcPct val="100000"/>
              </a:lnSpc>
              <a:spcBef>
                <a:spcPts val="100"/>
              </a:spcBef>
              <a:buSzPct val="138461"/>
              <a:buFont typeface="Arial"/>
              <a:buChar char="•"/>
              <a:tabLst>
                <a:tab pos="788035" algn="l"/>
                <a:tab pos="788670" algn="l"/>
              </a:tabLst>
            </a:pPr>
            <a:r>
              <a:rPr spc="75" dirty="0"/>
              <a:t>Είναι</a:t>
            </a:r>
            <a:r>
              <a:rPr spc="55" dirty="0"/>
              <a:t> </a:t>
            </a:r>
            <a:r>
              <a:rPr spc="114" dirty="0"/>
              <a:t>εργαλείο</a:t>
            </a:r>
            <a:r>
              <a:rPr spc="70" dirty="0"/>
              <a:t> </a:t>
            </a:r>
            <a:r>
              <a:rPr spc="114" dirty="0"/>
              <a:t>δικτύου</a:t>
            </a:r>
            <a:r>
              <a:rPr spc="65" dirty="0"/>
              <a:t> </a:t>
            </a:r>
            <a:r>
              <a:rPr spc="140" dirty="0"/>
              <a:t>που</a:t>
            </a:r>
            <a:r>
              <a:rPr spc="65" dirty="0"/>
              <a:t> </a:t>
            </a:r>
            <a:r>
              <a:rPr spc="110" dirty="0"/>
              <a:t>χρησιμοποιείται</a:t>
            </a:r>
            <a:r>
              <a:rPr spc="70" dirty="0"/>
              <a:t> </a:t>
            </a:r>
            <a:r>
              <a:rPr spc="80" dirty="0"/>
              <a:t>για</a:t>
            </a:r>
            <a:r>
              <a:rPr spc="50" dirty="0"/>
              <a:t> </a:t>
            </a:r>
            <a:r>
              <a:rPr spc="145" dirty="0"/>
              <a:t>σάρωση</a:t>
            </a:r>
            <a:r>
              <a:rPr spc="60" dirty="0"/>
              <a:t> </a:t>
            </a:r>
            <a:r>
              <a:rPr spc="114" dirty="0"/>
              <a:t>δικτύου</a:t>
            </a:r>
            <a:r>
              <a:rPr spc="65" dirty="0"/>
              <a:t> </a:t>
            </a:r>
            <a:r>
              <a:rPr spc="110" dirty="0"/>
              <a:t>και</a:t>
            </a:r>
            <a:r>
              <a:rPr spc="70" dirty="0"/>
              <a:t> </a:t>
            </a:r>
            <a:r>
              <a:rPr spc="110" dirty="0"/>
              <a:t>εντοπισμό</a:t>
            </a:r>
            <a:r>
              <a:rPr spc="55" dirty="0"/>
              <a:t> </a:t>
            </a:r>
            <a:r>
              <a:rPr spc="125" dirty="0"/>
              <a:t>συσκευών.</a:t>
            </a:r>
          </a:p>
          <a:p>
            <a:pPr marL="319405"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100"/>
          </a:p>
          <a:p>
            <a:pPr marL="788670" indent="-456565">
              <a:lnSpc>
                <a:spcPct val="100000"/>
              </a:lnSpc>
              <a:spcBef>
                <a:spcPts val="5"/>
              </a:spcBef>
              <a:buSzPct val="138461"/>
              <a:buFont typeface="Arial"/>
              <a:buChar char="•"/>
              <a:tabLst>
                <a:tab pos="788035" algn="l"/>
                <a:tab pos="788670" algn="l"/>
              </a:tabLst>
            </a:pPr>
            <a:r>
              <a:rPr spc="135" dirty="0"/>
              <a:t>Μπορεί</a:t>
            </a:r>
            <a:r>
              <a:rPr spc="65" dirty="0"/>
              <a:t> </a:t>
            </a:r>
            <a:r>
              <a:rPr spc="114" dirty="0"/>
              <a:t>επίσης</a:t>
            </a:r>
            <a:r>
              <a:rPr spc="60" dirty="0"/>
              <a:t> </a:t>
            </a:r>
            <a:r>
              <a:rPr spc="130" dirty="0"/>
              <a:t>να</a:t>
            </a:r>
            <a:r>
              <a:rPr spc="70" dirty="0"/>
              <a:t> </a:t>
            </a:r>
            <a:r>
              <a:rPr spc="114" dirty="0"/>
              <a:t>χρησιμοποιηθεί</a:t>
            </a:r>
            <a:r>
              <a:rPr spc="60" dirty="0"/>
              <a:t> </a:t>
            </a:r>
            <a:r>
              <a:rPr spc="110" dirty="0"/>
              <a:t>για</a:t>
            </a:r>
            <a:r>
              <a:rPr spc="70" dirty="0"/>
              <a:t> </a:t>
            </a:r>
            <a:r>
              <a:rPr b="1" spc="125" dirty="0">
                <a:latin typeface="Calibri"/>
                <a:cs typeface="Calibri"/>
              </a:rPr>
              <a:t>σκοπούς</a:t>
            </a:r>
            <a:r>
              <a:rPr b="1" spc="45" dirty="0">
                <a:latin typeface="Calibri"/>
                <a:cs typeface="Calibri"/>
              </a:rPr>
              <a:t> </a:t>
            </a:r>
            <a:r>
              <a:rPr b="1" spc="110" dirty="0">
                <a:latin typeface="Calibri"/>
                <a:cs typeface="Calibri"/>
              </a:rPr>
              <a:t>διαχείρισης</a:t>
            </a:r>
            <a:r>
              <a:rPr b="1" spc="60" dirty="0">
                <a:latin typeface="Calibri"/>
                <a:cs typeface="Calibri"/>
              </a:rPr>
              <a:t> </a:t>
            </a:r>
            <a:r>
              <a:rPr b="1" spc="120" dirty="0">
                <a:latin typeface="Calibri"/>
                <a:cs typeface="Calibri"/>
              </a:rPr>
              <a:t>δικτύου</a:t>
            </a:r>
            <a:r>
              <a:rPr b="1" spc="70" dirty="0">
                <a:latin typeface="Calibri"/>
                <a:cs typeface="Calibri"/>
              </a:rPr>
              <a:t> </a:t>
            </a:r>
            <a:r>
              <a:rPr spc="110" dirty="0"/>
              <a:t>και</a:t>
            </a:r>
            <a:r>
              <a:rPr spc="60" dirty="0"/>
              <a:t> </a:t>
            </a:r>
            <a:r>
              <a:rPr b="1" spc="130" dirty="0">
                <a:latin typeface="Calibri"/>
                <a:cs typeface="Calibri"/>
              </a:rPr>
              <a:t>δοκιμών</a:t>
            </a:r>
            <a:r>
              <a:rPr b="1" spc="70" dirty="0">
                <a:latin typeface="Calibri"/>
                <a:cs typeface="Calibri"/>
              </a:rPr>
              <a:t> </a:t>
            </a:r>
            <a:r>
              <a:rPr b="1" spc="125" dirty="0">
                <a:latin typeface="Calibri"/>
                <a:cs typeface="Calibri"/>
              </a:rPr>
              <a:t>ασφαλείας.</a:t>
            </a:r>
          </a:p>
          <a:p>
            <a:pPr marL="319405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150">
              <a:latin typeface="Calibri"/>
              <a:cs typeface="Calibri"/>
            </a:endParaRPr>
          </a:p>
          <a:p>
            <a:pPr marL="788670" indent="-456565">
              <a:lnSpc>
                <a:spcPct val="100000"/>
              </a:lnSpc>
              <a:buSzPct val="138461"/>
              <a:buFont typeface="Arial"/>
              <a:buChar char="•"/>
              <a:tabLst>
                <a:tab pos="788035" algn="l"/>
                <a:tab pos="788670" algn="l"/>
              </a:tabLst>
            </a:pPr>
            <a:r>
              <a:rPr spc="95" dirty="0"/>
              <a:t>Το</a:t>
            </a:r>
            <a:r>
              <a:rPr spc="45" dirty="0"/>
              <a:t> </a:t>
            </a:r>
            <a:r>
              <a:rPr spc="85" dirty="0"/>
              <a:t>εργαλείο</a:t>
            </a:r>
            <a:r>
              <a:rPr spc="50" dirty="0"/>
              <a:t> </a:t>
            </a:r>
            <a:r>
              <a:rPr spc="75" dirty="0"/>
              <a:t>είναι</a:t>
            </a:r>
            <a:r>
              <a:rPr spc="50" dirty="0"/>
              <a:t> </a:t>
            </a:r>
            <a:r>
              <a:rPr spc="85" dirty="0"/>
              <a:t>ικανό</a:t>
            </a:r>
            <a:r>
              <a:rPr spc="45" dirty="0"/>
              <a:t> </a:t>
            </a:r>
            <a:r>
              <a:rPr spc="95" dirty="0"/>
              <a:t>να</a:t>
            </a:r>
            <a:r>
              <a:rPr spc="50" dirty="0"/>
              <a:t> </a:t>
            </a:r>
            <a:r>
              <a:rPr b="1" spc="90" dirty="0">
                <a:latin typeface="Calibri"/>
                <a:cs typeface="Calibri"/>
              </a:rPr>
              <a:t>εκμεταλλεύεται</a:t>
            </a:r>
            <a:r>
              <a:rPr b="1" spc="45" dirty="0">
                <a:latin typeface="Calibri"/>
                <a:cs typeface="Calibri"/>
              </a:rPr>
              <a:t> </a:t>
            </a:r>
            <a:r>
              <a:rPr b="1" spc="90" dirty="0">
                <a:latin typeface="Calibri"/>
                <a:cs typeface="Calibri"/>
              </a:rPr>
              <a:t>ευπάθειες</a:t>
            </a:r>
            <a:r>
              <a:rPr b="1" spc="50" dirty="0">
                <a:latin typeface="Calibri"/>
                <a:cs typeface="Calibri"/>
              </a:rPr>
              <a:t> </a:t>
            </a:r>
            <a:r>
              <a:rPr spc="80" dirty="0"/>
              <a:t>δικτύου</a:t>
            </a:r>
            <a:r>
              <a:rPr b="1" spc="80" dirty="0">
                <a:latin typeface="Calibri"/>
                <a:cs typeface="Calibri"/>
              </a:rPr>
              <a:t>,</a:t>
            </a:r>
            <a:r>
              <a:rPr b="1" spc="45" dirty="0">
                <a:latin typeface="Calibri"/>
                <a:cs typeface="Calibri"/>
              </a:rPr>
              <a:t> </a:t>
            </a:r>
            <a:r>
              <a:rPr b="1" spc="100" dirty="0">
                <a:latin typeface="Calibri"/>
                <a:cs typeface="Calibri"/>
              </a:rPr>
              <a:t>να</a:t>
            </a:r>
            <a:r>
              <a:rPr b="1" spc="45" dirty="0">
                <a:latin typeface="Calibri"/>
                <a:cs typeface="Calibri"/>
              </a:rPr>
              <a:t> </a:t>
            </a:r>
            <a:r>
              <a:rPr b="1" spc="80" dirty="0">
                <a:latin typeface="Calibri"/>
                <a:cs typeface="Calibri"/>
              </a:rPr>
              <a:t>εντοπίζει</a:t>
            </a:r>
            <a:r>
              <a:rPr b="1" spc="55" dirty="0">
                <a:latin typeface="Calibri"/>
                <a:cs typeface="Calibri"/>
              </a:rPr>
              <a:t> </a:t>
            </a:r>
            <a:r>
              <a:rPr b="1" spc="85" dirty="0">
                <a:latin typeface="Calibri"/>
                <a:cs typeface="Calibri"/>
              </a:rPr>
              <a:t>και</a:t>
            </a:r>
            <a:r>
              <a:rPr b="1" spc="55" dirty="0">
                <a:latin typeface="Calibri"/>
                <a:cs typeface="Calibri"/>
              </a:rPr>
              <a:t> </a:t>
            </a:r>
            <a:r>
              <a:rPr b="1" spc="95" dirty="0">
                <a:latin typeface="Calibri"/>
                <a:cs typeface="Calibri"/>
              </a:rPr>
              <a:t>να</a:t>
            </a:r>
            <a:r>
              <a:rPr b="1" spc="30" dirty="0">
                <a:latin typeface="Calibri"/>
                <a:cs typeface="Calibri"/>
              </a:rPr>
              <a:t> </a:t>
            </a:r>
            <a:r>
              <a:rPr b="1" spc="75" dirty="0">
                <a:latin typeface="Calibri"/>
                <a:cs typeface="Calibri"/>
              </a:rPr>
              <a:t>προσδιορίζει</a:t>
            </a:r>
          </a:p>
          <a:p>
            <a:pPr marL="789305">
              <a:lnSpc>
                <a:spcPct val="100000"/>
              </a:lnSpc>
              <a:spcBef>
                <a:spcPts val="630"/>
              </a:spcBef>
            </a:pPr>
            <a:r>
              <a:rPr spc="114" dirty="0"/>
              <a:t>διαθέσιμες</a:t>
            </a:r>
            <a:r>
              <a:rPr spc="40" dirty="0"/>
              <a:t> </a:t>
            </a:r>
            <a:r>
              <a:rPr b="1" spc="105" dirty="0">
                <a:latin typeface="Calibri"/>
                <a:cs typeface="Calibri"/>
              </a:rPr>
              <a:t>υπηρεσίες.</a:t>
            </a:r>
          </a:p>
          <a:p>
            <a:pPr marL="319405">
              <a:lnSpc>
                <a:spcPct val="100000"/>
              </a:lnSpc>
            </a:pPr>
            <a:endParaRPr b="1" spc="105" dirty="0">
              <a:latin typeface="Calibri"/>
              <a:cs typeface="Calibri"/>
            </a:endParaRPr>
          </a:p>
          <a:p>
            <a:pPr marL="789305" marR="5080" indent="-457200">
              <a:lnSpc>
                <a:spcPts val="1520"/>
              </a:lnSpc>
              <a:spcBef>
                <a:spcPts val="1165"/>
              </a:spcBef>
              <a:buSzPct val="138461"/>
              <a:buFont typeface="Arial"/>
              <a:buChar char="•"/>
              <a:tabLst>
                <a:tab pos="788670" algn="l"/>
                <a:tab pos="789305" algn="l"/>
              </a:tabLst>
            </a:pPr>
            <a:r>
              <a:rPr spc="85" dirty="0"/>
              <a:t>Επιπλέον,</a:t>
            </a:r>
            <a:r>
              <a:rPr spc="55" dirty="0"/>
              <a:t> </a:t>
            </a:r>
            <a:r>
              <a:rPr spc="90" dirty="0"/>
              <a:t>μπορεί</a:t>
            </a:r>
            <a:r>
              <a:rPr spc="60" dirty="0"/>
              <a:t> </a:t>
            </a:r>
            <a:r>
              <a:rPr spc="95" dirty="0"/>
              <a:t>να</a:t>
            </a:r>
            <a:r>
              <a:rPr spc="55" dirty="0"/>
              <a:t> </a:t>
            </a:r>
            <a:r>
              <a:rPr spc="85" dirty="0"/>
              <a:t>αποδίδει</a:t>
            </a:r>
            <a:r>
              <a:rPr spc="55" dirty="0"/>
              <a:t> </a:t>
            </a:r>
            <a:r>
              <a:rPr b="1" spc="90" dirty="0">
                <a:latin typeface="Calibri"/>
                <a:cs typeface="Calibri"/>
              </a:rPr>
              <a:t>ευπάθειες</a:t>
            </a:r>
            <a:r>
              <a:rPr b="1" spc="55" dirty="0">
                <a:latin typeface="Calibri"/>
                <a:cs typeface="Calibri"/>
              </a:rPr>
              <a:t> </a:t>
            </a:r>
            <a:r>
              <a:rPr b="1" spc="85" dirty="0">
                <a:latin typeface="Calibri"/>
                <a:cs typeface="Calibri"/>
              </a:rPr>
              <a:t>και</a:t>
            </a:r>
            <a:r>
              <a:rPr b="1" spc="60" dirty="0">
                <a:latin typeface="Calibri"/>
                <a:cs typeface="Calibri"/>
              </a:rPr>
              <a:t> </a:t>
            </a:r>
            <a:r>
              <a:rPr b="1" spc="95" dirty="0">
                <a:latin typeface="Calibri"/>
                <a:cs typeface="Calibri"/>
              </a:rPr>
              <a:t>σαρώσεις</a:t>
            </a:r>
            <a:r>
              <a:rPr b="1" spc="60" dirty="0">
                <a:latin typeface="Calibri"/>
                <a:cs typeface="Calibri"/>
              </a:rPr>
              <a:t> </a:t>
            </a:r>
            <a:r>
              <a:rPr spc="105" dirty="0"/>
              <a:t>OS</a:t>
            </a:r>
            <a:r>
              <a:rPr spc="60" dirty="0"/>
              <a:t> </a:t>
            </a:r>
            <a:r>
              <a:rPr spc="80" dirty="0"/>
              <a:t>(Operating</a:t>
            </a:r>
            <a:r>
              <a:rPr spc="50" dirty="0"/>
              <a:t> </a:t>
            </a:r>
            <a:r>
              <a:rPr spc="90" dirty="0"/>
              <a:t>System</a:t>
            </a:r>
            <a:r>
              <a:rPr spc="50" dirty="0"/>
              <a:t> </a:t>
            </a:r>
            <a:r>
              <a:rPr spc="60" dirty="0"/>
              <a:t>-</a:t>
            </a:r>
            <a:r>
              <a:rPr spc="55" dirty="0"/>
              <a:t> </a:t>
            </a:r>
            <a:r>
              <a:rPr spc="80" dirty="0"/>
              <a:t>λειτουργικό</a:t>
            </a:r>
            <a:r>
              <a:rPr spc="60" dirty="0"/>
              <a:t> </a:t>
            </a:r>
            <a:r>
              <a:rPr spc="85" dirty="0"/>
              <a:t>σύστημα</a:t>
            </a:r>
            <a:r>
              <a:rPr b="1" spc="85" dirty="0">
                <a:latin typeface="Calibri"/>
                <a:cs typeface="Calibri"/>
              </a:rPr>
              <a:t>),</a:t>
            </a:r>
            <a:r>
              <a:rPr b="1" spc="60" dirty="0">
                <a:latin typeface="Calibri"/>
                <a:cs typeface="Calibri"/>
              </a:rPr>
              <a:t> </a:t>
            </a:r>
            <a:r>
              <a:rPr spc="90" dirty="0"/>
              <a:t>δημιουργώντας</a:t>
            </a:r>
            <a:r>
              <a:rPr spc="55" dirty="0"/>
              <a:t> </a:t>
            </a:r>
            <a:r>
              <a:rPr spc="95" dirty="0"/>
              <a:t>αναφορές</a:t>
            </a:r>
            <a:r>
              <a:rPr spc="60" dirty="0"/>
              <a:t> </a:t>
            </a:r>
            <a:r>
              <a:rPr spc="95" dirty="0"/>
              <a:t>με </a:t>
            </a:r>
            <a:r>
              <a:rPr spc="-280" dirty="0"/>
              <a:t> </a:t>
            </a:r>
            <a:r>
              <a:rPr spc="90" dirty="0"/>
              <a:t>τα</a:t>
            </a:r>
            <a:r>
              <a:rPr spc="40" dirty="0"/>
              <a:t> </a:t>
            </a:r>
            <a:r>
              <a:rPr spc="95" dirty="0"/>
              <a:t>αποτελέσματα</a:t>
            </a:r>
            <a:r>
              <a:rPr spc="35" dirty="0"/>
              <a:t> </a:t>
            </a:r>
            <a:r>
              <a:rPr spc="85" dirty="0"/>
              <a:t>της</a:t>
            </a:r>
            <a:r>
              <a:rPr spc="40" dirty="0"/>
              <a:t> </a:t>
            </a:r>
            <a:r>
              <a:rPr spc="100" dirty="0"/>
              <a:t>σάρωσης</a:t>
            </a:r>
            <a:r>
              <a:rPr spc="35" dirty="0"/>
              <a:t> </a:t>
            </a:r>
            <a:r>
              <a:rPr spc="80" dirty="0"/>
              <a:t>για</a:t>
            </a:r>
            <a:r>
              <a:rPr spc="40" dirty="0"/>
              <a:t> </a:t>
            </a:r>
            <a:r>
              <a:rPr spc="85" dirty="0"/>
              <a:t>τη</a:t>
            </a:r>
            <a:r>
              <a:rPr spc="40" dirty="0"/>
              <a:t> </a:t>
            </a:r>
            <a:r>
              <a:rPr spc="90" dirty="0"/>
              <a:t>βελτίωση</a:t>
            </a:r>
            <a:r>
              <a:rPr spc="60" dirty="0"/>
              <a:t> </a:t>
            </a:r>
            <a:r>
              <a:rPr b="1" spc="85" dirty="0">
                <a:latin typeface="Calibri"/>
                <a:cs typeface="Calibri"/>
              </a:rPr>
              <a:t>της</a:t>
            </a:r>
            <a:r>
              <a:rPr b="1" spc="40" dirty="0">
                <a:latin typeface="Calibri"/>
                <a:cs typeface="Calibri"/>
              </a:rPr>
              <a:t> </a:t>
            </a:r>
            <a:r>
              <a:rPr b="1" spc="95" dirty="0">
                <a:latin typeface="Calibri"/>
                <a:cs typeface="Calibri"/>
              </a:rPr>
              <a:t>ασφάλειας</a:t>
            </a:r>
            <a:r>
              <a:rPr b="1" spc="45" dirty="0">
                <a:latin typeface="Calibri"/>
                <a:cs typeface="Calibri"/>
              </a:rPr>
              <a:t> </a:t>
            </a:r>
            <a:r>
              <a:rPr b="1" spc="95" dirty="0">
                <a:latin typeface="Calibri"/>
                <a:cs typeface="Calibri"/>
              </a:rPr>
              <a:t>του</a:t>
            </a:r>
            <a:r>
              <a:rPr b="1" spc="40" dirty="0">
                <a:latin typeface="Calibri"/>
                <a:cs typeface="Calibri"/>
              </a:rPr>
              <a:t> </a:t>
            </a:r>
            <a:r>
              <a:rPr b="1" spc="85" dirty="0">
                <a:latin typeface="Calibri"/>
                <a:cs typeface="Calibri"/>
              </a:rPr>
              <a:t>δικτύου.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49620" y="0"/>
            <a:ext cx="5716270" cy="6880225"/>
            <a:chOff x="5849620" y="0"/>
            <a:chExt cx="5716270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9620" y="2428875"/>
              <a:ext cx="5715952" cy="337978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73747" y="2594927"/>
            <a:ext cx="4499610" cy="2920365"/>
            <a:chOff x="773747" y="2594927"/>
            <a:chExt cx="4499610" cy="292036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89" y="2594927"/>
              <a:ext cx="4477067" cy="29203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88034" y="3249294"/>
              <a:ext cx="2827655" cy="889000"/>
            </a:xfrm>
            <a:custGeom>
              <a:avLst/>
              <a:gdLst/>
              <a:ahLst/>
              <a:cxnLst/>
              <a:rect l="l" t="t" r="r" b="b"/>
              <a:pathLst>
                <a:path w="2827654" h="889000">
                  <a:moveTo>
                    <a:pt x="4445" y="0"/>
                  </a:moveTo>
                  <a:lnTo>
                    <a:pt x="2518410" y="0"/>
                  </a:lnTo>
                  <a:lnTo>
                    <a:pt x="2518410" y="166687"/>
                  </a:lnTo>
                  <a:lnTo>
                    <a:pt x="4445" y="166687"/>
                  </a:lnTo>
                  <a:lnTo>
                    <a:pt x="4445" y="0"/>
                  </a:lnTo>
                </a:path>
                <a:path w="2827654" h="889000">
                  <a:moveTo>
                    <a:pt x="8255" y="362584"/>
                  </a:moveTo>
                  <a:lnTo>
                    <a:pt x="2827654" y="362584"/>
                  </a:lnTo>
                  <a:lnTo>
                    <a:pt x="2827654" y="529272"/>
                  </a:lnTo>
                  <a:lnTo>
                    <a:pt x="8255" y="529272"/>
                  </a:lnTo>
                  <a:lnTo>
                    <a:pt x="8255" y="362584"/>
                  </a:lnTo>
                </a:path>
                <a:path w="2827654" h="889000">
                  <a:moveTo>
                    <a:pt x="0" y="722312"/>
                  </a:moveTo>
                  <a:lnTo>
                    <a:pt x="2819400" y="722312"/>
                  </a:lnTo>
                  <a:lnTo>
                    <a:pt x="2819400" y="888999"/>
                  </a:lnTo>
                  <a:lnTo>
                    <a:pt x="0" y="888999"/>
                  </a:lnTo>
                  <a:lnTo>
                    <a:pt x="0" y="722312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40" dirty="0"/>
              <a:t>66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829944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210" dirty="0">
                <a:solidFill>
                  <a:srgbClr val="000000"/>
                </a:solidFill>
              </a:rPr>
              <a:t>N</a:t>
            </a:r>
            <a:r>
              <a:rPr sz="2300" spc="225" dirty="0">
                <a:solidFill>
                  <a:srgbClr val="000000"/>
                </a:solidFill>
              </a:rPr>
              <a:t>m</a:t>
            </a:r>
            <a:r>
              <a:rPr sz="2300" spc="150" dirty="0">
                <a:solidFill>
                  <a:srgbClr val="000000"/>
                </a:solidFill>
              </a:rPr>
              <a:t>a</a:t>
            </a:r>
            <a:r>
              <a:rPr sz="2300" spc="114" dirty="0">
                <a:solidFill>
                  <a:srgbClr val="000000"/>
                </a:solidFill>
              </a:rPr>
              <a:t>p</a:t>
            </a:r>
            <a:endParaRPr sz="2300"/>
          </a:p>
        </p:txBody>
      </p:sp>
      <p:sp>
        <p:nvSpPr>
          <p:cNvPr id="12" name="object 12"/>
          <p:cNvSpPr txBox="1"/>
          <p:nvPr/>
        </p:nvSpPr>
        <p:spPr>
          <a:xfrm>
            <a:off x="875030" y="1423670"/>
            <a:ext cx="10560050" cy="6877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5080" indent="-285750">
              <a:lnSpc>
                <a:spcPts val="1520"/>
              </a:lnSpc>
              <a:spcBef>
                <a:spcPts val="18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130" dirty="0">
                <a:latin typeface="Calibri"/>
                <a:cs typeface="Calibri"/>
              </a:rPr>
              <a:t>Σαρώστε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όλες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τις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διαθέσιμες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συσκευές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στο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δίκτυό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σας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(αντί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να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κάνετε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ping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για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κάθε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συσκευή).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Χρησιμοποιήστε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την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ακόλουθη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εντολή:</a:t>
            </a:r>
            <a:endParaRPr sz="130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430"/>
              </a:spcBef>
              <a:buSzPct val="138461"/>
              <a:buFont typeface="Arial"/>
              <a:buChar char="•"/>
              <a:tabLst>
                <a:tab pos="754380" algn="l"/>
                <a:tab pos="755015" algn="l"/>
              </a:tabLst>
            </a:pPr>
            <a:r>
              <a:rPr sz="1300" spc="114" dirty="0">
                <a:latin typeface="Calibri"/>
                <a:cs typeface="Calibri"/>
              </a:rPr>
              <a:t>Namp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&lt;δίκτυο&gt;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57575" y="3228975"/>
            <a:ext cx="4036695" cy="831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5" dirty="0">
                <a:solidFill>
                  <a:srgbClr val="FF0000"/>
                </a:solidFill>
                <a:latin typeface="Calibri"/>
                <a:cs typeface="Calibri"/>
              </a:rPr>
              <a:t>Πύλη</a:t>
            </a:r>
            <a:r>
              <a:rPr sz="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0000"/>
                </a:solidFill>
                <a:latin typeface="Calibri"/>
                <a:cs typeface="Calibri"/>
              </a:rPr>
              <a:t>δηλ.</a:t>
            </a:r>
            <a:r>
              <a:rPr sz="8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85" dirty="0">
                <a:solidFill>
                  <a:srgbClr val="FF0000"/>
                </a:solidFill>
                <a:latin typeface="Calibri"/>
                <a:cs typeface="Calibri"/>
              </a:rPr>
              <a:t>GNS3VM)</a:t>
            </a:r>
            <a:endParaRPr sz="800">
              <a:latin typeface="Calibri"/>
              <a:cs typeface="Calibri"/>
            </a:endParaRPr>
          </a:p>
          <a:p>
            <a:pPr marL="224154" marR="5080" indent="24130">
              <a:lnSpc>
                <a:spcPts val="2850"/>
              </a:lnSpc>
            </a:pPr>
            <a:r>
              <a:rPr sz="800" spc="50" dirty="0">
                <a:solidFill>
                  <a:srgbClr val="FF0000"/>
                </a:solidFill>
                <a:latin typeface="Calibri"/>
                <a:cs typeface="Calibri"/>
              </a:rPr>
              <a:t>Συσκευή</a:t>
            </a:r>
            <a:r>
              <a:rPr sz="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0000"/>
                </a:solidFill>
                <a:latin typeface="Calibri"/>
                <a:cs typeface="Calibri"/>
              </a:rPr>
              <a:t>ModbusTCP</a:t>
            </a:r>
            <a:r>
              <a:rPr sz="8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0000"/>
                </a:solidFill>
                <a:latin typeface="Calibri"/>
                <a:cs typeface="Calibri"/>
              </a:rPr>
              <a:t>Client</a:t>
            </a:r>
            <a:r>
              <a:rPr sz="8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0000"/>
                </a:solidFill>
                <a:latin typeface="Calibri"/>
                <a:cs typeface="Calibri"/>
              </a:rPr>
              <a:t>(σύστημα</a:t>
            </a:r>
            <a:r>
              <a:rPr sz="8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0000"/>
                </a:solidFill>
                <a:latin typeface="Calibri"/>
                <a:cs typeface="Calibri"/>
              </a:rPr>
              <a:t>ή</a:t>
            </a:r>
            <a:r>
              <a:rPr sz="8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0000"/>
                </a:solidFill>
                <a:latin typeface="Calibri"/>
                <a:cs typeface="Calibri"/>
              </a:rPr>
              <a:t>πρόγραμμα</a:t>
            </a:r>
            <a:r>
              <a:rPr sz="8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0000"/>
                </a:solidFill>
                <a:latin typeface="Calibri"/>
                <a:cs typeface="Calibri"/>
              </a:rPr>
              <a:t>που</a:t>
            </a:r>
            <a:r>
              <a:rPr sz="8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0000"/>
                </a:solidFill>
                <a:latin typeface="Calibri"/>
                <a:cs typeface="Calibri"/>
              </a:rPr>
              <a:t>επικοινωνεί</a:t>
            </a:r>
            <a:r>
              <a:rPr sz="8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55" dirty="0">
                <a:solidFill>
                  <a:srgbClr val="FF0000"/>
                </a:solidFill>
                <a:latin typeface="Calibri"/>
                <a:cs typeface="Calibri"/>
              </a:rPr>
              <a:t>με</a:t>
            </a:r>
            <a:r>
              <a:rPr sz="8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0000"/>
                </a:solidFill>
                <a:latin typeface="Calibri"/>
                <a:cs typeface="Calibri"/>
              </a:rPr>
              <a:t>server) </a:t>
            </a:r>
            <a:r>
              <a:rPr sz="800" spc="-1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sz="8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0000"/>
                </a:solidFill>
                <a:latin typeface="Calibri"/>
                <a:cs typeface="Calibri"/>
              </a:rPr>
              <a:t>συσκευή</a:t>
            </a:r>
            <a:r>
              <a:rPr sz="8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0000"/>
                </a:solidFill>
                <a:latin typeface="Calibri"/>
                <a:cs typeface="Calibri"/>
              </a:rPr>
              <a:t>μου</a:t>
            </a:r>
            <a:r>
              <a:rPr sz="8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0000"/>
                </a:solidFill>
                <a:latin typeface="Calibri"/>
                <a:cs typeface="Calibri"/>
              </a:rPr>
              <a:t>επιτιθέμενος</a:t>
            </a:r>
            <a:r>
              <a:rPr sz="8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FF0000"/>
                </a:solidFill>
                <a:latin typeface="Calibri"/>
                <a:cs typeface="Calibri"/>
              </a:rPr>
              <a:t>Kali</a:t>
            </a:r>
            <a:r>
              <a:rPr sz="8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49620" y="0"/>
            <a:ext cx="5716270" cy="6880225"/>
            <a:chOff x="5849620" y="0"/>
            <a:chExt cx="5716270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9620" y="2428875"/>
              <a:ext cx="5715952" cy="337978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73747" y="2594927"/>
            <a:ext cx="4499610" cy="2920365"/>
            <a:chOff x="773747" y="2594927"/>
            <a:chExt cx="4499610" cy="292036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89" y="2594927"/>
              <a:ext cx="4477067" cy="292036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88034" y="3249294"/>
              <a:ext cx="2827655" cy="889000"/>
            </a:xfrm>
            <a:custGeom>
              <a:avLst/>
              <a:gdLst/>
              <a:ahLst/>
              <a:cxnLst/>
              <a:rect l="l" t="t" r="r" b="b"/>
              <a:pathLst>
                <a:path w="2827654" h="889000">
                  <a:moveTo>
                    <a:pt x="4445" y="0"/>
                  </a:moveTo>
                  <a:lnTo>
                    <a:pt x="2518410" y="0"/>
                  </a:lnTo>
                  <a:lnTo>
                    <a:pt x="2518410" y="166687"/>
                  </a:lnTo>
                  <a:lnTo>
                    <a:pt x="4445" y="166687"/>
                  </a:lnTo>
                  <a:lnTo>
                    <a:pt x="4445" y="0"/>
                  </a:lnTo>
                </a:path>
                <a:path w="2827654" h="889000">
                  <a:moveTo>
                    <a:pt x="8255" y="362584"/>
                  </a:moveTo>
                  <a:lnTo>
                    <a:pt x="2827654" y="362584"/>
                  </a:lnTo>
                  <a:lnTo>
                    <a:pt x="2827654" y="529272"/>
                  </a:lnTo>
                  <a:lnTo>
                    <a:pt x="8255" y="529272"/>
                  </a:lnTo>
                  <a:lnTo>
                    <a:pt x="8255" y="362584"/>
                  </a:lnTo>
                </a:path>
                <a:path w="2827654" h="889000">
                  <a:moveTo>
                    <a:pt x="0" y="722312"/>
                  </a:moveTo>
                  <a:lnTo>
                    <a:pt x="2819400" y="722312"/>
                  </a:lnTo>
                  <a:lnTo>
                    <a:pt x="2819400" y="888999"/>
                  </a:lnTo>
                  <a:lnTo>
                    <a:pt x="0" y="888999"/>
                  </a:lnTo>
                  <a:lnTo>
                    <a:pt x="0" y="722312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40" dirty="0"/>
              <a:t>67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829944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210" dirty="0">
                <a:solidFill>
                  <a:srgbClr val="000000"/>
                </a:solidFill>
              </a:rPr>
              <a:t>N</a:t>
            </a:r>
            <a:r>
              <a:rPr sz="2300" spc="225" dirty="0">
                <a:solidFill>
                  <a:srgbClr val="000000"/>
                </a:solidFill>
              </a:rPr>
              <a:t>m</a:t>
            </a:r>
            <a:r>
              <a:rPr sz="2300" spc="150" dirty="0">
                <a:solidFill>
                  <a:srgbClr val="000000"/>
                </a:solidFill>
              </a:rPr>
              <a:t>a</a:t>
            </a:r>
            <a:r>
              <a:rPr sz="2300" spc="114" dirty="0">
                <a:solidFill>
                  <a:srgbClr val="000000"/>
                </a:solidFill>
              </a:rPr>
              <a:t>p</a:t>
            </a:r>
            <a:endParaRPr sz="2300"/>
          </a:p>
        </p:txBody>
      </p:sp>
      <p:sp>
        <p:nvSpPr>
          <p:cNvPr id="12" name="object 12"/>
          <p:cNvSpPr txBox="1"/>
          <p:nvPr/>
        </p:nvSpPr>
        <p:spPr>
          <a:xfrm>
            <a:off x="875030" y="1423670"/>
            <a:ext cx="10560050" cy="65915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5080" indent="-285750">
              <a:lnSpc>
                <a:spcPts val="1520"/>
              </a:lnSpc>
              <a:spcBef>
                <a:spcPts val="18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130" dirty="0">
                <a:latin typeface="Calibri"/>
                <a:cs typeface="Calibri"/>
              </a:rPr>
              <a:t>Σαρώστε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όλες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τις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διαθέσιμες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συσκευές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στο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δίκτυό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σας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(αντί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να</a:t>
            </a:r>
            <a:r>
              <a:rPr sz="1300" spc="7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κάνετε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ping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για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κάθε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συσκευή).</a:t>
            </a:r>
            <a:r>
              <a:rPr sz="1300" spc="65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Χρησιμοποιήστε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14" dirty="0">
                <a:latin typeface="Calibri"/>
                <a:cs typeface="Calibri"/>
              </a:rPr>
              <a:t>την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ακόλουθη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εντολή:</a:t>
            </a:r>
            <a:endParaRPr sz="1300" dirty="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430"/>
              </a:spcBef>
              <a:buSzPct val="138461"/>
              <a:buFont typeface="Arial"/>
              <a:buChar char="•"/>
              <a:tabLst>
                <a:tab pos="754380" algn="l"/>
                <a:tab pos="755015" algn="l"/>
              </a:tabLst>
            </a:pPr>
            <a:r>
              <a:rPr sz="1300" spc="114" dirty="0" err="1">
                <a:latin typeface="Calibri"/>
                <a:cs typeface="Calibri"/>
              </a:rPr>
              <a:t>Namp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lang="en-US" sz="1300" dirty="0">
                <a:latin typeface="Calibri"/>
                <a:cs typeface="Calibri"/>
              </a:rPr>
              <a:t>–</a:t>
            </a:r>
            <a:r>
              <a:rPr lang="en-US" sz="1300" dirty="0" err="1">
                <a:latin typeface="Calibri"/>
                <a:cs typeface="Calibri"/>
              </a:rPr>
              <a:t>sP</a:t>
            </a:r>
            <a:r>
              <a:rPr lang="en-US" sz="130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&lt;δίκτυο&gt;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57575" y="3228975"/>
            <a:ext cx="4036695" cy="8138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85" dirty="0">
                <a:solidFill>
                  <a:srgbClr val="FF0000"/>
                </a:solidFill>
                <a:latin typeface="Calibri"/>
                <a:cs typeface="Calibri"/>
              </a:rPr>
              <a:t>Πύλη</a:t>
            </a:r>
            <a:r>
              <a:rPr sz="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0000"/>
                </a:solidFill>
                <a:latin typeface="Calibri"/>
                <a:cs typeface="Calibri"/>
              </a:rPr>
              <a:t>δηλ.</a:t>
            </a:r>
            <a:r>
              <a:rPr sz="8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85" dirty="0">
                <a:solidFill>
                  <a:srgbClr val="FF0000"/>
                </a:solidFill>
                <a:latin typeface="Calibri"/>
                <a:cs typeface="Calibri"/>
              </a:rPr>
              <a:t>GNS3VM)</a:t>
            </a:r>
            <a:endParaRPr sz="800" dirty="0">
              <a:latin typeface="Calibri"/>
              <a:cs typeface="Calibri"/>
            </a:endParaRPr>
          </a:p>
          <a:p>
            <a:pPr marL="224154" marR="5080" indent="24130">
              <a:lnSpc>
                <a:spcPts val="2850"/>
              </a:lnSpc>
            </a:pPr>
            <a:r>
              <a:rPr sz="800" spc="50" dirty="0">
                <a:solidFill>
                  <a:srgbClr val="FF0000"/>
                </a:solidFill>
                <a:latin typeface="Calibri"/>
                <a:cs typeface="Calibri"/>
              </a:rPr>
              <a:t>Συσκευή</a:t>
            </a:r>
            <a:r>
              <a:rPr sz="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60" dirty="0" err="1">
                <a:solidFill>
                  <a:srgbClr val="FF0000"/>
                </a:solidFill>
                <a:latin typeface="Calibri"/>
                <a:cs typeface="Calibri"/>
              </a:rPr>
              <a:t>ModbusTCP</a:t>
            </a:r>
            <a:r>
              <a:rPr sz="800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45" dirty="0">
                <a:solidFill>
                  <a:srgbClr val="FF0000"/>
                </a:solidFill>
                <a:latin typeface="Calibri"/>
                <a:cs typeface="Calibri"/>
              </a:rPr>
              <a:t>Client</a:t>
            </a:r>
            <a:endParaRPr lang="en-US" sz="800" spc="45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224154" marR="5080" indent="24130">
              <a:lnSpc>
                <a:spcPts val="2850"/>
              </a:lnSpc>
            </a:pPr>
            <a:r>
              <a:rPr sz="800" spc="-1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0000"/>
                </a:solidFill>
                <a:latin typeface="Calibri"/>
                <a:cs typeface="Calibri"/>
              </a:rPr>
              <a:t>Η</a:t>
            </a:r>
            <a:r>
              <a:rPr sz="8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0000"/>
                </a:solidFill>
                <a:latin typeface="Calibri"/>
                <a:cs typeface="Calibri"/>
              </a:rPr>
              <a:t>συσκευή</a:t>
            </a:r>
            <a:r>
              <a:rPr sz="8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0000"/>
                </a:solidFill>
                <a:latin typeface="Calibri"/>
                <a:cs typeface="Calibri"/>
              </a:rPr>
              <a:t>μου</a:t>
            </a:r>
            <a:r>
              <a:rPr sz="8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50" dirty="0">
                <a:solidFill>
                  <a:srgbClr val="FF0000"/>
                </a:solidFill>
                <a:latin typeface="Calibri"/>
                <a:cs typeface="Calibri"/>
              </a:rPr>
              <a:t>επιτιθέμενος</a:t>
            </a:r>
            <a:r>
              <a:rPr sz="8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40" dirty="0">
                <a:solidFill>
                  <a:srgbClr val="FF0000"/>
                </a:solidFill>
                <a:latin typeface="Calibri"/>
                <a:cs typeface="Calibri"/>
              </a:rPr>
              <a:t>Kali</a:t>
            </a:r>
            <a:r>
              <a:rPr sz="8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00" spc="35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sz="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90615" y="0"/>
            <a:ext cx="5855970" cy="6880225"/>
            <a:chOff x="6190615" y="0"/>
            <a:chExt cx="5855970" cy="6880225"/>
          </a:xfrm>
        </p:grpSpPr>
        <p:sp>
          <p:nvSpPr>
            <p:cNvPr id="3" name="object 3"/>
            <p:cNvSpPr/>
            <p:nvPr/>
          </p:nvSpPr>
          <p:spPr>
            <a:xfrm>
              <a:off x="7377430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10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60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5" y="2861310"/>
                  </a:lnTo>
                  <a:lnTo>
                    <a:pt x="1483360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10" y="2846070"/>
                  </a:lnTo>
                  <a:lnTo>
                    <a:pt x="1781810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8287" y="1281747"/>
              <a:ext cx="5427980" cy="431736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54457" y="2059304"/>
              <a:ext cx="3478529" cy="2929890"/>
            </a:xfrm>
            <a:custGeom>
              <a:avLst/>
              <a:gdLst/>
              <a:ahLst/>
              <a:cxnLst/>
              <a:rect l="l" t="t" r="r" b="b"/>
              <a:pathLst>
                <a:path w="3478529" h="2929890">
                  <a:moveTo>
                    <a:pt x="5714" y="620712"/>
                  </a:moveTo>
                  <a:lnTo>
                    <a:pt x="1521459" y="620712"/>
                  </a:lnTo>
                  <a:lnTo>
                    <a:pt x="1521459" y="840422"/>
                  </a:lnTo>
                  <a:lnTo>
                    <a:pt x="5714" y="840422"/>
                  </a:lnTo>
                  <a:lnTo>
                    <a:pt x="5714" y="620712"/>
                  </a:lnTo>
                </a:path>
                <a:path w="3478529" h="2929890">
                  <a:moveTo>
                    <a:pt x="42227" y="0"/>
                  </a:moveTo>
                  <a:lnTo>
                    <a:pt x="3178492" y="0"/>
                  </a:lnTo>
                  <a:lnTo>
                    <a:pt x="3178492" y="220662"/>
                  </a:lnTo>
                  <a:lnTo>
                    <a:pt x="42227" y="220662"/>
                  </a:lnTo>
                  <a:lnTo>
                    <a:pt x="42227" y="0"/>
                  </a:lnTo>
                </a:path>
                <a:path w="3478529" h="2929890">
                  <a:moveTo>
                    <a:pt x="13652" y="1079817"/>
                  </a:moveTo>
                  <a:lnTo>
                    <a:pt x="3478529" y="1079817"/>
                  </a:lnTo>
                  <a:lnTo>
                    <a:pt x="3478529" y="1299527"/>
                  </a:lnTo>
                  <a:lnTo>
                    <a:pt x="13652" y="1299527"/>
                  </a:lnTo>
                  <a:lnTo>
                    <a:pt x="13652" y="1079817"/>
                  </a:lnTo>
                </a:path>
                <a:path w="3478529" h="2929890">
                  <a:moveTo>
                    <a:pt x="24129" y="1701165"/>
                  </a:moveTo>
                  <a:lnTo>
                    <a:pt x="1521459" y="1701165"/>
                  </a:lnTo>
                  <a:lnTo>
                    <a:pt x="1521459" y="1867852"/>
                  </a:lnTo>
                  <a:lnTo>
                    <a:pt x="24129" y="1867852"/>
                  </a:lnTo>
                  <a:lnTo>
                    <a:pt x="24129" y="1701165"/>
                  </a:lnTo>
                </a:path>
                <a:path w="3478529" h="2929890">
                  <a:moveTo>
                    <a:pt x="5714" y="2112962"/>
                  </a:moveTo>
                  <a:lnTo>
                    <a:pt x="3053714" y="2112962"/>
                  </a:lnTo>
                  <a:lnTo>
                    <a:pt x="3053714" y="2320607"/>
                  </a:lnTo>
                  <a:lnTo>
                    <a:pt x="5714" y="2320607"/>
                  </a:lnTo>
                  <a:lnTo>
                    <a:pt x="5714" y="2112962"/>
                  </a:lnTo>
                </a:path>
                <a:path w="3478529" h="2929890">
                  <a:moveTo>
                    <a:pt x="0" y="2730817"/>
                  </a:moveTo>
                  <a:lnTo>
                    <a:pt x="1515745" y="2730817"/>
                  </a:lnTo>
                  <a:lnTo>
                    <a:pt x="1515745" y="2929890"/>
                  </a:lnTo>
                  <a:lnTo>
                    <a:pt x="0" y="2929890"/>
                  </a:lnTo>
                  <a:lnTo>
                    <a:pt x="0" y="273081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6647" y="2136775"/>
              <a:ext cx="396239" cy="78644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218872" y="2157095"/>
              <a:ext cx="279400" cy="648970"/>
            </a:xfrm>
            <a:custGeom>
              <a:avLst/>
              <a:gdLst/>
              <a:ahLst/>
              <a:cxnLst/>
              <a:rect l="l" t="t" r="r" b="b"/>
              <a:pathLst>
                <a:path w="279400" h="648969">
                  <a:moveTo>
                    <a:pt x="164782" y="623252"/>
                  </a:moveTo>
                  <a:lnTo>
                    <a:pt x="157479" y="648969"/>
                  </a:lnTo>
                  <a:lnTo>
                    <a:pt x="241300" y="633094"/>
                  </a:lnTo>
                  <a:lnTo>
                    <a:pt x="235267" y="627379"/>
                  </a:lnTo>
                  <a:lnTo>
                    <a:pt x="175260" y="627379"/>
                  </a:lnTo>
                  <a:lnTo>
                    <a:pt x="164782" y="623252"/>
                  </a:lnTo>
                  <a:close/>
                </a:path>
                <a:path w="279400" h="648969">
                  <a:moveTo>
                    <a:pt x="171767" y="598487"/>
                  </a:moveTo>
                  <a:lnTo>
                    <a:pt x="164782" y="623252"/>
                  </a:lnTo>
                  <a:lnTo>
                    <a:pt x="175260" y="627379"/>
                  </a:lnTo>
                  <a:lnTo>
                    <a:pt x="185102" y="603884"/>
                  </a:lnTo>
                  <a:lnTo>
                    <a:pt x="171767" y="598487"/>
                  </a:lnTo>
                  <a:close/>
                </a:path>
                <a:path w="279400" h="648969">
                  <a:moveTo>
                    <a:pt x="178435" y="575627"/>
                  </a:moveTo>
                  <a:lnTo>
                    <a:pt x="171767" y="598487"/>
                  </a:lnTo>
                  <a:lnTo>
                    <a:pt x="185102" y="603884"/>
                  </a:lnTo>
                  <a:lnTo>
                    <a:pt x="175260" y="627379"/>
                  </a:lnTo>
                  <a:lnTo>
                    <a:pt x="235267" y="627379"/>
                  </a:lnTo>
                  <a:lnTo>
                    <a:pt x="178435" y="575627"/>
                  </a:lnTo>
                  <a:close/>
                </a:path>
                <a:path w="279400" h="648969">
                  <a:moveTo>
                    <a:pt x="277177" y="0"/>
                  </a:moveTo>
                  <a:lnTo>
                    <a:pt x="226060" y="7302"/>
                  </a:lnTo>
                  <a:lnTo>
                    <a:pt x="175260" y="27939"/>
                  </a:lnTo>
                  <a:lnTo>
                    <a:pt x="128269" y="59689"/>
                  </a:lnTo>
                  <a:lnTo>
                    <a:pt x="86360" y="100964"/>
                  </a:lnTo>
                  <a:lnTo>
                    <a:pt x="51117" y="149542"/>
                  </a:lnTo>
                  <a:lnTo>
                    <a:pt x="23812" y="203834"/>
                  </a:lnTo>
                  <a:lnTo>
                    <a:pt x="6350" y="261937"/>
                  </a:lnTo>
                  <a:lnTo>
                    <a:pt x="0" y="322262"/>
                  </a:lnTo>
                  <a:lnTo>
                    <a:pt x="1269" y="351154"/>
                  </a:lnTo>
                  <a:lnTo>
                    <a:pt x="11429" y="411797"/>
                  </a:lnTo>
                  <a:lnTo>
                    <a:pt x="30797" y="467994"/>
                  </a:lnTo>
                  <a:lnTo>
                    <a:pt x="57785" y="519747"/>
                  </a:lnTo>
                  <a:lnTo>
                    <a:pt x="90804" y="564832"/>
                  </a:lnTo>
                  <a:lnTo>
                    <a:pt x="129222" y="601662"/>
                  </a:lnTo>
                  <a:lnTo>
                    <a:pt x="164782" y="623252"/>
                  </a:lnTo>
                  <a:lnTo>
                    <a:pt x="171767" y="598487"/>
                  </a:lnTo>
                  <a:lnTo>
                    <a:pt x="165735" y="595947"/>
                  </a:lnTo>
                  <a:lnTo>
                    <a:pt x="164782" y="595947"/>
                  </a:lnTo>
                  <a:lnTo>
                    <a:pt x="162242" y="594677"/>
                  </a:lnTo>
                  <a:lnTo>
                    <a:pt x="162877" y="594677"/>
                  </a:lnTo>
                  <a:lnTo>
                    <a:pt x="146050" y="582612"/>
                  </a:lnTo>
                  <a:lnTo>
                    <a:pt x="127952" y="567054"/>
                  </a:lnTo>
                  <a:lnTo>
                    <a:pt x="94614" y="528954"/>
                  </a:lnTo>
                  <a:lnTo>
                    <a:pt x="66357" y="483552"/>
                  </a:lnTo>
                  <a:lnTo>
                    <a:pt x="44450" y="433069"/>
                  </a:lnTo>
                  <a:lnTo>
                    <a:pt x="30479" y="379094"/>
                  </a:lnTo>
                  <a:lnTo>
                    <a:pt x="25400" y="323532"/>
                  </a:lnTo>
                  <a:lnTo>
                    <a:pt x="26669" y="295592"/>
                  </a:lnTo>
                  <a:lnTo>
                    <a:pt x="37782" y="240664"/>
                  </a:lnTo>
                  <a:lnTo>
                    <a:pt x="58737" y="188277"/>
                  </a:lnTo>
                  <a:lnTo>
                    <a:pt x="87629" y="140017"/>
                  </a:lnTo>
                  <a:lnTo>
                    <a:pt x="123507" y="98107"/>
                  </a:lnTo>
                  <a:lnTo>
                    <a:pt x="164464" y="64134"/>
                  </a:lnTo>
                  <a:lnTo>
                    <a:pt x="208597" y="40004"/>
                  </a:lnTo>
                  <a:lnTo>
                    <a:pt x="254000" y="26987"/>
                  </a:lnTo>
                  <a:lnTo>
                    <a:pt x="279082" y="25400"/>
                  </a:lnTo>
                  <a:lnTo>
                    <a:pt x="277177" y="0"/>
                  </a:lnTo>
                  <a:close/>
                </a:path>
                <a:path w="279400" h="648969">
                  <a:moveTo>
                    <a:pt x="162242" y="594677"/>
                  </a:moveTo>
                  <a:lnTo>
                    <a:pt x="164782" y="595947"/>
                  </a:lnTo>
                  <a:lnTo>
                    <a:pt x="163512" y="594994"/>
                  </a:lnTo>
                  <a:lnTo>
                    <a:pt x="162242" y="594677"/>
                  </a:lnTo>
                  <a:close/>
                </a:path>
                <a:path w="279400" h="648969">
                  <a:moveTo>
                    <a:pt x="163512" y="594994"/>
                  </a:moveTo>
                  <a:lnTo>
                    <a:pt x="164782" y="595947"/>
                  </a:lnTo>
                  <a:lnTo>
                    <a:pt x="165735" y="595947"/>
                  </a:lnTo>
                  <a:lnTo>
                    <a:pt x="163512" y="594994"/>
                  </a:lnTo>
                  <a:close/>
                </a:path>
                <a:path w="279400" h="648969">
                  <a:moveTo>
                    <a:pt x="162877" y="594677"/>
                  </a:moveTo>
                  <a:lnTo>
                    <a:pt x="162242" y="594677"/>
                  </a:lnTo>
                  <a:lnTo>
                    <a:pt x="163512" y="594994"/>
                  </a:lnTo>
                  <a:lnTo>
                    <a:pt x="162877" y="59467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5855" y="3215639"/>
              <a:ext cx="405447" cy="7620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26810" y="3236277"/>
              <a:ext cx="251460" cy="626110"/>
            </a:xfrm>
            <a:custGeom>
              <a:avLst/>
              <a:gdLst/>
              <a:ahLst/>
              <a:cxnLst/>
              <a:rect l="l" t="t" r="r" b="b"/>
              <a:pathLst>
                <a:path w="251460" h="626110">
                  <a:moveTo>
                    <a:pt x="174942" y="599757"/>
                  </a:moveTo>
                  <a:lnTo>
                    <a:pt x="168275" y="626110"/>
                  </a:lnTo>
                  <a:lnTo>
                    <a:pt x="251460" y="607695"/>
                  </a:lnTo>
                  <a:lnTo>
                    <a:pt x="247332" y="603885"/>
                  </a:lnTo>
                  <a:lnTo>
                    <a:pt x="185419" y="603885"/>
                  </a:lnTo>
                  <a:lnTo>
                    <a:pt x="174942" y="599757"/>
                  </a:lnTo>
                  <a:close/>
                </a:path>
                <a:path w="251460" h="626110">
                  <a:moveTo>
                    <a:pt x="180975" y="574992"/>
                  </a:moveTo>
                  <a:lnTo>
                    <a:pt x="174942" y="599757"/>
                  </a:lnTo>
                  <a:lnTo>
                    <a:pt x="185419" y="603885"/>
                  </a:lnTo>
                  <a:lnTo>
                    <a:pt x="194310" y="580390"/>
                  </a:lnTo>
                  <a:lnTo>
                    <a:pt x="180975" y="574992"/>
                  </a:lnTo>
                  <a:close/>
                </a:path>
                <a:path w="251460" h="626110">
                  <a:moveTo>
                    <a:pt x="186689" y="552132"/>
                  </a:moveTo>
                  <a:lnTo>
                    <a:pt x="180975" y="574992"/>
                  </a:lnTo>
                  <a:lnTo>
                    <a:pt x="194310" y="580390"/>
                  </a:lnTo>
                  <a:lnTo>
                    <a:pt x="185419" y="603885"/>
                  </a:lnTo>
                  <a:lnTo>
                    <a:pt x="247332" y="603885"/>
                  </a:lnTo>
                  <a:lnTo>
                    <a:pt x="186689" y="552132"/>
                  </a:lnTo>
                  <a:close/>
                </a:path>
                <a:path w="251460" h="626110">
                  <a:moveTo>
                    <a:pt x="240347" y="0"/>
                  </a:moveTo>
                  <a:lnTo>
                    <a:pt x="216852" y="1905"/>
                  </a:lnTo>
                  <a:lnTo>
                    <a:pt x="217487" y="1905"/>
                  </a:lnTo>
                  <a:lnTo>
                    <a:pt x="195897" y="6985"/>
                  </a:lnTo>
                  <a:lnTo>
                    <a:pt x="151447" y="26987"/>
                  </a:lnTo>
                  <a:lnTo>
                    <a:pt x="110489" y="57785"/>
                  </a:lnTo>
                  <a:lnTo>
                    <a:pt x="74294" y="97472"/>
                  </a:lnTo>
                  <a:lnTo>
                    <a:pt x="43814" y="144145"/>
                  </a:lnTo>
                  <a:lnTo>
                    <a:pt x="20637" y="196214"/>
                  </a:lnTo>
                  <a:lnTo>
                    <a:pt x="5397" y="251777"/>
                  </a:lnTo>
                  <a:lnTo>
                    <a:pt x="0" y="309562"/>
                  </a:lnTo>
                  <a:lnTo>
                    <a:pt x="1269" y="337185"/>
                  </a:lnTo>
                  <a:lnTo>
                    <a:pt x="1269" y="338455"/>
                  </a:lnTo>
                  <a:lnTo>
                    <a:pt x="12064" y="395605"/>
                  </a:lnTo>
                  <a:lnTo>
                    <a:pt x="32385" y="449897"/>
                  </a:lnTo>
                  <a:lnTo>
                    <a:pt x="60325" y="499427"/>
                  </a:lnTo>
                  <a:lnTo>
                    <a:pt x="95250" y="542925"/>
                  </a:lnTo>
                  <a:lnTo>
                    <a:pt x="135254" y="578485"/>
                  </a:lnTo>
                  <a:lnTo>
                    <a:pt x="174942" y="599757"/>
                  </a:lnTo>
                  <a:lnTo>
                    <a:pt x="180975" y="574992"/>
                  </a:lnTo>
                  <a:lnTo>
                    <a:pt x="171450" y="571500"/>
                  </a:lnTo>
                  <a:lnTo>
                    <a:pt x="170814" y="571500"/>
                  </a:lnTo>
                  <a:lnTo>
                    <a:pt x="168275" y="570230"/>
                  </a:lnTo>
                  <a:lnTo>
                    <a:pt x="168910" y="570230"/>
                  </a:lnTo>
                  <a:lnTo>
                    <a:pt x="151129" y="558482"/>
                  </a:lnTo>
                  <a:lnTo>
                    <a:pt x="132397" y="543560"/>
                  </a:lnTo>
                  <a:lnTo>
                    <a:pt x="97472" y="507047"/>
                  </a:lnTo>
                  <a:lnTo>
                    <a:pt x="67944" y="463867"/>
                  </a:lnTo>
                  <a:lnTo>
                    <a:pt x="45402" y="415290"/>
                  </a:lnTo>
                  <a:lnTo>
                    <a:pt x="30479" y="363855"/>
                  </a:lnTo>
                  <a:lnTo>
                    <a:pt x="25400" y="310832"/>
                  </a:lnTo>
                  <a:lnTo>
                    <a:pt x="26669" y="283845"/>
                  </a:lnTo>
                  <a:lnTo>
                    <a:pt x="36194" y="231139"/>
                  </a:lnTo>
                  <a:lnTo>
                    <a:pt x="53975" y="180975"/>
                  </a:lnTo>
                  <a:lnTo>
                    <a:pt x="79057" y="134620"/>
                  </a:lnTo>
                  <a:lnTo>
                    <a:pt x="109854" y="94614"/>
                  </a:lnTo>
                  <a:lnTo>
                    <a:pt x="144779" y="62230"/>
                  </a:lnTo>
                  <a:lnTo>
                    <a:pt x="182244" y="39370"/>
                  </a:lnTo>
                  <a:lnTo>
                    <a:pt x="221614" y="26987"/>
                  </a:lnTo>
                  <a:lnTo>
                    <a:pt x="220979" y="26987"/>
                  </a:lnTo>
                  <a:lnTo>
                    <a:pt x="222885" y="26670"/>
                  </a:lnTo>
                  <a:lnTo>
                    <a:pt x="224472" y="26670"/>
                  </a:lnTo>
                  <a:lnTo>
                    <a:pt x="242252" y="25400"/>
                  </a:lnTo>
                  <a:lnTo>
                    <a:pt x="240347" y="0"/>
                  </a:lnTo>
                  <a:close/>
                </a:path>
                <a:path w="251460" h="626110">
                  <a:moveTo>
                    <a:pt x="168275" y="570230"/>
                  </a:moveTo>
                  <a:lnTo>
                    <a:pt x="170814" y="571500"/>
                  </a:lnTo>
                  <a:lnTo>
                    <a:pt x="169544" y="570547"/>
                  </a:lnTo>
                  <a:lnTo>
                    <a:pt x="168275" y="570230"/>
                  </a:lnTo>
                  <a:close/>
                </a:path>
                <a:path w="251460" h="626110">
                  <a:moveTo>
                    <a:pt x="169544" y="570547"/>
                  </a:moveTo>
                  <a:lnTo>
                    <a:pt x="170814" y="571500"/>
                  </a:lnTo>
                  <a:lnTo>
                    <a:pt x="171450" y="571500"/>
                  </a:lnTo>
                  <a:lnTo>
                    <a:pt x="169544" y="570547"/>
                  </a:lnTo>
                  <a:close/>
                </a:path>
                <a:path w="251460" h="626110">
                  <a:moveTo>
                    <a:pt x="168910" y="570230"/>
                  </a:moveTo>
                  <a:lnTo>
                    <a:pt x="168275" y="570230"/>
                  </a:lnTo>
                  <a:lnTo>
                    <a:pt x="169544" y="570547"/>
                  </a:lnTo>
                  <a:lnTo>
                    <a:pt x="168910" y="570230"/>
                  </a:lnTo>
                  <a:close/>
                </a:path>
                <a:path w="251460" h="626110">
                  <a:moveTo>
                    <a:pt x="222885" y="26670"/>
                  </a:moveTo>
                  <a:lnTo>
                    <a:pt x="220979" y="26987"/>
                  </a:lnTo>
                  <a:lnTo>
                    <a:pt x="221977" y="26896"/>
                  </a:lnTo>
                  <a:lnTo>
                    <a:pt x="222885" y="26670"/>
                  </a:lnTo>
                  <a:close/>
                </a:path>
                <a:path w="251460" h="626110">
                  <a:moveTo>
                    <a:pt x="224472" y="26670"/>
                  </a:moveTo>
                  <a:lnTo>
                    <a:pt x="222885" y="26670"/>
                  </a:lnTo>
                  <a:lnTo>
                    <a:pt x="221977" y="26896"/>
                  </a:lnTo>
                  <a:lnTo>
                    <a:pt x="224472" y="2667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0615" y="4242752"/>
              <a:ext cx="399414" cy="78041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213157" y="4263707"/>
              <a:ext cx="248285" cy="642620"/>
            </a:xfrm>
            <a:custGeom>
              <a:avLst/>
              <a:gdLst/>
              <a:ahLst/>
              <a:cxnLst/>
              <a:rect l="l" t="t" r="r" b="b"/>
              <a:pathLst>
                <a:path w="248285" h="642620">
                  <a:moveTo>
                    <a:pt x="164782" y="616584"/>
                  </a:moveTo>
                  <a:lnTo>
                    <a:pt x="157479" y="642302"/>
                  </a:lnTo>
                  <a:lnTo>
                    <a:pt x="241300" y="626427"/>
                  </a:lnTo>
                  <a:lnTo>
                    <a:pt x="235267" y="621029"/>
                  </a:lnTo>
                  <a:lnTo>
                    <a:pt x="175259" y="621029"/>
                  </a:lnTo>
                  <a:lnTo>
                    <a:pt x="164782" y="616584"/>
                  </a:lnTo>
                  <a:close/>
                </a:path>
                <a:path w="248285" h="642620">
                  <a:moveTo>
                    <a:pt x="171767" y="592137"/>
                  </a:moveTo>
                  <a:lnTo>
                    <a:pt x="164782" y="616584"/>
                  </a:lnTo>
                  <a:lnTo>
                    <a:pt x="175259" y="621029"/>
                  </a:lnTo>
                  <a:lnTo>
                    <a:pt x="184784" y="597534"/>
                  </a:lnTo>
                  <a:lnTo>
                    <a:pt x="171767" y="592137"/>
                  </a:lnTo>
                  <a:close/>
                </a:path>
                <a:path w="248285" h="642620">
                  <a:moveTo>
                    <a:pt x="178117" y="568959"/>
                  </a:moveTo>
                  <a:lnTo>
                    <a:pt x="171767" y="592137"/>
                  </a:lnTo>
                  <a:lnTo>
                    <a:pt x="184784" y="597534"/>
                  </a:lnTo>
                  <a:lnTo>
                    <a:pt x="175259" y="621029"/>
                  </a:lnTo>
                  <a:lnTo>
                    <a:pt x="235267" y="621029"/>
                  </a:lnTo>
                  <a:lnTo>
                    <a:pt x="178117" y="568959"/>
                  </a:lnTo>
                  <a:close/>
                </a:path>
                <a:path w="248285" h="642620">
                  <a:moveTo>
                    <a:pt x="246062" y="0"/>
                  </a:moveTo>
                  <a:lnTo>
                    <a:pt x="222250" y="1904"/>
                  </a:lnTo>
                  <a:lnTo>
                    <a:pt x="222884" y="1904"/>
                  </a:lnTo>
                  <a:lnTo>
                    <a:pt x="200342" y="7302"/>
                  </a:lnTo>
                  <a:lnTo>
                    <a:pt x="154939" y="27939"/>
                  </a:lnTo>
                  <a:lnTo>
                    <a:pt x="113029" y="59689"/>
                  </a:lnTo>
                  <a:lnTo>
                    <a:pt x="76200" y="100329"/>
                  </a:lnTo>
                  <a:lnTo>
                    <a:pt x="45084" y="148589"/>
                  </a:lnTo>
                  <a:lnTo>
                    <a:pt x="20954" y="202247"/>
                  </a:lnTo>
                  <a:lnTo>
                    <a:pt x="5714" y="259397"/>
                  </a:lnTo>
                  <a:lnTo>
                    <a:pt x="0" y="318769"/>
                  </a:lnTo>
                  <a:lnTo>
                    <a:pt x="1269" y="347662"/>
                  </a:lnTo>
                  <a:lnTo>
                    <a:pt x="1269" y="348932"/>
                  </a:lnTo>
                  <a:lnTo>
                    <a:pt x="11429" y="407669"/>
                  </a:lnTo>
                  <a:lnTo>
                    <a:pt x="30797" y="463232"/>
                  </a:lnTo>
                  <a:lnTo>
                    <a:pt x="57784" y="514349"/>
                  </a:lnTo>
                  <a:lnTo>
                    <a:pt x="91122" y="559117"/>
                  </a:lnTo>
                  <a:lnTo>
                    <a:pt x="129222" y="595629"/>
                  </a:lnTo>
                  <a:lnTo>
                    <a:pt x="164782" y="616584"/>
                  </a:lnTo>
                  <a:lnTo>
                    <a:pt x="171767" y="592137"/>
                  </a:lnTo>
                  <a:lnTo>
                    <a:pt x="165417" y="589597"/>
                  </a:lnTo>
                  <a:lnTo>
                    <a:pt x="164782" y="589597"/>
                  </a:lnTo>
                  <a:lnTo>
                    <a:pt x="162242" y="588327"/>
                  </a:lnTo>
                  <a:lnTo>
                    <a:pt x="162559" y="588327"/>
                  </a:lnTo>
                  <a:lnTo>
                    <a:pt x="146050" y="576579"/>
                  </a:lnTo>
                  <a:lnTo>
                    <a:pt x="127952" y="561022"/>
                  </a:lnTo>
                  <a:lnTo>
                    <a:pt x="94614" y="523239"/>
                  </a:lnTo>
                  <a:lnTo>
                    <a:pt x="66357" y="478472"/>
                  </a:lnTo>
                  <a:lnTo>
                    <a:pt x="44450" y="428307"/>
                  </a:lnTo>
                  <a:lnTo>
                    <a:pt x="30479" y="374967"/>
                  </a:lnTo>
                  <a:lnTo>
                    <a:pt x="25400" y="320039"/>
                  </a:lnTo>
                  <a:lnTo>
                    <a:pt x="26669" y="292417"/>
                  </a:lnTo>
                  <a:lnTo>
                    <a:pt x="36512" y="238124"/>
                  </a:lnTo>
                  <a:lnTo>
                    <a:pt x="54927" y="186054"/>
                  </a:lnTo>
                  <a:lnTo>
                    <a:pt x="80644" y="138429"/>
                  </a:lnTo>
                  <a:lnTo>
                    <a:pt x="112077" y="96837"/>
                  </a:lnTo>
                  <a:lnTo>
                    <a:pt x="147954" y="63499"/>
                  </a:lnTo>
                  <a:lnTo>
                    <a:pt x="186372" y="39687"/>
                  </a:lnTo>
                  <a:lnTo>
                    <a:pt x="226694" y="26987"/>
                  </a:lnTo>
                  <a:lnTo>
                    <a:pt x="226059" y="26987"/>
                  </a:lnTo>
                  <a:lnTo>
                    <a:pt x="227964" y="26669"/>
                  </a:lnTo>
                  <a:lnTo>
                    <a:pt x="229869" y="26669"/>
                  </a:lnTo>
                  <a:lnTo>
                    <a:pt x="247967" y="25399"/>
                  </a:lnTo>
                  <a:lnTo>
                    <a:pt x="246062" y="0"/>
                  </a:lnTo>
                  <a:close/>
                </a:path>
                <a:path w="248285" h="642620">
                  <a:moveTo>
                    <a:pt x="162242" y="588327"/>
                  </a:moveTo>
                  <a:lnTo>
                    <a:pt x="164782" y="589597"/>
                  </a:lnTo>
                  <a:lnTo>
                    <a:pt x="163512" y="588644"/>
                  </a:lnTo>
                  <a:lnTo>
                    <a:pt x="162242" y="588327"/>
                  </a:lnTo>
                  <a:close/>
                </a:path>
                <a:path w="248285" h="642620">
                  <a:moveTo>
                    <a:pt x="163512" y="588644"/>
                  </a:moveTo>
                  <a:lnTo>
                    <a:pt x="164782" y="589597"/>
                  </a:lnTo>
                  <a:lnTo>
                    <a:pt x="165417" y="589597"/>
                  </a:lnTo>
                  <a:lnTo>
                    <a:pt x="163512" y="588644"/>
                  </a:lnTo>
                  <a:close/>
                </a:path>
                <a:path w="248285" h="642620">
                  <a:moveTo>
                    <a:pt x="162559" y="588327"/>
                  </a:moveTo>
                  <a:lnTo>
                    <a:pt x="162242" y="588327"/>
                  </a:lnTo>
                  <a:lnTo>
                    <a:pt x="163512" y="588644"/>
                  </a:lnTo>
                  <a:lnTo>
                    <a:pt x="162559" y="588327"/>
                  </a:lnTo>
                  <a:close/>
                </a:path>
                <a:path w="248285" h="642620">
                  <a:moveTo>
                    <a:pt x="227964" y="26669"/>
                  </a:moveTo>
                  <a:lnTo>
                    <a:pt x="226059" y="26987"/>
                  </a:lnTo>
                  <a:lnTo>
                    <a:pt x="227012" y="26908"/>
                  </a:lnTo>
                  <a:lnTo>
                    <a:pt x="227964" y="26669"/>
                  </a:lnTo>
                  <a:close/>
                </a:path>
                <a:path w="248285" h="642620">
                  <a:moveTo>
                    <a:pt x="229869" y="26669"/>
                  </a:moveTo>
                  <a:lnTo>
                    <a:pt x="227964" y="26669"/>
                  </a:lnTo>
                  <a:lnTo>
                    <a:pt x="227012" y="26908"/>
                  </a:lnTo>
                  <a:lnTo>
                    <a:pt x="229869" y="2666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r>
              <a:rPr spc="40" dirty="0"/>
              <a:t>68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75030" y="782320"/>
            <a:ext cx="829944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210" dirty="0">
                <a:solidFill>
                  <a:srgbClr val="000000"/>
                </a:solidFill>
              </a:rPr>
              <a:t>N</a:t>
            </a:r>
            <a:r>
              <a:rPr sz="2300" spc="225" dirty="0">
                <a:solidFill>
                  <a:srgbClr val="000000"/>
                </a:solidFill>
              </a:rPr>
              <a:t>m</a:t>
            </a:r>
            <a:r>
              <a:rPr sz="2300" spc="150" dirty="0">
                <a:solidFill>
                  <a:srgbClr val="000000"/>
                </a:solidFill>
              </a:rPr>
              <a:t>a</a:t>
            </a:r>
            <a:r>
              <a:rPr sz="2300" spc="114" dirty="0">
                <a:solidFill>
                  <a:srgbClr val="000000"/>
                </a:solidFill>
              </a:rPr>
              <a:t>p</a:t>
            </a:r>
            <a:endParaRPr sz="2300"/>
          </a:p>
        </p:txBody>
      </p:sp>
      <p:sp>
        <p:nvSpPr>
          <p:cNvPr id="16" name="object 16"/>
          <p:cNvSpPr txBox="1"/>
          <p:nvPr/>
        </p:nvSpPr>
        <p:spPr>
          <a:xfrm>
            <a:off x="898525" y="1484629"/>
            <a:ext cx="4069715" cy="951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98450" marR="5080" indent="-285750">
              <a:lnSpc>
                <a:spcPts val="1510"/>
              </a:lnSpc>
              <a:spcBef>
                <a:spcPts val="19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95" dirty="0">
                <a:latin typeface="Calibri"/>
                <a:cs typeface="Calibri"/>
              </a:rPr>
              <a:t>Σαρώστε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όλες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65" dirty="0">
                <a:latin typeface="Calibri"/>
                <a:cs typeface="Calibri"/>
              </a:rPr>
              <a:t>τις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ανοικτές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θύρες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στο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δίκτυο/μια </a:t>
            </a:r>
            <a:r>
              <a:rPr sz="1300" spc="-27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συγκεκριμένη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90" dirty="0">
                <a:latin typeface="Calibri"/>
                <a:cs typeface="Calibri"/>
              </a:rPr>
              <a:t>συσκευή:</a:t>
            </a:r>
            <a:endParaRPr sz="13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80"/>
              </a:spcBef>
              <a:buSzPct val="138461"/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300" spc="95" dirty="0">
                <a:latin typeface="Calibri"/>
                <a:cs typeface="Calibri"/>
              </a:rPr>
              <a:t>Sudo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114" dirty="0" err="1">
                <a:latin typeface="Calibri"/>
                <a:cs typeface="Calibri"/>
              </a:rPr>
              <a:t>Namp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lang="en-US" sz="1300" spc="30" dirty="0">
                <a:latin typeface="Calibri"/>
                <a:cs typeface="Calibri"/>
              </a:rPr>
              <a:t>–</a:t>
            </a:r>
            <a:r>
              <a:rPr lang="en-US" sz="1300" spc="30" dirty="0" err="1">
                <a:latin typeface="Calibri"/>
                <a:cs typeface="Calibri"/>
              </a:rPr>
              <a:t>sT</a:t>
            </a:r>
            <a:r>
              <a:rPr lang="en-US" sz="1300" spc="30" dirty="0">
                <a:latin typeface="Calibri"/>
                <a:cs typeface="Calibri"/>
              </a:rPr>
              <a:t> –p </a:t>
            </a:r>
            <a:r>
              <a:rPr sz="1300" spc="80" dirty="0">
                <a:latin typeface="Calibri"/>
                <a:cs typeface="Calibri"/>
              </a:rPr>
              <a:t>&lt;αριθμοί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80" dirty="0">
                <a:latin typeface="Calibri"/>
                <a:cs typeface="Calibri"/>
              </a:rPr>
              <a:t>λιμένων&gt;</a:t>
            </a:r>
            <a:endParaRPr sz="1300" dirty="0">
              <a:latin typeface="Calibri"/>
              <a:cs typeface="Calibri"/>
            </a:endParaRPr>
          </a:p>
          <a:p>
            <a:pPr marL="755650">
              <a:lnSpc>
                <a:spcPct val="100000"/>
              </a:lnSpc>
              <a:spcBef>
                <a:spcPts val="585"/>
              </a:spcBef>
            </a:pPr>
            <a:r>
              <a:rPr sz="1300" spc="80" dirty="0">
                <a:latin typeface="Calibri"/>
                <a:cs typeface="Calibri"/>
              </a:rPr>
              <a:t>&lt;δίκτυο&gt;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8525" y="3028950"/>
            <a:ext cx="4354195" cy="87693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98450" marR="203835" indent="-285750">
              <a:lnSpc>
                <a:spcPct val="101800"/>
              </a:lnSpc>
              <a:spcBef>
                <a:spcPts val="7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95" dirty="0">
                <a:latin typeface="Calibri"/>
                <a:cs typeface="Calibri"/>
              </a:rPr>
              <a:t>sT: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TCP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(Transmission</a:t>
            </a:r>
            <a:r>
              <a:rPr sz="1300" spc="395" dirty="0">
                <a:latin typeface="Calibri"/>
                <a:cs typeface="Calibri"/>
              </a:rPr>
              <a:t> </a:t>
            </a:r>
            <a:r>
              <a:rPr sz="1300" spc="140" dirty="0">
                <a:latin typeface="Calibri"/>
                <a:cs typeface="Calibri"/>
              </a:rPr>
              <a:t>που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χρησιμοποιείται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στο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διαδίκτυο)</a:t>
            </a:r>
            <a:endParaRPr sz="1300">
              <a:latin typeface="Calibri"/>
              <a:cs typeface="Calibri"/>
            </a:endParaRPr>
          </a:p>
          <a:p>
            <a:pPr marL="298450" marR="5080" indent="-285750">
              <a:lnSpc>
                <a:spcPts val="1510"/>
              </a:lnSpc>
              <a:spcBef>
                <a:spcPts val="580"/>
              </a:spcBef>
              <a:buSzPct val="138461"/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300" spc="100" dirty="0">
                <a:latin typeface="Calibri"/>
                <a:cs typeface="Calibri"/>
              </a:rPr>
              <a:t>p: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θύρες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(μπορείτε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να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20" dirty="0">
                <a:latin typeface="Calibri"/>
                <a:cs typeface="Calibri"/>
              </a:rPr>
              <a:t>χρησιμοποιήσετε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135" dirty="0">
                <a:latin typeface="Calibri"/>
                <a:cs typeface="Calibri"/>
              </a:rPr>
              <a:t>κόμμα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85" dirty="0">
                <a:latin typeface="Calibri"/>
                <a:cs typeface="Calibri"/>
              </a:rPr>
              <a:t>","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110" dirty="0">
                <a:latin typeface="Calibri"/>
                <a:cs typeface="Calibri"/>
              </a:rPr>
              <a:t>για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30" dirty="0">
                <a:latin typeface="Calibri"/>
                <a:cs typeface="Calibri"/>
              </a:rPr>
              <a:t>πολλαπλή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αναζήτηση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125" dirty="0">
                <a:latin typeface="Calibri"/>
                <a:cs typeface="Calibri"/>
              </a:rPr>
              <a:t>θυρών)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02600" y="2606675"/>
            <a:ext cx="5365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65" dirty="0">
                <a:solidFill>
                  <a:srgbClr val="00AF4F"/>
                </a:solidFill>
                <a:latin typeface="Calibri"/>
                <a:cs typeface="Calibri"/>
              </a:rPr>
              <a:t>Ανοίξτε</a:t>
            </a:r>
            <a:r>
              <a:rPr sz="800" spc="-35" dirty="0">
                <a:solidFill>
                  <a:srgbClr val="00AF4F"/>
                </a:solidFill>
                <a:latin typeface="Calibri"/>
                <a:cs typeface="Calibri"/>
              </a:rPr>
              <a:t> </a:t>
            </a:r>
            <a:r>
              <a:rPr sz="800" spc="80" dirty="0">
                <a:solidFill>
                  <a:srgbClr val="00AF4F"/>
                </a:solidFill>
                <a:latin typeface="Calibri"/>
                <a:cs typeface="Calibri"/>
              </a:rPr>
              <a:t>το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91805" y="3559492"/>
            <a:ext cx="41973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90" dirty="0">
                <a:solidFill>
                  <a:srgbClr val="FF0000"/>
                </a:solidFill>
                <a:latin typeface="Calibri"/>
                <a:cs typeface="Calibri"/>
              </a:rPr>
              <a:t>Κ</a:t>
            </a:r>
            <a:r>
              <a:rPr sz="800" spc="75" dirty="0">
                <a:solidFill>
                  <a:srgbClr val="FF0000"/>
                </a:solidFill>
                <a:latin typeface="Calibri"/>
                <a:cs typeface="Calibri"/>
              </a:rPr>
              <a:t>λ</a:t>
            </a:r>
            <a:r>
              <a:rPr sz="800" spc="80" dirty="0">
                <a:solidFill>
                  <a:srgbClr val="FF0000"/>
                </a:solidFill>
                <a:latin typeface="Calibri"/>
                <a:cs typeface="Calibri"/>
              </a:rPr>
              <a:t>ε</a:t>
            </a:r>
            <a:r>
              <a:rPr sz="800" spc="45" dirty="0">
                <a:solidFill>
                  <a:srgbClr val="FF0000"/>
                </a:solidFill>
                <a:latin typeface="Calibri"/>
                <a:cs typeface="Calibri"/>
              </a:rPr>
              <a:t>ι</a:t>
            </a:r>
            <a:r>
              <a:rPr sz="800" spc="90" dirty="0">
                <a:solidFill>
                  <a:srgbClr val="FF0000"/>
                </a:solidFill>
                <a:latin typeface="Calibri"/>
                <a:cs typeface="Calibri"/>
              </a:rPr>
              <a:t>σ</a:t>
            </a:r>
            <a:r>
              <a:rPr sz="800" spc="65" dirty="0">
                <a:solidFill>
                  <a:srgbClr val="FF0000"/>
                </a:solidFill>
                <a:latin typeface="Calibri"/>
                <a:cs typeface="Calibri"/>
              </a:rPr>
              <a:t>τ</a:t>
            </a:r>
            <a:r>
              <a:rPr sz="800" spc="105" dirty="0">
                <a:solidFill>
                  <a:srgbClr val="FF0000"/>
                </a:solidFill>
                <a:latin typeface="Calibri"/>
                <a:cs typeface="Calibri"/>
              </a:rPr>
              <a:t>ό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43875" y="4652962"/>
            <a:ext cx="41973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90" dirty="0">
                <a:solidFill>
                  <a:srgbClr val="FF0000"/>
                </a:solidFill>
                <a:latin typeface="Calibri"/>
                <a:cs typeface="Calibri"/>
              </a:rPr>
              <a:t>Κ</a:t>
            </a:r>
            <a:r>
              <a:rPr sz="800" spc="75" dirty="0">
                <a:solidFill>
                  <a:srgbClr val="FF0000"/>
                </a:solidFill>
                <a:latin typeface="Calibri"/>
                <a:cs typeface="Calibri"/>
              </a:rPr>
              <a:t>λ</a:t>
            </a:r>
            <a:r>
              <a:rPr sz="800" spc="80" dirty="0">
                <a:solidFill>
                  <a:srgbClr val="FF0000"/>
                </a:solidFill>
                <a:latin typeface="Calibri"/>
                <a:cs typeface="Calibri"/>
              </a:rPr>
              <a:t>ε</a:t>
            </a:r>
            <a:r>
              <a:rPr sz="800" spc="45" dirty="0">
                <a:solidFill>
                  <a:srgbClr val="FF0000"/>
                </a:solidFill>
                <a:latin typeface="Calibri"/>
                <a:cs typeface="Calibri"/>
              </a:rPr>
              <a:t>ι</a:t>
            </a:r>
            <a:r>
              <a:rPr sz="800" spc="90" dirty="0">
                <a:solidFill>
                  <a:srgbClr val="FF0000"/>
                </a:solidFill>
                <a:latin typeface="Calibri"/>
                <a:cs typeface="Calibri"/>
              </a:rPr>
              <a:t>σ</a:t>
            </a:r>
            <a:r>
              <a:rPr sz="800" spc="65" dirty="0">
                <a:solidFill>
                  <a:srgbClr val="FF0000"/>
                </a:solidFill>
                <a:latin typeface="Calibri"/>
                <a:cs typeface="Calibri"/>
              </a:rPr>
              <a:t>τ</a:t>
            </a:r>
            <a:r>
              <a:rPr sz="800" spc="105" dirty="0">
                <a:solidFill>
                  <a:srgbClr val="FF0000"/>
                </a:solidFill>
                <a:latin typeface="Calibri"/>
                <a:cs typeface="Calibri"/>
              </a:rPr>
              <a:t>ό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290" y="0"/>
            <a:ext cx="11392535" cy="6883400"/>
            <a:chOff x="796290" y="0"/>
            <a:chExt cx="1139253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9" y="0"/>
              <a:ext cx="6068695" cy="6851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3977" y="60960"/>
              <a:ext cx="7034847" cy="6797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7652" y="255587"/>
              <a:ext cx="6557644" cy="6346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6290" y="4458970"/>
              <a:ext cx="4201477" cy="214344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75030" y="320675"/>
            <a:ext cx="4170679" cy="89408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2190"/>
              </a:lnSpc>
              <a:spcBef>
                <a:spcPts val="395"/>
              </a:spcBef>
            </a:pPr>
            <a:r>
              <a:rPr sz="2050" spc="-5" dirty="0">
                <a:solidFill>
                  <a:srgbClr val="FFBA00"/>
                </a:solidFill>
              </a:rPr>
              <a:t>Συνδεθείτε</a:t>
            </a:r>
            <a:r>
              <a:rPr sz="2050" spc="-10" dirty="0">
                <a:solidFill>
                  <a:srgbClr val="FFBA00"/>
                </a:solidFill>
              </a:rPr>
              <a:t> </a:t>
            </a:r>
            <a:r>
              <a:rPr sz="2050" spc="-5" dirty="0">
                <a:solidFill>
                  <a:srgbClr val="FFBA00"/>
                </a:solidFill>
              </a:rPr>
              <a:t>με</a:t>
            </a:r>
            <a:r>
              <a:rPr sz="2050" spc="-10" dirty="0">
                <a:solidFill>
                  <a:srgbClr val="FFBA00"/>
                </a:solidFill>
              </a:rPr>
              <a:t> </a:t>
            </a:r>
            <a:r>
              <a:rPr sz="2050" spc="-5" dirty="0">
                <a:solidFill>
                  <a:srgbClr val="FFBA00"/>
                </a:solidFill>
              </a:rPr>
              <a:t>το CyberSecPro:</a:t>
            </a:r>
            <a:r>
              <a:rPr sz="2050" spc="-10" dirty="0">
                <a:solidFill>
                  <a:srgbClr val="FFBA00"/>
                </a:solidFill>
              </a:rPr>
              <a:t> </a:t>
            </a:r>
            <a:r>
              <a:rPr sz="2050" dirty="0">
                <a:solidFill>
                  <a:srgbClr val="FFBA00"/>
                </a:solidFill>
              </a:rPr>
              <a:t>Πώς</a:t>
            </a:r>
            <a:r>
              <a:rPr sz="2050" spc="25" dirty="0">
                <a:solidFill>
                  <a:srgbClr val="FFBA00"/>
                </a:solidFill>
              </a:rPr>
              <a:t> </a:t>
            </a:r>
            <a:r>
              <a:rPr sz="2050" spc="95" dirty="0">
                <a:solidFill>
                  <a:srgbClr val="000000"/>
                </a:solidFill>
              </a:rPr>
              <a:t>να </a:t>
            </a:r>
            <a:r>
              <a:rPr sz="2050" spc="-495" dirty="0">
                <a:solidFill>
                  <a:srgbClr val="000000"/>
                </a:solidFill>
              </a:rPr>
              <a:t> </a:t>
            </a:r>
            <a:r>
              <a:rPr sz="2050" spc="85" dirty="0">
                <a:solidFill>
                  <a:srgbClr val="000000"/>
                </a:solidFill>
              </a:rPr>
              <a:t>εγγραφείτε και </a:t>
            </a:r>
            <a:r>
              <a:rPr sz="2050" spc="90" dirty="0">
                <a:solidFill>
                  <a:srgbClr val="000000"/>
                </a:solidFill>
              </a:rPr>
              <a:t>άλλες πρακτικές </a:t>
            </a:r>
            <a:r>
              <a:rPr sz="2050" spc="95" dirty="0">
                <a:solidFill>
                  <a:srgbClr val="000000"/>
                </a:solidFill>
              </a:rPr>
              <a:t> </a:t>
            </a:r>
            <a:r>
              <a:rPr sz="2050" spc="90" dirty="0">
                <a:solidFill>
                  <a:srgbClr val="000000"/>
                </a:solidFill>
              </a:rPr>
              <a:t>πληροφορίες</a:t>
            </a:r>
            <a:endParaRPr sz="2050"/>
          </a:p>
        </p:txBody>
      </p:sp>
      <p:sp>
        <p:nvSpPr>
          <p:cNvPr id="9" name="object 9"/>
          <p:cNvSpPr txBox="1"/>
          <p:nvPr/>
        </p:nvSpPr>
        <p:spPr>
          <a:xfrm>
            <a:off x="875030" y="1935521"/>
            <a:ext cx="3899535" cy="14084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229"/>
              </a:spcBef>
              <a:buClr>
                <a:srgbClr val="FFBA00"/>
              </a:buClr>
              <a:buSzPct val="139130"/>
              <a:buAutoNum type="arabicPeriod"/>
              <a:tabLst>
                <a:tab pos="354330" algn="l"/>
                <a:tab pos="354965" algn="l"/>
              </a:tabLst>
            </a:pPr>
            <a:r>
              <a:rPr sz="1150" spc="35" dirty="0">
                <a:latin typeface="Calibri"/>
                <a:cs typeface="Calibri"/>
              </a:rPr>
              <a:t>Ιστοσελίδα:</a:t>
            </a:r>
            <a:endParaRPr sz="1150">
              <a:latin typeface="Calibri"/>
              <a:cs typeface="Calibri"/>
            </a:endParaRPr>
          </a:p>
          <a:p>
            <a:pPr marL="342900">
              <a:lnSpc>
                <a:spcPct val="100000"/>
              </a:lnSpc>
              <a:spcBef>
                <a:spcPts val="95"/>
              </a:spcBef>
            </a:pPr>
            <a:r>
              <a:rPr sz="1150" u="sng" spc="9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6"/>
              </a:rPr>
              <a:t>www.cybersecpro-proje</a:t>
            </a:r>
            <a:r>
              <a:rPr sz="1150" u="sng" spc="9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ct.eu</a:t>
            </a:r>
            <a:endParaRPr sz="1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Clr>
                <a:srgbClr val="FFBA00"/>
              </a:buClr>
              <a:buSzPct val="139130"/>
              <a:buAutoNum type="arabicPeriod" startAt="2"/>
              <a:tabLst>
                <a:tab pos="354965" algn="l"/>
                <a:tab pos="355600" algn="l"/>
              </a:tabLst>
            </a:pPr>
            <a:r>
              <a:rPr sz="1150" spc="90" dirty="0">
                <a:latin typeface="Calibri"/>
                <a:cs typeface="Calibri"/>
              </a:rPr>
              <a:t>X</a:t>
            </a:r>
            <a:r>
              <a:rPr sz="1150" spc="40" dirty="0">
                <a:latin typeface="Calibri"/>
                <a:cs typeface="Calibri"/>
              </a:rPr>
              <a:t> </a:t>
            </a:r>
            <a:r>
              <a:rPr sz="1150" spc="60" dirty="0">
                <a:latin typeface="Calibri"/>
                <a:cs typeface="Calibri"/>
              </a:rPr>
              <a:t>(Twitter):</a:t>
            </a:r>
            <a:r>
              <a:rPr sz="1150" spc="50" dirty="0">
                <a:latin typeface="Calibri"/>
                <a:cs typeface="Calibri"/>
              </a:rPr>
              <a:t> </a:t>
            </a:r>
            <a:r>
              <a:rPr sz="1150" spc="65" dirty="0">
                <a:latin typeface="Calibri"/>
                <a:cs typeface="Calibri"/>
              </a:rPr>
              <a:t>https://</a:t>
            </a:r>
            <a:r>
              <a:rPr sz="115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twitter.com/CyberSecPro_eu</a:t>
            </a:r>
            <a:endParaRPr sz="1150">
              <a:latin typeface="Calibri"/>
              <a:cs typeface="Calibri"/>
            </a:endParaRPr>
          </a:p>
          <a:p>
            <a:pPr marL="355600" marR="5080" indent="-342900">
              <a:lnSpc>
                <a:spcPct val="82800"/>
              </a:lnSpc>
              <a:spcBef>
                <a:spcPts val="1395"/>
              </a:spcBef>
              <a:buClr>
                <a:srgbClr val="FFBA00"/>
              </a:buClr>
              <a:buSzPct val="139130"/>
              <a:buAutoNum type="arabicPeriod" startAt="2"/>
              <a:tabLst>
                <a:tab pos="354965" algn="l"/>
                <a:tab pos="355600" algn="l"/>
              </a:tabLst>
            </a:pPr>
            <a:r>
              <a:rPr sz="1150" spc="60" dirty="0">
                <a:latin typeface="Calibri"/>
                <a:cs typeface="Calibri"/>
              </a:rPr>
              <a:t>LinkedIn:</a:t>
            </a:r>
            <a:r>
              <a:rPr sz="1150" spc="6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1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  <a:hlinkClick r:id="rId7"/>
              </a:rPr>
              <a:t>www.linkedin.com/compan</a:t>
            </a:r>
            <a:r>
              <a:rPr sz="115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y/cybersecpro- </a:t>
            </a:r>
            <a:r>
              <a:rPr sz="1150" spc="-24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15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euproject/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72" y="0"/>
            <a:ext cx="12167870" cy="6880225"/>
            <a:chOff x="21272" y="0"/>
            <a:chExt cx="12167870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8432" y="2935287"/>
              <a:ext cx="4072254" cy="34410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64330" y="3130550"/>
              <a:ext cx="3484879" cy="28530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272" y="2935287"/>
              <a:ext cx="4248785" cy="34410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947" y="3130550"/>
              <a:ext cx="3662045" cy="285305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57997" y="4364354"/>
              <a:ext cx="4251960" cy="222250"/>
            </a:xfrm>
            <a:custGeom>
              <a:avLst/>
              <a:gdLst/>
              <a:ahLst/>
              <a:cxnLst/>
              <a:rect l="l" t="t" r="r" b="b"/>
              <a:pathLst>
                <a:path w="4251960" h="222250">
                  <a:moveTo>
                    <a:pt x="0" y="86995"/>
                  </a:moveTo>
                  <a:lnTo>
                    <a:pt x="1035050" y="86995"/>
                  </a:lnTo>
                  <a:lnTo>
                    <a:pt x="1035050" y="222250"/>
                  </a:lnTo>
                  <a:lnTo>
                    <a:pt x="0" y="222250"/>
                  </a:lnTo>
                  <a:lnTo>
                    <a:pt x="0" y="86995"/>
                  </a:lnTo>
                </a:path>
                <a:path w="4251960" h="222250">
                  <a:moveTo>
                    <a:pt x="3439477" y="0"/>
                  </a:moveTo>
                  <a:lnTo>
                    <a:pt x="4251642" y="0"/>
                  </a:lnTo>
                  <a:lnTo>
                    <a:pt x="4251642" y="133667"/>
                  </a:lnTo>
                  <a:lnTo>
                    <a:pt x="3439477" y="133667"/>
                  </a:lnTo>
                  <a:lnTo>
                    <a:pt x="3439477" y="0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65465" y="615632"/>
              <a:ext cx="3444240" cy="25298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58822" y="810577"/>
              <a:ext cx="2857817" cy="19434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88617" y="2920047"/>
              <a:ext cx="4200207" cy="34563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83562" y="3114675"/>
              <a:ext cx="3689984" cy="286956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976042" y="3610292"/>
              <a:ext cx="812165" cy="133985"/>
            </a:xfrm>
            <a:custGeom>
              <a:avLst/>
              <a:gdLst/>
              <a:ahLst/>
              <a:cxnLst/>
              <a:rect l="l" t="t" r="r" b="b"/>
              <a:pathLst>
                <a:path w="812165" h="133985">
                  <a:moveTo>
                    <a:pt x="0" y="0"/>
                  </a:moveTo>
                  <a:lnTo>
                    <a:pt x="812165" y="0"/>
                  </a:lnTo>
                  <a:lnTo>
                    <a:pt x="812165" y="133667"/>
                  </a:lnTo>
                  <a:lnTo>
                    <a:pt x="0" y="133667"/>
                  </a:lnTo>
                  <a:lnTo>
                    <a:pt x="0" y="0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179175" y="6351904"/>
            <a:ext cx="13335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0"/>
              </a:lnSpc>
            </a:pPr>
            <a:fld id="{81D60167-4931-47E6-BA6A-407CBD079E47}" type="slidenum">
              <a:rPr sz="800" spc="40" dirty="0">
                <a:latin typeface="Calibri"/>
                <a:cs typeface="Calibri"/>
              </a:rPr>
              <a:t>7</a:t>
            </a:fld>
            <a:endParaRPr sz="8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75030" y="619759"/>
            <a:ext cx="10817225" cy="423834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indent="166370">
              <a:lnSpc>
                <a:spcPts val="2990"/>
              </a:lnSpc>
              <a:spcBef>
                <a:spcPts val="305"/>
              </a:spcBef>
            </a:pPr>
            <a:r>
              <a:rPr lang="el-GR" spc="130" dirty="0">
                <a:solidFill>
                  <a:srgbClr val="000000"/>
                </a:solidFill>
              </a:rPr>
              <a:t>Εγκατάσταση </a:t>
            </a:r>
            <a:r>
              <a:rPr lang="en-US" spc="130" dirty="0">
                <a:solidFill>
                  <a:srgbClr val="000000"/>
                </a:solidFill>
              </a:rPr>
              <a:t>GNS3</a:t>
            </a:r>
            <a:endParaRPr spc="105" dirty="0">
              <a:solidFill>
                <a:srgbClr val="000000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4733" y="1437321"/>
            <a:ext cx="10871200" cy="903452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685"/>
              </a:spcBef>
              <a:buClr>
                <a:srgbClr val="FFBA00"/>
              </a:buClr>
              <a:buSzPct val="138461"/>
              <a:buFont typeface="Arial"/>
              <a:buChar char="•"/>
              <a:tabLst>
                <a:tab pos="583565" algn="l"/>
                <a:tab pos="584200" algn="l"/>
                <a:tab pos="1946910" algn="l"/>
                <a:tab pos="2764790" algn="l"/>
                <a:tab pos="3474085" algn="l"/>
                <a:tab pos="4047490" algn="l"/>
                <a:tab pos="4987290" algn="l"/>
              </a:tabLst>
            </a:pPr>
            <a:r>
              <a:rPr lang="el-GR" sz="1400" dirty="0"/>
              <a:t>Κατεβάστε το </a:t>
            </a:r>
            <a:r>
              <a:rPr lang="el-GR" sz="1400" b="1" dirty="0"/>
              <a:t>GNS3</a:t>
            </a:r>
            <a:r>
              <a:rPr lang="el-GR" sz="1400" dirty="0"/>
              <a:t> από την επίσημη ιστοσελίδα:</a:t>
            </a:r>
            <a:br>
              <a:rPr lang="el-GR" sz="1400" dirty="0"/>
            </a:br>
            <a:r>
              <a:rPr lang="el-GR" sz="1400" b="1" dirty="0"/>
              <a:t>Software | GNS3</a:t>
            </a:r>
            <a:r>
              <a:rPr lang="el-GR" sz="1400" dirty="0"/>
              <a:t>, και στη συνέχεια προχωρήστε στην </a:t>
            </a:r>
            <a:r>
              <a:rPr lang="el-GR" sz="1400" b="1" dirty="0"/>
              <a:t>εγκατάστασή του</a:t>
            </a:r>
            <a:r>
              <a:rPr lang="el-GR" sz="1400" dirty="0"/>
              <a:t>.</a:t>
            </a:r>
            <a:endParaRPr sz="1650" dirty="0">
              <a:latin typeface="Calibri"/>
              <a:cs typeface="Calibri"/>
            </a:endParaRPr>
          </a:p>
          <a:p>
            <a:pPr marL="584200" marR="5377180" indent="-571500">
              <a:lnSpc>
                <a:spcPts val="1520"/>
              </a:lnSpc>
              <a:buClr>
                <a:srgbClr val="FFBA00"/>
              </a:buClr>
              <a:buSzPct val="138461"/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sz="1300" b="1" spc="95" dirty="0">
                <a:solidFill>
                  <a:srgbClr val="0D0D0D"/>
                </a:solidFill>
                <a:latin typeface="Calibri"/>
                <a:cs typeface="Calibri"/>
              </a:rPr>
              <a:t>Κατεβάστε</a:t>
            </a:r>
            <a:r>
              <a:rPr sz="1300" b="1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85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90" dirty="0">
                <a:solidFill>
                  <a:srgbClr val="0D0D0D"/>
                </a:solidFill>
                <a:latin typeface="Calibri"/>
                <a:cs typeface="Calibri"/>
              </a:rPr>
              <a:t>αρχείο</a:t>
            </a:r>
            <a:r>
              <a:rPr sz="13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95" dirty="0">
                <a:solidFill>
                  <a:srgbClr val="0D0D0D"/>
                </a:solidFill>
                <a:latin typeface="Calibri"/>
                <a:cs typeface="Calibri"/>
              </a:rPr>
              <a:t>εγκατάστασης</a:t>
            </a:r>
            <a:r>
              <a:rPr sz="1300" b="1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90" dirty="0">
                <a:solidFill>
                  <a:srgbClr val="0D0D0D"/>
                </a:solidFill>
                <a:latin typeface="Calibri"/>
                <a:cs typeface="Calibri"/>
              </a:rPr>
              <a:t>λογισμικού</a:t>
            </a:r>
            <a:r>
              <a:rPr sz="13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110" dirty="0">
                <a:solidFill>
                  <a:srgbClr val="0D0D0D"/>
                </a:solidFill>
                <a:latin typeface="Calibri"/>
                <a:cs typeface="Calibri"/>
              </a:rPr>
              <a:t>GNS3</a:t>
            </a:r>
            <a:r>
              <a:rPr sz="1300" b="1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14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300" b="1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95" dirty="0">
                <a:solidFill>
                  <a:srgbClr val="0D0D0D"/>
                </a:solidFill>
                <a:latin typeface="Calibri"/>
                <a:cs typeface="Calibri"/>
              </a:rPr>
              <a:t>με </a:t>
            </a:r>
            <a:r>
              <a:rPr sz="1300" b="1" spc="-2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105" dirty="0">
                <a:solidFill>
                  <a:srgbClr val="0D0D0D"/>
                </a:solidFill>
                <a:latin typeface="Calibri"/>
                <a:cs typeface="Calibri"/>
              </a:rPr>
              <a:t>βάση</a:t>
            </a:r>
            <a:r>
              <a:rPr sz="1300" b="1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90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b="1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14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3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105" dirty="0">
                <a:solidFill>
                  <a:srgbClr val="0D0D0D"/>
                </a:solidFill>
                <a:latin typeface="Calibri"/>
                <a:cs typeface="Calibri"/>
              </a:rPr>
              <a:t>που</a:t>
            </a:r>
            <a:r>
              <a:rPr sz="1300" b="1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b="1" spc="85" dirty="0">
                <a:solidFill>
                  <a:srgbClr val="0D0D0D"/>
                </a:solidFill>
                <a:latin typeface="Calibri"/>
                <a:cs typeface="Calibri"/>
              </a:rPr>
              <a:t>προτιμάτε:</a:t>
            </a:r>
            <a:r>
              <a:rPr sz="1300" b="1" spc="5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15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Λογισμικό</a:t>
            </a:r>
            <a:r>
              <a:rPr sz="11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15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|</a:t>
            </a:r>
            <a:r>
              <a:rPr sz="11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150" u="sng" spc="9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GNS3</a:t>
            </a:r>
            <a:endParaRPr sz="11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52252" y="0"/>
            <a:ext cx="8136890" cy="6880225"/>
            <a:chOff x="4052252" y="0"/>
            <a:chExt cx="8136890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38862" y="0"/>
              <a:ext cx="605028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9720" y="5059679"/>
              <a:ext cx="932814" cy="17983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443730" y="5079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>
                  <a:moveTo>
                    <a:pt x="1321435" y="2283142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192" y="2388870"/>
                  </a:lnTo>
                  <a:lnTo>
                    <a:pt x="1159192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1107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3142"/>
                  </a:lnTo>
                  <a:close/>
                </a:path>
                <a:path w="2545079" h="6837045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837" y="2313305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5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20152" y="3457892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680"/>
                  </a:lnTo>
                  <a:lnTo>
                    <a:pt x="1403985" y="3662680"/>
                  </a:lnTo>
                  <a:lnTo>
                    <a:pt x="1354137" y="3657282"/>
                  </a:lnTo>
                  <a:lnTo>
                    <a:pt x="1298892" y="3630295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5" y="3463925"/>
                  </a:lnTo>
                  <a:lnTo>
                    <a:pt x="1502092" y="2512695"/>
                  </a:lnTo>
                  <a:lnTo>
                    <a:pt x="1508442" y="2464117"/>
                  </a:lnTo>
                  <a:lnTo>
                    <a:pt x="1502092" y="2417127"/>
                  </a:lnTo>
                  <a:lnTo>
                    <a:pt x="1483995" y="2373947"/>
                  </a:lnTo>
                  <a:lnTo>
                    <a:pt x="1455737" y="2336800"/>
                  </a:lnTo>
                  <a:lnTo>
                    <a:pt x="1418272" y="2307590"/>
                  </a:lnTo>
                  <a:close/>
                </a:path>
                <a:path w="2545079" h="6837045">
                  <a:moveTo>
                    <a:pt x="2545079" y="0"/>
                  </a:moveTo>
                  <a:lnTo>
                    <a:pt x="2518410" y="0"/>
                  </a:lnTo>
                  <a:lnTo>
                    <a:pt x="1939290" y="2100897"/>
                  </a:lnTo>
                  <a:lnTo>
                    <a:pt x="1547495" y="3546157"/>
                  </a:lnTo>
                  <a:lnTo>
                    <a:pt x="1526540" y="3591877"/>
                  </a:lnTo>
                  <a:lnTo>
                    <a:pt x="1493520" y="3627755"/>
                  </a:lnTo>
                  <a:lnTo>
                    <a:pt x="1451610" y="3652202"/>
                  </a:lnTo>
                  <a:lnTo>
                    <a:pt x="1403985" y="3662680"/>
                  </a:lnTo>
                  <a:lnTo>
                    <a:pt x="1490662" y="3662680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90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79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63365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CSP004_C_E:</a:t>
            </a:r>
            <a:r>
              <a:rPr sz="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0" dirty="0">
                <a:solidFill>
                  <a:srgbClr val="FFFFFF"/>
                </a:solidFill>
                <a:latin typeface="Calibri"/>
                <a:cs typeface="Calibri"/>
              </a:rPr>
              <a:t>Abdelkader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75" dirty="0">
                <a:solidFill>
                  <a:srgbClr val="FFFFFF"/>
                </a:solidFill>
                <a:latin typeface="Calibri"/>
                <a:cs typeface="Calibri"/>
              </a:rPr>
              <a:t>Shaaban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5" dirty="0">
                <a:solidFill>
                  <a:srgbClr val="FFFFFF"/>
                </a:solidFill>
                <a:latin typeface="Calibri"/>
                <a:cs typeface="Calibri"/>
              </a:rPr>
              <a:t>Stefan</a:t>
            </a:r>
            <a:r>
              <a:rPr sz="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60" dirty="0">
                <a:solidFill>
                  <a:srgbClr val="FFFFFF"/>
                </a:solidFill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048500" y="2153920"/>
            <a:ext cx="3829685" cy="688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50" spc="254" dirty="0">
                <a:solidFill>
                  <a:srgbClr val="FFBA00"/>
                </a:solidFill>
                <a:latin typeface="Calibri"/>
                <a:cs typeface="Calibri"/>
              </a:rPr>
              <a:t>Σας</a:t>
            </a:r>
            <a:r>
              <a:rPr sz="4350" spc="270" dirty="0">
                <a:solidFill>
                  <a:srgbClr val="FFBA00"/>
                </a:solidFill>
                <a:latin typeface="Calibri"/>
                <a:cs typeface="Calibri"/>
              </a:rPr>
              <a:t> </a:t>
            </a:r>
            <a:r>
              <a:rPr sz="4350" spc="275" dirty="0">
                <a:solidFill>
                  <a:srgbClr val="FFBA00"/>
                </a:solidFill>
                <a:latin typeface="Calibri"/>
                <a:cs typeface="Calibri"/>
              </a:rPr>
              <a:t>ευχαριστώ</a:t>
            </a:r>
            <a:endParaRPr sz="4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48500" y="3493134"/>
            <a:ext cx="3142615" cy="130548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l"/>
            <a:r>
              <a:rPr sz="1150" spc="85" dirty="0">
                <a:solidFill>
                  <a:srgbClr val="FFFFFF"/>
                </a:solidFill>
                <a:latin typeface="Calibri"/>
                <a:cs typeface="Calibri"/>
              </a:rPr>
              <a:t>Παρακαλούμε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0" dirty="0">
                <a:solidFill>
                  <a:srgbClr val="FFFFFF"/>
                </a:solidFill>
                <a:latin typeface="Calibri"/>
                <a:cs typeface="Calibri"/>
              </a:rPr>
              <a:t>στείλτε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όλες</a:t>
            </a:r>
            <a:r>
              <a:rPr sz="11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55" dirty="0">
                <a:solidFill>
                  <a:srgbClr val="FFFFFF"/>
                </a:solidFill>
                <a:latin typeface="Calibri"/>
                <a:cs typeface="Calibri"/>
              </a:rPr>
              <a:t>τις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75" dirty="0">
                <a:solidFill>
                  <a:srgbClr val="FFFFFF"/>
                </a:solidFill>
                <a:latin typeface="Calibri"/>
                <a:cs typeface="Calibri"/>
              </a:rPr>
              <a:t>ερωτήσεις</a:t>
            </a:r>
            <a:r>
              <a:rPr sz="11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80" dirty="0" err="1">
                <a:solidFill>
                  <a:srgbClr val="FFFFFF"/>
                </a:solidFill>
                <a:latin typeface="Calibri"/>
                <a:cs typeface="Calibri"/>
              </a:rPr>
              <a:t>στη</a:t>
            </a:r>
            <a:r>
              <a:rPr sz="11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Abdelkader Shaaban,</a:t>
            </a:r>
          </a:p>
          <a:p>
            <a:pPr algn="l"/>
            <a:r>
              <a:rPr lang="en-US" sz="1800" b="0" i="0" u="none" strike="noStrike" baseline="0" dirty="0">
                <a:solidFill>
                  <a:srgbClr val="88892D"/>
                </a:solidFill>
                <a:latin typeface="CenturyGothic"/>
              </a:rPr>
              <a:t>abdelkader.Shaaban@ait.ac.at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FFFF"/>
                </a:solidFill>
                <a:latin typeface="CenturyGothic"/>
              </a:rPr>
              <a:t>Stefan Schauer</a:t>
            </a:r>
          </a:p>
          <a:p>
            <a:pPr algn="l"/>
            <a:r>
              <a:rPr lang="en-US" sz="1800" b="0" i="0" u="none" strike="noStrike" baseline="0">
                <a:solidFill>
                  <a:srgbClr val="88892D"/>
                </a:solidFill>
                <a:latin typeface="CenturyGothic"/>
              </a:rPr>
              <a:t>Stefan.Schauer@ait.ac.at</a:t>
            </a:r>
            <a:endParaRPr sz="11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1129" cy="6880225"/>
            <a:chOff x="6882130" y="0"/>
            <a:chExt cx="3961129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619759"/>
            <a:ext cx="3834129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>
                <a:solidFill>
                  <a:srgbClr val="000000"/>
                </a:solidFill>
              </a:rPr>
              <a:t>Kali </a:t>
            </a:r>
            <a:r>
              <a:rPr spc="185" dirty="0">
                <a:solidFill>
                  <a:srgbClr val="000000"/>
                </a:solidFill>
              </a:rPr>
              <a:t>Linux</a:t>
            </a:r>
            <a:r>
              <a:rPr spc="180" dirty="0">
                <a:solidFill>
                  <a:srgbClr val="000000"/>
                </a:solidFill>
              </a:rPr>
              <a:t> </a:t>
            </a:r>
            <a:r>
              <a:rPr spc="190" dirty="0">
                <a:solidFill>
                  <a:srgbClr val="000000"/>
                </a:solidFill>
              </a:rPr>
              <a:t>Επιτιθέμενος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56259" y="1370012"/>
            <a:ext cx="9653270" cy="223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739"/>
              </a:lnSpc>
              <a:buClr>
                <a:srgbClr val="FFBA00"/>
              </a:buClr>
              <a:buSzPct val="130769"/>
              <a:buFont typeface="Arial"/>
              <a:buChar char="•"/>
              <a:tabLst>
                <a:tab pos="103505" algn="l"/>
              </a:tabLst>
            </a:pPr>
            <a:r>
              <a:rPr sz="1300" spc="75" dirty="0">
                <a:solidFill>
                  <a:srgbClr val="0D0D0D"/>
                </a:solidFill>
                <a:latin typeface="Calibri"/>
                <a:cs typeface="Calibri"/>
              </a:rPr>
              <a:t>Είναι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η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πιο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προηγμένη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διανομή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Linux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(λειτουργικό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σύστημα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ανοιχτού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κώδικα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βασισμένο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στο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Unix)</a:t>
            </a:r>
            <a:r>
              <a:rPr sz="13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δοκιμές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διείσδυσης.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6259" y="2238692"/>
            <a:ext cx="11199495" cy="589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639"/>
              </a:lnSpc>
              <a:buClr>
                <a:srgbClr val="FFBA00"/>
              </a:buClr>
              <a:buSzPct val="130769"/>
              <a:buFont typeface="Arial"/>
              <a:buChar char="•"/>
              <a:tabLst>
                <a:tab pos="104139" algn="l"/>
              </a:tabLst>
            </a:pP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Kali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Linux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0D0D0D"/>
                </a:solidFill>
                <a:latin typeface="Calibri"/>
                <a:cs typeface="Calibri"/>
              </a:rPr>
              <a:t>είναι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μια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κατανεμημένη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διανομή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Linux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ανοιχτού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κώδικα,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βασισμένη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στο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Debian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(διανομή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λειτουργικού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συστήματος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Linux),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που</a:t>
            </a:r>
            <a:endParaRPr sz="1300">
              <a:latin typeface="Calibri"/>
              <a:cs typeface="Calibri"/>
            </a:endParaRPr>
          </a:p>
          <a:p>
            <a:pPr marL="104139" marR="5080">
              <a:lnSpc>
                <a:spcPts val="1440"/>
              </a:lnSpc>
              <a:spcBef>
                <a:spcPts val="50"/>
              </a:spcBef>
            </a:pP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απευθύνεται</a:t>
            </a:r>
            <a:r>
              <a:rPr sz="1300" spc="2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σε</a:t>
            </a:r>
            <a:r>
              <a:rPr sz="1300" spc="2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διάφορες</a:t>
            </a:r>
            <a:r>
              <a:rPr sz="1300" spc="2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εργασίες</a:t>
            </a:r>
            <a:r>
              <a:rPr sz="1300" spc="2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ασφάλειας</a:t>
            </a:r>
            <a:r>
              <a:rPr sz="1300" spc="2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πληροφοριών,</a:t>
            </a:r>
            <a:r>
              <a:rPr sz="1300" spc="2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όπως</a:t>
            </a:r>
            <a:r>
              <a:rPr sz="1300" spc="21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δοκιμές</a:t>
            </a:r>
            <a:r>
              <a:rPr sz="1300" spc="2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διείσδυσης,</a:t>
            </a:r>
            <a:r>
              <a:rPr sz="1300" spc="2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έρευνα</a:t>
            </a:r>
            <a:r>
              <a:rPr sz="1300" spc="2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ασφάλειας,</a:t>
            </a:r>
            <a:r>
              <a:rPr sz="1300" spc="2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εγκληματολογία</a:t>
            </a:r>
            <a:r>
              <a:rPr sz="1300" spc="22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υπολογιστών </a:t>
            </a:r>
            <a:r>
              <a:rPr sz="1300" spc="-28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αντίστροφη</a:t>
            </a:r>
            <a:r>
              <a:rPr sz="13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μηχανική.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259" y="3455352"/>
            <a:ext cx="6637655" cy="223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739"/>
              </a:lnSpc>
              <a:buClr>
                <a:srgbClr val="FFBA00"/>
              </a:buClr>
              <a:buSzPct val="130769"/>
              <a:buFont typeface="Arial"/>
              <a:buChar char="•"/>
              <a:tabLst>
                <a:tab pos="103505" algn="l"/>
              </a:tabLst>
            </a:pPr>
            <a:r>
              <a:rPr sz="1300" u="sng" spc="1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Κατεβάστε</a:t>
            </a:r>
            <a:r>
              <a:rPr sz="1300" spc="5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εγκαταστήστε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Kali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Linux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40" dirty="0">
                <a:solidFill>
                  <a:srgbClr val="0D0D0D"/>
                </a:solidFill>
                <a:latin typeface="Calibri"/>
                <a:cs typeface="Calibri"/>
              </a:rPr>
              <a:t>ως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κανονικό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0D0D0D"/>
                </a:solidFill>
                <a:latin typeface="Calibri"/>
                <a:cs typeface="Calibri"/>
              </a:rPr>
              <a:t>VM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στον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0D0D0D"/>
                </a:solidFill>
                <a:latin typeface="Calibri"/>
                <a:cs typeface="Calibri"/>
              </a:rPr>
              <a:t>υπολογιστή</a:t>
            </a:r>
            <a:r>
              <a:rPr sz="13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259" y="4349750"/>
            <a:ext cx="461518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005" indent="-154305">
              <a:lnSpc>
                <a:spcPct val="100000"/>
              </a:lnSpc>
              <a:spcBef>
                <a:spcPts val="100"/>
              </a:spcBef>
              <a:buClr>
                <a:srgbClr val="FFBA00"/>
              </a:buClr>
              <a:buSzPct val="138461"/>
              <a:buFont typeface="Arial"/>
              <a:buChar char="•"/>
              <a:tabLst>
                <a:tab pos="167005" algn="l"/>
              </a:tabLst>
            </a:pPr>
            <a:r>
              <a:rPr sz="1300" spc="75" dirty="0">
                <a:solidFill>
                  <a:srgbClr val="0D0D0D"/>
                </a:solidFill>
                <a:latin typeface="Calibri"/>
                <a:cs typeface="Calibri"/>
              </a:rPr>
              <a:t>Θα</a:t>
            </a:r>
            <a:r>
              <a:rPr sz="1300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συζητήσω</a:t>
            </a:r>
            <a:r>
              <a:rPr sz="13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αργότερα</a:t>
            </a:r>
            <a:r>
              <a:rPr sz="1300" spc="3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πώς</a:t>
            </a:r>
            <a:r>
              <a:rPr sz="13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ολοκληρώσω</a:t>
            </a:r>
            <a:r>
              <a:rPr sz="13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300" spc="3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GNS3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33150" y="5880734"/>
            <a:ext cx="825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0" dirty="0"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6186170"/>
            <a:ext cx="2842260" cy="10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Kali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Linux|</a:t>
            </a:r>
            <a:r>
              <a:rPr sz="550" u="sng" spc="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Διανομή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Linux</a:t>
            </a:r>
            <a:r>
              <a:rPr sz="550" u="sng" spc="1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για</a:t>
            </a:r>
            <a:r>
              <a:rPr sz="550" u="sng" spc="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δοκιμές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διείσδυσης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και</a:t>
            </a:r>
            <a:r>
              <a:rPr sz="550" u="sng" spc="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ηθική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5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παράκαμψη</a:t>
            </a:r>
            <a:r>
              <a:rPr sz="550" u="sng" spc="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550" u="sng" spc="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ασφαλείας</a:t>
            </a:r>
            <a:endParaRPr sz="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82130" y="0"/>
            <a:ext cx="3961129" cy="6880225"/>
            <a:chOff x="6882130" y="0"/>
            <a:chExt cx="3961129" cy="6880225"/>
          </a:xfrm>
        </p:grpSpPr>
        <p:sp>
          <p:nvSpPr>
            <p:cNvPr id="3" name="object 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675" y="1543685"/>
                  </a:lnTo>
                  <a:lnTo>
                    <a:pt x="1541779" y="1537017"/>
                  </a:lnTo>
                  <a:close/>
                </a:path>
                <a:path w="2555240" h="685800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595" y="1569085"/>
                  </a:lnTo>
                  <a:lnTo>
                    <a:pt x="1614804" y="1580197"/>
                  </a:lnTo>
                  <a:lnTo>
                    <a:pt x="1663382" y="1617345"/>
                  </a:lnTo>
                  <a:lnTo>
                    <a:pt x="1694179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6687" y="2817812"/>
                  </a:lnTo>
                  <a:lnTo>
                    <a:pt x="1454784" y="2861310"/>
                  </a:lnTo>
                  <a:lnTo>
                    <a:pt x="1483359" y="2898775"/>
                  </a:lnTo>
                  <a:lnTo>
                    <a:pt x="1521142" y="2927985"/>
                  </a:lnTo>
                  <a:lnTo>
                    <a:pt x="1566545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2895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0817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1797" y="1600200"/>
                  </a:lnTo>
                  <a:lnTo>
                    <a:pt x="1655762" y="1575435"/>
                  </a:lnTo>
                  <a:lnTo>
                    <a:pt x="1637347" y="1563687"/>
                  </a:lnTo>
                  <a:close/>
                </a:path>
                <a:path w="2555240" h="6858000">
                  <a:moveTo>
                    <a:pt x="2555240" y="0"/>
                  </a:moveTo>
                  <a:lnTo>
                    <a:pt x="2528252" y="0"/>
                  </a:lnTo>
                  <a:lnTo>
                    <a:pt x="2099859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220"/>
                  </a:lnTo>
                  <a:lnTo>
                    <a:pt x="1660207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2917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075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7327" y="5154295"/>
              <a:ext cx="880745" cy="17037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420225" y="35242"/>
            <a:ext cx="2667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75" dirty="0">
                <a:latin typeface="Calibri"/>
                <a:cs typeface="Calibri"/>
              </a:rPr>
              <a:t>CSP004_C_E: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70" dirty="0">
                <a:latin typeface="Calibri"/>
                <a:cs typeface="Calibri"/>
              </a:rPr>
              <a:t>Abdelkader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75" dirty="0">
                <a:latin typeface="Calibri"/>
                <a:cs typeface="Calibri"/>
              </a:rPr>
              <a:t>Shaaban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και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65" dirty="0">
                <a:latin typeface="Calibri"/>
                <a:cs typeface="Calibri"/>
              </a:rPr>
              <a:t>Stefan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60" dirty="0">
                <a:latin typeface="Calibri"/>
                <a:cs typeface="Calibri"/>
              </a:rPr>
              <a:t>Schauer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75030" y="687704"/>
            <a:ext cx="7285990" cy="71183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2650"/>
              </a:lnSpc>
              <a:spcBef>
                <a:spcPts val="280"/>
              </a:spcBef>
            </a:pPr>
            <a:r>
              <a:rPr sz="2300" spc="210" dirty="0">
                <a:solidFill>
                  <a:srgbClr val="000000"/>
                </a:solidFill>
              </a:rPr>
              <a:t>Client</a:t>
            </a:r>
            <a:r>
              <a:rPr sz="2300" spc="260" dirty="0">
                <a:solidFill>
                  <a:srgbClr val="000000"/>
                </a:solidFill>
              </a:rPr>
              <a:t> </a:t>
            </a:r>
            <a:r>
              <a:rPr sz="2300" spc="240" dirty="0">
                <a:solidFill>
                  <a:srgbClr val="000000"/>
                </a:solidFill>
              </a:rPr>
              <a:t>(σύστημα</a:t>
            </a:r>
            <a:r>
              <a:rPr sz="2300" spc="250" dirty="0">
                <a:solidFill>
                  <a:srgbClr val="000000"/>
                </a:solidFill>
              </a:rPr>
              <a:t> </a:t>
            </a:r>
            <a:r>
              <a:rPr sz="2300" spc="180" dirty="0">
                <a:solidFill>
                  <a:srgbClr val="000000"/>
                </a:solidFill>
              </a:rPr>
              <a:t>ή</a:t>
            </a:r>
            <a:r>
              <a:rPr sz="2300" spc="254" dirty="0">
                <a:solidFill>
                  <a:srgbClr val="000000"/>
                </a:solidFill>
              </a:rPr>
              <a:t> </a:t>
            </a:r>
            <a:r>
              <a:rPr sz="2300" spc="250" dirty="0">
                <a:solidFill>
                  <a:srgbClr val="000000"/>
                </a:solidFill>
              </a:rPr>
              <a:t>πρόγραμμα</a:t>
            </a:r>
            <a:r>
              <a:rPr sz="2300" spc="260" dirty="0">
                <a:solidFill>
                  <a:srgbClr val="000000"/>
                </a:solidFill>
              </a:rPr>
              <a:t> </a:t>
            </a:r>
            <a:r>
              <a:rPr sz="2300" spc="229" dirty="0">
                <a:solidFill>
                  <a:srgbClr val="000000"/>
                </a:solidFill>
              </a:rPr>
              <a:t>που</a:t>
            </a:r>
            <a:r>
              <a:rPr sz="2300" spc="254" dirty="0">
                <a:solidFill>
                  <a:srgbClr val="000000"/>
                </a:solidFill>
              </a:rPr>
              <a:t> </a:t>
            </a:r>
            <a:r>
              <a:rPr sz="2300" spc="225" dirty="0">
                <a:solidFill>
                  <a:srgbClr val="000000"/>
                </a:solidFill>
              </a:rPr>
              <a:t>επικοινωνεί</a:t>
            </a:r>
            <a:r>
              <a:rPr sz="2300" spc="254" dirty="0">
                <a:solidFill>
                  <a:srgbClr val="000000"/>
                </a:solidFill>
              </a:rPr>
              <a:t> </a:t>
            </a:r>
            <a:r>
              <a:rPr sz="2300" spc="204" dirty="0">
                <a:solidFill>
                  <a:srgbClr val="000000"/>
                </a:solidFill>
              </a:rPr>
              <a:t>με </a:t>
            </a:r>
            <a:r>
              <a:rPr sz="2300" spc="-560" dirty="0">
                <a:solidFill>
                  <a:srgbClr val="000000"/>
                </a:solidFill>
              </a:rPr>
              <a:t> </a:t>
            </a:r>
            <a:r>
              <a:rPr sz="2300" spc="240" dirty="0">
                <a:solidFill>
                  <a:srgbClr val="000000"/>
                </a:solidFill>
              </a:rPr>
              <a:t>εξυπηρετητή/εξυπηρετητήΜηχανήματα-θύματα</a:t>
            </a:r>
            <a:endParaRPr sz="2300"/>
          </a:p>
        </p:txBody>
      </p:sp>
      <p:sp>
        <p:nvSpPr>
          <p:cNvPr id="8" name="object 8"/>
          <p:cNvSpPr txBox="1"/>
          <p:nvPr/>
        </p:nvSpPr>
        <p:spPr>
          <a:xfrm>
            <a:off x="556259" y="1720532"/>
            <a:ext cx="9703435" cy="223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505" indent="-90805">
              <a:lnSpc>
                <a:spcPts val="1739"/>
              </a:lnSpc>
              <a:buClr>
                <a:srgbClr val="FFBA00"/>
              </a:buClr>
              <a:buSzPct val="130769"/>
              <a:buFont typeface="Arial"/>
              <a:buChar char="•"/>
              <a:tabLst>
                <a:tab pos="103505" algn="l"/>
              </a:tabLst>
            </a:pP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Ρυθμίστε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0" dirty="0">
                <a:solidFill>
                  <a:srgbClr val="0D0D0D"/>
                </a:solidFill>
                <a:latin typeface="Calibri"/>
                <a:cs typeface="Calibri"/>
              </a:rPr>
              <a:t>δύο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ΕΜ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ως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0D0D0D"/>
                </a:solidFill>
                <a:latin typeface="Calibri"/>
                <a:cs typeface="Calibri"/>
              </a:rPr>
              <a:t>clientεπικοινωνεί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75" dirty="0">
                <a:solidFill>
                  <a:srgbClr val="0D0D0D"/>
                </a:solidFill>
                <a:latin typeface="Calibri"/>
                <a:cs typeface="Calibri"/>
              </a:rPr>
              <a:t>server)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εξυπηρετητή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τη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μετάδοση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τιμών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μέσω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του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πρωτοκόλλου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Modbus.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6259" y="2587625"/>
            <a:ext cx="9636125" cy="223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739"/>
              </a:lnSpc>
              <a:buClr>
                <a:srgbClr val="FFBA00"/>
              </a:buClr>
              <a:buSzPct val="130769"/>
              <a:buFont typeface="Arial"/>
              <a:buChar char="•"/>
              <a:tabLst>
                <a:tab pos="104139" algn="l"/>
              </a:tabLst>
            </a:pP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Επομένως,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εγκαταστήστε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το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Raspberry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Pi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Desktop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στον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υπολογιστή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0" dirty="0">
                <a:solidFill>
                  <a:srgbClr val="0D0D0D"/>
                </a:solidFill>
                <a:latin typeface="Calibri"/>
                <a:cs typeface="Calibri"/>
              </a:rPr>
              <a:t>σας.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5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κατεβάσετε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την</a:t>
            </a:r>
            <a:r>
              <a:rPr sz="1300" spc="4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εικόνα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ISO</a:t>
            </a:r>
            <a:r>
              <a:rPr sz="1300" spc="4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από</a:t>
            </a:r>
            <a:r>
              <a:rPr sz="1300" spc="6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300" u="sng" spc="7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ΕΔΩ.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259" y="3472179"/>
            <a:ext cx="10196195" cy="606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675"/>
              </a:lnSpc>
              <a:buClr>
                <a:srgbClr val="FFBA00"/>
              </a:buClr>
              <a:buSzPct val="130769"/>
              <a:buFont typeface="Arial"/>
              <a:buChar char="•"/>
              <a:tabLst>
                <a:tab pos="104139" algn="l"/>
              </a:tabLst>
            </a:pPr>
            <a:r>
              <a:rPr sz="1300" spc="145" dirty="0">
                <a:solidFill>
                  <a:srgbClr val="0D0D0D"/>
                </a:solidFill>
                <a:latin typeface="Calibri"/>
                <a:cs typeface="Calibri"/>
              </a:rPr>
              <a:t>Μετά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40" dirty="0">
                <a:solidFill>
                  <a:srgbClr val="0D0D0D"/>
                </a:solidFill>
                <a:latin typeface="Calibri"/>
                <a:cs typeface="Calibri"/>
              </a:rPr>
              <a:t>από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αυτό,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εγκαταστήστε</a:t>
            </a:r>
            <a:r>
              <a:rPr sz="1300" spc="5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300" u="sng" spc="114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το</a:t>
            </a:r>
            <a:r>
              <a:rPr sz="13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300" u="sng" spc="1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pyModbusTCP</a:t>
            </a:r>
            <a:r>
              <a:rPr sz="130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300" u="sng" spc="1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στην</a:t>
            </a:r>
            <a:r>
              <a:rPr sz="1300" spc="5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επιτραπέζια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επιφάνεια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του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Raspberry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Pi.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χρήσιμο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παράδειγμα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endParaRPr sz="1300">
              <a:latin typeface="Calibri"/>
              <a:cs typeface="Calibri"/>
            </a:endParaRPr>
          </a:p>
          <a:p>
            <a:pPr marL="104139" marR="82550">
              <a:lnSpc>
                <a:spcPts val="1510"/>
              </a:lnSpc>
              <a:spcBef>
                <a:spcPts val="25"/>
              </a:spcBef>
            </a:pP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εξυπηρετητή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και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σύστημα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(ή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300" spc="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πρόγραμμα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40" dirty="0">
                <a:solidFill>
                  <a:srgbClr val="0D0D0D"/>
                </a:solidFill>
                <a:latin typeface="Calibri"/>
                <a:cs typeface="Calibri"/>
              </a:rPr>
              <a:t>που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επικοινωνεί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με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εξυπηρετητή)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βρείτε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στο</a:t>
            </a:r>
            <a:r>
              <a:rPr sz="1300" spc="8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u="sng" spc="1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Python</a:t>
            </a:r>
            <a:r>
              <a:rPr sz="13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300" u="sng" spc="1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Modbus </a:t>
            </a:r>
            <a:r>
              <a:rPr sz="1300" spc="-28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300" u="sng" spc="12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Communication.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259" y="4725987"/>
            <a:ext cx="11189970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139" indent="-91440">
              <a:lnSpc>
                <a:spcPts val="1714"/>
              </a:lnSpc>
              <a:buClr>
                <a:srgbClr val="FFBA00"/>
              </a:buClr>
              <a:buSzPct val="130769"/>
              <a:buFont typeface="Arial"/>
              <a:buChar char="•"/>
              <a:tabLst>
                <a:tab pos="104139" algn="l"/>
              </a:tabLst>
            </a:pP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Επιπλέον,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μπορείτε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να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0D0D0D"/>
                </a:solidFill>
                <a:latin typeface="Calibri"/>
                <a:cs typeface="Calibri"/>
              </a:rPr>
              <a:t>εγκαταστήσετε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300" spc="70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300" u="sng" spc="13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Windows</a:t>
            </a:r>
            <a:r>
              <a:rPr sz="13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300" u="sng" spc="1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VM</a:t>
            </a:r>
            <a:r>
              <a:rPr sz="130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300" u="sng" spc="9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(Virtual</a:t>
            </a:r>
            <a:r>
              <a:rPr sz="13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300" u="sng" spc="12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Machine</a:t>
            </a:r>
            <a:r>
              <a:rPr sz="13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300" u="sng" spc="8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-</a:t>
            </a:r>
            <a:r>
              <a:rPr sz="130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300" u="sng" spc="1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εικονική</a:t>
            </a:r>
            <a:r>
              <a:rPr sz="130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300" u="sng" spc="1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μηχανή</a:t>
            </a:r>
            <a:r>
              <a:rPr sz="1300" u="sng" spc="6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300" u="sng" spc="11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για</a:t>
            </a:r>
            <a:r>
              <a:rPr sz="1300" u="sng" spc="6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300" u="sng" spc="1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απομόνωση</a:t>
            </a:r>
            <a:r>
              <a:rPr sz="1300" u="sng" spc="55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300" u="sng" spc="13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εφαρμογών)</a:t>
            </a:r>
            <a:r>
              <a:rPr sz="1300" u="sng" spc="7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 </a:t>
            </a:r>
            <a:r>
              <a:rPr sz="1300" u="sng" spc="140" dirty="0">
                <a:solidFill>
                  <a:srgbClr val="87872D"/>
                </a:solidFill>
                <a:uFill>
                  <a:solidFill>
                    <a:srgbClr val="87872D"/>
                  </a:solidFill>
                </a:uFill>
                <a:latin typeface="Calibri"/>
                <a:cs typeface="Calibri"/>
              </a:rPr>
              <a:t>ή</a:t>
            </a:r>
            <a:r>
              <a:rPr sz="1300" spc="75" dirty="0">
                <a:solidFill>
                  <a:srgbClr val="87872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άλλο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90" dirty="0">
                <a:solidFill>
                  <a:srgbClr val="0D0D0D"/>
                </a:solidFill>
                <a:latin typeface="Calibri"/>
                <a:cs typeface="Calibri"/>
              </a:rPr>
              <a:t>Klai</a:t>
            </a:r>
            <a:endParaRPr sz="1300">
              <a:latin typeface="Calibri"/>
              <a:cs typeface="Calibri"/>
            </a:endParaRPr>
          </a:p>
          <a:p>
            <a:pPr marL="104139">
              <a:lnSpc>
                <a:spcPts val="1535"/>
              </a:lnSpc>
            </a:pPr>
            <a:r>
              <a:rPr sz="1300" spc="105" dirty="0">
                <a:solidFill>
                  <a:srgbClr val="0D0D0D"/>
                </a:solidFill>
                <a:latin typeface="Calibri"/>
                <a:cs typeface="Calibri"/>
              </a:rPr>
              <a:t>Linux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40" dirty="0">
                <a:solidFill>
                  <a:srgbClr val="0D0D0D"/>
                </a:solidFill>
                <a:latin typeface="Calibri"/>
                <a:cs typeface="Calibri"/>
              </a:rPr>
              <a:t>ως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0" dirty="0">
                <a:solidFill>
                  <a:srgbClr val="0D0D0D"/>
                </a:solidFill>
                <a:latin typeface="Calibri"/>
                <a:cs typeface="Calibri"/>
              </a:rPr>
              <a:t>συσκευή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διαχείρισης</a:t>
            </a:r>
            <a:r>
              <a:rPr sz="1300" spc="6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πληροφορικής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για</a:t>
            </a:r>
            <a:r>
              <a:rPr sz="1300" spc="6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D0D0D"/>
                </a:solidFill>
                <a:latin typeface="Calibri"/>
                <a:cs typeface="Calibri"/>
              </a:rPr>
              <a:t>την</a:t>
            </a:r>
            <a:r>
              <a:rPr sz="1300" spc="5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0D0D0D"/>
                </a:solidFill>
                <a:latin typeface="Calibri"/>
                <a:cs typeface="Calibri"/>
              </a:rPr>
              <a:t>παρακολούθηση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0D0D0D"/>
                </a:solidFill>
                <a:latin typeface="Calibri"/>
                <a:cs typeface="Calibri"/>
              </a:rPr>
              <a:t>του</a:t>
            </a:r>
            <a:r>
              <a:rPr sz="1300" spc="5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300" spc="110" dirty="0">
                <a:solidFill>
                  <a:srgbClr val="0D0D0D"/>
                </a:solidFill>
                <a:latin typeface="Calibri"/>
                <a:cs typeface="Calibri"/>
              </a:rPr>
              <a:t>δικτύου.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233150" y="6130925"/>
            <a:ext cx="825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40" dirty="0"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7872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4089</Words>
  <Application>Microsoft Office PowerPoint</Application>
  <PresentationFormat>Ευρεία οθόνη</PresentationFormat>
  <Paragraphs>515</Paragraphs>
  <Slides>70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70</vt:i4>
      </vt:variant>
    </vt:vector>
  </HeadingPairs>
  <TitlesOfParts>
    <vt:vector size="77" baseType="lpstr">
      <vt:lpstr>Arial</vt:lpstr>
      <vt:lpstr>Calibri</vt:lpstr>
      <vt:lpstr>CenturyGothic</vt:lpstr>
      <vt:lpstr>Noto Sans</vt:lpstr>
      <vt:lpstr>Roboto-Regular</vt:lpstr>
      <vt:lpstr>Times New Roman</vt:lpstr>
      <vt:lpstr>Office Theme</vt:lpstr>
      <vt:lpstr>Προστασία δικτύου  για συστήματα  ελέγχου ενέργειας</vt:lpstr>
      <vt:lpstr>Γνωστοποίηση</vt:lpstr>
      <vt:lpstr>Προστασία δικτύου για τον έλεγχο της  ενέργειας</vt:lpstr>
      <vt:lpstr>Προσομοιωτής GNS3</vt:lpstr>
      <vt:lpstr>Προσομοιωτής GNS3</vt:lpstr>
      <vt:lpstr>Γιατί το GNS3;</vt:lpstr>
      <vt:lpstr>Εγκατάσταση GNS3</vt:lpstr>
      <vt:lpstr>Kali Linux Επιτιθέμενος</vt:lpstr>
      <vt:lpstr>Client (σύστημα ή πρόγραμμα που επικοινωνεί με  εξυπηρετητή/εξυπηρετητήΜηχανήματα-θύματα</vt:lpstr>
      <vt:lpstr>Ολοκληρώνω VM στο GNS3</vt:lpstr>
      <vt:lpstr>Ολοκληρώνω VM στο GNS3</vt:lpstr>
      <vt:lpstr>Ολοκληρώνω VM στο GNS3</vt:lpstr>
      <vt:lpstr>Ολοκληρώνω VM στο GNS3</vt:lpstr>
      <vt:lpstr>Μοντελοποίηση τοπολογίας δικτύου</vt:lpstr>
      <vt:lpstr>GNS3 Client</vt:lpstr>
      <vt:lpstr>GNS3 Client για μοντελοποίηση δικτύου</vt:lpstr>
      <vt:lpstr>GNS3 Client για μοντελοποίηση δικτύου</vt:lpstr>
      <vt:lpstr>GNS3 Client για μοντελοποίηση δικτύων</vt:lpstr>
      <vt:lpstr>GNS3 Client για μοντελοποίηση δικτύου</vt:lpstr>
      <vt:lpstr>GNS3 Client για  μοντελοποίηση δικτύων</vt:lpstr>
      <vt:lpstr>GNS3 Client για μοντελοποίηση δικτύου</vt:lpstr>
      <vt:lpstr>GNS3 Client (σύστημα ή πρόγραμμα που επικοινωνεί με server) για  μοντελοποίηση δικτύου</vt:lpstr>
      <vt:lpstr>GNS3 Client (σύστημα ή πρόγραμμα που επικοινωνεί με server) για  μοντελοποίηση δικτύου</vt:lpstr>
      <vt:lpstr>GNS3 Client για μοντελοποίηση δικτύων</vt:lpstr>
      <vt:lpstr>GNS3 Client</vt:lpstr>
      <vt:lpstr>GNS3 Client για μοντελοποίηση δικτύου</vt:lpstr>
      <vt:lpstr>GNS3 Client για μοντελοποίηση δικτύων</vt:lpstr>
      <vt:lpstr>Επιθετικά εργαλεία</vt:lpstr>
      <vt:lpstr>Επίθεση MITM</vt:lpstr>
      <vt:lpstr>Τι είναι η επίθεση ARP Spoofing;</vt:lpstr>
      <vt:lpstr>Τι είναι η επίθεση ARP Spoofing;</vt:lpstr>
      <vt:lpstr>Τι είναι η επίθεση ARP Spoofing;</vt:lpstr>
      <vt:lpstr>Επιθετικά εργαλεία Arpspoofing</vt:lpstr>
      <vt:lpstr>Arpspoofing</vt:lpstr>
      <vt:lpstr>Επιθετικά εργαλεία Bettercap</vt:lpstr>
      <vt:lpstr>Εργαλείο Bettercap</vt:lpstr>
      <vt:lpstr>Εργαλείο Bettercap</vt:lpstr>
      <vt:lpstr>Εργαλείο Bettercap</vt:lpstr>
      <vt:lpstr>Εργαλείο Bettercap</vt:lpstr>
      <vt:lpstr>Εργαλείο Bettercap</vt:lpstr>
      <vt:lpstr>Bettercab για sniffing πακέτα  δεδομένων</vt:lpstr>
      <vt:lpstr>Bettercap Caplets</vt:lpstr>
      <vt:lpstr>MITM: Ανίχνευση πακέτων  δεδομένων</vt:lpstr>
      <vt:lpstr>MITM: DNS Spoofing</vt:lpstr>
      <vt:lpstr>MITM: DNS Spoofing</vt:lpstr>
      <vt:lpstr>MITM για ανακατεύθυνση ιστοσελίδας</vt:lpstr>
      <vt:lpstr>MITM για ανακατεύθυνση ιστοσελίδας</vt:lpstr>
      <vt:lpstr>MITM: Έγχυση κώδικα προγραμματισμού</vt:lpstr>
      <vt:lpstr>MITM: Εισαγωγή κώδικα προγραμματισμού</vt:lpstr>
      <vt:lpstr>Επιθετικά εργαλεία Wireshark</vt:lpstr>
      <vt:lpstr>Wireshark Sniffing ανάλυση πακέτων δεδομένων</vt:lpstr>
      <vt:lpstr>Wireshark Παράδειγμα ()</vt:lpstr>
      <vt:lpstr>Wireshark Παράδειγμα </vt:lpstr>
      <vt:lpstr>Wireshark Παράδειγμα </vt:lpstr>
      <vt:lpstr>Wireshark Παράδειγμα </vt:lpstr>
      <vt:lpstr>Επιθετικά εργαλεία hping3</vt:lpstr>
      <vt:lpstr>DoS: DoS: Επίθεση άρνησης παροχής υπηρεσιών</vt:lpstr>
      <vt:lpstr>Hping3: Κανονικό (χωρίς επίθεση)</vt:lpstr>
      <vt:lpstr>Hping3: σάρωσης</vt:lpstr>
      <vt:lpstr>Hping3: με επιτιθέμενους</vt:lpstr>
      <vt:lpstr>Hping3: Αποδίδει επίδοση</vt:lpstr>
      <vt:lpstr>Επιθετικά εργαλεία Scapy</vt:lpstr>
      <vt:lpstr>Παρουσίαση του PowerPoint</vt:lpstr>
      <vt:lpstr>Επιθετικά εργαλεία Nmap</vt:lpstr>
      <vt:lpstr>Nmap</vt:lpstr>
      <vt:lpstr>Nmap</vt:lpstr>
      <vt:lpstr>Nmap</vt:lpstr>
      <vt:lpstr>Nmap</vt:lpstr>
      <vt:lpstr>Συνδεθείτε με το CyberSecPro: Πώς να  εγγραφείτε και άλλες πρακτικές  πληροφορίες</vt:lpstr>
      <vt:lpstr>Σας ευχαριστώ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Δημητρης Κουτρας</cp:lastModifiedBy>
  <cp:revision>5</cp:revision>
  <dcterms:created xsi:type="dcterms:W3CDTF">2025-05-18T17:16:56Z</dcterms:created>
  <dcterms:modified xsi:type="dcterms:W3CDTF">2025-05-18T19:36:14Z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2025-05-18T00:00:00Z</vt:filetime>
  </property>
  <property fmtid="{D5CDD505-2E9C-101B-9397-08002B2CF9AE}" pid="3" name="LastSaved">
    <vt:filetime>2025-05-18T00:00:00Z</vt:filetime>
  </property>
</Properties>
</file>